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 id="2147483691" r:id="rId3"/>
  </p:sldMasterIdLst>
  <p:notesMasterIdLst>
    <p:notesMasterId r:id="rId25"/>
  </p:notesMasterIdLst>
  <p:handoutMasterIdLst>
    <p:handoutMasterId r:id="rId26"/>
  </p:handoutMasterIdLst>
  <p:sldIdLst>
    <p:sldId id="272" r:id="rId4"/>
    <p:sldId id="271" r:id="rId5"/>
    <p:sldId id="275" r:id="rId6"/>
    <p:sldId id="277" r:id="rId7"/>
    <p:sldId id="297" r:id="rId8"/>
    <p:sldId id="298" r:id="rId9"/>
    <p:sldId id="299" r:id="rId10"/>
    <p:sldId id="288" r:id="rId11"/>
    <p:sldId id="308" r:id="rId12"/>
    <p:sldId id="300" r:id="rId13"/>
    <p:sldId id="301" r:id="rId14"/>
    <p:sldId id="302" r:id="rId15"/>
    <p:sldId id="305" r:id="rId16"/>
    <p:sldId id="304" r:id="rId17"/>
    <p:sldId id="306" r:id="rId18"/>
    <p:sldId id="303" r:id="rId19"/>
    <p:sldId id="307" r:id="rId20"/>
    <p:sldId id="309" r:id="rId21"/>
    <p:sldId id="278" r:id="rId22"/>
    <p:sldId id="273" r:id="rId23"/>
    <p:sldId id="257" r:id="rId24"/>
  </p:sldIdLst>
  <p:sldSz cx="12192000" cy="6858000"/>
  <p:notesSz cx="6858000" cy="9144000"/>
  <p:embeddedFontLst>
    <p:embeddedFont>
      <p:font typeface="Lato Light" panose="020B0604020202020204" charset="0"/>
      <p:regular r:id="rId27"/>
      <p:italic r:id="rId28"/>
    </p:embeddedFont>
    <p:embeddedFont>
      <p:font typeface="Merriweather Light" panose="020B0604020202020204" charset="0"/>
      <p:regular r:id="rId29"/>
      <p:italic r:id="rId30"/>
    </p:embeddedFont>
    <p:embeddedFont>
      <p:font typeface="Calibri" panose="020F0502020204030204" pitchFamily="34" charset="0"/>
      <p:regular r:id="rId31"/>
      <p:bold r:id="rId32"/>
      <p:italic r:id="rId33"/>
      <p:boldItalic r:id="rId34"/>
    </p:embeddedFont>
    <p:embeddedFont>
      <p:font typeface="Lato Black" panose="020B0604020202020204" charset="0"/>
      <p:bold r:id="rId35"/>
      <p:boldItalic r:id="rId36"/>
    </p:embeddedFont>
    <p:embeddedFont>
      <p:font typeface="Georgia" panose="02040502050405020303" pitchFamily="18" charset="0"/>
      <p:regular r:id="rId37"/>
      <p:bold r:id="rId38"/>
      <p:italic r:id="rId39"/>
      <p:boldItalic r:id="rId40"/>
    </p:embeddedFont>
    <p:embeddedFont>
      <p:font typeface="Lato" panose="020B0604020202020204" charset="0"/>
      <p:regular r:id="rId41"/>
      <p:bold r:id="rId42"/>
      <p:italic r:id="rId43"/>
      <p:boldItalic r:id="rId44"/>
    </p:embeddedFont>
  </p:embeddedFontLst>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7"/>
          </p14:sldIdLst>
        </p14:section>
        <p14:section name="Presentation: Defining HWTS" id="{93268581-705C-4CF3-BA37-3C4142EFB0ED}">
          <p14:sldIdLst>
            <p14:sldId id="297"/>
            <p14:sldId id="298"/>
            <p14:sldId id="299"/>
          </p14:sldIdLst>
        </p14:section>
        <p14:section name="Presentation: HWTS and Health, 3 Cs" id="{F1321BAF-9009-4A80-A7D2-28B8F806E52F}">
          <p14:sldIdLst>
            <p14:sldId id="288"/>
            <p14:sldId id="308"/>
            <p14:sldId id="300"/>
            <p14:sldId id="301"/>
            <p14:sldId id="302"/>
            <p14:sldId id="305"/>
            <p14:sldId id="304"/>
            <p14:sldId id="306"/>
            <p14:sldId id="303"/>
            <p14:sldId id="307"/>
          </p14:sldIdLst>
        </p14:section>
        <p14:section name="Group discussion: CCC" id="{3EFCB7E9-09B0-4BED-B59C-E75753BA4A31}">
          <p14:sldIdLst>
            <p14:sldId id="309"/>
          </p14:sldIdLst>
        </p14:section>
        <p14:section name="Review" id="{A3F116B9-B127-46CE-97A8-BF243311DF93}">
          <p14:sldIdLst>
            <p14:sldId id="278"/>
          </p14:sldIdLst>
        </p14:section>
        <p14:section name="Final Slides" id="{009A79B0-7740-4875-9700-9B98ECD22D6D}">
          <p14:sldIdLst>
            <p14:sldId id="273"/>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31"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63C"/>
    <a:srgbClr val="38C6F4"/>
    <a:srgbClr val="F68D36"/>
    <a:srgbClr val="54B469"/>
    <a:srgbClr val="9DB258"/>
    <a:srgbClr val="70C298"/>
    <a:srgbClr val="AF8157"/>
    <a:srgbClr val="5C5C5C"/>
    <a:srgbClr val="24A4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4080A-66E4-47A9-90A2-9CB87C9A0FCD}" v="98" dt="2018-06-20T17:10:34.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2664" autoAdjust="0"/>
  </p:normalViewPr>
  <p:slideViewPr>
    <p:cSldViewPr snapToGrid="0">
      <p:cViewPr varScale="1">
        <p:scale>
          <a:sx n="91" d="100"/>
          <a:sy n="91" d="100"/>
        </p:scale>
        <p:origin x="1266" y="96"/>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5.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rgbClr val="38C6F4"/>
            </a:solidFill>
            <a:ln>
              <a:noFill/>
            </a:ln>
            <a:effectLst/>
          </c:spPr>
          <c:invertIfNegative val="0"/>
          <c:dPt>
            <c:idx val="1"/>
            <c:invertIfNegative val="0"/>
            <c:bubble3D val="0"/>
            <c:spPr>
              <a:solidFill>
                <a:srgbClr val="EC563C"/>
              </a:solidFill>
              <a:ln>
                <a:noFill/>
              </a:ln>
              <a:effectLst/>
            </c:spPr>
            <c:extLst>
              <c:ext xmlns:c16="http://schemas.microsoft.com/office/drawing/2014/chart" uri="{C3380CC4-5D6E-409C-BE32-E72D297353CC}">
                <c16:uniqueId val="{00000000-0505-4CBA-A234-0C9931C17E40}"/>
              </c:ext>
            </c:extLst>
          </c:dPt>
          <c:dLbls>
            <c:delete val="1"/>
          </c:dLbls>
          <c:cat>
            <c:numRef>
              <c:f>Sheet1!$A$2:$A$5</c:f>
              <c:numCache>
                <c:formatCode>0%</c:formatCode>
                <c:ptCount val="2"/>
                <c:pt idx="0">
                  <c:v>1</c:v>
                </c:pt>
                <c:pt idx="1">
                  <c:v>0.9</c:v>
                </c:pt>
              </c:numCache>
            </c:numRef>
          </c:cat>
          <c:val>
            <c:numRef>
              <c:f>Sheet1!$B$2:$B$5</c:f>
              <c:numCache>
                <c:formatCode>General</c:formatCode>
                <c:ptCount val="2"/>
                <c:pt idx="0">
                  <c:v>100</c:v>
                </c:pt>
                <c:pt idx="1">
                  <c:v>4</c:v>
                </c:pt>
              </c:numCache>
            </c:numRef>
          </c:val>
          <c:extLst>
            <c:ext xmlns:c16="http://schemas.microsoft.com/office/drawing/2014/chart" uri="{C3380CC4-5D6E-409C-BE32-E72D297353CC}">
              <c16:uniqueId val="{00000000-79AC-4CDF-8450-CB85D932F974}"/>
            </c:ext>
          </c:extLst>
        </c:ser>
        <c:dLbls>
          <c:showLegendKey val="0"/>
          <c:showVal val="1"/>
          <c:showCatName val="0"/>
          <c:showSerName val="0"/>
          <c:showPercent val="0"/>
          <c:showBubbleSize val="0"/>
        </c:dLbls>
        <c:gapWidth val="199"/>
        <c:axId val="631819000"/>
        <c:axId val="63181604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Sheet1!$A$2:$A$5</c15:sqref>
                        </c15:formulaRef>
                      </c:ext>
                    </c:extLst>
                    <c:numCache>
                      <c:formatCode>0%</c:formatCode>
                      <c:ptCount val="2"/>
                      <c:pt idx="0">
                        <c:v>1</c:v>
                      </c:pt>
                      <c:pt idx="1">
                        <c:v>0.9</c:v>
                      </c:pt>
                    </c:numCache>
                  </c:numRef>
                </c:cat>
                <c:val>
                  <c:numRef>
                    <c:extLst>
                      <c:ext uri="{02D57815-91ED-43cb-92C2-25804820EDAC}">
                        <c15:formulaRef>
                          <c15:sqref>Sheet1!$C$2:$C$5</c15:sqref>
                        </c15:formulaRef>
                      </c:ext>
                    </c:extLst>
                    <c:numCache>
                      <c:formatCode>General</c:formatCode>
                      <c:ptCount val="2"/>
                    </c:numCache>
                  </c:numRef>
                </c:val>
                <c:extLst>
                  <c:ext xmlns:c16="http://schemas.microsoft.com/office/drawing/2014/chart" uri="{C3380CC4-5D6E-409C-BE32-E72D297353CC}">
                    <c16:uniqueId val="{00000001-79AC-4CDF-8450-CB85D932F97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Sheet1!$A$2:$A$5</c15:sqref>
                        </c15:formulaRef>
                      </c:ext>
                    </c:extLst>
                    <c:numCache>
                      <c:formatCode>0%</c:formatCode>
                      <c:ptCount val="2"/>
                      <c:pt idx="0">
                        <c:v>1</c:v>
                      </c:pt>
                      <c:pt idx="1">
                        <c:v>0.9</c:v>
                      </c:pt>
                    </c:numCache>
                  </c:num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2-79AC-4CDF-8450-CB85D932F974}"/>
                  </c:ext>
                </c:extLst>
              </c15:ser>
            </c15:filteredBarSeries>
          </c:ext>
        </c:extLst>
      </c:barChart>
      <c:catAx>
        <c:axId val="631819000"/>
        <c:scaling>
          <c:orientation val="minMax"/>
        </c:scaling>
        <c:delete val="0"/>
        <c:axPos val="b"/>
        <c:title>
          <c:tx>
            <c:rich>
              <a:bodyPr rot="0" spcFirstLastPara="1" vertOverflow="ellipsis" vert="horz" wrap="square" anchor="ctr" anchorCtr="1"/>
              <a:lstStyle/>
              <a:p>
                <a:pPr>
                  <a:defRPr sz="1800" b="0" i="0" u="none" strike="noStrike" kern="1200" cap="all" baseline="0">
                    <a:solidFill>
                      <a:schemeClr val="bg1"/>
                    </a:solidFill>
                    <a:latin typeface="Lato" panose="020F0502020204030203" pitchFamily="34" charset="0"/>
                    <a:ea typeface="Lato" panose="020F0502020204030203" pitchFamily="34" charset="0"/>
                    <a:cs typeface="Lato" panose="020F0502020204030203" pitchFamily="34" charset="0"/>
                  </a:defRPr>
                </a:pPr>
                <a:r>
                  <a:rPr lang="en-CA">
                    <a:solidFill>
                      <a:schemeClr val="bg1"/>
                    </a:solidFill>
                  </a:rPr>
                  <a:t>Percent Treated Water Consumed</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crossAx val="631816048"/>
        <c:crosses val="autoZero"/>
        <c:auto val="1"/>
        <c:lblAlgn val="ctr"/>
        <c:lblOffset val="100"/>
        <c:noMultiLvlLbl val="0"/>
      </c:catAx>
      <c:valAx>
        <c:axId val="63181604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cap="all" baseline="0">
                    <a:solidFill>
                      <a:schemeClr val="bg1"/>
                    </a:solidFill>
                    <a:latin typeface="Lato" panose="020F0502020204030203" pitchFamily="34" charset="0"/>
                    <a:ea typeface="Lato" panose="020F0502020204030203" pitchFamily="34" charset="0"/>
                    <a:cs typeface="Lato" panose="020F0502020204030203" pitchFamily="34" charset="0"/>
                  </a:defRPr>
                </a:pPr>
                <a:r>
                  <a:rPr lang="en-US">
                    <a:solidFill>
                      <a:schemeClr val="bg1"/>
                    </a:solidFill>
                  </a:rPr>
                  <a:t>Health impact</a:t>
                </a:r>
                <a:endParaRPr lang="en-CA">
                  <a:solidFill>
                    <a:schemeClr val="bg1"/>
                  </a:solidFill>
                </a:endParaRPr>
              </a:p>
            </c:rich>
          </c:tx>
          <c:overlay val="0"/>
          <c:spPr>
            <a:noFill/>
            <a:ln>
              <a:noFill/>
            </a:ln>
            <a:effectLst/>
          </c:spPr>
          <c:txPr>
            <a:bodyPr rot="-5400000" spcFirstLastPara="1" vertOverflow="ellipsis" vert="horz" wrap="square" anchor="ctr" anchorCtr="1"/>
            <a:lstStyle/>
            <a:p>
              <a:pPr>
                <a:defRPr sz="1800" b="0" i="0" u="none" strike="noStrike" kern="1200" cap="all"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crossAx val="63181900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6-20T09:25:35.662" idx="27">
    <p:pos x="2184" y="1695"/>
    <p:text>Change "three" to "3"</p:text>
    <p:extLst>
      <p:ext uri="{C676402C-5697-4E1C-873F-D02D1690AC5C}">
        <p15:threadingInfo xmlns:p15="http://schemas.microsoft.com/office/powerpoint/2012/main" timeZoneBias="420"/>
      </p:ext>
    </p:extLst>
  </p:cm>
  <p:cm authorId="1" dt="2018-06-20T09:26:20.676" idx="28">
    <p:pos x="5173" y="2413"/>
    <p:text>Precede "continued" with "and"</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DE9EA-D8C3-45A4-9507-C49214CB2BF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AF7DC25-B91A-4437-B23F-85FE2A3369FA}">
      <dgm:prSet phldrT="[Text]"/>
      <dgm:spPr/>
      <dgm:t>
        <a:bodyPr/>
        <a:lstStyle/>
        <a:p>
          <a:r>
            <a:rPr lang="en-US" dirty="0">
              <a:latin typeface="Lato" panose="020B0604020202020204" charset="0"/>
            </a:rPr>
            <a:t>Unimproved source</a:t>
          </a:r>
        </a:p>
      </dgm:t>
    </dgm:pt>
    <dgm:pt modelId="{F082A21C-EF1C-40AD-A4BC-5D23C22DABCD}" type="parTrans" cxnId="{A48D92AB-73A5-45FD-AA4C-AC09353C5515}">
      <dgm:prSet/>
      <dgm:spPr/>
      <dgm:t>
        <a:bodyPr/>
        <a:lstStyle/>
        <a:p>
          <a:endParaRPr lang="en-US">
            <a:latin typeface="Lato" panose="020B0604020202020204" charset="0"/>
          </a:endParaRPr>
        </a:p>
      </dgm:t>
    </dgm:pt>
    <dgm:pt modelId="{EC59430A-23A9-42CC-B267-3EDF30CF1408}" type="sibTrans" cxnId="{A48D92AB-73A5-45FD-AA4C-AC09353C5515}">
      <dgm:prSet/>
      <dgm:spPr/>
      <dgm:t>
        <a:bodyPr/>
        <a:lstStyle/>
        <a:p>
          <a:endParaRPr lang="en-US">
            <a:latin typeface="Lato" panose="020B0604020202020204" charset="0"/>
          </a:endParaRPr>
        </a:p>
      </dgm:t>
    </dgm:pt>
    <dgm:pt modelId="{56BC41F7-F5D0-46D0-A23F-657BEF28C4B6}">
      <dgm:prSet phldrT="[Text]"/>
      <dgm:spPr/>
      <dgm:t>
        <a:bodyPr/>
        <a:lstStyle/>
        <a:p>
          <a:r>
            <a:rPr lang="en-US" dirty="0">
              <a:latin typeface="Lato" panose="020B0604020202020204" charset="0"/>
            </a:rPr>
            <a:t>Improved source</a:t>
          </a:r>
        </a:p>
      </dgm:t>
    </dgm:pt>
    <dgm:pt modelId="{98161E44-AA2F-4A9C-9DA2-EF3DE9D52C45}" type="parTrans" cxnId="{53A5744E-FE25-4520-A137-6B19C1FE8813}">
      <dgm:prSet/>
      <dgm:spPr/>
      <dgm:t>
        <a:bodyPr/>
        <a:lstStyle/>
        <a:p>
          <a:endParaRPr lang="en-US">
            <a:latin typeface="Lato" panose="020B0604020202020204" charset="0"/>
          </a:endParaRPr>
        </a:p>
      </dgm:t>
    </dgm:pt>
    <dgm:pt modelId="{BCAA07DF-5587-4784-8021-5C4BDA5D86C3}" type="sibTrans" cxnId="{53A5744E-FE25-4520-A137-6B19C1FE8813}">
      <dgm:prSet/>
      <dgm:spPr/>
      <dgm:t>
        <a:bodyPr/>
        <a:lstStyle/>
        <a:p>
          <a:endParaRPr lang="en-US">
            <a:latin typeface="Lato" panose="020B0604020202020204" charset="0"/>
          </a:endParaRPr>
        </a:p>
      </dgm:t>
    </dgm:pt>
    <dgm:pt modelId="{B9CD5B2F-30DE-4342-B0C6-9AE6F420972F}">
      <dgm:prSet phldrT="[Text]"/>
      <dgm:spPr/>
      <dgm:t>
        <a:bodyPr/>
        <a:lstStyle/>
        <a:p>
          <a:r>
            <a:rPr lang="en-US" dirty="0">
              <a:latin typeface="Lato" panose="020B0604020202020204" charset="0"/>
            </a:rPr>
            <a:t>Piped water on premises</a:t>
          </a:r>
        </a:p>
      </dgm:t>
    </dgm:pt>
    <dgm:pt modelId="{96077BB5-990F-41FE-B183-AC3F129E6A47}" type="parTrans" cxnId="{1FDBCDE8-1663-4868-AE1B-29C20DFCE42F}">
      <dgm:prSet/>
      <dgm:spPr/>
      <dgm:t>
        <a:bodyPr/>
        <a:lstStyle/>
        <a:p>
          <a:endParaRPr lang="en-US">
            <a:latin typeface="Lato" panose="020B0604020202020204" charset="0"/>
          </a:endParaRPr>
        </a:p>
      </dgm:t>
    </dgm:pt>
    <dgm:pt modelId="{01C93C33-A4BD-4A8D-8106-6CE224B7B7AC}" type="sibTrans" cxnId="{1FDBCDE8-1663-4868-AE1B-29C20DFCE42F}">
      <dgm:prSet/>
      <dgm:spPr/>
      <dgm:t>
        <a:bodyPr/>
        <a:lstStyle/>
        <a:p>
          <a:endParaRPr lang="en-US">
            <a:latin typeface="Lato" panose="020B0604020202020204" charset="0"/>
          </a:endParaRPr>
        </a:p>
      </dgm:t>
    </dgm:pt>
    <dgm:pt modelId="{EAE8A980-1E8B-4443-93CC-4AB13384964B}" type="pres">
      <dgm:prSet presAssocID="{68BDE9EA-D8C3-45A4-9507-C49214CB2BF7}" presName="rootnode" presStyleCnt="0">
        <dgm:presLayoutVars>
          <dgm:chMax/>
          <dgm:chPref/>
          <dgm:dir/>
          <dgm:animLvl val="lvl"/>
        </dgm:presLayoutVars>
      </dgm:prSet>
      <dgm:spPr/>
      <dgm:t>
        <a:bodyPr/>
        <a:lstStyle/>
        <a:p>
          <a:endParaRPr lang="en-US"/>
        </a:p>
      </dgm:t>
    </dgm:pt>
    <dgm:pt modelId="{4A2BE42C-D497-453C-8A4E-F7968DCB2973}" type="pres">
      <dgm:prSet presAssocID="{6AF7DC25-B91A-4437-B23F-85FE2A3369FA}" presName="composite" presStyleCnt="0"/>
      <dgm:spPr/>
    </dgm:pt>
    <dgm:pt modelId="{5715DC4E-1EF4-4847-A818-6F4FB3B6CAA9}" type="pres">
      <dgm:prSet presAssocID="{6AF7DC25-B91A-4437-B23F-85FE2A3369FA}" presName="LShape" presStyleLbl="alignNode1" presStyleIdx="0" presStyleCnt="5"/>
      <dgm:spPr>
        <a:solidFill>
          <a:srgbClr val="AF8157"/>
        </a:solidFill>
        <a:ln>
          <a:noFill/>
        </a:ln>
      </dgm:spPr>
    </dgm:pt>
    <dgm:pt modelId="{FF10BEFB-7DB8-4155-9CAD-2F3422C2CE47}" type="pres">
      <dgm:prSet presAssocID="{6AF7DC25-B91A-4437-B23F-85FE2A3369FA}" presName="ParentText" presStyleLbl="revTx" presStyleIdx="0" presStyleCnt="3">
        <dgm:presLayoutVars>
          <dgm:chMax val="0"/>
          <dgm:chPref val="0"/>
          <dgm:bulletEnabled val="1"/>
        </dgm:presLayoutVars>
      </dgm:prSet>
      <dgm:spPr/>
      <dgm:t>
        <a:bodyPr/>
        <a:lstStyle/>
        <a:p>
          <a:endParaRPr lang="en-US"/>
        </a:p>
      </dgm:t>
    </dgm:pt>
    <dgm:pt modelId="{BA4BBF4F-9BC5-4C34-94CD-B7C64775F21C}" type="pres">
      <dgm:prSet presAssocID="{6AF7DC25-B91A-4437-B23F-85FE2A3369FA}" presName="Triangle" presStyleLbl="alignNode1" presStyleIdx="1" presStyleCnt="5"/>
      <dgm:spPr>
        <a:solidFill>
          <a:srgbClr val="AF8157"/>
        </a:solidFill>
        <a:ln>
          <a:noFill/>
        </a:ln>
      </dgm:spPr>
    </dgm:pt>
    <dgm:pt modelId="{B66A7D1B-1396-4190-8A8A-392D3461B6AC}" type="pres">
      <dgm:prSet presAssocID="{EC59430A-23A9-42CC-B267-3EDF30CF1408}" presName="sibTrans" presStyleCnt="0"/>
      <dgm:spPr/>
    </dgm:pt>
    <dgm:pt modelId="{2B72EFB6-330C-4134-A55F-76DA171BD547}" type="pres">
      <dgm:prSet presAssocID="{EC59430A-23A9-42CC-B267-3EDF30CF1408}" presName="space" presStyleCnt="0"/>
      <dgm:spPr/>
    </dgm:pt>
    <dgm:pt modelId="{78DC57A1-2854-44D6-A7EE-994856341481}" type="pres">
      <dgm:prSet presAssocID="{56BC41F7-F5D0-46D0-A23F-657BEF28C4B6}" presName="composite" presStyleCnt="0"/>
      <dgm:spPr/>
    </dgm:pt>
    <dgm:pt modelId="{A02553E4-BEC8-4E4E-8129-C2AC320E5B7E}" type="pres">
      <dgm:prSet presAssocID="{56BC41F7-F5D0-46D0-A23F-657BEF28C4B6}" presName="LShape" presStyleLbl="alignNode1" presStyleIdx="2" presStyleCnt="5"/>
      <dgm:spPr>
        <a:solidFill>
          <a:srgbClr val="FFC000"/>
        </a:solidFill>
        <a:ln>
          <a:noFill/>
        </a:ln>
      </dgm:spPr>
    </dgm:pt>
    <dgm:pt modelId="{1F8441C2-DB59-4503-A3F9-C43A312C55A7}" type="pres">
      <dgm:prSet presAssocID="{56BC41F7-F5D0-46D0-A23F-657BEF28C4B6}" presName="ParentText" presStyleLbl="revTx" presStyleIdx="1" presStyleCnt="3">
        <dgm:presLayoutVars>
          <dgm:chMax val="0"/>
          <dgm:chPref val="0"/>
          <dgm:bulletEnabled val="1"/>
        </dgm:presLayoutVars>
      </dgm:prSet>
      <dgm:spPr/>
      <dgm:t>
        <a:bodyPr/>
        <a:lstStyle/>
        <a:p>
          <a:endParaRPr lang="en-US"/>
        </a:p>
      </dgm:t>
    </dgm:pt>
    <dgm:pt modelId="{8B78E002-D33F-461F-B9E0-B0C7B4BF991C}" type="pres">
      <dgm:prSet presAssocID="{56BC41F7-F5D0-46D0-A23F-657BEF28C4B6}" presName="Triangle" presStyleLbl="alignNode1" presStyleIdx="3" presStyleCnt="5"/>
      <dgm:spPr>
        <a:solidFill>
          <a:srgbClr val="FFC000"/>
        </a:solidFill>
        <a:ln>
          <a:noFill/>
        </a:ln>
      </dgm:spPr>
    </dgm:pt>
    <dgm:pt modelId="{84B641B7-6ACA-490F-8330-B19378B261FA}" type="pres">
      <dgm:prSet presAssocID="{BCAA07DF-5587-4784-8021-5C4BDA5D86C3}" presName="sibTrans" presStyleCnt="0"/>
      <dgm:spPr/>
    </dgm:pt>
    <dgm:pt modelId="{B94D086F-5183-48D1-90FD-25BE51FB7957}" type="pres">
      <dgm:prSet presAssocID="{BCAA07DF-5587-4784-8021-5C4BDA5D86C3}" presName="space" presStyleCnt="0"/>
      <dgm:spPr/>
    </dgm:pt>
    <dgm:pt modelId="{B28B9C7F-72C7-434D-B161-E7817A898F90}" type="pres">
      <dgm:prSet presAssocID="{B9CD5B2F-30DE-4342-B0C6-9AE6F420972F}" presName="composite" presStyleCnt="0"/>
      <dgm:spPr/>
    </dgm:pt>
    <dgm:pt modelId="{1EAA602F-FD3B-4A4B-AF10-8591F6C98041}" type="pres">
      <dgm:prSet presAssocID="{B9CD5B2F-30DE-4342-B0C6-9AE6F420972F}" presName="LShape" presStyleLbl="alignNode1" presStyleIdx="4" presStyleCnt="5"/>
      <dgm:spPr>
        <a:solidFill>
          <a:srgbClr val="38C6F4"/>
        </a:solidFill>
        <a:ln>
          <a:noFill/>
        </a:ln>
      </dgm:spPr>
    </dgm:pt>
    <dgm:pt modelId="{CA055836-3DBC-4407-AE3D-FDC41C772C61}" type="pres">
      <dgm:prSet presAssocID="{B9CD5B2F-30DE-4342-B0C6-9AE6F420972F}" presName="ParentText" presStyleLbl="revTx" presStyleIdx="2" presStyleCnt="3">
        <dgm:presLayoutVars>
          <dgm:chMax val="0"/>
          <dgm:chPref val="0"/>
          <dgm:bulletEnabled val="1"/>
        </dgm:presLayoutVars>
      </dgm:prSet>
      <dgm:spPr/>
      <dgm:t>
        <a:bodyPr/>
        <a:lstStyle/>
        <a:p>
          <a:endParaRPr lang="en-US"/>
        </a:p>
      </dgm:t>
    </dgm:pt>
  </dgm:ptLst>
  <dgm:cxnLst>
    <dgm:cxn modelId="{A48D92AB-73A5-45FD-AA4C-AC09353C5515}" srcId="{68BDE9EA-D8C3-45A4-9507-C49214CB2BF7}" destId="{6AF7DC25-B91A-4437-B23F-85FE2A3369FA}" srcOrd="0" destOrd="0" parTransId="{F082A21C-EF1C-40AD-A4BC-5D23C22DABCD}" sibTransId="{EC59430A-23A9-42CC-B267-3EDF30CF1408}"/>
    <dgm:cxn modelId="{53A5744E-FE25-4520-A137-6B19C1FE8813}" srcId="{68BDE9EA-D8C3-45A4-9507-C49214CB2BF7}" destId="{56BC41F7-F5D0-46D0-A23F-657BEF28C4B6}" srcOrd="1" destOrd="0" parTransId="{98161E44-AA2F-4A9C-9DA2-EF3DE9D52C45}" sibTransId="{BCAA07DF-5587-4784-8021-5C4BDA5D86C3}"/>
    <dgm:cxn modelId="{3BEF588E-C48C-40F1-B016-E43125979F46}" type="presOf" srcId="{6AF7DC25-B91A-4437-B23F-85FE2A3369FA}" destId="{FF10BEFB-7DB8-4155-9CAD-2F3422C2CE47}" srcOrd="0" destOrd="0" presId="urn:microsoft.com/office/officeart/2009/3/layout/StepUpProcess"/>
    <dgm:cxn modelId="{40EFC044-134E-4BF8-A827-032F2BE8ACAB}" type="presOf" srcId="{B9CD5B2F-30DE-4342-B0C6-9AE6F420972F}" destId="{CA055836-3DBC-4407-AE3D-FDC41C772C61}" srcOrd="0" destOrd="0" presId="urn:microsoft.com/office/officeart/2009/3/layout/StepUpProcess"/>
    <dgm:cxn modelId="{4AC221C8-AE86-4B11-974B-63614A4C3D91}" type="presOf" srcId="{56BC41F7-F5D0-46D0-A23F-657BEF28C4B6}" destId="{1F8441C2-DB59-4503-A3F9-C43A312C55A7}" srcOrd="0" destOrd="0" presId="urn:microsoft.com/office/officeart/2009/3/layout/StepUpProcess"/>
    <dgm:cxn modelId="{1FDBCDE8-1663-4868-AE1B-29C20DFCE42F}" srcId="{68BDE9EA-D8C3-45A4-9507-C49214CB2BF7}" destId="{B9CD5B2F-30DE-4342-B0C6-9AE6F420972F}" srcOrd="2" destOrd="0" parTransId="{96077BB5-990F-41FE-B183-AC3F129E6A47}" sibTransId="{01C93C33-A4BD-4A8D-8106-6CE224B7B7AC}"/>
    <dgm:cxn modelId="{4BB4C1A8-91B6-4FF4-A1BC-88A106408B8F}" type="presOf" srcId="{68BDE9EA-D8C3-45A4-9507-C49214CB2BF7}" destId="{EAE8A980-1E8B-4443-93CC-4AB13384964B}" srcOrd="0" destOrd="0" presId="urn:microsoft.com/office/officeart/2009/3/layout/StepUpProcess"/>
    <dgm:cxn modelId="{E595F25C-E3AC-409F-9DFA-A7FB1C9A07E3}" type="presParOf" srcId="{EAE8A980-1E8B-4443-93CC-4AB13384964B}" destId="{4A2BE42C-D497-453C-8A4E-F7968DCB2973}" srcOrd="0" destOrd="0" presId="urn:microsoft.com/office/officeart/2009/3/layout/StepUpProcess"/>
    <dgm:cxn modelId="{92B41E96-AED1-49A3-A271-49F98C81C453}" type="presParOf" srcId="{4A2BE42C-D497-453C-8A4E-F7968DCB2973}" destId="{5715DC4E-1EF4-4847-A818-6F4FB3B6CAA9}" srcOrd="0" destOrd="0" presId="urn:microsoft.com/office/officeart/2009/3/layout/StepUpProcess"/>
    <dgm:cxn modelId="{47140EE9-083C-4BA3-98F9-77C2258F1A4B}" type="presParOf" srcId="{4A2BE42C-D497-453C-8A4E-F7968DCB2973}" destId="{FF10BEFB-7DB8-4155-9CAD-2F3422C2CE47}" srcOrd="1" destOrd="0" presId="urn:microsoft.com/office/officeart/2009/3/layout/StepUpProcess"/>
    <dgm:cxn modelId="{ADCF30E5-210B-4889-87A5-02735E14ED3B}" type="presParOf" srcId="{4A2BE42C-D497-453C-8A4E-F7968DCB2973}" destId="{BA4BBF4F-9BC5-4C34-94CD-B7C64775F21C}" srcOrd="2" destOrd="0" presId="urn:microsoft.com/office/officeart/2009/3/layout/StepUpProcess"/>
    <dgm:cxn modelId="{DB7388FE-C24B-4C25-BE08-BA4630553A76}" type="presParOf" srcId="{EAE8A980-1E8B-4443-93CC-4AB13384964B}" destId="{B66A7D1B-1396-4190-8A8A-392D3461B6AC}" srcOrd="1" destOrd="0" presId="urn:microsoft.com/office/officeart/2009/3/layout/StepUpProcess"/>
    <dgm:cxn modelId="{B300EE13-AC92-4635-9602-AFD481A94F65}" type="presParOf" srcId="{B66A7D1B-1396-4190-8A8A-392D3461B6AC}" destId="{2B72EFB6-330C-4134-A55F-76DA171BD547}" srcOrd="0" destOrd="0" presId="urn:microsoft.com/office/officeart/2009/3/layout/StepUpProcess"/>
    <dgm:cxn modelId="{61D6C08F-F72A-4642-81EC-6007780882EB}" type="presParOf" srcId="{EAE8A980-1E8B-4443-93CC-4AB13384964B}" destId="{78DC57A1-2854-44D6-A7EE-994856341481}" srcOrd="2" destOrd="0" presId="urn:microsoft.com/office/officeart/2009/3/layout/StepUpProcess"/>
    <dgm:cxn modelId="{D0E32B1E-165C-429E-96C1-03BC750C84F3}" type="presParOf" srcId="{78DC57A1-2854-44D6-A7EE-994856341481}" destId="{A02553E4-BEC8-4E4E-8129-C2AC320E5B7E}" srcOrd="0" destOrd="0" presId="urn:microsoft.com/office/officeart/2009/3/layout/StepUpProcess"/>
    <dgm:cxn modelId="{792BEC72-5451-4B70-8F13-D5404C224B5F}" type="presParOf" srcId="{78DC57A1-2854-44D6-A7EE-994856341481}" destId="{1F8441C2-DB59-4503-A3F9-C43A312C55A7}" srcOrd="1" destOrd="0" presId="urn:microsoft.com/office/officeart/2009/3/layout/StepUpProcess"/>
    <dgm:cxn modelId="{E58F8F9C-3591-4103-965C-111CB3469057}" type="presParOf" srcId="{78DC57A1-2854-44D6-A7EE-994856341481}" destId="{8B78E002-D33F-461F-B9E0-B0C7B4BF991C}" srcOrd="2" destOrd="0" presId="urn:microsoft.com/office/officeart/2009/3/layout/StepUpProcess"/>
    <dgm:cxn modelId="{DE4ED331-8F22-48B3-B8FF-4DF447071ED8}" type="presParOf" srcId="{EAE8A980-1E8B-4443-93CC-4AB13384964B}" destId="{84B641B7-6ACA-490F-8330-B19378B261FA}" srcOrd="3" destOrd="0" presId="urn:microsoft.com/office/officeart/2009/3/layout/StepUpProcess"/>
    <dgm:cxn modelId="{D37648FB-9E1C-45AA-9CB8-95356B521603}" type="presParOf" srcId="{84B641B7-6ACA-490F-8330-B19378B261FA}" destId="{B94D086F-5183-48D1-90FD-25BE51FB7957}" srcOrd="0" destOrd="0" presId="urn:microsoft.com/office/officeart/2009/3/layout/StepUpProcess"/>
    <dgm:cxn modelId="{815488B6-083C-4FBE-8F0C-63D192B98B16}" type="presParOf" srcId="{EAE8A980-1E8B-4443-93CC-4AB13384964B}" destId="{B28B9C7F-72C7-434D-B161-E7817A898F90}" srcOrd="4" destOrd="0" presId="urn:microsoft.com/office/officeart/2009/3/layout/StepUpProcess"/>
    <dgm:cxn modelId="{D2D907E5-6A7E-4330-8DA1-4EE9C24A473E}" type="presParOf" srcId="{B28B9C7F-72C7-434D-B161-E7817A898F90}" destId="{1EAA602F-FD3B-4A4B-AF10-8591F6C98041}" srcOrd="0" destOrd="0" presId="urn:microsoft.com/office/officeart/2009/3/layout/StepUpProcess"/>
    <dgm:cxn modelId="{21F4E32A-3701-4AC1-A65D-887D04038535}" type="presParOf" srcId="{B28B9C7F-72C7-434D-B161-E7817A898F90}" destId="{CA055836-3DBC-4407-AE3D-FDC41C772C6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F1A6259-24D3-4B4C-B33B-A4C32488E2CF}" type="doc">
      <dgm:prSet loTypeId="urn:microsoft.com/office/officeart/2005/8/layout/equation2" loCatId="process" qsTypeId="urn:microsoft.com/office/officeart/2005/8/quickstyle/simple1" qsCatId="simple" csTypeId="urn:microsoft.com/office/officeart/2005/8/colors/accent1_2" csCatId="accent1" phldr="1"/>
      <dgm:spPr/>
    </dgm:pt>
    <dgm:pt modelId="{6475CEB1-457F-4BAA-A4A7-0CB08DF22F5B}">
      <dgm:prSet phldrT="[Text]" custT="1"/>
      <dgm:spPr>
        <a:solidFill>
          <a:srgbClr val="70C298"/>
        </a:solidFill>
      </dgm:spPr>
      <dgm:t>
        <a:bodyPr lIns="0" tIns="0" rIns="0" bIns="0"/>
        <a:lstStyle/>
        <a:p>
          <a:r>
            <a:rPr lang="en-US" sz="1800" dirty="0">
              <a:latin typeface="Lato Black" panose="020F0502020204030203" pitchFamily="34" charset="0"/>
              <a:ea typeface="Lato Black" panose="020F0502020204030203" pitchFamily="34" charset="0"/>
              <a:cs typeface="Lato Black" panose="020F0502020204030203" pitchFamily="34" charset="0"/>
            </a:rPr>
            <a:t>Correct</a:t>
          </a:r>
        </a:p>
      </dgm:t>
    </dgm:pt>
    <dgm:pt modelId="{969B7FDA-0859-4831-9581-C1748ECD859C}" type="parTrans" cxnId="{22CB3A0D-A1CB-490D-877F-47071024D650}">
      <dgm:prSet/>
      <dgm:spPr/>
      <dgm:t>
        <a:bodyPr/>
        <a:lstStyle/>
        <a:p>
          <a:endParaRPr lang="en-US"/>
        </a:p>
      </dgm:t>
    </dgm:pt>
    <dgm:pt modelId="{FBAE6D5A-849F-4627-9228-B7D2BDDFDDDA}" type="sibTrans" cxnId="{22CB3A0D-A1CB-490D-877F-47071024D650}">
      <dgm:prSet/>
      <dgm:spPr/>
      <dgm:t>
        <a:bodyPr/>
        <a:lstStyle/>
        <a:p>
          <a:endParaRPr lang="en-US"/>
        </a:p>
      </dgm:t>
    </dgm:pt>
    <dgm:pt modelId="{0C3ED44D-C2D5-402A-94FC-3AECF20BE416}">
      <dgm:prSet phldrT="[Text]" custT="1"/>
      <dgm:spPr>
        <a:solidFill>
          <a:srgbClr val="9DB258"/>
        </a:solidFill>
      </dgm:spPr>
      <dgm:t>
        <a:bodyPr lIns="0" tIns="0" rIns="0" bIns="0"/>
        <a:lstStyle/>
        <a:p>
          <a:r>
            <a:rPr lang="en-US" sz="1800" dirty="0">
              <a:latin typeface="Lato Black" panose="020F0502020204030203" pitchFamily="34" charset="0"/>
              <a:ea typeface="Lato Black" panose="020F0502020204030203" pitchFamily="34" charset="0"/>
              <a:cs typeface="Lato Black" panose="020F0502020204030203" pitchFamily="34" charset="0"/>
            </a:rPr>
            <a:t>Consistent</a:t>
          </a:r>
        </a:p>
      </dgm:t>
    </dgm:pt>
    <dgm:pt modelId="{964C027F-DC6E-4495-B465-BBA435FDFC39}" type="parTrans" cxnId="{1A3B35EE-3170-45FA-9C0B-1F8CCD145A17}">
      <dgm:prSet/>
      <dgm:spPr/>
      <dgm:t>
        <a:bodyPr/>
        <a:lstStyle/>
        <a:p>
          <a:endParaRPr lang="en-US"/>
        </a:p>
      </dgm:t>
    </dgm:pt>
    <dgm:pt modelId="{FAF48420-F137-4976-AD6F-1CDB164029A4}" type="sibTrans" cxnId="{1A3B35EE-3170-45FA-9C0B-1F8CCD145A17}">
      <dgm:prSet/>
      <dgm:spPr/>
      <dgm:t>
        <a:bodyPr/>
        <a:lstStyle/>
        <a:p>
          <a:endParaRPr lang="en-US"/>
        </a:p>
      </dgm:t>
    </dgm:pt>
    <dgm:pt modelId="{CA33B3BB-5146-49FD-A235-FE7AC606E3FC}">
      <dgm:prSet phldrT="[Text]" custT="1"/>
      <dgm:spPr>
        <a:solidFill>
          <a:srgbClr val="54B469"/>
        </a:solidFill>
      </dgm:spPr>
      <dgm:t>
        <a:bodyPr lIns="0" tIns="0" rIns="0" bIns="0"/>
        <a:lstStyle/>
        <a:p>
          <a:r>
            <a:rPr lang="en-US" sz="1800" dirty="0">
              <a:latin typeface="Lato Black" panose="020F0502020204030203" pitchFamily="34" charset="0"/>
              <a:ea typeface="Lato Black" panose="020F0502020204030203" pitchFamily="34" charset="0"/>
              <a:cs typeface="Lato Black" panose="020F0502020204030203" pitchFamily="34" charset="0"/>
            </a:rPr>
            <a:t>Continued</a:t>
          </a:r>
        </a:p>
      </dgm:t>
    </dgm:pt>
    <dgm:pt modelId="{01B9FAE5-4F03-44C6-B047-CED5DE1F70D4}" type="parTrans" cxnId="{B6958300-5AAC-4E49-B691-6317436EC04B}">
      <dgm:prSet/>
      <dgm:spPr/>
      <dgm:t>
        <a:bodyPr/>
        <a:lstStyle/>
        <a:p>
          <a:endParaRPr lang="en-US"/>
        </a:p>
      </dgm:t>
    </dgm:pt>
    <dgm:pt modelId="{1328553D-64C8-482F-9E1F-A06F57E1612E}" type="sibTrans" cxnId="{B6958300-5AAC-4E49-B691-6317436EC04B}">
      <dgm:prSet/>
      <dgm:spPr/>
      <dgm:t>
        <a:bodyPr/>
        <a:lstStyle/>
        <a:p>
          <a:endParaRPr lang="en-US"/>
        </a:p>
      </dgm:t>
    </dgm:pt>
    <dgm:pt modelId="{B1701498-0B1C-409E-AE18-CEE68FD259BD}">
      <dgm:prSet phldrT="[Text]"/>
      <dgm:spPr>
        <a:solidFill>
          <a:srgbClr val="38C6F4"/>
        </a:solidFill>
      </dgm:spPr>
      <dgm:t>
        <a:bodyPr/>
        <a:lstStyle/>
        <a:p>
          <a:r>
            <a:rPr lang="en-US" dirty="0">
              <a:latin typeface="Lato" panose="020B0604020202020204" charset="0"/>
            </a:rPr>
            <a:t>100% treated water consumed</a:t>
          </a:r>
        </a:p>
      </dgm:t>
    </dgm:pt>
    <dgm:pt modelId="{4905EDCF-E75D-4B20-8C89-59C1A5628CFD}" type="sibTrans" cxnId="{4DEE4D28-C256-4FBA-AEB9-2C07E308F430}">
      <dgm:prSet/>
      <dgm:spPr/>
      <dgm:t>
        <a:bodyPr/>
        <a:lstStyle/>
        <a:p>
          <a:endParaRPr lang="en-US"/>
        </a:p>
      </dgm:t>
    </dgm:pt>
    <dgm:pt modelId="{E282B394-BCA3-4C6F-84E6-4C1CDA953320}" type="parTrans" cxnId="{4DEE4D28-C256-4FBA-AEB9-2C07E308F430}">
      <dgm:prSet/>
      <dgm:spPr/>
      <dgm:t>
        <a:bodyPr/>
        <a:lstStyle/>
        <a:p>
          <a:endParaRPr lang="en-US"/>
        </a:p>
      </dgm:t>
    </dgm:pt>
    <dgm:pt modelId="{CEF2ABB5-871C-49D6-B0D8-F3E7F78C86C5}" type="pres">
      <dgm:prSet presAssocID="{3F1A6259-24D3-4B4C-B33B-A4C32488E2CF}" presName="Name0" presStyleCnt="0">
        <dgm:presLayoutVars>
          <dgm:dir/>
          <dgm:resizeHandles val="exact"/>
        </dgm:presLayoutVars>
      </dgm:prSet>
      <dgm:spPr/>
    </dgm:pt>
    <dgm:pt modelId="{83E7FC08-26A5-4A70-8C15-EEDEA12F1798}" type="pres">
      <dgm:prSet presAssocID="{3F1A6259-24D3-4B4C-B33B-A4C32488E2CF}" presName="vNodes" presStyleCnt="0"/>
      <dgm:spPr/>
    </dgm:pt>
    <dgm:pt modelId="{12889579-B12B-4CB4-A0D6-E672A49EB97A}" type="pres">
      <dgm:prSet presAssocID="{6475CEB1-457F-4BAA-A4A7-0CB08DF22F5B}" presName="node" presStyleLbl="node1" presStyleIdx="0" presStyleCnt="4" custScaleX="291428" custScaleY="291428">
        <dgm:presLayoutVars>
          <dgm:bulletEnabled val="1"/>
        </dgm:presLayoutVars>
      </dgm:prSet>
      <dgm:spPr/>
      <dgm:t>
        <a:bodyPr/>
        <a:lstStyle/>
        <a:p>
          <a:endParaRPr lang="en-US"/>
        </a:p>
      </dgm:t>
    </dgm:pt>
    <dgm:pt modelId="{1DAA1464-6ED8-4CEF-B080-BBF3C51367C5}" type="pres">
      <dgm:prSet presAssocID="{FBAE6D5A-849F-4627-9228-B7D2BDDFDDDA}" presName="spacerT" presStyleCnt="0"/>
      <dgm:spPr/>
    </dgm:pt>
    <dgm:pt modelId="{1C2AEACF-1F65-4AA5-82EC-DEAAC0286DE6}" type="pres">
      <dgm:prSet presAssocID="{FBAE6D5A-849F-4627-9228-B7D2BDDFDDDA}" presName="sibTrans" presStyleLbl="sibTrans2D1" presStyleIdx="0" presStyleCnt="3"/>
      <dgm:spPr/>
      <dgm:t>
        <a:bodyPr/>
        <a:lstStyle/>
        <a:p>
          <a:endParaRPr lang="en-US"/>
        </a:p>
      </dgm:t>
    </dgm:pt>
    <dgm:pt modelId="{5F096538-292F-4827-8D2E-F575BAB645D2}" type="pres">
      <dgm:prSet presAssocID="{FBAE6D5A-849F-4627-9228-B7D2BDDFDDDA}" presName="spacerB" presStyleCnt="0"/>
      <dgm:spPr/>
    </dgm:pt>
    <dgm:pt modelId="{7196ED56-A273-4DC9-8100-19F17BD04B8C}" type="pres">
      <dgm:prSet presAssocID="{0C3ED44D-C2D5-402A-94FC-3AECF20BE416}" presName="node" presStyleLbl="node1" presStyleIdx="1" presStyleCnt="4" custScaleX="291428" custScaleY="291428">
        <dgm:presLayoutVars>
          <dgm:bulletEnabled val="1"/>
        </dgm:presLayoutVars>
      </dgm:prSet>
      <dgm:spPr/>
      <dgm:t>
        <a:bodyPr/>
        <a:lstStyle/>
        <a:p>
          <a:endParaRPr lang="en-US"/>
        </a:p>
      </dgm:t>
    </dgm:pt>
    <dgm:pt modelId="{7A4D37FB-C64C-40FF-A6F8-85F1DC99FAE3}" type="pres">
      <dgm:prSet presAssocID="{FAF48420-F137-4976-AD6F-1CDB164029A4}" presName="spacerT" presStyleCnt="0"/>
      <dgm:spPr/>
    </dgm:pt>
    <dgm:pt modelId="{5AD77C71-1CB3-4BCA-8455-03CE371AE4C6}" type="pres">
      <dgm:prSet presAssocID="{FAF48420-F137-4976-AD6F-1CDB164029A4}" presName="sibTrans" presStyleLbl="sibTrans2D1" presStyleIdx="1" presStyleCnt="3"/>
      <dgm:spPr/>
      <dgm:t>
        <a:bodyPr/>
        <a:lstStyle/>
        <a:p>
          <a:endParaRPr lang="en-US"/>
        </a:p>
      </dgm:t>
    </dgm:pt>
    <dgm:pt modelId="{D86EACFC-7260-4CE0-A803-CA7A1B8A02A1}" type="pres">
      <dgm:prSet presAssocID="{FAF48420-F137-4976-AD6F-1CDB164029A4}" presName="spacerB" presStyleCnt="0"/>
      <dgm:spPr/>
    </dgm:pt>
    <dgm:pt modelId="{3B4E0831-273F-474E-9ECD-689A6EB135E9}" type="pres">
      <dgm:prSet presAssocID="{CA33B3BB-5146-49FD-A235-FE7AC606E3FC}" presName="node" presStyleLbl="node1" presStyleIdx="2" presStyleCnt="4" custScaleX="291428" custScaleY="291428">
        <dgm:presLayoutVars>
          <dgm:bulletEnabled val="1"/>
        </dgm:presLayoutVars>
      </dgm:prSet>
      <dgm:spPr/>
      <dgm:t>
        <a:bodyPr/>
        <a:lstStyle/>
        <a:p>
          <a:endParaRPr lang="en-US"/>
        </a:p>
      </dgm:t>
    </dgm:pt>
    <dgm:pt modelId="{76BDF24B-E6A8-488E-A4EC-F6ABD141FBBC}" type="pres">
      <dgm:prSet presAssocID="{3F1A6259-24D3-4B4C-B33B-A4C32488E2CF}" presName="sibTransLast" presStyleLbl="sibTrans2D1" presStyleIdx="2" presStyleCnt="3" custScaleY="255969" custLinFactNeighborX="5615"/>
      <dgm:spPr/>
      <dgm:t>
        <a:bodyPr/>
        <a:lstStyle/>
        <a:p>
          <a:endParaRPr lang="en-US"/>
        </a:p>
      </dgm:t>
    </dgm:pt>
    <dgm:pt modelId="{C4A8DFB1-E421-423B-921A-59101AC2EB05}" type="pres">
      <dgm:prSet presAssocID="{3F1A6259-24D3-4B4C-B33B-A4C32488E2CF}" presName="connectorText" presStyleLbl="sibTrans2D1" presStyleIdx="2" presStyleCnt="3"/>
      <dgm:spPr/>
      <dgm:t>
        <a:bodyPr/>
        <a:lstStyle/>
        <a:p>
          <a:endParaRPr lang="en-US"/>
        </a:p>
      </dgm:t>
    </dgm:pt>
    <dgm:pt modelId="{86C72F57-CE0D-4097-9A72-32A15EA40A2C}" type="pres">
      <dgm:prSet presAssocID="{3F1A6259-24D3-4B4C-B33B-A4C32488E2CF}" presName="lastNode" presStyleLbl="node1" presStyleIdx="3" presStyleCnt="4" custScaleX="238019" custScaleY="238019" custLinFactX="100000" custLinFactNeighborX="155691" custLinFactNeighborY="5606">
        <dgm:presLayoutVars>
          <dgm:bulletEnabled val="1"/>
        </dgm:presLayoutVars>
      </dgm:prSet>
      <dgm:spPr/>
      <dgm:t>
        <a:bodyPr/>
        <a:lstStyle/>
        <a:p>
          <a:endParaRPr lang="en-US"/>
        </a:p>
      </dgm:t>
    </dgm:pt>
  </dgm:ptLst>
  <dgm:cxnLst>
    <dgm:cxn modelId="{D6B01A9E-4F0B-430C-97BF-03B3E34EFA67}" type="presOf" srcId="{1328553D-64C8-482F-9E1F-A06F57E1612E}" destId="{C4A8DFB1-E421-423B-921A-59101AC2EB05}" srcOrd="1" destOrd="0" presId="urn:microsoft.com/office/officeart/2005/8/layout/equation2"/>
    <dgm:cxn modelId="{C2582D5A-165A-4EC9-96A8-0B15AD63EAD3}" type="presOf" srcId="{FAF48420-F137-4976-AD6F-1CDB164029A4}" destId="{5AD77C71-1CB3-4BCA-8455-03CE371AE4C6}" srcOrd="0" destOrd="0" presId="urn:microsoft.com/office/officeart/2005/8/layout/equation2"/>
    <dgm:cxn modelId="{4DEE4D28-C256-4FBA-AEB9-2C07E308F430}" srcId="{3F1A6259-24D3-4B4C-B33B-A4C32488E2CF}" destId="{B1701498-0B1C-409E-AE18-CEE68FD259BD}" srcOrd="3" destOrd="0" parTransId="{E282B394-BCA3-4C6F-84E6-4C1CDA953320}" sibTransId="{4905EDCF-E75D-4B20-8C89-59C1A5628CFD}"/>
    <dgm:cxn modelId="{22CB3A0D-A1CB-490D-877F-47071024D650}" srcId="{3F1A6259-24D3-4B4C-B33B-A4C32488E2CF}" destId="{6475CEB1-457F-4BAA-A4A7-0CB08DF22F5B}" srcOrd="0" destOrd="0" parTransId="{969B7FDA-0859-4831-9581-C1748ECD859C}" sibTransId="{FBAE6D5A-849F-4627-9228-B7D2BDDFDDDA}"/>
    <dgm:cxn modelId="{527A5C97-DA38-4AA3-93CB-E8395D94ABBA}" type="presOf" srcId="{1328553D-64C8-482F-9E1F-A06F57E1612E}" destId="{76BDF24B-E6A8-488E-A4EC-F6ABD141FBBC}" srcOrd="0" destOrd="0" presId="urn:microsoft.com/office/officeart/2005/8/layout/equation2"/>
    <dgm:cxn modelId="{CB7FB4A4-1479-4168-B6F5-E88DFF614DF1}" type="presOf" srcId="{B1701498-0B1C-409E-AE18-CEE68FD259BD}" destId="{86C72F57-CE0D-4097-9A72-32A15EA40A2C}" srcOrd="0" destOrd="0" presId="urn:microsoft.com/office/officeart/2005/8/layout/equation2"/>
    <dgm:cxn modelId="{E81AE8B1-CC84-4935-AC14-7EB7D0CAD05B}" type="presOf" srcId="{3F1A6259-24D3-4B4C-B33B-A4C32488E2CF}" destId="{CEF2ABB5-871C-49D6-B0D8-F3E7F78C86C5}" srcOrd="0" destOrd="0" presId="urn:microsoft.com/office/officeart/2005/8/layout/equation2"/>
    <dgm:cxn modelId="{F209DD04-7429-4F3B-B59B-4D4F2F240DAF}" type="presOf" srcId="{6475CEB1-457F-4BAA-A4A7-0CB08DF22F5B}" destId="{12889579-B12B-4CB4-A0D6-E672A49EB97A}" srcOrd="0" destOrd="0" presId="urn:microsoft.com/office/officeart/2005/8/layout/equation2"/>
    <dgm:cxn modelId="{1A3B35EE-3170-45FA-9C0B-1F8CCD145A17}" srcId="{3F1A6259-24D3-4B4C-B33B-A4C32488E2CF}" destId="{0C3ED44D-C2D5-402A-94FC-3AECF20BE416}" srcOrd="1" destOrd="0" parTransId="{964C027F-DC6E-4495-B465-BBA435FDFC39}" sibTransId="{FAF48420-F137-4976-AD6F-1CDB164029A4}"/>
    <dgm:cxn modelId="{2AE51B98-4BFC-48B7-A7BE-C1D4C5EA048A}" type="presOf" srcId="{0C3ED44D-C2D5-402A-94FC-3AECF20BE416}" destId="{7196ED56-A273-4DC9-8100-19F17BD04B8C}" srcOrd="0" destOrd="0" presId="urn:microsoft.com/office/officeart/2005/8/layout/equation2"/>
    <dgm:cxn modelId="{BFD64F89-E05D-47ED-8F3C-E0088884BBD8}" type="presOf" srcId="{FBAE6D5A-849F-4627-9228-B7D2BDDFDDDA}" destId="{1C2AEACF-1F65-4AA5-82EC-DEAAC0286DE6}" srcOrd="0" destOrd="0" presId="urn:microsoft.com/office/officeart/2005/8/layout/equation2"/>
    <dgm:cxn modelId="{C0E8AF5D-901C-4E05-8CFC-695C6749CF7F}" type="presOf" srcId="{CA33B3BB-5146-49FD-A235-FE7AC606E3FC}" destId="{3B4E0831-273F-474E-9ECD-689A6EB135E9}" srcOrd="0" destOrd="0" presId="urn:microsoft.com/office/officeart/2005/8/layout/equation2"/>
    <dgm:cxn modelId="{B6958300-5AAC-4E49-B691-6317436EC04B}" srcId="{3F1A6259-24D3-4B4C-B33B-A4C32488E2CF}" destId="{CA33B3BB-5146-49FD-A235-FE7AC606E3FC}" srcOrd="2" destOrd="0" parTransId="{01B9FAE5-4F03-44C6-B047-CED5DE1F70D4}" sibTransId="{1328553D-64C8-482F-9E1F-A06F57E1612E}"/>
    <dgm:cxn modelId="{15349F60-FE27-49B4-BA6C-EFAF3A14457A}" type="presParOf" srcId="{CEF2ABB5-871C-49D6-B0D8-F3E7F78C86C5}" destId="{83E7FC08-26A5-4A70-8C15-EEDEA12F1798}" srcOrd="0" destOrd="0" presId="urn:microsoft.com/office/officeart/2005/8/layout/equation2"/>
    <dgm:cxn modelId="{288CF774-596F-4F75-AA25-BD63A8C87B6E}" type="presParOf" srcId="{83E7FC08-26A5-4A70-8C15-EEDEA12F1798}" destId="{12889579-B12B-4CB4-A0D6-E672A49EB97A}" srcOrd="0" destOrd="0" presId="urn:microsoft.com/office/officeart/2005/8/layout/equation2"/>
    <dgm:cxn modelId="{1DD0834E-B73B-447A-9431-8061DA610374}" type="presParOf" srcId="{83E7FC08-26A5-4A70-8C15-EEDEA12F1798}" destId="{1DAA1464-6ED8-4CEF-B080-BBF3C51367C5}" srcOrd="1" destOrd="0" presId="urn:microsoft.com/office/officeart/2005/8/layout/equation2"/>
    <dgm:cxn modelId="{F541D90E-3383-4199-ADFF-B8F1DDFEF7BE}" type="presParOf" srcId="{83E7FC08-26A5-4A70-8C15-EEDEA12F1798}" destId="{1C2AEACF-1F65-4AA5-82EC-DEAAC0286DE6}" srcOrd="2" destOrd="0" presId="urn:microsoft.com/office/officeart/2005/8/layout/equation2"/>
    <dgm:cxn modelId="{F8D14EED-67E7-472F-ADDF-F6932DDBA6DB}" type="presParOf" srcId="{83E7FC08-26A5-4A70-8C15-EEDEA12F1798}" destId="{5F096538-292F-4827-8D2E-F575BAB645D2}" srcOrd="3" destOrd="0" presId="urn:microsoft.com/office/officeart/2005/8/layout/equation2"/>
    <dgm:cxn modelId="{AE536964-F922-4DAC-B422-C87ECA5526E1}" type="presParOf" srcId="{83E7FC08-26A5-4A70-8C15-EEDEA12F1798}" destId="{7196ED56-A273-4DC9-8100-19F17BD04B8C}" srcOrd="4" destOrd="0" presId="urn:microsoft.com/office/officeart/2005/8/layout/equation2"/>
    <dgm:cxn modelId="{009B5DF2-47CA-4017-9E31-FDB9BC5176D9}" type="presParOf" srcId="{83E7FC08-26A5-4A70-8C15-EEDEA12F1798}" destId="{7A4D37FB-C64C-40FF-A6F8-85F1DC99FAE3}" srcOrd="5" destOrd="0" presId="urn:microsoft.com/office/officeart/2005/8/layout/equation2"/>
    <dgm:cxn modelId="{95963167-3E2A-4B02-9836-9C43CCC71F73}" type="presParOf" srcId="{83E7FC08-26A5-4A70-8C15-EEDEA12F1798}" destId="{5AD77C71-1CB3-4BCA-8455-03CE371AE4C6}" srcOrd="6" destOrd="0" presId="urn:microsoft.com/office/officeart/2005/8/layout/equation2"/>
    <dgm:cxn modelId="{F8234786-9CF7-4D4E-B150-D711A5D7B74F}" type="presParOf" srcId="{83E7FC08-26A5-4A70-8C15-EEDEA12F1798}" destId="{D86EACFC-7260-4CE0-A803-CA7A1B8A02A1}" srcOrd="7" destOrd="0" presId="urn:microsoft.com/office/officeart/2005/8/layout/equation2"/>
    <dgm:cxn modelId="{9427B6DA-B5E2-4984-8DC4-490AC39AE9F5}" type="presParOf" srcId="{83E7FC08-26A5-4A70-8C15-EEDEA12F1798}" destId="{3B4E0831-273F-474E-9ECD-689A6EB135E9}" srcOrd="8" destOrd="0" presId="urn:microsoft.com/office/officeart/2005/8/layout/equation2"/>
    <dgm:cxn modelId="{99718618-18AC-4AB6-B781-2241447F8CCE}" type="presParOf" srcId="{CEF2ABB5-871C-49D6-B0D8-F3E7F78C86C5}" destId="{76BDF24B-E6A8-488E-A4EC-F6ABD141FBBC}" srcOrd="1" destOrd="0" presId="urn:microsoft.com/office/officeart/2005/8/layout/equation2"/>
    <dgm:cxn modelId="{EB159909-CA7B-49BA-8C98-1E0381FCC8C2}" type="presParOf" srcId="{76BDF24B-E6A8-488E-A4EC-F6ABD141FBBC}" destId="{C4A8DFB1-E421-423B-921A-59101AC2EB05}" srcOrd="0" destOrd="0" presId="urn:microsoft.com/office/officeart/2005/8/layout/equation2"/>
    <dgm:cxn modelId="{82E87A69-EE63-4FD8-BDC4-75C739717BFC}" type="presParOf" srcId="{CEF2ABB5-871C-49D6-B0D8-F3E7F78C86C5}" destId="{86C72F57-CE0D-4097-9A72-32A15EA40A2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5DC4E-1EF4-4847-A818-6F4FB3B6CAA9}">
      <dsp:nvSpPr>
        <dsp:cNvPr id="0" name=""/>
        <dsp:cNvSpPr/>
      </dsp:nvSpPr>
      <dsp:spPr>
        <a:xfrm rot="5400000">
          <a:off x="507673" y="1770520"/>
          <a:ext cx="1519334" cy="2528139"/>
        </a:xfrm>
        <a:prstGeom prst="corner">
          <a:avLst>
            <a:gd name="adj1" fmla="val 16120"/>
            <a:gd name="adj2" fmla="val 16110"/>
          </a:avLst>
        </a:prstGeom>
        <a:solidFill>
          <a:srgbClr val="AF815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0BEFB-7DB8-4155-9CAD-2F3422C2CE47}">
      <dsp:nvSpPr>
        <dsp:cNvPr id="0" name=""/>
        <dsp:cNvSpPr/>
      </dsp:nvSpPr>
      <dsp:spPr>
        <a:xfrm>
          <a:off x="254058" y="2525889"/>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ato" panose="020B0604020202020204" charset="0"/>
            </a:rPr>
            <a:t>Unimproved source</a:t>
          </a:r>
        </a:p>
      </dsp:txBody>
      <dsp:txXfrm>
        <a:off x="254058" y="2525889"/>
        <a:ext cx="2282418" cy="2000673"/>
      </dsp:txXfrm>
    </dsp:sp>
    <dsp:sp modelId="{BA4BBF4F-9BC5-4C34-94CD-B7C64775F21C}">
      <dsp:nvSpPr>
        <dsp:cNvPr id="0" name=""/>
        <dsp:cNvSpPr/>
      </dsp:nvSpPr>
      <dsp:spPr>
        <a:xfrm>
          <a:off x="2105832" y="1584396"/>
          <a:ext cx="430644" cy="430644"/>
        </a:xfrm>
        <a:prstGeom prst="triangle">
          <a:avLst>
            <a:gd name="adj" fmla="val 100000"/>
          </a:avLst>
        </a:prstGeom>
        <a:solidFill>
          <a:srgbClr val="AF815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2553E4-BEC8-4E4E-8129-C2AC320E5B7E}">
      <dsp:nvSpPr>
        <dsp:cNvPr id="0" name=""/>
        <dsp:cNvSpPr/>
      </dsp:nvSpPr>
      <dsp:spPr>
        <a:xfrm rot="5400000">
          <a:off x="3301799" y="1079111"/>
          <a:ext cx="1519334" cy="2528139"/>
        </a:xfrm>
        <a:prstGeom prst="corner">
          <a:avLst>
            <a:gd name="adj1" fmla="val 16120"/>
            <a:gd name="adj2" fmla="val 16110"/>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441C2-DB59-4503-A3F9-C43A312C55A7}">
      <dsp:nvSpPr>
        <dsp:cNvPr id="0" name=""/>
        <dsp:cNvSpPr/>
      </dsp:nvSpPr>
      <dsp:spPr>
        <a:xfrm>
          <a:off x="3048184" y="183448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ato" panose="020B0604020202020204" charset="0"/>
            </a:rPr>
            <a:t>Improved source</a:t>
          </a:r>
        </a:p>
      </dsp:txBody>
      <dsp:txXfrm>
        <a:off x="3048184" y="1834480"/>
        <a:ext cx="2282418" cy="2000673"/>
      </dsp:txXfrm>
    </dsp:sp>
    <dsp:sp modelId="{8B78E002-D33F-461F-B9E0-B0C7B4BF991C}">
      <dsp:nvSpPr>
        <dsp:cNvPr id="0" name=""/>
        <dsp:cNvSpPr/>
      </dsp:nvSpPr>
      <dsp:spPr>
        <a:xfrm>
          <a:off x="4899957" y="892986"/>
          <a:ext cx="430644" cy="430644"/>
        </a:xfrm>
        <a:prstGeom prst="triangle">
          <a:avLst>
            <a:gd name="adj" fmla="val 100000"/>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AA602F-FD3B-4A4B-AF10-8591F6C98041}">
      <dsp:nvSpPr>
        <dsp:cNvPr id="0" name=""/>
        <dsp:cNvSpPr/>
      </dsp:nvSpPr>
      <dsp:spPr>
        <a:xfrm rot="5400000">
          <a:off x="6095925" y="387702"/>
          <a:ext cx="1519334" cy="2528139"/>
        </a:xfrm>
        <a:prstGeom prst="corner">
          <a:avLst>
            <a:gd name="adj1" fmla="val 16120"/>
            <a:gd name="adj2" fmla="val 16110"/>
          </a:avLst>
        </a:prstGeom>
        <a:solidFill>
          <a:srgbClr val="38C6F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055836-3DBC-4407-AE3D-FDC41C772C61}">
      <dsp:nvSpPr>
        <dsp:cNvPr id="0" name=""/>
        <dsp:cNvSpPr/>
      </dsp:nvSpPr>
      <dsp:spPr>
        <a:xfrm>
          <a:off x="5842310" y="1143070"/>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latin typeface="Lato" panose="020B0604020202020204" charset="0"/>
            </a:rPr>
            <a:t>Piped water on premises</a:t>
          </a:r>
        </a:p>
      </dsp:txBody>
      <dsp:txXfrm>
        <a:off x="5842310" y="1143070"/>
        <a:ext cx="2282418" cy="2000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89579-B12B-4CB4-A0D6-E672A49EB97A}">
      <dsp:nvSpPr>
        <dsp:cNvPr id="0" name=""/>
        <dsp:cNvSpPr/>
      </dsp:nvSpPr>
      <dsp:spPr>
        <a:xfrm>
          <a:off x="2402121" y="184"/>
          <a:ext cx="1726516" cy="1726516"/>
        </a:xfrm>
        <a:prstGeom prst="ellipse">
          <a:avLst/>
        </a:prstGeom>
        <a:solidFill>
          <a:srgbClr val="70C2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latin typeface="Lato Black" panose="020F0502020204030203" pitchFamily="34" charset="0"/>
              <a:ea typeface="Lato Black" panose="020F0502020204030203" pitchFamily="34" charset="0"/>
              <a:cs typeface="Lato Black" panose="020F0502020204030203" pitchFamily="34" charset="0"/>
            </a:rPr>
            <a:t>Correct</a:t>
          </a:r>
        </a:p>
      </dsp:txBody>
      <dsp:txXfrm>
        <a:off x="2654963" y="253026"/>
        <a:ext cx="1220832" cy="1220832"/>
      </dsp:txXfrm>
    </dsp:sp>
    <dsp:sp modelId="{1C2AEACF-1F65-4AA5-82EC-DEAAC0286DE6}">
      <dsp:nvSpPr>
        <dsp:cNvPr id="0" name=""/>
        <dsp:cNvSpPr/>
      </dsp:nvSpPr>
      <dsp:spPr>
        <a:xfrm>
          <a:off x="3093574" y="1774806"/>
          <a:ext cx="343611" cy="3436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139120" y="1906203"/>
        <a:ext cx="252519" cy="80817"/>
      </dsp:txXfrm>
    </dsp:sp>
    <dsp:sp modelId="{7196ED56-A273-4DC9-8100-19F17BD04B8C}">
      <dsp:nvSpPr>
        <dsp:cNvPr id="0" name=""/>
        <dsp:cNvSpPr/>
      </dsp:nvSpPr>
      <dsp:spPr>
        <a:xfrm>
          <a:off x="2402121" y="2166523"/>
          <a:ext cx="1726516" cy="1726516"/>
        </a:xfrm>
        <a:prstGeom prst="ellipse">
          <a:avLst/>
        </a:prstGeom>
        <a:solidFill>
          <a:srgbClr val="9DB2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latin typeface="Lato Black" panose="020F0502020204030203" pitchFamily="34" charset="0"/>
              <a:ea typeface="Lato Black" panose="020F0502020204030203" pitchFamily="34" charset="0"/>
              <a:cs typeface="Lato Black" panose="020F0502020204030203" pitchFamily="34" charset="0"/>
            </a:rPr>
            <a:t>Consistent</a:t>
          </a:r>
        </a:p>
      </dsp:txBody>
      <dsp:txXfrm>
        <a:off x="2654963" y="2419365"/>
        <a:ext cx="1220832" cy="1220832"/>
      </dsp:txXfrm>
    </dsp:sp>
    <dsp:sp modelId="{5AD77C71-1CB3-4BCA-8455-03CE371AE4C6}">
      <dsp:nvSpPr>
        <dsp:cNvPr id="0" name=""/>
        <dsp:cNvSpPr/>
      </dsp:nvSpPr>
      <dsp:spPr>
        <a:xfrm>
          <a:off x="3093574" y="3941145"/>
          <a:ext cx="343611" cy="34361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3139120" y="4072542"/>
        <a:ext cx="252519" cy="80817"/>
      </dsp:txXfrm>
    </dsp:sp>
    <dsp:sp modelId="{3B4E0831-273F-474E-9ECD-689A6EB135E9}">
      <dsp:nvSpPr>
        <dsp:cNvPr id="0" name=""/>
        <dsp:cNvSpPr/>
      </dsp:nvSpPr>
      <dsp:spPr>
        <a:xfrm>
          <a:off x="2402121" y="4332862"/>
          <a:ext cx="1726516" cy="1726516"/>
        </a:xfrm>
        <a:prstGeom prst="ellipse">
          <a:avLst/>
        </a:prstGeom>
        <a:solidFill>
          <a:srgbClr val="54B4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a:latin typeface="Lato Black" panose="020F0502020204030203" pitchFamily="34" charset="0"/>
              <a:ea typeface="Lato Black" panose="020F0502020204030203" pitchFamily="34" charset="0"/>
              <a:cs typeface="Lato Black" panose="020F0502020204030203" pitchFamily="34" charset="0"/>
            </a:rPr>
            <a:t>Continued</a:t>
          </a:r>
        </a:p>
      </dsp:txBody>
      <dsp:txXfrm>
        <a:off x="2654963" y="4585704"/>
        <a:ext cx="1220832" cy="1220832"/>
      </dsp:txXfrm>
    </dsp:sp>
    <dsp:sp modelId="{76BDF24B-E6A8-488E-A4EC-F6ABD141FBBC}">
      <dsp:nvSpPr>
        <dsp:cNvPr id="0" name=""/>
        <dsp:cNvSpPr/>
      </dsp:nvSpPr>
      <dsp:spPr>
        <a:xfrm rot="52284">
          <a:off x="4714372" y="2777255"/>
          <a:ext cx="1109900" cy="5641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4714382" y="2888791"/>
        <a:ext cx="940665" cy="338471"/>
      </dsp:txXfrm>
    </dsp:sp>
    <dsp:sp modelId="{86C72F57-CE0D-4097-9A72-32A15EA40A2C}">
      <dsp:nvSpPr>
        <dsp:cNvPr id="0" name=""/>
        <dsp:cNvSpPr/>
      </dsp:nvSpPr>
      <dsp:spPr>
        <a:xfrm>
          <a:off x="6222384" y="1686101"/>
          <a:ext cx="2820207" cy="2820207"/>
        </a:xfrm>
        <a:prstGeom prst="ellipse">
          <a:avLst/>
        </a:prstGeom>
        <a:solidFill>
          <a:srgbClr val="38C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latin typeface="Lato" panose="020B0604020202020204" charset="0"/>
            </a:rPr>
            <a:t>100% treated water consumed</a:t>
          </a:r>
        </a:p>
      </dsp:txBody>
      <dsp:txXfrm>
        <a:off x="6635394" y="2099111"/>
        <a:ext cx="1994187" cy="199418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2018-07-12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2018-07-12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2</a:t>
            </a:fld>
            <a:endParaRPr lang="en-CA"/>
          </a:p>
        </p:txBody>
      </p:sp>
    </p:spTree>
    <p:extLst>
      <p:ext uri="{BB962C8B-B14F-4D97-AF65-F5344CB8AC3E}">
        <p14:creationId xmlns:p14="http://schemas.microsoft.com/office/powerpoint/2010/main" val="227126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6</a:t>
            </a:fld>
            <a:endParaRPr lang="en-CA"/>
          </a:p>
        </p:txBody>
      </p:sp>
    </p:spTree>
    <p:extLst>
      <p:ext uri="{BB962C8B-B14F-4D97-AF65-F5344CB8AC3E}">
        <p14:creationId xmlns:p14="http://schemas.microsoft.com/office/powerpoint/2010/main" val="314862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2014 systematic review and meta-analysis found that effective household water treatment (boiling</a:t>
            </a:r>
            <a:r>
              <a:rPr lang="en-US" baseline="0" dirty="0"/>
              <a:t> or filtration and safe storage) led to a 45% reduction in diarrheal disease when the water source was unimproved. When the source was improved, the addition of household water treatment led to a 38% reduction. And with piped water on premises, a 28% reduction.</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9</a:t>
            </a:fld>
            <a:endParaRPr lang="en-CA"/>
          </a:p>
        </p:txBody>
      </p:sp>
    </p:spTree>
    <p:extLst>
      <p:ext uri="{BB962C8B-B14F-4D97-AF65-F5344CB8AC3E}">
        <p14:creationId xmlns:p14="http://schemas.microsoft.com/office/powerpoint/2010/main" val="80982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1" dirty="0"/>
              <a:t> Correct</a:t>
            </a:r>
            <a:r>
              <a:rPr lang="en-US" sz="1200" dirty="0"/>
              <a:t>: The household is using an appropriate HWTS system for their water source(s), following best practices or manufacturer’s instructions</a:t>
            </a:r>
          </a:p>
          <a:p>
            <a:pPr>
              <a:buFont typeface="Arial" panose="020B0604020202020204" pitchFamily="34" charset="0"/>
              <a:buChar char="•"/>
            </a:pPr>
            <a:r>
              <a:rPr lang="en-US" sz="1200" b="1" dirty="0"/>
              <a:t> Consistent</a:t>
            </a:r>
            <a:r>
              <a:rPr lang="en-US" sz="1200" dirty="0"/>
              <a:t>: All members of the household are only drinking treated water, regardless of time of day or season.</a:t>
            </a:r>
          </a:p>
          <a:p>
            <a:pPr>
              <a:buFont typeface="Arial" panose="020B0604020202020204" pitchFamily="34" charset="0"/>
              <a:buChar char="•"/>
            </a:pPr>
            <a:r>
              <a:rPr lang="en-US" sz="1200" b="1" dirty="0"/>
              <a:t> Continued</a:t>
            </a:r>
            <a:r>
              <a:rPr lang="en-US" sz="1200" dirty="0"/>
              <a:t>: All members of the household are using treated water for the long term.</a:t>
            </a:r>
            <a:endParaRPr lang="en-CA" sz="1200" dirty="0"/>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11</a:t>
            </a:fld>
            <a:endParaRPr lang="en-CA"/>
          </a:p>
        </p:txBody>
      </p:sp>
    </p:spTree>
    <p:extLst>
      <p:ext uri="{BB962C8B-B14F-4D97-AF65-F5344CB8AC3E}">
        <p14:creationId xmlns:p14="http://schemas.microsoft.com/office/powerpoint/2010/main" val="122081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12</a:t>
            </a:fld>
            <a:endParaRPr lang="en-CA"/>
          </a:p>
        </p:txBody>
      </p:sp>
    </p:spTree>
    <p:extLst>
      <p:ext uri="{BB962C8B-B14F-4D97-AF65-F5344CB8AC3E}">
        <p14:creationId xmlns:p14="http://schemas.microsoft.com/office/powerpoint/2010/main" val="86704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14</a:t>
            </a:fld>
            <a:endParaRPr lang="en-CA"/>
          </a:p>
        </p:txBody>
      </p:sp>
    </p:spTree>
    <p:extLst>
      <p:ext uri="{BB962C8B-B14F-4D97-AF65-F5344CB8AC3E}">
        <p14:creationId xmlns:p14="http://schemas.microsoft.com/office/powerpoint/2010/main" val="243056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18</a:t>
            </a:fld>
            <a:endParaRPr lang="en-CA"/>
          </a:p>
        </p:txBody>
      </p:sp>
    </p:spTree>
    <p:extLst>
      <p:ext uri="{BB962C8B-B14F-4D97-AF65-F5344CB8AC3E}">
        <p14:creationId xmlns:p14="http://schemas.microsoft.com/office/powerpoint/2010/main" val="8969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CA" dirty="0"/>
              <a:t>What is household water treatment and safe storage (HWTS)?</a:t>
            </a:r>
          </a:p>
          <a:p>
            <a:pPr marL="342900" indent="-342900">
              <a:buFont typeface="Arial" panose="020B0604020202020204" pitchFamily="34" charset="0"/>
              <a:buChar char="•"/>
            </a:pPr>
            <a:r>
              <a:rPr lang="en-CA" dirty="0"/>
              <a:t>What factors are needed for HWTS to have the greatest health benefits?</a:t>
            </a:r>
          </a:p>
          <a:p>
            <a:pPr marL="342900" indent="-342900">
              <a:buFont typeface="Arial" panose="020B0604020202020204" pitchFamily="34" charset="0"/>
              <a:buChar char="•"/>
            </a:pPr>
            <a:r>
              <a:rPr lang="en-CA" dirty="0"/>
              <a:t>Fill in the table describing the 3 Cs.</a:t>
            </a:r>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19</a:t>
            </a:fld>
            <a:endParaRPr lang="en-CA"/>
          </a:p>
        </p:txBody>
      </p:sp>
    </p:spTree>
    <p:extLst>
      <p:ext uri="{BB962C8B-B14F-4D97-AF65-F5344CB8AC3E}">
        <p14:creationId xmlns:p14="http://schemas.microsoft.com/office/powerpoint/2010/main" val="4269430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a:t>
            </a:r>
            <a:r>
              <a:rPr lang="en-CA" dirty="0" err="1">
                <a:hlinkClick r:id="rId5"/>
              </a:rPr>
              <a:t>ShareAlike</a:t>
            </a:r>
            <a:r>
              <a:rPr lang="en-CA" dirty="0">
                <a:hlinkClick r:id="rId5"/>
              </a:rPr>
              <a:t>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err="1"/>
              <a:t>ShareAlike</a:t>
            </a:r>
            <a:r>
              <a:rPr lang="en-CA" dirty="0"/>
              <a:t>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2081988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088790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406773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2363360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402788"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16221695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459">
          <p15:clr>
            <a:srgbClr val="FBAE40"/>
          </p15:clr>
        </p15:guide>
        <p15:guide id="4" pos="132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488073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2373834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312788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42628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alf Image Slide Vertical">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6120000" y="0"/>
            <a:ext cx="6072000" cy="6857999"/>
          </a:xfrm>
        </p:spPr>
        <p:txBody>
          <a:bodyPr/>
          <a:lstStyle/>
          <a:p>
            <a:endParaRPr lang="en-CA"/>
          </a:p>
        </p:txBody>
      </p:sp>
      <p:sp>
        <p:nvSpPr>
          <p:cNvPr id="15" name="Text Placeholder 4"/>
          <p:cNvSpPr>
            <a:spLocks noGrp="1"/>
          </p:cNvSpPr>
          <p:nvPr>
            <p:ph type="body" sz="quarter" idx="28" hasCustomPrompt="1"/>
          </p:nvPr>
        </p:nvSpPr>
        <p:spPr>
          <a:xfrm>
            <a:off x="6306378" y="6356349"/>
            <a:ext cx="5744818"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
        <p:nvSpPr>
          <p:cNvPr id="18" name="Title 7"/>
          <p:cNvSpPr>
            <a:spLocks noGrp="1"/>
          </p:cNvSpPr>
          <p:nvPr>
            <p:ph type="title" hasCustomPrompt="1"/>
          </p:nvPr>
        </p:nvSpPr>
        <p:spPr>
          <a:xfrm>
            <a:off x="838200" y="365125"/>
            <a:ext cx="4860000" cy="1325563"/>
          </a:xfrm>
        </p:spPr>
        <p:txBody>
          <a:bodyPr/>
          <a:lstStyle>
            <a:lvl1pPr>
              <a:defRPr/>
            </a:lvl1pPr>
          </a:lstStyle>
          <a:p>
            <a:pPr lvl="0"/>
            <a:r>
              <a:rPr lang="en-US" dirty="0"/>
              <a:t>Half Image Slide Vertical</a:t>
            </a:r>
          </a:p>
        </p:txBody>
      </p:sp>
      <p:sp>
        <p:nvSpPr>
          <p:cNvPr id="19" name="Text Placeholder 13"/>
          <p:cNvSpPr>
            <a:spLocks noGrp="1"/>
          </p:cNvSpPr>
          <p:nvPr>
            <p:ph type="body" sz="quarter" idx="31"/>
          </p:nvPr>
        </p:nvSpPr>
        <p:spPr>
          <a:xfrm>
            <a:off x="838200" y="2005012"/>
            <a:ext cx="48600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233605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2" name="TextBox 11"/>
          <p:cNvSpPr txBox="1"/>
          <p:nvPr userDrawn="1"/>
        </p:nvSpPr>
        <p:spPr>
          <a:xfrm>
            <a:off x="4703405" y="4536670"/>
            <a:ext cx="2789098" cy="715581"/>
          </a:xfrm>
          <a:prstGeom prst="rect">
            <a:avLst/>
          </a:prstGeom>
          <a:noFill/>
        </p:spPr>
        <p:txBody>
          <a:bodyPr wrap="none">
            <a:spAutoFit/>
          </a:bodyPr>
          <a:lstStyle/>
          <a:p>
            <a:pPr algn="ctr" eaLnBrk="1" fontAlgn="auto" hangingPunct="1">
              <a:spcBef>
                <a:spcPts val="0"/>
              </a:spcBef>
              <a:spcAft>
                <a:spcPts val="0"/>
              </a:spcAft>
              <a:defRPr/>
            </a:pPr>
            <a:r>
              <a:rPr lang="en-US" sz="4050" b="1" dirty="0">
                <a:solidFill>
                  <a:srgbClr val="5C5C5C"/>
                </a:solidFill>
                <a:latin typeface="Lato" panose="020F0502020204030203" pitchFamily="34" charset="0"/>
                <a:ea typeface="+mn-ea"/>
                <a:cs typeface="+mn-cs"/>
              </a:rPr>
              <a:t>¡GRACIAS!</a:t>
            </a:r>
          </a:p>
        </p:txBody>
      </p:sp>
      <p:grpSp>
        <p:nvGrpSpPr>
          <p:cNvPr id="2" name="Group 1"/>
          <p:cNvGrpSpPr/>
          <p:nvPr userDrawn="1"/>
        </p:nvGrpSpPr>
        <p:grpSpPr>
          <a:xfrm>
            <a:off x="1978182" y="2124881"/>
            <a:ext cx="3219022" cy="1447363"/>
            <a:chOff x="1978182" y="2234219"/>
            <a:chExt cx="3219022" cy="1447363"/>
          </a:xfrm>
        </p:grpSpPr>
        <p:sp>
          <p:nvSpPr>
            <p:cNvPr id="13" name="Freeform 12"/>
            <p:cNvSpPr>
              <a:spLocks noEditPoints="1"/>
            </p:cNvSpPr>
            <p:nvPr userDrawn="1"/>
          </p:nvSpPr>
          <p:spPr bwMode="auto">
            <a:xfrm>
              <a:off x="1978182" y="2700218"/>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3BC7F4"/>
            </a:solidFill>
            <a:ln w="9525">
              <a:noFill/>
              <a:round/>
              <a:headEnd/>
              <a:tailEnd/>
            </a:ln>
            <a:effectLst/>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4" name="Freeform 13"/>
            <p:cNvSpPr>
              <a:spLocks noEditPoints="1"/>
            </p:cNvSpPr>
            <p:nvPr userDrawn="1"/>
          </p:nvSpPr>
          <p:spPr bwMode="auto">
            <a:xfrm>
              <a:off x="1978182" y="3065373"/>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3BC7F4"/>
            </a:solidFill>
            <a:ln w="9525">
              <a:noFill/>
              <a:round/>
              <a:headEnd/>
              <a:tailEnd/>
            </a:ln>
            <a:effectLst/>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15" name="Group 14"/>
            <p:cNvGrpSpPr/>
            <p:nvPr userDrawn="1"/>
          </p:nvGrpSpPr>
          <p:grpSpPr>
            <a:xfrm>
              <a:off x="1978182" y="3433932"/>
              <a:ext cx="246461" cy="247650"/>
              <a:chOff x="882651" y="3267075"/>
              <a:chExt cx="328613" cy="330200"/>
            </a:xfrm>
            <a:solidFill>
              <a:srgbClr val="3BC7F4"/>
            </a:solidFill>
            <a:effectLst/>
          </p:grpSpPr>
          <p:sp>
            <p:nvSpPr>
              <p:cNvPr id="16"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7"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8"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9"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0"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1"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2"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3"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4"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5"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6"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7"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8"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9"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0"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2"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3"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34" name="Freeform 28"/>
            <p:cNvSpPr>
              <a:spLocks noEditPoints="1"/>
            </p:cNvSpPr>
            <p:nvPr userDrawn="1"/>
          </p:nvSpPr>
          <p:spPr bwMode="auto">
            <a:xfrm>
              <a:off x="1978182" y="233099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3BC7F4"/>
            </a:solidFill>
            <a:ln w="9525">
              <a:noFill/>
              <a:round/>
              <a:headEnd/>
              <a:tailEnd/>
            </a:ln>
            <a:effectLst/>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5" name="TextBox 34"/>
            <p:cNvSpPr txBox="1"/>
            <p:nvPr userDrawn="1"/>
          </p:nvSpPr>
          <p:spPr>
            <a:xfrm>
              <a:off x="2317204" y="2234219"/>
              <a:ext cx="2880000" cy="425758"/>
            </a:xfrm>
            <a:prstGeom prst="rect">
              <a:avLst/>
            </a:prstGeom>
            <a:noFill/>
          </p:spPr>
          <p:txBody>
            <a:bodyPr wrap="square">
              <a:spAutoFit/>
            </a:bodyPr>
            <a:lstStyle/>
            <a:p>
              <a:pPr eaLnBrk="1" fontAlgn="auto" hangingPunct="1">
                <a:lnSpc>
                  <a:spcPts val="2580"/>
                </a:lnSpc>
                <a:spcBef>
                  <a:spcPts val="0"/>
                </a:spcBef>
                <a:spcAft>
                  <a:spcPts val="0"/>
                </a:spcAft>
                <a:defRPr/>
              </a:pPr>
              <a:r>
                <a:rPr lang="en-US" sz="1600" dirty="0">
                  <a:solidFill>
                    <a:srgbClr val="5C5C5C"/>
                  </a:solidFill>
                  <a:latin typeface="Lato" panose="020F0502020204030203" pitchFamily="34" charset="0"/>
                  <a:ea typeface="+mn-ea"/>
                  <a:cs typeface="+mn-cs"/>
                </a:rPr>
                <a:t>Calgary</a:t>
              </a:r>
              <a:r>
                <a:rPr lang="en-US" sz="1600" baseline="0" dirty="0">
                  <a:solidFill>
                    <a:srgbClr val="5C5C5C"/>
                  </a:solidFill>
                  <a:latin typeface="Lato" panose="020F0502020204030203" pitchFamily="34" charset="0"/>
                  <a:ea typeface="+mn-ea"/>
                  <a:cs typeface="+mn-cs"/>
                </a:rPr>
                <a:t> </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Alberta</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 Canada</a:t>
              </a:r>
            </a:p>
          </p:txBody>
        </p:sp>
      </p:grpSp>
      <p:pic>
        <p:nvPicPr>
          <p:cNvPr id="42" name="Picture 41"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24117" y="1930476"/>
            <a:ext cx="4118371" cy="1481468"/>
          </a:xfrm>
          <a:prstGeom prst="rect">
            <a:avLst/>
          </a:prstGeom>
        </p:spPr>
      </p:pic>
    </p:spTree>
    <p:custDataLst>
      <p:tags r:id="rId1"/>
    </p:custDataLst>
    <p:extLst>
      <p:ext uri="{BB962C8B-B14F-4D97-AF65-F5344CB8AC3E}">
        <p14:creationId xmlns:p14="http://schemas.microsoft.com/office/powerpoint/2010/main" val="8741260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4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Calgary AB, Canada</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dirty="0" err="1">
                    <a:solidFill>
                      <a:srgbClr val="5C5C5C"/>
                    </a:solidFill>
                    <a:latin typeface="Lato" panose="020F0502020204030203" pitchFamily="34" charset="0"/>
                    <a:ea typeface="+mn-ea"/>
                    <a:cs typeface="+mn-cs"/>
                  </a:rPr>
                  <a:t>cawst@cawst.org</a:t>
                </a:r>
                <a:endParaRPr lang="en-US"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&amp; training related resources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20.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3"/>
    </p:custDataLst>
    <p:extLst>
      <p:ext uri="{BB962C8B-B14F-4D97-AF65-F5344CB8AC3E}">
        <p14:creationId xmlns:p14="http://schemas.microsoft.com/office/powerpoint/2010/main" val="14532431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B060402020202020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B060402020202020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B060402020202020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B060402020202020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36.xml"/><Relationship Id="rId5" Type="http://schemas.microsoft.com/office/2007/relationships/hdphoto" Target="../media/hdphoto8.wdp"/><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resources.cawst.org/cc"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07/s40572-014-0033-9" TargetMode="External"/><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hyperlink" Target="http://doi.wiley.com/10.1002/14651858.CD004794.pub3"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slideLayout" Target="../slideLayouts/slideLayout10.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tiff"/><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When are HWTS Methods Most Likely to Improve People’s Health?</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10</a:t>
            </a:fld>
            <a:endParaRPr lang="en-CA"/>
          </a:p>
        </p:txBody>
      </p:sp>
      <p:sp>
        <p:nvSpPr>
          <p:cNvPr id="4" name="Text Placeholder 3"/>
          <p:cNvSpPr>
            <a:spLocks noGrp="1"/>
          </p:cNvSpPr>
          <p:nvPr>
            <p:ph type="body" sz="quarter" idx="11"/>
          </p:nvPr>
        </p:nvSpPr>
        <p:spPr>
          <a:xfrm>
            <a:off x="838200" y="1998663"/>
            <a:ext cx="9360000" cy="4357687"/>
          </a:xfrm>
        </p:spPr>
        <p:txBody>
          <a:bodyPr>
            <a:normAutofit/>
          </a:bodyPr>
          <a:lstStyle/>
          <a:p>
            <a:pPr marL="0" indent="0">
              <a:buNone/>
            </a:pPr>
            <a:r>
              <a:rPr lang="en-CA" sz="2500" dirty="0" err="1"/>
              <a:t>Clasen</a:t>
            </a:r>
            <a:r>
              <a:rPr lang="en-CA" sz="2500" dirty="0"/>
              <a:t> (2015) </a:t>
            </a:r>
            <a:r>
              <a:rPr lang="en-CA" sz="2500" dirty="0" smtClean="0"/>
              <a:t>found that the </a:t>
            </a:r>
            <a:r>
              <a:rPr lang="en-CA" sz="2500" dirty="0"/>
              <a:t>HWTS method must be:</a:t>
            </a:r>
          </a:p>
          <a:p>
            <a:r>
              <a:rPr lang="en-CA" sz="2500" dirty="0">
                <a:ea typeface="Lato" panose="020F0502020204030203" pitchFamily="34" charset="0"/>
                <a:cs typeface="Lato" panose="020F0502020204030203" pitchFamily="34" charset="0"/>
              </a:rPr>
              <a:t>Effective against pathogens</a:t>
            </a:r>
          </a:p>
          <a:p>
            <a:r>
              <a:rPr lang="en-CA" sz="2500" dirty="0">
                <a:ea typeface="Lato" panose="020F0502020204030203" pitchFamily="34" charset="0"/>
                <a:cs typeface="Lato" panose="020F0502020204030203" pitchFamily="34" charset="0"/>
              </a:rPr>
              <a:t>Accessible to vulnerable populations</a:t>
            </a:r>
          </a:p>
          <a:p>
            <a:r>
              <a:rPr lang="en-CA" sz="2500" dirty="0"/>
              <a:t>Used </a:t>
            </a:r>
            <a:r>
              <a:rPr lang="en-CA" sz="2500" b="1" dirty="0">
                <a:latin typeface="Lato Black" panose="020F0502020204030203" pitchFamily="34" charset="0"/>
                <a:ea typeface="Lato Black" panose="020F0502020204030203" pitchFamily="34" charset="0"/>
                <a:cs typeface="Lato Black" panose="020F0502020204030203" pitchFamily="34" charset="0"/>
              </a:rPr>
              <a:t>correctly, consistently, and continually</a:t>
            </a:r>
            <a:endParaRPr lang="en-CA" sz="2500" dirty="0">
              <a:latin typeface="Lato Black" panose="020F0502020204030203" pitchFamily="34" charset="0"/>
              <a:ea typeface="Lato Black" panose="020F0502020204030203" pitchFamily="34" charset="0"/>
              <a:cs typeface="Lato Black" panose="020F0502020204030203" pitchFamily="34" charset="0"/>
            </a:endParaRPr>
          </a:p>
          <a:p>
            <a:pPr marL="0" indent="0">
              <a:buNone/>
            </a:pPr>
            <a:endParaRPr lang="en-CA" sz="25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160948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3 Cs</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11</a:t>
            </a:fld>
            <a:endParaRPr lang="en-CA"/>
          </a:p>
        </p:txBody>
      </p:sp>
      <p:graphicFrame>
        <p:nvGraphicFramePr>
          <p:cNvPr id="6" name="Diagram 5"/>
          <p:cNvGraphicFramePr/>
          <p:nvPr>
            <p:extLst>
              <p:ext uri="{D42A27DB-BD31-4B8C-83A1-F6EECF244321}">
                <p14:modId xmlns:p14="http://schemas.microsoft.com/office/powerpoint/2010/main" val="1679755527"/>
              </p:ext>
            </p:extLst>
          </p:nvPr>
        </p:nvGraphicFramePr>
        <p:xfrm>
          <a:off x="2017486" y="479348"/>
          <a:ext cx="9706428" cy="605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915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88"/>
            <a:ext cx="12192000" cy="6858000"/>
          </a:xfrm>
          <a:prstGeom prst="rect">
            <a:avLst/>
          </a:prstGeom>
          <a:solidFill>
            <a:srgbClr val="70C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solidFill>
                  <a:schemeClr val="bg1"/>
                </a:solidFill>
              </a:rPr>
              <a:t>Correct</a:t>
            </a:r>
            <a:endParaRPr lang="en-CA" dirty="0">
              <a:solidFill>
                <a:schemeClr val="bg1"/>
              </a:solidFill>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solidFill>
                  <a:schemeClr val="bg1"/>
                </a:solidFill>
              </a:rPr>
              <a:pPr/>
              <a:t>12</a:t>
            </a:fld>
            <a:endParaRPr lang="en-CA" dirty="0">
              <a:solidFill>
                <a:schemeClr val="bg1"/>
              </a:solidFill>
            </a:endParaRPr>
          </a:p>
        </p:txBody>
      </p:sp>
      <p:sp>
        <p:nvSpPr>
          <p:cNvPr id="6" name="Text Placeholder 3"/>
          <p:cNvSpPr>
            <a:spLocks noGrp="1"/>
          </p:cNvSpPr>
          <p:nvPr>
            <p:ph type="body" sz="quarter" idx="11"/>
          </p:nvPr>
        </p:nvSpPr>
        <p:spPr>
          <a:xfrm>
            <a:off x="838200" y="3387162"/>
            <a:ext cx="9360000" cy="2391659"/>
          </a:xfrm>
        </p:spPr>
        <p:txBody>
          <a:bodyPr>
            <a:noAutofit/>
          </a:bodyPr>
          <a:lstStyle/>
          <a:p>
            <a:pPr>
              <a:buFont typeface="Arial" panose="020B0604020202020204" pitchFamily="34" charset="0"/>
              <a:buChar char="•"/>
            </a:pPr>
            <a:r>
              <a:rPr lang="en-US" sz="2500" dirty="0">
                <a:solidFill>
                  <a:schemeClr val="bg1"/>
                </a:solidFill>
              </a:rPr>
              <a:t>Effective method given the source water quality</a:t>
            </a:r>
          </a:p>
          <a:p>
            <a:pPr>
              <a:buFont typeface="Arial" panose="020B0604020202020204" pitchFamily="34" charset="0"/>
              <a:buChar char="•"/>
            </a:pPr>
            <a:r>
              <a:rPr lang="en-US" sz="2500" dirty="0">
                <a:solidFill>
                  <a:schemeClr val="bg1"/>
                </a:solidFill>
              </a:rPr>
              <a:t>User follows instructions and uses correctly</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09276" y="723538"/>
            <a:ext cx="2663624" cy="2663624"/>
          </a:xfrm>
          <a:prstGeom prst="rect">
            <a:avLst/>
          </a:prstGeom>
        </p:spPr>
      </p:pic>
    </p:spTree>
    <p:extLst>
      <p:ext uri="{BB962C8B-B14F-4D97-AF65-F5344CB8AC3E}">
        <p14:creationId xmlns:p14="http://schemas.microsoft.com/office/powerpoint/2010/main" val="69826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solidFill>
                  <a:schemeClr val="bg1"/>
                </a:solidFill>
              </a:rPr>
              <a:t>Examples of Incorrect Use</a:t>
            </a:r>
            <a:endParaRPr lang="en-CA" dirty="0">
              <a:solidFill>
                <a:schemeClr val="bg1"/>
              </a:solidFill>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solidFill>
                  <a:schemeClr val="bg1"/>
                </a:solidFill>
              </a:rPr>
              <a:pPr/>
              <a:t>13</a:t>
            </a:fld>
            <a:endParaRPr lang="en-CA" dirty="0">
              <a:solidFill>
                <a:schemeClr val="bg1"/>
              </a:solidFill>
            </a:endParaRPr>
          </a:p>
        </p:txBody>
      </p:sp>
      <p:sp>
        <p:nvSpPr>
          <p:cNvPr id="4" name="Text Placeholder 3"/>
          <p:cNvSpPr>
            <a:spLocks noGrp="1"/>
          </p:cNvSpPr>
          <p:nvPr>
            <p:ph type="body" sz="quarter" idx="11"/>
          </p:nvPr>
        </p:nvSpPr>
        <p:spPr>
          <a:xfrm>
            <a:off x="838200" y="2955925"/>
            <a:ext cx="10752000" cy="3075668"/>
          </a:xfrm>
        </p:spPr>
        <p:txBody>
          <a:bodyPr>
            <a:normAutofit/>
          </a:bodyPr>
          <a:lstStyle/>
          <a:p>
            <a:pPr>
              <a:buFont typeface="Arial" panose="020B0604020202020204" pitchFamily="34" charset="0"/>
              <a:buChar char="•"/>
            </a:pPr>
            <a:r>
              <a:rPr lang="en-US" sz="2500" dirty="0">
                <a:solidFill>
                  <a:schemeClr val="bg1"/>
                </a:solidFill>
              </a:rPr>
              <a:t>Technology is not appropriate for source water quality</a:t>
            </a:r>
          </a:p>
          <a:p>
            <a:pPr>
              <a:buFont typeface="Arial" panose="020B0604020202020204" pitchFamily="34" charset="0"/>
              <a:buChar char="•"/>
            </a:pPr>
            <a:r>
              <a:rPr lang="en-US" sz="2500" dirty="0">
                <a:solidFill>
                  <a:schemeClr val="bg1"/>
                </a:solidFill>
              </a:rPr>
              <a:t>User does not follow instructions (difficult to use, lack of training)</a:t>
            </a:r>
          </a:p>
          <a:p>
            <a:pPr>
              <a:buFont typeface="Arial" panose="020B0604020202020204" pitchFamily="34" charset="0"/>
              <a:buChar char="•"/>
            </a:pPr>
            <a:r>
              <a:rPr lang="en-US" sz="2500" dirty="0">
                <a:solidFill>
                  <a:schemeClr val="bg1"/>
                </a:solidFill>
              </a:rPr>
              <a:t>Different users with different knowledge and skills</a:t>
            </a:r>
          </a:p>
          <a:p>
            <a:pPr>
              <a:buFont typeface="Arial" panose="020B0604020202020204" pitchFamily="34" charset="0"/>
              <a:buChar char="•"/>
            </a:pPr>
            <a:r>
              <a:rPr lang="en-US" sz="2500" dirty="0">
                <a:solidFill>
                  <a:schemeClr val="bg1"/>
                </a:solidFill>
              </a:rPr>
              <a:t>Broken parts not repaired or maintenance not performed</a:t>
            </a:r>
            <a:endParaRPr lang="en-CA" sz="2500" dirty="0">
              <a:solidFill>
                <a:schemeClr val="bg1"/>
              </a:solidFill>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31632" y="372600"/>
            <a:ext cx="2258568" cy="2258568"/>
          </a:xfrm>
          <a:prstGeom prst="rect">
            <a:avLst/>
          </a:prstGeom>
        </p:spPr>
      </p:pic>
    </p:spTree>
    <p:extLst>
      <p:ext uri="{BB962C8B-B14F-4D97-AF65-F5344CB8AC3E}">
        <p14:creationId xmlns:p14="http://schemas.microsoft.com/office/powerpoint/2010/main" val="326445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29"/>
          </p:nvPr>
        </p:nvSpPr>
        <p:spPr/>
        <p:txBody>
          <a:bodyPr/>
          <a:lstStyle/>
          <a:p>
            <a:fld id="{A8350104-CE64-4EE9-82B1-554144FA4C7C}" type="slidenum">
              <a:rPr lang="en-CA" smtClean="0">
                <a:solidFill>
                  <a:schemeClr val="bg1"/>
                </a:solidFill>
              </a:rPr>
              <a:pPr/>
              <a:t>14</a:t>
            </a:fld>
            <a:endParaRPr lang="en-CA" dirty="0">
              <a:solidFill>
                <a:schemeClr val="bg1"/>
              </a:solidFill>
            </a:endParaRPr>
          </a:p>
        </p:txBody>
      </p:sp>
      <p:sp>
        <p:nvSpPr>
          <p:cNvPr id="6" name="Title 5"/>
          <p:cNvSpPr>
            <a:spLocks noGrp="1"/>
          </p:cNvSpPr>
          <p:nvPr>
            <p:ph type="title"/>
          </p:nvPr>
        </p:nvSpPr>
        <p:spPr/>
        <p:txBody>
          <a:bodyPr/>
          <a:lstStyle/>
          <a:p>
            <a:r>
              <a:rPr lang="en-US" dirty="0">
                <a:solidFill>
                  <a:schemeClr val="bg1"/>
                </a:solidFill>
              </a:rPr>
              <a:t>Consistent</a:t>
            </a:r>
            <a:endParaRPr lang="en-CA" dirty="0">
              <a:solidFill>
                <a:schemeClr val="bg1"/>
              </a:solidFill>
            </a:endParaRPr>
          </a:p>
        </p:txBody>
      </p:sp>
      <p:graphicFrame>
        <p:nvGraphicFramePr>
          <p:cNvPr id="5" name="Chart Placeholder 4"/>
          <p:cNvGraphicFramePr>
            <a:graphicFrameLocks noGrp="1"/>
          </p:cNvGraphicFramePr>
          <p:nvPr>
            <p:ph type="chart" sz="quarter" idx="30"/>
            <p:extLst>
              <p:ext uri="{D42A27DB-BD31-4B8C-83A1-F6EECF244321}">
                <p14:modId xmlns:p14="http://schemas.microsoft.com/office/powerpoint/2010/main" val="1306164425"/>
              </p:ext>
            </p:extLst>
          </p:nvPr>
        </p:nvGraphicFramePr>
        <p:xfrm>
          <a:off x="688076" y="1847850"/>
          <a:ext cx="7199313"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1"/>
          </p:nvPr>
        </p:nvSpPr>
        <p:spPr>
          <a:xfrm>
            <a:off x="8610600" y="3096188"/>
            <a:ext cx="3135600" cy="3442724"/>
          </a:xfrm>
        </p:spPr>
        <p:txBody>
          <a:bodyPr>
            <a:normAutofit/>
          </a:bodyPr>
          <a:lstStyle/>
          <a:p>
            <a:r>
              <a:rPr lang="en-CA" sz="2100" dirty="0">
                <a:solidFill>
                  <a:schemeClr val="bg1"/>
                </a:solidFill>
              </a:rPr>
              <a:t>Importance of consistent use when pre-treatment water quality is high risk</a:t>
            </a:r>
            <a:endParaRPr lang="en-CA" dirty="0">
              <a:solidFill>
                <a:schemeClr val="bg1"/>
              </a:solidFill>
            </a:endParaRPr>
          </a:p>
          <a:p>
            <a:r>
              <a:rPr lang="en-CA" sz="1400" dirty="0">
                <a:solidFill>
                  <a:schemeClr val="bg1"/>
                </a:solidFill>
              </a:rPr>
              <a:t>Simplified from: Brown J, &amp; </a:t>
            </a:r>
            <a:r>
              <a:rPr lang="en-CA" sz="1400" dirty="0" err="1">
                <a:solidFill>
                  <a:schemeClr val="bg1"/>
                </a:solidFill>
              </a:rPr>
              <a:t>Clasen</a:t>
            </a:r>
            <a:r>
              <a:rPr lang="en-CA" sz="1400" dirty="0">
                <a:solidFill>
                  <a:schemeClr val="bg1"/>
                </a:solidFill>
              </a:rPr>
              <a:t> T (2012) High Adherence Is Necessary to Realize Health Gains from Water Quality Interventions. PLOS ONE 7(5): e36735.</a:t>
            </a:r>
          </a:p>
          <a:p>
            <a:endParaRPr lang="en-CA" dirty="0">
              <a:solidFill>
                <a:schemeClr val="bg1"/>
              </a:solidFill>
            </a:endParaRPr>
          </a:p>
        </p:txBody>
      </p:sp>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847948" y="360236"/>
            <a:ext cx="2660904" cy="2660904"/>
          </a:xfrm>
          <a:prstGeom prst="rect">
            <a:avLst/>
          </a:prstGeom>
        </p:spPr>
      </p:pic>
    </p:spTree>
    <p:extLst>
      <p:ext uri="{BB962C8B-B14F-4D97-AF65-F5344CB8AC3E}">
        <p14:creationId xmlns:p14="http://schemas.microsoft.com/office/powerpoint/2010/main" val="72363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Title 2"/>
          <p:cNvSpPr>
            <a:spLocks noGrp="1"/>
          </p:cNvSpPr>
          <p:nvPr>
            <p:ph type="title"/>
          </p:nvPr>
        </p:nvSpPr>
        <p:spPr/>
        <p:txBody>
          <a:bodyPr/>
          <a:lstStyle/>
          <a:p>
            <a:r>
              <a:rPr lang="en-US" dirty="0">
                <a:solidFill>
                  <a:schemeClr val="bg1"/>
                </a:solidFill>
              </a:rPr>
              <a:t>Examples of Inconsistent Use</a:t>
            </a:r>
            <a:endParaRPr lang="en-CA" dirty="0">
              <a:solidFill>
                <a:schemeClr val="bg1"/>
              </a:solidFill>
            </a:endParaRPr>
          </a:p>
        </p:txBody>
      </p:sp>
      <p:sp>
        <p:nvSpPr>
          <p:cNvPr id="6" name="Text Placeholder 5"/>
          <p:cNvSpPr>
            <a:spLocks noGrp="1"/>
          </p:cNvSpPr>
          <p:nvPr>
            <p:ph type="body" sz="quarter" idx="11"/>
          </p:nvPr>
        </p:nvSpPr>
        <p:spPr>
          <a:xfrm>
            <a:off x="838200" y="3132931"/>
            <a:ext cx="9360000" cy="4357687"/>
          </a:xfrm>
        </p:spPr>
        <p:txBody>
          <a:bodyPr/>
          <a:lstStyle/>
          <a:p>
            <a:r>
              <a:rPr lang="en-US" dirty="0">
                <a:solidFill>
                  <a:schemeClr val="bg1"/>
                </a:solidFill>
              </a:rPr>
              <a:t>Drink unsafe water at school or work, but safe water at home</a:t>
            </a:r>
          </a:p>
          <a:p>
            <a:r>
              <a:rPr lang="en-US" dirty="0">
                <a:solidFill>
                  <a:schemeClr val="bg1"/>
                </a:solidFill>
              </a:rPr>
              <a:t>Only drink treated water when available</a:t>
            </a:r>
          </a:p>
          <a:p>
            <a:r>
              <a:rPr lang="en-US" dirty="0">
                <a:solidFill>
                  <a:schemeClr val="bg1"/>
                </a:solidFill>
              </a:rPr>
              <a:t>Only treat water when a certain person is home</a:t>
            </a:r>
            <a:endParaRPr lang="en-CA" dirty="0">
              <a:solidFill>
                <a:schemeClr val="bg1"/>
              </a:solidFill>
            </a:endParaRPr>
          </a:p>
        </p:txBody>
      </p:sp>
      <p:sp>
        <p:nvSpPr>
          <p:cNvPr id="2" name="Slide Number Placeholder 1"/>
          <p:cNvSpPr>
            <a:spLocks noGrp="1"/>
          </p:cNvSpPr>
          <p:nvPr>
            <p:ph type="sldNum" sz="quarter" idx="4294967295"/>
          </p:nvPr>
        </p:nvSpPr>
        <p:spPr>
          <a:xfrm>
            <a:off x="9448800" y="6356350"/>
            <a:ext cx="2743200" cy="365125"/>
          </a:xfrm>
        </p:spPr>
        <p:txBody>
          <a:bodyPr/>
          <a:lstStyle/>
          <a:p>
            <a:fld id="{A8350104-CE64-4EE9-82B1-554144FA4C7C}" type="slidenum">
              <a:rPr lang="en-CA" smtClean="0"/>
              <a:pPr/>
              <a:t>15</a:t>
            </a:fld>
            <a:endParaRPr lang="en-CA"/>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4561" y="561068"/>
            <a:ext cx="2259239" cy="2259239"/>
          </a:xfrm>
          <a:prstGeom prst="rect">
            <a:avLst/>
          </a:prstGeom>
        </p:spPr>
      </p:pic>
    </p:spTree>
    <p:extLst>
      <p:ext uri="{BB962C8B-B14F-4D97-AF65-F5344CB8AC3E}">
        <p14:creationId xmlns:p14="http://schemas.microsoft.com/office/powerpoint/2010/main" val="116637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4B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solidFill>
                  <a:schemeClr val="bg1"/>
                </a:solidFill>
              </a:rPr>
              <a:t>Continued (Sustained)</a:t>
            </a:r>
            <a:endParaRPr lang="en-CA" dirty="0">
              <a:solidFill>
                <a:schemeClr val="bg1"/>
              </a:solidFill>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solidFill>
                  <a:schemeClr val="bg1"/>
                </a:solidFill>
              </a:rPr>
              <a:pPr/>
              <a:t>16</a:t>
            </a:fld>
            <a:endParaRPr lang="en-CA" dirty="0">
              <a:solidFill>
                <a:schemeClr val="bg1"/>
              </a:solidFill>
            </a:endParaRPr>
          </a:p>
        </p:txBody>
      </p:sp>
      <p:sp>
        <p:nvSpPr>
          <p:cNvPr id="4" name="Text Placeholder 3"/>
          <p:cNvSpPr>
            <a:spLocks noGrp="1"/>
          </p:cNvSpPr>
          <p:nvPr>
            <p:ph type="body" sz="quarter" idx="11"/>
          </p:nvPr>
        </p:nvSpPr>
        <p:spPr>
          <a:xfrm>
            <a:off x="1011736" y="3257028"/>
            <a:ext cx="10342063" cy="2034632"/>
          </a:xfrm>
        </p:spPr>
        <p:txBody>
          <a:bodyPr>
            <a:noAutofit/>
          </a:bodyPr>
          <a:lstStyle/>
          <a:p>
            <a:pPr>
              <a:buFont typeface="Arial" panose="020B0604020202020204" pitchFamily="34" charset="0"/>
              <a:buChar char="•"/>
            </a:pPr>
            <a:r>
              <a:rPr lang="en-US" sz="2500" dirty="0">
                <a:solidFill>
                  <a:schemeClr val="bg1"/>
                </a:solidFill>
              </a:rPr>
              <a:t>Long-term use of treatment</a:t>
            </a:r>
          </a:p>
          <a:p>
            <a:pPr>
              <a:buFont typeface="Arial" panose="020B0604020202020204" pitchFamily="34" charset="0"/>
              <a:buChar char="•"/>
            </a:pPr>
            <a:r>
              <a:rPr lang="en-US" sz="2500" dirty="0">
                <a:solidFill>
                  <a:schemeClr val="bg1"/>
                </a:solidFill>
              </a:rPr>
              <a:t>Until household has access to safely managed water in their home</a:t>
            </a:r>
          </a:p>
          <a:p>
            <a:pPr>
              <a:buFont typeface="Arial" panose="020B0604020202020204" pitchFamily="34" charset="0"/>
              <a:buChar char="•"/>
            </a:pPr>
            <a:r>
              <a:rPr lang="en-US" sz="2500" dirty="0">
                <a:solidFill>
                  <a:schemeClr val="bg1"/>
                </a:solidFill>
              </a:rPr>
              <a:t>Never return to drinking untreated water</a:t>
            </a:r>
            <a:endParaRPr lang="en-CA" sz="2500" dirty="0">
              <a:solidFill>
                <a:schemeClr val="bg1"/>
              </a:solidFill>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11996" y="596124"/>
            <a:ext cx="2660904" cy="2660904"/>
          </a:xfrm>
          <a:prstGeom prst="rect">
            <a:avLst/>
          </a:prstGeom>
        </p:spPr>
      </p:pic>
    </p:spTree>
    <p:extLst>
      <p:ext uri="{BB962C8B-B14F-4D97-AF65-F5344CB8AC3E}">
        <p14:creationId xmlns:p14="http://schemas.microsoft.com/office/powerpoint/2010/main" val="1514379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solidFill>
                  <a:schemeClr val="bg1"/>
                </a:solidFill>
              </a:rPr>
              <a:t>Examples of Discontinued Use</a:t>
            </a:r>
            <a:endParaRPr lang="en-CA" dirty="0">
              <a:solidFill>
                <a:schemeClr val="bg1"/>
              </a:solidFill>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pPr/>
              <a:t>17</a:t>
            </a:fld>
            <a:endParaRPr lang="en-CA"/>
          </a:p>
        </p:txBody>
      </p:sp>
      <p:sp>
        <p:nvSpPr>
          <p:cNvPr id="4" name="Text Placeholder 3"/>
          <p:cNvSpPr>
            <a:spLocks noGrp="1"/>
          </p:cNvSpPr>
          <p:nvPr>
            <p:ph type="body" sz="quarter" idx="11"/>
          </p:nvPr>
        </p:nvSpPr>
        <p:spPr>
          <a:xfrm>
            <a:off x="838200" y="3021757"/>
            <a:ext cx="9360000" cy="2069356"/>
          </a:xfrm>
        </p:spPr>
        <p:txBody>
          <a:bodyPr>
            <a:normAutofit/>
          </a:bodyPr>
          <a:lstStyle/>
          <a:p>
            <a:pPr>
              <a:buFont typeface="Arial" panose="020B0604020202020204" pitchFamily="34" charset="0"/>
              <a:buChar char="•"/>
            </a:pPr>
            <a:r>
              <a:rPr lang="en-US" sz="2500" dirty="0">
                <a:solidFill>
                  <a:schemeClr val="bg1"/>
                </a:solidFill>
              </a:rPr>
              <a:t>Stop </a:t>
            </a:r>
            <a:r>
              <a:rPr lang="en-US" sz="2500" dirty="0" smtClean="0">
                <a:solidFill>
                  <a:schemeClr val="bg1"/>
                </a:solidFill>
              </a:rPr>
              <a:t>using a filter </a:t>
            </a:r>
            <a:r>
              <a:rPr lang="en-US" sz="2500" dirty="0">
                <a:solidFill>
                  <a:schemeClr val="bg1"/>
                </a:solidFill>
              </a:rPr>
              <a:t>when it breaks</a:t>
            </a:r>
          </a:p>
          <a:p>
            <a:pPr>
              <a:buFont typeface="Arial" panose="020B0604020202020204" pitchFamily="34" charset="0"/>
              <a:buChar char="•"/>
            </a:pPr>
            <a:r>
              <a:rPr lang="en-US" sz="2500" dirty="0">
                <a:solidFill>
                  <a:schemeClr val="bg1"/>
                </a:solidFill>
              </a:rPr>
              <a:t>Stop using when run out of supplies</a:t>
            </a:r>
          </a:p>
          <a:p>
            <a:pPr>
              <a:buFont typeface="Arial" panose="020B0604020202020204" pitchFamily="34" charset="0"/>
              <a:buChar char="•"/>
            </a:pPr>
            <a:r>
              <a:rPr lang="en-US" sz="2500" dirty="0">
                <a:solidFill>
                  <a:schemeClr val="bg1"/>
                </a:solidFill>
              </a:rPr>
              <a:t>Forget to use after a while</a:t>
            </a:r>
            <a:endParaRPr lang="en-CA" sz="2500" dirty="0">
              <a:solidFill>
                <a:schemeClr val="bg1"/>
              </a:solidFill>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095232" y="635667"/>
            <a:ext cx="2258568" cy="2258568"/>
          </a:xfrm>
          <a:prstGeom prst="rect">
            <a:avLst/>
          </a:prstGeom>
        </p:spPr>
      </p:pic>
    </p:spTree>
    <p:extLst>
      <p:ext uri="{BB962C8B-B14F-4D97-AF65-F5344CB8AC3E}">
        <p14:creationId xmlns:p14="http://schemas.microsoft.com/office/powerpoint/2010/main" val="251784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Imagine you have received a new </a:t>
            </a:r>
            <a:r>
              <a:rPr lang="en-US" sz="2800" dirty="0" smtClean="0"/>
              <a:t>HWTS product…</a:t>
            </a:r>
            <a:endParaRPr lang="en-CA" sz="2800"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18</a:t>
            </a:fld>
            <a:endParaRPr lang="en-CA"/>
          </a:p>
        </p:txBody>
      </p:sp>
      <p:sp>
        <p:nvSpPr>
          <p:cNvPr id="4" name="Text Placeholder 3"/>
          <p:cNvSpPr>
            <a:spLocks noGrp="1"/>
          </p:cNvSpPr>
          <p:nvPr>
            <p:ph type="body" sz="quarter" idx="11"/>
          </p:nvPr>
        </p:nvSpPr>
        <p:spPr>
          <a:xfrm>
            <a:off x="838200" y="2009715"/>
            <a:ext cx="7206205" cy="3511408"/>
          </a:xfrm>
        </p:spPr>
        <p:txBody>
          <a:bodyPr>
            <a:noAutofit/>
          </a:bodyPr>
          <a:lstStyle/>
          <a:p>
            <a:r>
              <a:rPr lang="en-US" sz="2500" dirty="0"/>
              <a:t>What does </a:t>
            </a:r>
            <a:r>
              <a:rPr lang="en-US" sz="2500" dirty="0">
                <a:latin typeface="Lato Black" panose="020F0502020204030203" pitchFamily="34" charset="0"/>
                <a:ea typeface="Lato Black" panose="020F0502020204030203" pitchFamily="34" charset="0"/>
                <a:cs typeface="Lato Black" panose="020F0502020204030203" pitchFamily="34" charset="0"/>
              </a:rPr>
              <a:t>correct, consistent, and continued </a:t>
            </a:r>
            <a:r>
              <a:rPr lang="en-US" sz="2500" dirty="0"/>
              <a:t>use look like for your household?</a:t>
            </a:r>
            <a:br>
              <a:rPr lang="en-US" sz="2500" dirty="0"/>
            </a:br>
            <a:endParaRPr lang="en-US" sz="2500" dirty="0"/>
          </a:p>
          <a:p>
            <a:r>
              <a:rPr lang="en-US" sz="2500" dirty="0"/>
              <a:t>What </a:t>
            </a:r>
            <a:r>
              <a:rPr lang="en-US" sz="2500" dirty="0">
                <a:latin typeface="Lato Black" panose="020F0502020204030203" pitchFamily="34" charset="0"/>
                <a:ea typeface="Lato Black" panose="020F0502020204030203" pitchFamily="34" charset="0"/>
                <a:cs typeface="Lato Black" panose="020F0502020204030203" pitchFamily="34" charset="0"/>
              </a:rPr>
              <a:t>challenges</a:t>
            </a:r>
            <a:r>
              <a:rPr lang="en-US" sz="2500" dirty="0"/>
              <a:t> might you face in achieving correct, consistent, continued use?</a:t>
            </a:r>
            <a:endParaRPr lang="en-CA" sz="25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71" y="1667538"/>
            <a:ext cx="3687501" cy="3687501"/>
          </a:xfrm>
          <a:prstGeom prst="rect">
            <a:avLst/>
          </a:prstGeom>
        </p:spPr>
      </p:pic>
    </p:spTree>
    <p:extLst>
      <p:ext uri="{BB962C8B-B14F-4D97-AF65-F5344CB8AC3E}">
        <p14:creationId xmlns:p14="http://schemas.microsoft.com/office/powerpoint/2010/main" val="790918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2"/>
          <p:cNvSpPr>
            <a:spLocks noGrp="1"/>
          </p:cNvSpPr>
          <p:nvPr>
            <p:ph type="title"/>
          </p:nvPr>
        </p:nvSpPr>
        <p:spPr>
          <a:xfrm>
            <a:off x="838200" y="2080157"/>
            <a:ext cx="10515600" cy="2697686"/>
          </a:xfrm>
        </p:spPr>
        <p:txBody>
          <a:bodyPr>
            <a:noAutofit/>
          </a:bodyPr>
          <a:lstStyle/>
          <a:p>
            <a:r>
              <a:rPr lang="en-US" sz="10000" dirty="0">
                <a:solidFill>
                  <a:schemeClr val="bg1"/>
                </a:solidFill>
                <a:latin typeface="Merriweather Light" panose="00000400000000000000" pitchFamily="50" charset="0"/>
              </a:rPr>
              <a:t>Review: Workbook</a:t>
            </a:r>
            <a:endParaRPr lang="en-CA" sz="10000" dirty="0">
              <a:solidFill>
                <a:schemeClr val="bg1"/>
              </a:solidFill>
              <a:latin typeface="Merriweather Light" panose="00000400000000000000" pitchFamily="50" charset="0"/>
            </a:endParaRP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lang="en-CA" sz="1200" b="0" i="0" u="none" strike="noStrike" kern="1200" cap="none" spc="0" normalizeH="0" baseline="0" noProof="0" smtClean="0">
                <a:ln>
                  <a:noFill/>
                </a:ln>
                <a:solidFill>
                  <a:schemeClr val="bg1"/>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schemeClr val="bg1"/>
              </a:solidFill>
              <a:effectLst/>
              <a:uLnTx/>
              <a:uFillTx/>
              <a:latin typeface="Lato" panose="020F0502020204030203" pitchFamily="34" charset="0"/>
              <a:ea typeface="+mn-ea"/>
              <a:cs typeface="+mn-cs"/>
            </a:endParaRP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453655" y="1152204"/>
            <a:ext cx="4154788" cy="4154788"/>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77500" lnSpcReduction="20000"/>
          </a:bodyPr>
          <a:lstStyle/>
          <a:p>
            <a:r>
              <a:rPr lang="en-CA" dirty="0"/>
              <a:t>This presentation is </a:t>
            </a:r>
            <a:r>
              <a:rPr lang="en-CA" dirty="0" smtClean="0"/>
              <a:t>for use </a:t>
            </a:r>
            <a:r>
              <a:rPr lang="en-CA" dirty="0"/>
              <a:t>with</a:t>
            </a:r>
          </a:p>
          <a:p>
            <a:r>
              <a:rPr lang="en-CA" dirty="0"/>
              <a:t>“Lesson Plan: </a:t>
            </a:r>
            <a:br>
              <a:rPr lang="en-CA" dirty="0"/>
            </a:br>
            <a:r>
              <a:rPr lang="en-CA" dirty="0"/>
              <a:t>HWTS (What Is It and </a:t>
            </a:r>
            <a:br>
              <a:rPr lang="en-CA" dirty="0"/>
            </a:br>
            <a:r>
              <a:rPr lang="en-CA" dirty="0"/>
              <a:t>When Is It Effective?)”</a:t>
            </a:r>
          </a:p>
          <a:p>
            <a:r>
              <a:rPr lang="en-CA" dirty="0"/>
              <a:t>in the Household Water Treatment and Safe Storage (HWTS) </a:t>
            </a:r>
            <a:br>
              <a:rPr lang="en-CA" dirty="0"/>
            </a:br>
            <a:r>
              <a:rPr lang="en-CA" dirty="0"/>
              <a:t>Trainer Manual</a:t>
            </a:r>
          </a:p>
          <a:p>
            <a:endParaRPr lang="en-CA" dirty="0"/>
          </a:p>
        </p:txBody>
      </p:sp>
      <p:sp>
        <p:nvSpPr>
          <p:cNvPr id="5" name="Text Placeholder 4"/>
          <p:cNvSpPr>
            <a:spLocks noGrp="1"/>
          </p:cNvSpPr>
          <p:nvPr>
            <p:ph type="body" sz="quarter" idx="14"/>
          </p:nvPr>
        </p:nvSpPr>
        <p:spPr/>
        <p:txBody>
          <a:bodyPr/>
          <a:lstStyle/>
          <a:p>
            <a:r>
              <a:rPr lang="en-US" dirty="0">
                <a:latin typeface="Lato" charset="0"/>
                <a:ea typeface="Lato" charset="0"/>
                <a:cs typeface="Lato" charset="0"/>
              </a:rPr>
              <a:t>Available at </a:t>
            </a:r>
            <a:r>
              <a:rPr lang="en-CA" dirty="0">
                <a:hlinkClick r:id="rId4"/>
              </a:rPr>
              <a:t>resources.cawst.org</a:t>
            </a:r>
            <a:endParaRPr lang="en-US" dirty="0">
              <a:solidFill>
                <a:srgbClr val="FF0000"/>
              </a:solidFill>
              <a:latin typeface="Lato" charset="0"/>
              <a:ea typeface="Lato" charset="0"/>
              <a:cs typeface="Lato" charset="0"/>
            </a:endParaRP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350104-CE64-4EE9-82B1-554144FA4C7C}" type="slidenum">
              <a:rPr lang="en-CA" smtClean="0"/>
              <a:pPr/>
              <a:t>20</a:t>
            </a:fld>
            <a:endParaRPr lang="en-CA"/>
          </a:p>
        </p:txBody>
      </p:sp>
      <p:sp>
        <p:nvSpPr>
          <p:cNvPr id="3" name="Title 2"/>
          <p:cNvSpPr>
            <a:spLocks noGrp="1"/>
          </p:cNvSpPr>
          <p:nvPr>
            <p:ph type="title"/>
          </p:nvPr>
        </p:nvSpPr>
        <p:spPr/>
        <p:txBody>
          <a:bodyPr/>
          <a:lstStyle/>
          <a:p>
            <a:r>
              <a:rPr lang="en-US" dirty="0"/>
              <a:t>References</a:t>
            </a:r>
            <a:endParaRPr lang="en-CA" dirty="0"/>
          </a:p>
        </p:txBody>
      </p:sp>
      <p:sp>
        <p:nvSpPr>
          <p:cNvPr id="4" name="Text Placeholder 3"/>
          <p:cNvSpPr>
            <a:spLocks noGrp="1"/>
          </p:cNvSpPr>
          <p:nvPr>
            <p:ph type="body" sz="quarter" idx="11"/>
          </p:nvPr>
        </p:nvSpPr>
        <p:spPr/>
        <p:txBody>
          <a:bodyPr>
            <a:normAutofit/>
          </a:bodyPr>
          <a:lstStyle/>
          <a:p>
            <a:pPr marL="285750" indent="-285750">
              <a:buFont typeface="Arial" panose="020B0604020202020204" pitchFamily="34" charset="0"/>
              <a:buChar char="•"/>
            </a:pPr>
            <a:r>
              <a:rPr lang="en-CA" sz="1600" dirty="0"/>
              <a:t>Brown, J., &amp; </a:t>
            </a:r>
            <a:r>
              <a:rPr lang="en-CA" sz="1600" dirty="0" err="1"/>
              <a:t>Clasen</a:t>
            </a:r>
            <a:r>
              <a:rPr lang="en-CA" sz="1600" dirty="0"/>
              <a:t>, T. (2012). High adherence is necessary to realize health gains from water quality interventions. </a:t>
            </a:r>
            <a:r>
              <a:rPr lang="en-CA" sz="1600" i="1" dirty="0" err="1"/>
              <a:t>PLoS</a:t>
            </a:r>
            <a:r>
              <a:rPr lang="en-CA" sz="1600" i="1" dirty="0"/>
              <a:t> One</a:t>
            </a:r>
            <a:r>
              <a:rPr lang="en-CA" sz="1600" dirty="0"/>
              <a:t>, </a:t>
            </a:r>
            <a:r>
              <a:rPr lang="en-CA" sz="1600" i="1" dirty="0"/>
              <a:t>7</a:t>
            </a:r>
            <a:r>
              <a:rPr lang="en-CA" sz="1600" dirty="0"/>
              <a:t>(5), e36735.</a:t>
            </a:r>
          </a:p>
          <a:p>
            <a:pPr marL="285750" indent="-285750">
              <a:buFont typeface="Arial" panose="020B0604020202020204" pitchFamily="34" charset="0"/>
              <a:buChar char="•"/>
            </a:pPr>
            <a:r>
              <a:rPr lang="en-CA" sz="1600" dirty="0" err="1"/>
              <a:t>Clasen</a:t>
            </a:r>
            <a:r>
              <a:rPr lang="en-CA" sz="1600" dirty="0"/>
              <a:t>, T. (2015). Household Water Treatment and Safe Storage to Prevent Diarrheal Disease in Developing Countries. </a:t>
            </a:r>
            <a:r>
              <a:rPr lang="en-CA" sz="1600" i="1" dirty="0"/>
              <a:t>Current Environmental Health Reports</a:t>
            </a:r>
            <a:r>
              <a:rPr lang="en-CA" sz="1600" dirty="0"/>
              <a:t>, </a:t>
            </a:r>
            <a:r>
              <a:rPr lang="en-CA" sz="1600" i="1" dirty="0"/>
              <a:t>2</a:t>
            </a:r>
            <a:r>
              <a:rPr lang="en-CA" sz="1600" dirty="0"/>
              <a:t>(1), 69–74. </a:t>
            </a:r>
            <a:r>
              <a:rPr lang="en-CA" sz="1600" dirty="0">
                <a:hlinkClick r:id="rId3"/>
              </a:rPr>
              <a:t>https://doi.org/10.1007/s40572-014-0033-9</a:t>
            </a:r>
            <a:endParaRPr lang="en-CA" sz="1600" dirty="0"/>
          </a:p>
          <a:p>
            <a:pPr marL="285750" indent="-285750">
              <a:buFont typeface="Arial" panose="020B0604020202020204" pitchFamily="34" charset="0"/>
              <a:buChar char="•"/>
            </a:pPr>
            <a:r>
              <a:rPr lang="en-CA" sz="1600" dirty="0" err="1"/>
              <a:t>Clasen</a:t>
            </a:r>
            <a:r>
              <a:rPr lang="en-CA" sz="1600" dirty="0"/>
              <a:t>, T., Alexander, K. T., Sinclair, D., </a:t>
            </a:r>
            <a:r>
              <a:rPr lang="en-CA" sz="1600" dirty="0" err="1"/>
              <a:t>Boisson</a:t>
            </a:r>
            <a:r>
              <a:rPr lang="en-CA" sz="1600" dirty="0"/>
              <a:t>, S., </a:t>
            </a:r>
            <a:r>
              <a:rPr lang="en-CA" sz="1600" dirty="0" err="1"/>
              <a:t>Peletz</a:t>
            </a:r>
            <a:r>
              <a:rPr lang="en-CA" sz="1600" dirty="0"/>
              <a:t>, R., Chang, H. H., … </a:t>
            </a:r>
            <a:r>
              <a:rPr lang="en-CA" sz="1600" dirty="0" err="1"/>
              <a:t>Cairncross</a:t>
            </a:r>
            <a:r>
              <a:rPr lang="en-CA" sz="1600" dirty="0"/>
              <a:t>, S. (2015). Interventions to improve water quality for preventing diarrhoea. In The Cochrane Collaboration (Ed.), </a:t>
            </a:r>
            <a:r>
              <a:rPr lang="en-CA" sz="1600" i="1" dirty="0"/>
              <a:t>Cochrane Database of Systematic Reviews</a:t>
            </a:r>
            <a:r>
              <a:rPr lang="en-CA" sz="1600" dirty="0"/>
              <a:t>. Chichester, UK: John Wiley &amp; Sons, Ltd. Retrieved from </a:t>
            </a:r>
            <a:r>
              <a:rPr lang="en-CA" sz="1600" dirty="0">
                <a:hlinkClick r:id="rId4"/>
              </a:rPr>
              <a:t>http://</a:t>
            </a:r>
            <a:r>
              <a:rPr lang="en-CA" sz="1600" dirty="0" smtClean="0">
                <a:hlinkClick r:id="rId4"/>
              </a:rPr>
              <a:t>doi.wiley.com/10.1002/14651858.CD004794.pub3</a:t>
            </a:r>
            <a:endParaRPr lang="en-CA" sz="1600" dirty="0"/>
          </a:p>
        </p:txBody>
      </p:sp>
    </p:spTree>
    <p:custDataLst>
      <p:tags r:id="rId1"/>
    </p:custDataLst>
    <p:extLst>
      <p:ext uri="{BB962C8B-B14F-4D97-AF65-F5344CB8AC3E}">
        <p14:creationId xmlns:p14="http://schemas.microsoft.com/office/powerpoint/2010/main" val="3860186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62500" lnSpcReduction="20000"/>
          </a:bodyPr>
          <a:lstStyle/>
          <a:p>
            <a:r>
              <a:rPr lang="en-CA" dirty="0"/>
              <a:t>Household Water Treatment and Safe Storage (HWTS)</a:t>
            </a:r>
          </a:p>
        </p:txBody>
      </p:sp>
      <p:sp>
        <p:nvSpPr>
          <p:cNvPr id="5" name="Text Placeholder 4"/>
          <p:cNvSpPr>
            <a:spLocks noGrp="1"/>
          </p:cNvSpPr>
          <p:nvPr>
            <p:ph type="body" sz="quarter" idx="14"/>
          </p:nvPr>
        </p:nvSpPr>
        <p:spPr>
          <a:xfrm>
            <a:off x="1305031" y="3428999"/>
            <a:ext cx="5400000" cy="578899"/>
          </a:xfrm>
        </p:spPr>
        <p:txBody>
          <a:bodyPr/>
          <a:lstStyle/>
          <a:p>
            <a:r>
              <a:rPr lang="en-CA" dirty="0"/>
              <a:t>What Is It and When Is It Effective?</a:t>
            </a:r>
          </a:p>
        </p:txBody>
      </p:sp>
      <p:sp>
        <p:nvSpPr>
          <p:cNvPr id="6" name="Text Placeholder 5"/>
          <p:cNvSpPr>
            <a:spLocks noGrp="1"/>
          </p:cNvSpPr>
          <p:nvPr>
            <p:ph type="body" sz="quarter" idx="15"/>
          </p:nvPr>
        </p:nvSpPr>
        <p:spPr/>
        <p:txBody>
          <a:bodyPr/>
          <a:lstStyle/>
          <a:p>
            <a:r>
              <a:rPr lang="en-US" dirty="0"/>
              <a:t>2018</a:t>
            </a:r>
            <a:endParaRPr lang="en-CA" dirty="0"/>
          </a:p>
        </p:txBody>
      </p:sp>
      <p:sp>
        <p:nvSpPr>
          <p:cNvPr id="7" name="Text Placeholder 6"/>
          <p:cNvSpPr>
            <a:spLocks noGrp="1"/>
          </p:cNvSpPr>
          <p:nvPr>
            <p:ph type="body" sz="quarter" idx="16"/>
          </p:nvPr>
        </p:nvSpPr>
        <p:spPr/>
        <p:txBody>
          <a:bodyPr/>
          <a:lstStyle/>
          <a:p>
            <a:r>
              <a:rPr lang="en-US" dirty="0" smtClean="0"/>
              <a:t>June</a:t>
            </a:r>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Outcomes</a:t>
            </a:r>
            <a:endParaRPr lang="en-CA" dirty="0"/>
          </a:p>
        </p:txBody>
      </p:sp>
      <p:sp>
        <p:nvSpPr>
          <p:cNvPr id="7" name="Text Placeholder 6"/>
          <p:cNvSpPr>
            <a:spLocks noGrp="1"/>
          </p:cNvSpPr>
          <p:nvPr>
            <p:ph type="body" sz="quarter" idx="11"/>
          </p:nvPr>
        </p:nvSpPr>
        <p:spPr>
          <a:xfrm>
            <a:off x="838200" y="2091191"/>
            <a:ext cx="10929257" cy="2763837"/>
          </a:xfrm>
        </p:spPr>
        <p:txBody>
          <a:bodyPr>
            <a:normAutofit fontScale="92500"/>
          </a:bodyPr>
          <a:lstStyle/>
          <a:p>
            <a:pPr lvl="0"/>
            <a:r>
              <a:rPr lang="en-CA" sz="2500" dirty="0"/>
              <a:t>Define HWTS</a:t>
            </a:r>
          </a:p>
          <a:p>
            <a:pPr lvl="0"/>
            <a:r>
              <a:rPr lang="en-CA" sz="2500" dirty="0"/>
              <a:t>Describe the 3 conditions required for HWTS to have the greatest health benefits</a:t>
            </a:r>
          </a:p>
          <a:p>
            <a:pPr lvl="0"/>
            <a:r>
              <a:rPr lang="en-CA" sz="2500" dirty="0"/>
              <a:t>Identify potential barriers to correct, consistent, and continued use of HWTS</a:t>
            </a: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t>
            </a:r>
            <a:r>
              <a:rPr lang="en-US" dirty="0">
                <a:solidFill>
                  <a:srgbClr val="38C6F4"/>
                </a:solidFill>
                <a:latin typeface="Lato Black" panose="020F0502020204030203" pitchFamily="34" charset="0"/>
                <a:ea typeface="Lato Black" panose="020F0502020204030203" pitchFamily="34" charset="0"/>
                <a:cs typeface="Lato Black" panose="020F0502020204030203" pitchFamily="34" charset="0"/>
              </a:rPr>
              <a:t>Water Treatment</a:t>
            </a:r>
            <a:r>
              <a:rPr lang="en-US" dirty="0"/>
              <a:t>?</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5</a:t>
            </a:fld>
            <a:endParaRPr lang="en-CA"/>
          </a:p>
        </p:txBody>
      </p:sp>
      <p:sp>
        <p:nvSpPr>
          <p:cNvPr id="6" name="Text Placeholder 5"/>
          <p:cNvSpPr>
            <a:spLocks noGrp="1"/>
          </p:cNvSpPr>
          <p:nvPr>
            <p:ph type="body" sz="quarter" idx="11"/>
          </p:nvPr>
        </p:nvSpPr>
        <p:spPr>
          <a:xfrm>
            <a:off x="2645030" y="1690688"/>
            <a:ext cx="7883640" cy="1281112"/>
          </a:xfrm>
        </p:spPr>
        <p:txBody>
          <a:bodyPr>
            <a:normAutofit/>
          </a:bodyPr>
          <a:lstStyle/>
          <a:p>
            <a:pPr marL="0" indent="0">
              <a:buNone/>
            </a:pPr>
            <a:r>
              <a:rPr lang="en-US" sz="2500" dirty="0"/>
              <a:t>Any process (physical, chemical, biological) </a:t>
            </a:r>
            <a:br>
              <a:rPr lang="en-US" sz="2500" dirty="0"/>
            </a:br>
            <a:r>
              <a:rPr lang="en-US" sz="2500" dirty="0"/>
              <a:t>used to </a:t>
            </a:r>
            <a:r>
              <a:rPr lang="en-US" sz="2500" dirty="0">
                <a:latin typeface="Lato Black" panose="020F0502020204030203" pitchFamily="34" charset="0"/>
                <a:ea typeface="Lato Black" panose="020F0502020204030203" pitchFamily="34" charset="0"/>
                <a:cs typeface="Lato Black" panose="020F0502020204030203" pitchFamily="34" charset="0"/>
              </a:rPr>
              <a:t>improve water quality</a:t>
            </a:r>
          </a:p>
          <a:p>
            <a:endParaRPr lang="en-CA" sz="2400" dirty="0"/>
          </a:p>
        </p:txBody>
      </p:sp>
      <p:pic>
        <p:nvPicPr>
          <p:cNvPr id="1029" name="Picture 5"/>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l="1686" r="74622" b="9901"/>
          <a:stretch>
            <a:fillRect/>
          </a:stretch>
        </p:blipFill>
        <p:spPr bwMode="auto">
          <a:xfrm>
            <a:off x="1048032" y="3586271"/>
            <a:ext cx="1929153" cy="2616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l="72218" b="11423"/>
          <a:stretch>
            <a:fillRect/>
          </a:stretch>
        </p:blipFill>
        <p:spPr bwMode="auto">
          <a:xfrm>
            <a:off x="8551964" y="3620617"/>
            <a:ext cx="2272619" cy="2581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l="1686" r="74622" b="10390"/>
          <a:stretch>
            <a:fillRect/>
          </a:stretch>
        </p:blipFill>
        <p:spPr bwMode="auto">
          <a:xfrm>
            <a:off x="4799999" y="3586271"/>
            <a:ext cx="1929150" cy="2598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22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AF8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4"/>
          <p:cNvSpPr>
            <a:spLocks noGrp="1"/>
          </p:cNvSpPr>
          <p:nvPr>
            <p:ph type="title"/>
          </p:nvPr>
        </p:nvSpPr>
        <p:spPr/>
        <p:txBody>
          <a:bodyPr/>
          <a:lstStyle/>
          <a:p>
            <a:r>
              <a:rPr lang="en-US" dirty="0">
                <a:solidFill>
                  <a:schemeClr val="bg1"/>
                </a:solidFill>
              </a:rPr>
              <a:t>Which Problems Can </a:t>
            </a:r>
            <a:r>
              <a:rPr lang="en-US" dirty="0">
                <a:solidFill>
                  <a:schemeClr val="bg1"/>
                </a:solidFill>
                <a:latin typeface="Lato Black" panose="020F0502020204030203" pitchFamily="34" charset="0"/>
                <a:ea typeface="Lato Black" panose="020F0502020204030203" pitchFamily="34" charset="0"/>
                <a:cs typeface="Lato Black" panose="020F0502020204030203" pitchFamily="34" charset="0"/>
              </a:rPr>
              <a:t>Water Treatment </a:t>
            </a:r>
            <a:r>
              <a:rPr lang="en-US" dirty="0">
                <a:solidFill>
                  <a:schemeClr val="bg1"/>
                </a:solidFill>
              </a:rPr>
              <a:t>Solve?</a:t>
            </a:r>
            <a:endParaRPr lang="en-CA" dirty="0">
              <a:solidFill>
                <a:schemeClr val="bg1"/>
              </a:solidFill>
            </a:endParaRPr>
          </a:p>
        </p:txBody>
      </p:sp>
      <p:sp>
        <p:nvSpPr>
          <p:cNvPr id="3" name="Slide Number Placeholder 2"/>
          <p:cNvSpPr>
            <a:spLocks noGrp="1"/>
          </p:cNvSpPr>
          <p:nvPr>
            <p:ph type="sldNum" sz="quarter" idx="10"/>
          </p:nvPr>
        </p:nvSpPr>
        <p:spPr/>
        <p:txBody>
          <a:bodyPr/>
          <a:lstStyle/>
          <a:p>
            <a:fld id="{A8350104-CE64-4EE9-82B1-554144FA4C7C}" type="slidenum">
              <a:rPr lang="en-CA" smtClean="0"/>
              <a:pPr/>
              <a:t>6</a:t>
            </a:fld>
            <a:endParaRPr lang="en-CA"/>
          </a:p>
        </p:txBody>
      </p:sp>
      <p:sp>
        <p:nvSpPr>
          <p:cNvPr id="6" name="Text Placeholder 5"/>
          <p:cNvSpPr>
            <a:spLocks noGrp="1"/>
          </p:cNvSpPr>
          <p:nvPr>
            <p:ph type="body" sz="quarter" idx="11"/>
          </p:nvPr>
        </p:nvSpPr>
        <p:spPr>
          <a:xfrm>
            <a:off x="1004572" y="2500313"/>
            <a:ext cx="6354171" cy="4357687"/>
          </a:xfrm>
        </p:spPr>
        <p:txBody>
          <a:bodyPr>
            <a:normAutofit/>
          </a:bodyPr>
          <a:lstStyle/>
          <a:p>
            <a:r>
              <a:rPr lang="en-US" sz="2400" dirty="0">
                <a:solidFill>
                  <a:schemeClr val="bg1"/>
                </a:solidFill>
              </a:rPr>
              <a:t>Only </a:t>
            </a:r>
            <a:r>
              <a:rPr lang="en-US" sz="2400" dirty="0">
                <a:solidFill>
                  <a:schemeClr val="bg1"/>
                </a:solidFill>
                <a:latin typeface="Lato Black" panose="020F0502020204030203" pitchFamily="34" charset="0"/>
                <a:ea typeface="Lato Black" panose="020F0502020204030203" pitchFamily="34" charset="0"/>
                <a:cs typeface="Lato Black" panose="020F0502020204030203" pitchFamily="34" charset="0"/>
              </a:rPr>
              <a:t>water quality issues</a:t>
            </a:r>
          </a:p>
          <a:p>
            <a:r>
              <a:rPr lang="en-US" sz="2400" dirty="0">
                <a:solidFill>
                  <a:schemeClr val="bg1"/>
                </a:solidFill>
              </a:rPr>
              <a:t>Does not address water supply or reliability unless combined with other measures</a:t>
            </a:r>
            <a:endParaRPr lang="en-CA" sz="2400" dirty="0">
              <a:solidFill>
                <a:schemeClr val="bg1"/>
              </a:solidFill>
            </a:endParaRPr>
          </a:p>
          <a:p>
            <a:endParaRPr lang="en-CA" sz="2400" dirty="0">
              <a:solidFill>
                <a:schemeClr val="bg1"/>
              </a:solidFill>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358743" y="1436915"/>
            <a:ext cx="4582886" cy="4582886"/>
          </a:xfrm>
          <a:prstGeom prst="rect">
            <a:avLst/>
          </a:prstGeom>
        </p:spPr>
      </p:pic>
    </p:spTree>
    <p:extLst>
      <p:ext uri="{BB962C8B-B14F-4D97-AF65-F5344CB8AC3E}">
        <p14:creationId xmlns:p14="http://schemas.microsoft.com/office/powerpoint/2010/main" val="157810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t>
            </a:r>
            <a:r>
              <a:rPr lang="en-US" dirty="0" smtClean="0">
                <a:solidFill>
                  <a:srgbClr val="38C6F4"/>
                </a:solidFill>
                <a:latin typeface="Lato Black" panose="020F0502020204030203" pitchFamily="34" charset="0"/>
                <a:ea typeface="Lato Black" panose="020F0502020204030203" pitchFamily="34" charset="0"/>
                <a:cs typeface="Lato Black" panose="020F0502020204030203" pitchFamily="34" charset="0"/>
              </a:rPr>
              <a:t>HWTS</a:t>
            </a:r>
            <a:r>
              <a:rPr lang="en-US" dirty="0" smtClean="0"/>
              <a:t>?</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7</a:t>
            </a:fld>
            <a:endParaRPr lang="en-CA"/>
          </a:p>
        </p:txBody>
      </p:sp>
      <p:sp>
        <p:nvSpPr>
          <p:cNvPr id="6" name="Text Placeholder 5"/>
          <p:cNvSpPr>
            <a:spLocks noGrp="1"/>
          </p:cNvSpPr>
          <p:nvPr>
            <p:ph type="body" sz="quarter" idx="11"/>
          </p:nvPr>
        </p:nvSpPr>
        <p:spPr>
          <a:xfrm>
            <a:off x="838200" y="2442890"/>
            <a:ext cx="4027714" cy="3762284"/>
          </a:xfrm>
        </p:spPr>
        <p:txBody>
          <a:bodyPr>
            <a:normAutofit/>
          </a:bodyPr>
          <a:lstStyle/>
          <a:p>
            <a:pPr marL="0" indent="0">
              <a:buNone/>
            </a:pPr>
            <a:r>
              <a:rPr lang="en-US" sz="2400" dirty="0"/>
              <a:t>Any approaches used to treat and safely store water at the household level</a:t>
            </a:r>
            <a:br>
              <a:rPr lang="en-US" sz="2400" dirty="0"/>
            </a:br>
            <a:r>
              <a:rPr lang="en-US" sz="2400" dirty="0"/>
              <a:t>or point-of-use (POU)</a:t>
            </a:r>
            <a:endParaRPr lang="en-CA" sz="2400" dirty="0"/>
          </a:p>
          <a:p>
            <a:endParaRPr lang="en-CA" sz="2400" dirty="0"/>
          </a:p>
        </p:txBody>
      </p:sp>
      <p:grpSp>
        <p:nvGrpSpPr>
          <p:cNvPr id="9" name="Group 8"/>
          <p:cNvGrpSpPr/>
          <p:nvPr/>
        </p:nvGrpSpPr>
        <p:grpSpPr>
          <a:xfrm>
            <a:off x="7778483" y="1716590"/>
            <a:ext cx="2728814" cy="900311"/>
            <a:chOff x="4653763" y="2591685"/>
            <a:chExt cx="2728814" cy="900311"/>
          </a:xfrm>
        </p:grpSpPr>
        <p:pic>
          <p:nvPicPr>
            <p:cNvPr id="10" name="Picture 9" descr="M:\EPD Media\1 - Images\Object\Sedimentation_buckets_2016-05.tif"/>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4653763" y="2596988"/>
              <a:ext cx="726759" cy="888134"/>
            </a:xfrm>
            <a:prstGeom prst="rect">
              <a:avLst/>
            </a:prstGeom>
            <a:noFill/>
            <a:ln>
              <a:noFill/>
            </a:ln>
            <a:extLst>
              <a:ext uri="{53640926-AAD7-44D8-BBD7-CCE9431645EC}">
                <a14:shadowObscured xmlns:a14="http://schemas.microsoft.com/office/drawing/2010/main"/>
              </a:ext>
            </a:extLst>
          </p:spPr>
        </p:pic>
        <p:grpSp>
          <p:nvGrpSpPr>
            <p:cNvPr id="11" name="Group 10"/>
            <p:cNvGrpSpPr/>
            <p:nvPr/>
          </p:nvGrpSpPr>
          <p:grpSpPr>
            <a:xfrm>
              <a:off x="5537586" y="2591685"/>
              <a:ext cx="1844991" cy="900311"/>
              <a:chOff x="5537586" y="2591685"/>
              <a:chExt cx="1844991" cy="900311"/>
            </a:xfrm>
          </p:grpSpPr>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7586" y="2591685"/>
                <a:ext cx="929494" cy="90031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7080" y="2591690"/>
                <a:ext cx="915497" cy="857939"/>
              </a:xfrm>
              <a:prstGeom prst="rect">
                <a:avLst/>
              </a:prstGeom>
            </p:spPr>
          </p:pic>
        </p:grpSp>
      </p:grpSp>
      <p:grpSp>
        <p:nvGrpSpPr>
          <p:cNvPr id="14" name="Group 13"/>
          <p:cNvGrpSpPr/>
          <p:nvPr/>
        </p:nvGrpSpPr>
        <p:grpSpPr>
          <a:xfrm>
            <a:off x="7778483" y="2803120"/>
            <a:ext cx="3685459" cy="907785"/>
            <a:chOff x="4629786" y="3561329"/>
            <a:chExt cx="3685459" cy="907785"/>
          </a:xfrm>
        </p:grpSpPr>
        <p:pic>
          <p:nvPicPr>
            <p:cNvPr id="15" name="Picture 14"/>
            <p:cNvPicPr>
              <a:picLocks noChangeAspect="1"/>
            </p:cNvPicPr>
            <p:nvPr/>
          </p:nvPicPr>
          <p:blipFill rotWithShape="1">
            <a:blip r:embed="rId5" cstate="print">
              <a:extLst>
                <a:ext uri="{28A0092B-C50C-407E-A947-70E740481C1C}">
                  <a14:useLocalDpi xmlns:a14="http://schemas.microsoft.com/office/drawing/2010/main"/>
                </a:ext>
              </a:extLst>
            </a:blip>
            <a:srcRect t="5648" b="26"/>
            <a:stretch/>
          </p:blipFill>
          <p:spPr>
            <a:xfrm>
              <a:off x="4629786" y="3568854"/>
              <a:ext cx="777451" cy="900000"/>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6721389" y="3572233"/>
              <a:ext cx="822171" cy="896881"/>
            </a:xfrm>
            <a:prstGeom prst="rect">
              <a:avLst/>
            </a:prstGeom>
            <a:ln>
              <a:noFill/>
            </a:ln>
            <a:extLst>
              <a:ext uri="{53640926-AAD7-44D8-BBD7-CCE9431645EC}">
                <a14:shadowObscured xmlns:a14="http://schemas.microsoft.com/office/drawing/2010/main"/>
              </a:ext>
            </a:ex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5745064" y="3567104"/>
              <a:ext cx="719670" cy="890745"/>
            </a:xfrm>
            <a:prstGeom prst="rect">
              <a:avLst/>
            </a:prstGeom>
            <a:ln>
              <a:noFill/>
            </a:ln>
            <a:extLst>
              <a:ext uri="{53640926-AAD7-44D8-BBD7-CCE9431645EC}">
                <a14:shadowObscured xmlns:a14="http://schemas.microsoft.com/office/drawing/2010/main"/>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00215" y="3561329"/>
              <a:ext cx="515030" cy="896520"/>
            </a:xfrm>
            <a:prstGeom prst="rect">
              <a:avLst/>
            </a:prstGeom>
          </p:spPr>
        </p:pic>
      </p:grpSp>
      <p:grpSp>
        <p:nvGrpSpPr>
          <p:cNvPr id="19" name="Group 18"/>
          <p:cNvGrpSpPr/>
          <p:nvPr/>
        </p:nvGrpSpPr>
        <p:grpSpPr>
          <a:xfrm>
            <a:off x="7828282" y="3855943"/>
            <a:ext cx="3139544" cy="936178"/>
            <a:chOff x="4700603" y="4574582"/>
            <a:chExt cx="3139544" cy="936178"/>
          </a:xfrm>
        </p:grpSpPr>
        <p:pic>
          <p:nvPicPr>
            <p:cNvPr id="20" name="Picture 1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69181" y="4718026"/>
              <a:ext cx="470966" cy="728671"/>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00603" y="4631175"/>
              <a:ext cx="525321" cy="879585"/>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537586" y="4713230"/>
              <a:ext cx="615486" cy="733467"/>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64734" y="4574582"/>
              <a:ext cx="592785" cy="936178"/>
            </a:xfrm>
            <a:prstGeom prst="rect">
              <a:avLst/>
            </a:prstGeom>
          </p:spPr>
        </p:pic>
      </p:grpSp>
      <p:pic>
        <p:nvPicPr>
          <p:cNvPr id="24" name="Picture 23"/>
          <p:cNvPicPr>
            <a:picLocks noChangeAspect="1"/>
          </p:cNvPicPr>
          <p:nvPr/>
        </p:nvPicPr>
        <p:blipFill>
          <a:blip r:embed="rId13"/>
          <a:stretch>
            <a:fillRect/>
          </a:stretch>
        </p:blipFill>
        <p:spPr>
          <a:xfrm>
            <a:off x="7807896" y="5007750"/>
            <a:ext cx="757087" cy="943084"/>
          </a:xfrm>
          <a:prstGeom prst="rect">
            <a:avLst/>
          </a:prstGeom>
        </p:spPr>
      </p:pic>
      <p:sp>
        <p:nvSpPr>
          <p:cNvPr id="2" name="TextBox 1"/>
          <p:cNvSpPr txBox="1"/>
          <p:nvPr/>
        </p:nvSpPr>
        <p:spPr>
          <a:xfrm>
            <a:off x="4635064" y="2145564"/>
            <a:ext cx="2322732" cy="3693319"/>
          </a:xfrm>
          <a:prstGeom prst="rect">
            <a:avLst/>
          </a:prstGeom>
          <a:noFill/>
        </p:spPr>
        <p:txBody>
          <a:bodyPr wrap="square"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Sedimentation</a:t>
            </a: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r>
              <a:rPr lang="en-US" dirty="0">
                <a:latin typeface="Lato" panose="020F0502020204030203" pitchFamily="34" charset="0"/>
                <a:ea typeface="Lato" panose="020F0502020204030203" pitchFamily="34" charset="0"/>
                <a:cs typeface="Lato" panose="020F0502020204030203" pitchFamily="34" charset="0"/>
              </a:rPr>
              <a:t>Filtration</a:t>
            </a: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r>
              <a:rPr lang="en-US" dirty="0">
                <a:latin typeface="Lato" panose="020F0502020204030203" pitchFamily="34" charset="0"/>
                <a:ea typeface="Lato" panose="020F0502020204030203" pitchFamily="34" charset="0"/>
                <a:cs typeface="Lato" panose="020F0502020204030203" pitchFamily="34" charset="0"/>
              </a:rPr>
              <a:t>Disinfection</a:t>
            </a: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endParaRPr lang="en-US" dirty="0">
              <a:latin typeface="Lato" panose="020F0502020204030203" pitchFamily="34" charset="0"/>
              <a:ea typeface="Lato" panose="020F0502020204030203" pitchFamily="34" charset="0"/>
              <a:cs typeface="Lato" panose="020F0502020204030203" pitchFamily="34" charset="0"/>
            </a:endParaRPr>
          </a:p>
          <a:p>
            <a:pPr algn="r"/>
            <a:r>
              <a:rPr lang="en-US" dirty="0">
                <a:latin typeface="Lato" panose="020F0502020204030203" pitchFamily="34" charset="0"/>
                <a:ea typeface="Lato" panose="020F0502020204030203" pitchFamily="34" charset="0"/>
                <a:cs typeface="Lato" panose="020F0502020204030203" pitchFamily="34" charset="0"/>
              </a:rPr>
              <a:t>Safe Storage</a:t>
            </a:r>
            <a:endParaRPr lang="en-CA"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3799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HWTS Effective at Improving Health?</a:t>
            </a:r>
            <a:endParaRPr lang="en-CA" dirty="0"/>
          </a:p>
        </p:txBody>
      </p:sp>
      <p:sp>
        <p:nvSpPr>
          <p:cNvPr id="3" name="Slide Number Placeholder 2"/>
          <p:cNvSpPr>
            <a:spLocks noGrp="1"/>
          </p:cNvSpPr>
          <p:nvPr>
            <p:ph type="sldNum" sz="quarter" idx="10"/>
          </p:nvPr>
        </p:nvSpPr>
        <p:spPr/>
        <p:txBody>
          <a:bodyPr/>
          <a:lstStyle/>
          <a:p>
            <a:fld id="{A8350104-CE64-4EE9-82B1-554144FA4C7C}" type="slidenum">
              <a:rPr lang="en-CA" smtClean="0"/>
              <a:pPr/>
              <a:t>8</a:t>
            </a:fld>
            <a:endParaRPr lang="en-CA"/>
          </a:p>
        </p:txBody>
      </p:sp>
      <p:graphicFrame>
        <p:nvGraphicFramePr>
          <p:cNvPr id="19" name="Table 18"/>
          <p:cNvGraphicFramePr>
            <a:graphicFrameLocks noGrp="1"/>
          </p:cNvGraphicFramePr>
          <p:nvPr>
            <p:extLst>
              <p:ext uri="{D42A27DB-BD31-4B8C-83A1-F6EECF244321}">
                <p14:modId xmlns:p14="http://schemas.microsoft.com/office/powerpoint/2010/main" val="2381567406"/>
              </p:ext>
            </p:extLst>
          </p:nvPr>
        </p:nvGraphicFramePr>
        <p:xfrm>
          <a:off x="2813953" y="1694090"/>
          <a:ext cx="6564093" cy="3840480"/>
        </p:xfrm>
        <a:graphic>
          <a:graphicData uri="http://schemas.openxmlformats.org/drawingml/2006/table">
            <a:tbl>
              <a:tblPr firstRow="1" firstCol="1" bandRow="1"/>
              <a:tblGrid>
                <a:gridCol w="3486745">
                  <a:extLst>
                    <a:ext uri="{9D8B030D-6E8A-4147-A177-3AD203B41FA5}">
                      <a16:colId xmlns:a16="http://schemas.microsoft.com/office/drawing/2014/main" val="2678046822"/>
                    </a:ext>
                  </a:extLst>
                </a:gridCol>
                <a:gridCol w="3077348">
                  <a:extLst>
                    <a:ext uri="{9D8B030D-6E8A-4147-A177-3AD203B41FA5}">
                      <a16:colId xmlns:a16="http://schemas.microsoft.com/office/drawing/2014/main" val="2950049943"/>
                    </a:ext>
                  </a:extLst>
                </a:gridCol>
              </a:tblGrid>
              <a:tr h="548640">
                <a:tc>
                  <a:txBody>
                    <a:bodyPr/>
                    <a:lstStyle/>
                    <a:p>
                      <a:pPr marL="457200" indent="-228600">
                        <a:lnSpc>
                          <a:spcPts val="1400"/>
                        </a:lnSpc>
                        <a:spcBef>
                          <a:spcPts val="300"/>
                        </a:spcBef>
                        <a:spcAft>
                          <a:spcPts val="600"/>
                        </a:spcAft>
                      </a:pPr>
                      <a:r>
                        <a:rPr lang="en-CA" sz="2000" b="1" dirty="0">
                          <a:solidFill>
                            <a:srgbClr val="404040"/>
                          </a:solidFill>
                          <a:effectLst/>
                          <a:latin typeface="Lato" panose="020F0502020204030203" pitchFamily="34" charset="0"/>
                          <a:ea typeface="Lato" panose="020F0502020204030203" pitchFamily="34" charset="0"/>
                          <a:cs typeface="Lato" panose="020F0502020204030203" pitchFamily="34" charset="0"/>
                        </a:rPr>
                        <a:t>HWTS Intervention Type</a:t>
                      </a:r>
                    </a:p>
                  </a:txBody>
                  <a:tcPr marL="68580" marR="68580" marT="0" marB="0" anchor="ctr">
                    <a:lnL>
                      <a:noFill/>
                    </a:lnL>
                    <a:lnR>
                      <a:noFill/>
                    </a:lnR>
                    <a:lnT>
                      <a:noFill/>
                    </a:lnT>
                    <a:lnB w="12700" cap="flat" cmpd="sng" algn="ctr">
                      <a:solidFill>
                        <a:srgbClr val="9F9F9F"/>
                      </a:solidFill>
                      <a:prstDash val="solid"/>
                      <a:round/>
                      <a:headEnd type="none" w="med" len="med"/>
                      <a:tailEnd type="none" w="med" len="med"/>
                    </a:lnB>
                  </a:tcPr>
                </a:tc>
                <a:tc>
                  <a:txBody>
                    <a:bodyPr/>
                    <a:lstStyle/>
                    <a:p>
                      <a:pPr marL="457200" indent="-228600">
                        <a:lnSpc>
                          <a:spcPts val="1400"/>
                        </a:lnSpc>
                        <a:spcBef>
                          <a:spcPts val="300"/>
                        </a:spcBef>
                        <a:spcAft>
                          <a:spcPts val="600"/>
                        </a:spcAft>
                      </a:pPr>
                      <a:r>
                        <a:rPr lang="en-CA" sz="2000" b="1" dirty="0">
                          <a:solidFill>
                            <a:srgbClr val="404040"/>
                          </a:solidFill>
                          <a:effectLst/>
                          <a:latin typeface="Lato" panose="020F0502020204030203" pitchFamily="34" charset="0"/>
                          <a:ea typeface="Lato" panose="020F0502020204030203" pitchFamily="34" charset="0"/>
                          <a:cs typeface="Lato" panose="020F0502020204030203" pitchFamily="34" charset="0"/>
                        </a:rPr>
                        <a:t>Reduction in Diarrhea</a:t>
                      </a:r>
                    </a:p>
                  </a:txBody>
                  <a:tcPr marL="68580" marR="68580" marT="0" marB="0" anchor="ctr">
                    <a:lnL>
                      <a:noFill/>
                    </a:lnL>
                    <a:lnR>
                      <a:noFill/>
                    </a:lnR>
                    <a:lnT>
                      <a:noFill/>
                    </a:lnT>
                    <a:lnB w="12700" cap="flat" cmpd="sng" algn="ctr">
                      <a:solidFill>
                        <a:srgbClr val="9F9F9F"/>
                      </a:solidFill>
                      <a:prstDash val="solid"/>
                      <a:round/>
                      <a:headEnd type="none" w="med" len="med"/>
                      <a:tailEnd type="none" w="med" len="med"/>
                    </a:lnB>
                  </a:tcPr>
                </a:tc>
                <a:extLst>
                  <a:ext uri="{0D108BD9-81ED-4DB2-BD59-A6C34878D82A}">
                    <a16:rowId xmlns:a16="http://schemas.microsoft.com/office/drawing/2014/main" val="1091889079"/>
                  </a:ext>
                </a:extLst>
              </a:tr>
              <a:tr h="548640">
                <a:tc>
                  <a:txBody>
                    <a:bodyPr/>
                    <a:lstStyle/>
                    <a:p>
                      <a:pPr marL="457200" indent="-228600">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Chlorination </a:t>
                      </a:r>
                    </a:p>
                  </a:txBody>
                  <a:tcPr marL="68580" marR="68580" marT="0" marB="0" anchor="ctr">
                    <a:lnL>
                      <a:noFill/>
                    </a:lnL>
                    <a:lnR w="12700" cap="flat" cmpd="sng" algn="ctr">
                      <a:solidFill>
                        <a:srgbClr val="9F9F9F"/>
                      </a:solidFill>
                      <a:prstDash val="solid"/>
                      <a:round/>
                      <a:headEnd type="none" w="med" len="med"/>
                      <a:tailEnd type="none" w="med" len="med"/>
                    </a:lnR>
                    <a:lnT w="12700" cap="flat" cmpd="sng" algn="ctr">
                      <a:solidFill>
                        <a:srgbClr val="9F9F9F"/>
                      </a:solidFill>
                      <a:prstDash val="solid"/>
                      <a:round/>
                      <a:headEnd type="none" w="med" len="med"/>
                      <a:tailEnd type="none" w="med" len="med"/>
                    </a:lnT>
                    <a:lnB>
                      <a:noFill/>
                    </a:lnB>
                    <a:solidFill>
                      <a:srgbClr val="F2F2F2"/>
                    </a:solidFill>
                  </a:tcPr>
                </a:tc>
                <a:tc>
                  <a:txBody>
                    <a:bodyPr/>
                    <a:lstStyle/>
                    <a:p>
                      <a:pPr marL="457200" indent="-228600" algn="ctr">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23%</a:t>
                      </a:r>
                    </a:p>
                  </a:txBody>
                  <a:tcPr marL="68580" marR="68580" marT="0" marB="0" anchor="ctr">
                    <a:lnL w="12700" cap="flat" cmpd="sng" algn="ctr">
                      <a:solidFill>
                        <a:srgbClr val="9F9F9F"/>
                      </a:solidFill>
                      <a:prstDash val="solid"/>
                      <a:round/>
                      <a:headEnd type="none" w="med" len="med"/>
                      <a:tailEnd type="none" w="med" len="med"/>
                    </a:lnL>
                    <a:lnR>
                      <a:noFill/>
                    </a:lnR>
                    <a:lnT w="12700" cap="flat" cmpd="sng" algn="ctr">
                      <a:solidFill>
                        <a:srgbClr val="9F9F9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340187653"/>
                  </a:ext>
                </a:extLst>
              </a:tr>
              <a:tr h="548640">
                <a:tc>
                  <a:txBody>
                    <a:bodyPr/>
                    <a:lstStyle/>
                    <a:p>
                      <a:pPr marL="457200" indent="-228600">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Flocculation – Disinfection</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tcPr>
                </a:tc>
                <a:tc>
                  <a:txBody>
                    <a:bodyPr/>
                    <a:lstStyle/>
                    <a:p>
                      <a:pPr marL="457200" indent="-228600" algn="ctr">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31%</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6767043"/>
                  </a:ext>
                </a:extLst>
              </a:tr>
              <a:tr h="548640">
                <a:tc>
                  <a:txBody>
                    <a:bodyPr/>
                    <a:lstStyle/>
                    <a:p>
                      <a:pPr marL="457200" indent="-228600">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Ceramic Filters</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solidFill>
                      <a:srgbClr val="F2F2F2"/>
                    </a:solidFill>
                  </a:tcPr>
                </a:tc>
                <a:tc>
                  <a:txBody>
                    <a:bodyPr/>
                    <a:lstStyle/>
                    <a:p>
                      <a:pPr marL="457200" indent="-228600" algn="ctr">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61%</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850119473"/>
                  </a:ext>
                </a:extLst>
              </a:tr>
              <a:tr h="548640">
                <a:tc>
                  <a:txBody>
                    <a:bodyPr/>
                    <a:lstStyle/>
                    <a:p>
                      <a:pPr marL="457200" indent="-228600">
                        <a:lnSpc>
                          <a:spcPts val="1400"/>
                        </a:lnSpc>
                        <a:spcBef>
                          <a:spcPts val="300"/>
                        </a:spcBef>
                        <a:spcAft>
                          <a:spcPts val="600"/>
                        </a:spcAft>
                      </a:pPr>
                      <a:r>
                        <a:rPr lang="en-CA" sz="2000" b="0">
                          <a:solidFill>
                            <a:srgbClr val="404040"/>
                          </a:solidFill>
                          <a:effectLst/>
                          <a:latin typeface="Lato" panose="020F0502020204030203" pitchFamily="34" charset="0"/>
                          <a:ea typeface="Lato" panose="020F0502020204030203" pitchFamily="34" charset="0"/>
                          <a:cs typeface="Lato" panose="020F0502020204030203" pitchFamily="34" charset="0"/>
                        </a:rPr>
                        <a:t>Biosand Filters</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tcPr>
                </a:tc>
                <a:tc>
                  <a:txBody>
                    <a:bodyPr/>
                    <a:lstStyle/>
                    <a:p>
                      <a:pPr marL="457200" indent="-228600" algn="ctr">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53%</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1037351"/>
                  </a:ext>
                </a:extLst>
              </a:tr>
              <a:tr h="548640">
                <a:tc>
                  <a:txBody>
                    <a:bodyPr/>
                    <a:lstStyle/>
                    <a:p>
                      <a:pPr marL="457200" indent="-228600">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Lifestraw Filters</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solidFill>
                      <a:srgbClr val="F2F2F2"/>
                    </a:solidFill>
                  </a:tcPr>
                </a:tc>
                <a:tc>
                  <a:txBody>
                    <a:bodyPr/>
                    <a:lstStyle/>
                    <a:p>
                      <a:pPr marL="457200" indent="-228600" algn="ctr">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31%</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solidFill>
                      <a:srgbClr val="F2F2F2"/>
                    </a:solidFill>
                  </a:tcPr>
                </a:tc>
                <a:extLst>
                  <a:ext uri="{0D108BD9-81ED-4DB2-BD59-A6C34878D82A}">
                    <a16:rowId xmlns:a16="http://schemas.microsoft.com/office/drawing/2014/main" val="1327949794"/>
                  </a:ext>
                </a:extLst>
              </a:tr>
              <a:tr h="548640">
                <a:tc>
                  <a:txBody>
                    <a:bodyPr/>
                    <a:lstStyle/>
                    <a:p>
                      <a:pPr marL="457200" indent="-228600">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SODIS</a:t>
                      </a:r>
                    </a:p>
                  </a:txBody>
                  <a:tcPr marL="68580" marR="68580" marT="0" marB="0" anchor="ctr">
                    <a:lnL>
                      <a:noFill/>
                    </a:lnL>
                    <a:lnR w="12700" cap="flat" cmpd="sng" algn="ctr">
                      <a:solidFill>
                        <a:srgbClr val="9F9F9F"/>
                      </a:solidFill>
                      <a:prstDash val="solid"/>
                      <a:round/>
                      <a:headEnd type="none" w="med" len="med"/>
                      <a:tailEnd type="none" w="med" len="med"/>
                    </a:lnR>
                    <a:lnT>
                      <a:noFill/>
                    </a:lnT>
                    <a:lnB>
                      <a:noFill/>
                    </a:lnB>
                  </a:tcPr>
                </a:tc>
                <a:tc>
                  <a:txBody>
                    <a:bodyPr/>
                    <a:lstStyle/>
                    <a:p>
                      <a:pPr marL="457200" indent="-228600" algn="ctr">
                        <a:lnSpc>
                          <a:spcPts val="1400"/>
                        </a:lnSpc>
                        <a:spcBef>
                          <a:spcPts val="300"/>
                        </a:spcBef>
                        <a:spcAft>
                          <a:spcPts val="600"/>
                        </a:spcAft>
                      </a:pPr>
                      <a:r>
                        <a:rPr lang="en-CA" sz="2000" b="0" dirty="0">
                          <a:solidFill>
                            <a:srgbClr val="404040"/>
                          </a:solidFill>
                          <a:effectLst/>
                          <a:latin typeface="Lato" panose="020F0502020204030203" pitchFamily="34" charset="0"/>
                          <a:ea typeface="Lato" panose="020F0502020204030203" pitchFamily="34" charset="0"/>
                          <a:cs typeface="Lato" panose="020F0502020204030203" pitchFamily="34" charset="0"/>
                        </a:rPr>
                        <a:t>38%</a:t>
                      </a:r>
                    </a:p>
                  </a:txBody>
                  <a:tcPr marL="68580" marR="68580" marT="0" marB="0" anchor="ctr">
                    <a:lnL w="12700" cap="flat" cmpd="sng" algn="ctr">
                      <a:solidFill>
                        <a:srgbClr val="9F9F9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4979611"/>
                  </a:ext>
                </a:extLst>
              </a:tr>
            </a:tbl>
          </a:graphicData>
        </a:graphic>
      </p:graphicFrame>
      <p:sp>
        <p:nvSpPr>
          <p:cNvPr id="20" name="Rectangle 2"/>
          <p:cNvSpPr>
            <a:spLocks noChangeArrowheads="1"/>
          </p:cNvSpPr>
          <p:nvPr/>
        </p:nvSpPr>
        <p:spPr bwMode="auto">
          <a:xfrm>
            <a:off x="404041" y="6138802"/>
            <a:ext cx="108499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17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CA" altLang="en-US" sz="2000" i="0" u="none" strike="noStrike" cap="none" normalizeH="0" baseline="0" dirty="0">
                <a:ln>
                  <a:noFill/>
                </a:ln>
                <a:solidFill>
                  <a:srgbClr val="404040"/>
                </a:solidFill>
                <a:effectLst/>
                <a:latin typeface="Lato" panose="020F0502020204030203" pitchFamily="34" charset="0"/>
                <a:ea typeface="Lato" panose="020F0502020204030203" pitchFamily="34" charset="0"/>
                <a:cs typeface="Lato" panose="020F0502020204030203" pitchFamily="34" charset="0"/>
              </a:rPr>
              <a:t>Reduction in Diarrhea for Different HWTS Interventions (adapted</a:t>
            </a:r>
            <a:r>
              <a:rPr kumimoji="0" lang="en-CA" altLang="en-US" sz="2000" i="0" u="none" strike="noStrike" cap="none" normalizeH="0" dirty="0">
                <a:ln>
                  <a:noFill/>
                </a:ln>
                <a:solidFill>
                  <a:srgbClr val="404040"/>
                </a:solidFill>
                <a:effectLst/>
                <a:latin typeface="Lato" panose="020F0502020204030203" pitchFamily="34" charset="0"/>
                <a:ea typeface="Lato" panose="020F0502020204030203" pitchFamily="34" charset="0"/>
                <a:cs typeface="Lato" panose="020F0502020204030203" pitchFamily="34" charset="0"/>
              </a:rPr>
              <a:t> from </a:t>
            </a:r>
            <a:r>
              <a:rPr kumimoji="0" lang="en-CA" altLang="en-US" sz="2000" i="0" u="none" strike="noStrike" cap="none" normalizeH="0" dirty="0" err="1">
                <a:ln>
                  <a:noFill/>
                </a:ln>
                <a:solidFill>
                  <a:srgbClr val="404040"/>
                </a:solidFill>
                <a:effectLst/>
                <a:latin typeface="Lato" panose="020F0502020204030203" pitchFamily="34" charset="0"/>
                <a:ea typeface="Lato" panose="020F0502020204030203" pitchFamily="34" charset="0"/>
                <a:cs typeface="Lato" panose="020F0502020204030203" pitchFamily="34" charset="0"/>
              </a:rPr>
              <a:t>Clasen</a:t>
            </a:r>
            <a:r>
              <a:rPr kumimoji="0" lang="en-CA" altLang="en-US" sz="2000" i="0" u="none" strike="noStrike" cap="none" normalizeH="0" dirty="0">
                <a:ln>
                  <a:noFill/>
                </a:ln>
                <a:solidFill>
                  <a:srgbClr val="404040"/>
                </a:solidFill>
                <a:effectLst/>
                <a:latin typeface="Lato" panose="020F0502020204030203" pitchFamily="34" charset="0"/>
                <a:ea typeface="Lato" panose="020F0502020204030203" pitchFamily="34" charset="0"/>
                <a:cs typeface="Lato" panose="020F0502020204030203" pitchFamily="34" charset="0"/>
              </a:rPr>
              <a:t> et al., 2015)</a:t>
            </a:r>
            <a:endParaRPr kumimoji="0" lang="en-CA" altLang="en-US" sz="2000" i="0" u="none" strike="noStrike" cap="none" normalizeH="0" baseline="0" dirty="0">
              <a:ln>
                <a:noFill/>
              </a:ln>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6494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a:t>
            </a:r>
            <a:r>
              <a:rPr lang="en-US" dirty="0" smtClean="0"/>
              <a:t>Impacts </a:t>
            </a:r>
            <a:r>
              <a:rPr lang="en-US" dirty="0"/>
              <a:t>of HWTS: Diarrheal disease</a:t>
            </a:r>
            <a:endParaRPr lang="en-CA" dirty="0"/>
          </a:p>
        </p:txBody>
      </p:sp>
      <p:sp>
        <p:nvSpPr>
          <p:cNvPr id="2" name="Slide Number Placeholder 1"/>
          <p:cNvSpPr>
            <a:spLocks noGrp="1"/>
          </p:cNvSpPr>
          <p:nvPr>
            <p:ph type="sldNum" sz="quarter" idx="10"/>
          </p:nvPr>
        </p:nvSpPr>
        <p:spPr/>
        <p:txBody>
          <a:bodyPr/>
          <a:lstStyle/>
          <a:p>
            <a:fld id="{A8350104-CE64-4EE9-82B1-554144FA4C7C}" type="slidenum">
              <a:rPr lang="en-CA" smtClean="0"/>
              <a:pPr/>
              <a:t>9</a:t>
            </a:fld>
            <a:endParaRPr lang="en-CA"/>
          </a:p>
        </p:txBody>
      </p:sp>
      <p:graphicFrame>
        <p:nvGraphicFramePr>
          <p:cNvPr id="19" name="Diagram 18"/>
          <p:cNvGraphicFramePr/>
          <p:nvPr>
            <p:extLst>
              <p:ext uri="{D42A27DB-BD31-4B8C-83A1-F6EECF244321}">
                <p14:modId xmlns:p14="http://schemas.microsoft.com/office/powerpoint/2010/main" val="3036050979"/>
              </p:ext>
            </p:extLst>
          </p:nvPr>
        </p:nvGraphicFramePr>
        <p:xfrm>
          <a:off x="2030739" y="93768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 Placeholder 11"/>
          <p:cNvSpPr>
            <a:spLocks noGrp="1"/>
          </p:cNvSpPr>
          <p:nvPr>
            <p:ph type="body" sz="quarter" idx="4294967295"/>
          </p:nvPr>
        </p:nvSpPr>
        <p:spPr>
          <a:xfrm>
            <a:off x="1087615" y="5981186"/>
            <a:ext cx="9313200" cy="585560"/>
          </a:xfrm>
          <a:prstGeom prst="rect">
            <a:avLst/>
          </a:prstGeom>
        </p:spPr>
        <p:txBody>
          <a:bodyPr>
            <a:noAutofit/>
          </a:bodyPr>
          <a:lstStyle/>
          <a:p>
            <a:r>
              <a:rPr lang="en-CA" sz="1100" dirty="0"/>
              <a:t>Wolf J, </a:t>
            </a:r>
            <a:r>
              <a:rPr lang="en-CA" sz="1100" dirty="0" err="1"/>
              <a:t>Prüss-Ustün</a:t>
            </a:r>
            <a:r>
              <a:rPr lang="en-CA" sz="1100" dirty="0"/>
              <a:t> A, Cumming O, et al. Review of the evidence relating drinking-water and sanitation to diarrhoea: a meta-regression. </a:t>
            </a:r>
            <a:br>
              <a:rPr lang="en-CA" sz="1100" dirty="0"/>
            </a:br>
            <a:r>
              <a:rPr lang="en-CA" sz="1100" dirty="0"/>
              <a:t>Tropical Medicine and International Health. 2014.</a:t>
            </a:r>
          </a:p>
        </p:txBody>
      </p:sp>
      <p:grpSp>
        <p:nvGrpSpPr>
          <p:cNvPr id="24" name="Group 23"/>
          <p:cNvGrpSpPr/>
          <p:nvPr/>
        </p:nvGrpSpPr>
        <p:grpSpPr>
          <a:xfrm>
            <a:off x="2682212" y="4699869"/>
            <a:ext cx="1592840" cy="646331"/>
            <a:chOff x="2682212" y="4699869"/>
            <a:chExt cx="1592840" cy="646331"/>
          </a:xfrm>
        </p:grpSpPr>
        <p:sp>
          <p:nvSpPr>
            <p:cNvPr id="21" name="Right Arrow 20"/>
            <p:cNvSpPr/>
            <p:nvPr/>
          </p:nvSpPr>
          <p:spPr>
            <a:xfrm rot="16200000" flipH="1">
              <a:off x="2598406" y="4881366"/>
              <a:ext cx="548640" cy="381028"/>
            </a:xfrm>
            <a:prstGeom prst="rightArrow">
              <a:avLst/>
            </a:prstGeom>
            <a:solidFill>
              <a:srgbClr val="AF8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p:cNvSpPr txBox="1"/>
            <p:nvPr/>
          </p:nvSpPr>
          <p:spPr>
            <a:xfrm>
              <a:off x="3168659" y="4699869"/>
              <a:ext cx="1106393" cy="646331"/>
            </a:xfrm>
            <a:prstGeom prst="rect">
              <a:avLst/>
            </a:prstGeom>
            <a:noFill/>
          </p:spPr>
          <p:txBody>
            <a:bodyPr wrap="none" rtlCol="0">
              <a:spAutoFit/>
            </a:bodyPr>
            <a:lstStyle/>
            <a:p>
              <a:r>
                <a:rPr lang="en-US" sz="3600" dirty="0">
                  <a:latin typeface="Lato Black" panose="020F0502020204030203" pitchFamily="34" charset="0"/>
                  <a:ea typeface="Lato Black" panose="020F0502020204030203" pitchFamily="34" charset="0"/>
                  <a:cs typeface="Lato Black" panose="020F0502020204030203" pitchFamily="34" charset="0"/>
                </a:rPr>
                <a:t>45%</a:t>
              </a:r>
              <a:endParaRPr lang="en-CA" sz="3600" dirty="0">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25" name="Group 24"/>
          <p:cNvGrpSpPr/>
          <p:nvPr/>
        </p:nvGrpSpPr>
        <p:grpSpPr>
          <a:xfrm>
            <a:off x="5553701" y="4021867"/>
            <a:ext cx="1592840" cy="646331"/>
            <a:chOff x="2682212" y="4699869"/>
            <a:chExt cx="1592840" cy="646331"/>
          </a:xfrm>
          <a:solidFill>
            <a:srgbClr val="FFC000"/>
          </a:solidFill>
        </p:grpSpPr>
        <p:sp>
          <p:nvSpPr>
            <p:cNvPr id="26" name="Right Arrow 25"/>
            <p:cNvSpPr/>
            <p:nvPr/>
          </p:nvSpPr>
          <p:spPr>
            <a:xfrm rot="16200000" flipH="1">
              <a:off x="2598406" y="4881366"/>
              <a:ext cx="548640" cy="381028"/>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3168659" y="4699869"/>
              <a:ext cx="1106393" cy="646331"/>
            </a:xfrm>
            <a:prstGeom prst="rect">
              <a:avLst/>
            </a:prstGeom>
            <a:noFill/>
          </p:spPr>
          <p:txBody>
            <a:bodyPr wrap="none" rtlCol="0">
              <a:spAutoFit/>
            </a:bodyPr>
            <a:lstStyle/>
            <a:p>
              <a:r>
                <a:rPr lang="en-US" sz="3600" dirty="0">
                  <a:latin typeface="Lato Black" panose="020F0502020204030203" pitchFamily="34" charset="0"/>
                  <a:ea typeface="Lato Black" panose="020F0502020204030203" pitchFamily="34" charset="0"/>
                  <a:cs typeface="Lato Black" panose="020F0502020204030203" pitchFamily="34" charset="0"/>
                </a:rPr>
                <a:t>38%</a:t>
              </a:r>
              <a:endParaRPr lang="en-CA" sz="3600" dirty="0">
                <a:latin typeface="Lato Black" panose="020F0502020204030203" pitchFamily="34" charset="0"/>
                <a:ea typeface="Lato Black" panose="020F0502020204030203" pitchFamily="34" charset="0"/>
                <a:cs typeface="Lato Black" panose="020F0502020204030203" pitchFamily="34" charset="0"/>
              </a:endParaRPr>
            </a:p>
          </p:txBody>
        </p:sp>
      </p:grpSp>
      <p:grpSp>
        <p:nvGrpSpPr>
          <p:cNvPr id="28" name="Group 27"/>
          <p:cNvGrpSpPr/>
          <p:nvPr/>
        </p:nvGrpSpPr>
        <p:grpSpPr>
          <a:xfrm>
            <a:off x="8270239" y="3296456"/>
            <a:ext cx="1592840" cy="646331"/>
            <a:chOff x="2682212" y="4699869"/>
            <a:chExt cx="1592840" cy="646331"/>
          </a:xfrm>
        </p:grpSpPr>
        <p:sp>
          <p:nvSpPr>
            <p:cNvPr id="29" name="Right Arrow 28"/>
            <p:cNvSpPr/>
            <p:nvPr/>
          </p:nvSpPr>
          <p:spPr>
            <a:xfrm rot="16200000" flipH="1">
              <a:off x="2598406" y="4881366"/>
              <a:ext cx="548640" cy="381028"/>
            </a:xfrm>
            <a:prstGeom prst="rightArrow">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38C6F4"/>
                </a:solidFill>
              </a:endParaRPr>
            </a:p>
          </p:txBody>
        </p:sp>
        <p:sp>
          <p:nvSpPr>
            <p:cNvPr id="30" name="TextBox 29"/>
            <p:cNvSpPr txBox="1"/>
            <p:nvPr/>
          </p:nvSpPr>
          <p:spPr>
            <a:xfrm>
              <a:off x="3168659" y="4699869"/>
              <a:ext cx="1106393" cy="646331"/>
            </a:xfrm>
            <a:prstGeom prst="rect">
              <a:avLst/>
            </a:prstGeom>
            <a:noFill/>
          </p:spPr>
          <p:txBody>
            <a:bodyPr wrap="none" rtlCol="0">
              <a:spAutoFit/>
            </a:bodyPr>
            <a:lstStyle/>
            <a:p>
              <a:r>
                <a:rPr lang="en-US" sz="3600" dirty="0">
                  <a:latin typeface="Lato Black" panose="020F0502020204030203" pitchFamily="34" charset="0"/>
                  <a:ea typeface="Lato Black" panose="020F0502020204030203" pitchFamily="34" charset="0"/>
                  <a:cs typeface="Lato Black" panose="020F0502020204030203" pitchFamily="34" charset="0"/>
                </a:rPr>
                <a:t>28%</a:t>
              </a:r>
              <a:endParaRPr lang="en-CA" sz="3600" dirty="0">
                <a:latin typeface="Lato Black" panose="020F0502020204030203" pitchFamily="34" charset="0"/>
                <a:ea typeface="Lato Black" panose="020F0502020204030203" pitchFamily="34" charset="0"/>
                <a:cs typeface="Lato Black" panose="020F0502020204030203" pitchFamily="34" charset="0"/>
              </a:endParaRPr>
            </a:p>
          </p:txBody>
        </p:sp>
      </p:grpSp>
    </p:spTree>
    <p:extLst>
      <p:ext uri="{BB962C8B-B14F-4D97-AF65-F5344CB8AC3E}">
        <p14:creationId xmlns:p14="http://schemas.microsoft.com/office/powerpoint/2010/main" val="3103008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1_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837</TotalTime>
  <Words>779</Words>
  <Application>Microsoft Office PowerPoint</Application>
  <PresentationFormat>Widescreen</PresentationFormat>
  <Paragraphs>130</Paragraphs>
  <Slides>21</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Lato Light</vt:lpstr>
      <vt:lpstr>Merriweather Light</vt:lpstr>
      <vt:lpstr>Calibri</vt:lpstr>
      <vt:lpstr>Lato Black</vt:lpstr>
      <vt:lpstr>Arial</vt:lpstr>
      <vt:lpstr>Georgia</vt:lpstr>
      <vt:lpstr>Lato</vt:lpstr>
      <vt:lpstr>CAWST Title</vt:lpstr>
      <vt:lpstr>CAWST Content</vt:lpstr>
      <vt:lpstr>1_CAWST Content</vt:lpstr>
      <vt:lpstr>PowerPoint Presentation</vt:lpstr>
      <vt:lpstr>PowerPoint Presentation</vt:lpstr>
      <vt:lpstr>PowerPoint Presentation</vt:lpstr>
      <vt:lpstr>Learning Outcomes</vt:lpstr>
      <vt:lpstr>What Is Water Treatment?</vt:lpstr>
      <vt:lpstr>Which Problems Can Water Treatment Solve?</vt:lpstr>
      <vt:lpstr>What Is HWTS?</vt:lpstr>
      <vt:lpstr>Is HWTS Effective at Improving Health?</vt:lpstr>
      <vt:lpstr>Health Impacts of HWTS: Diarrheal disease</vt:lpstr>
      <vt:lpstr>When are HWTS Methods Most Likely to Improve People’s Health?</vt:lpstr>
      <vt:lpstr>The 3 Cs</vt:lpstr>
      <vt:lpstr>Correct</vt:lpstr>
      <vt:lpstr>Examples of Incorrect Use</vt:lpstr>
      <vt:lpstr>Consistent</vt:lpstr>
      <vt:lpstr>Examples of Inconsistent Use</vt:lpstr>
      <vt:lpstr>Continued (Sustained)</vt:lpstr>
      <vt:lpstr>Examples of Discontinued Use</vt:lpstr>
      <vt:lpstr>Imagine you have received a new HWTS product…</vt:lpstr>
      <vt:lpstr>Review: Workbook</vt:lpstr>
      <vt:lpstr>References</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Naomi Mahaffy</cp:lastModifiedBy>
  <cp:revision>51</cp:revision>
  <dcterms:created xsi:type="dcterms:W3CDTF">2018-04-24T20:01:19Z</dcterms:created>
  <dcterms:modified xsi:type="dcterms:W3CDTF">2018-07-12T20:50:04Z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