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66" r:id="rId3"/>
    <p:sldId id="256" r:id="rId4"/>
    <p:sldId id="257" r:id="rId5"/>
    <p:sldId id="269" r:id="rId6"/>
    <p:sldId id="272" r:id="rId7"/>
    <p:sldId id="274" r:id="rId8"/>
    <p:sldId id="279" r:id="rId9"/>
    <p:sldId id="276" r:id="rId10"/>
    <p:sldId id="268" r:id="rId11"/>
    <p:sldId id="278" r:id="rId12"/>
    <p:sldId id="277" r:id="rId13"/>
    <p:sldId id="273" r:id="rId14"/>
    <p:sldId id="267" r:id="rId15"/>
    <p:sldId id="271" r:id="rId16"/>
    <p:sldId id="270" r:id="rId17"/>
    <p:sldId id="275" r:id="rId18"/>
    <p:sldId id="280" r:id="rId19"/>
    <p:sldId id="281" r:id="rId20"/>
    <p:sldId id="282"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63" autoAdjust="0"/>
  </p:normalViewPr>
  <p:slideViewPr>
    <p:cSldViewPr>
      <p:cViewPr varScale="1">
        <p:scale>
          <a:sx n="56" d="100"/>
          <a:sy n="56" d="100"/>
        </p:scale>
        <p:origin x="10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0A559-7487-4D15-9CB0-3A69AA581CA9}" type="datetimeFigureOut">
              <a:rPr lang="en-US" smtClean="0"/>
              <a:t>4/10/2015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AEA86-A557-4C89-8350-6ED4D03115CE}" type="slidenum">
              <a:rPr lang="en-US" smtClean="0"/>
              <a:t>‹#›</a:t>
            </a:fld>
            <a:endParaRPr lang="en-US"/>
          </a:p>
        </p:txBody>
      </p:sp>
    </p:spTree>
    <p:extLst>
      <p:ext uri="{BB962C8B-B14F-4D97-AF65-F5344CB8AC3E}">
        <p14:creationId xmlns:p14="http://schemas.microsoft.com/office/powerpoint/2010/main" val="281198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ateraid.org/what-we-do/our-approach/research-and-publications/view-publication?id=aff6d098-00f2-42e5-b9a0-22ec2b264a5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file:///C:\Users\Schuelert\Desktop\CAWST\Sanitation_2013\_Introduction%20to%20Environmental%20Sanitation\Technical%20Briefs\www.wateraid.org\what-we-do\our-approach\research-and-publications\view-publication?id=02309d73-8e41-4d04-b2ef-6641f6616a4f&amp;sc_lang=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ateraid.org/what-we-do/our-approach/research-and-publications/view-publication?id=aff6d098-00f2-42e5-b9a0-22ec2b264a5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ateraid.org/what-we-do/our-approach/research-and-publications/view-publication?id=aff6d098-00f2-42e5-b9a0-22ec2b264a5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ateraid.org/what-we-do/our-approach/research-and-publications/view-publication?id=aff6d098-00f2-42e5-b9a0-22ec2b264a5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F4AEA86-A557-4C89-8350-6ED4D03115CE}" type="slidenum">
              <a:rPr lang="en-US" smtClean="0"/>
              <a:t>1</a:t>
            </a:fld>
            <a:endParaRPr lang="en-US"/>
          </a:p>
        </p:txBody>
      </p:sp>
    </p:spTree>
    <p:extLst>
      <p:ext uri="{BB962C8B-B14F-4D97-AF65-F5344CB8AC3E}">
        <p14:creationId xmlns:p14="http://schemas.microsoft.com/office/powerpoint/2010/main" val="2216051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For people with</a:t>
            </a:r>
            <a:r>
              <a:rPr lang="en-CA" sz="1200" kern="1200" baseline="0" dirty="0" smtClean="0">
                <a:solidFill>
                  <a:schemeClr val="tx1"/>
                </a:solidFill>
                <a:effectLst/>
                <a:latin typeface="+mn-lt"/>
                <a:ea typeface="+mn-ea"/>
                <a:cs typeface="+mn-cs"/>
              </a:rPr>
              <a:t> limited mobility, latrines should be placed as close as possible to their dwelling. 15 metres is recommended (Jones and Wilbur, 2014).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a:spcBef>
                <a:spcPct val="20000"/>
              </a:spcBef>
              <a:defRPr/>
            </a:pPr>
            <a:r>
              <a:rPr lang="en-US" kern="0" dirty="0" smtClean="0">
                <a:solidFill>
                  <a:srgbClr val="000000"/>
                </a:solidFill>
                <a:latin typeface="Arial"/>
                <a:cs typeface="Arial"/>
              </a:rPr>
              <a:t>Reference for illustration: </a:t>
            </a:r>
          </a:p>
          <a:p>
            <a:pPr>
              <a:spcBef>
                <a:spcPct val="20000"/>
              </a:spcBef>
              <a:defRPr/>
            </a:pPr>
            <a:r>
              <a:rPr lang="en-US" kern="0" dirty="0" smtClean="0">
                <a:solidFill>
                  <a:srgbClr val="000000"/>
                </a:solidFill>
                <a:latin typeface="Arial"/>
                <a:cs typeface="Arial"/>
              </a:rPr>
              <a:t>Jones, H. and Wilbur, J. 2014. Compendium of Accessible WASH Technologies. WEDC, </a:t>
            </a:r>
            <a:r>
              <a:rPr lang="en-US" kern="0" dirty="0" err="1" smtClean="0">
                <a:solidFill>
                  <a:srgbClr val="000000"/>
                </a:solidFill>
                <a:latin typeface="Arial"/>
                <a:cs typeface="Arial"/>
              </a:rPr>
              <a:t>WaterAid</a:t>
            </a:r>
            <a:r>
              <a:rPr lang="en-US" kern="0" dirty="0" smtClean="0">
                <a:solidFill>
                  <a:srgbClr val="000000"/>
                </a:solidFill>
                <a:latin typeface="Arial"/>
                <a:cs typeface="Arial"/>
              </a:rPr>
              <a:t> and Share. </a:t>
            </a:r>
            <a:r>
              <a:rPr lang="en-US" kern="0" dirty="0" smtClean="0">
                <a:latin typeface="Arial"/>
                <a:cs typeface="Arial"/>
              </a:rPr>
              <a:t>Retrieved from: </a:t>
            </a:r>
            <a:r>
              <a:rPr lang="en-US" kern="0" dirty="0" smtClean="0">
                <a:latin typeface="Arial"/>
                <a:cs typeface="Arial"/>
                <a:hlinkClick r:id="rId3"/>
              </a:rPr>
              <a:t>http://www.wateraid.org/what-we-do/our-approach/research-and-publications/view-publication?id=aff6d098-00f2-42e5-b9a0-22ec2b264a5e</a:t>
            </a:r>
            <a:endParaRPr lang="en-US" kern="0" dirty="0" smtClean="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4AEA86-A557-4C89-8350-6ED4D03115CE}" type="slidenum">
              <a:rPr lang="en-US" smtClean="0"/>
              <a:t>12</a:t>
            </a:fld>
            <a:endParaRPr lang="en-US"/>
          </a:p>
        </p:txBody>
      </p:sp>
    </p:spTree>
    <p:extLst>
      <p:ext uri="{BB962C8B-B14F-4D97-AF65-F5344CB8AC3E}">
        <p14:creationId xmlns:p14="http://schemas.microsoft.com/office/powerpoint/2010/main" val="169544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Pregnant women may</a:t>
            </a:r>
            <a:r>
              <a:rPr lang="en-CA" baseline="0" dirty="0" smtClean="0"/>
              <a:t> find it difficult to squat and balance, may be worried about slipping, falling or straining, and may experience urgency or have to use the latrine often. </a:t>
            </a:r>
            <a:endParaRPr lang="en-CA" dirty="0"/>
          </a:p>
        </p:txBody>
      </p:sp>
      <p:sp>
        <p:nvSpPr>
          <p:cNvPr id="4" name="Slide Number Placeholder 3"/>
          <p:cNvSpPr>
            <a:spLocks noGrp="1"/>
          </p:cNvSpPr>
          <p:nvPr>
            <p:ph type="sldNum" sz="quarter" idx="10"/>
          </p:nvPr>
        </p:nvSpPr>
        <p:spPr/>
        <p:txBody>
          <a:bodyPr/>
          <a:lstStyle/>
          <a:p>
            <a:fld id="{FF4AEA86-A557-4C89-8350-6ED4D03115CE}" type="slidenum">
              <a:rPr lang="en-US" smtClean="0"/>
              <a:t>13</a:t>
            </a:fld>
            <a:endParaRPr lang="en-US"/>
          </a:p>
        </p:txBody>
      </p:sp>
    </p:spTree>
    <p:extLst>
      <p:ext uri="{BB962C8B-B14F-4D97-AF65-F5344CB8AC3E}">
        <p14:creationId xmlns:p14="http://schemas.microsoft.com/office/powerpoint/2010/main" val="31127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Handrails or hold bars can also help people when squatting, sitting down and getting up. Textured footrests are also often put on the slab to help people place their feet and provide grip so that they do not slip.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These modifications can also apply</a:t>
            </a:r>
            <a:r>
              <a:rPr lang="en-GB" sz="1200" kern="1200" baseline="0" dirty="0" smtClean="0">
                <a:solidFill>
                  <a:schemeClr val="tx1"/>
                </a:solidFill>
                <a:effectLst/>
                <a:latin typeface="+mn-lt"/>
                <a:ea typeface="+mn-ea"/>
                <a:cs typeface="+mn-cs"/>
              </a:rPr>
              <a:t> to people with physical disabilities, elderly and the sick.</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F4AEA86-A557-4C89-8350-6ED4D03115CE}" type="slidenum">
              <a:rPr lang="en-US" smtClean="0"/>
              <a:t>14</a:t>
            </a:fld>
            <a:endParaRPr lang="en-US"/>
          </a:p>
        </p:txBody>
      </p:sp>
    </p:spTree>
    <p:extLst>
      <p:ext uri="{BB962C8B-B14F-4D97-AF65-F5344CB8AC3E}">
        <p14:creationId xmlns:p14="http://schemas.microsoft.com/office/powerpoint/2010/main" val="4110913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small stool can help</a:t>
            </a:r>
            <a:r>
              <a:rPr lang="en-CA" baseline="0" dirty="0" smtClean="0"/>
              <a:t> children access the toilet and </a:t>
            </a:r>
            <a:r>
              <a:rPr lang="en-CA" baseline="0" dirty="0" err="1" smtClean="0"/>
              <a:t>handwashing</a:t>
            </a:r>
            <a:r>
              <a:rPr lang="en-CA" baseline="0" dirty="0" smtClean="0"/>
              <a:t> sink.</a:t>
            </a:r>
          </a:p>
          <a:p>
            <a:endParaRPr lang="en-CA" baseline="0" dirty="0" smtClean="0"/>
          </a:p>
          <a:p>
            <a:r>
              <a:rPr lang="en-CA" baseline="0" dirty="0" smtClean="0"/>
              <a:t>For raised seats, a small portable toddler seat can be placed over the toilet for small children. When using squatting toilets, handrails to hold onto can give children stability and confidence when squatting over an adult-sized drop hole. If possible, smaller squat holes can be built for children. </a:t>
            </a:r>
            <a:endParaRPr lang="en-CA" dirty="0"/>
          </a:p>
        </p:txBody>
      </p:sp>
      <p:sp>
        <p:nvSpPr>
          <p:cNvPr id="4" name="Slide Number Placeholder 3"/>
          <p:cNvSpPr>
            <a:spLocks noGrp="1"/>
          </p:cNvSpPr>
          <p:nvPr>
            <p:ph type="sldNum" sz="quarter" idx="10"/>
          </p:nvPr>
        </p:nvSpPr>
        <p:spPr/>
        <p:txBody>
          <a:bodyPr/>
          <a:lstStyle/>
          <a:p>
            <a:fld id="{FF4AEA86-A557-4C89-8350-6ED4D03115CE}" type="slidenum">
              <a:rPr lang="en-US" smtClean="0"/>
              <a:t>16</a:t>
            </a:fld>
            <a:endParaRPr lang="en-US"/>
          </a:p>
        </p:txBody>
      </p:sp>
    </p:spTree>
    <p:extLst>
      <p:ext uri="{BB962C8B-B14F-4D97-AF65-F5344CB8AC3E}">
        <p14:creationId xmlns:p14="http://schemas.microsoft.com/office/powerpoint/2010/main" val="98398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Children must be able to reach the sink and taps (or</a:t>
            </a:r>
            <a:r>
              <a:rPr lang="en-CA" baseline="0" dirty="0" smtClean="0"/>
              <a:t> other </a:t>
            </a:r>
            <a:r>
              <a:rPr lang="en-CA" baseline="0" dirty="0" err="1" smtClean="0"/>
              <a:t>handwashing</a:t>
            </a:r>
            <a:r>
              <a:rPr lang="en-CA" baseline="0" dirty="0" smtClean="0"/>
              <a:t> facility) </a:t>
            </a:r>
            <a:r>
              <a:rPr lang="en-CA" dirty="0" smtClean="0"/>
              <a:t>and soap. Facilities designed especially</a:t>
            </a:r>
            <a:r>
              <a:rPr lang="en-CA" baseline="0" dirty="0" smtClean="0"/>
              <a:t> for children (such as in schools) can be built low </a:t>
            </a:r>
            <a:r>
              <a:rPr lang="en-CA" dirty="0" smtClean="0"/>
              <a:t>with easy</a:t>
            </a:r>
            <a:r>
              <a:rPr lang="en-CA" baseline="0" dirty="0" smtClean="0"/>
              <a:t> to use taps. Alternatively, a stool can be used for children to stand on, such as in homes where the same facilities will be used by adults. </a:t>
            </a:r>
            <a:endParaRPr lang="en-CA" dirty="0"/>
          </a:p>
        </p:txBody>
      </p:sp>
      <p:sp>
        <p:nvSpPr>
          <p:cNvPr id="4" name="Slide Number Placeholder 3"/>
          <p:cNvSpPr>
            <a:spLocks noGrp="1"/>
          </p:cNvSpPr>
          <p:nvPr>
            <p:ph type="sldNum" sz="quarter" idx="10"/>
          </p:nvPr>
        </p:nvSpPr>
        <p:spPr/>
        <p:txBody>
          <a:bodyPr/>
          <a:lstStyle/>
          <a:p>
            <a:fld id="{FF4AEA86-A557-4C89-8350-6ED4D03115CE}" type="slidenum">
              <a:rPr lang="en-US" smtClean="0"/>
              <a:t>17</a:t>
            </a:fld>
            <a:endParaRPr lang="en-US"/>
          </a:p>
        </p:txBody>
      </p:sp>
    </p:spTree>
    <p:extLst>
      <p:ext uri="{BB962C8B-B14F-4D97-AF65-F5344CB8AC3E}">
        <p14:creationId xmlns:p14="http://schemas.microsoft.com/office/powerpoint/2010/main" val="494446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Urinals</a:t>
            </a:r>
            <a:r>
              <a:rPr lang="en-CA" baseline="0" dirty="0" smtClean="0"/>
              <a:t> can be used for men, to collect urine. </a:t>
            </a:r>
          </a:p>
          <a:p>
            <a:pPr marL="171450" indent="-171450">
              <a:buFont typeface="Arial" panose="020B0604020202020204" pitchFamily="34" charset="0"/>
              <a:buChar char="•"/>
            </a:pPr>
            <a:r>
              <a:rPr lang="en-CA" baseline="0" dirty="0" smtClean="0"/>
              <a:t>Some men may prefer to urinate in a urinal. </a:t>
            </a:r>
          </a:p>
          <a:p>
            <a:pPr marL="171450" indent="-171450">
              <a:buFont typeface="Arial" panose="020B0604020202020204" pitchFamily="34" charset="0"/>
              <a:buChar char="•"/>
            </a:pPr>
            <a:r>
              <a:rPr lang="en-CA" baseline="0" dirty="0" smtClean="0"/>
              <a:t>Urinals can also be used for women (sitting or squatting), but they are not common.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By using a urinal, urine can also be easily collected, stored and used as a fertilizer.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The urine can be piped into a pit, sewer system, a soak pit, into the ground, or it can drain directly into a storage tank such as a jerry can.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A simple funnel, bought or cut from a bucket or large bottle, can be attached to the top of a jerry can to make a basic urinal.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dirty="0" smtClean="0"/>
              <a:t>Reference for photo: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err="1" smtClean="0">
                <a:solidFill>
                  <a:schemeClr val="tx1"/>
                </a:solidFill>
                <a:effectLst/>
                <a:latin typeface="+mn-lt"/>
                <a:ea typeface="+mn-ea"/>
                <a:cs typeface="+mn-cs"/>
              </a:rPr>
              <a:t>Rieck</a:t>
            </a:r>
            <a:r>
              <a:rPr lang="en-GB" sz="1200" kern="1200" dirty="0" smtClean="0">
                <a:solidFill>
                  <a:schemeClr val="tx1"/>
                </a:solidFill>
                <a:effectLst/>
                <a:latin typeface="+mn-lt"/>
                <a:ea typeface="+mn-ea"/>
                <a:cs typeface="+mn-cs"/>
              </a:rPr>
              <a:t>, C., von </a:t>
            </a:r>
            <a:r>
              <a:rPr lang="en-GB" sz="1200" kern="1200" dirty="0" err="1" smtClean="0">
                <a:solidFill>
                  <a:schemeClr val="tx1"/>
                </a:solidFill>
                <a:effectLst/>
                <a:latin typeface="+mn-lt"/>
                <a:ea typeface="+mn-ea"/>
                <a:cs typeface="+mn-cs"/>
              </a:rPr>
              <a:t>Münch</a:t>
            </a:r>
            <a:r>
              <a:rPr lang="en-GB" sz="1200" kern="1200" dirty="0" smtClean="0">
                <a:solidFill>
                  <a:schemeClr val="tx1"/>
                </a:solidFill>
                <a:effectLst/>
                <a:latin typeface="+mn-lt"/>
                <a:ea typeface="+mn-ea"/>
                <a:cs typeface="+mn-cs"/>
              </a:rPr>
              <a:t>, E., Hoffmann, H. (2012). Technology review of urine-diverting dry toilets (UDDTs) - Overview on design, management, maintenance and costs. Deutsche </a:t>
            </a:r>
            <a:r>
              <a:rPr lang="en-GB" sz="1200" kern="1200" dirty="0" err="1" smtClean="0">
                <a:solidFill>
                  <a:schemeClr val="tx1"/>
                </a:solidFill>
                <a:effectLst/>
                <a:latin typeface="+mn-lt"/>
                <a:ea typeface="+mn-ea"/>
                <a:cs typeface="+mn-cs"/>
              </a:rPr>
              <a:t>Gesellschaft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fuer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Internationale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Zusammenarbeit</a:t>
            </a:r>
            <a:r>
              <a:rPr lang="en-GB" sz="1200" kern="1200" dirty="0" smtClean="0">
                <a:solidFill>
                  <a:schemeClr val="tx1"/>
                </a:solidFill>
                <a:effectLst/>
                <a:latin typeface="+mn-lt"/>
                <a:ea typeface="+mn-ea"/>
                <a:cs typeface="+mn-cs"/>
              </a:rPr>
              <a:t> (GIZ) GmbH, </a:t>
            </a:r>
            <a:r>
              <a:rPr lang="en-GB" sz="1200" kern="1200" dirty="0" err="1" smtClean="0">
                <a:solidFill>
                  <a:schemeClr val="tx1"/>
                </a:solidFill>
                <a:effectLst/>
                <a:latin typeface="+mn-lt"/>
                <a:ea typeface="+mn-ea"/>
                <a:cs typeface="+mn-cs"/>
              </a:rPr>
              <a:t>Eschborn</a:t>
            </a:r>
            <a:r>
              <a:rPr lang="en-GB" sz="1200" kern="1200" dirty="0" smtClean="0">
                <a:solidFill>
                  <a:schemeClr val="tx1"/>
                </a:solidFill>
                <a:effectLst/>
                <a:latin typeface="+mn-lt"/>
                <a:ea typeface="+mn-ea"/>
                <a:cs typeface="+mn-cs"/>
              </a:rPr>
              <a:t>, Germany. Retrieved at: </a:t>
            </a:r>
            <a:r>
              <a:rPr lang="en-GB" sz="1200" u="sng" kern="1200" dirty="0" smtClean="0">
                <a:solidFill>
                  <a:schemeClr val="tx1"/>
                </a:solidFill>
                <a:effectLst/>
                <a:latin typeface="+mn-lt"/>
                <a:ea typeface="+mn-ea"/>
                <a:cs typeface="+mn-cs"/>
              </a:rPr>
              <a:t>http://www.susana.org/_resources/documents/default/2-874-technology-review-of-uddts-18-june-2013.pdf</a:t>
            </a:r>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FF4AEA86-A557-4C89-8350-6ED4D03115CE}" type="slidenum">
              <a:rPr lang="en-US" smtClean="0"/>
              <a:t>19</a:t>
            </a:fld>
            <a:endParaRPr lang="en-US"/>
          </a:p>
        </p:txBody>
      </p:sp>
    </p:spTree>
    <p:extLst>
      <p:ext uri="{BB962C8B-B14F-4D97-AF65-F5344CB8AC3E}">
        <p14:creationId xmlns:p14="http://schemas.microsoft.com/office/powerpoint/2010/main" val="2591766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All women menstruate, and need a private place to change, dispose of or wash and dry menstrual products. This is also important not only in the home, but in public buildings such as clinics, markets, places of work, and schools. Girls typically start menstruating between the ages of 9 and 14.</a:t>
            </a:r>
          </a:p>
          <a:p>
            <a:endParaRPr lang="en-CA" baseline="0" dirty="0" smtClean="0"/>
          </a:p>
          <a:p>
            <a:r>
              <a:rPr lang="en-CA" baseline="0" dirty="0" smtClean="0"/>
              <a:t>Reference for illustrations: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House, S., Mahon, T. and S. </a:t>
            </a:r>
            <a:r>
              <a:rPr lang="en-GB" sz="1200" kern="1200" dirty="0" err="1" smtClean="0">
                <a:solidFill>
                  <a:schemeClr val="tx1"/>
                </a:solidFill>
                <a:effectLst/>
                <a:latin typeface="+mn-lt"/>
                <a:ea typeface="+mn-ea"/>
                <a:cs typeface="+mn-cs"/>
              </a:rPr>
              <a:t>Cavill</a:t>
            </a:r>
            <a:r>
              <a:rPr lang="en-GB" sz="1200" kern="1200" dirty="0" smtClean="0">
                <a:solidFill>
                  <a:schemeClr val="tx1"/>
                </a:solidFill>
                <a:effectLst/>
                <a:latin typeface="+mn-lt"/>
                <a:ea typeface="+mn-ea"/>
                <a:cs typeface="+mn-cs"/>
              </a:rPr>
              <a:t> (2012). Menstrual Hygiene Matters: A Resource for Improving Menstrual Hygiene around the World. </a:t>
            </a:r>
            <a:r>
              <a:rPr lang="en-GB" sz="1200" kern="1200" dirty="0" err="1" smtClean="0">
                <a:solidFill>
                  <a:schemeClr val="tx1"/>
                </a:solidFill>
                <a:effectLst/>
                <a:latin typeface="+mn-lt"/>
                <a:ea typeface="+mn-ea"/>
                <a:cs typeface="+mn-cs"/>
              </a:rPr>
              <a:t>WaterAid</a:t>
            </a:r>
            <a:r>
              <a:rPr lang="en-GB" sz="1200" kern="1200" dirty="0" smtClean="0">
                <a:solidFill>
                  <a:schemeClr val="tx1"/>
                </a:solidFill>
                <a:effectLst/>
                <a:latin typeface="+mn-lt"/>
                <a:ea typeface="+mn-ea"/>
                <a:cs typeface="+mn-cs"/>
              </a:rPr>
              <a:t>, London, UK. Available at: </a:t>
            </a:r>
            <a:r>
              <a:rPr lang="en-GB" sz="1200" u="sng" kern="1200" dirty="0" smtClean="0">
                <a:solidFill>
                  <a:schemeClr val="tx1"/>
                </a:solidFill>
                <a:effectLst/>
                <a:latin typeface="+mn-lt"/>
                <a:ea typeface="+mn-ea"/>
                <a:cs typeface="+mn-cs"/>
                <a:hlinkClick r:id="rId3"/>
              </a:rPr>
              <a:t>www.wateraid.org/what-we-do/our-approach/research-and-publications/view-publication?id=02309d73-8e41-4d04-b2ef-6641f6616a4f&amp;sc_lang=en</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F4AEA86-A557-4C89-8350-6ED4D03115CE}" type="slidenum">
              <a:rPr lang="en-US" smtClean="0"/>
              <a:t>20</a:t>
            </a:fld>
            <a:endParaRPr lang="en-US"/>
          </a:p>
        </p:txBody>
      </p:sp>
    </p:spTree>
    <p:extLst>
      <p:ext uri="{BB962C8B-B14F-4D97-AF65-F5344CB8AC3E}">
        <p14:creationId xmlns:p14="http://schemas.microsoft.com/office/powerpoint/2010/main" val="293981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F4AEA86-A557-4C89-8350-6ED4D03115CE}" type="slidenum">
              <a:rPr lang="en-US" smtClean="0"/>
              <a:t>2</a:t>
            </a:fld>
            <a:endParaRPr lang="en-US"/>
          </a:p>
        </p:txBody>
      </p:sp>
    </p:spTree>
    <p:extLst>
      <p:ext uri="{BB962C8B-B14F-4D97-AF65-F5344CB8AC3E}">
        <p14:creationId xmlns:p14="http://schemas.microsoft.com/office/powerpoint/2010/main" val="175886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4AEA86-A557-4C89-8350-6ED4D03115CE}" type="slidenum">
              <a:rPr lang="en-US" smtClean="0"/>
              <a:t>4</a:t>
            </a:fld>
            <a:endParaRPr lang="en-US"/>
          </a:p>
        </p:txBody>
      </p:sp>
    </p:spTree>
    <p:extLst>
      <p:ext uri="{BB962C8B-B14F-4D97-AF65-F5344CB8AC3E}">
        <p14:creationId xmlns:p14="http://schemas.microsoft.com/office/powerpoint/2010/main" val="51488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F4AEA86-A557-4C89-8350-6ED4D03115CE}" type="slidenum">
              <a:rPr lang="en-US" smtClean="0"/>
              <a:t>6</a:t>
            </a:fld>
            <a:endParaRPr lang="en-US"/>
          </a:p>
        </p:txBody>
      </p:sp>
    </p:spTree>
    <p:extLst>
      <p:ext uri="{BB962C8B-B14F-4D97-AF65-F5344CB8AC3E}">
        <p14:creationId xmlns:p14="http://schemas.microsoft.com/office/powerpoint/2010/main" val="76590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With some simple modifications, latrines can be made user-friendly for people with disabilities and other physical vulnerabilities. The following features can be taken into consideration when designing an accessible latrine: </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dirty="0" smtClean="0">
                <a:effectLst/>
              </a:rPr>
              <a:t>Locate the latrine as near as possible to the user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Provide easy access to the latrine with a wide path (at least 120 cm wide) that is well drained, compacted and non-slip</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Construct ramps with a gentle slope using less than a 1:15 (6.6%) gradient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Construct an entrance area large enough to allow a person in a wheelchair to move, entrance doors should be a minimum 80 cm wide to provide clear space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Use outward opening doors to leave more usable space inside the latrine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Door should have easier to reach</a:t>
            </a:r>
            <a:r>
              <a:rPr lang="en-GB" sz="1200" kern="1200" baseline="0" dirty="0" smtClean="0">
                <a:solidFill>
                  <a:schemeClr val="tx1"/>
                </a:solidFill>
                <a:effectLst/>
                <a:latin typeface="+mn-lt"/>
                <a:ea typeface="+mn-ea"/>
                <a:cs typeface="+mn-cs"/>
              </a:rPr>
              <a:t> handles on the outside and inside, and a lock on the inside (and possibly outside)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Ensure that the door can be opened and closed by the user when they are inside the latrine</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Portable seat or permanent raised seat for people who have difficulty squatting</a:t>
            </a:r>
          </a:p>
          <a:p>
            <a:pPr marL="171450" lvl="0" indent="-171450">
              <a:buFont typeface="Arial" panose="020B0604020202020204" pitchFamily="34" charset="0"/>
              <a:buChar char="•"/>
            </a:pPr>
            <a:r>
              <a:rPr lang="en-GB" dirty="0" smtClean="0">
                <a:effectLst/>
              </a:rPr>
              <a:t>Provide additional space inside the latrine to move a wheelchair or for a caregiver to help somebody</a:t>
            </a:r>
            <a:r>
              <a:rPr lang="en-CA" dirty="0" smtClean="0">
                <a:effectLst/>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Provide support rails for people to hold on to when moving to and from the seat or when squatting</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Provide guiding systems (e.g., paint the entrance and footrests) and good lighting for the visually impaired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Ensure that lids, taps and knobs are light and easy to use with one hand or feet for people with missing or paralyzed limbs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Ensure that the latrine, including the floor and seat, is easy to clean</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F4AEA86-A557-4C89-8350-6ED4D03115CE}" type="slidenum">
              <a:rPr lang="en-US" smtClean="0"/>
              <a:t>7</a:t>
            </a:fld>
            <a:endParaRPr lang="en-US"/>
          </a:p>
        </p:txBody>
      </p:sp>
    </p:spTree>
    <p:extLst>
      <p:ext uri="{BB962C8B-B14F-4D97-AF65-F5344CB8AC3E}">
        <p14:creationId xmlns:p14="http://schemas.microsoft.com/office/powerpoint/2010/main" val="404091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 spiral entrance or a curtain may be easier for some users than a door</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a:spcBef>
                <a:spcPct val="20000"/>
              </a:spcBef>
              <a:defRPr/>
            </a:pPr>
            <a:r>
              <a:rPr lang="en-US" kern="0" dirty="0" smtClean="0">
                <a:solidFill>
                  <a:srgbClr val="000000"/>
                </a:solidFill>
                <a:latin typeface="Arial"/>
                <a:cs typeface="Arial"/>
              </a:rPr>
              <a:t>Reference for illustrations: </a:t>
            </a:r>
          </a:p>
          <a:p>
            <a:pPr>
              <a:spcBef>
                <a:spcPct val="20000"/>
              </a:spcBef>
              <a:defRPr/>
            </a:pPr>
            <a:r>
              <a:rPr lang="en-US" kern="0" dirty="0" smtClean="0">
                <a:solidFill>
                  <a:srgbClr val="000000"/>
                </a:solidFill>
                <a:latin typeface="Arial"/>
                <a:cs typeface="Arial"/>
              </a:rPr>
              <a:t>Jones, H. and Wilbur, J. 2014. Compendium of Accessible WASH Technologies. WEDC, </a:t>
            </a:r>
            <a:r>
              <a:rPr lang="en-US" kern="0" dirty="0" err="1" smtClean="0">
                <a:solidFill>
                  <a:srgbClr val="000000"/>
                </a:solidFill>
                <a:latin typeface="Arial"/>
                <a:cs typeface="Arial"/>
              </a:rPr>
              <a:t>WaterAid</a:t>
            </a:r>
            <a:r>
              <a:rPr lang="en-US" kern="0" dirty="0" smtClean="0">
                <a:solidFill>
                  <a:srgbClr val="000000"/>
                </a:solidFill>
                <a:latin typeface="Arial"/>
                <a:cs typeface="Arial"/>
              </a:rPr>
              <a:t> and Share. </a:t>
            </a:r>
            <a:r>
              <a:rPr lang="en-US" kern="0" dirty="0" smtClean="0">
                <a:latin typeface="Arial"/>
                <a:cs typeface="Arial"/>
              </a:rPr>
              <a:t>Retrieved from: </a:t>
            </a:r>
            <a:r>
              <a:rPr lang="en-US" kern="0" dirty="0" smtClean="0">
                <a:latin typeface="Arial"/>
                <a:cs typeface="Arial"/>
                <a:hlinkClick r:id="rId3"/>
              </a:rPr>
              <a:t>http://www.wateraid.org/what-we-do/our-approach/research-and-publications/view-publication?id=aff6d098-00f2-42e5-b9a0-22ec2b264a5e</a:t>
            </a:r>
            <a:endParaRPr lang="en-US" kern="0" dirty="0" smtClean="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FF4AEA86-A557-4C89-8350-6ED4D03115CE}" type="slidenum">
              <a:rPr lang="en-US" smtClean="0"/>
              <a:t>8</a:t>
            </a:fld>
            <a:endParaRPr lang="en-US"/>
          </a:p>
        </p:txBody>
      </p:sp>
    </p:spTree>
    <p:extLst>
      <p:ext uri="{BB962C8B-B14F-4D97-AF65-F5344CB8AC3E}">
        <p14:creationId xmlns:p14="http://schemas.microsoft.com/office/powerpoint/2010/main" val="37058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For wheelchair</a:t>
            </a:r>
            <a:r>
              <a:rPr lang="en-CA" sz="1200" kern="1200" baseline="0" dirty="0" smtClean="0">
                <a:solidFill>
                  <a:schemeClr val="tx1"/>
                </a:solidFill>
                <a:effectLst/>
                <a:latin typeface="+mn-lt"/>
                <a:ea typeface="+mn-ea"/>
                <a:cs typeface="+mn-cs"/>
              </a:rPr>
              <a:t> users, entrances should be: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baseline="0" dirty="0" smtClean="0">
                <a:solidFill>
                  <a:schemeClr val="tx1"/>
                </a:solidFill>
                <a:effectLst/>
                <a:latin typeface="+mn-lt"/>
                <a:ea typeface="+mn-ea"/>
                <a:cs typeface="+mn-cs"/>
              </a:rPr>
              <a:t>wide (width of wheelchair + 20cm),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baseline="0" dirty="0" smtClean="0">
                <a:solidFill>
                  <a:schemeClr val="tx1"/>
                </a:solidFill>
                <a:effectLst/>
                <a:latin typeface="+mn-lt"/>
                <a:ea typeface="+mn-ea"/>
                <a:cs typeface="+mn-cs"/>
              </a:rPr>
              <a:t>flat and level with the outside. You could use a small rounded bump at the entrance to keep out rain water and minor flooding, but still allow wheelchairs past. A small bump like this will not keep out deeper floods.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baseline="0" dirty="0" smtClean="0">
              <a:solidFill>
                <a:schemeClr val="tx1"/>
              </a:solidFill>
              <a:effectLst/>
              <a:latin typeface="+mn-lt"/>
              <a:ea typeface="+mn-ea"/>
              <a:cs typeface="+mn-cs"/>
            </a:endParaRPr>
          </a:p>
          <a:p>
            <a:pPr>
              <a:spcBef>
                <a:spcPct val="20000"/>
              </a:spcBef>
              <a:defRPr/>
            </a:pPr>
            <a:r>
              <a:rPr lang="en-US" kern="0" dirty="0" smtClean="0">
                <a:solidFill>
                  <a:srgbClr val="000000"/>
                </a:solidFill>
                <a:latin typeface="Arial"/>
                <a:cs typeface="Arial"/>
              </a:rPr>
              <a:t>Reference for illustration: </a:t>
            </a:r>
          </a:p>
          <a:p>
            <a:pPr>
              <a:spcBef>
                <a:spcPct val="20000"/>
              </a:spcBef>
              <a:defRPr/>
            </a:pPr>
            <a:r>
              <a:rPr lang="en-US" kern="0" dirty="0" smtClean="0">
                <a:solidFill>
                  <a:srgbClr val="000000"/>
                </a:solidFill>
                <a:latin typeface="Arial"/>
                <a:cs typeface="Arial"/>
              </a:rPr>
              <a:t>Jones, H. and Wilbur, J. 2014. Compendium of Accessible WASH Technologies. WEDC, </a:t>
            </a:r>
            <a:r>
              <a:rPr lang="en-US" kern="0" dirty="0" err="1" smtClean="0">
                <a:solidFill>
                  <a:srgbClr val="000000"/>
                </a:solidFill>
                <a:latin typeface="Arial"/>
                <a:cs typeface="Arial"/>
              </a:rPr>
              <a:t>WaterAid</a:t>
            </a:r>
            <a:r>
              <a:rPr lang="en-US" kern="0" dirty="0" smtClean="0">
                <a:solidFill>
                  <a:srgbClr val="000000"/>
                </a:solidFill>
                <a:latin typeface="Arial"/>
                <a:cs typeface="Arial"/>
              </a:rPr>
              <a:t> and Share. </a:t>
            </a:r>
            <a:r>
              <a:rPr lang="en-US" kern="0" dirty="0" smtClean="0">
                <a:latin typeface="Arial"/>
                <a:cs typeface="Arial"/>
              </a:rPr>
              <a:t>Retrieved from: </a:t>
            </a:r>
            <a:r>
              <a:rPr lang="en-US" kern="0" dirty="0" smtClean="0">
                <a:latin typeface="Arial"/>
                <a:cs typeface="Arial"/>
                <a:hlinkClick r:id="rId3"/>
              </a:rPr>
              <a:t>http://www.wateraid.org/what-we-do/our-approach/research-and-publications/view-publication?id=aff6d098-00f2-42e5-b9a0-22ec2b264a5e</a:t>
            </a:r>
            <a:endParaRPr lang="en-US" kern="0" dirty="0" smtClean="0">
              <a:latin typeface="Arial"/>
              <a:cs typeface="Aria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p:txBody>
      </p:sp>
      <p:sp>
        <p:nvSpPr>
          <p:cNvPr id="4" name="Slide Number Placeholder 3"/>
          <p:cNvSpPr>
            <a:spLocks noGrp="1"/>
          </p:cNvSpPr>
          <p:nvPr>
            <p:ph type="sldNum" sz="quarter" idx="10"/>
          </p:nvPr>
        </p:nvSpPr>
        <p:spPr/>
        <p:txBody>
          <a:bodyPr/>
          <a:lstStyle/>
          <a:p>
            <a:fld id="{FF4AEA86-A557-4C89-8350-6ED4D03115CE}" type="slidenum">
              <a:rPr lang="en-US" smtClean="0"/>
              <a:t>9</a:t>
            </a:fld>
            <a:endParaRPr lang="en-US"/>
          </a:p>
        </p:txBody>
      </p:sp>
    </p:spTree>
    <p:extLst>
      <p:ext uri="{BB962C8B-B14F-4D97-AF65-F5344CB8AC3E}">
        <p14:creationId xmlns:p14="http://schemas.microsoft.com/office/powerpoint/2010/main" val="22450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cultures where squatting is the norm, those with reduced mobility may prefer to sit (such as the elderly, pregnant women or people with disabilities). A portable seat or chair can be placed directly over a squat hole or pour flush pan. Hand rails or hold bars can also help people when squatting, sitting down and getting up. Textured footrests are also often put on the slab to help people place their feet and provide grip so that they do not slip. </a:t>
            </a:r>
            <a:endParaRPr lang="en-CA" sz="1200" kern="1200" dirty="0" smtClean="0">
              <a:solidFill>
                <a:schemeClr val="tx1"/>
              </a:solidFill>
              <a:effectLst/>
              <a:latin typeface="+mn-lt"/>
              <a:ea typeface="+mn-ea"/>
              <a:cs typeface="+mn-cs"/>
            </a:endParaRPr>
          </a:p>
          <a:p>
            <a:endParaRPr lang="en-CA" dirty="0" smtClean="0"/>
          </a:p>
          <a:p>
            <a:r>
              <a:rPr lang="en-CA" dirty="0" smtClean="0"/>
              <a:t>A permanently raised seat could also be used for those</a:t>
            </a:r>
            <a:r>
              <a:rPr lang="en-CA" baseline="0" dirty="0" smtClean="0"/>
              <a:t> who have difficulty squatting</a:t>
            </a:r>
            <a:endParaRPr lang="en-CA" dirty="0"/>
          </a:p>
        </p:txBody>
      </p:sp>
      <p:sp>
        <p:nvSpPr>
          <p:cNvPr id="4" name="Slide Number Placeholder 3"/>
          <p:cNvSpPr>
            <a:spLocks noGrp="1"/>
          </p:cNvSpPr>
          <p:nvPr>
            <p:ph type="sldNum" sz="quarter" idx="10"/>
          </p:nvPr>
        </p:nvSpPr>
        <p:spPr/>
        <p:txBody>
          <a:bodyPr/>
          <a:lstStyle/>
          <a:p>
            <a:fld id="{FF4AEA86-A557-4C89-8350-6ED4D03115CE}" type="slidenum">
              <a:rPr lang="en-US" smtClean="0"/>
              <a:t>10</a:t>
            </a:fld>
            <a:endParaRPr lang="en-US"/>
          </a:p>
        </p:txBody>
      </p:sp>
    </p:spTree>
    <p:extLst>
      <p:ext uri="{BB962C8B-B14F-4D97-AF65-F5344CB8AC3E}">
        <p14:creationId xmlns:p14="http://schemas.microsoft.com/office/powerpoint/2010/main" val="1527547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For those who need assistance squatting or getting on/off the toilet, handrails</a:t>
            </a:r>
            <a:r>
              <a:rPr lang="en-CA" sz="1200" kern="1200" baseline="0" dirty="0" smtClean="0">
                <a:solidFill>
                  <a:schemeClr val="tx1"/>
                </a:solidFill>
                <a:effectLst/>
                <a:latin typeface="+mn-lt"/>
                <a:ea typeface="+mn-ea"/>
                <a:cs typeface="+mn-cs"/>
              </a:rPr>
              <a:t> provide support.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baseline="0" dirty="0" smtClean="0">
                <a:solidFill>
                  <a:schemeClr val="tx1"/>
                </a:solidFill>
                <a:effectLst/>
                <a:latin typeface="+mn-lt"/>
                <a:ea typeface="+mn-ea"/>
                <a:cs typeface="+mn-cs"/>
              </a:rPr>
              <a:t>Can be made of wood, bamboo or metal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baseline="0" dirty="0" smtClean="0">
                <a:solidFill>
                  <a:schemeClr val="tx1"/>
                </a:solidFill>
                <a:effectLst/>
                <a:latin typeface="+mn-lt"/>
                <a:ea typeface="+mn-ea"/>
                <a:cs typeface="+mn-cs"/>
              </a:rPr>
              <a:t>Must be rigid and strong enough to support weight of user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baseline="0" dirty="0" smtClean="0">
                <a:solidFill>
                  <a:schemeClr val="tx1"/>
                </a:solidFill>
                <a:effectLst/>
                <a:latin typeface="+mn-lt"/>
                <a:ea typeface="+mn-ea"/>
                <a:cs typeface="+mn-cs"/>
              </a:rPr>
              <a:t>Can be affixed to walls or floor (metal bars can be cast into concrete)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If affixed</a:t>
            </a:r>
            <a:r>
              <a:rPr lang="en-CA" baseline="0" dirty="0" smtClean="0"/>
              <a:t> to walls, the w</a:t>
            </a:r>
            <a:r>
              <a:rPr lang="en-CA" dirty="0" smtClean="0"/>
              <a:t>alls must be close enough</a:t>
            </a:r>
            <a:r>
              <a:rPr lang="en-CA" baseline="0" dirty="0" smtClean="0"/>
              <a:t> for user to reach bars (but still have room to move or for a wheelchair or for a support person in the latrine)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Consult user about height of bars. Various bars at different heights may suit more than one user if required, or may help some users lower/lift themselves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dirty="0" smtClean="0"/>
              <a:t>A raised seat may also be used (instead of a portable chair) for those who have difficulty squatting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dirty="0" smtClean="0"/>
          </a:p>
          <a:p>
            <a:pPr>
              <a:spcBef>
                <a:spcPct val="20000"/>
              </a:spcBef>
              <a:defRPr/>
            </a:pPr>
            <a:r>
              <a:rPr lang="en-US" kern="0" dirty="0" smtClean="0">
                <a:solidFill>
                  <a:srgbClr val="000000"/>
                </a:solidFill>
                <a:latin typeface="Arial"/>
                <a:cs typeface="Arial"/>
              </a:rPr>
              <a:t>Reference for illustration: </a:t>
            </a:r>
          </a:p>
          <a:p>
            <a:pPr>
              <a:spcBef>
                <a:spcPct val="20000"/>
              </a:spcBef>
              <a:defRPr/>
            </a:pPr>
            <a:r>
              <a:rPr lang="en-US" kern="0" dirty="0" smtClean="0">
                <a:solidFill>
                  <a:srgbClr val="000000"/>
                </a:solidFill>
                <a:latin typeface="Arial"/>
                <a:cs typeface="Arial"/>
              </a:rPr>
              <a:t>Jones, H. and Wilbur, J. 2014. Compendium of Accessible WASH Technologies. WEDC, </a:t>
            </a:r>
            <a:r>
              <a:rPr lang="en-US" kern="0" dirty="0" err="1" smtClean="0">
                <a:solidFill>
                  <a:srgbClr val="000000"/>
                </a:solidFill>
                <a:latin typeface="Arial"/>
                <a:cs typeface="Arial"/>
              </a:rPr>
              <a:t>WaterAid</a:t>
            </a:r>
            <a:r>
              <a:rPr lang="en-US" kern="0" dirty="0" smtClean="0">
                <a:solidFill>
                  <a:srgbClr val="000000"/>
                </a:solidFill>
                <a:latin typeface="Arial"/>
                <a:cs typeface="Arial"/>
              </a:rPr>
              <a:t> and Share. </a:t>
            </a:r>
            <a:r>
              <a:rPr lang="en-US" kern="0" dirty="0" smtClean="0">
                <a:latin typeface="Arial"/>
                <a:cs typeface="Arial"/>
              </a:rPr>
              <a:t>Retrieved from: </a:t>
            </a:r>
            <a:r>
              <a:rPr lang="en-US" kern="0" dirty="0" smtClean="0">
                <a:latin typeface="Arial"/>
                <a:cs typeface="Arial"/>
                <a:hlinkClick r:id="rId3"/>
              </a:rPr>
              <a:t>http://www.wateraid.org/what-we-do/our-approach/research-and-publications/view-publication?id=aff6d098-00f2-42e5-b9a0-22ec2b264a5e</a:t>
            </a:r>
            <a:endParaRPr lang="en-US" kern="0" dirty="0" smtClean="0">
              <a:latin typeface="Arial"/>
              <a:cs typeface="Aria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dirty="0" smtClean="0"/>
          </a:p>
        </p:txBody>
      </p:sp>
      <p:sp>
        <p:nvSpPr>
          <p:cNvPr id="4" name="Slide Number Placeholder 3"/>
          <p:cNvSpPr>
            <a:spLocks noGrp="1"/>
          </p:cNvSpPr>
          <p:nvPr>
            <p:ph type="sldNum" sz="quarter" idx="10"/>
          </p:nvPr>
        </p:nvSpPr>
        <p:spPr/>
        <p:txBody>
          <a:bodyPr/>
          <a:lstStyle/>
          <a:p>
            <a:fld id="{FF4AEA86-A557-4C89-8350-6ED4D03115CE}" type="slidenum">
              <a:rPr lang="en-US" smtClean="0"/>
              <a:t>11</a:t>
            </a:fld>
            <a:endParaRPr lang="en-US"/>
          </a:p>
        </p:txBody>
      </p:sp>
    </p:spTree>
    <p:extLst>
      <p:ext uri="{BB962C8B-B14F-4D97-AF65-F5344CB8AC3E}">
        <p14:creationId xmlns:p14="http://schemas.microsoft.com/office/powerpoint/2010/main" val="126212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6553200" y="6248400"/>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awst.org/resource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823497" y="0"/>
            <a:ext cx="3552825" cy="1002665"/>
          </a:xfrm>
          <a:prstGeom prst="rect">
            <a:avLst/>
          </a:prstGeom>
          <a:noFill/>
          <a:ln>
            <a:noFill/>
          </a:ln>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424 Aviation Road NE</a:t>
            </a:r>
          </a:p>
          <a:p>
            <a:pPr algn="ctr">
              <a:tabLst>
                <a:tab pos="1196975" algn="l"/>
              </a:tabLst>
            </a:pPr>
            <a:r>
              <a:rPr lang="en-US" sz="1100" dirty="0"/>
              <a:t>Calgary, Alberta, T2E 8H6, Canada</a:t>
            </a:r>
          </a:p>
          <a:p>
            <a:pPr algn="ctr">
              <a:tabLst>
                <a:tab pos="1196975" algn="l"/>
              </a:tabLst>
            </a:pPr>
            <a:r>
              <a:rPr lang="en-US" sz="1100" dirty="0"/>
              <a:t>Phone: + 1 (403) 243-3285, Fax: + 1 (403) 243-6199</a:t>
            </a:r>
          </a:p>
          <a:p>
            <a:pPr algn="ctr">
              <a:tabLst>
                <a:tab pos="1196975" algn="l"/>
              </a:tabLst>
            </a:pPr>
            <a:r>
              <a:rPr lang="en-US" sz="1100" dirty="0"/>
              <a:t>E-mail: resources@cawst.org, Website: www.cawst.org</a:t>
            </a:r>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pPr algn="r"/>
            <a:fld id="{90C5138D-4C5F-48AF-A64F-FBCEEBACA0DF}" type="slidenum">
              <a:rPr lang="en-US" smtClean="0"/>
              <a:pPr algn="r"/>
              <a:t>1</a:t>
            </a:fld>
            <a:endParaRPr lang="en-US" dirty="0"/>
          </a:p>
        </p:txBody>
      </p:sp>
    </p:spTree>
    <p:extLst>
      <p:ext uri="{BB962C8B-B14F-4D97-AF65-F5344CB8AC3E}">
        <p14:creationId xmlns:p14="http://schemas.microsoft.com/office/powerpoint/2010/main" val="4099891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0061" y="1339499"/>
            <a:ext cx="4732689" cy="3778257"/>
          </a:xfrm>
          <a:prstGeom prst="rect">
            <a:avLst/>
          </a:prstGeom>
          <a:ln w="12700">
            <a:solidFill>
              <a:schemeClr val="tx1"/>
            </a:solidFill>
          </a:ln>
        </p:spPr>
      </p:pic>
      <p:sp>
        <p:nvSpPr>
          <p:cNvPr id="4" name="Slide Number Placeholder 3"/>
          <p:cNvSpPr>
            <a:spLocks noGrp="1"/>
          </p:cNvSpPr>
          <p:nvPr>
            <p:ph type="sldNum" sz="quarter" idx="12"/>
          </p:nvPr>
        </p:nvSpPr>
        <p:spPr/>
        <p:txBody>
          <a:bodyPr/>
          <a:lstStyle/>
          <a:p>
            <a:pPr algn="r"/>
            <a:fld id="{A68FE81C-1BF8-4F34-A344-0F9C0D0D7C24}" type="slidenum">
              <a:rPr lang="en-US" smtClean="0"/>
              <a:pPr algn="r"/>
              <a:t>10</a:t>
            </a:fld>
            <a:endParaRPr lang="en-US" dirty="0"/>
          </a:p>
        </p:txBody>
      </p:sp>
      <p:cxnSp>
        <p:nvCxnSpPr>
          <p:cNvPr id="11" name="Straight Arrow Connector 10"/>
          <p:cNvCxnSpPr/>
          <p:nvPr/>
        </p:nvCxnSpPr>
        <p:spPr>
          <a:xfrm>
            <a:off x="1295400" y="3036332"/>
            <a:ext cx="1066800" cy="38459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53200" y="659368"/>
            <a:ext cx="2590800" cy="369332"/>
          </a:xfrm>
          <a:prstGeom prst="rect">
            <a:avLst/>
          </a:prstGeom>
          <a:noFill/>
        </p:spPr>
        <p:txBody>
          <a:bodyPr wrap="square" rtlCol="0">
            <a:spAutoFit/>
          </a:bodyPr>
          <a:lstStyle/>
          <a:p>
            <a:pPr algn="ctr"/>
            <a:r>
              <a:rPr lang="en-CA" dirty="0" smtClean="0"/>
              <a:t>Handrail on wall</a:t>
            </a:r>
            <a:endParaRPr lang="en-CA" dirty="0"/>
          </a:p>
        </p:txBody>
      </p:sp>
      <p:cxnSp>
        <p:nvCxnSpPr>
          <p:cNvPr id="13" name="Straight Arrow Connector 12"/>
          <p:cNvCxnSpPr/>
          <p:nvPr/>
        </p:nvCxnSpPr>
        <p:spPr>
          <a:xfrm flipH="1">
            <a:off x="6324600" y="1100029"/>
            <a:ext cx="876300" cy="57637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56367" y="3453381"/>
            <a:ext cx="2590800" cy="369332"/>
          </a:xfrm>
          <a:prstGeom prst="rect">
            <a:avLst/>
          </a:prstGeom>
          <a:noFill/>
        </p:spPr>
        <p:txBody>
          <a:bodyPr wrap="square" rtlCol="0">
            <a:spAutoFit/>
          </a:bodyPr>
          <a:lstStyle/>
          <a:p>
            <a:r>
              <a:rPr lang="en-CA" dirty="0" smtClean="0"/>
              <a:t>Textured footrests</a:t>
            </a:r>
            <a:endParaRPr lang="en-CA" dirty="0"/>
          </a:p>
        </p:txBody>
      </p:sp>
      <p:cxnSp>
        <p:nvCxnSpPr>
          <p:cNvPr id="16" name="Straight Arrow Connector 15"/>
          <p:cNvCxnSpPr/>
          <p:nvPr/>
        </p:nvCxnSpPr>
        <p:spPr>
          <a:xfrm flipH="1">
            <a:off x="5867400" y="3892556"/>
            <a:ext cx="1333500" cy="76835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0555" y="2667000"/>
            <a:ext cx="1830878" cy="369332"/>
          </a:xfrm>
          <a:prstGeom prst="rect">
            <a:avLst/>
          </a:prstGeom>
          <a:noFill/>
        </p:spPr>
        <p:txBody>
          <a:bodyPr wrap="square" rtlCol="0">
            <a:spAutoFit/>
          </a:bodyPr>
          <a:lstStyle/>
          <a:p>
            <a:r>
              <a:rPr lang="en-CA" dirty="0" smtClean="0"/>
              <a:t>Portable chair </a:t>
            </a:r>
            <a:endParaRPr lang="en-CA" dirty="0"/>
          </a:p>
        </p:txBody>
      </p:sp>
    </p:spTree>
    <p:extLst>
      <p:ext uri="{BB962C8B-B14F-4D97-AF65-F5344CB8AC3E}">
        <p14:creationId xmlns:p14="http://schemas.microsoft.com/office/powerpoint/2010/main" val="2967203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20430"/>
            <a:ext cx="8153400" cy="5765735"/>
          </a:xfrm>
          <a:prstGeom prst="rect">
            <a:avLst/>
          </a:prstGeom>
        </p:spPr>
      </p:pic>
      <p:sp>
        <p:nvSpPr>
          <p:cNvPr id="4" name="Slide Number Placeholder 3"/>
          <p:cNvSpPr>
            <a:spLocks noGrp="1"/>
          </p:cNvSpPr>
          <p:nvPr>
            <p:ph type="sldNum" sz="quarter" idx="12"/>
          </p:nvPr>
        </p:nvSpPr>
        <p:spPr/>
        <p:txBody>
          <a:bodyPr/>
          <a:lstStyle/>
          <a:p>
            <a:pPr algn="r"/>
            <a:fld id="{A68FE81C-1BF8-4F34-A344-0F9C0D0D7C24}" type="slidenum">
              <a:rPr lang="en-US" smtClean="0"/>
              <a:pPr algn="r"/>
              <a:t>11</a:t>
            </a:fld>
            <a:endParaRPr lang="en-US" dirty="0"/>
          </a:p>
        </p:txBody>
      </p:sp>
      <p:cxnSp>
        <p:nvCxnSpPr>
          <p:cNvPr id="11" name="Straight Arrow Connector 10"/>
          <p:cNvCxnSpPr/>
          <p:nvPr/>
        </p:nvCxnSpPr>
        <p:spPr>
          <a:xfrm>
            <a:off x="1905000" y="1905000"/>
            <a:ext cx="1295400" cy="9906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973447"/>
            <a:ext cx="1830878" cy="1200329"/>
          </a:xfrm>
          <a:prstGeom prst="rect">
            <a:avLst/>
          </a:prstGeom>
          <a:noFill/>
        </p:spPr>
        <p:txBody>
          <a:bodyPr wrap="square" rtlCol="0">
            <a:spAutoFit/>
          </a:bodyPr>
          <a:lstStyle/>
          <a:p>
            <a:r>
              <a:rPr lang="en-CA" dirty="0" smtClean="0"/>
              <a:t>Handrails to help with moving and stability</a:t>
            </a:r>
            <a:endParaRPr lang="en-CA" dirty="0"/>
          </a:p>
        </p:txBody>
      </p:sp>
      <p:sp>
        <p:nvSpPr>
          <p:cNvPr id="14" name="TextBox 13"/>
          <p:cNvSpPr txBox="1"/>
          <p:nvPr/>
        </p:nvSpPr>
        <p:spPr>
          <a:xfrm>
            <a:off x="5562600" y="5986165"/>
            <a:ext cx="3124200" cy="276999"/>
          </a:xfrm>
          <a:prstGeom prst="rect">
            <a:avLst/>
          </a:prstGeom>
          <a:noFill/>
        </p:spPr>
        <p:txBody>
          <a:bodyPr wrap="square" rtlCol="0">
            <a:spAutoFit/>
          </a:bodyPr>
          <a:lstStyle/>
          <a:p>
            <a:r>
              <a:rPr lang="en-GB" sz="1200" dirty="0"/>
              <a:t>(Credit: </a:t>
            </a:r>
            <a:r>
              <a:rPr lang="en-GB" sz="1200" dirty="0" smtClean="0"/>
              <a:t>Jones and Wilbur, 2014)</a:t>
            </a:r>
            <a:endParaRPr lang="en-CA" sz="1200" dirty="0"/>
          </a:p>
        </p:txBody>
      </p:sp>
      <p:cxnSp>
        <p:nvCxnSpPr>
          <p:cNvPr id="9" name="Straight Arrow Connector 8"/>
          <p:cNvCxnSpPr/>
          <p:nvPr/>
        </p:nvCxnSpPr>
        <p:spPr>
          <a:xfrm flipH="1" flipV="1">
            <a:off x="5562600" y="4006334"/>
            <a:ext cx="990600" cy="18466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52260" y="4006334"/>
            <a:ext cx="1830878" cy="369332"/>
          </a:xfrm>
          <a:prstGeom prst="rect">
            <a:avLst/>
          </a:prstGeom>
          <a:noFill/>
        </p:spPr>
        <p:txBody>
          <a:bodyPr wrap="square" rtlCol="0">
            <a:spAutoFit/>
          </a:bodyPr>
          <a:lstStyle/>
          <a:p>
            <a:r>
              <a:rPr lang="en-CA" dirty="0" smtClean="0"/>
              <a:t>Raised toilet</a:t>
            </a:r>
            <a:endParaRPr lang="en-CA" dirty="0"/>
          </a:p>
        </p:txBody>
      </p:sp>
    </p:spTree>
    <p:extLst>
      <p:ext uri="{BB962C8B-B14F-4D97-AF65-F5344CB8AC3E}">
        <p14:creationId xmlns:p14="http://schemas.microsoft.com/office/powerpoint/2010/main" val="1994845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831" y="80699"/>
            <a:ext cx="7914969" cy="5773271"/>
          </a:xfrm>
          <a:prstGeom prst="rect">
            <a:avLst/>
          </a:prstGeom>
        </p:spPr>
      </p:pic>
      <p:sp>
        <p:nvSpPr>
          <p:cNvPr id="4" name="Slide Number Placeholder 3"/>
          <p:cNvSpPr>
            <a:spLocks noGrp="1"/>
          </p:cNvSpPr>
          <p:nvPr>
            <p:ph type="sldNum" sz="quarter" idx="12"/>
          </p:nvPr>
        </p:nvSpPr>
        <p:spPr/>
        <p:txBody>
          <a:bodyPr/>
          <a:lstStyle/>
          <a:p>
            <a:pPr algn="r"/>
            <a:fld id="{A68FE81C-1BF8-4F34-A344-0F9C0D0D7C24}" type="slidenum">
              <a:rPr lang="en-US" smtClean="0"/>
              <a:pPr algn="r"/>
              <a:t>12</a:t>
            </a:fld>
            <a:endParaRPr lang="en-US" dirty="0"/>
          </a:p>
        </p:txBody>
      </p:sp>
      <p:sp>
        <p:nvSpPr>
          <p:cNvPr id="7" name="TextBox 6"/>
          <p:cNvSpPr txBox="1"/>
          <p:nvPr/>
        </p:nvSpPr>
        <p:spPr>
          <a:xfrm>
            <a:off x="6400800" y="5853970"/>
            <a:ext cx="2438400" cy="276999"/>
          </a:xfrm>
          <a:prstGeom prst="rect">
            <a:avLst/>
          </a:prstGeom>
          <a:noFill/>
        </p:spPr>
        <p:txBody>
          <a:bodyPr wrap="square" rtlCol="0">
            <a:spAutoFit/>
          </a:bodyPr>
          <a:lstStyle/>
          <a:p>
            <a:r>
              <a:rPr lang="en-GB" sz="1200" dirty="0"/>
              <a:t>(Credit: </a:t>
            </a:r>
            <a:r>
              <a:rPr lang="en-GB" sz="1200" dirty="0" smtClean="0"/>
              <a:t>Jones and Wilbur, 2014)</a:t>
            </a:r>
            <a:endParaRPr lang="en-CA" sz="1200" dirty="0"/>
          </a:p>
        </p:txBody>
      </p:sp>
    </p:spTree>
    <p:extLst>
      <p:ext uri="{BB962C8B-B14F-4D97-AF65-F5344CB8AC3E}">
        <p14:creationId xmlns:p14="http://schemas.microsoft.com/office/powerpoint/2010/main" val="2260499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What Modifications?</a:t>
            </a:r>
            <a:endParaRPr lang="en-CA" b="1" dirty="0"/>
          </a:p>
        </p:txBody>
      </p:sp>
      <p:sp>
        <p:nvSpPr>
          <p:cNvPr id="4" name="Slide Number Placeholder 3"/>
          <p:cNvSpPr>
            <a:spLocks noGrp="1"/>
          </p:cNvSpPr>
          <p:nvPr>
            <p:ph type="sldNum" sz="quarter" idx="12"/>
          </p:nvPr>
        </p:nvSpPr>
        <p:spPr/>
        <p:txBody>
          <a:bodyPr/>
          <a:lstStyle/>
          <a:p>
            <a:pPr algn="r"/>
            <a:fld id="{A68FE81C-1BF8-4F34-A344-0F9C0D0D7C24}" type="slidenum">
              <a:rPr lang="en-US" smtClean="0"/>
              <a:pPr algn="r"/>
              <a:t>13</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3529" y="1219200"/>
            <a:ext cx="2563949" cy="5125218"/>
          </a:xfrm>
          <a:prstGeom prst="rect">
            <a:avLst/>
          </a:prstGeom>
        </p:spPr>
      </p:pic>
    </p:spTree>
    <p:extLst>
      <p:ext uri="{BB962C8B-B14F-4D97-AF65-F5344CB8AC3E}">
        <p14:creationId xmlns:p14="http://schemas.microsoft.com/office/powerpoint/2010/main" val="1570439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086" y="251570"/>
            <a:ext cx="5675714" cy="5768230"/>
          </a:xfrm>
          <a:prstGeom prst="rect">
            <a:avLst/>
          </a:prstGeom>
        </p:spPr>
      </p:pic>
      <p:sp>
        <p:nvSpPr>
          <p:cNvPr id="4" name="Slide Number Placeholder 3"/>
          <p:cNvSpPr>
            <a:spLocks noGrp="1"/>
          </p:cNvSpPr>
          <p:nvPr>
            <p:ph type="sldNum" sz="quarter" idx="12"/>
          </p:nvPr>
        </p:nvSpPr>
        <p:spPr/>
        <p:txBody>
          <a:bodyPr/>
          <a:lstStyle/>
          <a:p>
            <a:pPr algn="r"/>
            <a:fld id="{A68FE81C-1BF8-4F34-A344-0F9C0D0D7C24}" type="slidenum">
              <a:rPr lang="en-US" smtClean="0"/>
              <a:pPr algn="r"/>
              <a:t>14</a:t>
            </a:fld>
            <a:endParaRPr lang="en-US"/>
          </a:p>
        </p:txBody>
      </p:sp>
      <p:sp>
        <p:nvSpPr>
          <p:cNvPr id="6" name="TextBox 5"/>
          <p:cNvSpPr txBox="1"/>
          <p:nvPr/>
        </p:nvSpPr>
        <p:spPr>
          <a:xfrm>
            <a:off x="0" y="2435791"/>
            <a:ext cx="2590800" cy="369332"/>
          </a:xfrm>
          <a:prstGeom prst="rect">
            <a:avLst/>
          </a:prstGeom>
          <a:noFill/>
        </p:spPr>
        <p:txBody>
          <a:bodyPr wrap="square" rtlCol="0">
            <a:spAutoFit/>
          </a:bodyPr>
          <a:lstStyle/>
          <a:p>
            <a:pPr algn="ctr"/>
            <a:r>
              <a:rPr lang="en-CA" dirty="0" smtClean="0"/>
              <a:t>Handrail on door</a:t>
            </a:r>
            <a:endParaRPr lang="en-CA" dirty="0"/>
          </a:p>
        </p:txBody>
      </p:sp>
      <p:cxnSp>
        <p:nvCxnSpPr>
          <p:cNvPr id="8" name="Straight Arrow Connector 7"/>
          <p:cNvCxnSpPr/>
          <p:nvPr/>
        </p:nvCxnSpPr>
        <p:spPr>
          <a:xfrm>
            <a:off x="1752600" y="2932373"/>
            <a:ext cx="838200" cy="4901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53200" y="3451582"/>
            <a:ext cx="2590800" cy="369332"/>
          </a:xfrm>
          <a:prstGeom prst="rect">
            <a:avLst/>
          </a:prstGeom>
          <a:noFill/>
        </p:spPr>
        <p:txBody>
          <a:bodyPr wrap="square" rtlCol="0">
            <a:spAutoFit/>
          </a:bodyPr>
          <a:lstStyle/>
          <a:p>
            <a:r>
              <a:rPr lang="en-CA" dirty="0" smtClean="0"/>
              <a:t>Textured footrests</a:t>
            </a:r>
            <a:endParaRPr lang="en-CA" dirty="0"/>
          </a:p>
        </p:txBody>
      </p:sp>
      <p:cxnSp>
        <p:nvCxnSpPr>
          <p:cNvPr id="10" name="Straight Arrow Connector 9"/>
          <p:cNvCxnSpPr/>
          <p:nvPr/>
        </p:nvCxnSpPr>
        <p:spPr>
          <a:xfrm flipH="1">
            <a:off x="5486400" y="3962400"/>
            <a:ext cx="1447800" cy="6096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3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172046"/>
            <a:ext cx="3766108" cy="4542954"/>
          </a:xfrm>
          <a:prstGeom prst="rect">
            <a:avLst/>
          </a:prstGeom>
        </p:spPr>
      </p:pic>
      <p:sp>
        <p:nvSpPr>
          <p:cNvPr id="2" name="Title 1"/>
          <p:cNvSpPr>
            <a:spLocks noGrp="1"/>
          </p:cNvSpPr>
          <p:nvPr>
            <p:ph type="title"/>
          </p:nvPr>
        </p:nvSpPr>
        <p:spPr/>
        <p:txBody>
          <a:bodyPr/>
          <a:lstStyle/>
          <a:p>
            <a:r>
              <a:rPr lang="en-CA" b="1" dirty="0" smtClean="0"/>
              <a:t>What Modifications?</a:t>
            </a:r>
            <a:endParaRPr lang="en-CA" b="1" dirty="0"/>
          </a:p>
        </p:txBody>
      </p:sp>
      <p:sp>
        <p:nvSpPr>
          <p:cNvPr id="4" name="Slide Number Placeholder 3"/>
          <p:cNvSpPr>
            <a:spLocks noGrp="1"/>
          </p:cNvSpPr>
          <p:nvPr>
            <p:ph type="sldNum" sz="quarter" idx="12"/>
          </p:nvPr>
        </p:nvSpPr>
        <p:spPr/>
        <p:txBody>
          <a:bodyPr/>
          <a:lstStyle/>
          <a:p>
            <a:pPr algn="r"/>
            <a:fld id="{A68FE81C-1BF8-4F34-A344-0F9C0D0D7C24}" type="slidenum">
              <a:rPr lang="en-US" smtClean="0"/>
              <a:pPr algn="r"/>
              <a:t>15</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735299"/>
            <a:ext cx="2182372" cy="3904496"/>
          </a:xfrm>
          <a:prstGeom prst="rect">
            <a:avLst/>
          </a:prstGeom>
        </p:spPr>
      </p:pic>
    </p:spTree>
    <p:extLst>
      <p:ext uri="{BB962C8B-B14F-4D97-AF65-F5344CB8AC3E}">
        <p14:creationId xmlns:p14="http://schemas.microsoft.com/office/powerpoint/2010/main" val="2197028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491" t="40000" r="29686" b="13334"/>
          <a:stretch/>
        </p:blipFill>
        <p:spPr>
          <a:xfrm>
            <a:off x="2362200" y="838200"/>
            <a:ext cx="3962400" cy="4754880"/>
          </a:xfrm>
          <a:prstGeom prst="rect">
            <a:avLst/>
          </a:prstGeom>
          <a:ln w="12700">
            <a:solidFill>
              <a:schemeClr val="tx1"/>
            </a:solidFill>
          </a:ln>
        </p:spPr>
      </p:pic>
      <p:sp>
        <p:nvSpPr>
          <p:cNvPr id="4" name="Slide Number Placeholder 3"/>
          <p:cNvSpPr>
            <a:spLocks noGrp="1"/>
          </p:cNvSpPr>
          <p:nvPr>
            <p:ph type="sldNum" sz="quarter" idx="12"/>
          </p:nvPr>
        </p:nvSpPr>
        <p:spPr/>
        <p:txBody>
          <a:bodyPr/>
          <a:lstStyle/>
          <a:p>
            <a:pPr algn="r"/>
            <a:fld id="{A68FE81C-1BF8-4F34-A344-0F9C0D0D7C24}" type="slidenum">
              <a:rPr lang="en-US" smtClean="0"/>
              <a:pPr algn="r"/>
              <a:t>16</a:t>
            </a:fld>
            <a:endParaRPr lang="en-US"/>
          </a:p>
        </p:txBody>
      </p:sp>
      <p:sp>
        <p:nvSpPr>
          <p:cNvPr id="6" name="TextBox 5"/>
          <p:cNvSpPr txBox="1"/>
          <p:nvPr/>
        </p:nvSpPr>
        <p:spPr>
          <a:xfrm>
            <a:off x="18011" y="4092068"/>
            <a:ext cx="2590800" cy="369332"/>
          </a:xfrm>
          <a:prstGeom prst="rect">
            <a:avLst/>
          </a:prstGeom>
          <a:noFill/>
        </p:spPr>
        <p:txBody>
          <a:bodyPr wrap="square" rtlCol="0">
            <a:spAutoFit/>
          </a:bodyPr>
          <a:lstStyle/>
          <a:p>
            <a:pPr algn="ctr"/>
            <a:r>
              <a:rPr lang="en-CA" dirty="0" smtClean="0"/>
              <a:t>Foot stool</a:t>
            </a:r>
            <a:endParaRPr lang="en-CA" dirty="0"/>
          </a:p>
        </p:txBody>
      </p:sp>
      <p:cxnSp>
        <p:nvCxnSpPr>
          <p:cNvPr id="7" name="Straight Arrow Connector 6"/>
          <p:cNvCxnSpPr/>
          <p:nvPr/>
        </p:nvCxnSpPr>
        <p:spPr>
          <a:xfrm>
            <a:off x="1718137" y="4520927"/>
            <a:ext cx="876819" cy="46168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35387" y="2102318"/>
            <a:ext cx="2590800" cy="369332"/>
          </a:xfrm>
          <a:prstGeom prst="rect">
            <a:avLst/>
          </a:prstGeom>
          <a:noFill/>
        </p:spPr>
        <p:txBody>
          <a:bodyPr wrap="square" rtlCol="0">
            <a:spAutoFit/>
          </a:bodyPr>
          <a:lstStyle/>
          <a:p>
            <a:r>
              <a:rPr lang="en-CA" dirty="0" smtClean="0"/>
              <a:t>Small removable seat</a:t>
            </a:r>
            <a:endParaRPr lang="en-CA" dirty="0"/>
          </a:p>
        </p:txBody>
      </p:sp>
      <p:cxnSp>
        <p:nvCxnSpPr>
          <p:cNvPr id="9" name="Straight Arrow Connector 8"/>
          <p:cNvCxnSpPr/>
          <p:nvPr/>
        </p:nvCxnSpPr>
        <p:spPr>
          <a:xfrm flipH="1">
            <a:off x="6076950" y="2629884"/>
            <a:ext cx="1333500" cy="76835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143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A68FE81C-1BF8-4F34-A344-0F9C0D0D7C24}" type="slidenum">
              <a:rPr lang="en-US" smtClean="0"/>
              <a:pPr algn="r"/>
              <a:t>17</a:t>
            </a:fld>
            <a:endParaRPr lang="en-US"/>
          </a:p>
        </p:txBody>
      </p:sp>
      <p:sp>
        <p:nvSpPr>
          <p:cNvPr id="6" name="TextBox 5"/>
          <p:cNvSpPr txBox="1"/>
          <p:nvPr/>
        </p:nvSpPr>
        <p:spPr>
          <a:xfrm>
            <a:off x="304800" y="2286000"/>
            <a:ext cx="2590800" cy="646331"/>
          </a:xfrm>
          <a:prstGeom prst="rect">
            <a:avLst/>
          </a:prstGeom>
          <a:noFill/>
        </p:spPr>
        <p:txBody>
          <a:bodyPr wrap="square" rtlCol="0">
            <a:spAutoFit/>
          </a:bodyPr>
          <a:lstStyle/>
          <a:p>
            <a:pPr algn="ctr"/>
            <a:r>
              <a:rPr lang="en-CA" dirty="0" smtClean="0"/>
              <a:t>Low sink that children can reach</a:t>
            </a:r>
            <a:endParaRPr lang="en-CA" dirty="0"/>
          </a:p>
        </p:txBody>
      </p:sp>
      <p:cxnSp>
        <p:nvCxnSpPr>
          <p:cNvPr id="7" name="Straight Arrow Connector 6"/>
          <p:cNvCxnSpPr/>
          <p:nvPr/>
        </p:nvCxnSpPr>
        <p:spPr>
          <a:xfrm>
            <a:off x="2195301" y="2897942"/>
            <a:ext cx="876819" cy="46168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2673" y="952495"/>
            <a:ext cx="2898654" cy="4953010"/>
          </a:xfrm>
          <a:prstGeom prst="rect">
            <a:avLst/>
          </a:prstGeom>
        </p:spPr>
      </p:pic>
    </p:spTree>
    <p:extLst>
      <p:ext uri="{BB962C8B-B14F-4D97-AF65-F5344CB8AC3E}">
        <p14:creationId xmlns:p14="http://schemas.microsoft.com/office/powerpoint/2010/main" val="391058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What Modifications?</a:t>
            </a:r>
            <a:endParaRPr lang="en-CA" b="1" dirty="0"/>
          </a:p>
        </p:txBody>
      </p:sp>
      <p:sp>
        <p:nvSpPr>
          <p:cNvPr id="4" name="Slide Number Placeholder 3"/>
          <p:cNvSpPr>
            <a:spLocks noGrp="1"/>
          </p:cNvSpPr>
          <p:nvPr>
            <p:ph type="sldNum" sz="quarter" idx="12"/>
          </p:nvPr>
        </p:nvSpPr>
        <p:spPr/>
        <p:txBody>
          <a:bodyPr/>
          <a:lstStyle/>
          <a:p>
            <a:pPr algn="r"/>
            <a:fld id="{A68FE81C-1BF8-4F34-A344-0F9C0D0D7C24}" type="slidenum">
              <a:rPr lang="en-US" smtClean="0"/>
              <a:pPr algn="r"/>
              <a:t>18</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082800"/>
            <a:ext cx="1149100" cy="282550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1871" y="2180336"/>
            <a:ext cx="844299" cy="2727969"/>
          </a:xfrm>
          <a:prstGeom prst="rect">
            <a:avLst/>
          </a:prstGeom>
        </p:spPr>
      </p:pic>
    </p:spTree>
    <p:extLst>
      <p:ext uri="{BB962C8B-B14F-4D97-AF65-F5344CB8AC3E}">
        <p14:creationId xmlns:p14="http://schemas.microsoft.com/office/powerpoint/2010/main" val="3716944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Men and Boys</a:t>
            </a:r>
            <a:endParaRPr lang="en-CA" b="1" dirty="0"/>
          </a:p>
        </p:txBody>
      </p:sp>
      <p:sp>
        <p:nvSpPr>
          <p:cNvPr id="4" name="Slide Number Placeholder 3"/>
          <p:cNvSpPr>
            <a:spLocks noGrp="1"/>
          </p:cNvSpPr>
          <p:nvPr>
            <p:ph type="sldNum" sz="quarter" idx="12"/>
          </p:nvPr>
        </p:nvSpPr>
        <p:spPr/>
        <p:txBody>
          <a:bodyPr/>
          <a:lstStyle/>
          <a:p>
            <a:pPr algn="r"/>
            <a:fld id="{A68FE81C-1BF8-4F34-A344-0F9C0D0D7C24}" type="slidenum">
              <a:rPr lang="en-US" smtClean="0"/>
              <a:pPr algn="r"/>
              <a:t>19</a:t>
            </a:fld>
            <a:endParaRPr lang="en-US"/>
          </a:p>
        </p:txBody>
      </p:sp>
      <p:grpSp>
        <p:nvGrpSpPr>
          <p:cNvPr id="17" name="Group 16"/>
          <p:cNvGrpSpPr/>
          <p:nvPr/>
        </p:nvGrpSpPr>
        <p:grpSpPr>
          <a:xfrm>
            <a:off x="273818" y="1417638"/>
            <a:ext cx="7193782" cy="4976311"/>
            <a:chOff x="801179" y="421991"/>
            <a:chExt cx="7193782" cy="4976311"/>
          </a:xfrm>
        </p:grpSpPr>
        <p:sp>
          <p:nvSpPr>
            <p:cNvPr id="10" name="TextBox 9"/>
            <p:cNvSpPr txBox="1"/>
            <p:nvPr/>
          </p:nvSpPr>
          <p:spPr>
            <a:xfrm>
              <a:off x="5937561" y="5121303"/>
              <a:ext cx="2057400" cy="276999"/>
            </a:xfrm>
            <a:prstGeom prst="rect">
              <a:avLst/>
            </a:prstGeom>
            <a:noFill/>
          </p:spPr>
          <p:txBody>
            <a:bodyPr wrap="square" rtlCol="0">
              <a:spAutoFit/>
            </a:bodyPr>
            <a:lstStyle/>
            <a:p>
              <a:r>
                <a:rPr lang="en-GB" sz="1200" dirty="0"/>
                <a:t>(</a:t>
              </a:r>
              <a:r>
                <a:rPr lang="en-GB" sz="1200" dirty="0" smtClean="0"/>
                <a:t>Credit: </a:t>
              </a:r>
              <a:r>
                <a:rPr lang="en-GB" sz="1200" dirty="0" err="1" smtClean="0"/>
                <a:t>Rieck</a:t>
              </a:r>
              <a:r>
                <a:rPr lang="en-GB" sz="1200" dirty="0" smtClean="0"/>
                <a:t> et al., 2012)</a:t>
              </a:r>
              <a:endParaRPr lang="en-CA" sz="1200" dirty="0"/>
            </a:p>
          </p:txBody>
        </p:sp>
        <p:pic>
          <p:nvPicPr>
            <p:cNvPr id="11" name="Picture 10"/>
            <p:cNvPicPr>
              <a:picLocks noChangeAspect="1"/>
            </p:cNvPicPr>
            <p:nvPr/>
          </p:nvPicPr>
          <p:blipFill rotWithShape="1">
            <a:blip r:embed="rId3"/>
            <a:srcRect l="60" t="1244" r="2504"/>
            <a:stretch/>
          </p:blipFill>
          <p:spPr>
            <a:xfrm>
              <a:off x="3583198" y="421991"/>
              <a:ext cx="4144344" cy="4631794"/>
            </a:xfrm>
            <a:prstGeom prst="rect">
              <a:avLst/>
            </a:prstGeom>
            <a:ln w="12700">
              <a:solidFill>
                <a:schemeClr val="tx1"/>
              </a:solidFill>
            </a:ln>
          </p:spPr>
        </p:pic>
        <p:sp>
          <p:nvSpPr>
            <p:cNvPr id="13" name="TextBox 12"/>
            <p:cNvSpPr txBox="1"/>
            <p:nvPr/>
          </p:nvSpPr>
          <p:spPr>
            <a:xfrm>
              <a:off x="801179" y="3576353"/>
              <a:ext cx="2590800" cy="369332"/>
            </a:xfrm>
            <a:prstGeom prst="rect">
              <a:avLst/>
            </a:prstGeom>
            <a:noFill/>
          </p:spPr>
          <p:txBody>
            <a:bodyPr wrap="square" rtlCol="0">
              <a:spAutoFit/>
            </a:bodyPr>
            <a:lstStyle/>
            <a:p>
              <a:pPr algn="ctr"/>
              <a:r>
                <a:rPr lang="en-CA" dirty="0" smtClean="0"/>
                <a:t>Low urinals for boys</a:t>
              </a:r>
              <a:endParaRPr lang="en-CA" dirty="0"/>
            </a:p>
          </p:txBody>
        </p:sp>
        <p:cxnSp>
          <p:nvCxnSpPr>
            <p:cNvPr id="14" name="Straight Arrow Connector 13"/>
            <p:cNvCxnSpPr/>
            <p:nvPr/>
          </p:nvCxnSpPr>
          <p:spPr>
            <a:xfrm>
              <a:off x="2882859" y="4088128"/>
              <a:ext cx="875061" cy="26210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21942" y="907935"/>
              <a:ext cx="2590800" cy="369332"/>
            </a:xfrm>
            <a:prstGeom prst="rect">
              <a:avLst/>
            </a:prstGeom>
            <a:noFill/>
          </p:spPr>
          <p:txBody>
            <a:bodyPr wrap="square" rtlCol="0">
              <a:spAutoFit/>
            </a:bodyPr>
            <a:lstStyle/>
            <a:p>
              <a:pPr algn="ctr"/>
              <a:r>
                <a:rPr lang="en-CA" dirty="0" smtClean="0"/>
                <a:t>Taller urinals for men</a:t>
              </a:r>
              <a:endParaRPr lang="en-CA" dirty="0"/>
            </a:p>
          </p:txBody>
        </p:sp>
        <p:cxnSp>
          <p:nvCxnSpPr>
            <p:cNvPr id="16" name="Straight Arrow Connector 15"/>
            <p:cNvCxnSpPr/>
            <p:nvPr/>
          </p:nvCxnSpPr>
          <p:spPr>
            <a:xfrm>
              <a:off x="3160031" y="1553645"/>
              <a:ext cx="3135351" cy="6146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7192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447800"/>
            <a:ext cx="8458200" cy="3416320"/>
          </a:xfrm>
          <a:prstGeom prst="rect">
            <a:avLst/>
          </a:prstGeom>
        </p:spPr>
        <p:txBody>
          <a:bodyPr wrap="square">
            <a:spAutoFit/>
          </a:bodyPr>
          <a:lstStyle/>
          <a:p>
            <a:pPr algn="ctr">
              <a:spcBef>
                <a:spcPct val="20000"/>
              </a:spcBef>
              <a:defRPr/>
            </a:pPr>
            <a:r>
              <a:rPr lang="en-US" sz="3200" kern="0" dirty="0">
                <a:solidFill>
                  <a:srgbClr val="000000"/>
                </a:solidFill>
                <a:latin typeface="Arial"/>
                <a:ea typeface="+mn-ea"/>
                <a:cs typeface="Arial"/>
              </a:rPr>
              <a:t>This presentation is used with Lesson </a:t>
            </a:r>
            <a:r>
              <a:rPr lang="en-US" sz="3200" kern="0" dirty="0" smtClean="0">
                <a:solidFill>
                  <a:srgbClr val="000000"/>
                </a:solidFill>
                <a:latin typeface="Arial"/>
                <a:ea typeface="+mn-ea"/>
                <a:cs typeface="Arial"/>
              </a:rPr>
              <a:t>Plan 9: User-Focused Design in </a:t>
            </a:r>
            <a:r>
              <a:rPr lang="en-US" sz="3200" kern="0" dirty="0">
                <a:solidFill>
                  <a:srgbClr val="000000"/>
                </a:solidFill>
                <a:latin typeface="Arial"/>
                <a:ea typeface="+mn-ea"/>
                <a:cs typeface="Arial"/>
              </a:rPr>
              <a:t>the </a:t>
            </a:r>
            <a:r>
              <a:rPr lang="en-US" sz="3200" kern="0" dirty="0" smtClean="0">
                <a:solidFill>
                  <a:srgbClr val="000000"/>
                </a:solidFill>
                <a:latin typeface="Arial"/>
                <a:ea typeface="+mn-ea"/>
                <a:cs typeface="Arial"/>
              </a:rPr>
              <a:t>Latrine Design and Construction Trainer </a:t>
            </a:r>
            <a:r>
              <a:rPr lang="en-US" sz="3200" kern="0" dirty="0">
                <a:solidFill>
                  <a:srgbClr val="000000"/>
                </a:solidFill>
                <a:latin typeface="Arial"/>
                <a:ea typeface="+mn-ea"/>
                <a:cs typeface="Arial"/>
              </a:rPr>
              <a:t>Manual. </a:t>
            </a:r>
          </a:p>
          <a:p>
            <a:pPr>
              <a:spcBef>
                <a:spcPct val="20000"/>
              </a:spcBef>
              <a:defRPr/>
            </a:pPr>
            <a:endParaRPr lang="en-US" sz="3200" kern="0" dirty="0">
              <a:solidFill>
                <a:srgbClr val="000000"/>
              </a:solidFill>
              <a:latin typeface="Arial"/>
              <a:ea typeface="+mn-ea"/>
              <a:cs typeface="Arial"/>
            </a:endParaRPr>
          </a:p>
          <a:p>
            <a:pPr algn="ctr">
              <a:spcBef>
                <a:spcPct val="20000"/>
              </a:spcBef>
              <a:defRPr/>
            </a:pPr>
            <a:r>
              <a:rPr lang="en-US" sz="3200" kern="0" dirty="0">
                <a:solidFill>
                  <a:srgbClr val="000000"/>
                </a:solidFill>
                <a:latin typeface="Arial"/>
                <a:ea typeface="+mn-ea"/>
                <a:cs typeface="Arial"/>
              </a:rPr>
              <a:t>Available </a:t>
            </a:r>
            <a:r>
              <a:rPr lang="en-US" sz="3200" kern="0" dirty="0" smtClean="0">
                <a:solidFill>
                  <a:srgbClr val="000000"/>
                </a:solidFill>
                <a:latin typeface="Arial"/>
                <a:ea typeface="+mn-ea"/>
                <a:cs typeface="Arial"/>
              </a:rPr>
              <a:t>at: </a:t>
            </a:r>
            <a:r>
              <a:rPr lang="en-US" sz="3200" kern="0" dirty="0" smtClean="0">
                <a:solidFill>
                  <a:srgbClr val="000000"/>
                </a:solidFill>
                <a:latin typeface="Arial"/>
                <a:ea typeface="+mn-ea"/>
                <a:cs typeface="Arial"/>
                <a:hlinkClick r:id="rId3"/>
              </a:rPr>
              <a:t>www.cawst.org/resources</a:t>
            </a:r>
            <a:endParaRPr lang="en-US" sz="3200" kern="0" dirty="0">
              <a:solidFill>
                <a:srgbClr val="000000"/>
              </a:solidFill>
              <a:latin typeface="Arial"/>
              <a:cs typeface="Arial"/>
            </a:endParaRPr>
          </a:p>
          <a:p>
            <a:pPr>
              <a:spcBef>
                <a:spcPct val="20000"/>
              </a:spcBef>
              <a:defRPr/>
            </a:pPr>
            <a:endParaRPr lang="en-US" kern="0" dirty="0" smtClean="0">
              <a:solidFill>
                <a:srgbClr val="000000"/>
              </a:solidFill>
              <a:latin typeface="Arial"/>
              <a:cs typeface="Arial"/>
            </a:endParaRPr>
          </a:p>
          <a:p>
            <a:pPr>
              <a:spcBef>
                <a:spcPct val="20000"/>
              </a:spcBef>
              <a:defRPr/>
            </a:pPr>
            <a:endParaRPr lang="en-US" kern="0" dirty="0">
              <a:solidFill>
                <a:srgbClr val="000000"/>
              </a:solidFill>
              <a:latin typeface="Arial"/>
              <a:cs typeface="Arial"/>
            </a:endParaRPr>
          </a:p>
        </p:txBody>
      </p:sp>
      <p:pic>
        <p:nvPicPr>
          <p:cNvPr id="14339"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lgn="r"/>
            <a:fld id="{90C5138D-4C5F-48AF-A64F-FBCEEBACA0DF}" type="slidenum">
              <a:rPr lang="en-US" smtClean="0"/>
              <a:pPr algn="r"/>
              <a:t>2</a:t>
            </a:fld>
            <a:endParaRPr lang="en-US" dirty="0"/>
          </a:p>
        </p:txBody>
      </p:sp>
    </p:spTree>
    <p:extLst>
      <p:ext uri="{BB962C8B-B14F-4D97-AF65-F5344CB8AC3E}">
        <p14:creationId xmlns:p14="http://schemas.microsoft.com/office/powerpoint/2010/main" val="1156973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Women and Girls</a:t>
            </a:r>
            <a:endParaRPr lang="en-CA" b="1" dirty="0"/>
          </a:p>
        </p:txBody>
      </p:sp>
      <p:sp>
        <p:nvSpPr>
          <p:cNvPr id="4" name="Slide Number Placeholder 3"/>
          <p:cNvSpPr>
            <a:spLocks noGrp="1"/>
          </p:cNvSpPr>
          <p:nvPr>
            <p:ph type="sldNum" sz="quarter" idx="12"/>
          </p:nvPr>
        </p:nvSpPr>
        <p:spPr/>
        <p:txBody>
          <a:bodyPr/>
          <a:lstStyle/>
          <a:p>
            <a:pPr algn="r"/>
            <a:fld id="{A68FE81C-1BF8-4F34-A344-0F9C0D0D7C24}" type="slidenum">
              <a:rPr lang="en-US" smtClean="0"/>
              <a:pPr algn="r"/>
              <a:t>20</a:t>
            </a:fld>
            <a:endParaRPr lang="en-US"/>
          </a:p>
        </p:txBody>
      </p:sp>
      <p:sp>
        <p:nvSpPr>
          <p:cNvPr id="5" name="TextBox 4"/>
          <p:cNvSpPr txBox="1"/>
          <p:nvPr/>
        </p:nvSpPr>
        <p:spPr>
          <a:xfrm>
            <a:off x="2705100" y="1182880"/>
            <a:ext cx="3733800" cy="646331"/>
          </a:xfrm>
          <a:prstGeom prst="rect">
            <a:avLst/>
          </a:prstGeom>
          <a:noFill/>
        </p:spPr>
        <p:txBody>
          <a:bodyPr wrap="square" rtlCol="0">
            <a:spAutoFit/>
          </a:bodyPr>
          <a:lstStyle/>
          <a:p>
            <a:pPr algn="ctr"/>
            <a:r>
              <a:rPr lang="en-CA" dirty="0" smtClean="0"/>
              <a:t>Places </a:t>
            </a:r>
            <a:r>
              <a:rPr lang="en-CA" dirty="0" smtClean="0"/>
              <a:t>to change, dispose of or wash and dry menstrual products</a:t>
            </a:r>
            <a:endParaRPr lang="en-CA" dirty="0"/>
          </a:p>
        </p:txBody>
      </p:sp>
      <p:sp>
        <p:nvSpPr>
          <p:cNvPr id="9" name="TextBox 8"/>
          <p:cNvSpPr txBox="1"/>
          <p:nvPr/>
        </p:nvSpPr>
        <p:spPr>
          <a:xfrm>
            <a:off x="5715000" y="5853970"/>
            <a:ext cx="3124200" cy="461665"/>
          </a:xfrm>
          <a:prstGeom prst="rect">
            <a:avLst/>
          </a:prstGeom>
          <a:noFill/>
        </p:spPr>
        <p:txBody>
          <a:bodyPr wrap="square" rtlCol="0">
            <a:spAutoFit/>
          </a:bodyPr>
          <a:lstStyle/>
          <a:p>
            <a:r>
              <a:rPr lang="en-GB" sz="1200" dirty="0"/>
              <a:t>(Credit: </a:t>
            </a:r>
            <a:r>
              <a:rPr lang="en-GB" sz="1200" dirty="0" smtClean="0"/>
              <a:t>UNICEF Bangladesh and UNICEF Sierra </a:t>
            </a:r>
            <a:r>
              <a:rPr lang="en-GB" sz="1200" dirty="0" smtClean="0"/>
              <a:t>Leone </a:t>
            </a:r>
            <a:r>
              <a:rPr lang="en-GB" sz="1200" dirty="0" smtClean="0"/>
              <a:t>in </a:t>
            </a:r>
            <a:r>
              <a:rPr lang="en-GB" sz="1200" dirty="0" err="1" smtClean="0"/>
              <a:t>WaterAId</a:t>
            </a:r>
            <a:r>
              <a:rPr lang="en-GB" sz="1200" dirty="0" smtClean="0"/>
              <a:t> 2012)</a:t>
            </a:r>
            <a:endParaRPr lang="en-CA" sz="1200" dirty="0"/>
          </a:p>
        </p:txBody>
      </p:sp>
      <p:pic>
        <p:nvPicPr>
          <p:cNvPr id="6" name="Picture 5"/>
          <p:cNvPicPr>
            <a:picLocks noChangeAspect="1"/>
          </p:cNvPicPr>
          <p:nvPr/>
        </p:nvPicPr>
        <p:blipFill>
          <a:blip r:embed="rId3"/>
          <a:stretch>
            <a:fillRect/>
          </a:stretch>
        </p:blipFill>
        <p:spPr>
          <a:xfrm>
            <a:off x="460075" y="1989272"/>
            <a:ext cx="3938086" cy="3929827"/>
          </a:xfrm>
          <a:prstGeom prst="rect">
            <a:avLst/>
          </a:prstGeom>
          <a:ln w="12700">
            <a:solidFill>
              <a:schemeClr val="tx1"/>
            </a:solidFill>
          </a:ln>
        </p:spPr>
      </p:pic>
      <p:pic>
        <p:nvPicPr>
          <p:cNvPr id="7" name="Picture 6"/>
          <p:cNvPicPr>
            <a:picLocks noChangeAspect="1"/>
          </p:cNvPicPr>
          <p:nvPr/>
        </p:nvPicPr>
        <p:blipFill>
          <a:blip r:embed="rId4"/>
          <a:stretch>
            <a:fillRect/>
          </a:stretch>
        </p:blipFill>
        <p:spPr>
          <a:xfrm>
            <a:off x="4596860" y="2223641"/>
            <a:ext cx="4123008" cy="3453125"/>
          </a:xfrm>
          <a:prstGeom prst="rect">
            <a:avLst/>
          </a:prstGeom>
          <a:ln w="12700">
            <a:solidFill>
              <a:schemeClr val="tx1"/>
            </a:solidFill>
          </a:ln>
        </p:spPr>
      </p:pic>
    </p:spTree>
    <p:extLst>
      <p:ext uri="{BB962C8B-B14F-4D97-AF65-F5344CB8AC3E}">
        <p14:creationId xmlns:p14="http://schemas.microsoft.com/office/powerpoint/2010/main" val="2378072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2035175"/>
            <a:ext cx="7772400" cy="1470025"/>
          </a:xfrm>
        </p:spPr>
        <p:txBody>
          <a:bodyPr/>
          <a:lstStyle/>
          <a:p>
            <a:r>
              <a:rPr lang="en-US" b="1" dirty="0" smtClean="0">
                <a:solidFill>
                  <a:schemeClr val="accent2"/>
                </a:solidFill>
              </a:rPr>
              <a:t>User-Focused Design</a:t>
            </a:r>
            <a:endParaRPr lang="en-US" b="1" dirty="0">
              <a:solidFill>
                <a:schemeClr val="accent2"/>
              </a:solidFill>
            </a:endParaRP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lgn="r"/>
            <a:fld id="{A68FE81C-1BF8-4F34-A344-0F9C0D0D7C24}" type="slidenum">
              <a:rPr lang="en-US" smtClean="0"/>
              <a:pPr algn="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chemeClr val="accent2"/>
                </a:solidFill>
              </a:rPr>
              <a:t>Learning Outcomes</a:t>
            </a:r>
            <a:endParaRPr lang="en-US" b="1" dirty="0">
              <a:solidFill>
                <a:schemeClr val="accent2"/>
              </a:solidFill>
            </a:endParaRPr>
          </a:p>
        </p:txBody>
      </p:sp>
      <p:sp>
        <p:nvSpPr>
          <p:cNvPr id="3075" name="Rectangle 3"/>
          <p:cNvSpPr>
            <a:spLocks noGrp="1" noChangeArrowheads="1"/>
          </p:cNvSpPr>
          <p:nvPr>
            <p:ph type="body" idx="1"/>
          </p:nvPr>
        </p:nvSpPr>
        <p:spPr>
          <a:xfrm>
            <a:off x="457200" y="1250951"/>
            <a:ext cx="8229600" cy="4525963"/>
          </a:xfrm>
        </p:spPr>
        <p:txBody>
          <a:bodyPr/>
          <a:lstStyle/>
          <a:p>
            <a:pPr lvl="0">
              <a:spcAft>
                <a:spcPts val="600"/>
              </a:spcAft>
              <a:buFont typeface="+mj-lt"/>
              <a:buAutoNum type="arabicPeriod"/>
              <a:tabLst>
                <a:tab pos="685800" algn="l"/>
                <a:tab pos="1551940" algn="l"/>
              </a:tabLst>
            </a:pPr>
            <a:r>
              <a:rPr lang="en-US" sz="2800" dirty="0">
                <a:latin typeface="Arial" panose="020B0604020202020204" pitchFamily="34" charset="0"/>
                <a:ea typeface="Times New Roman" panose="02020603050405020304" pitchFamily="18" charset="0"/>
                <a:cs typeface="Arial" panose="020B0604020202020204" pitchFamily="34" charset="0"/>
              </a:rPr>
              <a:t>Explain user-focused design in the context of a sanitation system.</a:t>
            </a:r>
            <a:endParaRPr lang="en-CA" sz="2800" dirty="0">
              <a:latin typeface="Arial" panose="020B0604020202020204" pitchFamily="34" charset="0"/>
              <a:ea typeface="Times New Roman" panose="02020603050405020304" pitchFamily="18" charset="0"/>
              <a:cs typeface="Times New Roman" panose="02020603050405020304" pitchFamily="18" charset="0"/>
            </a:endParaRPr>
          </a:p>
          <a:p>
            <a:pPr lvl="0">
              <a:spcAft>
                <a:spcPts val="600"/>
              </a:spcAft>
              <a:buFont typeface="+mj-lt"/>
              <a:buAutoNum type="arabicPeriod"/>
              <a:tabLst>
                <a:tab pos="685800" algn="l"/>
                <a:tab pos="1551940" algn="l"/>
              </a:tabLst>
            </a:pPr>
            <a:r>
              <a:rPr lang="en-US" sz="2800" dirty="0">
                <a:latin typeface="Arial" panose="020B0604020202020204" pitchFamily="34" charset="0"/>
                <a:ea typeface="Times New Roman" panose="02020603050405020304" pitchFamily="18" charset="0"/>
                <a:cs typeface="Arial" panose="020B0604020202020204" pitchFamily="34" charset="0"/>
              </a:rPr>
              <a:t>Identify different latrine user groups.</a:t>
            </a:r>
            <a:endParaRPr lang="en-CA" sz="2800" dirty="0">
              <a:latin typeface="Arial" panose="020B0604020202020204" pitchFamily="34" charset="0"/>
              <a:ea typeface="Times New Roman" panose="02020603050405020304" pitchFamily="18" charset="0"/>
              <a:cs typeface="Times New Roman" panose="02020603050405020304" pitchFamily="18" charset="0"/>
            </a:endParaRPr>
          </a:p>
          <a:p>
            <a:pPr lvl="0">
              <a:spcAft>
                <a:spcPts val="600"/>
              </a:spcAft>
              <a:buFont typeface="+mj-lt"/>
              <a:buAutoNum type="arabicPeriod"/>
              <a:tabLst>
                <a:tab pos="685800" algn="l"/>
                <a:tab pos="1551940" algn="l"/>
              </a:tabLst>
            </a:pPr>
            <a:r>
              <a:rPr lang="en-US" sz="2800" dirty="0">
                <a:latin typeface="Arial" panose="020B0604020202020204" pitchFamily="34" charset="0"/>
                <a:ea typeface="Times New Roman" panose="02020603050405020304" pitchFamily="18" charset="0"/>
                <a:cs typeface="Arial" panose="020B0604020202020204" pitchFamily="34" charset="0"/>
              </a:rPr>
              <a:t>Discuss potential latrine modifications for each user group.</a:t>
            </a:r>
            <a:endParaRPr lang="en-CA" sz="2800" dirty="0">
              <a:latin typeface="Arial" panose="020B0604020202020204" pitchFamily="34" charset="0"/>
              <a:ea typeface="Times New Roman" panose="02020603050405020304" pitchFamily="18" charset="0"/>
              <a:cs typeface="Times New Roman" panose="02020603050405020304" pitchFamily="18" charset="0"/>
            </a:endParaRPr>
          </a:p>
          <a:p>
            <a:pPr lvl="0">
              <a:spcAft>
                <a:spcPts val="600"/>
              </a:spcAft>
              <a:buFont typeface="+mj-lt"/>
              <a:buAutoNum type="arabicPeriod"/>
              <a:tabLst>
                <a:tab pos="685800" algn="l"/>
              </a:tabLst>
            </a:pPr>
            <a:r>
              <a:rPr lang="en-US" sz="2800" dirty="0">
                <a:latin typeface="Arial" panose="020B0604020202020204" pitchFamily="34" charset="0"/>
                <a:ea typeface="Times New Roman" panose="02020603050405020304" pitchFamily="18" charset="0"/>
                <a:cs typeface="Arial" panose="020B0604020202020204" pitchFamily="34" charset="0"/>
              </a:rPr>
              <a:t>Discuss the importance of latrine access for all people, whatever their abilities or limitations.</a:t>
            </a:r>
            <a:endParaRPr lang="en-CA" sz="2800" dirty="0">
              <a:latin typeface="Arial" panose="020B0604020202020204" pitchFamily="34" charset="0"/>
              <a:ea typeface="Times New Roman" panose="02020603050405020304" pitchFamily="18" charset="0"/>
              <a:cs typeface="Times New Roman" panose="02020603050405020304" pitchFamily="18" charset="0"/>
            </a:endParaRPr>
          </a:p>
          <a:p>
            <a:pPr lvl="0">
              <a:spcAft>
                <a:spcPts val="0"/>
              </a:spcAft>
              <a:buFont typeface="+mj-lt"/>
              <a:buAutoNum type="arabicPeriod"/>
              <a:tabLst>
                <a:tab pos="685800" algn="l"/>
                <a:tab pos="1551940" algn="l"/>
              </a:tabLst>
            </a:pPr>
            <a:r>
              <a:rPr lang="en-US" sz="2800" dirty="0">
                <a:latin typeface="Arial" panose="020B0604020202020204" pitchFamily="34" charset="0"/>
                <a:ea typeface="Times New Roman" panose="02020603050405020304" pitchFamily="18" charset="0"/>
                <a:cs typeface="Arial" panose="020B0604020202020204" pitchFamily="34" charset="0"/>
              </a:rPr>
              <a:t>Identify different ways to involve users in the latrine design process.</a:t>
            </a:r>
            <a:endParaRPr lang="en-CA"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07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lgn="r"/>
            <a:fld id="{A68FE81C-1BF8-4F34-A344-0F9C0D0D7C24}" type="slidenum">
              <a:rPr lang="en-US" smtClean="0"/>
              <a:pPr algn="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Latrine Access and Use</a:t>
            </a:r>
            <a:endParaRPr lang="en-CA" b="1" dirty="0"/>
          </a:p>
        </p:txBody>
      </p:sp>
      <p:sp>
        <p:nvSpPr>
          <p:cNvPr id="3" name="Content Placeholder 2"/>
          <p:cNvSpPr>
            <a:spLocks noGrp="1"/>
          </p:cNvSpPr>
          <p:nvPr>
            <p:ph idx="1"/>
          </p:nvPr>
        </p:nvSpPr>
        <p:spPr/>
        <p:txBody>
          <a:bodyPr/>
          <a:lstStyle/>
          <a:p>
            <a:r>
              <a:rPr lang="en-CA" dirty="0" smtClean="0"/>
              <a:t>Everyone </a:t>
            </a:r>
            <a:r>
              <a:rPr lang="en-CA" dirty="0"/>
              <a:t>should be able to use the latrine comfortably, regardless of their strength, size or physical </a:t>
            </a:r>
            <a:r>
              <a:rPr lang="en-CA" dirty="0" smtClean="0"/>
              <a:t>condition</a:t>
            </a:r>
          </a:p>
          <a:p>
            <a:r>
              <a:rPr lang="en-CA" dirty="0" smtClean="0"/>
              <a:t>Important </a:t>
            </a:r>
            <a:r>
              <a:rPr lang="en-CA" dirty="0"/>
              <a:t>to remove barriers for anyone who may have a difficult time accessing or using a </a:t>
            </a:r>
            <a:r>
              <a:rPr lang="en-CA" dirty="0" smtClean="0"/>
              <a:t>latrine</a:t>
            </a:r>
          </a:p>
          <a:p>
            <a:r>
              <a:rPr lang="en-CA" dirty="0" smtClean="0"/>
              <a:t>Access is </a:t>
            </a:r>
            <a:r>
              <a:rPr lang="en-CA" dirty="0"/>
              <a:t>important for health, but also for human </a:t>
            </a:r>
            <a:r>
              <a:rPr lang="en-CA" dirty="0" smtClean="0"/>
              <a:t>dignity</a:t>
            </a:r>
            <a:endParaRPr lang="en-CA" dirty="0"/>
          </a:p>
        </p:txBody>
      </p:sp>
      <p:sp>
        <p:nvSpPr>
          <p:cNvPr id="4" name="Slide Number Placeholder 3"/>
          <p:cNvSpPr>
            <a:spLocks noGrp="1"/>
          </p:cNvSpPr>
          <p:nvPr>
            <p:ph type="sldNum" sz="quarter" idx="12"/>
          </p:nvPr>
        </p:nvSpPr>
        <p:spPr/>
        <p:txBody>
          <a:bodyPr/>
          <a:lstStyle/>
          <a:p>
            <a:pPr algn="r"/>
            <a:fld id="{A68FE81C-1BF8-4F34-A344-0F9C0D0D7C24}" type="slidenum">
              <a:rPr lang="en-US" smtClean="0"/>
              <a:pPr algn="r"/>
              <a:t>5</a:t>
            </a:fld>
            <a:endParaRPr lang="en-US"/>
          </a:p>
        </p:txBody>
      </p:sp>
    </p:spTree>
    <p:extLst>
      <p:ext uri="{BB962C8B-B14F-4D97-AF65-F5344CB8AC3E}">
        <p14:creationId xmlns:p14="http://schemas.microsoft.com/office/powerpoint/2010/main" val="2473854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What Modifications?</a:t>
            </a:r>
            <a:endParaRPr lang="en-CA" b="1" dirty="0"/>
          </a:p>
        </p:txBody>
      </p:sp>
      <p:sp>
        <p:nvSpPr>
          <p:cNvPr id="4" name="Slide Number Placeholder 3"/>
          <p:cNvSpPr>
            <a:spLocks noGrp="1"/>
          </p:cNvSpPr>
          <p:nvPr>
            <p:ph type="sldNum" sz="quarter" idx="12"/>
          </p:nvPr>
        </p:nvSpPr>
        <p:spPr/>
        <p:txBody>
          <a:bodyPr/>
          <a:lstStyle/>
          <a:p>
            <a:pPr algn="r"/>
            <a:fld id="{A68FE81C-1BF8-4F34-A344-0F9C0D0D7C24}" type="slidenum">
              <a:rPr lang="en-US" smtClean="0"/>
              <a:pPr algn="r"/>
              <a:t>6</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95400"/>
            <a:ext cx="7268723" cy="4420687"/>
          </a:xfrm>
          <a:prstGeom prst="rect">
            <a:avLst/>
          </a:prstGeom>
        </p:spPr>
      </p:pic>
    </p:spTree>
    <p:extLst>
      <p:ext uri="{BB962C8B-B14F-4D97-AF65-F5344CB8AC3E}">
        <p14:creationId xmlns:p14="http://schemas.microsoft.com/office/powerpoint/2010/main" val="613640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A68FE81C-1BF8-4F34-A344-0F9C0D0D7C24}" type="slidenum">
              <a:rPr lang="en-US" smtClean="0"/>
              <a:pPr algn="r"/>
              <a:t>7</a:t>
            </a:fld>
            <a:endParaRPr lang="en-US"/>
          </a:p>
        </p:txBody>
      </p:sp>
      <p:pic>
        <p:nvPicPr>
          <p:cNvPr id="5" name="Picture 4"/>
          <p:cNvPicPr/>
          <p:nvPr/>
        </p:nvPicPr>
        <p:blipFill>
          <a:blip r:embed="rId3" cstate="print">
            <a:extLst>
              <a:ext uri="{28A0092B-C50C-407E-A947-70E740481C1C}">
                <a14:useLocalDpi xmlns:a14="http://schemas.microsoft.com/office/drawing/2010/main"/>
              </a:ext>
            </a:extLst>
          </a:blip>
          <a:stretch>
            <a:fillRect/>
          </a:stretch>
        </p:blipFill>
        <p:spPr>
          <a:xfrm>
            <a:off x="1828800" y="838200"/>
            <a:ext cx="5638800" cy="5638800"/>
          </a:xfrm>
          <a:prstGeom prst="rect">
            <a:avLst/>
          </a:prstGeom>
        </p:spPr>
      </p:pic>
      <p:sp>
        <p:nvSpPr>
          <p:cNvPr id="6" name="TextBox 5"/>
          <p:cNvSpPr txBox="1"/>
          <p:nvPr/>
        </p:nvSpPr>
        <p:spPr>
          <a:xfrm>
            <a:off x="38100" y="2209800"/>
            <a:ext cx="2590800" cy="369332"/>
          </a:xfrm>
          <a:prstGeom prst="rect">
            <a:avLst/>
          </a:prstGeom>
          <a:noFill/>
        </p:spPr>
        <p:txBody>
          <a:bodyPr wrap="square" rtlCol="0">
            <a:spAutoFit/>
          </a:bodyPr>
          <a:lstStyle/>
          <a:p>
            <a:pPr algn="ctr"/>
            <a:r>
              <a:rPr lang="en-CA" dirty="0" smtClean="0"/>
              <a:t>Handrail on door</a:t>
            </a:r>
            <a:endParaRPr lang="en-CA" dirty="0"/>
          </a:p>
        </p:txBody>
      </p:sp>
      <p:cxnSp>
        <p:nvCxnSpPr>
          <p:cNvPr id="7" name="Straight Arrow Connector 6"/>
          <p:cNvCxnSpPr/>
          <p:nvPr/>
        </p:nvCxnSpPr>
        <p:spPr>
          <a:xfrm>
            <a:off x="1828800" y="2743200"/>
            <a:ext cx="838200" cy="4901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81600" y="6185327"/>
            <a:ext cx="3124200" cy="276999"/>
          </a:xfrm>
          <a:prstGeom prst="rect">
            <a:avLst/>
          </a:prstGeom>
          <a:noFill/>
        </p:spPr>
        <p:txBody>
          <a:bodyPr wrap="square" rtlCol="0">
            <a:spAutoFit/>
          </a:bodyPr>
          <a:lstStyle/>
          <a:p>
            <a:r>
              <a:rPr lang="en-GB" sz="1200" dirty="0"/>
              <a:t>(Credit: Shaw/WEDC, 2013)</a:t>
            </a:r>
            <a:endParaRPr lang="en-CA" sz="1200" dirty="0"/>
          </a:p>
        </p:txBody>
      </p:sp>
      <p:sp>
        <p:nvSpPr>
          <p:cNvPr id="10" name="TextBox 9"/>
          <p:cNvSpPr txBox="1"/>
          <p:nvPr/>
        </p:nvSpPr>
        <p:spPr>
          <a:xfrm>
            <a:off x="67195" y="827577"/>
            <a:ext cx="2590800" cy="369332"/>
          </a:xfrm>
          <a:prstGeom prst="rect">
            <a:avLst/>
          </a:prstGeom>
          <a:noFill/>
        </p:spPr>
        <p:txBody>
          <a:bodyPr wrap="square" rtlCol="0">
            <a:spAutoFit/>
          </a:bodyPr>
          <a:lstStyle/>
          <a:p>
            <a:pPr algn="ctr"/>
            <a:r>
              <a:rPr lang="en-CA" dirty="0" smtClean="0"/>
              <a:t>Outward opening door</a:t>
            </a:r>
            <a:endParaRPr lang="en-CA" dirty="0"/>
          </a:p>
        </p:txBody>
      </p:sp>
      <p:cxnSp>
        <p:nvCxnSpPr>
          <p:cNvPr id="11" name="Straight Arrow Connector 10"/>
          <p:cNvCxnSpPr/>
          <p:nvPr/>
        </p:nvCxnSpPr>
        <p:spPr>
          <a:xfrm>
            <a:off x="1446415" y="1278943"/>
            <a:ext cx="838200" cy="4901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24200" y="5751606"/>
            <a:ext cx="111321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893" y="5566940"/>
            <a:ext cx="3239192" cy="369332"/>
          </a:xfrm>
          <a:prstGeom prst="rect">
            <a:avLst/>
          </a:prstGeom>
          <a:noFill/>
        </p:spPr>
        <p:txBody>
          <a:bodyPr wrap="square" rtlCol="0">
            <a:spAutoFit/>
          </a:bodyPr>
          <a:lstStyle/>
          <a:p>
            <a:pPr algn="ctr"/>
            <a:r>
              <a:rPr lang="en-CA" dirty="0" smtClean="0"/>
              <a:t>Wide entrance, no steps</a:t>
            </a:r>
            <a:endParaRPr lang="en-CA" dirty="0"/>
          </a:p>
        </p:txBody>
      </p:sp>
    </p:spTree>
    <p:extLst>
      <p:ext uri="{BB962C8B-B14F-4D97-AF65-F5344CB8AC3E}">
        <p14:creationId xmlns:p14="http://schemas.microsoft.com/office/powerpoint/2010/main" val="1620602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76200"/>
            <a:ext cx="4419599" cy="3104303"/>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3365169"/>
            <a:ext cx="3789998" cy="3402432"/>
          </a:xfrm>
          <a:prstGeom prst="rect">
            <a:avLst/>
          </a:prstGeom>
          <a:ln>
            <a:solidFill>
              <a:schemeClr val="tx1"/>
            </a:solidFill>
          </a:ln>
        </p:spPr>
      </p:pic>
      <p:sp>
        <p:nvSpPr>
          <p:cNvPr id="4" name="Slide Number Placeholder 3"/>
          <p:cNvSpPr>
            <a:spLocks noGrp="1"/>
          </p:cNvSpPr>
          <p:nvPr>
            <p:ph type="sldNum" sz="quarter" idx="12"/>
          </p:nvPr>
        </p:nvSpPr>
        <p:spPr/>
        <p:txBody>
          <a:bodyPr/>
          <a:lstStyle/>
          <a:p>
            <a:pPr algn="r"/>
            <a:fld id="{A68FE81C-1BF8-4F34-A344-0F9C0D0D7C24}" type="slidenum">
              <a:rPr lang="en-US" smtClean="0"/>
              <a:pPr algn="r"/>
              <a:t>8</a:t>
            </a:fld>
            <a:endParaRPr lang="en-US" dirty="0"/>
          </a:p>
        </p:txBody>
      </p:sp>
      <p:cxnSp>
        <p:nvCxnSpPr>
          <p:cNvPr id="11" name="Straight Arrow Connector 10"/>
          <p:cNvCxnSpPr>
            <a:stCxn id="22" idx="1"/>
          </p:cNvCxnSpPr>
          <p:nvPr/>
        </p:nvCxnSpPr>
        <p:spPr>
          <a:xfrm flipH="1">
            <a:off x="3886200" y="889687"/>
            <a:ext cx="1902922" cy="10153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89122" y="705021"/>
            <a:ext cx="1830878" cy="369332"/>
          </a:xfrm>
          <a:prstGeom prst="rect">
            <a:avLst/>
          </a:prstGeom>
          <a:noFill/>
        </p:spPr>
        <p:txBody>
          <a:bodyPr wrap="square" rtlCol="0">
            <a:spAutoFit/>
          </a:bodyPr>
          <a:lstStyle/>
          <a:p>
            <a:r>
              <a:rPr lang="en-CA" dirty="0" smtClean="0"/>
              <a:t>Spiral </a:t>
            </a:r>
            <a:r>
              <a:rPr lang="en-CA" dirty="0" smtClean="0"/>
              <a:t>entrance</a:t>
            </a:r>
            <a:endParaRPr lang="en-CA" dirty="0"/>
          </a:p>
        </p:txBody>
      </p:sp>
      <p:sp>
        <p:nvSpPr>
          <p:cNvPr id="14" name="TextBox 13"/>
          <p:cNvSpPr txBox="1"/>
          <p:nvPr/>
        </p:nvSpPr>
        <p:spPr>
          <a:xfrm>
            <a:off x="1668892" y="6379036"/>
            <a:ext cx="3124200" cy="276999"/>
          </a:xfrm>
          <a:prstGeom prst="rect">
            <a:avLst/>
          </a:prstGeom>
          <a:noFill/>
        </p:spPr>
        <p:txBody>
          <a:bodyPr wrap="square" rtlCol="0">
            <a:spAutoFit/>
          </a:bodyPr>
          <a:lstStyle/>
          <a:p>
            <a:r>
              <a:rPr lang="en-GB" sz="1200" dirty="0"/>
              <a:t>(Credit: </a:t>
            </a:r>
            <a:r>
              <a:rPr lang="en-GB" sz="1200" dirty="0" smtClean="0"/>
              <a:t>Jones and Wilbur, 2014)</a:t>
            </a:r>
            <a:endParaRPr lang="en-CA" sz="1200" dirty="0"/>
          </a:p>
        </p:txBody>
      </p:sp>
      <p:cxnSp>
        <p:nvCxnSpPr>
          <p:cNvPr id="12" name="Straight Arrow Connector 11"/>
          <p:cNvCxnSpPr/>
          <p:nvPr/>
        </p:nvCxnSpPr>
        <p:spPr>
          <a:xfrm>
            <a:off x="3689611" y="4295455"/>
            <a:ext cx="2099511" cy="6228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2711" y="4114800"/>
            <a:ext cx="1830878" cy="369332"/>
          </a:xfrm>
          <a:prstGeom prst="rect">
            <a:avLst/>
          </a:prstGeom>
          <a:noFill/>
        </p:spPr>
        <p:txBody>
          <a:bodyPr wrap="square" rtlCol="0">
            <a:spAutoFit/>
          </a:bodyPr>
          <a:lstStyle/>
          <a:p>
            <a:pPr algn="r"/>
            <a:r>
              <a:rPr lang="en-CA" dirty="0" smtClean="0"/>
              <a:t>Curtain</a:t>
            </a:r>
            <a:endParaRPr lang="en-CA" dirty="0"/>
          </a:p>
        </p:txBody>
      </p:sp>
    </p:spTree>
    <p:extLst>
      <p:ext uri="{BB962C8B-B14F-4D97-AF65-F5344CB8AC3E}">
        <p14:creationId xmlns:p14="http://schemas.microsoft.com/office/powerpoint/2010/main" val="1094502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878" y="271165"/>
            <a:ext cx="5927322" cy="5715000"/>
          </a:xfrm>
          <a:prstGeom prst="rect">
            <a:avLst/>
          </a:prstGeom>
          <a:ln>
            <a:solidFill>
              <a:schemeClr val="tx1"/>
            </a:solidFill>
          </a:ln>
        </p:spPr>
      </p:pic>
      <p:sp>
        <p:nvSpPr>
          <p:cNvPr id="4" name="Slide Number Placeholder 3"/>
          <p:cNvSpPr>
            <a:spLocks noGrp="1"/>
          </p:cNvSpPr>
          <p:nvPr>
            <p:ph type="sldNum" sz="quarter" idx="12"/>
          </p:nvPr>
        </p:nvSpPr>
        <p:spPr/>
        <p:txBody>
          <a:bodyPr/>
          <a:lstStyle/>
          <a:p>
            <a:pPr algn="r"/>
            <a:fld id="{A68FE81C-1BF8-4F34-A344-0F9C0D0D7C24}" type="slidenum">
              <a:rPr lang="en-US" smtClean="0"/>
              <a:pPr algn="r"/>
              <a:t>9</a:t>
            </a:fld>
            <a:endParaRPr lang="en-US" dirty="0"/>
          </a:p>
        </p:txBody>
      </p:sp>
      <p:cxnSp>
        <p:nvCxnSpPr>
          <p:cNvPr id="11" name="Straight Arrow Connector 10"/>
          <p:cNvCxnSpPr/>
          <p:nvPr/>
        </p:nvCxnSpPr>
        <p:spPr>
          <a:xfrm flipV="1">
            <a:off x="2018248" y="2649794"/>
            <a:ext cx="2553752" cy="77183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0322" y="2967335"/>
            <a:ext cx="1999556" cy="1477328"/>
          </a:xfrm>
          <a:prstGeom prst="rect">
            <a:avLst/>
          </a:prstGeom>
          <a:noFill/>
        </p:spPr>
        <p:txBody>
          <a:bodyPr wrap="square" rtlCol="0">
            <a:spAutoFit/>
          </a:bodyPr>
          <a:lstStyle/>
          <a:p>
            <a:r>
              <a:rPr lang="en-CA" dirty="0" smtClean="0"/>
              <a:t>Low rounded bump keeps out rain water but allows wheelchair access</a:t>
            </a:r>
            <a:endParaRPr lang="en-CA" dirty="0"/>
          </a:p>
        </p:txBody>
      </p:sp>
      <p:sp>
        <p:nvSpPr>
          <p:cNvPr id="14" name="TextBox 13"/>
          <p:cNvSpPr txBox="1"/>
          <p:nvPr/>
        </p:nvSpPr>
        <p:spPr>
          <a:xfrm>
            <a:off x="5562600" y="5986165"/>
            <a:ext cx="3124200" cy="276999"/>
          </a:xfrm>
          <a:prstGeom prst="rect">
            <a:avLst/>
          </a:prstGeom>
          <a:noFill/>
        </p:spPr>
        <p:txBody>
          <a:bodyPr wrap="square" rtlCol="0">
            <a:spAutoFit/>
          </a:bodyPr>
          <a:lstStyle/>
          <a:p>
            <a:r>
              <a:rPr lang="en-GB" sz="1200" dirty="0"/>
              <a:t>(Credit: </a:t>
            </a:r>
            <a:r>
              <a:rPr lang="en-GB" sz="1200" dirty="0" smtClean="0"/>
              <a:t>Jones and Wilbur, 2014)</a:t>
            </a:r>
            <a:endParaRPr lang="en-CA" sz="1200" dirty="0"/>
          </a:p>
        </p:txBody>
      </p:sp>
    </p:spTree>
    <p:extLst>
      <p:ext uri="{BB962C8B-B14F-4D97-AF65-F5344CB8AC3E}">
        <p14:creationId xmlns:p14="http://schemas.microsoft.com/office/powerpoint/2010/main" val="950262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_2010-11-29">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Presentation_2010-11-29</Template>
  <TotalTime>3517</TotalTime>
  <Words>1426</Words>
  <Application>Microsoft Office PowerPoint</Application>
  <PresentationFormat>On-screen Show (4:3)</PresentationFormat>
  <Paragraphs>191</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Template_Powerpoint Presentation_2010-11-29</vt:lpstr>
      <vt:lpstr>PowerPoint Presentation</vt:lpstr>
      <vt:lpstr>PowerPoint Presentation</vt:lpstr>
      <vt:lpstr>User-Focused Design</vt:lpstr>
      <vt:lpstr>Learning Outcomes</vt:lpstr>
      <vt:lpstr>Latrine Access and Use</vt:lpstr>
      <vt:lpstr>What Modifications?</vt:lpstr>
      <vt:lpstr>PowerPoint Presentation</vt:lpstr>
      <vt:lpstr>PowerPoint Presentation</vt:lpstr>
      <vt:lpstr>PowerPoint Presentation</vt:lpstr>
      <vt:lpstr>PowerPoint Presentation</vt:lpstr>
      <vt:lpstr>PowerPoint Presentation</vt:lpstr>
      <vt:lpstr>PowerPoint Presentation</vt:lpstr>
      <vt:lpstr>What Modifications?</vt:lpstr>
      <vt:lpstr>PowerPoint Presentation</vt:lpstr>
      <vt:lpstr>What Modifications?</vt:lpstr>
      <vt:lpstr>PowerPoint Presentation</vt:lpstr>
      <vt:lpstr>PowerPoint Presentation</vt:lpstr>
      <vt:lpstr>What Modifications?</vt:lpstr>
      <vt:lpstr>Men and Boys</vt:lpstr>
      <vt:lpstr>Women and Girls</vt:lpstr>
    </vt:vector>
  </TitlesOfParts>
  <Company>CAWST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Schuelert</cp:lastModifiedBy>
  <cp:revision>37</cp:revision>
  <dcterms:created xsi:type="dcterms:W3CDTF">2010-12-14T21:01:02Z</dcterms:created>
  <dcterms:modified xsi:type="dcterms:W3CDTF">2015-04-10T09:28:41Z</dcterms:modified>
</cp:coreProperties>
</file>