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handoutMasterIdLst>
    <p:handoutMasterId r:id="rId37"/>
  </p:handoutMasterIdLst>
  <p:sldIdLst>
    <p:sldId id="478" r:id="rId2"/>
    <p:sldId id="479" r:id="rId3"/>
    <p:sldId id="354" r:id="rId4"/>
    <p:sldId id="468" r:id="rId5"/>
    <p:sldId id="475" r:id="rId6"/>
    <p:sldId id="471" r:id="rId7"/>
    <p:sldId id="469" r:id="rId8"/>
    <p:sldId id="422" r:id="rId9"/>
    <p:sldId id="420" r:id="rId10"/>
    <p:sldId id="467" r:id="rId11"/>
    <p:sldId id="458" r:id="rId12"/>
    <p:sldId id="423" r:id="rId13"/>
    <p:sldId id="425" r:id="rId14"/>
    <p:sldId id="424" r:id="rId15"/>
    <p:sldId id="470" r:id="rId16"/>
    <p:sldId id="466" r:id="rId17"/>
    <p:sldId id="454" r:id="rId18"/>
    <p:sldId id="476" r:id="rId19"/>
    <p:sldId id="427" r:id="rId20"/>
    <p:sldId id="426" r:id="rId21"/>
    <p:sldId id="473" r:id="rId22"/>
    <p:sldId id="456" r:id="rId23"/>
    <p:sldId id="455" r:id="rId24"/>
    <p:sldId id="461" r:id="rId25"/>
    <p:sldId id="477" r:id="rId26"/>
    <p:sldId id="444" r:id="rId27"/>
    <p:sldId id="445" r:id="rId28"/>
    <p:sldId id="463" r:id="rId29"/>
    <p:sldId id="465" r:id="rId30"/>
    <p:sldId id="448" r:id="rId31"/>
    <p:sldId id="453" r:id="rId32"/>
    <p:sldId id="449" r:id="rId33"/>
    <p:sldId id="474" r:id="rId34"/>
    <p:sldId id="472" r:id="rId35"/>
  </p:sldIdLst>
  <p:sldSz cx="9144000" cy="6858000" type="screen4x3"/>
  <p:notesSz cx="7010400" cy="9296400"/>
  <p:defaultTextStyle>
    <a:defPPr>
      <a:defRPr lang="en-CA"/>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0" d="100"/>
          <a:sy n="120" d="100"/>
        </p:scale>
        <p:origin x="-72" y="2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dirty="0">
                <a:latin typeface="Arial" pitchFamily="34" charset="0"/>
                <a:ea typeface="+mn-ea"/>
                <a:cs typeface="Arial" pitchFamily="34" charset="0"/>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cs typeface="Arial" pitchFamily="34" charset="0"/>
              </a:defRPr>
            </a:lvl1pPr>
          </a:lstStyle>
          <a:p>
            <a:fld id="{8EF5C127-224C-437F-87FC-F8638EBB552F}" type="datetimeFigureOut">
              <a:rPr lang="en-US" altLang="en-US"/>
              <a:pPr/>
              <a:t>11/2/2014</a:t>
            </a:fld>
            <a:endParaRPr lang="en-US" alt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dirty="0">
                <a:latin typeface="Arial" pitchFamily="34" charset="0"/>
                <a:ea typeface="+mn-ea"/>
                <a:cs typeface="Arial" pitchFamily="34" charset="0"/>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cs typeface="Arial" pitchFamily="34" charset="0"/>
              </a:defRPr>
            </a:lvl1pPr>
          </a:lstStyle>
          <a:p>
            <a:fld id="{6588A34B-33FA-4F67-9686-30C7D36E717D}" type="slidenum">
              <a:rPr lang="en-US" altLang="en-US"/>
              <a:pPr/>
              <a:t>‹#›</a:t>
            </a:fld>
            <a:endParaRPr lang="en-US" altLang="en-US" dirty="0"/>
          </a:p>
        </p:txBody>
      </p:sp>
    </p:spTree>
    <p:extLst>
      <p:ext uri="{BB962C8B-B14F-4D97-AF65-F5344CB8AC3E}">
        <p14:creationId xmlns:p14="http://schemas.microsoft.com/office/powerpoint/2010/main" val="1606295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a:defRPr sz="1200" dirty="0">
                <a:latin typeface="Arial" charset="0"/>
                <a:ea typeface="+mn-ea"/>
                <a:cs typeface="Arial" charset="0"/>
              </a:defRPr>
            </a:lvl1pPr>
          </a:lstStyle>
          <a:p>
            <a:pPr>
              <a:defRPr/>
            </a:pPr>
            <a:endParaRPr lang="en-CA" dirty="0"/>
          </a:p>
        </p:txBody>
      </p:sp>
      <p:sp>
        <p:nvSpPr>
          <p:cNvPr id="4099" name="Rectangle 3"/>
          <p:cNvSpPr>
            <a:spLocks noGrp="1" noChangeArrowheads="1"/>
          </p:cNvSpPr>
          <p:nvPr>
            <p:ph type="dt" idx="1"/>
          </p:nvPr>
        </p:nvSpPr>
        <p:spPr bwMode="auto">
          <a:xfrm>
            <a:off x="3970338" y="0"/>
            <a:ext cx="3038475" cy="465138"/>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algn="r">
              <a:defRPr sz="1200" dirty="0">
                <a:latin typeface="Arial" charset="0"/>
                <a:ea typeface="+mn-ea"/>
                <a:cs typeface="Arial" charset="0"/>
              </a:defRPr>
            </a:lvl1pPr>
          </a:lstStyle>
          <a:p>
            <a:pPr>
              <a:defRPr/>
            </a:pPr>
            <a:endParaRPr lang="en-CA" dirty="0"/>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1675" y="4416425"/>
            <a:ext cx="5607050" cy="4183063"/>
          </a:xfrm>
          <a:prstGeom prst="rect">
            <a:avLst/>
          </a:prstGeom>
          <a:noFill/>
          <a:ln>
            <a:noFill/>
          </a:ln>
          <a:effectLst/>
          <a:extLst/>
        </p:spPr>
        <p:txBody>
          <a:bodyPr vert="horz" wrap="square" lIns="93177" tIns="46589" rIns="93177" bIns="46589"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4102" name="Rectangle 6"/>
          <p:cNvSpPr>
            <a:spLocks noGrp="1" noChangeArrowheads="1"/>
          </p:cNvSpPr>
          <p:nvPr>
            <p:ph type="ftr" sz="quarter" idx="4"/>
          </p:nvPr>
        </p:nvSpPr>
        <p:spPr bwMode="auto">
          <a:xfrm>
            <a:off x="0" y="8829675"/>
            <a:ext cx="3038475" cy="465138"/>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a:defRPr sz="1200" dirty="0">
                <a:latin typeface="Arial" charset="0"/>
                <a:ea typeface="+mn-ea"/>
                <a:cs typeface="Arial" charset="0"/>
              </a:defRPr>
            </a:lvl1pPr>
          </a:lstStyle>
          <a:p>
            <a:pPr>
              <a:defRPr/>
            </a:pPr>
            <a:endParaRPr lang="en-CA" dirty="0"/>
          </a:p>
        </p:txBody>
      </p:sp>
      <p:sp>
        <p:nvSpPr>
          <p:cNvPr id="4103" name="Rectangle 7"/>
          <p:cNvSpPr>
            <a:spLocks noGrp="1" noChangeArrowheads="1"/>
          </p:cNvSpPr>
          <p:nvPr>
            <p:ph type="sldNum" sz="quarter" idx="5"/>
          </p:nvPr>
        </p:nvSpPr>
        <p:spPr bwMode="auto">
          <a:xfrm>
            <a:off x="3970338" y="8829675"/>
            <a:ext cx="3038475" cy="465138"/>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algn="r">
              <a:defRPr sz="1200">
                <a:cs typeface="Arial" pitchFamily="34" charset="0"/>
              </a:defRPr>
            </a:lvl1pPr>
          </a:lstStyle>
          <a:p>
            <a:fld id="{D9345913-8BAF-45FF-8D97-9599635181DE}" type="slidenum">
              <a:rPr lang="en-CA" altLang="en-US"/>
              <a:pPr/>
              <a:t>‹#›</a:t>
            </a:fld>
            <a:endParaRPr lang="en-CA" altLang="en-US" dirty="0"/>
          </a:p>
        </p:txBody>
      </p:sp>
    </p:spTree>
    <p:extLst>
      <p:ext uri="{BB962C8B-B14F-4D97-AF65-F5344CB8AC3E}">
        <p14:creationId xmlns:p14="http://schemas.microsoft.com/office/powerpoint/2010/main" val="34217661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pitchFamily="-112"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pitchFamily="-112"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pitchFamily="-112"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pitchFamily="-112"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ＭＳ Ｐゴシック" pitchFamily="34" charset="-128"/>
              </a:rPr>
              <a:t>http://www.cdc.gov/hepatitis/HEV/HEVfaq.htm#section2 </a:t>
            </a:r>
          </a:p>
        </p:txBody>
      </p:sp>
      <p:sp>
        <p:nvSpPr>
          <p:cNvPr id="2048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76AA76E-C05A-4FEF-9922-5DD0E611F1A8}" type="slidenum">
              <a:rPr lang="en-CA" altLang="en-US" sz="1200"/>
              <a:pPr eaLnBrk="1" hangingPunct="1"/>
              <a:t>6</a:t>
            </a:fld>
            <a:endParaRPr lang="en-CA"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ＭＳ Ｐゴシック" pitchFamily="34" charset="-128"/>
              </a:rPr>
              <a:t>CDC</a:t>
            </a:r>
          </a:p>
        </p:txBody>
      </p:sp>
      <p:sp>
        <p:nvSpPr>
          <p:cNvPr id="2867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F6CE471-DFFE-4527-9009-EE062FE6D988}" type="slidenum">
              <a:rPr lang="en-CA" altLang="en-US" sz="1200"/>
              <a:pPr eaLnBrk="1" hangingPunct="1"/>
              <a:t>13</a:t>
            </a:fld>
            <a:endParaRPr lang="en-CA"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a typeface="ＭＳ Ｐゴシック" pitchFamily="34" charset="-128"/>
            </a:endParaRPr>
          </a:p>
        </p:txBody>
      </p:sp>
      <p:sp>
        <p:nvSpPr>
          <p:cNvPr id="3993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BB837E1-1579-44B9-A98C-379C7274543E}" type="slidenum">
              <a:rPr lang="en-CA" altLang="en-US" sz="1200"/>
              <a:pPr eaLnBrk="1" hangingPunct="1"/>
              <a:t>26</a:t>
            </a:fld>
            <a:endParaRPr lang="en-CA"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CDC quotation</a:t>
            </a:r>
            <a:r>
              <a:rPr lang="en-US" baseline="0" dirty="0" smtClean="0"/>
              <a:t> http://www.cdc.gov/parasites/schistosomiasis/</a:t>
            </a:r>
          </a:p>
          <a:p>
            <a:endParaRPr lang="en-US" dirty="0"/>
          </a:p>
        </p:txBody>
      </p:sp>
      <p:sp>
        <p:nvSpPr>
          <p:cNvPr id="4" name="Slide Number Placeholder 3"/>
          <p:cNvSpPr>
            <a:spLocks noGrp="1"/>
          </p:cNvSpPr>
          <p:nvPr>
            <p:ph type="sldNum" sz="quarter" idx="10"/>
          </p:nvPr>
        </p:nvSpPr>
        <p:spPr/>
        <p:txBody>
          <a:bodyPr/>
          <a:lstStyle/>
          <a:p>
            <a:fld id="{D9345913-8BAF-45FF-8D97-9599635181DE}" type="slidenum">
              <a:rPr lang="en-CA" altLang="en-US" smtClean="0"/>
              <a:pPr/>
              <a:t>32</a:t>
            </a:fld>
            <a:endParaRPr lang="en-CA" altLang="en-US" dirty="0"/>
          </a:p>
        </p:txBody>
      </p:sp>
    </p:spTree>
    <p:extLst>
      <p:ext uri="{BB962C8B-B14F-4D97-AF65-F5344CB8AC3E}">
        <p14:creationId xmlns:p14="http://schemas.microsoft.com/office/powerpoint/2010/main" val="3197197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CA" dirty="0"/>
              <a:t>Month-Year</a:t>
            </a: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52F977B2-2488-4A49-B62A-CC3E87C28F3E}" type="slidenum">
              <a:rPr lang="en-CA" altLang="en-US"/>
              <a:pPr/>
              <a:t>‹#›</a:t>
            </a:fld>
            <a:endParaRPr lang="en-CA" altLang="en-US" dirty="0"/>
          </a:p>
        </p:txBody>
      </p:sp>
    </p:spTree>
    <p:extLst>
      <p:ext uri="{BB962C8B-B14F-4D97-AF65-F5344CB8AC3E}">
        <p14:creationId xmlns:p14="http://schemas.microsoft.com/office/powerpoint/2010/main" val="1807718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CA" dirty="0"/>
              <a:t>Month-Year</a:t>
            </a: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49A4F61B-7ACA-4B00-95C8-052ABDAAE5A6}" type="slidenum">
              <a:rPr lang="en-CA" altLang="en-US"/>
              <a:pPr/>
              <a:t>‹#›</a:t>
            </a:fld>
            <a:endParaRPr lang="en-CA" altLang="en-US" dirty="0"/>
          </a:p>
        </p:txBody>
      </p:sp>
    </p:spTree>
    <p:extLst>
      <p:ext uri="{BB962C8B-B14F-4D97-AF65-F5344CB8AC3E}">
        <p14:creationId xmlns:p14="http://schemas.microsoft.com/office/powerpoint/2010/main" val="3425259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CA" dirty="0"/>
              <a:t>Month-Year</a:t>
            </a: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5221C62D-DCDB-4C20-ADF1-A20FEDA3F104}" type="slidenum">
              <a:rPr lang="en-CA" altLang="en-US"/>
              <a:pPr/>
              <a:t>‹#›</a:t>
            </a:fld>
            <a:endParaRPr lang="en-CA" altLang="en-US" dirty="0"/>
          </a:p>
        </p:txBody>
      </p:sp>
    </p:spTree>
    <p:extLst>
      <p:ext uri="{BB962C8B-B14F-4D97-AF65-F5344CB8AC3E}">
        <p14:creationId xmlns:p14="http://schemas.microsoft.com/office/powerpoint/2010/main" val="1521504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dirty="0" smtClean="0"/>
          </a:p>
        </p:txBody>
      </p:sp>
      <p:sp>
        <p:nvSpPr>
          <p:cNvPr id="5" name="Rectangle 4"/>
          <p:cNvSpPr>
            <a:spLocks noGrp="1" noChangeArrowheads="1"/>
          </p:cNvSpPr>
          <p:nvPr>
            <p:ph type="dt" sz="half" idx="10"/>
          </p:nvPr>
        </p:nvSpPr>
        <p:spPr>
          <a:ln/>
        </p:spPr>
        <p:txBody>
          <a:bodyPr/>
          <a:lstStyle>
            <a:lvl1pPr>
              <a:defRPr/>
            </a:lvl1pPr>
          </a:lstStyle>
          <a:p>
            <a:pPr>
              <a:defRPr/>
            </a:pPr>
            <a:r>
              <a:rPr lang="en-CA" dirty="0"/>
              <a:t>Month-Year</a:t>
            </a: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9254C67F-F4B3-4AF9-8EDC-23EE65452FA7}" type="slidenum">
              <a:rPr lang="en-CA" altLang="en-US"/>
              <a:pPr/>
              <a:t>‹#›</a:t>
            </a:fld>
            <a:endParaRPr lang="en-CA" altLang="en-US" dirty="0"/>
          </a:p>
        </p:txBody>
      </p:sp>
    </p:spTree>
    <p:extLst>
      <p:ext uri="{BB962C8B-B14F-4D97-AF65-F5344CB8AC3E}">
        <p14:creationId xmlns:p14="http://schemas.microsoft.com/office/powerpoint/2010/main" val="2943639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CAWST Colour - no text "/>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dirty="0"/>
            </a:lvl1pPr>
          </a:lstStyle>
          <a:p>
            <a:pPr>
              <a:defRPr/>
            </a:pPr>
            <a:r>
              <a:rPr lang="en-CA" dirty="0"/>
              <a:t>Month-Year</a:t>
            </a:r>
          </a:p>
        </p:txBody>
      </p:sp>
      <p:sp>
        <p:nvSpPr>
          <p:cNvPr id="6" name="Rectangle 5"/>
          <p:cNvSpPr>
            <a:spLocks noGrp="1" noChangeArrowheads="1"/>
          </p:cNvSpPr>
          <p:nvPr>
            <p:ph type="ftr" sz="quarter" idx="11"/>
          </p:nvPr>
        </p:nvSpPr>
        <p:spPr/>
        <p:txBody>
          <a:bodyPr/>
          <a:lstStyle>
            <a:lvl1pPr>
              <a:defRPr dirty="0"/>
            </a:lvl1pPr>
          </a:lstStyle>
          <a:p>
            <a:pPr>
              <a:defRPr/>
            </a:pPr>
            <a:endParaRPr lang="en-CA"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fld id="{AB60A765-5E45-4D91-996F-4FBDCC937175}" type="slidenum">
              <a:rPr lang="en-CA" altLang="en-US"/>
              <a:pPr/>
              <a:t>‹#›</a:t>
            </a:fld>
            <a:endParaRPr lang="en-CA" altLang="en-US" dirty="0"/>
          </a:p>
        </p:txBody>
      </p:sp>
    </p:spTree>
    <p:extLst>
      <p:ext uri="{BB962C8B-B14F-4D97-AF65-F5344CB8AC3E}">
        <p14:creationId xmlns:p14="http://schemas.microsoft.com/office/powerpoint/2010/main" val="36028511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CA" dirty="0"/>
              <a:t>Month-Year</a:t>
            </a:r>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0CF99CDF-AE9C-4115-8DBF-CF41A4C07694}" type="slidenum">
              <a:rPr lang="en-CA" altLang="en-US"/>
              <a:pPr/>
              <a:t>‹#›</a:t>
            </a:fld>
            <a:endParaRPr lang="en-CA" altLang="en-US" dirty="0"/>
          </a:p>
        </p:txBody>
      </p:sp>
    </p:spTree>
    <p:extLst>
      <p:ext uri="{BB962C8B-B14F-4D97-AF65-F5344CB8AC3E}">
        <p14:creationId xmlns:p14="http://schemas.microsoft.com/office/powerpoint/2010/main" val="2332093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CA" dirty="0"/>
              <a:t>Month-Year</a:t>
            </a: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52CE13EC-80D7-4300-ABDB-F345F587B13E}" type="slidenum">
              <a:rPr lang="en-CA" altLang="en-US"/>
              <a:pPr/>
              <a:t>‹#›</a:t>
            </a:fld>
            <a:endParaRPr lang="en-CA" altLang="en-US" dirty="0"/>
          </a:p>
        </p:txBody>
      </p:sp>
    </p:spTree>
    <p:extLst>
      <p:ext uri="{BB962C8B-B14F-4D97-AF65-F5344CB8AC3E}">
        <p14:creationId xmlns:p14="http://schemas.microsoft.com/office/powerpoint/2010/main" val="3786020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CA" dirty="0"/>
              <a:t>Month-Year</a:t>
            </a:r>
          </a:p>
        </p:txBody>
      </p:sp>
      <p:sp>
        <p:nvSpPr>
          <p:cNvPr id="8"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889CF588-5EFE-472B-9C34-35B8DB2B6BAE}" type="slidenum">
              <a:rPr lang="en-CA" altLang="en-US"/>
              <a:pPr/>
              <a:t>‹#›</a:t>
            </a:fld>
            <a:endParaRPr lang="en-CA" altLang="en-US" dirty="0"/>
          </a:p>
        </p:txBody>
      </p:sp>
    </p:spTree>
    <p:extLst>
      <p:ext uri="{BB962C8B-B14F-4D97-AF65-F5344CB8AC3E}">
        <p14:creationId xmlns:p14="http://schemas.microsoft.com/office/powerpoint/2010/main" val="3045529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CA" dirty="0"/>
              <a:t>Month-Year</a:t>
            </a:r>
          </a:p>
        </p:txBody>
      </p:sp>
      <p:sp>
        <p:nvSpPr>
          <p:cNvPr id="4"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ED6AD19E-3DDC-4A8C-BE41-13AA6CE9D821}" type="slidenum">
              <a:rPr lang="en-CA" altLang="en-US"/>
              <a:pPr/>
              <a:t>‹#›</a:t>
            </a:fld>
            <a:endParaRPr lang="en-CA" altLang="en-US" dirty="0"/>
          </a:p>
        </p:txBody>
      </p:sp>
    </p:spTree>
    <p:extLst>
      <p:ext uri="{BB962C8B-B14F-4D97-AF65-F5344CB8AC3E}">
        <p14:creationId xmlns:p14="http://schemas.microsoft.com/office/powerpoint/2010/main" val="4061107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CA" dirty="0"/>
              <a:t>Month-Year</a:t>
            </a:r>
          </a:p>
        </p:txBody>
      </p:sp>
      <p:sp>
        <p:nvSpPr>
          <p:cNvPr id="3"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AB12748A-8FBA-4F7A-A626-08F0FF5FE256}" type="slidenum">
              <a:rPr lang="en-CA" altLang="en-US"/>
              <a:pPr/>
              <a:t>‹#›</a:t>
            </a:fld>
            <a:endParaRPr lang="en-CA" altLang="en-US" dirty="0"/>
          </a:p>
        </p:txBody>
      </p:sp>
    </p:spTree>
    <p:extLst>
      <p:ext uri="{BB962C8B-B14F-4D97-AF65-F5344CB8AC3E}">
        <p14:creationId xmlns:p14="http://schemas.microsoft.com/office/powerpoint/2010/main" val="3641035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CA" dirty="0"/>
              <a:t>Month-Year</a:t>
            </a: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894E7F83-DF05-40CC-8194-360495E09C3A}" type="slidenum">
              <a:rPr lang="en-CA" altLang="en-US"/>
              <a:pPr/>
              <a:t>‹#›</a:t>
            </a:fld>
            <a:endParaRPr lang="en-CA" altLang="en-US" dirty="0"/>
          </a:p>
        </p:txBody>
      </p:sp>
    </p:spTree>
    <p:extLst>
      <p:ext uri="{BB962C8B-B14F-4D97-AF65-F5344CB8AC3E}">
        <p14:creationId xmlns:p14="http://schemas.microsoft.com/office/powerpoint/2010/main" val="1546878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CA" dirty="0"/>
              <a:t>Month-Year</a:t>
            </a:r>
          </a:p>
        </p:txBody>
      </p:sp>
      <p:sp>
        <p:nvSpPr>
          <p:cNvPr id="6"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6ED831B8-1F63-4E9B-9A41-B96EF2564831}" type="slidenum">
              <a:rPr lang="en-CA" altLang="en-US"/>
              <a:pPr/>
              <a:t>‹#›</a:t>
            </a:fld>
            <a:endParaRPr lang="en-CA" altLang="en-US" dirty="0"/>
          </a:p>
        </p:txBody>
      </p:sp>
    </p:spTree>
    <p:extLst>
      <p:ext uri="{BB962C8B-B14F-4D97-AF65-F5344CB8AC3E}">
        <p14:creationId xmlns:p14="http://schemas.microsoft.com/office/powerpoint/2010/main" val="3288016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dirty="0">
                <a:latin typeface="Arial" charset="0"/>
                <a:ea typeface="+mn-ea"/>
                <a:cs typeface="Arial" charset="0"/>
              </a:defRPr>
            </a:lvl1pPr>
          </a:lstStyle>
          <a:p>
            <a:pPr>
              <a:defRPr/>
            </a:pPr>
            <a:r>
              <a:rPr lang="en-CA" dirty="0"/>
              <a:t>Month-Year</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dirty="0">
                <a:latin typeface="Arial" charset="0"/>
                <a:ea typeface="+mn-ea"/>
                <a:cs typeface="Arial" charset="0"/>
              </a:defRPr>
            </a:lvl1pPr>
          </a:lstStyle>
          <a:p>
            <a:pPr>
              <a:defRPr/>
            </a:pPr>
            <a:endParaRPr lang="en-CA" dirty="0"/>
          </a:p>
        </p:txBody>
      </p:sp>
    </p:spTree>
  </p:cSld>
  <p:clrMap bg1="lt1" tx1="dk1" bg2="lt2" tx2="dk2" accent1="accent1" accent2="accent2" accent3="accent3" accent4="accent4" accent5="accent5" accent6="accent6" hlink="hlink" folHlink="folHlink"/>
  <p:sldLayoutIdLst>
    <p:sldLayoutId id="2147483688" r:id="rId1"/>
    <p:sldLayoutId id="2147483699"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12"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2"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wst.org/"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awst.org/resources"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apps.who.int/iris/bitstream/10665/44636/1/9789241501903_eng.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0996"/>
            <a:ext cx="4104456" cy="1101121"/>
          </a:xfrm>
          <a:prstGeom prst="rect">
            <a:avLst/>
          </a:prstGeom>
          <a:noFill/>
          <a:ln>
            <a:noFill/>
          </a:ln>
        </p:spPr>
      </p:pic>
      <p:sp>
        <p:nvSpPr>
          <p:cNvPr id="4" name="TextBox 3"/>
          <p:cNvSpPr txBox="1"/>
          <p:nvPr/>
        </p:nvSpPr>
        <p:spPr>
          <a:xfrm>
            <a:off x="671264" y="677882"/>
            <a:ext cx="8077200" cy="6309417"/>
          </a:xfrm>
          <a:prstGeom prst="rect">
            <a:avLst/>
          </a:prstGeom>
          <a:noFill/>
        </p:spPr>
        <p:txBody>
          <a:bodyPr wrap="square" rtlCol="0">
            <a:spAutoFit/>
          </a:bodyPr>
          <a:lstStyle/>
          <a:p>
            <a:endParaRPr lang="en-US" sz="1100" dirty="0"/>
          </a:p>
          <a:p>
            <a:pPr algn="ctr" hangingPunct="0"/>
            <a:r>
              <a:rPr lang="es-ES_tradnl" sz="1100" dirty="0"/>
              <a:t>424 </a:t>
            </a:r>
            <a:r>
              <a:rPr lang="es-ES_tradnl" sz="1100" dirty="0" err="1"/>
              <a:t>Aviation</a:t>
            </a:r>
            <a:r>
              <a:rPr lang="es-ES_tradnl" sz="1100" dirty="0"/>
              <a:t> Road NE</a:t>
            </a:r>
            <a:endParaRPr lang="en-US" sz="1100" dirty="0"/>
          </a:p>
          <a:p>
            <a:pPr algn="ctr" hangingPunct="0"/>
            <a:r>
              <a:rPr lang="en-CA" sz="1100" dirty="0"/>
              <a:t>Calgary, Alberta, </a:t>
            </a:r>
            <a:r>
              <a:rPr lang="es-ES_tradnl" sz="1100" dirty="0"/>
              <a:t>T2E 8H6</a:t>
            </a:r>
            <a:r>
              <a:rPr lang="en-CA" sz="1100" dirty="0"/>
              <a:t>, Canada</a:t>
            </a:r>
            <a:endParaRPr lang="en-US" sz="1100" dirty="0"/>
          </a:p>
          <a:p>
            <a:pPr algn="ctr">
              <a:tabLst>
                <a:tab pos="1196975" algn="l"/>
              </a:tabLst>
            </a:pPr>
            <a:r>
              <a:rPr lang="fr-FR" sz="1100" dirty="0" smtClean="0"/>
              <a:t>Phone: + 1 (403) 243-3285, Fax: + 1 (403) 243-6199</a:t>
            </a:r>
            <a:endParaRPr lang="en-US" sz="1100" dirty="0" smtClean="0"/>
          </a:p>
          <a:p>
            <a:pPr algn="ctr">
              <a:tabLst>
                <a:tab pos="1196975" algn="l"/>
              </a:tabLst>
            </a:pPr>
            <a:r>
              <a:rPr lang="fr-FR" sz="1100" dirty="0" smtClean="0"/>
              <a:t>E-mail: </a:t>
            </a:r>
            <a:r>
              <a:rPr lang="fr-FR" sz="1100" dirty="0" err="1" smtClean="0"/>
              <a:t>resources@cawst.org</a:t>
            </a:r>
            <a:r>
              <a:rPr lang="fr-FR" sz="1100" dirty="0" smtClean="0"/>
              <a:t>, </a:t>
            </a:r>
            <a:r>
              <a:rPr lang="en-US" sz="1100" dirty="0" smtClean="0"/>
              <a:t>Website: </a:t>
            </a:r>
            <a:r>
              <a:rPr lang="en-US" sz="1100" dirty="0" smtClean="0">
                <a:hlinkClick r:id="rId3"/>
              </a:rPr>
              <a:t>www.cawst.org</a:t>
            </a:r>
            <a:endParaRPr lang="en-US" sz="1100" dirty="0" smtClean="0"/>
          </a:p>
          <a:p>
            <a:pPr algn="ctr">
              <a:tabLst>
                <a:tab pos="1196975" algn="l"/>
              </a:tabLst>
            </a:pPr>
            <a:endParaRPr lang="en-US" sz="1100" dirty="0"/>
          </a:p>
          <a:p>
            <a:r>
              <a:rPr lang="en-US" sz="900" dirty="0"/>
              <a:t>CAWST, the Centre for Affordable Water and Sanitation Technology, is a nonprofit organization that provides training and consulting to organizations working directly with populations in developing countries who lack access to clean water and basic sanitation.</a:t>
            </a:r>
          </a:p>
          <a:p>
            <a:r>
              <a:rPr lang="en-US" sz="900" dirty="0"/>
              <a:t> </a:t>
            </a:r>
          </a:p>
          <a:p>
            <a:r>
              <a:rPr lang="en-US" sz="900" dirty="0"/>
              <a:t>One of CAWST’s core strategies is to make knowledge about water common knowledge. This is achieved, in part, by developing and freely distributing education materials with the intent of increasing the availability of information to those who need it most.</a:t>
            </a:r>
          </a:p>
          <a:p>
            <a:r>
              <a:rPr lang="en-US" sz="900" dirty="0"/>
              <a:t> </a:t>
            </a:r>
          </a:p>
          <a:p>
            <a:r>
              <a:rPr lang="en-US" sz="900" dirty="0"/>
              <a:t>This document is open content and licensed under the Creative Commons Attribution Works </a:t>
            </a:r>
            <a:r>
              <a:rPr lang="en-US" sz="900" dirty="0" smtClean="0"/>
              <a:t>4.0 International </a:t>
            </a:r>
            <a:r>
              <a:rPr lang="en-US" sz="900" dirty="0"/>
              <a:t>License. To view a copy of this license, visit http</a:t>
            </a:r>
            <a:r>
              <a:rPr lang="en-US" sz="900"/>
              <a:t>://</a:t>
            </a:r>
            <a:r>
              <a:rPr lang="en-US" sz="900" smtClean="0"/>
              <a:t>creativecommons.org/licenses/by/4.0 </a:t>
            </a:r>
            <a:r>
              <a:rPr lang="en-US" sz="900" dirty="0"/>
              <a:t>or send a letter to Creative Commons, 171 Second Street, Suite 300, San Francisco, California 94105, USA. </a:t>
            </a:r>
          </a:p>
          <a:p>
            <a:r>
              <a:rPr lang="en-US" sz="900" dirty="0"/>
              <a:t> </a:t>
            </a:r>
          </a:p>
          <a:p>
            <a:r>
              <a:rPr lang="en-US" sz="900" dirty="0" smtClean="0"/>
              <a:t>		You </a:t>
            </a:r>
            <a:r>
              <a:rPr lang="en-US" sz="900" dirty="0"/>
              <a:t>are free to:</a:t>
            </a:r>
          </a:p>
          <a:p>
            <a:pPr marL="2000250" lvl="4" indent="-171450">
              <a:buFont typeface="Arial" pitchFamily="34" charset="0"/>
              <a:buChar char="•"/>
            </a:pPr>
            <a:r>
              <a:rPr lang="en-US" sz="900" dirty="0"/>
              <a:t>Share – to copy, distribute and transmit this document</a:t>
            </a:r>
          </a:p>
          <a:p>
            <a:pPr marL="2000250" lvl="4" indent="-171450">
              <a:buFont typeface="Arial" pitchFamily="34" charset="0"/>
              <a:buChar char="•"/>
            </a:pPr>
            <a:r>
              <a:rPr lang="en-US" sz="900" dirty="0"/>
              <a:t>Remix – to adapt this document</a:t>
            </a:r>
          </a:p>
          <a:p>
            <a:r>
              <a:rPr lang="en-US" sz="900" dirty="0"/>
              <a:t> </a:t>
            </a:r>
          </a:p>
          <a:p>
            <a:r>
              <a:rPr lang="en-US" sz="900" dirty="0" smtClean="0"/>
              <a:t>		Under </a:t>
            </a:r>
            <a:r>
              <a:rPr lang="en-US" sz="900" dirty="0"/>
              <a:t>the following conditions:</a:t>
            </a:r>
          </a:p>
          <a:p>
            <a:pPr marL="2000250" lvl="4" indent="-171450">
              <a:buFont typeface="Arial" pitchFamily="34" charset="0"/>
              <a:buChar char="•"/>
            </a:pPr>
            <a:r>
              <a:rPr lang="en-US" sz="900" dirty="0" smtClean="0"/>
              <a:t>Attribution</a:t>
            </a:r>
            <a:r>
              <a:rPr lang="en-US" sz="900" dirty="0"/>
              <a:t>. You must give credit to CAWST as the original source of the document. Please include our website:  www.cawst.org</a:t>
            </a:r>
          </a:p>
          <a:p>
            <a:pPr algn="ctr">
              <a:tabLst>
                <a:tab pos="1196975" algn="l"/>
              </a:tabLst>
            </a:pPr>
            <a:endParaRPr lang="en-US" sz="900" dirty="0" smtClean="0"/>
          </a:p>
          <a:p>
            <a:pPr>
              <a:tabLst>
                <a:tab pos="1196975" algn="l"/>
              </a:tabLst>
            </a:pPr>
            <a:r>
              <a:rPr lang="en-US" sz="900" dirty="0"/>
              <a:t>CAWST will produce updated versions of this document periodically. For this reason, we do not recommend hosting this document to download from your website</a:t>
            </a:r>
            <a:r>
              <a:rPr lang="en-US" sz="900" dirty="0" smtClean="0"/>
              <a:t>.</a:t>
            </a:r>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r>
              <a:rPr lang="en-US" sz="900" b="1" dirty="0"/>
              <a:t> </a:t>
            </a:r>
            <a:r>
              <a:rPr lang="en-US" sz="900" dirty="0"/>
              <a:t>CAWST and its directors, employees, contractors, and volunteers do not assume any responsibility for and make no warranty with respect to the results that may be obtained from the use of the information provided</a:t>
            </a:r>
            <a:r>
              <a:rPr lang="en-US" sz="900" dirty="0" smtClean="0"/>
              <a:t>.</a:t>
            </a:r>
            <a:endParaRPr lang="en-US" sz="900" dirty="0"/>
          </a:p>
        </p:txBody>
      </p:sp>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171092" y="3111252"/>
            <a:ext cx="1080120" cy="288032"/>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1243100" y="3544850"/>
            <a:ext cx="936104" cy="360040"/>
          </a:xfrm>
          <a:prstGeom prst="rect">
            <a:avLst/>
          </a:prstGeom>
        </p:spPr>
      </p:pic>
      <p:sp>
        <p:nvSpPr>
          <p:cNvPr id="3" name="TextBox 2"/>
          <p:cNvSpPr txBox="1"/>
          <p:nvPr/>
        </p:nvSpPr>
        <p:spPr>
          <a:xfrm>
            <a:off x="2045568" y="4305137"/>
            <a:ext cx="5328592" cy="1892826"/>
          </a:xfrm>
          <a:prstGeom prst="rect">
            <a:avLst/>
          </a:prstGeom>
          <a:noFill/>
          <a:ln w="15875">
            <a:solidFill>
              <a:schemeClr val="tx1"/>
            </a:solidFill>
          </a:ln>
        </p:spPr>
        <p:txBody>
          <a:bodyPr wrap="square" rtlCol="0">
            <a:spAutoFit/>
          </a:bodyPr>
          <a:lstStyle/>
          <a:p>
            <a:r>
              <a:rPr lang="en-US" b="1" dirty="0"/>
              <a:t> </a:t>
            </a:r>
            <a:r>
              <a:rPr lang="en-US" sz="1100" b="1" dirty="0" smtClean="0"/>
              <a:t>			Stay </a:t>
            </a:r>
            <a:r>
              <a:rPr lang="en-US" sz="1100" b="1" dirty="0"/>
              <a:t>up-to-date and get support:</a:t>
            </a:r>
            <a:endParaRPr lang="en-US" sz="1100" dirty="0"/>
          </a:p>
          <a:p>
            <a:pPr marL="3028950" lvl="6" indent="-285750">
              <a:buFont typeface="Arial" pitchFamily="34" charset="0"/>
              <a:buChar char="•"/>
            </a:pPr>
            <a:r>
              <a:rPr lang="en-US" sz="1100" dirty="0" smtClean="0"/>
              <a:t>Latest </a:t>
            </a:r>
            <a:r>
              <a:rPr lang="en-US" sz="1100" dirty="0"/>
              <a:t>updates to this document</a:t>
            </a:r>
          </a:p>
          <a:p>
            <a:pPr marL="3028950" lvl="6" indent="-285750">
              <a:buFont typeface="Arial" pitchFamily="34" charset="0"/>
              <a:buChar char="•"/>
            </a:pPr>
            <a:r>
              <a:rPr lang="en-US" sz="1100" dirty="0"/>
              <a:t>Other workshop &amp; training related resources</a:t>
            </a:r>
          </a:p>
          <a:p>
            <a:pPr marL="3028950" lvl="6" indent="-285750">
              <a:buFont typeface="Arial" pitchFamily="34" charset="0"/>
              <a:buChar char="•"/>
            </a:pPr>
            <a:r>
              <a:rPr lang="en-US" sz="1100" dirty="0"/>
              <a:t>Support on using this document in your work</a:t>
            </a:r>
          </a:p>
          <a:p>
            <a:r>
              <a:rPr lang="en-US" sz="1100" dirty="0"/>
              <a:t> </a:t>
            </a:r>
          </a:p>
          <a:p>
            <a:r>
              <a:rPr lang="en-US" sz="1100" i="1" dirty="0" smtClean="0"/>
              <a:t>CAWST provides mentorship and</a:t>
            </a:r>
          </a:p>
          <a:p>
            <a:r>
              <a:rPr lang="en-US" sz="1100" i="1" dirty="0" smtClean="0"/>
              <a:t>coaching on the use of its education</a:t>
            </a:r>
          </a:p>
          <a:p>
            <a:r>
              <a:rPr lang="en-US" sz="1100" i="1" dirty="0" smtClean="0"/>
              <a:t>and training resources.</a:t>
            </a:r>
            <a:endParaRPr lang="en-US" sz="1100" dirty="0"/>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3768" y="4365104"/>
            <a:ext cx="468052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9404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txBox="1">
            <a:spLocks noChangeArrowheads="1"/>
          </p:cNvSpPr>
          <p:nvPr/>
        </p:nvSpPr>
        <p:spPr bwMode="auto">
          <a:xfrm>
            <a:off x="0" y="188913"/>
            <a:ext cx="9144000"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4400" b="1" dirty="0">
                <a:solidFill>
                  <a:schemeClr val="accent2"/>
                </a:solidFill>
              </a:rPr>
              <a:t>Toxoplasmosis</a:t>
            </a:r>
            <a:endParaRPr lang="en-US" altLang="en-US" sz="4400" b="1" i="1" dirty="0">
              <a:solidFill>
                <a:schemeClr val="accent2"/>
              </a:solidFill>
            </a:endParaRPr>
          </a:p>
        </p:txBody>
      </p:sp>
      <p:pic>
        <p:nvPicPr>
          <p:cNvPr id="24579" name="Picture 2" descr="Toxoplasma gondii in mouse ascitic fluid. Sme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700213"/>
            <a:ext cx="72009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Box 9"/>
          <p:cNvSpPr txBox="1">
            <a:spLocks noChangeArrowheads="1"/>
          </p:cNvSpPr>
          <p:nvPr/>
        </p:nvSpPr>
        <p:spPr bwMode="auto">
          <a:xfrm>
            <a:off x="1116013" y="3860800"/>
            <a:ext cx="472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dirty="0"/>
              <a:t>Source: CDC</a:t>
            </a:r>
          </a:p>
        </p:txBody>
      </p:sp>
      <p:sp>
        <p:nvSpPr>
          <p:cNvPr id="24581" name="Rectangle 1"/>
          <p:cNvSpPr>
            <a:spLocks noChangeArrowheads="1"/>
          </p:cNvSpPr>
          <p:nvPr/>
        </p:nvSpPr>
        <p:spPr bwMode="auto">
          <a:xfrm>
            <a:off x="1116013" y="4508500"/>
            <a:ext cx="71278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dirty="0"/>
              <a:t>Toxoplasmosis is caused by the protozoa </a:t>
            </a:r>
            <a:r>
              <a:rPr lang="en-US" altLang="en-US" i="1" dirty="0"/>
              <a:t>Toxoplasma gondii</a:t>
            </a:r>
            <a:r>
              <a:rPr lang="en-US" altLang="en-US" dirty="0"/>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txBox="1">
            <a:spLocks noChangeArrowheads="1"/>
          </p:cNvSpPr>
          <p:nvPr/>
        </p:nvSpPr>
        <p:spPr bwMode="auto">
          <a:xfrm>
            <a:off x="0" y="188913"/>
            <a:ext cx="9144000"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4400" b="1" dirty="0">
                <a:solidFill>
                  <a:schemeClr val="accent2"/>
                </a:solidFill>
              </a:rPr>
              <a:t>Toxoplasmosis</a:t>
            </a:r>
            <a:endParaRPr lang="en-US" altLang="en-US" sz="4400" b="1" i="1" dirty="0">
              <a:solidFill>
                <a:schemeClr val="accent2"/>
              </a:solidFill>
            </a:endParaRPr>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7538" y="1484313"/>
            <a:ext cx="5562600" cy="3465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4" name="TextBox 6"/>
          <p:cNvSpPr txBox="1">
            <a:spLocks noChangeArrowheads="1"/>
          </p:cNvSpPr>
          <p:nvPr/>
        </p:nvSpPr>
        <p:spPr bwMode="auto">
          <a:xfrm>
            <a:off x="1906588" y="5072063"/>
            <a:ext cx="56197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dirty="0"/>
              <a:t>Global status of </a:t>
            </a:r>
            <a:r>
              <a:rPr lang="en-US" altLang="en-US" sz="1400" i="1" dirty="0"/>
              <a:t>Toxoplasma gondii</a:t>
            </a:r>
            <a:r>
              <a:rPr lang="en-US" altLang="en-US" sz="1400" dirty="0"/>
              <a:t> </a:t>
            </a:r>
            <a:r>
              <a:rPr lang="en-US" altLang="en-US" sz="1400" dirty="0" smtClean="0"/>
              <a:t>prevalence</a:t>
            </a:r>
            <a:r>
              <a:rPr lang="en-US" altLang="en-US" sz="1400" dirty="0"/>
              <a:t>. Dark red equals prevalence above 60%, light red equals 40–60%, yellow 20–40%, blue 10–20% and green equals prevalence &lt;10%. White equals absence of data. </a:t>
            </a:r>
          </a:p>
        </p:txBody>
      </p:sp>
      <p:sp>
        <p:nvSpPr>
          <p:cNvPr id="25605" name="TextBox 7"/>
          <p:cNvSpPr txBox="1">
            <a:spLocks noChangeArrowheads="1"/>
          </p:cNvSpPr>
          <p:nvPr/>
        </p:nvSpPr>
        <p:spPr bwMode="auto">
          <a:xfrm>
            <a:off x="3924300" y="5954713"/>
            <a:ext cx="3887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dirty="0"/>
              <a:t>Source: Pappas et al. 2009</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altLang="en-US" b="1" dirty="0" smtClean="0">
                <a:solidFill>
                  <a:schemeClr val="accent2"/>
                </a:solidFill>
                <a:ea typeface="ＭＳ Ｐゴシック" pitchFamily="34" charset="-128"/>
              </a:rPr>
              <a:t>Toxoplasmosis</a:t>
            </a:r>
          </a:p>
        </p:txBody>
      </p:sp>
      <p:pic>
        <p:nvPicPr>
          <p:cNvPr id="1026" name="Picture 2" descr="Life cycle of Toxoplasma gond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397076"/>
            <a:ext cx="5832648" cy="51050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75656" y="6502111"/>
            <a:ext cx="6336704" cy="276999"/>
          </a:xfrm>
          <a:prstGeom prst="rect">
            <a:avLst/>
          </a:prstGeom>
          <a:noFill/>
        </p:spPr>
        <p:txBody>
          <a:bodyPr wrap="square" rtlCol="0">
            <a:spAutoFit/>
          </a:bodyPr>
          <a:lstStyle/>
          <a:p>
            <a:r>
              <a:rPr lang="en-US" sz="1200" dirty="0"/>
              <a:t>Source: CDC, 2014 http://www.cdc.gov/parasites/toxoplasmosis/biology.html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altLang="en-US" b="1" dirty="0" smtClean="0">
                <a:solidFill>
                  <a:schemeClr val="accent2"/>
                </a:solidFill>
                <a:ea typeface="ＭＳ Ｐゴシック" pitchFamily="34" charset="-128"/>
              </a:rPr>
              <a:t>Toxoplasmosis</a:t>
            </a:r>
          </a:p>
        </p:txBody>
      </p:sp>
      <p:sp>
        <p:nvSpPr>
          <p:cNvPr id="27650" name="Content Placeholder 2"/>
          <p:cNvSpPr>
            <a:spLocks noGrp="1"/>
          </p:cNvSpPr>
          <p:nvPr>
            <p:ph idx="1"/>
          </p:nvPr>
        </p:nvSpPr>
        <p:spPr/>
        <p:txBody>
          <a:bodyPr/>
          <a:lstStyle/>
          <a:p>
            <a:r>
              <a:rPr lang="en-US" altLang="en-US" sz="2600" dirty="0" smtClean="0">
                <a:ea typeface="ＭＳ Ｐゴシック" pitchFamily="34" charset="-128"/>
              </a:rPr>
              <a:t>Toxoplasmosis is one of the most common human infections in the world – it is found everywhere other than Antarctica. It is </a:t>
            </a:r>
            <a:r>
              <a:rPr lang="en-GB" altLang="en-US" sz="2600" dirty="0" smtClean="0">
                <a:ea typeface="ＭＳ Ｐゴシック" pitchFamily="34" charset="-128"/>
              </a:rPr>
              <a:t>most common in areas that have hot, humid climates and are at a lower altitude.</a:t>
            </a:r>
            <a:endParaRPr lang="en-US" altLang="en-US" sz="2600" dirty="0" smtClean="0">
              <a:ea typeface="ＭＳ Ｐゴシック" pitchFamily="34" charset="-128"/>
            </a:endParaRPr>
          </a:p>
          <a:p>
            <a:r>
              <a:rPr lang="en-US" altLang="en-US" sz="2600" dirty="0" smtClean="0">
                <a:ea typeface="ＭＳ Ｐゴシック" pitchFamily="34" charset="-128"/>
              </a:rPr>
              <a:t>Toxoplasmosis can be transmitted by </a:t>
            </a:r>
          </a:p>
          <a:p>
            <a:pPr lvl="1"/>
            <a:r>
              <a:rPr lang="en-US" altLang="en-US" sz="2400" dirty="0" smtClean="0">
                <a:ea typeface="Arial" pitchFamily="34" charset="0"/>
              </a:rPr>
              <a:t>Eating undercooked meat (e.g., lamb, venison, pork)</a:t>
            </a:r>
          </a:p>
          <a:p>
            <a:pPr lvl="1"/>
            <a:r>
              <a:rPr lang="en-US" altLang="en-US" sz="2400" dirty="0" smtClean="0">
                <a:ea typeface="Arial" pitchFamily="34" charset="0"/>
              </a:rPr>
              <a:t>Lack of proper hygiene when preparing raw meat (e.g., handwashing)</a:t>
            </a:r>
            <a:endParaRPr lang="en-CA" altLang="en-US" sz="2400" dirty="0" smtClean="0">
              <a:ea typeface="Arial" pitchFamily="34" charset="0"/>
            </a:endParaRPr>
          </a:p>
          <a:p>
            <a:pPr lvl="1"/>
            <a:r>
              <a:rPr lang="en-US" altLang="en-US" sz="2400" dirty="0" smtClean="0">
                <a:ea typeface="Arial" pitchFamily="34" charset="0"/>
              </a:rPr>
              <a:t>Drinking water contaminated by feces</a:t>
            </a:r>
          </a:p>
          <a:p>
            <a:pPr lvl="1"/>
            <a:r>
              <a:rPr lang="en-US" altLang="en-US" sz="2400" dirty="0" smtClean="0">
                <a:ea typeface="Arial" pitchFamily="34" charset="0"/>
              </a:rPr>
              <a:t>Passed from a pregnant mother who gets infected to her fetus.</a:t>
            </a:r>
            <a:endParaRPr lang="en-GB" altLang="en-US" sz="2400" dirty="0" smtClean="0">
              <a:ea typeface="Arial" pitchFamily="34" charset="0"/>
            </a:endParaRPr>
          </a:p>
          <a:p>
            <a:pPr>
              <a:buFontTx/>
              <a:buNone/>
            </a:pPr>
            <a:r>
              <a:rPr lang="en-US" altLang="en-US" dirty="0" smtClean="0">
                <a:ea typeface="ＭＳ Ｐゴシック" pitchFamily="34" charset="-128"/>
              </a:rPr>
              <a:t>  </a:t>
            </a:r>
          </a:p>
          <a:p>
            <a:endParaRPr lang="en-US" alt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ltLang="en-US" b="1" dirty="0" smtClean="0">
                <a:solidFill>
                  <a:schemeClr val="accent2"/>
                </a:solidFill>
                <a:ea typeface="ＭＳ Ｐゴシック" pitchFamily="34" charset="-128"/>
              </a:rPr>
              <a:t>Toxoplasmosis</a:t>
            </a:r>
          </a:p>
        </p:txBody>
      </p:sp>
      <p:sp>
        <p:nvSpPr>
          <p:cNvPr id="29698" name="Content Placeholder 2"/>
          <p:cNvSpPr>
            <a:spLocks noGrp="1"/>
          </p:cNvSpPr>
          <p:nvPr>
            <p:ph idx="1"/>
          </p:nvPr>
        </p:nvSpPr>
        <p:spPr/>
        <p:txBody>
          <a:bodyPr/>
          <a:lstStyle/>
          <a:p>
            <a:r>
              <a:rPr lang="en-GB" altLang="en-US" sz="2600" dirty="0" smtClean="0">
                <a:ea typeface="ＭＳ Ｐゴシック" pitchFamily="34" charset="-128"/>
              </a:rPr>
              <a:t>Healthy adults do not usually show symptoms because their immune systems are able to fight the disease.  If they do have symptoms, they are similar to the flu, including fever and muscle aches. The parasite remains in the body and can become reactivated if the person’s immune system is very weak.</a:t>
            </a:r>
          </a:p>
          <a:p>
            <a:r>
              <a:rPr lang="en-GB" altLang="en-US" sz="2600" dirty="0" smtClean="0">
                <a:ea typeface="ＭＳ Ｐゴシック" pitchFamily="34" charset="-128"/>
              </a:rPr>
              <a:t>For adult with a very weak immune system, (e.g., people living with HIV / AIDS), the symptoms are worse. Symptoms are headache, seizures, poor coordination and blurred vision.</a:t>
            </a:r>
            <a:endParaRPr lang="en-US" altLang="en-US" sz="2600" dirty="0" smtClean="0">
              <a:ea typeface="ＭＳ Ｐゴシック" pitchFamily="34" charset="-128"/>
            </a:endParaRPr>
          </a:p>
          <a:p>
            <a:endParaRPr lang="en-US" altLang="en-US" sz="2800" dirty="0" smtClean="0">
              <a:ea typeface="ＭＳ Ｐゴシック" pitchFamily="34" charset="-128"/>
            </a:endParaRPr>
          </a:p>
          <a:p>
            <a:endParaRPr lang="en-US" altLang="en-US" sz="2800" dirty="0" smtClean="0">
              <a:ea typeface="ＭＳ Ｐゴシック" pitchFamily="34" charset="-128"/>
            </a:endParaRPr>
          </a:p>
          <a:p>
            <a:endParaRPr lang="en-US" altLang="en-US" sz="2800" dirty="0" smtClean="0">
              <a:ea typeface="ＭＳ Ｐゴシック" pitchFamily="34" charset="-128"/>
            </a:endParaRPr>
          </a:p>
          <a:p>
            <a:endParaRPr lang="en-US" altLang="en-US" sz="28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altLang="en-US" b="1" dirty="0" smtClean="0">
                <a:solidFill>
                  <a:schemeClr val="accent2"/>
                </a:solidFill>
                <a:ea typeface="ＭＳ Ｐゴシック" pitchFamily="34" charset="-128"/>
              </a:rPr>
              <a:t>Toxoplasmosis</a:t>
            </a:r>
          </a:p>
        </p:txBody>
      </p:sp>
      <p:sp>
        <p:nvSpPr>
          <p:cNvPr id="30722" name="Content Placeholder 2"/>
          <p:cNvSpPr>
            <a:spLocks noGrp="1"/>
          </p:cNvSpPr>
          <p:nvPr>
            <p:ph idx="1"/>
          </p:nvPr>
        </p:nvSpPr>
        <p:spPr/>
        <p:txBody>
          <a:bodyPr/>
          <a:lstStyle/>
          <a:p>
            <a:r>
              <a:rPr lang="en-US" altLang="en-US" sz="2200" dirty="0" smtClean="0">
                <a:ea typeface="ＭＳ Ｐゴシック" pitchFamily="34" charset="-128"/>
              </a:rPr>
              <a:t>The impacts on a fetus can be severe. The child can appear healthy at birth, however, toxoplasmosis infection of a fetus </a:t>
            </a:r>
            <a:r>
              <a:rPr lang="en-GB" altLang="en-US" sz="2200" dirty="0" smtClean="0">
                <a:ea typeface="ＭＳ Ｐゴシック" pitchFamily="34" charset="-128"/>
              </a:rPr>
              <a:t>can result in the following impacts on the child: severe eye infections, seizures, and mental disability.  </a:t>
            </a:r>
          </a:p>
          <a:p>
            <a:r>
              <a:rPr lang="en-GB" altLang="en-US" sz="2200" dirty="0" smtClean="0">
                <a:ea typeface="ＭＳ Ｐゴシック" pitchFamily="34" charset="-128"/>
              </a:rPr>
              <a:t>The impact on the fetus is more severe the earlier in pregnancy the woman becomes infected. This may result in miscarriage or stillbirth.</a:t>
            </a:r>
          </a:p>
          <a:p>
            <a:r>
              <a:rPr lang="en-GB" altLang="en-US" sz="2200" dirty="0" smtClean="0">
                <a:ea typeface="ＭＳ Ｐゴシック" pitchFamily="34" charset="-128"/>
              </a:rPr>
              <a:t>More than 6 times the risk of miscarriage than a non-infected, pregnant woman</a:t>
            </a:r>
          </a:p>
          <a:p>
            <a:r>
              <a:rPr lang="en-US" altLang="en-US" sz="2200" dirty="0" smtClean="0">
                <a:ea typeface="ＭＳ Ｐゴシック" pitchFamily="34" charset="-128"/>
              </a:rPr>
              <a:t>More than 3 times the risk of premature birth</a:t>
            </a:r>
            <a:r>
              <a:rPr lang="en-CA" altLang="en-US" sz="2200" dirty="0" smtClean="0">
                <a:ea typeface="ＭＳ Ｐゴシック" pitchFamily="34" charset="-128"/>
              </a:rPr>
              <a:t> </a:t>
            </a:r>
            <a:r>
              <a:rPr lang="en-GB" altLang="en-US" sz="2200" dirty="0" smtClean="0">
                <a:ea typeface="ＭＳ Ｐゴシック" pitchFamily="34" charset="-128"/>
              </a:rPr>
              <a:t>than a non-infected, pregnant woman</a:t>
            </a:r>
            <a:endParaRPr lang="en-CA" altLang="en-US" sz="2200" dirty="0" smtClean="0">
              <a:ea typeface="ＭＳ Ｐゴシック" pitchFamily="34" charset="-128"/>
            </a:endParaRPr>
          </a:p>
          <a:p>
            <a:r>
              <a:rPr lang="en-US" altLang="en-US" sz="2200" dirty="0" smtClean="0">
                <a:ea typeface="ＭＳ Ｐゴシック" pitchFamily="34" charset="-128"/>
              </a:rPr>
              <a:t>Almost 6 times the risk of fetal abnormality (e.g., severe eye infections, seizures, and mental disability)</a:t>
            </a:r>
            <a:endParaRPr lang="en-CA" altLang="en-US" sz="2200" dirty="0" smtClean="0">
              <a:ea typeface="ＭＳ Ｐゴシック" pitchFamily="34" charset="-128"/>
            </a:endParaRPr>
          </a:p>
          <a:p>
            <a:endParaRPr lang="en-GB" altLang="en-US" sz="2000" dirty="0" smtClean="0">
              <a:ea typeface="ＭＳ Ｐゴシック" pitchFamily="34" charset="-128"/>
            </a:endParaRPr>
          </a:p>
          <a:p>
            <a:endParaRPr lang="en-GB" altLang="en-US" sz="2000" dirty="0" smtClean="0">
              <a:ea typeface="ＭＳ Ｐゴシック" pitchFamily="34" charset="-128"/>
            </a:endParaRPr>
          </a:p>
          <a:p>
            <a:endParaRPr lang="en-GB" altLang="en-US" sz="20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altLang="en-US" b="1" dirty="0" smtClean="0">
                <a:solidFill>
                  <a:schemeClr val="accent2"/>
                </a:solidFill>
                <a:ea typeface="ＭＳ Ｐゴシック" pitchFamily="34" charset="-128"/>
              </a:rPr>
              <a:t>Cholera </a:t>
            </a:r>
          </a:p>
        </p:txBody>
      </p:sp>
      <p:sp>
        <p:nvSpPr>
          <p:cNvPr id="31747" name="Rectangle 2"/>
          <p:cNvSpPr>
            <a:spLocks noChangeArrowheads="1"/>
          </p:cNvSpPr>
          <p:nvPr/>
        </p:nvSpPr>
        <p:spPr bwMode="auto">
          <a:xfrm>
            <a:off x="971550" y="5157788"/>
            <a:ext cx="71294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dirty="0"/>
              <a:t>Cholera is caused by the bacteria </a:t>
            </a:r>
            <a:r>
              <a:rPr lang="en-GB" altLang="en-US" i="1" dirty="0"/>
              <a:t>Vibrio cholerae</a:t>
            </a:r>
            <a:r>
              <a:rPr lang="en-US" altLang="en-US" dirty="0"/>
              <a:t>.</a:t>
            </a:r>
          </a:p>
        </p:txBody>
      </p:sp>
      <p:sp>
        <p:nvSpPr>
          <p:cNvPr id="31748" name="TextBox 6"/>
          <p:cNvSpPr txBox="1">
            <a:spLocks noChangeArrowheads="1"/>
          </p:cNvSpPr>
          <p:nvPr/>
        </p:nvSpPr>
        <p:spPr bwMode="auto">
          <a:xfrm>
            <a:off x="5435600" y="386080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dirty="0"/>
              <a:t>kirstyne.wordpress.com</a:t>
            </a:r>
          </a:p>
        </p:txBody>
      </p:sp>
      <p:pic>
        <p:nvPicPr>
          <p:cNvPr id="31749" name="Picture 8" descr="bacteri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1700213"/>
            <a:ext cx="26955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650" y="1412875"/>
            <a:ext cx="3602038"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Box 6"/>
          <p:cNvSpPr txBox="1">
            <a:spLocks noChangeArrowheads="1"/>
          </p:cNvSpPr>
          <p:nvPr/>
        </p:nvSpPr>
        <p:spPr bwMode="auto">
          <a:xfrm>
            <a:off x="755650" y="429260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dirty="0"/>
              <a:t>Wikipedia.com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idx="1"/>
          </p:nvPr>
        </p:nvSpPr>
        <p:spPr/>
        <p:txBody>
          <a:bodyPr/>
          <a:lstStyle/>
          <a:p>
            <a:pPr marL="0" indent="0">
              <a:buFontTx/>
              <a:buNone/>
            </a:pPr>
            <a:endParaRPr lang="en-US" altLang="en-US" dirty="0" smtClean="0">
              <a:ea typeface="ＭＳ Ｐゴシック" pitchFamily="34" charset="-128"/>
            </a:endParaRPr>
          </a:p>
        </p:txBody>
      </p:sp>
      <p:pic>
        <p:nvPicPr>
          <p:cNvPr id="32771" name="Picture 2" descr="C:\Users\kathleendewitt\Desktop\Cholera WHO 2004-200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052513"/>
            <a:ext cx="7777163" cy="572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itle 1"/>
          <p:cNvSpPr txBox="1">
            <a:spLocks/>
          </p:cNvSpPr>
          <p:nvPr/>
        </p:nvSpPr>
        <p:spPr bwMode="auto">
          <a:xfrm>
            <a:off x="611188" y="301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4400" b="1" dirty="0">
                <a:solidFill>
                  <a:schemeClr val="accent2"/>
                </a:solidFill>
              </a:rPr>
              <a:t>Cholera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altLang="en-US" b="1" dirty="0" smtClean="0">
                <a:solidFill>
                  <a:schemeClr val="accent2"/>
                </a:solidFill>
                <a:ea typeface="ＭＳ Ｐゴシック" pitchFamily="34" charset="-128"/>
              </a:rPr>
              <a:t>Cholera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484784"/>
            <a:ext cx="4009026" cy="5011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932040" y="6496066"/>
            <a:ext cx="2304256" cy="369332"/>
          </a:xfrm>
          <a:prstGeom prst="rect">
            <a:avLst/>
          </a:prstGeom>
          <a:noFill/>
        </p:spPr>
        <p:txBody>
          <a:bodyPr wrap="square" rtlCol="0">
            <a:spAutoFit/>
          </a:bodyPr>
          <a:lstStyle/>
          <a:p>
            <a:r>
              <a:rPr lang="en-US" dirty="0" smtClean="0"/>
              <a:t>WEDC, 2012</a:t>
            </a:r>
            <a:endParaRPr lang="en-US" dirty="0"/>
          </a:p>
        </p:txBody>
      </p:sp>
    </p:spTree>
    <p:extLst>
      <p:ext uri="{BB962C8B-B14F-4D97-AF65-F5344CB8AC3E}">
        <p14:creationId xmlns:p14="http://schemas.microsoft.com/office/powerpoint/2010/main" val="41358396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altLang="en-US" b="1" dirty="0" smtClean="0">
                <a:solidFill>
                  <a:schemeClr val="accent2"/>
                </a:solidFill>
                <a:ea typeface="ＭＳ Ｐゴシック" pitchFamily="34" charset="-128"/>
              </a:rPr>
              <a:t>Cholera</a:t>
            </a:r>
          </a:p>
        </p:txBody>
      </p:sp>
      <p:sp>
        <p:nvSpPr>
          <p:cNvPr id="33794" name="Content Placeholder 2"/>
          <p:cNvSpPr>
            <a:spLocks noGrp="1"/>
          </p:cNvSpPr>
          <p:nvPr>
            <p:ph idx="1"/>
          </p:nvPr>
        </p:nvSpPr>
        <p:spPr>
          <a:xfrm>
            <a:off x="457200" y="1268413"/>
            <a:ext cx="8229600" cy="4857750"/>
          </a:xfrm>
        </p:spPr>
        <p:txBody>
          <a:bodyPr/>
          <a:lstStyle/>
          <a:p>
            <a:r>
              <a:rPr lang="en-GB" altLang="en-US" sz="2600" dirty="0" smtClean="0">
                <a:ea typeface="ＭＳ Ｐゴシック" pitchFamily="34" charset="-128"/>
              </a:rPr>
              <a:t>Cholera is a serious diarrheal disease that can result in death if it is not treated quickly.  According to the WHO, there are 3 to 5 million cholera cases every year and approximately 100,000 to 120,000 result in death.</a:t>
            </a:r>
          </a:p>
          <a:p>
            <a:r>
              <a:rPr lang="en-US" altLang="en-US" sz="2600" dirty="0" smtClean="0">
                <a:ea typeface="ＭＳ Ｐゴシック" pitchFamily="34" charset="-128"/>
              </a:rPr>
              <a:t>Cholera is found worldwide, but is commonly found in the Middle East, Africa, Central and South America, parts of Asia and the Gulf Coast of the United States. </a:t>
            </a:r>
          </a:p>
          <a:p>
            <a:endParaRPr lang="en-US" altLang="en-US" sz="28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pPr marL="0" indent="0" algn="ctr">
              <a:buNone/>
            </a:pPr>
            <a:r>
              <a:rPr lang="en-US" dirty="0" smtClean="0"/>
              <a:t>This presentation is used with Lesson </a:t>
            </a:r>
            <a:r>
              <a:rPr lang="en-US" dirty="0"/>
              <a:t>Plan: </a:t>
            </a:r>
            <a:r>
              <a:rPr lang="en-US" i="1" dirty="0" smtClean="0"/>
              <a:t>Maternal </a:t>
            </a:r>
            <a:r>
              <a:rPr lang="en-US" i="1" dirty="0"/>
              <a:t>and Child </a:t>
            </a:r>
            <a:r>
              <a:rPr lang="en-US" i="1" dirty="0" smtClean="0"/>
              <a:t>Health, WASH-Related Diseases and HWTS</a:t>
            </a:r>
            <a:r>
              <a:rPr lang="en-US" dirty="0" smtClean="0"/>
              <a:t>. </a:t>
            </a:r>
            <a:endParaRPr lang="en-US" dirty="0"/>
          </a:p>
          <a:p>
            <a:pPr marL="0" indent="0">
              <a:buNone/>
            </a:pPr>
            <a:endParaRPr lang="en-US" dirty="0" smtClean="0"/>
          </a:p>
          <a:p>
            <a:pPr marL="0" indent="0" algn="ctr">
              <a:buNone/>
            </a:pPr>
            <a:r>
              <a:rPr lang="en-US" dirty="0" smtClean="0"/>
              <a:t>Available at </a:t>
            </a:r>
            <a:r>
              <a:rPr lang="en-US" dirty="0" smtClean="0">
                <a:hlinkClick r:id="rId3"/>
              </a:rPr>
              <a:t>www.cawst.org/resources</a:t>
            </a:r>
            <a:endParaRPr lang="en-US" dirty="0"/>
          </a:p>
          <a:p>
            <a:pPr marL="0" indent="0">
              <a:buNone/>
            </a:pPr>
            <a:r>
              <a:rPr lang="en-US" dirty="0" smtClean="0"/>
              <a:t> </a:t>
            </a:r>
            <a:endParaRPr lang="en-US" dirty="0"/>
          </a:p>
        </p:txBody>
      </p:sp>
    </p:spTree>
    <p:extLst>
      <p:ext uri="{BB962C8B-B14F-4D97-AF65-F5344CB8AC3E}">
        <p14:creationId xmlns:p14="http://schemas.microsoft.com/office/powerpoint/2010/main" val="15342654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altLang="en-US" b="1" dirty="0" smtClean="0">
                <a:solidFill>
                  <a:schemeClr val="accent2"/>
                </a:solidFill>
                <a:ea typeface="ＭＳ Ｐゴシック" pitchFamily="34" charset="-128"/>
              </a:rPr>
              <a:t>Cholera </a:t>
            </a:r>
          </a:p>
        </p:txBody>
      </p:sp>
      <p:sp>
        <p:nvSpPr>
          <p:cNvPr id="34818" name="Content Placeholder 2"/>
          <p:cNvSpPr>
            <a:spLocks noGrp="1"/>
          </p:cNvSpPr>
          <p:nvPr>
            <p:ph idx="1"/>
          </p:nvPr>
        </p:nvSpPr>
        <p:spPr>
          <a:xfrm>
            <a:off x="457200" y="1196975"/>
            <a:ext cx="8229600" cy="5040313"/>
          </a:xfrm>
        </p:spPr>
        <p:txBody>
          <a:bodyPr/>
          <a:lstStyle/>
          <a:p>
            <a:r>
              <a:rPr lang="en-GB" altLang="en-US" sz="2400" dirty="0" smtClean="0">
                <a:ea typeface="ＭＳ Ｐゴシック" pitchFamily="34" charset="-128"/>
              </a:rPr>
              <a:t>Cholera can cause severe dehydration which can have severe impacts on pregnant mothers and children.  </a:t>
            </a:r>
          </a:p>
          <a:p>
            <a:r>
              <a:rPr lang="en-GB" altLang="en-US" sz="2400" dirty="0" smtClean="0">
                <a:ea typeface="ＭＳ Ｐゴシック" pitchFamily="34" charset="-128"/>
              </a:rPr>
              <a:t>Pregnant mothers have an increased chance of death.  In fact, pregnant mothers are two times more likely to die from cholera as non-pregnant women.</a:t>
            </a:r>
          </a:p>
          <a:p>
            <a:r>
              <a:rPr lang="en-GB" altLang="en-US" sz="2400" dirty="0" smtClean="0">
                <a:ea typeface="ＭＳ Ｐゴシック" pitchFamily="34" charset="-128"/>
              </a:rPr>
              <a:t>When a pregnant woman dehydrates, not enough blood, oxygen, and / or nutrients pass to the fetus. About 30% of fetuses will die either from miscarriage or stillbirth.  </a:t>
            </a:r>
          </a:p>
          <a:p>
            <a:r>
              <a:rPr lang="en-GB" altLang="en-US" sz="2400" dirty="0" smtClean="0">
                <a:ea typeface="ＭＳ Ｐゴシック" pitchFamily="34" charset="-128"/>
              </a:rPr>
              <a:t>Pregnant women have an increased risk of premature birth.</a:t>
            </a:r>
          </a:p>
          <a:p>
            <a:r>
              <a:rPr lang="en-GB" altLang="en-US" sz="2400" dirty="0" smtClean="0">
                <a:ea typeface="ＭＳ Ｐゴシック" pitchFamily="34" charset="-128"/>
              </a:rPr>
              <a:t>Newborns and young children are more than eight times more likely to die than adults. </a:t>
            </a:r>
          </a:p>
          <a:p>
            <a:endParaRPr lang="en-US" altLang="en-US" sz="18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Cholera</a:t>
            </a:r>
            <a:endParaRPr lang="en-US" b="1" dirty="0">
              <a:solidFill>
                <a:schemeClr val="accent2"/>
              </a:solidFill>
            </a:endParaRPr>
          </a:p>
        </p:txBody>
      </p:sp>
      <p:sp>
        <p:nvSpPr>
          <p:cNvPr id="3" name="Content Placeholder 2"/>
          <p:cNvSpPr>
            <a:spLocks noGrp="1"/>
          </p:cNvSpPr>
          <p:nvPr>
            <p:ph idx="1"/>
          </p:nvPr>
        </p:nvSpPr>
        <p:spPr>
          <a:xfrm>
            <a:off x="457200" y="1340769"/>
            <a:ext cx="8229600" cy="4680520"/>
          </a:xfrm>
        </p:spPr>
        <p:txBody>
          <a:bodyPr/>
          <a:lstStyle/>
          <a:p>
            <a:r>
              <a:rPr lang="en-GB" altLang="en-US" sz="2400" dirty="0">
                <a:ea typeface="ＭＳ Ｐゴシック" pitchFamily="34" charset="-128"/>
              </a:rPr>
              <a:t>Cholera is highly contagious, dose dependent, and is transmitted by ingesting contaminated water or food.  The transmission route is fecal-oral.  Most infections become apparent within two or three days</a:t>
            </a:r>
            <a:r>
              <a:rPr lang="en-GB" altLang="en-US" sz="2400" dirty="0" smtClean="0">
                <a:ea typeface="ＭＳ Ｐゴシック" pitchFamily="34" charset="-128"/>
              </a:rPr>
              <a:t>.</a:t>
            </a:r>
          </a:p>
          <a:p>
            <a:r>
              <a:rPr lang="en-GB" altLang="en-US" sz="2400" dirty="0">
                <a:ea typeface="ＭＳ Ｐゴシック" pitchFamily="34" charset="-128"/>
              </a:rPr>
              <a:t>The most common symptom of cholera is watery diarrhea. Other symptoms include nausea and </a:t>
            </a:r>
            <a:r>
              <a:rPr lang="en-GB" altLang="en-US" sz="2400" dirty="0" smtClean="0">
                <a:ea typeface="ＭＳ Ｐゴシック" pitchFamily="34" charset="-128"/>
              </a:rPr>
              <a:t>vomiting.</a:t>
            </a:r>
            <a:endParaRPr lang="en-GB" altLang="en-US" sz="2400" dirty="0">
              <a:ea typeface="ＭＳ Ｐゴシック" pitchFamily="34" charset="-128"/>
            </a:endParaRPr>
          </a:p>
          <a:p>
            <a:r>
              <a:rPr lang="en-GB" altLang="en-US" sz="2400" dirty="0">
                <a:ea typeface="ＭＳ Ｐゴシック" pitchFamily="34" charset="-128"/>
              </a:rPr>
              <a:t>In places where cholera is common each year, “children, who are less likely than adults to have been exposed, are the most vulnerable to symptomatic infection and severe illness and death.” (UNICEF, 2013)</a:t>
            </a:r>
          </a:p>
          <a:p>
            <a:endParaRPr lang="en-US" dirty="0"/>
          </a:p>
        </p:txBody>
      </p:sp>
    </p:spTree>
    <p:extLst>
      <p:ext uri="{BB962C8B-B14F-4D97-AF65-F5344CB8AC3E}">
        <p14:creationId xmlns:p14="http://schemas.microsoft.com/office/powerpoint/2010/main" val="7923544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txBox="1">
            <a:spLocks noChangeArrowheads="1"/>
          </p:cNvSpPr>
          <p:nvPr/>
        </p:nvSpPr>
        <p:spPr bwMode="auto">
          <a:xfrm>
            <a:off x="0" y="188913"/>
            <a:ext cx="9144000"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4400" b="1" dirty="0">
                <a:solidFill>
                  <a:schemeClr val="accent2"/>
                </a:solidFill>
              </a:rPr>
              <a:t>Cryptosporidiosis</a:t>
            </a:r>
            <a:endParaRPr lang="en-US" altLang="en-US" sz="4400" b="1" i="1" dirty="0">
              <a:solidFill>
                <a:schemeClr val="accent2"/>
              </a:solidFill>
            </a:endParaRPr>
          </a:p>
        </p:txBody>
      </p:sp>
      <p:pic>
        <p:nvPicPr>
          <p:cNvPr id="35843" name="Picture 6" descr="cryptosporidiosi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350963"/>
            <a:ext cx="4084638" cy="42878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5844" name="TextBox 7"/>
          <p:cNvSpPr txBox="1">
            <a:spLocks noChangeArrowheads="1"/>
          </p:cNvSpPr>
          <p:nvPr/>
        </p:nvSpPr>
        <p:spPr bwMode="auto">
          <a:xfrm>
            <a:off x="5029200" y="5715000"/>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dirty="0"/>
              <a:t>examiner.com</a:t>
            </a:r>
          </a:p>
        </p:txBody>
      </p:sp>
      <p:pic>
        <p:nvPicPr>
          <p:cNvPr id="35845" name="Picture 9" descr="cryptosporidio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341438"/>
            <a:ext cx="32861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Box 8"/>
          <p:cNvSpPr txBox="1">
            <a:spLocks noChangeArrowheads="1"/>
          </p:cNvSpPr>
          <p:nvPr/>
        </p:nvSpPr>
        <p:spPr bwMode="auto">
          <a:xfrm>
            <a:off x="1331913" y="3284538"/>
            <a:ext cx="18716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dirty="0"/>
              <a:t>ecdc.europa.eu</a:t>
            </a:r>
          </a:p>
        </p:txBody>
      </p:sp>
      <p:sp>
        <p:nvSpPr>
          <p:cNvPr id="35847" name="Rectangle 9"/>
          <p:cNvSpPr>
            <a:spLocks noChangeArrowheads="1"/>
          </p:cNvSpPr>
          <p:nvPr/>
        </p:nvSpPr>
        <p:spPr bwMode="auto">
          <a:xfrm>
            <a:off x="611188" y="4076700"/>
            <a:ext cx="32940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dirty="0"/>
              <a:t>Cyrptosporidiosis is caused by a protozoa, most commonly </a:t>
            </a:r>
            <a:r>
              <a:rPr lang="en-US" altLang="en-US" sz="1800" i="1" dirty="0"/>
              <a:t>Cryptosporidium hominis</a:t>
            </a:r>
            <a:r>
              <a:rPr lang="en-US" altLang="en-US" sz="1800" dirty="0"/>
              <a:t> and </a:t>
            </a:r>
            <a:r>
              <a:rPr lang="en-US" altLang="en-US" sz="1800" i="1" dirty="0"/>
              <a:t>C. parvum.</a:t>
            </a:r>
            <a:endParaRPr lang="en-US" altLang="en-US" sz="1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p:cNvSpPr>
            <a:spLocks noGrp="1"/>
          </p:cNvSpPr>
          <p:nvPr>
            <p:ph idx="1"/>
          </p:nvPr>
        </p:nvSpPr>
        <p:spPr>
          <a:xfrm>
            <a:off x="468313" y="1916113"/>
            <a:ext cx="8229600" cy="4708525"/>
          </a:xfrm>
        </p:spPr>
        <p:txBody>
          <a:bodyPr/>
          <a:lstStyle/>
          <a:p>
            <a:pPr marL="0" indent="0">
              <a:buFontTx/>
              <a:buNone/>
            </a:pPr>
            <a:endParaRPr lang="en-US" altLang="en-US" dirty="0" smtClean="0">
              <a:ea typeface="ＭＳ Ｐゴシック" pitchFamily="34" charset="-128"/>
            </a:endParaRPr>
          </a:p>
          <a:p>
            <a:pPr marL="0" indent="0">
              <a:buFontTx/>
              <a:buNone/>
            </a:pPr>
            <a:endParaRPr lang="en-US" altLang="en-US" dirty="0" smtClean="0">
              <a:ea typeface="ＭＳ Ｐゴシック" pitchFamily="34" charset="-128"/>
            </a:endParaRPr>
          </a:p>
          <a:p>
            <a:pPr marL="0" indent="0">
              <a:buFontTx/>
              <a:buNone/>
            </a:pPr>
            <a:endParaRPr lang="en-US" altLang="en-US" dirty="0" smtClean="0">
              <a:ea typeface="ＭＳ Ｐゴシック" pitchFamily="34" charset="-128"/>
            </a:endParaRPr>
          </a:p>
          <a:p>
            <a:pPr marL="0" indent="0">
              <a:buFontTx/>
              <a:buNone/>
            </a:pPr>
            <a:endParaRPr lang="en-US" altLang="en-US" dirty="0" smtClean="0">
              <a:ea typeface="ＭＳ Ｐゴシック" pitchFamily="34" charset="-128"/>
            </a:endParaRPr>
          </a:p>
          <a:p>
            <a:pPr marL="0" indent="0">
              <a:buFontTx/>
              <a:buNone/>
            </a:pPr>
            <a:endParaRPr lang="en-US" altLang="en-US" dirty="0" smtClean="0">
              <a:ea typeface="ＭＳ Ｐゴシック" pitchFamily="34" charset="-128"/>
            </a:endParaRPr>
          </a:p>
          <a:p>
            <a:pPr marL="0" indent="0">
              <a:buFontTx/>
              <a:buNone/>
            </a:pPr>
            <a:endParaRPr lang="en-US" altLang="en-US" dirty="0" smtClean="0">
              <a:ea typeface="ＭＳ Ｐゴシック" pitchFamily="34" charset="-128"/>
            </a:endParaRPr>
          </a:p>
          <a:p>
            <a:pPr marL="0" indent="0">
              <a:buFontTx/>
              <a:buNone/>
            </a:pPr>
            <a:endParaRPr lang="en-US" altLang="en-US" dirty="0" smtClean="0">
              <a:ea typeface="ＭＳ Ｐゴシック" pitchFamily="34" charset="-128"/>
            </a:endParaRPr>
          </a:p>
          <a:p>
            <a:pPr marL="0" indent="0">
              <a:buFontTx/>
              <a:buNone/>
            </a:pPr>
            <a:endParaRPr lang="en-US" altLang="en-US" sz="900" dirty="0" smtClean="0">
              <a:ea typeface="ＭＳ Ｐゴシック" pitchFamily="34" charset="-128"/>
            </a:endParaRPr>
          </a:p>
          <a:p>
            <a:pPr marL="0" indent="0">
              <a:buFontTx/>
              <a:buNone/>
            </a:pPr>
            <a:endParaRPr lang="en-US" altLang="en-US" sz="900" dirty="0" smtClean="0">
              <a:ea typeface="ＭＳ Ｐゴシック" pitchFamily="34" charset="-128"/>
            </a:endParaRPr>
          </a:p>
          <a:p>
            <a:pPr marL="0" indent="0">
              <a:buFontTx/>
              <a:buNone/>
            </a:pPr>
            <a:r>
              <a:rPr lang="en-US" altLang="en-US" sz="900" dirty="0" smtClean="0">
                <a:ea typeface="ＭＳ Ｐゴシック" pitchFamily="34" charset="-128"/>
              </a:rPr>
              <a:t>Taken from Putignani, L., &amp; Menichella, D. (2010). Global Distribution, Public Health and Clinical Impact of the Protozoan Pathogen Cryptosporoidium. </a:t>
            </a:r>
            <a:r>
              <a:rPr lang="en-US" altLang="en-US" sz="900" i="1" dirty="0" smtClean="0">
                <a:ea typeface="ＭＳ Ｐゴシック" pitchFamily="34" charset="-128"/>
              </a:rPr>
              <a:t>Interdisciplinary Perspectives on infectious Diseases</a:t>
            </a:r>
            <a:r>
              <a:rPr lang="en-US" altLang="en-US" sz="900" dirty="0" smtClean="0">
                <a:ea typeface="ＭＳ Ｐゴシック" pitchFamily="34" charset="-128"/>
              </a:rPr>
              <a:t>. doi:10.1155/2010/753512</a:t>
            </a:r>
          </a:p>
        </p:txBody>
      </p:sp>
      <p:sp>
        <p:nvSpPr>
          <p:cNvPr id="36866"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CE9F805-0ECF-463A-A154-0D98A2D2B44D}" type="slidenum">
              <a:rPr lang="en-CA" altLang="en-US" sz="1400"/>
              <a:pPr eaLnBrk="1" hangingPunct="1"/>
              <a:t>23</a:t>
            </a:fld>
            <a:endParaRPr lang="en-CA" altLang="en-US" sz="1400" dirty="0"/>
          </a:p>
        </p:txBody>
      </p:sp>
      <p:pic>
        <p:nvPicPr>
          <p:cNvPr id="36867" name="Picture 2" descr="C:\Users\kathleendewitt\Desktop\crypto global map 1998-200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692150"/>
            <a:ext cx="8207375"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2"/>
          <p:cNvSpPr txBox="1">
            <a:spLocks noChangeArrowheads="1"/>
          </p:cNvSpPr>
          <p:nvPr/>
        </p:nvSpPr>
        <p:spPr bwMode="auto">
          <a:xfrm>
            <a:off x="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4400" b="1" dirty="0">
                <a:solidFill>
                  <a:schemeClr val="accent2"/>
                </a:solidFill>
              </a:rPr>
              <a:t>Cryptosporidiosis</a:t>
            </a:r>
            <a:endParaRPr lang="en-US" altLang="en-US" sz="4400" b="1" i="1" dirty="0">
              <a:solidFill>
                <a:schemeClr val="accent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83D33B6-F7C7-4937-A99B-EB2A2510A1D1}" type="slidenum">
              <a:rPr lang="en-CA" altLang="en-US" sz="1400"/>
              <a:pPr eaLnBrk="1" hangingPunct="1"/>
              <a:t>24</a:t>
            </a:fld>
            <a:endParaRPr lang="en-CA" altLang="en-US" sz="1400" dirty="0"/>
          </a:p>
        </p:txBody>
      </p:sp>
      <p:graphicFrame>
        <p:nvGraphicFramePr>
          <p:cNvPr id="5" name="Table 4"/>
          <p:cNvGraphicFramePr>
            <a:graphicFrameLocks noGrp="1"/>
          </p:cNvGraphicFramePr>
          <p:nvPr/>
        </p:nvGraphicFramePr>
        <p:xfrm>
          <a:off x="468313" y="981075"/>
          <a:ext cx="8382000" cy="5476885"/>
        </p:xfrm>
        <a:graphic>
          <a:graphicData uri="http://schemas.openxmlformats.org/drawingml/2006/table">
            <a:tbl>
              <a:tblPr>
                <a:tableStyleId>{5C22544A-7EE6-4342-B048-85BDC9FD1C3A}</a:tableStyleId>
              </a:tblPr>
              <a:tblGrid>
                <a:gridCol w="1676400"/>
                <a:gridCol w="1676400"/>
                <a:gridCol w="1676400"/>
                <a:gridCol w="1676400"/>
                <a:gridCol w="1676400"/>
              </a:tblGrid>
              <a:tr h="411002">
                <a:tc>
                  <a:txBody>
                    <a:bodyPr/>
                    <a:lstStyle/>
                    <a:p>
                      <a:pPr algn="l" fontAlgn="b"/>
                      <a:r>
                        <a:rPr lang="en-US" sz="1100" b="1" u="none" strike="noStrike" dirty="0">
                          <a:effectLst/>
                        </a:rPr>
                        <a:t>North America</a:t>
                      </a:r>
                      <a:endParaRPr lang="en-US" sz="1100" b="1" i="0" u="none" strike="noStrike" dirty="0">
                        <a:solidFill>
                          <a:srgbClr val="000000"/>
                        </a:solidFill>
                        <a:effectLst/>
                        <a:latin typeface="Calibri"/>
                      </a:endParaRPr>
                    </a:p>
                  </a:txBody>
                  <a:tcPr marL="8082" marR="8082" marT="8081" marB="0" anchor="b">
                    <a:solidFill>
                      <a:schemeClr val="tx2">
                        <a:lumMod val="60000"/>
                        <a:lumOff val="40000"/>
                      </a:schemeClr>
                    </a:solidFill>
                  </a:tcPr>
                </a:tc>
                <a:tc>
                  <a:txBody>
                    <a:bodyPr/>
                    <a:lstStyle/>
                    <a:p>
                      <a:pPr algn="l" fontAlgn="b"/>
                      <a:r>
                        <a:rPr lang="en-US" sz="1100" b="1" u="none" strike="noStrike" dirty="0">
                          <a:effectLst/>
                        </a:rPr>
                        <a:t>Caribbean</a:t>
                      </a:r>
                      <a:endParaRPr lang="en-US" sz="1100" b="1" i="0" u="none" strike="noStrike" dirty="0">
                        <a:solidFill>
                          <a:srgbClr val="000000"/>
                        </a:solidFill>
                        <a:effectLst/>
                        <a:latin typeface="Calibri"/>
                      </a:endParaRPr>
                    </a:p>
                  </a:txBody>
                  <a:tcPr marL="8082" marR="8082" marT="8081" marB="0" anchor="b">
                    <a:solidFill>
                      <a:schemeClr val="tx2">
                        <a:lumMod val="60000"/>
                        <a:lumOff val="40000"/>
                      </a:schemeClr>
                    </a:solidFill>
                  </a:tcPr>
                </a:tc>
                <a:tc>
                  <a:txBody>
                    <a:bodyPr/>
                    <a:lstStyle/>
                    <a:p>
                      <a:pPr algn="l" fontAlgn="b"/>
                      <a:r>
                        <a:rPr lang="en-US" sz="1100" b="1" u="none" strike="noStrike" dirty="0">
                          <a:effectLst/>
                        </a:rPr>
                        <a:t>Central/ South America</a:t>
                      </a:r>
                      <a:endParaRPr lang="en-US" sz="1100" b="1" i="0" u="none" strike="noStrike" dirty="0">
                        <a:solidFill>
                          <a:srgbClr val="000000"/>
                        </a:solidFill>
                        <a:effectLst/>
                        <a:latin typeface="Calibri"/>
                      </a:endParaRPr>
                    </a:p>
                  </a:txBody>
                  <a:tcPr marL="8082" marR="8082" marT="8081" marB="0" anchor="b">
                    <a:solidFill>
                      <a:schemeClr val="tx2">
                        <a:lumMod val="60000"/>
                        <a:lumOff val="40000"/>
                      </a:schemeClr>
                    </a:solidFill>
                  </a:tcPr>
                </a:tc>
                <a:tc>
                  <a:txBody>
                    <a:bodyPr/>
                    <a:lstStyle/>
                    <a:p>
                      <a:pPr algn="l" fontAlgn="b"/>
                      <a:r>
                        <a:rPr lang="en-US" sz="1100" b="1" u="none" strike="noStrike" dirty="0">
                          <a:effectLst/>
                        </a:rPr>
                        <a:t>Africa</a:t>
                      </a:r>
                      <a:endParaRPr lang="en-US" sz="1100" b="1" i="0" u="none" strike="noStrike" dirty="0">
                        <a:solidFill>
                          <a:srgbClr val="000000"/>
                        </a:solidFill>
                        <a:effectLst/>
                        <a:latin typeface="Calibri"/>
                      </a:endParaRPr>
                    </a:p>
                  </a:txBody>
                  <a:tcPr marL="8082" marR="8082" marT="8081" marB="0" anchor="b">
                    <a:solidFill>
                      <a:schemeClr val="tx2">
                        <a:lumMod val="60000"/>
                        <a:lumOff val="40000"/>
                      </a:schemeClr>
                    </a:solidFill>
                  </a:tcPr>
                </a:tc>
                <a:tc>
                  <a:txBody>
                    <a:bodyPr/>
                    <a:lstStyle/>
                    <a:p>
                      <a:pPr algn="l" fontAlgn="b"/>
                      <a:r>
                        <a:rPr lang="en-US" sz="1100" b="1" u="none" strike="noStrike" dirty="0">
                          <a:effectLst/>
                        </a:rPr>
                        <a:t>Europe</a:t>
                      </a:r>
                      <a:endParaRPr lang="en-US" sz="1100" b="1" i="0" u="none" strike="noStrike" dirty="0">
                        <a:solidFill>
                          <a:srgbClr val="000000"/>
                        </a:solidFill>
                        <a:effectLst/>
                        <a:latin typeface="Calibri"/>
                      </a:endParaRPr>
                    </a:p>
                  </a:txBody>
                  <a:tcPr marL="8082" marR="8082" marT="8081" marB="0" anchor="b">
                    <a:solidFill>
                      <a:schemeClr val="tx2">
                        <a:lumMod val="60000"/>
                        <a:lumOff val="40000"/>
                      </a:schemeClr>
                    </a:solidFill>
                  </a:tcPr>
                </a:tc>
              </a:tr>
              <a:tr h="209322">
                <a:tc>
                  <a:txBody>
                    <a:bodyPr/>
                    <a:lstStyle/>
                    <a:p>
                      <a:pPr algn="l" fontAlgn="b"/>
                      <a:r>
                        <a:rPr lang="en-US" sz="1100" u="none" strike="noStrike" dirty="0">
                          <a:effectLst/>
                        </a:rPr>
                        <a:t>Canada</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Cuba</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Argentina</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Algeria</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Austria</a:t>
                      </a:r>
                      <a:endParaRPr lang="en-US" sz="1100" b="0" i="0" u="none" strike="noStrike" dirty="0">
                        <a:solidFill>
                          <a:srgbClr val="000000"/>
                        </a:solidFill>
                        <a:effectLst/>
                        <a:latin typeface="Calibri"/>
                      </a:endParaRPr>
                    </a:p>
                  </a:txBody>
                  <a:tcPr marL="8082" marR="8082" marT="8081" marB="0" anchor="b"/>
                </a:tc>
              </a:tr>
              <a:tr h="209322">
                <a:tc>
                  <a:txBody>
                    <a:bodyPr/>
                    <a:lstStyle/>
                    <a:p>
                      <a:pPr algn="l" fontAlgn="b"/>
                      <a:r>
                        <a:rPr lang="en-US" sz="1100" u="none" strike="noStrike" dirty="0">
                          <a:effectLst/>
                        </a:rPr>
                        <a:t>Mexico</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Haiti</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Brazil</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Burundi</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Belgium</a:t>
                      </a:r>
                      <a:endParaRPr lang="en-US" sz="1100" b="0" i="0" u="none" strike="noStrike" dirty="0">
                        <a:solidFill>
                          <a:srgbClr val="000000"/>
                        </a:solidFill>
                        <a:effectLst/>
                        <a:latin typeface="Calibri"/>
                      </a:endParaRPr>
                    </a:p>
                  </a:txBody>
                  <a:tcPr marL="8082" marR="8082" marT="8081" marB="0" anchor="b"/>
                </a:tc>
              </a:tr>
              <a:tr h="209322">
                <a:tc>
                  <a:txBody>
                    <a:bodyPr/>
                    <a:lstStyle/>
                    <a:p>
                      <a:pPr algn="l" fontAlgn="b"/>
                      <a:r>
                        <a:rPr lang="en-US" sz="1100" u="none" strike="noStrike" dirty="0">
                          <a:effectLst/>
                        </a:rPr>
                        <a:t>United States</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Jamaica</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Colombia</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Cameroon</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Czechoslovakia</a:t>
                      </a:r>
                      <a:endParaRPr lang="en-US" sz="1100" b="0" i="0" u="none" strike="noStrike" dirty="0">
                        <a:solidFill>
                          <a:srgbClr val="000000"/>
                        </a:solidFill>
                        <a:effectLst/>
                        <a:latin typeface="Calibri"/>
                      </a:endParaRPr>
                    </a:p>
                  </a:txBody>
                  <a:tcPr marL="8082" marR="8082" marT="8081" marB="0" anchor="b"/>
                </a:tc>
              </a:tr>
              <a:tr h="209322">
                <a:tc>
                  <a:txBody>
                    <a:bodyPr/>
                    <a:lstStyle/>
                    <a:p>
                      <a:pPr algn="l" fontAlgn="b"/>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Puerto Rico</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Chile</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Ethiopia</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Denmark</a:t>
                      </a:r>
                      <a:endParaRPr lang="en-US" sz="1100" b="0" i="0" u="none" strike="noStrike" dirty="0">
                        <a:solidFill>
                          <a:srgbClr val="000000"/>
                        </a:solidFill>
                        <a:effectLst/>
                        <a:latin typeface="Calibri"/>
                      </a:endParaRPr>
                    </a:p>
                  </a:txBody>
                  <a:tcPr marL="8082" marR="8082" marT="8081" marB="0" anchor="b"/>
                </a:tc>
              </a:tr>
              <a:tr h="209322">
                <a:tc>
                  <a:txBody>
                    <a:bodyPr/>
                    <a:lstStyle/>
                    <a:p>
                      <a:pPr algn="l" fontAlgn="b"/>
                      <a:r>
                        <a:rPr lang="en-US" sz="1100" b="1" u="none" strike="noStrike" dirty="0">
                          <a:effectLst/>
                        </a:rPr>
                        <a:t>Pacific</a:t>
                      </a:r>
                      <a:endParaRPr lang="en-US" sz="1100" b="1" i="0" u="none" strike="noStrike" dirty="0">
                        <a:solidFill>
                          <a:srgbClr val="000000"/>
                        </a:solidFill>
                        <a:effectLst/>
                        <a:latin typeface="Calibri"/>
                      </a:endParaRPr>
                    </a:p>
                  </a:txBody>
                  <a:tcPr marL="8082" marR="8082" marT="8081" marB="0" anchor="b">
                    <a:solidFill>
                      <a:schemeClr val="tx2">
                        <a:lumMod val="60000"/>
                        <a:lumOff val="40000"/>
                      </a:schemeClr>
                    </a:solidFill>
                  </a:tcPr>
                </a:tc>
                <a:tc>
                  <a:txBody>
                    <a:bodyPr/>
                    <a:lstStyle/>
                    <a:p>
                      <a:pPr algn="l" fontAlgn="b"/>
                      <a:r>
                        <a:rPr lang="en-US" sz="1100" u="none" strike="noStrike" dirty="0">
                          <a:effectLst/>
                        </a:rPr>
                        <a:t>St. Lucia</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Costa Rica</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Gabon</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England</a:t>
                      </a:r>
                      <a:endParaRPr lang="en-US" sz="1100" b="0" i="0" u="none" strike="noStrike" dirty="0">
                        <a:solidFill>
                          <a:srgbClr val="000000"/>
                        </a:solidFill>
                        <a:effectLst/>
                        <a:latin typeface="Calibri"/>
                      </a:endParaRPr>
                    </a:p>
                  </a:txBody>
                  <a:tcPr marL="8082" marR="8082" marT="8081" marB="0" anchor="b"/>
                </a:tc>
              </a:tr>
              <a:tr h="209322">
                <a:tc>
                  <a:txBody>
                    <a:bodyPr/>
                    <a:lstStyle/>
                    <a:p>
                      <a:pPr algn="l" fontAlgn="b"/>
                      <a:r>
                        <a:rPr lang="en-US" sz="1100" u="none" strike="noStrike" dirty="0">
                          <a:effectLst/>
                        </a:rPr>
                        <a:t>Australia</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Tobago</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Ecuador</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Ghana</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Finland</a:t>
                      </a:r>
                      <a:endParaRPr lang="en-US" sz="1100" b="0" i="0" u="none" strike="noStrike" dirty="0">
                        <a:solidFill>
                          <a:srgbClr val="000000"/>
                        </a:solidFill>
                        <a:effectLst/>
                        <a:latin typeface="Calibri"/>
                      </a:endParaRPr>
                    </a:p>
                  </a:txBody>
                  <a:tcPr marL="8082" marR="8082" marT="8081" marB="0" anchor="b"/>
                </a:tc>
              </a:tr>
              <a:tr h="209322">
                <a:tc>
                  <a:txBody>
                    <a:bodyPr/>
                    <a:lstStyle/>
                    <a:p>
                      <a:pPr algn="l" fontAlgn="b"/>
                      <a:r>
                        <a:rPr lang="en-US" sz="1100" u="none" strike="noStrike" dirty="0">
                          <a:effectLst/>
                        </a:rPr>
                        <a:t>Malaysia</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Trinidad</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El Salvador</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Guinea</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France</a:t>
                      </a:r>
                      <a:endParaRPr lang="en-US" sz="1100" b="0" i="0" u="none" strike="noStrike" dirty="0">
                        <a:solidFill>
                          <a:srgbClr val="000000"/>
                        </a:solidFill>
                        <a:effectLst/>
                        <a:latin typeface="Calibri"/>
                      </a:endParaRPr>
                    </a:p>
                  </a:txBody>
                  <a:tcPr marL="8082" marR="8082" marT="8081" marB="0" anchor="b"/>
                </a:tc>
              </a:tr>
              <a:tr h="209322">
                <a:tc>
                  <a:txBody>
                    <a:bodyPr/>
                    <a:lstStyle/>
                    <a:p>
                      <a:pPr algn="l" fontAlgn="b"/>
                      <a:r>
                        <a:rPr lang="en-US" sz="1100" u="none" strike="noStrike" dirty="0">
                          <a:effectLst/>
                        </a:rPr>
                        <a:t>New Zealand</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Virgin Islands</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Guatemala</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Guinea-Bissau</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Germany</a:t>
                      </a:r>
                      <a:endParaRPr lang="en-US" sz="1100" b="0" i="0" u="none" strike="noStrike" dirty="0">
                        <a:solidFill>
                          <a:srgbClr val="000000"/>
                        </a:solidFill>
                        <a:effectLst/>
                        <a:latin typeface="Calibri"/>
                      </a:endParaRPr>
                    </a:p>
                  </a:txBody>
                  <a:tcPr marL="8082" marR="8082" marT="8081" marB="0" anchor="b"/>
                </a:tc>
              </a:tr>
              <a:tr h="224340">
                <a:tc>
                  <a:txBody>
                    <a:bodyPr/>
                    <a:lstStyle/>
                    <a:p>
                      <a:pPr algn="l" fontAlgn="b"/>
                      <a:r>
                        <a:rPr lang="en-US" sz="1100" u="none" strike="noStrike" dirty="0">
                          <a:effectLst/>
                        </a:rPr>
                        <a:t>Papua-New Guinea</a:t>
                      </a:r>
                      <a:endParaRPr lang="en-US" sz="1100" b="0" i="0" u="none" strike="noStrike" dirty="0">
                        <a:solidFill>
                          <a:srgbClr val="000000"/>
                        </a:solidFill>
                        <a:effectLst/>
                        <a:latin typeface="Calibri"/>
                      </a:endParaRPr>
                    </a:p>
                  </a:txBody>
                  <a:tcPr marL="8082" marR="8082" marT="8081" marB="0" anchor="b"/>
                </a:tc>
                <a:tc>
                  <a:txBody>
                    <a:bodyPr/>
                    <a:lstStyle/>
                    <a:p>
                      <a:pPr algn="l" fontAlgn="b"/>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Panama</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Ivory Coast</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Greece</a:t>
                      </a:r>
                      <a:endParaRPr lang="en-US" sz="1100" b="0" i="0" u="none" strike="noStrike" dirty="0">
                        <a:solidFill>
                          <a:srgbClr val="000000"/>
                        </a:solidFill>
                        <a:effectLst/>
                        <a:latin typeface="Calibri"/>
                      </a:endParaRPr>
                    </a:p>
                  </a:txBody>
                  <a:tcPr marL="8082" marR="8082" marT="8081" marB="0" anchor="b"/>
                </a:tc>
              </a:tr>
              <a:tr h="209322">
                <a:tc>
                  <a:txBody>
                    <a:bodyPr/>
                    <a:lstStyle/>
                    <a:p>
                      <a:pPr algn="l" fontAlgn="b"/>
                      <a:r>
                        <a:rPr lang="en-US" sz="1100" u="none" strike="noStrike" dirty="0">
                          <a:effectLst/>
                        </a:rPr>
                        <a:t>Philippines</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b="1" u="none" strike="noStrike" dirty="0">
                          <a:effectLst/>
                        </a:rPr>
                        <a:t>Asia</a:t>
                      </a:r>
                      <a:endParaRPr lang="en-US" sz="1100" b="1" i="0" u="none" strike="noStrike" dirty="0">
                        <a:solidFill>
                          <a:srgbClr val="000000"/>
                        </a:solidFill>
                        <a:effectLst/>
                        <a:latin typeface="Calibri"/>
                      </a:endParaRPr>
                    </a:p>
                  </a:txBody>
                  <a:tcPr marL="8082" marR="8082" marT="8081" marB="0" anchor="b">
                    <a:solidFill>
                      <a:schemeClr val="tx2">
                        <a:lumMod val="60000"/>
                        <a:lumOff val="40000"/>
                      </a:schemeClr>
                    </a:solidFill>
                  </a:tcPr>
                </a:tc>
                <a:tc>
                  <a:txBody>
                    <a:bodyPr/>
                    <a:lstStyle/>
                    <a:p>
                      <a:pPr algn="l" fontAlgn="b"/>
                      <a:r>
                        <a:rPr lang="en-US" sz="1100" u="none" strike="noStrike" dirty="0">
                          <a:effectLst/>
                        </a:rPr>
                        <a:t>Peru</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Kenya</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Hungary</a:t>
                      </a:r>
                      <a:endParaRPr lang="en-US" sz="1100" b="0" i="0" u="none" strike="noStrike" dirty="0">
                        <a:solidFill>
                          <a:srgbClr val="000000"/>
                        </a:solidFill>
                        <a:effectLst/>
                        <a:latin typeface="Calibri"/>
                      </a:endParaRPr>
                    </a:p>
                  </a:txBody>
                  <a:tcPr marL="8082" marR="8082" marT="8081" marB="0" anchor="b"/>
                </a:tc>
              </a:tr>
              <a:tr h="209322">
                <a:tc>
                  <a:txBody>
                    <a:bodyPr/>
                    <a:lstStyle/>
                    <a:p>
                      <a:pPr algn="l" fontAlgn="b"/>
                      <a:r>
                        <a:rPr lang="en-US" sz="1100" u="none" strike="noStrike" dirty="0">
                          <a:effectLst/>
                        </a:rPr>
                        <a:t>Singapore</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Bangladesh</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Uruguay</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Liberia</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Ireland</a:t>
                      </a:r>
                      <a:endParaRPr lang="en-US" sz="1100" b="0" i="0" u="none" strike="noStrike" dirty="0">
                        <a:solidFill>
                          <a:srgbClr val="000000"/>
                        </a:solidFill>
                        <a:effectLst/>
                        <a:latin typeface="Calibri"/>
                      </a:endParaRPr>
                    </a:p>
                  </a:txBody>
                  <a:tcPr marL="8082" marR="8082" marT="8081" marB="0" anchor="b"/>
                </a:tc>
              </a:tr>
              <a:tr h="209322">
                <a:tc>
                  <a:txBody>
                    <a:bodyPr/>
                    <a:lstStyle/>
                    <a:p>
                      <a:pPr marL="0" algn="l" defTabSz="914400" rtl="0" eaLnBrk="1" fontAlgn="b" latinLnBrk="0" hangingPunct="1"/>
                      <a:endParaRPr lang="en-US" sz="1100" b="1" u="none" strike="noStrike" kern="1200" dirty="0">
                        <a:solidFill>
                          <a:schemeClr val="dk1"/>
                        </a:solidFill>
                        <a:effectLst/>
                        <a:latin typeface="+mn-lt"/>
                        <a:ea typeface="+mn-ea"/>
                        <a:cs typeface="+mn-cs"/>
                      </a:endParaRPr>
                    </a:p>
                  </a:txBody>
                  <a:tcPr marL="8082" marR="8082" marT="8081" marB="0" anchor="b"/>
                </a:tc>
                <a:tc>
                  <a:txBody>
                    <a:bodyPr/>
                    <a:lstStyle/>
                    <a:p>
                      <a:pPr algn="l" fontAlgn="b"/>
                      <a:r>
                        <a:rPr lang="en-US" sz="1100" u="none" strike="noStrike" dirty="0">
                          <a:effectLst/>
                        </a:rPr>
                        <a:t>Belarus</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Venezuela</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Mauritania</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Italy</a:t>
                      </a:r>
                      <a:endParaRPr lang="en-US" sz="1100" b="0" i="0" u="none" strike="noStrike" dirty="0">
                        <a:solidFill>
                          <a:srgbClr val="000000"/>
                        </a:solidFill>
                        <a:effectLst/>
                        <a:latin typeface="Calibri"/>
                      </a:endParaRPr>
                    </a:p>
                  </a:txBody>
                  <a:tcPr marL="8082" marR="8082" marT="8081" marB="0" anchor="b"/>
                </a:tc>
              </a:tr>
              <a:tr h="209322">
                <a:tc>
                  <a:txBody>
                    <a:bodyPr/>
                    <a:lstStyle/>
                    <a:p>
                      <a:pPr marL="0" algn="l" defTabSz="914400" rtl="0" eaLnBrk="1" fontAlgn="b" latinLnBrk="0" hangingPunct="1"/>
                      <a:r>
                        <a:rPr lang="en-US" sz="1100" b="1" u="none" strike="noStrike" kern="1200" dirty="0">
                          <a:solidFill>
                            <a:schemeClr val="dk1"/>
                          </a:solidFill>
                          <a:effectLst/>
                          <a:latin typeface="+mn-lt"/>
                          <a:ea typeface="+mn-ea"/>
                          <a:cs typeface="+mn-cs"/>
                        </a:rPr>
                        <a:t>Middle East</a:t>
                      </a:r>
                    </a:p>
                  </a:txBody>
                  <a:tcPr marL="8082" marR="8082" marT="8081" marB="0" anchor="b">
                    <a:solidFill>
                      <a:schemeClr val="tx2">
                        <a:lumMod val="60000"/>
                        <a:lumOff val="40000"/>
                      </a:schemeClr>
                    </a:solidFill>
                  </a:tcPr>
                </a:tc>
                <a:tc>
                  <a:txBody>
                    <a:bodyPr/>
                    <a:lstStyle/>
                    <a:p>
                      <a:pPr algn="l" fontAlgn="b"/>
                      <a:r>
                        <a:rPr lang="en-US" sz="1100" u="none" strike="noStrike" dirty="0">
                          <a:effectLst/>
                        </a:rPr>
                        <a:t>Cambodia</a:t>
                      </a:r>
                      <a:endParaRPr lang="en-US" sz="1100" b="0" i="0" u="none" strike="noStrike" dirty="0">
                        <a:solidFill>
                          <a:srgbClr val="000000"/>
                        </a:solidFill>
                        <a:effectLst/>
                        <a:latin typeface="Calibri"/>
                      </a:endParaRPr>
                    </a:p>
                  </a:txBody>
                  <a:tcPr marL="8082" marR="8082" marT="8081" marB="0" anchor="b"/>
                </a:tc>
                <a:tc>
                  <a:txBody>
                    <a:bodyPr/>
                    <a:lstStyle/>
                    <a:p>
                      <a:pPr algn="l" fontAlgn="b"/>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Mauritius</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Lithuania</a:t>
                      </a:r>
                      <a:endParaRPr lang="en-US" sz="1100" b="0" i="0" u="none" strike="noStrike" dirty="0">
                        <a:solidFill>
                          <a:srgbClr val="000000"/>
                        </a:solidFill>
                        <a:effectLst/>
                        <a:latin typeface="Calibri"/>
                      </a:endParaRPr>
                    </a:p>
                  </a:txBody>
                  <a:tcPr marL="8082" marR="8082" marT="8081" marB="0" anchor="b"/>
                </a:tc>
              </a:tr>
              <a:tr h="209322">
                <a:tc>
                  <a:txBody>
                    <a:bodyPr/>
                    <a:lstStyle/>
                    <a:p>
                      <a:pPr algn="l" fontAlgn="b"/>
                      <a:r>
                        <a:rPr lang="en-US" sz="1100" u="none" strike="noStrike" dirty="0">
                          <a:effectLst/>
                        </a:rPr>
                        <a:t>Egypt</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China</a:t>
                      </a:r>
                      <a:endParaRPr lang="en-US" sz="1100" b="0" i="0" u="none" strike="noStrike" dirty="0">
                        <a:solidFill>
                          <a:srgbClr val="000000"/>
                        </a:solidFill>
                        <a:effectLst/>
                        <a:latin typeface="Calibri"/>
                      </a:endParaRPr>
                    </a:p>
                  </a:txBody>
                  <a:tcPr marL="8082" marR="8082" marT="8081" marB="0" anchor="b"/>
                </a:tc>
                <a:tc>
                  <a:txBody>
                    <a:bodyPr/>
                    <a:lstStyle/>
                    <a:p>
                      <a:pPr algn="l" fontAlgn="b"/>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Morocco</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Netherlands</a:t>
                      </a:r>
                      <a:endParaRPr lang="en-US" sz="1100" b="0" i="0" u="none" strike="noStrike" dirty="0">
                        <a:solidFill>
                          <a:srgbClr val="000000"/>
                        </a:solidFill>
                        <a:effectLst/>
                        <a:latin typeface="Calibri"/>
                      </a:endParaRPr>
                    </a:p>
                  </a:txBody>
                  <a:tcPr marL="8082" marR="8082" marT="8081" marB="0" anchor="b"/>
                </a:tc>
              </a:tr>
              <a:tr h="209322">
                <a:tc>
                  <a:txBody>
                    <a:bodyPr/>
                    <a:lstStyle/>
                    <a:p>
                      <a:pPr algn="l" fontAlgn="b"/>
                      <a:r>
                        <a:rPr lang="en-US" sz="1100" u="none" strike="noStrike" dirty="0">
                          <a:effectLst/>
                        </a:rPr>
                        <a:t>Iran</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India</a:t>
                      </a:r>
                      <a:endParaRPr lang="en-US" sz="1100" b="0" i="0" u="none" strike="noStrike" dirty="0">
                        <a:solidFill>
                          <a:srgbClr val="000000"/>
                        </a:solidFill>
                        <a:effectLst/>
                        <a:latin typeface="Calibri"/>
                      </a:endParaRPr>
                    </a:p>
                  </a:txBody>
                  <a:tcPr marL="8082" marR="8082" marT="8081" marB="0" anchor="b"/>
                </a:tc>
                <a:tc>
                  <a:txBody>
                    <a:bodyPr/>
                    <a:lstStyle/>
                    <a:p>
                      <a:pPr algn="l" fontAlgn="b"/>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Nigeria</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Poland</a:t>
                      </a:r>
                      <a:endParaRPr lang="en-US" sz="1100" b="0" i="0" u="none" strike="noStrike" dirty="0">
                        <a:solidFill>
                          <a:srgbClr val="000000"/>
                        </a:solidFill>
                        <a:effectLst/>
                        <a:latin typeface="Calibri"/>
                      </a:endParaRPr>
                    </a:p>
                  </a:txBody>
                  <a:tcPr marL="8082" marR="8082" marT="8081" marB="0" anchor="b"/>
                </a:tc>
              </a:tr>
              <a:tr h="209322">
                <a:tc>
                  <a:txBody>
                    <a:bodyPr/>
                    <a:lstStyle/>
                    <a:p>
                      <a:pPr algn="l" fontAlgn="b"/>
                      <a:r>
                        <a:rPr lang="en-US" sz="1100" u="none" strike="noStrike" dirty="0">
                          <a:effectLst/>
                        </a:rPr>
                        <a:t>Israel</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Japan</a:t>
                      </a:r>
                      <a:endParaRPr lang="en-US" sz="1100" b="0" i="0" u="none" strike="noStrike" dirty="0">
                        <a:solidFill>
                          <a:srgbClr val="000000"/>
                        </a:solidFill>
                        <a:effectLst/>
                        <a:latin typeface="Calibri"/>
                      </a:endParaRPr>
                    </a:p>
                  </a:txBody>
                  <a:tcPr marL="8082" marR="8082" marT="8081" marB="0" anchor="b"/>
                </a:tc>
                <a:tc>
                  <a:txBody>
                    <a:bodyPr/>
                    <a:lstStyle/>
                    <a:p>
                      <a:pPr algn="l" fontAlgn="b"/>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Rwanda</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Portugal</a:t>
                      </a:r>
                      <a:endParaRPr lang="en-US" sz="1100" b="0" i="0" u="none" strike="noStrike" dirty="0">
                        <a:solidFill>
                          <a:srgbClr val="000000"/>
                        </a:solidFill>
                        <a:effectLst/>
                        <a:latin typeface="Calibri"/>
                      </a:endParaRPr>
                    </a:p>
                  </a:txBody>
                  <a:tcPr marL="8082" marR="8082" marT="8081" marB="0" anchor="b"/>
                </a:tc>
              </a:tr>
              <a:tr h="209322">
                <a:tc>
                  <a:txBody>
                    <a:bodyPr/>
                    <a:lstStyle/>
                    <a:p>
                      <a:pPr algn="l" fontAlgn="b"/>
                      <a:r>
                        <a:rPr lang="en-US" sz="1100" u="none" strike="noStrike" dirty="0">
                          <a:effectLst/>
                        </a:rPr>
                        <a:t>Kuwait</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Korea</a:t>
                      </a:r>
                      <a:endParaRPr lang="en-US" sz="1100" b="0" i="0" u="none" strike="noStrike" dirty="0">
                        <a:solidFill>
                          <a:srgbClr val="000000"/>
                        </a:solidFill>
                        <a:effectLst/>
                        <a:latin typeface="Calibri"/>
                      </a:endParaRPr>
                    </a:p>
                  </a:txBody>
                  <a:tcPr marL="8082" marR="8082" marT="8081" marB="0" anchor="b"/>
                </a:tc>
                <a:tc>
                  <a:txBody>
                    <a:bodyPr/>
                    <a:lstStyle/>
                    <a:p>
                      <a:pPr algn="l" fontAlgn="b"/>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South Africa</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Romania</a:t>
                      </a:r>
                      <a:endParaRPr lang="en-US" sz="1100" b="0" i="0" u="none" strike="noStrike" dirty="0">
                        <a:solidFill>
                          <a:srgbClr val="000000"/>
                        </a:solidFill>
                        <a:effectLst/>
                        <a:latin typeface="Calibri"/>
                      </a:endParaRPr>
                    </a:p>
                  </a:txBody>
                  <a:tcPr marL="8082" marR="8082" marT="8081" marB="0" anchor="b"/>
                </a:tc>
              </a:tr>
              <a:tr h="224340">
                <a:tc>
                  <a:txBody>
                    <a:bodyPr/>
                    <a:lstStyle/>
                    <a:p>
                      <a:pPr algn="l" fontAlgn="b"/>
                      <a:r>
                        <a:rPr lang="en-US" sz="1100" u="none" strike="noStrike" dirty="0">
                          <a:effectLst/>
                        </a:rPr>
                        <a:t>Saudi Arabia</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Myanmar Republic</a:t>
                      </a:r>
                      <a:endParaRPr lang="en-US" sz="1100" b="0" i="0" u="none" strike="noStrike" dirty="0">
                        <a:solidFill>
                          <a:srgbClr val="000000"/>
                        </a:solidFill>
                        <a:effectLst/>
                        <a:latin typeface="Calibri"/>
                      </a:endParaRPr>
                    </a:p>
                  </a:txBody>
                  <a:tcPr marL="8082" marR="8082" marT="8081" marB="0" anchor="b"/>
                </a:tc>
                <a:tc>
                  <a:txBody>
                    <a:bodyPr/>
                    <a:lstStyle/>
                    <a:p>
                      <a:pPr algn="l" fontAlgn="b"/>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Sudan</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Serbia</a:t>
                      </a:r>
                      <a:endParaRPr lang="en-US" sz="1100" b="0" i="0" u="none" strike="noStrike" dirty="0">
                        <a:solidFill>
                          <a:srgbClr val="000000"/>
                        </a:solidFill>
                        <a:effectLst/>
                        <a:latin typeface="Calibri"/>
                      </a:endParaRPr>
                    </a:p>
                  </a:txBody>
                  <a:tcPr marL="8082" marR="8082" marT="8081" marB="0" anchor="b"/>
                </a:tc>
              </a:tr>
              <a:tr h="209322">
                <a:tc>
                  <a:txBody>
                    <a:bodyPr/>
                    <a:lstStyle/>
                    <a:p>
                      <a:pPr algn="l" fontAlgn="b"/>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Pakistan</a:t>
                      </a:r>
                      <a:endParaRPr lang="en-US" sz="1100" b="0" i="0" u="none" strike="noStrike" dirty="0">
                        <a:solidFill>
                          <a:srgbClr val="000000"/>
                        </a:solidFill>
                        <a:effectLst/>
                        <a:latin typeface="Calibri"/>
                      </a:endParaRPr>
                    </a:p>
                  </a:txBody>
                  <a:tcPr marL="8082" marR="8082" marT="8081" marB="0" anchor="b"/>
                </a:tc>
                <a:tc>
                  <a:txBody>
                    <a:bodyPr/>
                    <a:lstStyle/>
                    <a:p>
                      <a:pPr algn="l" fontAlgn="b"/>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Togo</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Spain</a:t>
                      </a:r>
                      <a:endParaRPr lang="en-US" sz="1100" b="0" i="0" u="none" strike="noStrike" dirty="0">
                        <a:solidFill>
                          <a:srgbClr val="000000"/>
                        </a:solidFill>
                        <a:effectLst/>
                        <a:latin typeface="Calibri"/>
                      </a:endParaRPr>
                    </a:p>
                  </a:txBody>
                  <a:tcPr marL="8082" marR="8082" marT="8081" marB="0" anchor="b"/>
                </a:tc>
              </a:tr>
              <a:tr h="209322">
                <a:tc>
                  <a:txBody>
                    <a:bodyPr/>
                    <a:lstStyle/>
                    <a:p>
                      <a:pPr algn="l" fontAlgn="b"/>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Russia</a:t>
                      </a:r>
                      <a:endParaRPr lang="en-US" sz="1100" b="0" i="0" u="none" strike="noStrike" dirty="0">
                        <a:solidFill>
                          <a:srgbClr val="000000"/>
                        </a:solidFill>
                        <a:effectLst/>
                        <a:latin typeface="Calibri"/>
                      </a:endParaRPr>
                    </a:p>
                  </a:txBody>
                  <a:tcPr marL="8082" marR="8082" marT="8081" marB="0" anchor="b"/>
                </a:tc>
                <a:tc>
                  <a:txBody>
                    <a:bodyPr/>
                    <a:lstStyle/>
                    <a:p>
                      <a:pPr algn="l" fontAlgn="b"/>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Tunisia</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Sweden</a:t>
                      </a:r>
                      <a:endParaRPr lang="en-US" sz="1100" b="0" i="0" u="none" strike="noStrike" dirty="0">
                        <a:solidFill>
                          <a:srgbClr val="000000"/>
                        </a:solidFill>
                        <a:effectLst/>
                        <a:latin typeface="Calibri"/>
                      </a:endParaRPr>
                    </a:p>
                  </a:txBody>
                  <a:tcPr marL="8082" marR="8082" marT="8081" marB="0" anchor="b"/>
                </a:tc>
              </a:tr>
              <a:tr h="209322">
                <a:tc>
                  <a:txBody>
                    <a:bodyPr/>
                    <a:lstStyle/>
                    <a:p>
                      <a:pPr algn="l" fontAlgn="b"/>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Sri Lanka</a:t>
                      </a:r>
                      <a:endParaRPr lang="en-US" sz="1100" b="0" i="0" u="none" strike="noStrike" dirty="0">
                        <a:solidFill>
                          <a:srgbClr val="000000"/>
                        </a:solidFill>
                        <a:effectLst/>
                        <a:latin typeface="Calibri"/>
                      </a:endParaRPr>
                    </a:p>
                  </a:txBody>
                  <a:tcPr marL="8082" marR="8082" marT="8081" marB="0" anchor="b"/>
                </a:tc>
                <a:tc>
                  <a:txBody>
                    <a:bodyPr/>
                    <a:lstStyle/>
                    <a:p>
                      <a:pPr algn="l" fontAlgn="b"/>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Uganda</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Switzerland</a:t>
                      </a:r>
                      <a:endParaRPr lang="en-US" sz="1100" b="0" i="0" u="none" strike="noStrike" dirty="0">
                        <a:solidFill>
                          <a:srgbClr val="000000"/>
                        </a:solidFill>
                        <a:effectLst/>
                        <a:latin typeface="Calibri"/>
                      </a:endParaRPr>
                    </a:p>
                  </a:txBody>
                  <a:tcPr marL="8082" marR="8082" marT="8081" marB="0" anchor="b"/>
                </a:tc>
              </a:tr>
              <a:tr h="209322">
                <a:tc>
                  <a:txBody>
                    <a:bodyPr/>
                    <a:lstStyle/>
                    <a:p>
                      <a:pPr algn="l" fontAlgn="b"/>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Taiwan</a:t>
                      </a:r>
                      <a:endParaRPr lang="en-US" sz="1100" b="0" i="0" u="none" strike="noStrike" dirty="0">
                        <a:solidFill>
                          <a:srgbClr val="000000"/>
                        </a:solidFill>
                        <a:effectLst/>
                        <a:latin typeface="Calibri"/>
                      </a:endParaRPr>
                    </a:p>
                  </a:txBody>
                  <a:tcPr marL="8082" marR="8082" marT="8081" marB="0" anchor="b"/>
                </a:tc>
                <a:tc>
                  <a:txBody>
                    <a:bodyPr/>
                    <a:lstStyle/>
                    <a:p>
                      <a:pPr algn="l" fontAlgn="b"/>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Zaire</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Turkey</a:t>
                      </a:r>
                      <a:endParaRPr lang="en-US" sz="1100" b="0" i="0" u="none" strike="noStrike" dirty="0">
                        <a:solidFill>
                          <a:srgbClr val="000000"/>
                        </a:solidFill>
                        <a:effectLst/>
                        <a:latin typeface="Calibri"/>
                      </a:endParaRPr>
                    </a:p>
                  </a:txBody>
                  <a:tcPr marL="8082" marR="8082" marT="8081" marB="0" anchor="b"/>
                </a:tc>
              </a:tr>
              <a:tr h="209322">
                <a:tc>
                  <a:txBody>
                    <a:bodyPr/>
                    <a:lstStyle/>
                    <a:p>
                      <a:pPr algn="l" fontAlgn="b"/>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Thailand</a:t>
                      </a:r>
                      <a:endParaRPr lang="en-US" sz="1100" b="0" i="0" u="none" strike="noStrike" dirty="0">
                        <a:solidFill>
                          <a:srgbClr val="000000"/>
                        </a:solidFill>
                        <a:effectLst/>
                        <a:latin typeface="Calibri"/>
                      </a:endParaRPr>
                    </a:p>
                  </a:txBody>
                  <a:tcPr marL="8082" marR="8082" marT="8081" marB="0" anchor="b"/>
                </a:tc>
                <a:tc>
                  <a:txBody>
                    <a:bodyPr/>
                    <a:lstStyle/>
                    <a:p>
                      <a:pPr algn="l" fontAlgn="b"/>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Zambia</a:t>
                      </a:r>
                      <a:endParaRPr lang="en-US" sz="11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Wales</a:t>
                      </a:r>
                      <a:endParaRPr lang="en-US" sz="1100" b="0" i="0" u="none" strike="noStrike" dirty="0">
                        <a:solidFill>
                          <a:srgbClr val="000000"/>
                        </a:solidFill>
                        <a:effectLst/>
                        <a:latin typeface="Calibri"/>
                      </a:endParaRPr>
                    </a:p>
                  </a:txBody>
                  <a:tcPr marL="8082" marR="8082" marT="8081" marB="0" anchor="b"/>
                </a:tc>
              </a:tr>
              <a:tr h="221441">
                <a:tc>
                  <a:txBody>
                    <a:bodyPr/>
                    <a:lstStyle/>
                    <a:p>
                      <a:pPr algn="l" fontAlgn="b"/>
                      <a:endParaRPr lang="en-US" sz="1400" b="0" i="0" u="none" strike="noStrike" dirty="0">
                        <a:solidFill>
                          <a:srgbClr val="000000"/>
                        </a:solidFill>
                        <a:effectLst/>
                        <a:latin typeface="Calibri"/>
                      </a:endParaRPr>
                    </a:p>
                  </a:txBody>
                  <a:tcPr marL="8082" marR="8082" marT="8081" marB="0" anchor="b"/>
                </a:tc>
                <a:tc>
                  <a:txBody>
                    <a:bodyPr/>
                    <a:lstStyle/>
                    <a:p>
                      <a:pPr algn="l" fontAlgn="b"/>
                      <a:endParaRPr lang="en-US" sz="1400" b="0" i="0" u="none" strike="noStrike" dirty="0">
                        <a:solidFill>
                          <a:srgbClr val="000000"/>
                        </a:solidFill>
                        <a:effectLst/>
                        <a:latin typeface="Calibri"/>
                      </a:endParaRPr>
                    </a:p>
                  </a:txBody>
                  <a:tcPr marL="8082" marR="8082" marT="8081" marB="0" anchor="b"/>
                </a:tc>
                <a:tc>
                  <a:txBody>
                    <a:bodyPr/>
                    <a:lstStyle/>
                    <a:p>
                      <a:pPr algn="l" fontAlgn="b"/>
                      <a:endParaRPr lang="en-US" sz="1200" b="0" i="0" u="none" strike="noStrike" dirty="0">
                        <a:solidFill>
                          <a:srgbClr val="000000"/>
                        </a:solidFill>
                        <a:effectLst/>
                        <a:latin typeface="Calibri"/>
                      </a:endParaRPr>
                    </a:p>
                  </a:txBody>
                  <a:tcPr marL="8082" marR="8082" marT="8081" marB="0" anchor="b"/>
                </a:tc>
                <a:tc>
                  <a:txBody>
                    <a:bodyPr/>
                    <a:lstStyle/>
                    <a:p>
                      <a:pPr algn="l" fontAlgn="b"/>
                      <a:r>
                        <a:rPr lang="en-US" sz="1100" u="none" strike="noStrike" dirty="0">
                          <a:effectLst/>
                        </a:rPr>
                        <a:t>Zimbabwe</a:t>
                      </a:r>
                      <a:endParaRPr lang="en-US" sz="1200" b="0" i="0" u="none" strike="noStrike" dirty="0">
                        <a:solidFill>
                          <a:srgbClr val="000000"/>
                        </a:solidFill>
                        <a:effectLst/>
                        <a:latin typeface="Calibri"/>
                      </a:endParaRPr>
                    </a:p>
                  </a:txBody>
                  <a:tcPr marL="8082" marR="8082" marT="8081" marB="0" anchor="b"/>
                </a:tc>
                <a:tc>
                  <a:txBody>
                    <a:bodyPr/>
                    <a:lstStyle/>
                    <a:p>
                      <a:pPr algn="l" fontAlgn="b"/>
                      <a:endParaRPr lang="en-US" sz="1400" b="0" i="0" u="none" strike="noStrike" dirty="0">
                        <a:solidFill>
                          <a:srgbClr val="000000"/>
                        </a:solidFill>
                        <a:effectLst/>
                        <a:latin typeface="Calibri"/>
                      </a:endParaRPr>
                    </a:p>
                  </a:txBody>
                  <a:tcPr marL="8082" marR="8082" marT="8081" marB="0" anchor="b"/>
                </a:tc>
              </a:tr>
            </a:tbl>
          </a:graphicData>
        </a:graphic>
      </p:graphicFrame>
      <p:sp>
        <p:nvSpPr>
          <p:cNvPr id="38048" name="Rectangle 2"/>
          <p:cNvSpPr txBox="1">
            <a:spLocks noChangeArrowheads="1"/>
          </p:cNvSpPr>
          <p:nvPr/>
        </p:nvSpPr>
        <p:spPr bwMode="auto">
          <a:xfrm>
            <a:off x="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4400" b="1" dirty="0">
                <a:solidFill>
                  <a:schemeClr val="accent2"/>
                </a:solidFill>
              </a:rPr>
              <a:t>Cryptosporidiosis</a:t>
            </a:r>
            <a:endParaRPr lang="en-US" altLang="en-US" sz="4400" b="1" i="1" dirty="0">
              <a:solidFill>
                <a:schemeClr val="accent2"/>
              </a:solidFill>
            </a:endParaRPr>
          </a:p>
        </p:txBody>
      </p:sp>
      <p:sp>
        <p:nvSpPr>
          <p:cNvPr id="38049" name="TextBox 6"/>
          <p:cNvSpPr txBox="1">
            <a:spLocks noChangeArrowheads="1"/>
          </p:cNvSpPr>
          <p:nvPr/>
        </p:nvSpPr>
        <p:spPr bwMode="auto">
          <a:xfrm>
            <a:off x="1476375" y="6453188"/>
            <a:ext cx="7559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dirty="0"/>
              <a:t>Countries that have reported cryptosporidiosis (Source: USEPA, 2011)</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altLang="en-US" b="1" dirty="0" smtClean="0">
                <a:solidFill>
                  <a:schemeClr val="accent2"/>
                </a:solidFill>
                <a:ea typeface="ＭＳ Ｐゴシック" pitchFamily="34" charset="-128"/>
              </a:rPr>
              <a:t>Cryptosporidiosis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484784"/>
            <a:ext cx="4009026" cy="5011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932040" y="6496066"/>
            <a:ext cx="2304256" cy="369332"/>
          </a:xfrm>
          <a:prstGeom prst="rect">
            <a:avLst/>
          </a:prstGeom>
          <a:noFill/>
        </p:spPr>
        <p:txBody>
          <a:bodyPr wrap="square" rtlCol="0">
            <a:spAutoFit/>
          </a:bodyPr>
          <a:lstStyle/>
          <a:p>
            <a:r>
              <a:rPr lang="en-US" dirty="0" smtClean="0"/>
              <a:t>WEDC, 2012</a:t>
            </a:r>
            <a:endParaRPr lang="en-US" dirty="0"/>
          </a:p>
        </p:txBody>
      </p:sp>
    </p:spTree>
    <p:extLst>
      <p:ext uri="{BB962C8B-B14F-4D97-AF65-F5344CB8AC3E}">
        <p14:creationId xmlns:p14="http://schemas.microsoft.com/office/powerpoint/2010/main" val="41358396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0" y="0"/>
            <a:ext cx="9144000" cy="1125538"/>
          </a:xfrm>
        </p:spPr>
        <p:txBody>
          <a:bodyPr/>
          <a:lstStyle/>
          <a:p>
            <a:r>
              <a:rPr lang="en-US" altLang="en-US" b="1" dirty="0" smtClean="0">
                <a:solidFill>
                  <a:schemeClr val="accent2"/>
                </a:solidFill>
                <a:ea typeface="ＭＳ Ｐゴシック" pitchFamily="34" charset="-128"/>
              </a:rPr>
              <a:t>Cryptosporidiosis</a:t>
            </a:r>
            <a:endParaRPr lang="en-US" altLang="en-US" b="1" i="1" dirty="0" smtClean="0">
              <a:solidFill>
                <a:schemeClr val="accent2"/>
              </a:solidFill>
              <a:ea typeface="ＭＳ Ｐゴシック" pitchFamily="34" charset="-128"/>
            </a:endParaRPr>
          </a:p>
        </p:txBody>
      </p:sp>
      <p:sp>
        <p:nvSpPr>
          <p:cNvPr id="38914" name="Rectangle 3"/>
          <p:cNvSpPr>
            <a:spLocks noGrp="1" noChangeArrowheads="1"/>
          </p:cNvSpPr>
          <p:nvPr>
            <p:ph type="body" idx="1"/>
          </p:nvPr>
        </p:nvSpPr>
        <p:spPr>
          <a:xfrm>
            <a:off x="107950" y="1412875"/>
            <a:ext cx="8928100" cy="5029200"/>
          </a:xfrm>
        </p:spPr>
        <p:txBody>
          <a:bodyPr/>
          <a:lstStyle/>
          <a:p>
            <a:pPr eaLnBrk="1" hangingPunct="1"/>
            <a:r>
              <a:rPr lang="en-GB" altLang="en-US" sz="2600" dirty="0" smtClean="0">
                <a:ea typeface="ＭＳ Ｐゴシック" pitchFamily="34" charset="-128"/>
              </a:rPr>
              <a:t>Cryptosporidiosis is a diarrheal disease that is found worldwide. Estimates are that the prevalence is 1-4.5% in developed countries and 3-20% in developing countries. </a:t>
            </a:r>
            <a:endParaRPr lang="en-US" altLang="en-US" sz="2600" dirty="0" smtClean="0">
              <a:ea typeface="ＭＳ Ｐゴシック" pitchFamily="34" charset="-128"/>
            </a:endParaRPr>
          </a:p>
          <a:p>
            <a:pPr eaLnBrk="1" hangingPunct="1"/>
            <a:r>
              <a:rPr lang="en-GB" altLang="en-US" sz="2600" dirty="0" smtClean="0">
                <a:ea typeface="ＭＳ Ｐゴシック" pitchFamily="34" charset="-128"/>
              </a:rPr>
              <a:t>Transmitted by the fecal-oral route.</a:t>
            </a:r>
            <a:r>
              <a:rPr lang="en-US" altLang="en-US" sz="2600" dirty="0" smtClean="0">
                <a:ea typeface="ＭＳ Ｐゴシック" pitchFamily="34" charset="-128"/>
              </a:rPr>
              <a:t>  </a:t>
            </a:r>
            <a:r>
              <a:rPr lang="en-GB" altLang="en-US" sz="2600" dirty="0" smtClean="0">
                <a:ea typeface="ＭＳ Ｐゴシック" pitchFamily="34" charset="-128"/>
              </a:rPr>
              <a:t>Drinking water and recreational water are the two most common methods of transmission.  </a:t>
            </a:r>
            <a:r>
              <a:rPr lang="en-GB" altLang="en-US" sz="2600" i="1" dirty="0" smtClean="0">
                <a:ea typeface="ＭＳ Ｐゴシック" pitchFamily="34" charset="-128"/>
              </a:rPr>
              <a:t>Cryptosporidium</a:t>
            </a:r>
            <a:r>
              <a:rPr lang="en-GB" altLang="en-US" sz="2600" dirty="0" smtClean="0">
                <a:ea typeface="ＭＳ Ｐゴシック" pitchFamily="34" charset="-128"/>
              </a:rPr>
              <a:t> oocysts are shed in the feces of contaminated people and animals (especially cows).  The </a:t>
            </a:r>
            <a:r>
              <a:rPr lang="en-GB" altLang="en-US" sz="2600" i="1" dirty="0" smtClean="0">
                <a:ea typeface="ＭＳ Ｐゴシック" pitchFamily="34" charset="-128"/>
              </a:rPr>
              <a:t>Cryptosporidium</a:t>
            </a:r>
            <a:r>
              <a:rPr lang="en-GB" altLang="en-US" sz="2600" dirty="0" smtClean="0">
                <a:ea typeface="ＭＳ Ｐゴシック" pitchFamily="34" charset="-128"/>
              </a:rPr>
              <a:t> oocysts are immediately able to infect a new host.</a:t>
            </a:r>
            <a:endParaRPr lang="en-US" altLang="en-US" sz="2600" dirty="0" smtClean="0">
              <a:ea typeface="ＭＳ Ｐゴシック" pitchFamily="34" charset="-128"/>
            </a:endParaRPr>
          </a:p>
          <a:p>
            <a:pPr eaLnBrk="1" hangingPunct="1"/>
            <a:endParaRPr lang="en-US" altLang="en-US" sz="2400" dirty="0" smtClean="0">
              <a:ea typeface="ＭＳ Ｐゴシック" pitchFamily="34" charset="-128"/>
            </a:endParaRPr>
          </a:p>
          <a:p>
            <a:pPr eaLnBrk="1" hangingPunct="1"/>
            <a:endParaRPr lang="en-US" altLang="en-US" sz="2800" dirty="0" smtClean="0">
              <a:ea typeface="ＭＳ Ｐゴシック" pitchFamily="34" charset="-128"/>
            </a:endParaRPr>
          </a:p>
          <a:p>
            <a:pPr eaLnBrk="1" hangingPunct="1"/>
            <a:endParaRPr lang="en-US" altLang="en-US" dirty="0" smtClean="0">
              <a:ea typeface="ＭＳ Ｐゴシック" pitchFamily="34" charset="-128"/>
            </a:endParaRPr>
          </a:p>
          <a:p>
            <a:pPr eaLnBrk="1" hangingPunct="1"/>
            <a:endParaRPr lang="en-US" altLang="en-US" dirty="0" smtClean="0">
              <a:ea typeface="ＭＳ Ｐゴシック" pitchFamily="34" charset="-128"/>
            </a:endParaRPr>
          </a:p>
        </p:txBody>
      </p:sp>
      <p:pic>
        <p:nvPicPr>
          <p:cNvPr id="38915" name="Picture 3"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altLang="en-US" b="1" dirty="0" smtClean="0">
                <a:solidFill>
                  <a:schemeClr val="accent2"/>
                </a:solidFill>
                <a:ea typeface="ＭＳ Ｐゴシック" pitchFamily="34" charset="-128"/>
              </a:rPr>
              <a:t>Cryptosporidiosis</a:t>
            </a:r>
          </a:p>
        </p:txBody>
      </p:sp>
      <p:sp>
        <p:nvSpPr>
          <p:cNvPr id="40962" name="Content Placeholder 2"/>
          <p:cNvSpPr>
            <a:spLocks noGrp="1"/>
          </p:cNvSpPr>
          <p:nvPr>
            <p:ph idx="1"/>
          </p:nvPr>
        </p:nvSpPr>
        <p:spPr>
          <a:xfrm>
            <a:off x="457200" y="1340768"/>
            <a:ext cx="8229600" cy="4968552"/>
          </a:xfrm>
        </p:spPr>
        <p:txBody>
          <a:bodyPr/>
          <a:lstStyle/>
          <a:p>
            <a:r>
              <a:rPr lang="en-GB" altLang="en-US" sz="2600" dirty="0" smtClean="0">
                <a:ea typeface="ＭＳ Ｐゴシック" pitchFamily="34" charset="-128"/>
              </a:rPr>
              <a:t>Cryptosporidiosis symptoms begin 2 to 10 days after infection.  The most common symptom is watery diarrhea.  Other symptoms include stomach pain or cramps, dehydration, nausea, vomiting, fever, and weight loss. </a:t>
            </a:r>
          </a:p>
          <a:p>
            <a:r>
              <a:rPr lang="en-US" altLang="en-US" sz="2600" dirty="0" smtClean="0">
                <a:ea typeface="ＭＳ Ｐゴシック" pitchFamily="34" charset="-128"/>
              </a:rPr>
              <a:t>In young children and people with weak immune systems, cryptosporidiosis can cause diarrhea that is persistent (lasts more than 14 days). </a:t>
            </a:r>
          </a:p>
          <a:p>
            <a:r>
              <a:rPr lang="en-US" altLang="en-US" sz="2600" dirty="0" smtClean="0">
                <a:ea typeface="ＭＳ Ｐゴシック" pitchFamily="34" charset="-128"/>
              </a:rPr>
              <a:t>This disease</a:t>
            </a:r>
            <a:r>
              <a:rPr lang="en-US" altLang="en-US" sz="2600" i="1" dirty="0" smtClean="0">
                <a:ea typeface="ＭＳ Ｐゴシック" pitchFamily="34" charset="-128"/>
              </a:rPr>
              <a:t> </a:t>
            </a:r>
            <a:r>
              <a:rPr lang="en-US" altLang="en-US" sz="2600" dirty="0" smtClean="0">
                <a:ea typeface="ＭＳ Ｐゴシック" pitchFamily="34" charset="-128"/>
              </a:rPr>
              <a:t>(with or without symptoms) can result in poor nutrient absorption, malnutrition, stunting, poor cognitive development, and death.</a:t>
            </a:r>
          </a:p>
          <a:p>
            <a:endParaRPr lang="en-GB" altLang="en-US" sz="24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altLang="en-US" b="1" dirty="0" smtClean="0">
                <a:solidFill>
                  <a:schemeClr val="accent2"/>
                </a:solidFill>
                <a:ea typeface="ＭＳ Ｐゴシック" pitchFamily="34" charset="-128"/>
              </a:rPr>
              <a:t>Cryptosporidiosis</a:t>
            </a:r>
          </a:p>
        </p:txBody>
      </p:sp>
      <p:sp>
        <p:nvSpPr>
          <p:cNvPr id="41986" name="Content Placeholder 2"/>
          <p:cNvSpPr>
            <a:spLocks noGrp="1"/>
          </p:cNvSpPr>
          <p:nvPr>
            <p:ph idx="1"/>
          </p:nvPr>
        </p:nvSpPr>
        <p:spPr>
          <a:xfrm>
            <a:off x="457200" y="1600200"/>
            <a:ext cx="8229600" cy="4997450"/>
          </a:xfrm>
        </p:spPr>
        <p:txBody>
          <a:bodyPr/>
          <a:lstStyle/>
          <a:p>
            <a:pPr eaLnBrk="1" hangingPunct="1"/>
            <a:r>
              <a:rPr lang="en-US" altLang="en-US" sz="2600" dirty="0" smtClean="0">
                <a:ea typeface="ＭＳ Ｐゴシック" pitchFamily="34" charset="-128"/>
              </a:rPr>
              <a:t>Children are particularly susceptible to </a:t>
            </a:r>
            <a:r>
              <a:rPr lang="en-US" altLang="en-US" sz="2600" i="1" dirty="0" smtClean="0">
                <a:ea typeface="ＭＳ Ｐゴシック" pitchFamily="34" charset="-128"/>
              </a:rPr>
              <a:t>Cryptosporidium </a:t>
            </a:r>
            <a:r>
              <a:rPr lang="en-US" altLang="en-US" sz="2600" dirty="0" smtClean="0">
                <a:ea typeface="ＭＳ Ｐゴシック" pitchFamily="34" charset="-128"/>
              </a:rPr>
              <a:t>infections, especially children less than 2 years old.</a:t>
            </a:r>
          </a:p>
          <a:p>
            <a:pPr eaLnBrk="1" hangingPunct="1"/>
            <a:r>
              <a:rPr lang="en-US" altLang="en-US" sz="2600" dirty="0" smtClean="0">
                <a:ea typeface="ＭＳ Ｐゴシック" pitchFamily="34" charset="-128"/>
              </a:rPr>
              <a:t>Many studies show that young children are more likely to die with a </a:t>
            </a:r>
            <a:r>
              <a:rPr lang="en-US" altLang="en-US" sz="2600" i="1" dirty="0" smtClean="0">
                <a:ea typeface="ＭＳ Ｐゴシック" pitchFamily="34" charset="-128"/>
              </a:rPr>
              <a:t>Cryptosporidium </a:t>
            </a:r>
            <a:r>
              <a:rPr lang="en-US" altLang="en-US" sz="2600" dirty="0" smtClean="0">
                <a:ea typeface="ＭＳ Ｐゴシック" pitchFamily="34" charset="-128"/>
              </a:rPr>
              <a:t>infection. </a:t>
            </a:r>
          </a:p>
          <a:p>
            <a:pPr eaLnBrk="1" hangingPunct="1"/>
            <a:r>
              <a:rPr lang="en-US" altLang="en-US" sz="2600" dirty="0" smtClean="0">
                <a:ea typeface="ＭＳ Ｐゴシック" pitchFamily="34" charset="-128"/>
              </a:rPr>
              <a:t>Persistent diarrhea at a young age can cause poor cognitive development – the process of developing intelligence and problem-solving ability.</a:t>
            </a:r>
          </a:p>
          <a:p>
            <a:pPr eaLnBrk="1" hangingPunct="1"/>
            <a:r>
              <a:rPr lang="en-US" altLang="en-US" sz="2600" dirty="0" smtClean="0">
                <a:ea typeface="ＭＳ Ｐゴシック" pitchFamily="34" charset="-128"/>
              </a:rPr>
              <a:t>People living with HIV/AIDS, especially pregnant women and children, have a higher risk of death.</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68313" y="3175"/>
            <a:ext cx="8229600" cy="1143000"/>
          </a:xfrm>
        </p:spPr>
        <p:txBody>
          <a:bodyPr/>
          <a:lstStyle/>
          <a:p>
            <a:r>
              <a:rPr lang="en-US" altLang="en-US" b="1" dirty="0" smtClean="0">
                <a:solidFill>
                  <a:schemeClr val="accent2"/>
                </a:solidFill>
                <a:ea typeface="ＭＳ Ｐゴシック" pitchFamily="34" charset="-128"/>
              </a:rPr>
              <a:t>Schistosomiasis</a:t>
            </a:r>
          </a:p>
        </p:txBody>
      </p:sp>
      <p:pic>
        <p:nvPicPr>
          <p:cNvPr id="43011" name="Picture 9" descr="Schistosomia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3789363"/>
            <a:ext cx="2390775"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3" descr="H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4400" y="1557338"/>
            <a:ext cx="2921000"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628775"/>
            <a:ext cx="3095625" cy="20748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3014" name="Text Box 6"/>
          <p:cNvSpPr txBox="1">
            <a:spLocks noChangeArrowheads="1"/>
          </p:cNvSpPr>
          <p:nvPr/>
        </p:nvSpPr>
        <p:spPr bwMode="auto">
          <a:xfrm>
            <a:off x="682625" y="3709988"/>
            <a:ext cx="23764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en-US" altLang="en-US" sz="1200" dirty="0"/>
              <a:t>www.asb.wchsgis.net</a:t>
            </a:r>
            <a:r>
              <a:rPr lang="en-US" altLang="en-US" sz="1800" dirty="0"/>
              <a:t> </a:t>
            </a:r>
          </a:p>
        </p:txBody>
      </p:sp>
      <p:sp>
        <p:nvSpPr>
          <p:cNvPr id="43015" name="Rectangle 10"/>
          <p:cNvSpPr>
            <a:spLocks noChangeArrowheads="1"/>
          </p:cNvSpPr>
          <p:nvPr/>
        </p:nvSpPr>
        <p:spPr bwMode="auto">
          <a:xfrm>
            <a:off x="3276600" y="6211888"/>
            <a:ext cx="2603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1200" dirty="0"/>
              <a:t>© Natural History Museum, London </a:t>
            </a:r>
          </a:p>
        </p:txBody>
      </p:sp>
      <p:sp>
        <p:nvSpPr>
          <p:cNvPr id="43016" name="Rectangle 12"/>
          <p:cNvSpPr>
            <a:spLocks noChangeArrowheads="1"/>
          </p:cNvSpPr>
          <p:nvPr/>
        </p:nvSpPr>
        <p:spPr bwMode="auto">
          <a:xfrm>
            <a:off x="6653213" y="5876925"/>
            <a:ext cx="16303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1200" dirty="0"/>
              <a:t>www.path.cam.ac.uk </a:t>
            </a:r>
          </a:p>
        </p:txBody>
      </p:sp>
      <p:sp>
        <p:nvSpPr>
          <p:cNvPr id="43017" name="Rectangle 2"/>
          <p:cNvSpPr>
            <a:spLocks noChangeArrowheads="1"/>
          </p:cNvSpPr>
          <p:nvPr/>
        </p:nvSpPr>
        <p:spPr bwMode="auto">
          <a:xfrm>
            <a:off x="323850" y="4221163"/>
            <a:ext cx="2879725"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spcBef>
                <a:spcPts val="1200"/>
              </a:spcBef>
              <a:spcAft>
                <a:spcPts val="1200"/>
              </a:spcAft>
            </a:pPr>
            <a:r>
              <a:rPr lang="en-GB" altLang="en-US" sz="1800" dirty="0"/>
              <a:t>Schistosomiasis is caused by helminths, or worms, called schistosomes of the type </a:t>
            </a:r>
            <a:r>
              <a:rPr lang="en-GB" altLang="en-US" sz="1800" i="1" dirty="0"/>
              <a:t>Schistosoma.</a:t>
            </a:r>
            <a:r>
              <a:rPr lang="en-GB" altLang="en-US" sz="1800" dirty="0"/>
              <a:t>  They are also known as blood flukes or bilharziasis.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609600" y="1676400"/>
            <a:ext cx="7772400" cy="2184400"/>
          </a:xfrm>
        </p:spPr>
        <p:txBody>
          <a:bodyPr/>
          <a:lstStyle/>
          <a:p>
            <a:r>
              <a:rPr lang="en-US" altLang="en-US" b="1" dirty="0" smtClean="0">
                <a:solidFill>
                  <a:schemeClr val="accent2"/>
                </a:solidFill>
                <a:ea typeface="ＭＳ Ｐゴシック" pitchFamily="34" charset="-128"/>
              </a:rPr>
              <a:t>Maternal and Child Health:</a:t>
            </a:r>
            <a:br>
              <a:rPr lang="en-US" altLang="en-US" b="1" dirty="0" smtClean="0">
                <a:solidFill>
                  <a:schemeClr val="accent2"/>
                </a:solidFill>
                <a:ea typeface="ＭＳ Ｐゴシック" pitchFamily="34" charset="-128"/>
              </a:rPr>
            </a:br>
            <a:r>
              <a:rPr lang="en-US" altLang="en-US" b="1" dirty="0" smtClean="0">
                <a:solidFill>
                  <a:schemeClr val="accent2"/>
                </a:solidFill>
                <a:ea typeface="ＭＳ Ｐゴシック" pitchFamily="34" charset="-128"/>
              </a:rPr>
              <a:t>Disease Information Packages</a:t>
            </a:r>
          </a:p>
        </p:txBody>
      </p:sp>
      <p:pic>
        <p:nvPicPr>
          <p:cNvPr id="16386" name="Picture 4" descr="CAWST Col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724400"/>
            <a:ext cx="73914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altLang="en-US" b="1" dirty="0" smtClean="0">
                <a:solidFill>
                  <a:schemeClr val="accent2"/>
                </a:solidFill>
                <a:ea typeface="ＭＳ Ｐゴシック" pitchFamily="34" charset="-128"/>
              </a:rPr>
              <a:t>Schistosomiasis</a:t>
            </a:r>
            <a:endParaRPr lang="en-US" altLang="en-US" dirty="0" smtClean="0">
              <a:ea typeface="ＭＳ Ｐゴシック" pitchFamily="34" charset="-128"/>
            </a:endParaRPr>
          </a:p>
        </p:txBody>
      </p:sp>
      <p:pic>
        <p:nvPicPr>
          <p:cNvPr id="440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1557338"/>
            <a:ext cx="9123362" cy="3833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6" name="TextBox 6"/>
          <p:cNvSpPr txBox="1">
            <a:spLocks noChangeArrowheads="1"/>
          </p:cNvSpPr>
          <p:nvPr/>
        </p:nvSpPr>
        <p:spPr bwMode="auto">
          <a:xfrm>
            <a:off x="304800" y="5391150"/>
            <a:ext cx="594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dirty="0"/>
              <a:t>Source: Campbell, et al. 2014</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2"/>
          <p:cNvSpPr>
            <a:spLocks noGrp="1"/>
          </p:cNvSpPr>
          <p:nvPr>
            <p:ph idx="1"/>
          </p:nvPr>
        </p:nvSpPr>
        <p:spPr>
          <a:xfrm>
            <a:off x="457200" y="5949950"/>
            <a:ext cx="8229600" cy="431800"/>
          </a:xfrm>
        </p:spPr>
        <p:txBody>
          <a:bodyPr/>
          <a:lstStyle/>
          <a:p>
            <a:pPr marL="0" indent="0">
              <a:buFontTx/>
              <a:buNone/>
            </a:pPr>
            <a:r>
              <a:rPr lang="en-US" altLang="en-US" sz="900" dirty="0" smtClean="0">
                <a:ea typeface="ＭＳ Ｐゴシック" pitchFamily="34" charset="-128"/>
              </a:rPr>
              <a:t>From   </a:t>
            </a:r>
            <a:r>
              <a:rPr lang="en-US" altLang="en-US" sz="900" u="sng" dirty="0" smtClean="0">
                <a:ea typeface="ＭＳ Ｐゴシック" pitchFamily="34" charset="-128"/>
                <a:hlinkClick r:id="rId2"/>
              </a:rPr>
              <a:t>http://apps.who.int/iris/bitstream/10665/44636/1/9789241501903_eng.pdf</a:t>
            </a:r>
            <a:endParaRPr lang="en-US" altLang="en-US" sz="900" dirty="0" smtClean="0">
              <a:ea typeface="ＭＳ Ｐゴシック" pitchFamily="34" charset="-128"/>
            </a:endParaRPr>
          </a:p>
          <a:p>
            <a:pPr marL="0" indent="0">
              <a:buFontTx/>
              <a:buNone/>
            </a:pPr>
            <a:endParaRPr lang="en-US" altLang="en-US" sz="900" dirty="0" smtClean="0">
              <a:ea typeface="ＭＳ Ｐゴシック" pitchFamily="34" charset="-128"/>
            </a:endParaRPr>
          </a:p>
        </p:txBody>
      </p:sp>
      <p:pic>
        <p:nvPicPr>
          <p:cNvPr id="45059" name="Picture 2" descr="C:\Users\kathleendewitt\Desktop\who schistosomiasis transmiss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1079500"/>
            <a:ext cx="8210550"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itle 1"/>
          <p:cNvSpPr>
            <a:spLocks noGrp="1"/>
          </p:cNvSpPr>
          <p:nvPr>
            <p:ph type="title"/>
          </p:nvPr>
        </p:nvSpPr>
        <p:spPr>
          <a:xfrm>
            <a:off x="468313" y="3175"/>
            <a:ext cx="8229600" cy="1143000"/>
          </a:xfrm>
        </p:spPr>
        <p:txBody>
          <a:bodyPr/>
          <a:lstStyle/>
          <a:p>
            <a:r>
              <a:rPr lang="en-US" altLang="en-US" b="1" dirty="0" smtClean="0">
                <a:solidFill>
                  <a:schemeClr val="accent2"/>
                </a:solidFill>
                <a:ea typeface="ＭＳ Ｐゴシック" pitchFamily="34" charset="-128"/>
              </a:rPr>
              <a:t>Schistosomiasis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altLang="en-US" b="1" dirty="0" smtClean="0">
                <a:solidFill>
                  <a:schemeClr val="accent2"/>
                </a:solidFill>
                <a:ea typeface="ＭＳ Ｐゴシック" pitchFamily="34" charset="-128"/>
              </a:rPr>
              <a:t>Schistosomiasis</a:t>
            </a:r>
          </a:p>
        </p:txBody>
      </p:sp>
      <p:sp>
        <p:nvSpPr>
          <p:cNvPr id="46082" name="Content Placeholder 2"/>
          <p:cNvSpPr>
            <a:spLocks noGrp="1"/>
          </p:cNvSpPr>
          <p:nvPr>
            <p:ph idx="1"/>
          </p:nvPr>
        </p:nvSpPr>
        <p:spPr>
          <a:xfrm>
            <a:off x="457200" y="1341438"/>
            <a:ext cx="8229600" cy="4967287"/>
          </a:xfrm>
        </p:spPr>
        <p:txBody>
          <a:bodyPr/>
          <a:lstStyle/>
          <a:p>
            <a:pPr>
              <a:spcAft>
                <a:spcPts val="1200"/>
              </a:spcAft>
            </a:pPr>
            <a:r>
              <a:rPr lang="en-US" altLang="en-US" sz="2400" dirty="0" smtClean="0">
                <a:solidFill>
                  <a:srgbClr val="000000"/>
                </a:solidFill>
                <a:ea typeface="ＭＳ Ｐゴシック" pitchFamily="34" charset="-128"/>
              </a:rPr>
              <a:t>“</a:t>
            </a:r>
            <a:r>
              <a:rPr lang="en-US" altLang="ja-JP" sz="2400" dirty="0" smtClean="0">
                <a:solidFill>
                  <a:srgbClr val="000000"/>
                </a:solidFill>
                <a:ea typeface="ＭＳ Ｐゴシック" pitchFamily="34" charset="-128"/>
              </a:rPr>
              <a:t>In terms of impact, this disease (schistosomiasis) is second only to malaria as the most devastating parasitic disease.</a:t>
            </a:r>
            <a:r>
              <a:rPr lang="en-US" altLang="en-US" sz="2400" dirty="0" smtClean="0">
                <a:solidFill>
                  <a:srgbClr val="000000"/>
                </a:solidFill>
                <a:ea typeface="ＭＳ Ｐゴシック" pitchFamily="34" charset="-128"/>
              </a:rPr>
              <a:t>”</a:t>
            </a:r>
            <a:r>
              <a:rPr lang="en-US" altLang="ja-JP" sz="2400" dirty="0" smtClean="0">
                <a:solidFill>
                  <a:srgbClr val="000000"/>
                </a:solidFill>
                <a:ea typeface="ＭＳ Ｐゴシック" pitchFamily="34" charset="-128"/>
              </a:rPr>
              <a:t> – CDC</a:t>
            </a:r>
          </a:p>
          <a:p>
            <a:pPr eaLnBrk="1" hangingPunct="1">
              <a:lnSpc>
                <a:spcPct val="90000"/>
              </a:lnSpc>
              <a:spcBef>
                <a:spcPts val="1200"/>
              </a:spcBef>
              <a:spcAft>
                <a:spcPts val="1200"/>
              </a:spcAft>
            </a:pPr>
            <a:r>
              <a:rPr lang="en-US" altLang="en-US" sz="2400" dirty="0">
                <a:ea typeface="ＭＳ Ｐゴシック" pitchFamily="34" charset="-128"/>
              </a:rPr>
              <a:t>Schistosomiasis affects 74 countries, 200 million people (approximately 20 million with severe disease), and causes 280,000 deaths every year. </a:t>
            </a:r>
          </a:p>
          <a:p>
            <a:pPr eaLnBrk="1" hangingPunct="1">
              <a:lnSpc>
                <a:spcPct val="90000"/>
              </a:lnSpc>
              <a:spcBef>
                <a:spcPts val="1200"/>
              </a:spcBef>
              <a:spcAft>
                <a:spcPts val="1200"/>
              </a:spcAft>
            </a:pPr>
            <a:r>
              <a:rPr lang="en-US" altLang="en-US" sz="2400" dirty="0">
                <a:ea typeface="ＭＳ Ｐゴシック" pitchFamily="34" charset="-128"/>
              </a:rPr>
              <a:t>Approximately 10 million women in Africa have schistosomiasis in pregnancy. </a:t>
            </a:r>
          </a:p>
          <a:p>
            <a:pPr eaLnBrk="1" hangingPunct="1">
              <a:lnSpc>
                <a:spcPct val="90000"/>
              </a:lnSpc>
              <a:spcBef>
                <a:spcPts val="1200"/>
              </a:spcBef>
              <a:spcAft>
                <a:spcPts val="1200"/>
              </a:spcAft>
            </a:pPr>
            <a:r>
              <a:rPr lang="en-US" altLang="en-US" sz="2400" dirty="0">
                <a:ea typeface="ＭＳ Ｐゴシック" pitchFamily="34" charset="-128"/>
              </a:rPr>
              <a:t>An estimated 85% of the world’s cases of schistosomiasis are in Africa, where prevalence can exceed 50% in some local populations</a:t>
            </a:r>
            <a:r>
              <a:rPr lang="en-US" altLang="en-US" sz="2400" dirty="0" smtClean="0">
                <a:ea typeface="ＭＳ Ｐゴシック" pitchFamily="34" charset="-128"/>
              </a:rPr>
              <a:t>.</a:t>
            </a:r>
            <a:endParaRPr lang="en-US" altLang="en-US" sz="2400" dirty="0">
              <a:ea typeface="ＭＳ Ｐゴシック" pitchFamily="34"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Schistosomiasis</a:t>
            </a:r>
            <a:endParaRPr lang="en-US" b="1" dirty="0">
              <a:solidFill>
                <a:schemeClr val="accent2"/>
              </a:solidFill>
            </a:endParaRPr>
          </a:p>
        </p:txBody>
      </p:sp>
      <p:sp>
        <p:nvSpPr>
          <p:cNvPr id="3" name="Content Placeholder 2"/>
          <p:cNvSpPr>
            <a:spLocks noGrp="1"/>
          </p:cNvSpPr>
          <p:nvPr>
            <p:ph idx="1"/>
          </p:nvPr>
        </p:nvSpPr>
        <p:spPr/>
        <p:txBody>
          <a:bodyPr/>
          <a:lstStyle/>
          <a:p>
            <a:pPr>
              <a:spcAft>
                <a:spcPts val="1200"/>
              </a:spcAft>
            </a:pPr>
            <a:r>
              <a:rPr lang="en-GB" altLang="en-US" sz="2400" dirty="0">
                <a:ea typeface="ＭＳ Ｐゴシック" pitchFamily="34" charset="-128"/>
              </a:rPr>
              <a:t>Schistosomiasis is transmitted when a person’s skin comes into contact with contaminated water.  Water is contaminated when infected humans or animals defecate or urinate in water, as schistosome eggs are shed with feces and urine.  Eggs in contaminated water attach to and enter a person’s body through their skin.</a:t>
            </a:r>
          </a:p>
          <a:p>
            <a:pPr>
              <a:spcAft>
                <a:spcPts val="1200"/>
              </a:spcAft>
            </a:pPr>
            <a:r>
              <a:rPr lang="en-GB" altLang="en-US" sz="2400" dirty="0">
                <a:ea typeface="ＭＳ Ｐゴシック" pitchFamily="34" charset="-128"/>
              </a:rPr>
              <a:t>When the eggs first enter the body through the skin, rashes may appear and skin may itch.  As the parasite matures, symptoms include fever, chills, cough and muscle aches.  Other symptoms include stomach pain, diarrhea and bloody stool. The liver and spleen can enlarge in serious cases.</a:t>
            </a:r>
          </a:p>
          <a:p>
            <a:endParaRPr lang="en-US" dirty="0"/>
          </a:p>
        </p:txBody>
      </p:sp>
    </p:spTree>
    <p:extLst>
      <p:ext uri="{BB962C8B-B14F-4D97-AF65-F5344CB8AC3E}">
        <p14:creationId xmlns:p14="http://schemas.microsoft.com/office/powerpoint/2010/main" val="32869718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Content Placeholder 2"/>
          <p:cNvSpPr>
            <a:spLocks noGrp="1"/>
          </p:cNvSpPr>
          <p:nvPr>
            <p:ph idx="1"/>
          </p:nvPr>
        </p:nvSpPr>
        <p:spPr>
          <a:xfrm>
            <a:off x="468313" y="1268760"/>
            <a:ext cx="8229600" cy="4814540"/>
          </a:xfrm>
        </p:spPr>
        <p:txBody>
          <a:bodyPr/>
          <a:lstStyle/>
          <a:p>
            <a:r>
              <a:rPr lang="en-US" altLang="en-US" sz="2400" dirty="0" smtClean="0">
                <a:ea typeface="ＭＳ Ｐゴシック" pitchFamily="34" charset="-128"/>
              </a:rPr>
              <a:t>In children, schistosomiasis:</a:t>
            </a:r>
          </a:p>
          <a:p>
            <a:pPr lvl="1"/>
            <a:r>
              <a:rPr lang="en-US" altLang="en-US" sz="2400" dirty="0" smtClean="0">
                <a:ea typeface="ＭＳ Ｐゴシック" pitchFamily="34" charset="-128"/>
              </a:rPr>
              <a:t>Causes anemia - newborns </a:t>
            </a:r>
            <a:r>
              <a:rPr lang="en-US" altLang="en-US" sz="2400" dirty="0">
                <a:ea typeface="ＭＳ Ｐゴシック" pitchFamily="34" charset="-128"/>
              </a:rPr>
              <a:t>and children</a:t>
            </a:r>
            <a:r>
              <a:rPr lang="en-CA" altLang="en-US" sz="2400" dirty="0">
                <a:ea typeface="ＭＳ Ｐゴシック" pitchFamily="34" charset="-128"/>
              </a:rPr>
              <a:t> have a </a:t>
            </a:r>
            <a:r>
              <a:rPr lang="en-US" altLang="en-US" sz="2400" dirty="0">
                <a:ea typeface="ＭＳ Ｐゴシック" pitchFamily="34" charset="-128"/>
              </a:rPr>
              <a:t>40% higher rate of </a:t>
            </a:r>
            <a:r>
              <a:rPr lang="en-US" altLang="en-US" sz="2400" dirty="0" smtClean="0">
                <a:ea typeface="ＭＳ Ｐゴシック" pitchFamily="34" charset="-128"/>
              </a:rPr>
              <a:t>anemia</a:t>
            </a:r>
            <a:endParaRPr lang="en-US" altLang="en-US" sz="2400" dirty="0">
              <a:ea typeface="ＭＳ Ｐゴシック" pitchFamily="34" charset="-128"/>
            </a:endParaRPr>
          </a:p>
          <a:p>
            <a:pPr lvl="1"/>
            <a:r>
              <a:rPr lang="en-US" altLang="en-US" sz="2400" dirty="0" smtClean="0">
                <a:ea typeface="ＭＳ Ｐゴシック" pitchFamily="34" charset="-128"/>
              </a:rPr>
              <a:t>Contributes to difficulty learning</a:t>
            </a:r>
          </a:p>
          <a:p>
            <a:r>
              <a:rPr lang="en-US" altLang="en-US" sz="2400" dirty="0" smtClean="0">
                <a:ea typeface="ＭＳ Ｐゴシック" pitchFamily="34" charset="-128"/>
              </a:rPr>
              <a:t>Pregnant women infected with schistosomiasis: </a:t>
            </a:r>
          </a:p>
          <a:p>
            <a:pPr lvl="1"/>
            <a:r>
              <a:rPr lang="en-US" altLang="en-US" sz="2400" dirty="0" smtClean="0">
                <a:ea typeface="Arial" pitchFamily="34" charset="0"/>
              </a:rPr>
              <a:t>Develop severe anemia - </a:t>
            </a:r>
            <a:r>
              <a:rPr lang="en-US" altLang="en-US" sz="2400" dirty="0" smtClean="0">
                <a:ea typeface="ＭＳ Ｐゴシック" pitchFamily="34" charset="-128"/>
              </a:rPr>
              <a:t>65</a:t>
            </a:r>
            <a:r>
              <a:rPr lang="en-US" altLang="en-US" sz="2400" dirty="0">
                <a:ea typeface="ＭＳ Ｐゴシック" pitchFamily="34" charset="-128"/>
              </a:rPr>
              <a:t>% of pregnant women with schistosomiasis have anemia</a:t>
            </a:r>
            <a:endParaRPr lang="en-US" altLang="en-US" sz="2400" dirty="0" smtClean="0">
              <a:ea typeface="Arial" pitchFamily="34" charset="0"/>
            </a:endParaRPr>
          </a:p>
          <a:p>
            <a:pPr lvl="1"/>
            <a:r>
              <a:rPr lang="en-US" altLang="en-US" sz="2400" dirty="0" smtClean="0">
                <a:solidFill>
                  <a:srgbClr val="000000"/>
                </a:solidFill>
                <a:ea typeface="Arial" pitchFamily="34" charset="0"/>
              </a:rPr>
              <a:t>Have low birth weight infants - </a:t>
            </a:r>
            <a:r>
              <a:rPr lang="en-US" altLang="en-US" sz="2400" dirty="0">
                <a:ea typeface="ＭＳ Ｐゴシック" pitchFamily="34" charset="-128"/>
              </a:rPr>
              <a:t>45% of newborns will be born with low birth weight</a:t>
            </a:r>
            <a:endParaRPr lang="en-US" altLang="en-US" sz="2400" dirty="0" smtClean="0">
              <a:solidFill>
                <a:srgbClr val="000000"/>
              </a:solidFill>
              <a:ea typeface="Arial" pitchFamily="34" charset="0"/>
            </a:endParaRPr>
          </a:p>
          <a:p>
            <a:pPr lvl="1"/>
            <a:r>
              <a:rPr lang="en-US" altLang="en-US" sz="2400" dirty="0" smtClean="0">
                <a:solidFill>
                  <a:srgbClr val="000000"/>
                </a:solidFill>
                <a:ea typeface="Arial" pitchFamily="34" charset="0"/>
              </a:rPr>
              <a:t>Increased infant / maternal mortality rates</a:t>
            </a:r>
          </a:p>
          <a:p>
            <a:pPr lvl="1"/>
            <a:r>
              <a:rPr lang="en-US" altLang="en-US" sz="2400" dirty="0" smtClean="0">
                <a:solidFill>
                  <a:srgbClr val="000000"/>
                </a:solidFill>
                <a:ea typeface="Arial" pitchFamily="34" charset="0"/>
              </a:rPr>
              <a:t>Higher rates of miscarriage</a:t>
            </a:r>
            <a:endParaRPr lang="en-CA" altLang="en-US" sz="2400" dirty="0" smtClean="0">
              <a:ea typeface="ＭＳ Ｐゴシック" pitchFamily="34" charset="-128"/>
            </a:endParaRPr>
          </a:p>
        </p:txBody>
      </p:sp>
      <p:sp>
        <p:nvSpPr>
          <p:cNvPr id="48131" name="Title 1"/>
          <p:cNvSpPr>
            <a:spLocks noGrp="1"/>
          </p:cNvSpPr>
          <p:nvPr>
            <p:ph type="title"/>
          </p:nvPr>
        </p:nvSpPr>
        <p:spPr/>
        <p:txBody>
          <a:bodyPr/>
          <a:lstStyle/>
          <a:p>
            <a:r>
              <a:rPr lang="en-US" altLang="en-US" b="1" dirty="0" smtClean="0">
                <a:solidFill>
                  <a:schemeClr val="accent2"/>
                </a:solidFill>
                <a:ea typeface="ＭＳ Ｐゴシック" pitchFamily="34" charset="-128"/>
              </a:rPr>
              <a:t>Schistosomiasis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0"/>
            <a:ext cx="8229600" cy="1143000"/>
          </a:xfrm>
        </p:spPr>
        <p:txBody>
          <a:bodyPr/>
          <a:lstStyle/>
          <a:p>
            <a:r>
              <a:rPr lang="en-US" altLang="en-US" b="1" dirty="0" smtClean="0">
                <a:solidFill>
                  <a:schemeClr val="accent2"/>
                </a:solidFill>
                <a:ea typeface="ＭＳ Ｐゴシック" pitchFamily="34" charset="-128"/>
              </a:rPr>
              <a:t>Hepatitis E </a:t>
            </a:r>
          </a:p>
        </p:txBody>
      </p:sp>
      <p:sp>
        <p:nvSpPr>
          <p:cNvPr id="17410" name="Rectangle 1"/>
          <p:cNvSpPr>
            <a:spLocks noChangeArrowheads="1"/>
          </p:cNvSpPr>
          <p:nvPr/>
        </p:nvSpPr>
        <p:spPr bwMode="auto">
          <a:xfrm>
            <a:off x="1763713" y="5373688"/>
            <a:ext cx="668655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Aft>
                <a:spcPts val="1200"/>
              </a:spcAft>
              <a:buFont typeface="Arial" pitchFamily="34" charset="0"/>
              <a:buChar char="•"/>
            </a:pPr>
            <a:r>
              <a:rPr lang="en-US" altLang="en-US" dirty="0"/>
              <a:t>Hepatitis E is caused by the Hepatitis E virus. </a:t>
            </a:r>
          </a:p>
          <a:p>
            <a:pPr eaLnBrk="1" hangingPunct="1">
              <a:spcAft>
                <a:spcPts val="1200"/>
              </a:spcAft>
              <a:buFont typeface="Arial" pitchFamily="34" charset="0"/>
              <a:buChar char="•"/>
            </a:pPr>
            <a:r>
              <a:rPr lang="en-US" altLang="en-US" dirty="0"/>
              <a:t>It is also called HEV.</a:t>
            </a:r>
          </a:p>
        </p:txBody>
      </p:sp>
      <p:pic>
        <p:nvPicPr>
          <p:cNvPr id="1741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9563" y="1196975"/>
            <a:ext cx="34448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5"/>
          <p:cNvSpPr txBox="1">
            <a:spLocks noChangeArrowheads="1"/>
          </p:cNvSpPr>
          <p:nvPr/>
        </p:nvSpPr>
        <p:spPr bwMode="auto">
          <a:xfrm>
            <a:off x="2849563" y="4702175"/>
            <a:ext cx="3444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dirty="0"/>
              <a:t>Source: Yamashita, et al., 2009</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altLang="en-US" b="1" dirty="0" smtClean="0">
                <a:solidFill>
                  <a:schemeClr val="accent2"/>
                </a:solidFill>
                <a:ea typeface="ＭＳ Ｐゴシック" pitchFamily="34" charset="-128"/>
              </a:rPr>
              <a:t>Hepatitis 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484784"/>
            <a:ext cx="4009026" cy="5011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932040" y="6496066"/>
            <a:ext cx="2304256" cy="369332"/>
          </a:xfrm>
          <a:prstGeom prst="rect">
            <a:avLst/>
          </a:prstGeom>
          <a:noFill/>
        </p:spPr>
        <p:txBody>
          <a:bodyPr wrap="square" rtlCol="0">
            <a:spAutoFit/>
          </a:bodyPr>
          <a:lstStyle/>
          <a:p>
            <a:r>
              <a:rPr lang="en-US" dirty="0" smtClean="0"/>
              <a:t>WEDC, 2012</a:t>
            </a:r>
            <a:endParaRPr lang="en-US" dirty="0"/>
          </a:p>
        </p:txBody>
      </p:sp>
    </p:spTree>
    <p:extLst>
      <p:ext uri="{BB962C8B-B14F-4D97-AF65-F5344CB8AC3E}">
        <p14:creationId xmlns:p14="http://schemas.microsoft.com/office/powerpoint/2010/main" val="12748459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t="4170" b="4170"/>
          <a:stretch>
            <a:fillRect/>
          </a:stretch>
        </p:blipFill>
        <p:spPr/>
      </p:pic>
      <p:sp>
        <p:nvSpPr>
          <p:cNvPr id="19459" name="Rectangle 7"/>
          <p:cNvSpPr>
            <a:spLocks noChangeArrowheads="1"/>
          </p:cNvSpPr>
          <p:nvPr/>
        </p:nvSpPr>
        <p:spPr bwMode="auto">
          <a:xfrm>
            <a:off x="1547813" y="6211888"/>
            <a:ext cx="6985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dirty="0"/>
              <a:t>Source: CDC http://www.cdc.gov/hepatitis/HEV/HEVfaq.htm#section2</a:t>
            </a:r>
          </a:p>
        </p:txBody>
      </p:sp>
      <p:sp>
        <p:nvSpPr>
          <p:cNvPr id="19460" name="Title 1"/>
          <p:cNvSpPr txBox="1">
            <a:spLocks/>
          </p:cNvSpPr>
          <p:nvPr/>
        </p:nvSpPr>
        <p:spPr bwMode="auto">
          <a:xfrm>
            <a:off x="468313" y="1889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4400" b="1" dirty="0">
                <a:solidFill>
                  <a:schemeClr val="accent2"/>
                </a:solidFill>
              </a:rPr>
              <a:t>Hepatitis E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0"/>
            <a:ext cx="8229600" cy="1143000"/>
          </a:xfrm>
        </p:spPr>
        <p:txBody>
          <a:bodyPr/>
          <a:lstStyle/>
          <a:p>
            <a:r>
              <a:rPr lang="en-US" altLang="en-US" b="1" dirty="0" smtClean="0">
                <a:solidFill>
                  <a:schemeClr val="accent2"/>
                </a:solidFill>
                <a:ea typeface="ＭＳ Ｐゴシック" pitchFamily="34" charset="-128"/>
              </a:rPr>
              <a:t>Hepatitis E </a:t>
            </a:r>
          </a:p>
        </p:txBody>
      </p:sp>
      <p:sp>
        <p:nvSpPr>
          <p:cNvPr id="21506" name="Content Placeholder 2"/>
          <p:cNvSpPr>
            <a:spLocks noGrp="1"/>
          </p:cNvSpPr>
          <p:nvPr>
            <p:ph idx="1"/>
          </p:nvPr>
        </p:nvSpPr>
        <p:spPr>
          <a:xfrm>
            <a:off x="457200" y="1143000"/>
            <a:ext cx="8631238" cy="5446713"/>
          </a:xfrm>
        </p:spPr>
        <p:txBody>
          <a:bodyPr/>
          <a:lstStyle/>
          <a:p>
            <a:pPr>
              <a:spcAft>
                <a:spcPts val="1200"/>
              </a:spcAft>
            </a:pPr>
            <a:r>
              <a:rPr lang="en-US" altLang="en-US" sz="2800" dirty="0" smtClean="0">
                <a:ea typeface="ＭＳ Ｐゴシック" pitchFamily="34" charset="-128"/>
              </a:rPr>
              <a:t>Hepatitis E is highly waterborne.</a:t>
            </a:r>
          </a:p>
          <a:p>
            <a:pPr>
              <a:spcAft>
                <a:spcPts val="1200"/>
              </a:spcAft>
            </a:pPr>
            <a:r>
              <a:rPr lang="en-US" altLang="en-US" sz="2800" dirty="0" smtClean="0">
                <a:ea typeface="ＭＳ Ｐゴシック" pitchFamily="34" charset="-128"/>
              </a:rPr>
              <a:t>It is a fecal-oral disease. Commonly it is spread by fecal contamination of water from people, but certain types can also be spread by animals.</a:t>
            </a:r>
          </a:p>
          <a:p>
            <a:pPr>
              <a:spcAft>
                <a:spcPts val="1200"/>
              </a:spcAft>
            </a:pPr>
            <a:r>
              <a:rPr lang="en-US" altLang="en-US" sz="2800" dirty="0" smtClean="0">
                <a:ea typeface="ＭＳ Ｐゴシック" pitchFamily="34" charset="-128"/>
              </a:rPr>
              <a:t>Pregnant women are very susceptible to Hepatitis E and transmit the disease to their fetuses.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altLang="en-US" b="1" dirty="0" smtClean="0">
                <a:solidFill>
                  <a:schemeClr val="accent2"/>
                </a:solidFill>
                <a:ea typeface="ＭＳ Ｐゴシック" pitchFamily="34" charset="-128"/>
              </a:rPr>
              <a:t>Hepatitis E</a:t>
            </a:r>
          </a:p>
        </p:txBody>
      </p:sp>
      <p:sp>
        <p:nvSpPr>
          <p:cNvPr id="3" name="Content Placeholder 2"/>
          <p:cNvSpPr>
            <a:spLocks noGrp="1"/>
          </p:cNvSpPr>
          <p:nvPr>
            <p:ph idx="1"/>
          </p:nvPr>
        </p:nvSpPr>
        <p:spPr/>
        <p:txBody>
          <a:bodyPr/>
          <a:lstStyle/>
          <a:p>
            <a:pPr>
              <a:defRPr/>
            </a:pPr>
            <a:r>
              <a:rPr lang="en-GB" sz="2800" dirty="0">
                <a:ea typeface="Arial" pitchFamily="-112" charset="0"/>
              </a:rPr>
              <a:t>According to the </a:t>
            </a:r>
            <a:r>
              <a:rPr lang="en-GB" sz="2800" dirty="0" smtClean="0">
                <a:ea typeface="Arial" pitchFamily="-112" charset="0"/>
              </a:rPr>
              <a:t>WHO </a:t>
            </a:r>
            <a:r>
              <a:rPr lang="en-GB" sz="2800" dirty="0">
                <a:ea typeface="Arial" pitchFamily="-112" charset="0"/>
              </a:rPr>
              <a:t>there are 20 million Hepatitis E infections each year.  </a:t>
            </a:r>
            <a:r>
              <a:rPr lang="en-GB" sz="2800" dirty="0" smtClean="0">
                <a:ea typeface="Arial" pitchFamily="-112" charset="0"/>
              </a:rPr>
              <a:t>56,600 </a:t>
            </a:r>
            <a:r>
              <a:rPr lang="en-GB" sz="2800" dirty="0">
                <a:ea typeface="Arial" pitchFamily="-112" charset="0"/>
              </a:rPr>
              <a:t>of these infections result in death.  </a:t>
            </a:r>
            <a:endParaRPr lang="en-GB" sz="2800" dirty="0" smtClean="0">
              <a:ea typeface="Arial" pitchFamily="-112" charset="0"/>
            </a:endParaRPr>
          </a:p>
          <a:p>
            <a:pPr>
              <a:defRPr/>
            </a:pPr>
            <a:r>
              <a:rPr lang="en-GB" sz="2800" dirty="0" smtClean="0">
                <a:ea typeface="Arial" pitchFamily="-112" charset="0"/>
              </a:rPr>
              <a:t>Symptoms of Hepatitis E appear 3 to 8 weeks after infection.  These symptoms include jaundice, lack of appetite, enlarged liver, stomach </a:t>
            </a:r>
            <a:r>
              <a:rPr lang="en-GB" sz="2800" dirty="0">
                <a:ea typeface="Arial" pitchFamily="-112" charset="0"/>
              </a:rPr>
              <a:t>pain and tenderness, nausea, vomiting and fever. </a:t>
            </a:r>
            <a:endParaRPr lang="en-US" altLang="en-US" sz="2800" dirty="0">
              <a:ea typeface="Arial" pitchFamily="-112" charset="0"/>
            </a:endParaRPr>
          </a:p>
          <a:p>
            <a:pPr>
              <a:defRPr/>
            </a:pPr>
            <a:r>
              <a:rPr lang="en-GB" sz="2800" dirty="0">
                <a:ea typeface="Arial" pitchFamily="-112" charset="0"/>
              </a:rPr>
              <a:t>Hepatitis E causes liver disease. </a:t>
            </a:r>
          </a:p>
          <a:p>
            <a:pPr>
              <a:defRPr/>
            </a:pPr>
            <a:endParaRPr lang="en-GB" dirty="0" smtClean="0">
              <a:ea typeface="Arial" pitchFamily="-112" charset="0"/>
            </a:endParaRPr>
          </a:p>
          <a:p>
            <a:pPr marL="0" indent="0">
              <a:buFontTx/>
              <a:buNone/>
              <a:defRPr/>
            </a:pPr>
            <a:r>
              <a:rPr lang="en-GB" dirty="0" smtClean="0">
                <a:ea typeface="Arial" pitchFamily="-112" charset="0"/>
              </a:rPr>
              <a:t> </a:t>
            </a:r>
            <a:endParaRPr lang="en-US" dirty="0">
              <a:ea typeface="Arial" pitchFamily="-11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0"/>
            <a:ext cx="8229600" cy="1143000"/>
          </a:xfrm>
        </p:spPr>
        <p:txBody>
          <a:bodyPr/>
          <a:lstStyle/>
          <a:p>
            <a:r>
              <a:rPr lang="en-US" altLang="en-US" b="1" dirty="0" smtClean="0">
                <a:solidFill>
                  <a:schemeClr val="accent2"/>
                </a:solidFill>
                <a:ea typeface="ＭＳ Ｐゴシック" pitchFamily="34" charset="-128"/>
              </a:rPr>
              <a:t>Hepatitis E </a:t>
            </a:r>
          </a:p>
        </p:txBody>
      </p:sp>
      <p:sp>
        <p:nvSpPr>
          <p:cNvPr id="23554" name="Content Placeholder 2"/>
          <p:cNvSpPr>
            <a:spLocks noGrp="1"/>
          </p:cNvSpPr>
          <p:nvPr>
            <p:ph idx="1"/>
          </p:nvPr>
        </p:nvSpPr>
        <p:spPr>
          <a:xfrm>
            <a:off x="457200" y="1143000"/>
            <a:ext cx="8631238" cy="5446713"/>
          </a:xfrm>
        </p:spPr>
        <p:txBody>
          <a:bodyPr/>
          <a:lstStyle/>
          <a:p>
            <a:pPr>
              <a:spcAft>
                <a:spcPts val="1200"/>
              </a:spcAft>
            </a:pPr>
            <a:r>
              <a:rPr lang="en-US" altLang="en-US" sz="2600" dirty="0" smtClean="0">
                <a:ea typeface="ＭＳ Ｐゴシック" pitchFamily="34" charset="-128"/>
              </a:rPr>
              <a:t>Numerous studies have shown that Hepatitis E infection during pregnancy in developing countries results in high maternal death (mortality) rates, increases the risk of premature birth, and death of newborns. </a:t>
            </a:r>
          </a:p>
          <a:p>
            <a:pPr>
              <a:spcAft>
                <a:spcPts val="1200"/>
              </a:spcAft>
            </a:pPr>
            <a:r>
              <a:rPr lang="en-GB" altLang="en-US" sz="2600" dirty="0" smtClean="0">
                <a:ea typeface="ＭＳ Ｐゴシック" pitchFamily="34" charset="-128"/>
              </a:rPr>
              <a:t>Approximately 30% of pregnant women who are infected with Hepatitis E die.</a:t>
            </a:r>
            <a:r>
              <a:rPr lang="en-CA" altLang="en-US" sz="2600" dirty="0" smtClean="0">
                <a:ea typeface="ＭＳ Ｐゴシック" pitchFamily="34" charset="-128"/>
              </a:rPr>
              <a:t> </a:t>
            </a:r>
          </a:p>
          <a:p>
            <a:pPr>
              <a:spcAft>
                <a:spcPts val="1200"/>
              </a:spcAft>
            </a:pPr>
            <a:r>
              <a:rPr lang="en-GB" altLang="en-US" sz="2600" dirty="0" smtClean="0">
                <a:ea typeface="ＭＳ Ｐゴシック" pitchFamily="34" charset="-128"/>
              </a:rPr>
              <a:t>Approximately 45% of pregnant women with Hepatitis E will have a premature birth. </a:t>
            </a:r>
          </a:p>
          <a:p>
            <a:pPr>
              <a:spcAft>
                <a:spcPts val="1200"/>
              </a:spcAft>
            </a:pPr>
            <a:r>
              <a:rPr lang="en-GB" altLang="en-US" sz="2600" dirty="0" smtClean="0">
                <a:ea typeface="ＭＳ Ｐゴシック" pitchFamily="34" charset="-128"/>
              </a:rPr>
              <a:t>Approximately 25% of newborns born to women with Hepatitis E will die.</a:t>
            </a:r>
            <a:endParaRPr lang="en-US" altLang="en-US" sz="2600" dirty="0" smtClean="0">
              <a:ea typeface="ＭＳ Ｐゴシック" pitchFamily="34"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14182</TotalTime>
  <Words>1725</Words>
  <Application>Microsoft Office PowerPoint</Application>
  <PresentationFormat>On-screen Show (4:3)</PresentationFormat>
  <Paragraphs>290</Paragraphs>
  <Slides>34</Slides>
  <Notes>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Default Design</vt:lpstr>
      <vt:lpstr>PowerPoint Presentation</vt:lpstr>
      <vt:lpstr>PowerPoint Presentation</vt:lpstr>
      <vt:lpstr>Maternal and Child Health: Disease Information Packages</vt:lpstr>
      <vt:lpstr>Hepatitis E </vt:lpstr>
      <vt:lpstr>Hepatitis E</vt:lpstr>
      <vt:lpstr>PowerPoint Presentation</vt:lpstr>
      <vt:lpstr>Hepatitis E </vt:lpstr>
      <vt:lpstr>Hepatitis E</vt:lpstr>
      <vt:lpstr>Hepatitis E </vt:lpstr>
      <vt:lpstr>PowerPoint Presentation</vt:lpstr>
      <vt:lpstr>PowerPoint Presentation</vt:lpstr>
      <vt:lpstr>Toxoplasmosis</vt:lpstr>
      <vt:lpstr>Toxoplasmosis</vt:lpstr>
      <vt:lpstr>Toxoplasmosis</vt:lpstr>
      <vt:lpstr>Toxoplasmosis</vt:lpstr>
      <vt:lpstr>Cholera </vt:lpstr>
      <vt:lpstr>PowerPoint Presentation</vt:lpstr>
      <vt:lpstr>Cholera</vt:lpstr>
      <vt:lpstr>Cholera</vt:lpstr>
      <vt:lpstr>Cholera </vt:lpstr>
      <vt:lpstr>Cholera</vt:lpstr>
      <vt:lpstr>PowerPoint Presentation</vt:lpstr>
      <vt:lpstr>PowerPoint Presentation</vt:lpstr>
      <vt:lpstr>PowerPoint Presentation</vt:lpstr>
      <vt:lpstr>Cryptosporidiosis</vt:lpstr>
      <vt:lpstr>Cryptosporidiosis</vt:lpstr>
      <vt:lpstr>Cryptosporidiosis</vt:lpstr>
      <vt:lpstr>Cryptosporidiosis</vt:lpstr>
      <vt:lpstr>Schistosomiasis</vt:lpstr>
      <vt:lpstr>Schistosomiasis</vt:lpstr>
      <vt:lpstr>Schistosomiasis</vt:lpstr>
      <vt:lpstr>Schistosomiasis</vt:lpstr>
      <vt:lpstr>Schistosomiasis</vt:lpstr>
      <vt:lpstr>Schistosomiasis</vt:lpstr>
    </vt:vector>
  </TitlesOfParts>
  <Company>CAWST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Household Water Treatment and Safe Storage Workshop</dc:title>
  <dc:creator>lthomas</dc:creator>
  <cp:lastModifiedBy>Melinda Foran</cp:lastModifiedBy>
  <cp:revision>294</cp:revision>
  <cp:lastPrinted>2014-09-15T16:41:30Z</cp:lastPrinted>
  <dcterms:created xsi:type="dcterms:W3CDTF">2012-07-31T02:31:11Z</dcterms:created>
  <dcterms:modified xsi:type="dcterms:W3CDTF">2014-11-03T01:03:58Z</dcterms:modified>
</cp:coreProperties>
</file>