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79" r:id="rId2"/>
    <p:sldId id="256" r:id="rId3"/>
    <p:sldId id="257" r:id="rId4"/>
    <p:sldId id="259" r:id="rId5"/>
    <p:sldId id="261" r:id="rId6"/>
    <p:sldId id="260" r:id="rId7"/>
    <p:sldId id="262" r:id="rId8"/>
    <p:sldId id="267" r:id="rId9"/>
    <p:sldId id="269" r:id="rId10"/>
    <p:sldId id="268" r:id="rId11"/>
    <p:sldId id="273" r:id="rId12"/>
    <p:sldId id="274" r:id="rId13"/>
    <p:sldId id="275" r:id="rId14"/>
    <p:sldId id="278" r:id="rId15"/>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elert" initials="S"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49" autoAdjust="0"/>
  </p:normalViewPr>
  <p:slideViewPr>
    <p:cSldViewPr>
      <p:cViewPr varScale="1">
        <p:scale>
          <a:sx n="60" d="100"/>
          <a:sy n="60" d="100"/>
        </p:scale>
        <p:origin x="-165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7E805E-5E60-424F-8B72-262D2B3C72BE}" type="datetimeFigureOut">
              <a:rPr lang="en-CA" smtClean="0"/>
              <a:t>13/04/2014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D1E7C-DD4A-48EE-AD51-55A600928D91}" type="slidenum">
              <a:rPr lang="en-CA" smtClean="0"/>
              <a:t>‹#›</a:t>
            </a:fld>
            <a:endParaRPr lang="en-CA"/>
          </a:p>
        </p:txBody>
      </p:sp>
    </p:spTree>
    <p:extLst>
      <p:ext uri="{BB962C8B-B14F-4D97-AF65-F5344CB8AC3E}">
        <p14:creationId xmlns:p14="http://schemas.microsoft.com/office/powerpoint/2010/main" val="395614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4</a:t>
            </a:fld>
            <a:endParaRPr/>
          </a:p>
        </p:txBody>
      </p:sp>
    </p:spTree>
    <p:extLst>
      <p:ext uri="{BB962C8B-B14F-4D97-AF65-F5344CB8AC3E}">
        <p14:creationId xmlns:p14="http://schemas.microsoft.com/office/powerpoint/2010/main" val="284684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Bien que le goût et l’odeur ne présentent pas de risque direct pour la santé, ils peuvent indiquer une contamination chimique ou biologique.</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Le goût et l’odeur sont peut-être les caractéristiques les plus importantes de l’eau de boisson du point de vue de l’utilisateur. Il est presque impossible de convaincre les gens que l’eau est potable si elle sent mauvais ou a mauvais goût.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Une eau salubre qui a un mauvais goût, une mauvaise odeur ou un aspect désagréable peut conduire les gens à la rejeter au profit d'autres sources qui peuvent être moins sûres</a:t>
            </a:r>
          </a:p>
        </p:txBody>
      </p:sp>
      <p:sp>
        <p:nvSpPr>
          <p:cNvPr id="4" name="Slide Number Placeholder 3"/>
          <p:cNvSpPr>
            <a:spLocks noGrp="1"/>
          </p:cNvSpPr>
          <p:nvPr>
            <p:ph type="sldNum" sz="quarter" idx="10"/>
          </p:nvPr>
        </p:nvSpPr>
        <p:spPr/>
        <p:txBody>
          <a:bodyPr/>
          <a:lstStyle/>
          <a:p>
            <a:pPr rtl="0"/>
            <a:fld id="{45CD1E7C-DD4A-48EE-AD51-55A600928D91}" type="slidenum">
              <a:rPr/>
              <a:t>5</a:t>
            </a:fld>
            <a:endParaRPr/>
          </a:p>
        </p:txBody>
      </p:sp>
    </p:spTree>
    <p:extLst>
      <p:ext uri="{BB962C8B-B14F-4D97-AF65-F5344CB8AC3E}">
        <p14:creationId xmlns:p14="http://schemas.microsoft.com/office/powerpoint/2010/main" val="2048361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Une température élevée de l’eau (20 – 30°C) peut aussi favoriser la croissance des microorganismes et entraîner des problèmes de goût, d’odeur, de couleur et de corrosion. </a:t>
            </a:r>
          </a:p>
        </p:txBody>
      </p:sp>
      <p:sp>
        <p:nvSpPr>
          <p:cNvPr id="4" name="Slide Number Placeholder 3"/>
          <p:cNvSpPr>
            <a:spLocks noGrp="1"/>
          </p:cNvSpPr>
          <p:nvPr>
            <p:ph type="sldNum" sz="quarter" idx="10"/>
          </p:nvPr>
        </p:nvSpPr>
        <p:spPr/>
        <p:txBody>
          <a:bodyPr/>
          <a:lstStyle/>
          <a:p>
            <a:pPr rtl="0"/>
            <a:fld id="{45CD1E7C-DD4A-48EE-AD51-55A600928D91}" type="slidenum">
              <a:rPr/>
              <a:t>6</a:t>
            </a:fld>
            <a:endParaRPr/>
          </a:p>
        </p:txBody>
      </p:sp>
    </p:spTree>
    <p:extLst>
      <p:ext uri="{BB962C8B-B14F-4D97-AF65-F5344CB8AC3E}">
        <p14:creationId xmlns:p14="http://schemas.microsoft.com/office/powerpoint/2010/main" val="1608759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hangingPunct="0">
              <a:buFont typeface="Arial" panose="020B0604020202020204" pitchFamily="34" charset="0"/>
              <a:buNone/>
            </a:pPr>
            <a:r>
              <a:rPr sz="1000" kern="1200">
                <a:solidFill>
                  <a:schemeClr val="tx1"/>
                </a:solidFill>
                <a:latin typeface="Arial" panose="020B0604020202020204" pitchFamily="34" charset="0"/>
                <a:ea typeface="+mn-ea"/>
                <a:cs typeface="Arial" panose="020B0604020202020204" pitchFamily="34" charset="0"/>
              </a:rPr>
              <a:t>L'eau de boisson peut avoir une couleur pour différentes raisons, comme la présence de :</a:t>
            </a:r>
          </a:p>
          <a:p>
            <a:pPr marL="17145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Matière organique naturelle et végétation, comme les feuilles et les écorces</a:t>
            </a:r>
          </a:p>
          <a:p>
            <a:pPr marL="171450" lvl="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Métaux comme le fer, le manganèse et le cuivre, qui sont abondants dans la nature et sont naturellement colorés </a:t>
            </a:r>
          </a:p>
          <a:p>
            <a:pPr marL="171450" lvl="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Déchets industriels très colorés, les plus courants étant des déchets de chair, de papier et de textile.</a:t>
            </a:r>
          </a:p>
          <a:p>
            <a:pPr marL="171450" indent="-171450">
              <a:buFont typeface="Arial" panose="020B0604020202020204" pitchFamily="34" charset="0"/>
              <a:buChar char="•"/>
            </a:pP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45CD1E7C-DD4A-48EE-AD51-55A600928D91}" type="slidenum">
              <a:rPr/>
              <a:t>7</a:t>
            </a:fld>
            <a:endParaRPr/>
          </a:p>
        </p:txBody>
      </p:sp>
    </p:spTree>
    <p:extLst>
      <p:ext uri="{BB962C8B-B14F-4D97-AF65-F5344CB8AC3E}">
        <p14:creationId xmlns:p14="http://schemas.microsoft.com/office/powerpoint/2010/main" val="2054200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turbidité est provoquée par des solides en suspension, comme le sable, le limon et l'argile, qui flottent dans l'eau. La lumière se réfléchit sur ces particules, ce qui donne à l'eau un aspect trouble ou sale.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La turbidité elle-même ne rend pas malade ; cependant des niveaux élevés de turbidité sont souvent associés à de hauts niveaux de microorganismes (ex : bactéries, virus, et protozoaires), car ils se fixent sur les particules dans l'eau. </a:t>
            </a:r>
          </a:p>
          <a:p>
            <a:pPr marL="171450" indent="-171450" rtl="0" hangingPunct="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Nous devons donc faire attention à l’eau turbide car elle contient en général davantage d’agents pathogènes, et la boire augmente les chances de tomber malade. </a:t>
            </a:r>
          </a:p>
          <a:p>
            <a:pPr rtl="0" hangingPunct="0"/>
            <a:r>
              <a:rPr sz="1000" kern="1200">
                <a:solidFill>
                  <a:schemeClr val="tx1"/>
                </a:solidFill>
                <a:latin typeface="Arial" panose="020B0604020202020204" pitchFamily="34" charset="0"/>
                <a:ea typeface="+mn-ea"/>
                <a:cs typeface="Arial" panose="020B0604020202020204" pitchFamily="34" charset="0"/>
              </a:rPr>
              <a:t>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8</a:t>
            </a:fld>
            <a:endParaRPr/>
          </a:p>
        </p:txBody>
      </p:sp>
    </p:spTree>
    <p:extLst>
      <p:ext uri="{BB962C8B-B14F-4D97-AF65-F5344CB8AC3E}">
        <p14:creationId xmlns:p14="http://schemas.microsoft.com/office/powerpoint/2010/main" val="2440476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sz="1000" i="0">
                <a:latin typeface="Arial" panose="020B0604020202020204" pitchFamily="34" charset="0"/>
                <a:cs typeface="Arial" panose="020B0604020202020204" pitchFamily="34" charset="0"/>
              </a:rPr>
              <a:t>Turbidité</a:t>
            </a:r>
            <a:r>
              <a:rPr sz="1000" i="0" baseline="0">
                <a:latin typeface="Arial" panose="020B0604020202020204" pitchFamily="34" charset="0"/>
                <a:cs typeface="Arial" panose="020B0604020202020204" pitchFamily="34" charset="0"/>
              </a:rPr>
              <a:t> :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i="0">
                <a:latin typeface="Arial" panose="020B0604020202020204" pitchFamily="34" charset="0"/>
                <a:cs typeface="Arial" panose="020B0604020202020204" pitchFamily="34" charset="0"/>
              </a:rPr>
              <a:t>Les petits systèmes d'eau communautaires et les méthodes de CTED peuvent ne pas être capable d'atteindre de si faibles niveaux de turbidité. Dans ces cas, l'objectif doit être de produire une eau ayant une turbidité inférieure à 5 NTU et, si possible, inférieure à 1 NTU</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i="0">
                <a:latin typeface="Arial" panose="020B0604020202020204" pitchFamily="34" charset="0"/>
                <a:cs typeface="Arial" panose="020B0604020202020204" pitchFamily="34" charset="0"/>
              </a:rPr>
              <a:t>Les grands équipements municipaux, bien entretenus, doivent toujours être en mesure d'atteindre moins de 0,5 NTU avant désinfection et doivent pouvoir atteindre en moyenne 0,2 NTU ou moins.</a:t>
            </a:r>
          </a:p>
          <a:p>
            <a:pPr marL="171450" marR="0" lvl="1" indent="-171450" algn="l" defTabSz="914400" rtl="0" eaLnBrk="1" fontAlgn="auto" latinLnBrk="0" hangingPunct="1">
              <a:lnSpc>
                <a:spcPct val="100000"/>
              </a:lnSpc>
              <a:spcBef>
                <a:spcPts val="0"/>
              </a:spcBef>
              <a:spcAft>
                <a:spcPts val="0"/>
              </a:spcAft>
              <a:buClrTx/>
              <a:buSzTx/>
              <a:buFontTx/>
              <a:buChar char="-"/>
              <a:tabLst/>
              <a:defRPr/>
            </a:pPr>
            <a:endParaRPr lang="en-CA" dirty="0" smtClean="0"/>
          </a:p>
          <a:p>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10</a:t>
            </a:fld>
            <a:endParaRPr/>
          </a:p>
        </p:txBody>
      </p:sp>
    </p:spTree>
    <p:extLst>
      <p:ext uri="{BB962C8B-B14F-4D97-AF65-F5344CB8AC3E}">
        <p14:creationId xmlns:p14="http://schemas.microsoft.com/office/powerpoint/2010/main" val="2866266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Un tube à turbidité est un moyen simple et bon marché d'évaluer les NTU.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Il est pratique dans le cadre d'une analyse sur le terrain car il est très portable et ne requiert pas de batterie ou de pièce de rechange.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Une limite est qu'il est plus difficile de lire des niveaux inférieurs à 10 NTU avec un tube à turbidité.</a:t>
            </a:r>
          </a:p>
          <a:p>
            <a:pPr fontAlgn="auto" hangingPunct="1"/>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pPr rtl="0" fontAlgn="auto" hangingPunct="1"/>
            <a:r>
              <a:rPr sz="1000" kern="1200">
                <a:solidFill>
                  <a:schemeClr val="tx1"/>
                </a:solidFill>
                <a:latin typeface="Arial" panose="020B0604020202020204" pitchFamily="34" charset="0"/>
                <a:ea typeface="+mn-ea"/>
                <a:cs typeface="Arial" panose="020B0604020202020204" pitchFamily="34" charset="0"/>
              </a:rPr>
              <a:t>Comment utiliser un tube à turbidité : </a:t>
            </a:r>
          </a:p>
          <a:p>
            <a:pPr rtl="0" fontAlgn="auto" hangingPunct="1"/>
            <a:r>
              <a:rPr sz="1000" kern="1200">
                <a:solidFill>
                  <a:schemeClr val="tx1"/>
                </a:solidFill>
                <a:latin typeface="Arial" panose="020B0604020202020204" pitchFamily="34" charset="0"/>
                <a:ea typeface="+mn-ea"/>
                <a:cs typeface="Arial" panose="020B0604020202020204" pitchFamily="34" charset="0"/>
              </a:rPr>
              <a:t>1. Versez lentement de l'eau dans le tube.</a:t>
            </a:r>
          </a:p>
          <a:p>
            <a:pPr rtl="0" fontAlgn="auto" hangingPunct="1"/>
            <a:r>
              <a:rPr sz="1000" kern="1200">
                <a:solidFill>
                  <a:schemeClr val="tx1"/>
                </a:solidFill>
                <a:latin typeface="Arial" panose="020B0604020202020204" pitchFamily="34" charset="0"/>
                <a:ea typeface="+mn-ea"/>
                <a:cs typeface="Arial" panose="020B0604020202020204" pitchFamily="34" charset="0"/>
              </a:rPr>
              <a:t>2. Placez votre tête entre 10 et 20 centimètres directement au-dessus du tube de façon à ce que vous puissiez voir le disque au fond du tube.</a:t>
            </a:r>
          </a:p>
          <a:p>
            <a:pPr rtl="0" fontAlgn="auto" hangingPunct="1"/>
            <a:r>
              <a:rPr sz="1000" kern="1200">
                <a:solidFill>
                  <a:schemeClr val="tx1"/>
                </a:solidFill>
                <a:latin typeface="Arial" panose="020B0604020202020204" pitchFamily="34" charset="0"/>
                <a:ea typeface="+mn-ea"/>
                <a:cs typeface="Arial" panose="020B0604020202020204" pitchFamily="34" charset="0"/>
              </a:rPr>
              <a:t>2. Continuez à ajouter de l'eau jusqu'à ce que le motif sur le disque devienne difficile à distinguer lorsque vous regardez le fond du tube. </a:t>
            </a:r>
          </a:p>
          <a:p>
            <a:pPr rtl="0" fontAlgn="auto" hangingPunct="1"/>
            <a:r>
              <a:rPr sz="1000" kern="1200">
                <a:solidFill>
                  <a:schemeClr val="tx1"/>
                </a:solidFill>
                <a:latin typeface="Arial" panose="020B0604020202020204" pitchFamily="34" charset="0"/>
                <a:ea typeface="+mn-ea"/>
                <a:cs typeface="Arial" panose="020B0604020202020204" pitchFamily="34" charset="0"/>
              </a:rPr>
              <a:t>3. Cessez de verser l'eau dès que le motif du disque n'est plus visible. </a:t>
            </a:r>
          </a:p>
          <a:p>
            <a:pPr rtl="0" fontAlgn="auto" hangingPunct="1"/>
            <a:r>
              <a:rPr sz="1000" kern="1200">
                <a:solidFill>
                  <a:schemeClr val="tx1"/>
                </a:solidFill>
                <a:latin typeface="Arial" panose="020B0604020202020204" pitchFamily="34" charset="0"/>
                <a:ea typeface="+mn-ea"/>
                <a:cs typeface="Arial" panose="020B0604020202020204" pitchFamily="34" charset="0"/>
              </a:rPr>
              <a:t>4. Lisez le niveau de turbidité en NTU sur les graduations du côté du tube.</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000" kern="1200" dirty="0" smtClean="0">
              <a:solidFill>
                <a:schemeClr val="tx1"/>
              </a:solidFill>
              <a:effectLst/>
              <a:latin typeface="Arial" panose="020B0604020202020204" pitchFamily="34" charset="0"/>
              <a:ea typeface="+mn-ea"/>
              <a:cs typeface="Arial" panose="020B0604020202020204" pitchFamily="34" charset="0"/>
            </a:endParaRPr>
          </a:p>
          <a:p>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rtl="0"/>
            <a:fld id="{45CD1E7C-DD4A-48EE-AD51-55A600928D91}" type="slidenum">
              <a:rPr/>
              <a:t>12</a:t>
            </a:fld>
            <a:endParaRPr/>
          </a:p>
        </p:txBody>
      </p:sp>
    </p:spTree>
    <p:extLst>
      <p:ext uri="{BB962C8B-B14F-4D97-AF65-F5344CB8AC3E}">
        <p14:creationId xmlns:p14="http://schemas.microsoft.com/office/powerpoint/2010/main" val="729417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Un turbidimètre fonctionne sur pile ou sur alimentation externe et donne un affichage numérique du niveau de turbidité. </a:t>
            </a:r>
          </a:p>
          <a:p>
            <a:pPr marL="171450" indent="-171450" rtl="0">
              <a:buFont typeface="Arial" panose="020B0604020202020204" pitchFamily="34" charset="0"/>
              <a:buChar char="•"/>
            </a:pPr>
            <a:r>
              <a:rPr sz="1000" kern="1200">
                <a:solidFill>
                  <a:schemeClr val="tx1"/>
                </a:solidFill>
                <a:latin typeface="Arial" panose="020B0604020202020204" pitchFamily="34" charset="0"/>
                <a:ea typeface="+mn-ea"/>
                <a:cs typeface="Arial" panose="020B0604020202020204" pitchFamily="34" charset="0"/>
              </a:rPr>
              <a:t>turbidimètre donne des résultats plus précis, bien qu’il soit plus cher et plus fragile. </a:t>
            </a:r>
          </a:p>
        </p:txBody>
      </p:sp>
      <p:sp>
        <p:nvSpPr>
          <p:cNvPr id="4" name="Slide Number Placeholder 3"/>
          <p:cNvSpPr>
            <a:spLocks noGrp="1"/>
          </p:cNvSpPr>
          <p:nvPr>
            <p:ph type="sldNum" sz="quarter" idx="10"/>
          </p:nvPr>
        </p:nvSpPr>
        <p:spPr/>
        <p:txBody>
          <a:bodyPr/>
          <a:lstStyle/>
          <a:p>
            <a:pPr rtl="0"/>
            <a:fld id="{45CD1E7C-DD4A-48EE-AD51-55A600928D91}" type="slidenum">
              <a:rPr/>
              <a:t>13</a:t>
            </a:fld>
            <a:endParaRPr/>
          </a:p>
        </p:txBody>
      </p:sp>
    </p:spTree>
    <p:extLst>
      <p:ext uri="{BB962C8B-B14F-4D97-AF65-F5344CB8AC3E}">
        <p14:creationId xmlns:p14="http://schemas.microsoft.com/office/powerpoint/2010/main" val="262169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Les paramètres physiques n'ont pas d'effet direct sur la santé Cependant, la présence de contaminants physiques peut être liée à un risque plus élevé de contamination microbiologique et chimique pouvant être dangereuse pour la santé humaine.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kern="1200">
                <a:solidFill>
                  <a:schemeClr val="tx1"/>
                </a:solidFill>
                <a:latin typeface="Arial" panose="020B0604020202020204" pitchFamily="34" charset="0"/>
                <a:ea typeface="+mn-ea"/>
                <a:cs typeface="Arial" panose="020B0604020202020204" pitchFamily="34" charset="0"/>
              </a:rPr>
              <a:t>Une eau salubre qui a un mauvais goût, une mauvaise odeur ou un aspect désagréable peut conduire les gens à la rejeter au profit d'autres sources qui peuvent être moins sûres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sz="1000">
                <a:latin typeface="Arial" panose="020B0604020202020204" pitchFamily="34" charset="0"/>
                <a:cs typeface="Arial" panose="020B0604020202020204" pitchFamily="34" charset="0"/>
              </a:rPr>
              <a:t>La turbidité ne rend pas malade ; cependant des niveaux élevés de turbidité sont souvent associés à de hauts niveaux de microorganismes (ex : bactéries, virus, et protozoaires), car ils se fixent sur les particules dans l'eau. Nous devons donc faire attention à l’eau turbide car elle contient en général davantage d’agents pathogènes, et la boire augmente les chances de tomber malade.</a:t>
            </a:r>
          </a:p>
          <a:p>
            <a:endParaRPr lang="en-CA" dirty="0"/>
          </a:p>
        </p:txBody>
      </p:sp>
      <p:sp>
        <p:nvSpPr>
          <p:cNvPr id="4" name="Slide Number Placeholder 3"/>
          <p:cNvSpPr>
            <a:spLocks noGrp="1"/>
          </p:cNvSpPr>
          <p:nvPr>
            <p:ph type="sldNum" sz="quarter" idx="10"/>
          </p:nvPr>
        </p:nvSpPr>
        <p:spPr/>
        <p:txBody>
          <a:bodyPr/>
          <a:lstStyle/>
          <a:p>
            <a:pPr rtl="0"/>
            <a:fld id="{45CD1E7C-DD4A-48EE-AD51-55A600928D91}" type="slidenum">
              <a:rPr/>
              <a:t>14</a:t>
            </a:fld>
            <a:endParaRPr/>
          </a:p>
        </p:txBody>
      </p:sp>
    </p:spTree>
    <p:extLst>
      <p:ext uri="{BB962C8B-B14F-4D97-AF65-F5344CB8AC3E}">
        <p14:creationId xmlns:p14="http://schemas.microsoft.com/office/powerpoint/2010/main" val="421391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5.tiff"/></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fr-FR" sz="1100" dirty="0" smtClean="0"/>
          </a:p>
          <a:p>
            <a:pPr algn="ctr" rtl="0">
              <a:tabLst>
                <a:tab pos="1196975" algn="l"/>
              </a:tabLst>
            </a:pPr>
            <a:r>
              <a:rPr lang="fr-FR" sz="1100" dirty="0" smtClean="0"/>
              <a:t>12, 2916 – </a:t>
            </a:r>
            <a:r>
              <a:rPr lang="fr-FR" sz="1100" dirty="0" err="1" smtClean="0"/>
              <a:t>5</a:t>
            </a:r>
            <a:r>
              <a:rPr lang="fr-FR" sz="1100" baseline="30000" dirty="0" err="1" smtClean="0"/>
              <a:t>th</a:t>
            </a:r>
            <a:r>
              <a:rPr lang="fr-FR" sz="1100" dirty="0" smtClean="0"/>
              <a:t> Avenue</a:t>
            </a:r>
          </a:p>
          <a:p>
            <a:pPr algn="ctr" rtl="0">
              <a:tabLst>
                <a:tab pos="1196975" algn="l"/>
              </a:tabLst>
            </a:pPr>
            <a:r>
              <a:rPr lang="fr-FR" sz="1100" dirty="0" smtClean="0"/>
              <a:t>Calgary, Alberta, </a:t>
            </a:r>
            <a:r>
              <a:rPr lang="fr-FR" sz="1100" dirty="0" err="1" smtClean="0"/>
              <a:t>T2A</a:t>
            </a:r>
            <a:r>
              <a:rPr lang="fr-FR" sz="1100" dirty="0" smtClean="0"/>
              <a:t> </a:t>
            </a:r>
            <a:r>
              <a:rPr lang="fr-FR" sz="1100" dirty="0" err="1" smtClean="0"/>
              <a:t>6K4</a:t>
            </a:r>
            <a:r>
              <a:rPr lang="fr-FR" sz="1100" dirty="0" smtClean="0"/>
              <a:t>, Canada</a:t>
            </a:r>
          </a:p>
          <a:p>
            <a:pPr algn="ctr" rtl="0">
              <a:tabLst>
                <a:tab pos="1196975" algn="l"/>
              </a:tabLst>
            </a:pPr>
            <a:r>
              <a:rPr lang="fr-FR" sz="1100" dirty="0" smtClean="0"/>
              <a:t>Tél : + 1 (403) 243-3285, Fax : + 1 (403) 243-6199</a:t>
            </a:r>
          </a:p>
          <a:p>
            <a:pPr algn="ctr" rtl="0">
              <a:tabLst>
                <a:tab pos="1196975" algn="l"/>
              </a:tabLst>
            </a:pPr>
            <a:r>
              <a:rPr lang="fr-FR" sz="1100" dirty="0" smtClean="0"/>
              <a:t>E-mail : cawst@cawst.org, Site web : </a:t>
            </a:r>
            <a:r>
              <a:rPr lang="fr-FR" sz="1100" dirty="0" smtClean="0">
                <a:hlinkClick r:id="rId3"/>
              </a:rPr>
              <a:t>www.cawst.org</a:t>
            </a:r>
          </a:p>
          <a:p>
            <a:pPr algn="ctr">
              <a:tabLst>
                <a:tab pos="1196975" algn="l"/>
              </a:tabLst>
            </a:pPr>
            <a:endParaRPr lang="fr-FR" sz="1100" dirty="0" smtClean="0"/>
          </a:p>
          <a:p>
            <a:pPr rtl="0"/>
            <a:r>
              <a:rPr lang="fr-FR" sz="800" dirty="0" smtClean="0"/>
              <a:t>CAWST (Centre for </a:t>
            </a:r>
            <a:r>
              <a:rPr lang="fr-FR" sz="800" dirty="0" err="1" smtClean="0"/>
              <a:t>Affordable</a:t>
            </a:r>
            <a:r>
              <a:rPr lang="fr-FR" sz="800" dirty="0" smtClean="0"/>
              <a:t> Water and </a:t>
            </a:r>
            <a:r>
              <a:rPr lang="fr-FR" sz="800" dirty="0" err="1" smtClean="0"/>
              <a:t>Sanitation</a:t>
            </a:r>
            <a:r>
              <a:rPr lang="fr-FR" sz="800" dirty="0" smtClean="0"/>
              <a:t> </a:t>
            </a:r>
            <a:r>
              <a:rPr lang="fr-FR" sz="800" dirty="0" err="1" smtClean="0"/>
              <a:t>Technology</a:t>
            </a:r>
            <a:r>
              <a:rPr lang="fr-FR" sz="800" dirty="0" smtClean="0"/>
              <a:t> - Centre pour les Technologies d'Eau et Assainissement à Faible Coût) est un organisme à but non lucratif proposant des services de formation et de conseil aux organisations qui travaillent directement avec les populations des pays en développement n'ayant pas accès à l'eau potable et à un assainissement de base.</a:t>
            </a:r>
          </a:p>
          <a:p>
            <a:pPr rtl="0"/>
            <a:r>
              <a:rPr lang="fr-FR" sz="800" dirty="0" smtClean="0"/>
              <a:t> </a:t>
            </a:r>
          </a:p>
          <a:p>
            <a:pPr rtl="0"/>
            <a:r>
              <a:rPr lang="fr-FR" sz="800" dirty="0" smtClean="0"/>
              <a:t>L'une des stratégies fondamentales de CAWST est de diffuser ces connaissances concernant l'eau, afin d'en faire un savoir courant. Ceci peut être réalisé, en partie, par le développement et la distribution gratuite de matériels d'éducation dans le but d'augmenter la disponibilité de l'information pour ceux qui en ont le plus besoin.</a:t>
            </a:r>
          </a:p>
          <a:p>
            <a:pPr rtl="0"/>
            <a:r>
              <a:rPr lang="fr-FR" sz="800" dirty="0" smtClean="0"/>
              <a:t> </a:t>
            </a:r>
          </a:p>
          <a:p>
            <a:pPr rtl="0"/>
            <a:r>
              <a:rPr lang="fr-FR" sz="800" dirty="0" smtClean="0"/>
              <a:t>Le contenu de ce document est libre et sous licence Creative Commons Attribution Works 3.0 Unported. Pour voir une copie de cette autorisation, veuillez visiter : http://creativecommons.org/licenses/by/3.0, ou écrivez à Creative Commons : 171 Second Street, Suite 300, San Francisco, </a:t>
            </a:r>
            <a:r>
              <a:rPr lang="fr-FR" sz="800" dirty="0" err="1" smtClean="0"/>
              <a:t>California</a:t>
            </a:r>
            <a:r>
              <a:rPr lang="fr-FR" sz="800" dirty="0" smtClean="0"/>
              <a:t> 94105, USA. </a:t>
            </a:r>
          </a:p>
          <a:p>
            <a:pPr rtl="0"/>
            <a:r>
              <a:rPr lang="fr-FR" sz="800" dirty="0" smtClean="0"/>
              <a:t> </a:t>
            </a:r>
          </a:p>
          <a:p>
            <a:pPr rtl="0"/>
            <a:r>
              <a:rPr lang="fr-FR" sz="800" dirty="0" smtClean="0"/>
              <a:t>		Vous êtes libre de :</a:t>
            </a:r>
          </a:p>
          <a:p>
            <a:pPr marL="2000250" lvl="4" indent="-171450" rtl="0">
              <a:buFont typeface="Arial" pitchFamily="34" charset="0"/>
              <a:buChar char="•"/>
            </a:pPr>
            <a:r>
              <a:rPr lang="fr-FR" sz="800" dirty="0" smtClean="0"/>
              <a:t>Partager - copier, distribuer et transmettre ce document.</a:t>
            </a:r>
          </a:p>
          <a:p>
            <a:pPr marL="2000250" lvl="4" indent="-171450" rtl="0">
              <a:buFont typeface="Arial" pitchFamily="34" charset="0"/>
              <a:buChar char="•"/>
            </a:pPr>
            <a:r>
              <a:rPr lang="fr-FR" sz="800" dirty="0" smtClean="0"/>
              <a:t>Modifier – adapter de document</a:t>
            </a:r>
          </a:p>
          <a:p>
            <a:pPr rtl="0"/>
            <a:r>
              <a:rPr lang="fr-FR" sz="800" dirty="0" smtClean="0"/>
              <a:t> </a:t>
            </a:r>
          </a:p>
          <a:p>
            <a:pPr rtl="0"/>
            <a:r>
              <a:rPr lang="fr-FR" sz="800" dirty="0" smtClean="0"/>
              <a:t>		Sous les conditions suivantes :</a:t>
            </a:r>
          </a:p>
          <a:p>
            <a:pPr marL="2000250" lvl="4" indent="-171450" rtl="0">
              <a:buFont typeface="Arial" pitchFamily="34" charset="0"/>
              <a:buChar char="•"/>
            </a:pPr>
            <a:r>
              <a:rPr lang="fr-FR" sz="800" dirty="0" smtClean="0"/>
              <a:t>Indication de la source. Vous devez indiquer que CAWST est l'auteur original de ce document. Veuillez aussi inclure notre site internet : www.cawst.org</a:t>
            </a:r>
          </a:p>
          <a:p>
            <a:pPr algn="ctr">
              <a:tabLst>
                <a:tab pos="1196975" algn="l"/>
              </a:tabLst>
            </a:pPr>
            <a:endParaRPr lang="fr-FR" sz="800" dirty="0" smtClean="0"/>
          </a:p>
          <a:p>
            <a:pPr rtl="0">
              <a:tabLst>
                <a:tab pos="1196975" algn="l"/>
              </a:tabLst>
            </a:pPr>
            <a:r>
              <a:rPr lang="fr-FR" sz="800" dirty="0" smtClean="0"/>
              <a:t>CAWST publiera périodiquement des mises à jour de ce document. Pour cette raison, nous ne recommandons pas que vous proposiez ce document en téléchargement sur votre site web.</a:t>
            </a:r>
          </a:p>
          <a:p>
            <a:pPr>
              <a:tabLst>
                <a:tab pos="1196975" algn="l"/>
              </a:tabLst>
            </a:pPr>
            <a:endParaRPr lang="fr-FR" sz="8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a:tabLst>
                <a:tab pos="1196975" algn="l"/>
              </a:tabLst>
            </a:pPr>
            <a:endParaRPr lang="fr-FR" sz="900" dirty="0" smtClean="0"/>
          </a:p>
          <a:p>
            <a:pPr rtl="0"/>
            <a:r>
              <a:rPr lang="fr-FR" sz="900" b="1" dirty="0" smtClean="0"/>
              <a:t>CAWST et ses administrateurs, employés, entrepreneurs et bénévoles n'assument aucune responsabilité et ne donnent aucune garantie en ce qui concerne les résultats qui peuvent être obtenus de l'utilisation des informations fournies.</a:t>
            </a:r>
            <a:endParaRPr lang="fr-FR" sz="900" b="1"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130491"/>
            <a:ext cx="5328592" cy="2031325"/>
          </a:xfrm>
          <a:prstGeom prst="rect">
            <a:avLst/>
          </a:prstGeom>
          <a:noFill/>
          <a:ln w="15875">
            <a:solidFill>
              <a:schemeClr val="tx1"/>
            </a:solidFill>
          </a:ln>
        </p:spPr>
        <p:txBody>
          <a:bodyPr wrap="square" rtlCol="0">
            <a:spAutoFit/>
          </a:bodyPr>
          <a:lstStyle/>
          <a:p>
            <a:pPr rtl="0"/>
            <a:r>
              <a:rPr lang="fr-FR" sz="1600" b="1" dirty="0" smtClean="0"/>
              <a:t> </a:t>
            </a:r>
            <a:r>
              <a:rPr lang="fr-FR" sz="1050" b="1" dirty="0" smtClean="0"/>
              <a:t> Tenez-vous informé et obtenez du support :</a:t>
            </a:r>
          </a:p>
          <a:p>
            <a:pPr marL="3028950" lvl="6" indent="-285750" rtl="0">
              <a:buFont typeface="Arial" pitchFamily="34" charset="0"/>
              <a:buChar char="•"/>
            </a:pPr>
            <a:r>
              <a:rPr lang="fr-FR" sz="1050" dirty="0" smtClean="0"/>
              <a:t>Dernières mises à jour de ce document :</a:t>
            </a:r>
          </a:p>
          <a:p>
            <a:pPr marL="3028950" lvl="6" indent="-285750" rtl="0">
              <a:buFont typeface="Arial" pitchFamily="34" charset="0"/>
              <a:buChar char="•"/>
            </a:pPr>
            <a:r>
              <a:rPr lang="fr-FR" sz="1050" dirty="0" smtClean="0"/>
              <a:t>Autres ressources sur les formations et les ateliers</a:t>
            </a:r>
          </a:p>
          <a:p>
            <a:pPr marL="3028950" lvl="6" indent="-285750" rtl="0">
              <a:buFont typeface="Arial" pitchFamily="34" charset="0"/>
              <a:buChar char="•"/>
            </a:pPr>
            <a:r>
              <a:rPr lang="fr-FR" sz="1050" dirty="0" smtClean="0"/>
              <a:t>Support pour l'utilisation de ce document dans votre travail</a:t>
            </a:r>
          </a:p>
          <a:p>
            <a:pPr rtl="0"/>
            <a:r>
              <a:rPr lang="fr-FR" sz="1050" dirty="0" smtClean="0"/>
              <a:t> </a:t>
            </a:r>
          </a:p>
          <a:p>
            <a:pPr rtl="0"/>
            <a:r>
              <a:rPr lang="fr-FR" sz="1050" i="1" dirty="0" smtClean="0"/>
              <a:t>CAWST fournit un tutorat et</a:t>
            </a:r>
          </a:p>
          <a:p>
            <a:pPr rtl="0"/>
            <a:r>
              <a:rPr lang="fr-FR" sz="1050" i="1" dirty="0" smtClean="0"/>
              <a:t>un accompagnement lors de la mise en œuvre de ses enseignements</a:t>
            </a:r>
          </a:p>
          <a:p>
            <a:pPr rtl="0"/>
            <a:r>
              <a:rPr lang="fr-FR" sz="1050" i="1" dirty="0" smtClean="0"/>
              <a:t>et outils de formation.</a:t>
            </a:r>
            <a:endParaRPr lang="fr-FR" sz="1050" i="1"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0278" y="4454183"/>
            <a:ext cx="4146699" cy="138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rtl="0">
              <a:defRPr/>
            </a:pPr>
            <a:fld id="{CDBD6EE5-3F69-4B26-91EE-D3136B30152B}" type="slidenum">
              <a:rPr/>
              <a:pPr rtl="0">
                <a:defRPr/>
              </a:pPr>
              <a:t>1</a:t>
            </a:fld>
            <a:endParaRPr/>
          </a:p>
        </p:txBody>
      </p:sp>
    </p:spTree>
    <p:extLst>
      <p:ext uri="{BB962C8B-B14F-4D97-AF65-F5344CB8AC3E}">
        <p14:creationId xmlns:p14="http://schemas.microsoft.com/office/powerpoint/2010/main" val="839550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Turbidité</a:t>
            </a:r>
            <a:r>
              <a:rPr kern="0"/>
              <a:t> </a:t>
            </a:r>
          </a:p>
        </p:txBody>
      </p:sp>
      <p:sp>
        <p:nvSpPr>
          <p:cNvPr id="3" name="Rectangle 3"/>
          <p:cNvSpPr txBox="1">
            <a:spLocks noChangeArrowheads="1"/>
          </p:cNvSpPr>
          <p:nvPr/>
        </p:nvSpPr>
        <p:spPr>
          <a:xfrm>
            <a:off x="457200" y="1052736"/>
            <a:ext cx="8229600" cy="4462760"/>
          </a:xfrm>
          <a:prstGeom prst="rect">
            <a:avLst/>
          </a:prstGeom>
          <a:noFill/>
        </p:spPr>
        <p:txBody>
          <a:bodyPr>
            <a:sp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kern="0"/>
              <a:t>Comment la mesure-t-on ?</a:t>
            </a:r>
          </a:p>
          <a:p>
            <a:pPr lvl="1" rtl="0"/>
            <a:r>
              <a:rPr kern="0"/>
              <a:t> Tube à turbidité ou turbidimètre numérique</a:t>
            </a:r>
          </a:p>
          <a:p>
            <a:pPr lvl="1" rtl="0"/>
            <a:r>
              <a:rPr kern="0"/>
              <a:t>NTU = Nephelometric Turbidity Unit (Unité de Turbidité Néphélométrique)</a:t>
            </a:r>
          </a:p>
          <a:p>
            <a:pPr lvl="1" rtl="0"/>
            <a:r>
              <a:rPr kern="0"/>
              <a:t>Le néphélomètre mesure l'intensité de la lumière diffusée par les particules en suspension</a:t>
            </a:r>
          </a:p>
          <a:p>
            <a:pPr lvl="0" rtl="0"/>
            <a:r>
              <a:rPr sz="2800"/>
              <a:t>L'OMS recommande que la turbidité n'excède pas 1 NTU, et soit de préférence beaucoup plus faible, afin d'obtenir une désinfection correcte </a:t>
            </a:r>
          </a:p>
          <a:p>
            <a:pPr rtl="0"/>
            <a:r>
              <a:rPr sz="2800" kern="0"/>
              <a:t>Eau versée dans un filtre biosable &lt;50 NTU</a:t>
            </a:r>
          </a:p>
        </p:txBody>
      </p:sp>
      <p:pic>
        <p:nvPicPr>
          <p:cNvPr id="4"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rtl="0"/>
            <a:fld id="{90C5138D-4C5F-48AF-A64F-FBCEEBACA0DF}" type="slidenum">
              <a:rPr/>
              <a:pPr rtl="0"/>
              <a:t>10</a:t>
            </a:fld>
            <a:endParaRPr/>
          </a:p>
        </p:txBody>
      </p:sp>
    </p:spTree>
    <p:extLst>
      <p:ext uri="{BB962C8B-B14F-4D97-AF65-F5344CB8AC3E}">
        <p14:creationId xmlns:p14="http://schemas.microsoft.com/office/powerpoint/2010/main" val="148349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998989"/>
            <a:ext cx="20256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19800" y="1180115"/>
            <a:ext cx="2066925" cy="3676348"/>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685800" y="5157192"/>
            <a:ext cx="2743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pPr>
            <a:r>
              <a:rPr dirty="0"/>
              <a:t>Tube à </a:t>
            </a:r>
            <a:r>
              <a:rPr dirty="0" err="1"/>
              <a:t>turbidité</a:t>
            </a:r>
            <a:r>
              <a:rPr dirty="0"/>
              <a:t> en </a:t>
            </a:r>
            <a:r>
              <a:rPr dirty="0" err="1"/>
              <a:t>deux</a:t>
            </a:r>
            <a:r>
              <a:rPr dirty="0"/>
              <a:t> </a:t>
            </a:r>
            <a:r>
              <a:rPr dirty="0" err="1"/>
              <a:t>éléments</a:t>
            </a:r>
            <a:r>
              <a:rPr dirty="0"/>
              <a:t> </a:t>
            </a:r>
            <a:r>
              <a:rPr dirty="0" err="1"/>
              <a:t>utilisé</a:t>
            </a:r>
            <a:r>
              <a:rPr dirty="0"/>
              <a:t> </a:t>
            </a:r>
            <a:r>
              <a:rPr dirty="0" err="1"/>
              <a:t>dans</a:t>
            </a:r>
            <a:r>
              <a:rPr dirty="0"/>
              <a:t> un kit portable</a:t>
            </a:r>
          </a:p>
        </p:txBody>
      </p:sp>
      <p:sp>
        <p:nvSpPr>
          <p:cNvPr id="9" name="Text Box 8"/>
          <p:cNvSpPr txBox="1">
            <a:spLocks noChangeArrowheads="1"/>
          </p:cNvSpPr>
          <p:nvPr/>
        </p:nvSpPr>
        <p:spPr bwMode="auto">
          <a:xfrm>
            <a:off x="228600" y="152400"/>
            <a:ext cx="8763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20000"/>
              </a:spcBef>
            </a:pPr>
            <a:r>
              <a:rPr sz="4400" b="1">
                <a:solidFill>
                  <a:schemeClr val="accent2"/>
                </a:solidFill>
              </a:rPr>
              <a:t>Tubes à turbidité</a:t>
            </a:r>
          </a:p>
        </p:txBody>
      </p:sp>
      <p:sp>
        <p:nvSpPr>
          <p:cNvPr id="3" name="Slide Number Placeholder 2"/>
          <p:cNvSpPr>
            <a:spLocks noGrp="1"/>
          </p:cNvSpPr>
          <p:nvPr>
            <p:ph type="sldNum" sz="quarter" idx="12"/>
          </p:nvPr>
        </p:nvSpPr>
        <p:spPr/>
        <p:txBody>
          <a:bodyPr/>
          <a:lstStyle/>
          <a:p>
            <a:pPr rtl="0"/>
            <a:fld id="{90C5138D-4C5F-48AF-A64F-FBCEEBACA0DF}" type="slidenum">
              <a:rPr/>
              <a:pPr rtl="0"/>
              <a:t>11</a:t>
            </a:fld>
            <a:endParaRPr/>
          </a:p>
        </p:txBody>
      </p:sp>
      <p:sp>
        <p:nvSpPr>
          <p:cNvPr id="11" name="Text Box 9"/>
          <p:cNvSpPr txBox="1">
            <a:spLocks noChangeArrowheads="1"/>
          </p:cNvSpPr>
          <p:nvPr/>
        </p:nvSpPr>
        <p:spPr bwMode="auto">
          <a:xfrm>
            <a:off x="838200" y="6040967"/>
            <a:ext cx="3733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a:spcBef>
                <a:spcPct val="50000"/>
              </a:spcBef>
            </a:pPr>
            <a:r>
              <a:rPr sz="1400" dirty="0" err="1"/>
              <a:t>Crédit</a:t>
            </a:r>
            <a:r>
              <a:rPr sz="1400" dirty="0"/>
              <a:t> : </a:t>
            </a:r>
            <a:r>
              <a:rPr sz="1400" dirty="0" err="1"/>
              <a:t>Palintest</a:t>
            </a:r>
            <a:r>
              <a:rPr sz="1400" dirty="0"/>
              <a:t>, International UK</a:t>
            </a:r>
          </a:p>
        </p:txBody>
      </p:sp>
      <p:sp>
        <p:nvSpPr>
          <p:cNvPr id="12" name="Text Box 5"/>
          <p:cNvSpPr txBox="1">
            <a:spLocks noChangeArrowheads="1"/>
          </p:cNvSpPr>
          <p:nvPr/>
        </p:nvSpPr>
        <p:spPr bwMode="auto">
          <a:xfrm>
            <a:off x="5580112" y="5085184"/>
            <a:ext cx="2743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0">
              <a:spcBef>
                <a:spcPct val="50000"/>
              </a:spcBef>
            </a:pPr>
            <a:r>
              <a:rPr dirty="0"/>
              <a:t>Tube à </a:t>
            </a:r>
            <a:r>
              <a:rPr dirty="0" err="1"/>
              <a:t>turbidité</a:t>
            </a:r>
            <a:r>
              <a:rPr dirty="0"/>
              <a:t> en </a:t>
            </a:r>
            <a:r>
              <a:rPr dirty="0" err="1"/>
              <a:t>deux</a:t>
            </a:r>
            <a:r>
              <a:rPr dirty="0"/>
              <a:t> </a:t>
            </a:r>
            <a:r>
              <a:rPr dirty="0" err="1"/>
              <a:t>éléments</a:t>
            </a:r>
            <a:r>
              <a:rPr dirty="0"/>
              <a:t> </a:t>
            </a:r>
            <a:r>
              <a:rPr dirty="0" err="1"/>
              <a:t>utilisé</a:t>
            </a:r>
            <a:r>
              <a:rPr dirty="0"/>
              <a:t> </a:t>
            </a:r>
            <a:r>
              <a:rPr dirty="0" err="1"/>
              <a:t>dans</a:t>
            </a:r>
            <a:r>
              <a:rPr dirty="0"/>
              <a:t> un kit portable</a:t>
            </a:r>
          </a:p>
        </p:txBody>
      </p:sp>
      <p:sp>
        <p:nvSpPr>
          <p:cNvPr id="14" name="Text Box 9"/>
          <p:cNvSpPr txBox="1">
            <a:spLocks noChangeArrowheads="1"/>
          </p:cNvSpPr>
          <p:nvPr/>
        </p:nvSpPr>
        <p:spPr bwMode="auto">
          <a:xfrm>
            <a:off x="5746551" y="6085086"/>
            <a:ext cx="300191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0">
              <a:spcBef>
                <a:spcPct val="50000"/>
              </a:spcBef>
            </a:pPr>
            <a:r>
              <a:rPr sz="1400"/>
              <a:t>Crédit : Palintest, International UK</a:t>
            </a:r>
          </a:p>
        </p:txBody>
      </p:sp>
    </p:spTree>
    <p:extLst>
      <p:ext uri="{BB962C8B-B14F-4D97-AF65-F5344CB8AC3E}">
        <p14:creationId xmlns:p14="http://schemas.microsoft.com/office/powerpoint/2010/main" val="3489971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Utiliser un tube à turbidité</a:t>
            </a:r>
          </a:p>
        </p:txBody>
      </p:sp>
      <p:pic>
        <p:nvPicPr>
          <p:cNvPr id="10" name="Picture 9"/>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124744"/>
            <a:ext cx="3952195" cy="5606223"/>
          </a:xfrm>
          <a:prstGeom prst="rect">
            <a:avLst/>
          </a:prstGeom>
          <a:noFill/>
        </p:spPr>
      </p:pic>
      <p:sp>
        <p:nvSpPr>
          <p:cNvPr id="3" name="Slide Number Placeholder 2"/>
          <p:cNvSpPr>
            <a:spLocks noGrp="1"/>
          </p:cNvSpPr>
          <p:nvPr>
            <p:ph type="sldNum" sz="quarter" idx="12"/>
          </p:nvPr>
        </p:nvSpPr>
        <p:spPr/>
        <p:txBody>
          <a:bodyPr/>
          <a:lstStyle/>
          <a:p>
            <a:pPr rtl="0"/>
            <a:fld id="{90C5138D-4C5F-48AF-A64F-FBCEEBACA0DF}" type="slidenum">
              <a:rPr/>
              <a:pPr rtl="0"/>
              <a:t>12</a:t>
            </a:fld>
            <a:endParaRPr/>
          </a:p>
        </p:txBody>
      </p:sp>
      <p:sp>
        <p:nvSpPr>
          <p:cNvPr id="4" name="Rectangle 3"/>
          <p:cNvSpPr/>
          <p:nvPr/>
        </p:nvSpPr>
        <p:spPr>
          <a:xfrm>
            <a:off x="5267062" y="6067465"/>
            <a:ext cx="1919115" cy="338554"/>
          </a:xfrm>
          <a:prstGeom prst="rect">
            <a:avLst/>
          </a:prstGeom>
        </p:spPr>
        <p:txBody>
          <a:bodyPr wrap="none">
            <a:spAutoFit/>
          </a:bodyPr>
          <a:lstStyle/>
          <a:p>
            <a:pPr rtl="0"/>
            <a:r>
              <a:rPr sz="1600" i="1"/>
              <a:t>Crédit : OMS, 1997</a:t>
            </a:r>
          </a:p>
        </p:txBody>
      </p:sp>
    </p:spTree>
    <p:extLst>
      <p:ext uri="{BB962C8B-B14F-4D97-AF65-F5344CB8AC3E}">
        <p14:creationId xmlns:p14="http://schemas.microsoft.com/office/powerpoint/2010/main" val="2123861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792162"/>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Turbidimètre numérique</a:t>
            </a:r>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Adele\Dropbox\Drinking Water Quality Testing_2009-06\Illustrations\Turbidimeter.tif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51045" y="1066800"/>
            <a:ext cx="6041909" cy="564493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pPr rtl="0"/>
            <a:fld id="{90C5138D-4C5F-48AF-A64F-FBCEEBACA0DF}" type="slidenum">
              <a:rPr/>
              <a:pPr rtl="0"/>
              <a:t>13</a:t>
            </a:fld>
            <a:endParaRPr/>
          </a:p>
        </p:txBody>
      </p:sp>
    </p:spTree>
    <p:extLst>
      <p:ext uri="{BB962C8B-B14F-4D97-AF65-F5344CB8AC3E}">
        <p14:creationId xmlns:p14="http://schemas.microsoft.com/office/powerpoint/2010/main" val="3346739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Révision</a:t>
            </a:r>
          </a:p>
        </p:txBody>
      </p:sp>
      <p:sp>
        <p:nvSpPr>
          <p:cNvPr id="5" name="Rectangle 5"/>
          <p:cNvSpPr txBox="1">
            <a:spLocks noChangeArrowheads="1"/>
          </p:cNvSpPr>
          <p:nvPr/>
        </p:nvSpPr>
        <p:spPr>
          <a:xfrm>
            <a:off x="381000" y="1123528"/>
            <a:ext cx="8229600" cy="5257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514350" lvl="0" indent="-514350" rtl="0" hangingPunct="0">
              <a:buFont typeface="+mj-lt"/>
              <a:buAutoNum type="arabicPeriod"/>
            </a:pPr>
            <a:r>
              <a:rPr sz="2800"/>
              <a:t>Les paramètres physiques ont-ils un effet direct sur la santé ?</a:t>
            </a:r>
          </a:p>
          <a:p>
            <a:pPr marL="914400" lvl="1" indent="-514350" rtl="0" hangingPunct="0"/>
            <a:r>
              <a:rPr sz="2400"/>
              <a:t>Non, mais ils peuvent indiquer la contamination chimique ou biologique</a:t>
            </a:r>
          </a:p>
          <a:p>
            <a:pPr marL="514350" lvl="0" indent="-514350" rtl="0" hangingPunct="0">
              <a:buFont typeface="+mj-lt"/>
              <a:buAutoNum type="arabicPeriod"/>
            </a:pPr>
            <a:r>
              <a:rPr sz="2800"/>
              <a:t>Qu’est-ce qui provoque la turbidité ?</a:t>
            </a:r>
          </a:p>
          <a:p>
            <a:pPr lvl="1" rtl="0" hangingPunct="0"/>
            <a:r>
              <a:rPr sz="2400"/>
              <a:t>La turbidité est provoquée parle sable, le limon et l'argile qui flottent dans l'eau.</a:t>
            </a:r>
          </a:p>
        </p:txBody>
      </p:sp>
      <p:pic>
        <p:nvPicPr>
          <p:cNvPr id="6"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rtl="0"/>
            <a:fld id="{90C5138D-4C5F-48AF-A64F-FBCEEBACA0DF}" type="slidenum">
              <a:rPr/>
              <a:pPr rtl="0"/>
              <a:t>14</a:t>
            </a:fld>
            <a:endParaRPr/>
          </a:p>
        </p:txBody>
      </p:sp>
    </p:spTree>
    <p:extLst>
      <p:ext uri="{BB962C8B-B14F-4D97-AF65-F5344CB8AC3E}">
        <p14:creationId xmlns:p14="http://schemas.microsoft.com/office/powerpoint/2010/main" val="12650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844824"/>
            <a:ext cx="7772400" cy="1470025"/>
          </a:xfrm>
        </p:spPr>
        <p:txBody>
          <a:bodyPr/>
          <a:lstStyle/>
          <a:p>
            <a:pPr rtl="0"/>
            <a:r>
              <a:rPr b="1"/>
              <a:t>Paramètres physiques </a:t>
            </a:r>
            <a:r>
              <a:rPr lang="en-US" altLang="en-US" b="1" dirty="0" smtClean="0"/>
              <a:t/>
            </a:r>
            <a:br>
              <a:rPr lang="en-US" altLang="en-US" b="1" dirty="0" smtClean="0"/>
            </a:br>
            <a:r>
              <a:rPr b="1"/>
              <a:t>de la qualité de l'eau de boisson</a:t>
            </a:r>
            <a:r>
              <a:rPr lang="en-US" altLang="en-US" b="1" dirty="0"/>
              <a:t/>
            </a:r>
            <a:br>
              <a:rPr lang="en-US" altLang="en-US" b="1" dirty="0"/>
            </a:br>
            <a:endParaRPr lang="en-US" altLang="en-US" b="1" dirty="0"/>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rtl="0"/>
            <a:r>
              <a:rPr b="1">
                <a:solidFill>
                  <a:schemeClr val="accent2"/>
                </a:solidFill>
              </a:rPr>
              <a:t>Attentes d’apprentissage</a:t>
            </a:r>
          </a:p>
        </p:txBody>
      </p:sp>
      <p:sp>
        <p:nvSpPr>
          <p:cNvPr id="3075" name="Rectangle 3"/>
          <p:cNvSpPr>
            <a:spLocks noGrp="1" noChangeArrowheads="1"/>
          </p:cNvSpPr>
          <p:nvPr>
            <p:ph type="body" idx="1"/>
          </p:nvPr>
        </p:nvSpPr>
        <p:spPr/>
        <p:txBody>
          <a:bodyPr/>
          <a:lstStyle/>
          <a:p>
            <a:pPr lvl="0" rtl="0"/>
            <a:r>
              <a:rPr/>
              <a:t>Expliquer l'importance de l'analyse physique.</a:t>
            </a:r>
          </a:p>
          <a:p>
            <a:pPr lvl="0" rtl="0"/>
            <a:r>
              <a:rPr/>
              <a:t>Énumérer les paramètres physiques clés de l'eau de boisson et la méthode pour les tester.</a:t>
            </a:r>
          </a:p>
          <a:p>
            <a:pPr lvl="0" rtl="0"/>
            <a:r>
              <a:rPr/>
              <a:t>Montrer sa capacité, sous un contrôle limité, à tester la turbidité au moyen d'un tube à turbidité.</a:t>
            </a:r>
          </a:p>
          <a:p>
            <a:pPr marL="514350" lvl="0" indent="-514350">
              <a:buNone/>
            </a:pPr>
            <a:endParaRPr lang="en-US" dirty="0"/>
          </a:p>
        </p:txBody>
      </p:sp>
      <p:pic>
        <p:nvPicPr>
          <p:cNvPr id="3076" name="Picture 4" descr="CAWST Colour - no tex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Paramètres physiques</a:t>
            </a:r>
          </a:p>
          <a:p>
            <a:pPr rtl="0"/>
            <a:r>
              <a:rPr b="1" kern="0"/>
              <a:t>de l'eau de boisson</a:t>
            </a:r>
          </a:p>
        </p:txBody>
      </p:sp>
      <p:sp>
        <p:nvSpPr>
          <p:cNvPr id="3" name="Rectangle 3"/>
          <p:cNvSpPr txBox="1">
            <a:spLocks noChangeArrowheads="1"/>
          </p:cNvSpPr>
          <p:nvPr/>
        </p:nvSpPr>
        <p:spPr>
          <a:xfrm>
            <a:off x="457200" y="2027981"/>
            <a:ext cx="8229600" cy="4353347"/>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spcAft>
                <a:spcPts val="0"/>
              </a:spcAft>
              <a:buFont typeface="Arial" panose="020B0604020202020204" pitchFamily="34" charset="0"/>
              <a:buChar char="•"/>
              <a:tabLst>
                <a:tab pos="914400" algn="l"/>
              </a:tabLst>
            </a:pPr>
            <a:r>
              <a:rPr sz="3600" b="1">
                <a:ea typeface="Times New Roman"/>
              </a:rPr>
              <a:t>Odeur</a:t>
            </a:r>
            <a:r>
              <a:rPr sz="3600">
                <a:ea typeface="Times New Roman"/>
              </a:rPr>
              <a:t> – moisi, organique, fétide, douce</a:t>
            </a:r>
          </a:p>
          <a:p>
            <a:pPr rtl="0">
              <a:spcAft>
                <a:spcPts val="0"/>
              </a:spcAft>
              <a:buFont typeface="Arial" panose="020B0604020202020204" pitchFamily="34" charset="0"/>
              <a:buChar char="•"/>
              <a:tabLst>
                <a:tab pos="914400" algn="l"/>
              </a:tabLst>
            </a:pPr>
            <a:r>
              <a:rPr sz="3600" b="1">
                <a:ea typeface="Times New Roman"/>
              </a:rPr>
              <a:t>Goût</a:t>
            </a:r>
            <a:r>
              <a:rPr sz="3600">
                <a:ea typeface="Times New Roman"/>
              </a:rPr>
              <a:t> – Amer, sucré, salé, minéraux, organique</a:t>
            </a:r>
          </a:p>
          <a:p>
            <a:pPr rtl="0">
              <a:spcAft>
                <a:spcPts val="0"/>
              </a:spcAft>
              <a:buFont typeface="Arial" panose="020B0604020202020204" pitchFamily="34" charset="0"/>
              <a:buChar char="•"/>
              <a:tabLst>
                <a:tab pos="914400" algn="l"/>
              </a:tabLst>
            </a:pPr>
            <a:r>
              <a:rPr sz="3600" b="1">
                <a:ea typeface="Times New Roman"/>
              </a:rPr>
              <a:t>Sensation</a:t>
            </a:r>
            <a:r>
              <a:rPr sz="3600">
                <a:ea typeface="Times New Roman"/>
              </a:rPr>
              <a:t> – Température (on préfère une eau fraiche)</a:t>
            </a:r>
          </a:p>
          <a:p>
            <a:pPr rtl="0">
              <a:spcAft>
                <a:spcPts val="0"/>
              </a:spcAft>
              <a:buFont typeface="Arial" panose="020B0604020202020204" pitchFamily="34" charset="0"/>
              <a:buChar char="•"/>
              <a:tabLst>
                <a:tab pos="914400" algn="l"/>
              </a:tabLst>
            </a:pPr>
            <a:r>
              <a:rPr sz="3600" b="1">
                <a:ea typeface="Times New Roman"/>
              </a:rPr>
              <a:t>Apparence</a:t>
            </a:r>
            <a:r>
              <a:rPr sz="3600">
                <a:ea typeface="Times New Roman"/>
              </a:rPr>
              <a:t> – Couleur et turbidité (aspect trouble) </a:t>
            </a:r>
          </a:p>
          <a:p>
            <a:pPr lvl="1">
              <a:spcAft>
                <a:spcPts val="0"/>
              </a:spcAft>
              <a:buFont typeface="Symbol"/>
              <a:buChar char=""/>
              <a:tabLst>
                <a:tab pos="914400" algn="l"/>
              </a:tabLst>
            </a:pPr>
            <a:endParaRPr lang="en-CA" sz="3200" dirty="0">
              <a:ea typeface="Times New Roman"/>
              <a:cs typeface="Times New Roman"/>
            </a:endParaRPr>
          </a:p>
        </p:txBody>
      </p:sp>
      <p:pic>
        <p:nvPicPr>
          <p:cNvPr id="4"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rtl="0"/>
            <a:fld id="{90C5138D-4C5F-48AF-A64F-FBCEEBACA0DF}" type="slidenum">
              <a:rPr/>
              <a:pPr rtl="0"/>
              <a:t>4</a:t>
            </a:fld>
            <a:endParaRPr/>
          </a:p>
        </p:txBody>
      </p:sp>
    </p:spTree>
    <p:extLst>
      <p:ext uri="{BB962C8B-B14F-4D97-AF65-F5344CB8AC3E}">
        <p14:creationId xmlns:p14="http://schemas.microsoft.com/office/powerpoint/2010/main" val="58851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Que sentez et goûtez-vous ?</a:t>
            </a:r>
          </a:p>
        </p:txBody>
      </p:sp>
      <p:sp>
        <p:nvSpPr>
          <p:cNvPr id="4" name="Rectangle 3"/>
          <p:cNvSpPr txBox="1">
            <a:spLocks noChangeArrowheads="1"/>
          </p:cNvSpPr>
          <p:nvPr/>
        </p:nvSpPr>
        <p:spPr>
          <a:xfrm>
            <a:off x="467544" y="1196752"/>
            <a:ext cx="8219256" cy="5472608"/>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lnSpc>
                <a:spcPct val="80000"/>
              </a:lnSpc>
            </a:pPr>
            <a:r>
              <a:rPr sz="2800" kern="0" dirty="0" err="1"/>
              <a:t>Terreux</a:t>
            </a:r>
            <a:r>
              <a:rPr sz="2800" kern="0" dirty="0"/>
              <a:t>, </a:t>
            </a:r>
            <a:r>
              <a:rPr sz="2800" kern="0" dirty="0" err="1"/>
              <a:t>renfermé</a:t>
            </a:r>
            <a:r>
              <a:rPr sz="2800" kern="0" dirty="0"/>
              <a:t>, </a:t>
            </a:r>
            <a:r>
              <a:rPr sz="2800" kern="0" dirty="0" err="1"/>
              <a:t>moisi</a:t>
            </a:r>
            <a:endParaRPr sz="2800" kern="0" dirty="0"/>
          </a:p>
          <a:p>
            <a:pPr lvl="1" rtl="0">
              <a:lnSpc>
                <a:spcPct val="80000"/>
              </a:lnSpc>
            </a:pPr>
            <a:r>
              <a:rPr sz="2400" kern="0" dirty="0" err="1"/>
              <a:t>Produites</a:t>
            </a:r>
            <a:r>
              <a:rPr sz="2400" kern="0" dirty="0"/>
              <a:t> par </a:t>
            </a:r>
            <a:r>
              <a:rPr sz="2400" kern="0" dirty="0" err="1"/>
              <a:t>certains</a:t>
            </a:r>
            <a:r>
              <a:rPr sz="2400" kern="0" dirty="0"/>
              <a:t> types de </a:t>
            </a:r>
            <a:r>
              <a:rPr sz="2400" kern="0" dirty="0" err="1"/>
              <a:t>bactéries</a:t>
            </a:r>
            <a:r>
              <a:rPr sz="2400" kern="0" dirty="0"/>
              <a:t> </a:t>
            </a:r>
          </a:p>
          <a:p>
            <a:pPr rtl="0">
              <a:lnSpc>
                <a:spcPct val="80000"/>
              </a:lnSpc>
            </a:pPr>
            <a:r>
              <a:rPr sz="2800" kern="0" dirty="0" err="1"/>
              <a:t>Herbe</a:t>
            </a:r>
            <a:r>
              <a:rPr sz="2800" kern="0" dirty="0"/>
              <a:t>, </a:t>
            </a:r>
            <a:r>
              <a:rPr sz="2800" kern="0" dirty="0" err="1"/>
              <a:t>foin</a:t>
            </a:r>
            <a:r>
              <a:rPr sz="2800" kern="0" dirty="0"/>
              <a:t>, </a:t>
            </a:r>
            <a:r>
              <a:rPr sz="2800" kern="0" dirty="0" err="1"/>
              <a:t>paille</a:t>
            </a:r>
            <a:r>
              <a:rPr sz="2800" kern="0" dirty="0"/>
              <a:t>, bois</a:t>
            </a:r>
          </a:p>
          <a:p>
            <a:pPr lvl="1" rtl="0">
              <a:lnSpc>
                <a:spcPct val="80000"/>
              </a:lnSpc>
            </a:pPr>
            <a:r>
              <a:rPr sz="2400" kern="0" dirty="0" err="1"/>
              <a:t>Algues</a:t>
            </a:r>
            <a:r>
              <a:rPr sz="2400" kern="0" dirty="0"/>
              <a:t> et </a:t>
            </a:r>
            <a:r>
              <a:rPr sz="2400" kern="0" dirty="0" err="1"/>
              <a:t>végétation</a:t>
            </a:r>
            <a:r>
              <a:rPr sz="2400" kern="0" dirty="0"/>
              <a:t> en </a:t>
            </a:r>
            <a:r>
              <a:rPr sz="2400" kern="0" dirty="0" err="1"/>
              <a:t>décomposition</a:t>
            </a:r>
            <a:endParaRPr sz="2400" kern="0" dirty="0"/>
          </a:p>
          <a:p>
            <a:pPr rtl="0">
              <a:lnSpc>
                <a:spcPct val="80000"/>
              </a:lnSpc>
            </a:pPr>
            <a:r>
              <a:rPr sz="2800" kern="0" dirty="0" err="1"/>
              <a:t>Marécageux</a:t>
            </a:r>
            <a:r>
              <a:rPr sz="2800" kern="0" dirty="0"/>
              <a:t>, </a:t>
            </a:r>
            <a:r>
              <a:rPr sz="2800" kern="0" dirty="0" err="1"/>
              <a:t>vaseux</a:t>
            </a:r>
            <a:r>
              <a:rPr sz="2800" kern="0" dirty="0"/>
              <a:t>, fosse </a:t>
            </a:r>
            <a:r>
              <a:rPr sz="2800" kern="0" dirty="0" err="1"/>
              <a:t>septique</a:t>
            </a:r>
            <a:r>
              <a:rPr sz="2800" kern="0" dirty="0"/>
              <a:t>, </a:t>
            </a:r>
            <a:r>
              <a:rPr sz="2800" kern="0" dirty="0" err="1"/>
              <a:t>égouts</a:t>
            </a:r>
            <a:r>
              <a:rPr sz="2800" kern="0" dirty="0"/>
              <a:t>, </a:t>
            </a:r>
            <a:r>
              <a:rPr sz="2800" kern="0" dirty="0" err="1"/>
              <a:t>œuf</a:t>
            </a:r>
            <a:r>
              <a:rPr sz="2800" kern="0" dirty="0"/>
              <a:t> </a:t>
            </a:r>
            <a:r>
              <a:rPr sz="2800" kern="0" dirty="0" err="1"/>
              <a:t>pourri</a:t>
            </a:r>
            <a:endParaRPr sz="2800" kern="0" dirty="0"/>
          </a:p>
          <a:p>
            <a:pPr lvl="1" rtl="0">
              <a:lnSpc>
                <a:spcPct val="80000"/>
              </a:lnSpc>
            </a:pPr>
            <a:r>
              <a:rPr sz="2400" kern="0" dirty="0" err="1"/>
              <a:t>Soufre</a:t>
            </a:r>
            <a:r>
              <a:rPr sz="2400" kern="0" dirty="0"/>
              <a:t> - </a:t>
            </a:r>
            <a:r>
              <a:rPr sz="2400" kern="0" dirty="0" err="1"/>
              <a:t>humain</a:t>
            </a:r>
            <a:r>
              <a:rPr sz="2400" kern="0" dirty="0"/>
              <a:t> </a:t>
            </a:r>
            <a:r>
              <a:rPr sz="2400" kern="0" dirty="0" err="1"/>
              <a:t>ou</a:t>
            </a:r>
            <a:r>
              <a:rPr sz="2400" kern="0" dirty="0"/>
              <a:t> naturel</a:t>
            </a:r>
          </a:p>
          <a:p>
            <a:pPr rtl="0">
              <a:lnSpc>
                <a:spcPct val="80000"/>
              </a:lnSpc>
            </a:pPr>
            <a:r>
              <a:rPr sz="2800" kern="0" dirty="0" err="1"/>
              <a:t>Chlore</a:t>
            </a:r>
            <a:endParaRPr sz="2800" kern="0" dirty="0"/>
          </a:p>
          <a:p>
            <a:pPr lvl="1" rtl="0">
              <a:lnSpc>
                <a:spcPct val="80000"/>
              </a:lnSpc>
            </a:pPr>
            <a:r>
              <a:rPr sz="2400" kern="0" dirty="0" err="1"/>
              <a:t>Résiduel</a:t>
            </a:r>
            <a:r>
              <a:rPr sz="2400" kern="0" dirty="0"/>
              <a:t> après </a:t>
            </a:r>
            <a:r>
              <a:rPr sz="2400" kern="0" dirty="0" err="1"/>
              <a:t>traitement</a:t>
            </a:r>
            <a:r>
              <a:rPr sz="2400" kern="0" dirty="0"/>
              <a:t> de </a:t>
            </a:r>
            <a:r>
              <a:rPr sz="2400" kern="0" dirty="0" err="1"/>
              <a:t>l'eau</a:t>
            </a:r>
            <a:r>
              <a:rPr sz="2400" kern="0" dirty="0"/>
              <a:t> de </a:t>
            </a:r>
            <a:r>
              <a:rPr sz="2400" kern="0" dirty="0" err="1"/>
              <a:t>boisson</a:t>
            </a:r>
            <a:endParaRPr sz="2400" kern="0" dirty="0"/>
          </a:p>
          <a:p>
            <a:pPr>
              <a:lnSpc>
                <a:spcPct val="80000"/>
              </a:lnSpc>
              <a:buFontTx/>
              <a:buNone/>
            </a:pPr>
            <a:endParaRPr lang="en-US" altLang="en-US" sz="1400" kern="0" dirty="0" smtClean="0"/>
          </a:p>
          <a:p>
            <a:pPr rtl="0">
              <a:lnSpc>
                <a:spcPct val="80000"/>
              </a:lnSpc>
            </a:pPr>
            <a:r>
              <a:rPr sz="2800" kern="0" dirty="0"/>
              <a:t>Comment </a:t>
            </a:r>
            <a:r>
              <a:rPr sz="2800" kern="0" dirty="0" err="1"/>
              <a:t>est-ce</a:t>
            </a:r>
            <a:r>
              <a:rPr sz="2800" kern="0" dirty="0"/>
              <a:t> </a:t>
            </a:r>
            <a:r>
              <a:rPr sz="2800" kern="0" dirty="0" err="1"/>
              <a:t>mesuré</a:t>
            </a:r>
            <a:r>
              <a:rPr sz="2800" kern="0" dirty="0"/>
              <a:t> ?</a:t>
            </a:r>
          </a:p>
          <a:p>
            <a:pPr lvl="1" rtl="0">
              <a:lnSpc>
                <a:spcPct val="80000"/>
              </a:lnSpc>
            </a:pPr>
            <a:r>
              <a:rPr sz="2400" kern="0" dirty="0" err="1"/>
              <a:t>Utilisez</a:t>
            </a:r>
            <a:r>
              <a:rPr sz="2400" kern="0" dirty="0"/>
              <a:t> </a:t>
            </a:r>
            <a:r>
              <a:rPr sz="2400" kern="0" dirty="0" err="1"/>
              <a:t>vos</a:t>
            </a:r>
            <a:r>
              <a:rPr sz="2400" kern="0" dirty="0"/>
              <a:t> </a:t>
            </a:r>
            <a:r>
              <a:rPr sz="2400" kern="0" dirty="0" err="1"/>
              <a:t>sens</a:t>
            </a:r>
            <a:endParaRPr sz="2400" kern="0" dirty="0"/>
          </a:p>
          <a:p>
            <a:pPr lvl="1" rtl="0">
              <a:lnSpc>
                <a:spcPct val="80000"/>
              </a:lnSpc>
            </a:pPr>
            <a:r>
              <a:rPr sz="2400" kern="0" dirty="0"/>
              <a:t>Ne pas </a:t>
            </a:r>
            <a:r>
              <a:rPr sz="2400" kern="0" dirty="0" err="1"/>
              <a:t>respirer</a:t>
            </a:r>
            <a:r>
              <a:rPr sz="2400" kern="0" dirty="0"/>
              <a:t> </a:t>
            </a:r>
            <a:r>
              <a:rPr sz="2400" kern="0" dirty="0" err="1"/>
              <a:t>l'odeur</a:t>
            </a:r>
            <a:r>
              <a:rPr sz="2400" kern="0" dirty="0"/>
              <a:t> </a:t>
            </a:r>
            <a:r>
              <a:rPr sz="2400" kern="0" dirty="0" err="1"/>
              <a:t>directement</a:t>
            </a:r>
            <a:endParaRPr sz="2400" kern="0" dirty="0"/>
          </a:p>
          <a:p>
            <a:pPr lvl="1" rtl="0">
              <a:lnSpc>
                <a:spcPct val="80000"/>
              </a:lnSpc>
            </a:pPr>
            <a:r>
              <a:rPr sz="2400" kern="0" dirty="0" err="1"/>
              <a:t>Utilisez</a:t>
            </a:r>
            <a:r>
              <a:rPr sz="2400" kern="0" dirty="0"/>
              <a:t> </a:t>
            </a:r>
            <a:r>
              <a:rPr sz="2400" kern="0" dirty="0" err="1"/>
              <a:t>votre</a:t>
            </a:r>
            <a:r>
              <a:rPr sz="2400" kern="0" dirty="0"/>
              <a:t> main pour porter les </a:t>
            </a:r>
            <a:r>
              <a:rPr sz="2400" kern="0" dirty="0" err="1"/>
              <a:t>vapeurs</a:t>
            </a:r>
            <a:r>
              <a:rPr sz="2400" kern="0" dirty="0"/>
              <a:t> à </a:t>
            </a:r>
            <a:r>
              <a:rPr sz="2400" kern="0" dirty="0" err="1"/>
              <a:t>votre</a:t>
            </a:r>
            <a:r>
              <a:rPr sz="2400" kern="0" dirty="0"/>
              <a:t> </a:t>
            </a:r>
            <a:r>
              <a:rPr sz="2400" kern="0" dirty="0" err="1"/>
              <a:t>nez</a:t>
            </a:r>
            <a:r>
              <a:rPr sz="2400" kern="0" dirty="0"/>
              <a:t>.</a:t>
            </a:r>
          </a:p>
        </p:txBody>
      </p:sp>
      <p:sp>
        <p:nvSpPr>
          <p:cNvPr id="5" name="Slide Number Placeholder 4"/>
          <p:cNvSpPr>
            <a:spLocks noGrp="1"/>
          </p:cNvSpPr>
          <p:nvPr>
            <p:ph type="sldNum" sz="quarter" idx="12"/>
          </p:nvPr>
        </p:nvSpPr>
        <p:spPr/>
        <p:txBody>
          <a:bodyPr/>
          <a:lstStyle/>
          <a:p>
            <a:pPr rtl="0"/>
            <a:fld id="{90C5138D-4C5F-48AF-A64F-FBCEEBACA0DF}" type="slidenum">
              <a:rPr/>
              <a:pPr rtl="0"/>
              <a:t>5</a:t>
            </a:fld>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224" y="3202632"/>
            <a:ext cx="2098576" cy="2098576"/>
          </a:xfrm>
          <a:prstGeom prst="rect">
            <a:avLst/>
          </a:prstGeom>
          <a:ln>
            <a:solidFill>
              <a:schemeClr val="tx1"/>
            </a:solidFill>
          </a:ln>
        </p:spPr>
      </p:pic>
      <p:sp>
        <p:nvSpPr>
          <p:cNvPr id="7" name="TextBox 6"/>
          <p:cNvSpPr txBox="1"/>
          <p:nvPr/>
        </p:nvSpPr>
        <p:spPr>
          <a:xfrm>
            <a:off x="6586099" y="5358540"/>
            <a:ext cx="2448272" cy="307777"/>
          </a:xfrm>
          <a:prstGeom prst="rect">
            <a:avLst/>
          </a:prstGeom>
          <a:noFill/>
        </p:spPr>
        <p:txBody>
          <a:bodyPr wrap="square" rtlCol="0">
            <a:spAutoFit/>
          </a:bodyPr>
          <a:lstStyle/>
          <a:p>
            <a:pPr rtl="0"/>
            <a:r>
              <a:rPr sz="1400"/>
              <a:t>Crédit : Chemical Paradox</a:t>
            </a:r>
          </a:p>
        </p:txBody>
      </p:sp>
    </p:spTree>
    <p:extLst>
      <p:ext uri="{BB962C8B-B14F-4D97-AF65-F5344CB8AC3E}">
        <p14:creationId xmlns:p14="http://schemas.microsoft.com/office/powerpoint/2010/main" val="266446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fade">
                                      <p:cBhvr>
                                        <p:cTn id="33" dur="500"/>
                                        <p:tgtEl>
                                          <p:spTgt spid="4">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10" end="10"/>
                                            </p:txEl>
                                          </p:spTgt>
                                        </p:tgtEl>
                                        <p:attrNameLst>
                                          <p:attrName>style.visibility</p:attrName>
                                        </p:attrNameLst>
                                      </p:cBhvr>
                                      <p:to>
                                        <p:strVal val="visible"/>
                                      </p:to>
                                    </p:set>
                                    <p:animEffect transition="in" filter="fade">
                                      <p:cBhvr>
                                        <p:cTn id="36" dur="500"/>
                                        <p:tgtEl>
                                          <p:spTgt spid="4">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fade">
                                      <p:cBhvr>
                                        <p:cTn id="39" dur="500"/>
                                        <p:tgtEl>
                                          <p:spTgt spid="4">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fade">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Que sentez-vous ?</a:t>
            </a:r>
            <a:r>
              <a:rPr lang="en-US" altLang="en-US" b="1" kern="0" dirty="0" smtClean="0"/>
              <a:t/>
            </a:r>
            <a:br>
              <a:rPr lang="en-US" altLang="en-US" b="1" kern="0" dirty="0" smtClean="0"/>
            </a:br>
            <a:r>
              <a:rPr b="1" kern="0"/>
              <a:t>Température</a:t>
            </a:r>
          </a:p>
        </p:txBody>
      </p:sp>
      <p:sp>
        <p:nvSpPr>
          <p:cNvPr id="4" name="Rectangle 3"/>
          <p:cNvSpPr txBox="1">
            <a:spLocks noChangeArrowheads="1"/>
          </p:cNvSpPr>
          <p:nvPr/>
        </p:nvSpPr>
        <p:spPr>
          <a:xfrm>
            <a:off x="309355" y="2063436"/>
            <a:ext cx="7523932"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kern="0"/>
              <a:t>Comment la mesure-t-on ?</a:t>
            </a:r>
          </a:p>
          <a:p>
            <a:pPr lvl="1" rtl="0"/>
            <a:r>
              <a:rPr kern="0"/>
              <a:t>Thermomètre – Celsius ou Fahrenheit</a:t>
            </a:r>
          </a:p>
          <a:p>
            <a:pPr rtl="0"/>
            <a:r>
              <a:rPr kern="0"/>
              <a:t>Température idéale 4–10</a:t>
            </a:r>
            <a:r>
              <a:rPr kern="0">
                <a:cs typeface="Arial" charset="0"/>
              </a:rPr>
              <a:t>°</a:t>
            </a:r>
            <a:r>
              <a:rPr kern="0"/>
              <a:t>C (39-50</a:t>
            </a:r>
            <a:r>
              <a:rPr kern="0">
                <a:cs typeface="Arial" charset="0"/>
              </a:rPr>
              <a:t>°</a:t>
            </a:r>
            <a:r>
              <a:rPr kern="0"/>
              <a:t>F)</a:t>
            </a:r>
          </a:p>
          <a:p>
            <a:pPr rtl="0"/>
            <a:r>
              <a:rPr/>
              <a:t>Que préférez-vous boire ? De l'eau froide ou tiède ?</a:t>
            </a:r>
          </a:p>
        </p:txBody>
      </p:sp>
      <p:sp>
        <p:nvSpPr>
          <p:cNvPr id="5" name="Slide Number Placeholder 4"/>
          <p:cNvSpPr>
            <a:spLocks noGrp="1"/>
          </p:cNvSpPr>
          <p:nvPr>
            <p:ph type="sldNum" sz="quarter" idx="12"/>
          </p:nvPr>
        </p:nvSpPr>
        <p:spPr/>
        <p:txBody>
          <a:bodyPr/>
          <a:lstStyle/>
          <a:p>
            <a:pPr rtl="0"/>
            <a:fld id="{90C5138D-4C5F-48AF-A64F-FBCEEBACA0DF}" type="slidenum">
              <a:rPr/>
              <a:pPr rtl="0"/>
              <a:t>6</a:t>
            </a:fld>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3794" y="1236663"/>
            <a:ext cx="1270000" cy="5156200"/>
          </a:xfrm>
          <a:prstGeom prst="rect">
            <a:avLst/>
          </a:prstGeom>
        </p:spPr>
      </p:pic>
      <p:sp>
        <p:nvSpPr>
          <p:cNvPr id="7" name="Rectangle 6"/>
          <p:cNvSpPr/>
          <p:nvPr/>
        </p:nvSpPr>
        <p:spPr>
          <a:xfrm>
            <a:off x="5004048" y="6317654"/>
            <a:ext cx="3557320" cy="307777"/>
          </a:xfrm>
          <a:prstGeom prst="rect">
            <a:avLst/>
          </a:prstGeom>
        </p:spPr>
        <p:txBody>
          <a:bodyPr wrap="none">
            <a:spAutoFit/>
          </a:bodyPr>
          <a:lstStyle/>
          <a:p>
            <a:pPr rtl="0"/>
            <a:r>
              <a:rPr sz="1400"/>
              <a:t>Crédit : Children’s Encyclopedia of Science</a:t>
            </a:r>
          </a:p>
        </p:txBody>
      </p:sp>
    </p:spTree>
    <p:extLst>
      <p:ext uri="{BB962C8B-B14F-4D97-AF65-F5344CB8AC3E}">
        <p14:creationId xmlns:p14="http://schemas.microsoft.com/office/powerpoint/2010/main" val="320225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0"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Que voyez-vous ?</a:t>
            </a:r>
            <a:r>
              <a:rPr lang="en-US" altLang="en-US" b="1" kern="0" dirty="0" smtClean="0"/>
              <a:t/>
            </a:r>
            <a:br>
              <a:rPr lang="en-US" altLang="en-US" b="1" kern="0" dirty="0" smtClean="0"/>
            </a:br>
            <a:r>
              <a:rPr b="1" kern="0"/>
              <a:t>Couleur</a:t>
            </a:r>
          </a:p>
        </p:txBody>
      </p:sp>
      <p:sp>
        <p:nvSpPr>
          <p:cNvPr id="3" name="Rectangle 3"/>
          <p:cNvSpPr txBox="1">
            <a:spLocks noChangeArrowheads="1"/>
          </p:cNvSpPr>
          <p:nvPr/>
        </p:nvSpPr>
        <p:spPr bwMode="auto">
          <a:xfrm>
            <a:off x="228600" y="1551384"/>
            <a:ext cx="5715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800" kern="0"/>
              <a:t>Rougeâtre, brun, ou jaune</a:t>
            </a:r>
          </a:p>
          <a:p>
            <a:pPr lvl="1" rtl="0"/>
            <a:r>
              <a:rPr sz="2400" kern="0"/>
              <a:t>Fer</a:t>
            </a:r>
          </a:p>
          <a:p>
            <a:pPr rtl="0"/>
            <a:r>
              <a:rPr sz="2800" kern="0"/>
              <a:t>Noir</a:t>
            </a:r>
          </a:p>
          <a:p>
            <a:pPr lvl="1" rtl="0"/>
            <a:r>
              <a:rPr sz="2400" kern="0"/>
              <a:t>Croissance bactérienne</a:t>
            </a:r>
          </a:p>
          <a:p>
            <a:pPr lvl="1" rtl="0"/>
            <a:r>
              <a:rPr sz="2400" kern="0"/>
              <a:t>Manganèse</a:t>
            </a:r>
          </a:p>
          <a:p>
            <a:pPr rtl="0"/>
            <a:r>
              <a:rPr sz="2800" kern="0"/>
              <a:t>Brun foncé ou jaune</a:t>
            </a:r>
          </a:p>
          <a:p>
            <a:pPr lvl="1" rtl="0"/>
            <a:r>
              <a:rPr sz="2400" kern="0"/>
              <a:t>Déchets industriels </a:t>
            </a:r>
          </a:p>
          <a:p>
            <a:pPr lvl="1" rtl="0"/>
            <a:r>
              <a:rPr sz="2400" kern="0"/>
              <a:t>Végétation en décomposition</a:t>
            </a:r>
          </a:p>
          <a:p>
            <a:pPr rtl="0"/>
            <a:r>
              <a:rPr sz="2800" kern="0"/>
              <a:t>Mousse</a:t>
            </a:r>
          </a:p>
          <a:p>
            <a:pPr lvl="1" rtl="0"/>
            <a:r>
              <a:rPr sz="2400" kern="0"/>
              <a:t>Détergents</a:t>
            </a:r>
          </a:p>
        </p:txBody>
      </p:sp>
      <p:pic>
        <p:nvPicPr>
          <p:cNvPr id="4" name="Picture 4" descr="color in water samp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905000"/>
            <a:ext cx="3600450" cy="32035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WST Colour - no text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pPr rtl="0"/>
            <a:fld id="{90C5138D-4C5F-48AF-A64F-FBCEEBACA0DF}" type="slidenum">
              <a:rPr/>
              <a:pPr rtl="0"/>
              <a:t>7</a:t>
            </a:fld>
            <a:endParaRPr/>
          </a:p>
        </p:txBody>
      </p:sp>
    </p:spTree>
    <p:extLst>
      <p:ext uri="{BB962C8B-B14F-4D97-AF65-F5344CB8AC3E}">
        <p14:creationId xmlns:p14="http://schemas.microsoft.com/office/powerpoint/2010/main" val="335732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rtl="0"/>
            <a:r>
              <a:rPr b="1" kern="0"/>
              <a:t>Que voyez-vous ?</a:t>
            </a:r>
            <a:r>
              <a:rPr lang="en-US" altLang="en-US" b="1" kern="0" dirty="0" smtClean="0"/>
              <a:t/>
            </a:r>
            <a:br>
              <a:rPr lang="en-US" altLang="en-US" b="1" kern="0" dirty="0" smtClean="0"/>
            </a:br>
            <a:r>
              <a:rPr b="1" kern="0"/>
              <a:t>Turbidité</a:t>
            </a:r>
            <a:r>
              <a:rPr sz="4000" kern="0"/>
              <a:t> </a:t>
            </a:r>
          </a:p>
        </p:txBody>
      </p:sp>
      <p:sp>
        <p:nvSpPr>
          <p:cNvPr id="4" name="Rectangle 3"/>
          <p:cNvSpPr txBox="1">
            <a:spLocks noChangeArrowheads="1"/>
          </p:cNvSpPr>
          <p:nvPr/>
        </p:nvSpPr>
        <p:spPr>
          <a:xfrm>
            <a:off x="457200" y="1828800"/>
            <a:ext cx="8229600" cy="4413516"/>
          </a:xfrm>
          <a:prstGeom prst="rect">
            <a:avLst/>
          </a:prstGeom>
          <a:noFill/>
        </p:spPr>
        <p:txBody>
          <a:bodyPr>
            <a:sp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rtl="0"/>
            <a:r>
              <a:rPr sz="2800" kern="0"/>
              <a:t>Qu’est-ce que la turbidité ? </a:t>
            </a:r>
          </a:p>
          <a:p>
            <a:pPr lvl="1" rtl="0"/>
            <a:r>
              <a:rPr sz="2400" kern="0"/>
              <a:t>Particules en suspension de sable, limon et argile, donnant à l'eau une apparence trouble</a:t>
            </a:r>
            <a:r>
              <a:rPr kern="0"/>
              <a:t> </a:t>
            </a:r>
          </a:p>
          <a:p>
            <a:pPr rtl="0"/>
            <a:r>
              <a:rPr sz="2800" kern="0"/>
              <a:t>Pas d'effet direct sur la santé</a:t>
            </a:r>
          </a:p>
          <a:p>
            <a:pPr rtl="0"/>
            <a:r>
              <a:rPr sz="2800" kern="0"/>
              <a:t>Indicateur de contamination microbiologique</a:t>
            </a:r>
          </a:p>
          <a:p>
            <a:pPr rtl="0"/>
            <a:r>
              <a:rPr sz="2800" kern="0"/>
              <a:t>Réduit l'efficacité du traitement au chlore</a:t>
            </a:r>
          </a:p>
          <a:p>
            <a:pPr rtl="0"/>
            <a:r>
              <a:rPr sz="2800" kern="0"/>
              <a:t>Peut former d'autres sous-produits lorsque du chlore est ajouté</a:t>
            </a:r>
          </a:p>
          <a:p>
            <a:pPr>
              <a:buFontTx/>
              <a:buNone/>
            </a:pPr>
            <a:endParaRPr lang="en-US" altLang="en-US" sz="2800" kern="0" dirty="0"/>
          </a:p>
        </p:txBody>
      </p:sp>
      <p:sp>
        <p:nvSpPr>
          <p:cNvPr id="5" name="Slide Number Placeholder 4"/>
          <p:cNvSpPr>
            <a:spLocks noGrp="1"/>
          </p:cNvSpPr>
          <p:nvPr>
            <p:ph type="sldNum" sz="quarter" idx="12"/>
          </p:nvPr>
        </p:nvSpPr>
        <p:spPr/>
        <p:txBody>
          <a:bodyPr/>
          <a:lstStyle/>
          <a:p>
            <a:pPr rtl="0"/>
            <a:fld id="{90C5138D-4C5F-48AF-A64F-FBCEEBACA0DF}" type="slidenum">
              <a:rPr/>
              <a:pPr rtl="0"/>
              <a:t>8</a:t>
            </a:fld>
            <a:endParaRPr/>
          </a:p>
        </p:txBody>
      </p:sp>
    </p:spTree>
    <p:extLst>
      <p:ext uri="{BB962C8B-B14F-4D97-AF65-F5344CB8AC3E}">
        <p14:creationId xmlns:p14="http://schemas.microsoft.com/office/powerpoint/2010/main" val="1516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fad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b="3017"/>
          <a:stretch>
            <a:fillRect/>
          </a:stretch>
        </p:blipFill>
        <p:spPr>
          <a:xfrm>
            <a:off x="762000" y="609600"/>
            <a:ext cx="7543800" cy="5562600"/>
          </a:xfrm>
          <a:prstGeom prst="rect">
            <a:avLst/>
          </a:prstGeom>
          <a:noFill/>
          <a:ln/>
          <a:extLst>
            <a:ext uri="{909E8E84-426E-40DD-AFC4-6F175D3DCCD1}">
              <a14:hiddenFill xmlns:a14="http://schemas.microsoft.com/office/drawing/2010/main">
                <a:gradFill rotWithShape="1">
                  <a:gsLst>
                    <a:gs pos="0">
                      <a:srgbClr val="EDEDB1">
                        <a:alpha val="98000"/>
                      </a:srgbClr>
                    </a:gs>
                    <a:gs pos="100000">
                      <a:srgbClr val="EDEDB1">
                        <a:gamma/>
                        <a:tint val="3529"/>
                        <a:invGamma/>
                      </a:srgbClr>
                    </a:gs>
                  </a:gsLst>
                  <a:lin ang="5400000" scaled="1"/>
                </a:gra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pic>
        <p:nvPicPr>
          <p:cNvPr id="3"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pPr rtl="0"/>
            <a:fld id="{90C5138D-4C5F-48AF-A64F-FBCEEBACA0DF}" type="slidenum">
              <a:rPr/>
              <a:pPr rtl="0"/>
              <a:t>9</a:t>
            </a:fld>
            <a:endParaRPr/>
          </a:p>
        </p:txBody>
      </p:sp>
      <p:sp>
        <p:nvSpPr>
          <p:cNvPr id="5" name="Text Box 3"/>
          <p:cNvSpPr txBox="1">
            <a:spLocks noChangeArrowheads="1"/>
          </p:cNvSpPr>
          <p:nvPr/>
        </p:nvSpPr>
        <p:spPr bwMode="auto">
          <a:xfrm>
            <a:off x="872067" y="6146800"/>
            <a:ext cx="4337248" cy="307777"/>
          </a:xfrm>
          <a:prstGeom prst="rect">
            <a:avLst/>
          </a:prstGeom>
          <a:noFill/>
          <a:ln>
            <a:noFill/>
          </a:ln>
          <a:effectLst/>
          <a:extLst>
            <a:ext uri="{909E8E84-426E-40DD-AFC4-6F175D3DCCD1}">
              <a14:hiddenFill xmlns:a14="http://schemas.microsoft.com/office/drawing/2010/main">
                <a:gradFill rotWithShape="1">
                  <a:gsLst>
                    <a:gs pos="0">
                      <a:srgbClr val="EDEDB1">
                        <a:alpha val="98000"/>
                      </a:srgbClr>
                    </a:gs>
                    <a:gs pos="100000">
                      <a:srgbClr val="EDEDB1">
                        <a:gamma/>
                        <a:tint val="3529"/>
                        <a:invGamma/>
                      </a:srgb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0">
              <a:spcBef>
                <a:spcPct val="50000"/>
              </a:spcBef>
            </a:pPr>
            <a:r>
              <a:rPr sz="1400"/>
              <a:t>Crédit : P &amp; G Health Sciences Institute</a:t>
            </a:r>
          </a:p>
        </p:txBody>
      </p:sp>
    </p:spTree>
    <p:extLst>
      <p:ext uri="{BB962C8B-B14F-4D97-AF65-F5344CB8AC3E}">
        <p14:creationId xmlns:p14="http://schemas.microsoft.com/office/powerpoint/2010/main" val="9509535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69bdcca84e4505962625c10f84d835bed3b8"/>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499</TotalTime>
  <Words>1211</Words>
  <Application>Microsoft Office PowerPoint</Application>
  <PresentationFormat>On-screen Show (4:3)</PresentationFormat>
  <Paragraphs>166</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Template_Powerpoint Presentation_2012</vt:lpstr>
      <vt:lpstr>PowerPoint Presentation</vt:lpstr>
      <vt:lpstr>Paramètres physiques  de la qualité de l'eau de boisson </vt:lpstr>
      <vt:lpstr>Attentes d’apprentissage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Roachita</cp:lastModifiedBy>
  <cp:revision>36</cp:revision>
  <dcterms:created xsi:type="dcterms:W3CDTF">2013-10-17T15:55:32Z</dcterms:created>
  <dcterms:modified xsi:type="dcterms:W3CDTF">2014-04-14T03:40:32Z</dcterms:modified>
</cp:coreProperties>
</file>