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8" r:id="rId2"/>
    <p:sldId id="267" r:id="rId3"/>
    <p:sldId id="256" r:id="rId4"/>
    <p:sldId id="257"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6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AF662B-6DF9-482C-941C-0C147D550849}" type="datetimeFigureOut">
              <a:rPr lang="en-US" smtClean="0"/>
              <a:t>7/14/2014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2D5B0F-2B07-4599-B1F5-56C03474D2E8}" type="slidenum">
              <a:rPr lang="en-US" smtClean="0"/>
              <a:t>‹#›</a:t>
            </a:fld>
            <a:endParaRPr lang="en-US"/>
          </a:p>
        </p:txBody>
      </p:sp>
    </p:spTree>
    <p:extLst>
      <p:ext uri="{BB962C8B-B14F-4D97-AF65-F5344CB8AC3E}">
        <p14:creationId xmlns:p14="http://schemas.microsoft.com/office/powerpoint/2010/main" val="871121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Simple and cheap</a:t>
            </a:r>
            <a:r>
              <a:rPr lang="en-US" baseline="0" dirty="0" smtClean="0"/>
              <a:t> to build</a:t>
            </a:r>
          </a:p>
          <a:p>
            <a:r>
              <a:rPr lang="en-US" baseline="0" dirty="0" smtClean="0"/>
              <a:t>Materials found locally</a:t>
            </a:r>
          </a:p>
          <a:p>
            <a:r>
              <a:rPr lang="en-US" baseline="0" dirty="0" smtClean="0"/>
              <a:t>People can make bricks themselves</a:t>
            </a:r>
          </a:p>
          <a:p>
            <a:r>
              <a:rPr lang="en-US" baseline="0" dirty="0" smtClean="0"/>
              <a:t>Tend to have poor strength</a:t>
            </a:r>
          </a:p>
          <a:p>
            <a:r>
              <a:rPr lang="en-US" baseline="0" dirty="0" smtClean="0"/>
              <a:t>Can require more cement</a:t>
            </a:r>
          </a:p>
          <a:p>
            <a:r>
              <a:rPr lang="en-US" baseline="0" dirty="0" smtClean="0"/>
              <a:t>Easier to build than </a:t>
            </a:r>
            <a:r>
              <a:rPr lang="en-US" baseline="0" dirty="0" err="1" smtClean="0"/>
              <a:t>ferrocement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72D5B0F-2B07-4599-B1F5-56C03474D2E8}" type="slidenum">
              <a:rPr lang="en-US" smtClean="0"/>
              <a:t>5</a:t>
            </a:fld>
            <a:endParaRPr lang="en-US"/>
          </a:p>
        </p:txBody>
      </p:sp>
    </p:spTree>
    <p:extLst>
      <p:ext uri="{BB962C8B-B14F-4D97-AF65-F5344CB8AC3E}">
        <p14:creationId xmlns:p14="http://schemas.microsoft.com/office/powerpoint/2010/main" val="2111591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Durable</a:t>
            </a:r>
          </a:p>
          <a:p>
            <a:r>
              <a:rPr lang="en-US" dirty="0" smtClean="0"/>
              <a:t>Inexpensive</a:t>
            </a:r>
          </a:p>
          <a:p>
            <a:r>
              <a:rPr lang="en-US" dirty="0" smtClean="0"/>
              <a:t>Made</a:t>
            </a:r>
            <a:r>
              <a:rPr lang="en-US" baseline="0" dirty="0" smtClean="0"/>
              <a:t> locally</a:t>
            </a:r>
          </a:p>
          <a:p>
            <a:r>
              <a:rPr lang="en-US" baseline="0" dirty="0" smtClean="0"/>
              <a:t>If not made correctly can be susceptible to cracks</a:t>
            </a:r>
            <a:endParaRPr lang="en-US" dirty="0"/>
          </a:p>
        </p:txBody>
      </p:sp>
      <p:sp>
        <p:nvSpPr>
          <p:cNvPr id="4" name="Slide Number Placeholder 3"/>
          <p:cNvSpPr>
            <a:spLocks noGrp="1"/>
          </p:cNvSpPr>
          <p:nvPr>
            <p:ph type="sldNum" sz="quarter" idx="10"/>
          </p:nvPr>
        </p:nvSpPr>
        <p:spPr/>
        <p:txBody>
          <a:bodyPr/>
          <a:lstStyle/>
          <a:p>
            <a:fld id="{E72D5B0F-2B07-4599-B1F5-56C03474D2E8}" type="slidenum">
              <a:rPr lang="en-US" smtClean="0"/>
              <a:t>6</a:t>
            </a:fld>
            <a:endParaRPr lang="en-US"/>
          </a:p>
        </p:txBody>
      </p:sp>
    </p:spTree>
    <p:extLst>
      <p:ext uri="{BB962C8B-B14F-4D97-AF65-F5344CB8AC3E}">
        <p14:creationId xmlns:p14="http://schemas.microsoft.com/office/powerpoint/2010/main" val="704222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Buy</a:t>
            </a:r>
            <a:r>
              <a:rPr lang="en-US" baseline="0" dirty="0" smtClean="0"/>
              <a:t> prefabricated</a:t>
            </a:r>
          </a:p>
          <a:p>
            <a:r>
              <a:rPr lang="en-US" baseline="0" dirty="0" smtClean="0"/>
              <a:t>Can rust</a:t>
            </a:r>
          </a:p>
          <a:p>
            <a:r>
              <a:rPr lang="en-US" baseline="0" dirty="0" smtClean="0"/>
              <a:t>Light to transport</a:t>
            </a:r>
          </a:p>
          <a:p>
            <a:r>
              <a:rPr lang="en-US" baseline="0" dirty="0" smtClean="0"/>
              <a:t>More expensive than </a:t>
            </a:r>
            <a:r>
              <a:rPr lang="en-US" baseline="0" dirty="0" err="1" smtClean="0"/>
              <a:t>ferrocement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72D5B0F-2B07-4599-B1F5-56C03474D2E8}" type="slidenum">
              <a:rPr lang="en-US" smtClean="0"/>
              <a:t>7</a:t>
            </a:fld>
            <a:endParaRPr lang="en-US"/>
          </a:p>
        </p:txBody>
      </p:sp>
    </p:spTree>
    <p:extLst>
      <p:ext uri="{BB962C8B-B14F-4D97-AF65-F5344CB8AC3E}">
        <p14:creationId xmlns:p14="http://schemas.microsoft.com/office/powerpoint/2010/main" val="60343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Durable</a:t>
            </a:r>
          </a:p>
          <a:p>
            <a:r>
              <a:rPr lang="en-US" dirty="0" smtClean="0"/>
              <a:t>Made locally</a:t>
            </a:r>
          </a:p>
          <a:p>
            <a:r>
              <a:rPr lang="en-US" dirty="0" smtClean="0"/>
              <a:t>Need good molds</a:t>
            </a:r>
          </a:p>
          <a:p>
            <a:r>
              <a:rPr lang="en-US" dirty="0" smtClean="0"/>
              <a:t>Local</a:t>
            </a:r>
            <a:r>
              <a:rPr lang="en-US" baseline="0" dirty="0" smtClean="0"/>
              <a:t> </a:t>
            </a:r>
            <a:r>
              <a:rPr lang="en-US" baseline="0" dirty="0" err="1" smtClean="0"/>
              <a:t>Labour</a:t>
            </a:r>
            <a:endParaRPr lang="en-US" baseline="0" dirty="0" smtClean="0"/>
          </a:p>
          <a:p>
            <a:r>
              <a:rPr lang="en-US" baseline="0" dirty="0" smtClean="0"/>
              <a:t>More expensive – require reinforcement</a:t>
            </a:r>
            <a:endParaRPr lang="en-US" dirty="0"/>
          </a:p>
        </p:txBody>
      </p:sp>
      <p:sp>
        <p:nvSpPr>
          <p:cNvPr id="4" name="Slide Number Placeholder 3"/>
          <p:cNvSpPr>
            <a:spLocks noGrp="1"/>
          </p:cNvSpPr>
          <p:nvPr>
            <p:ph type="sldNum" sz="quarter" idx="10"/>
          </p:nvPr>
        </p:nvSpPr>
        <p:spPr/>
        <p:txBody>
          <a:bodyPr/>
          <a:lstStyle/>
          <a:p>
            <a:fld id="{E72D5B0F-2B07-4599-B1F5-56C03474D2E8}" type="slidenum">
              <a:rPr lang="en-US" smtClean="0"/>
              <a:t>8</a:t>
            </a:fld>
            <a:endParaRPr lang="en-US"/>
          </a:p>
        </p:txBody>
      </p:sp>
    </p:spTree>
    <p:extLst>
      <p:ext uri="{BB962C8B-B14F-4D97-AF65-F5344CB8AC3E}">
        <p14:creationId xmlns:p14="http://schemas.microsoft.com/office/powerpoint/2010/main" val="1762479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Light</a:t>
            </a:r>
          </a:p>
          <a:p>
            <a:r>
              <a:rPr lang="en-US" dirty="0" smtClean="0"/>
              <a:t>Easy to transport</a:t>
            </a:r>
          </a:p>
          <a:p>
            <a:r>
              <a:rPr lang="en-US" dirty="0" smtClean="0"/>
              <a:t>More</a:t>
            </a:r>
            <a:r>
              <a:rPr lang="en-US" baseline="0" dirty="0" smtClean="0"/>
              <a:t> expensive</a:t>
            </a:r>
          </a:p>
          <a:p>
            <a:r>
              <a:rPr lang="en-US" baseline="0" dirty="0" smtClean="0"/>
              <a:t>No local </a:t>
            </a:r>
            <a:r>
              <a:rPr lang="en-US" baseline="0" dirty="0" err="1" smtClean="0"/>
              <a:t>labour</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72D5B0F-2B07-4599-B1F5-56C03474D2E8}" type="slidenum">
              <a:rPr lang="en-US" smtClean="0"/>
              <a:t>9</a:t>
            </a:fld>
            <a:endParaRPr lang="en-US"/>
          </a:p>
        </p:txBody>
      </p:sp>
    </p:spTree>
    <p:extLst>
      <p:ext uri="{BB962C8B-B14F-4D97-AF65-F5344CB8AC3E}">
        <p14:creationId xmlns:p14="http://schemas.microsoft.com/office/powerpoint/2010/main" val="2486582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i="1" kern="1200" dirty="0" smtClean="0">
                <a:solidFill>
                  <a:schemeClr val="tx1"/>
                </a:solidFill>
                <a:effectLst/>
                <a:latin typeface="+mn-lt"/>
                <a:ea typeface="+mn-ea"/>
                <a:cs typeface="+mn-cs"/>
              </a:rPr>
              <a:t>Prevents evaporation</a:t>
            </a:r>
            <a:endParaRPr lang="en-US" sz="14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Reduces the risk of contamination</a:t>
            </a:r>
            <a:endParaRPr lang="en-US" sz="14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Two options:</a:t>
            </a:r>
            <a:endParaRPr lang="en-US" sz="1400" kern="1200" dirty="0" smtClean="0">
              <a:solidFill>
                <a:schemeClr val="tx1"/>
              </a:solidFill>
              <a:effectLst/>
              <a:latin typeface="+mn-lt"/>
              <a:ea typeface="+mn-ea"/>
              <a:cs typeface="+mn-cs"/>
            </a:endParaRPr>
          </a:p>
          <a:p>
            <a:pPr lvl="2"/>
            <a:r>
              <a:rPr lang="en-US" sz="1200" i="1" kern="1200" dirty="0" smtClean="0">
                <a:solidFill>
                  <a:schemeClr val="tx1"/>
                </a:solidFill>
                <a:effectLst/>
                <a:latin typeface="+mn-lt"/>
                <a:ea typeface="+mn-ea"/>
                <a:cs typeface="+mn-cs"/>
              </a:rPr>
              <a:t>Flat roof (reinforced concrete) is easier to construct</a:t>
            </a:r>
            <a:endParaRPr lang="en-US" sz="1400" kern="1200" dirty="0" smtClean="0">
              <a:solidFill>
                <a:schemeClr val="tx1"/>
              </a:solidFill>
              <a:effectLst/>
              <a:latin typeface="+mn-lt"/>
              <a:ea typeface="+mn-ea"/>
              <a:cs typeface="+mn-cs"/>
            </a:endParaRPr>
          </a:p>
          <a:p>
            <a:pPr lvl="2"/>
            <a:r>
              <a:rPr lang="en-US" sz="1200" i="1" kern="1200" dirty="0" smtClean="0">
                <a:solidFill>
                  <a:schemeClr val="tx1"/>
                </a:solidFill>
                <a:effectLst/>
                <a:latin typeface="+mn-lt"/>
                <a:ea typeface="+mn-ea"/>
                <a:cs typeface="+mn-cs"/>
              </a:rPr>
              <a:t>Dome roof (</a:t>
            </a:r>
            <a:r>
              <a:rPr lang="en-US" sz="1200" i="1" kern="1200" dirty="0" err="1" smtClean="0">
                <a:solidFill>
                  <a:schemeClr val="tx1"/>
                </a:solidFill>
                <a:effectLst/>
                <a:latin typeface="+mn-lt"/>
                <a:ea typeface="+mn-ea"/>
                <a:cs typeface="+mn-cs"/>
              </a:rPr>
              <a:t>ferrocement</a:t>
            </a:r>
            <a:r>
              <a:rPr lang="en-US" sz="1200" i="1" kern="1200" dirty="0" smtClean="0">
                <a:solidFill>
                  <a:schemeClr val="tx1"/>
                </a:solidFill>
                <a:effectLst/>
                <a:latin typeface="+mn-lt"/>
                <a:ea typeface="+mn-ea"/>
                <a:cs typeface="+mn-cs"/>
              </a:rPr>
              <a:t>)</a:t>
            </a:r>
            <a:endParaRPr lang="en-US"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72D5B0F-2B07-4599-B1F5-56C03474D2E8}" type="slidenum">
              <a:rPr lang="en-US" smtClean="0"/>
              <a:t>10</a:t>
            </a:fld>
            <a:endParaRPr lang="en-US"/>
          </a:p>
        </p:txBody>
      </p:sp>
    </p:spTree>
    <p:extLst>
      <p:ext uri="{BB962C8B-B14F-4D97-AF65-F5344CB8AC3E}">
        <p14:creationId xmlns:p14="http://schemas.microsoft.com/office/powerpoint/2010/main" val="797578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There</a:t>
            </a:r>
            <a:r>
              <a:rPr lang="en-US" baseline="0" dirty="0" smtClean="0"/>
              <a:t> must be a tap for easy access of water</a:t>
            </a:r>
          </a:p>
          <a:p>
            <a:pPr marL="171450" indent="-171450">
              <a:buFontTx/>
              <a:buChar char="-"/>
            </a:pPr>
            <a:r>
              <a:rPr lang="en-US" baseline="0" dirty="0" smtClean="0"/>
              <a:t>The water at the level of the outlet of the tank is unusable, we call this dead storage</a:t>
            </a:r>
          </a:p>
          <a:p>
            <a:pPr marL="171450" indent="-171450">
              <a:buFontTx/>
              <a:buChar char="-"/>
            </a:pPr>
            <a:r>
              <a:rPr lang="en-US" baseline="0" dirty="0" smtClean="0"/>
              <a:t>Its best to make a </a:t>
            </a:r>
            <a:r>
              <a:rPr lang="en-US" baseline="0" dirty="0" err="1" smtClean="0"/>
              <a:t>soakpit</a:t>
            </a:r>
            <a:r>
              <a:rPr lang="en-US" baseline="0" dirty="0" smtClean="0"/>
              <a:t> under the tap to stop water from pooling, creating mud and breeding grounds for mosquitoes.</a:t>
            </a:r>
          </a:p>
          <a:p>
            <a:pPr marL="171450" indent="-171450">
              <a:buFontTx/>
              <a:buChar char="-"/>
            </a:pPr>
            <a:r>
              <a:rPr lang="en-US" baseline="0" dirty="0" smtClean="0"/>
              <a:t>This is not a great tap design – you will get sludge trapped in your tap!!!</a:t>
            </a:r>
          </a:p>
          <a:p>
            <a:pPr marL="171450" indent="-171450">
              <a:buFontTx/>
              <a:buChar char="-"/>
            </a:pPr>
            <a:r>
              <a:rPr lang="en-US" baseline="0" dirty="0" smtClean="0"/>
              <a:t>You should put a washout pipe at the bottom of our tank, this way you can clean out the sludge from the bottom and stop it from coming out of your tap.</a:t>
            </a:r>
            <a:endParaRPr lang="en-US" dirty="0"/>
          </a:p>
        </p:txBody>
      </p:sp>
      <p:sp>
        <p:nvSpPr>
          <p:cNvPr id="4" name="Slide Number Placeholder 3"/>
          <p:cNvSpPr>
            <a:spLocks noGrp="1"/>
          </p:cNvSpPr>
          <p:nvPr>
            <p:ph type="sldNum" sz="quarter" idx="10"/>
          </p:nvPr>
        </p:nvSpPr>
        <p:spPr/>
        <p:txBody>
          <a:bodyPr/>
          <a:lstStyle/>
          <a:p>
            <a:fld id="{E72D5B0F-2B07-4599-B1F5-56C03474D2E8}" type="slidenum">
              <a:rPr lang="en-US" smtClean="0"/>
              <a:t>11</a:t>
            </a:fld>
            <a:endParaRPr lang="en-US"/>
          </a:p>
        </p:txBody>
      </p:sp>
    </p:spTree>
    <p:extLst>
      <p:ext uri="{BB962C8B-B14F-4D97-AF65-F5344CB8AC3E}">
        <p14:creationId xmlns:p14="http://schemas.microsoft.com/office/powerpoint/2010/main" val="1743142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68FE81C-1BF8-4F34-A344-0F9C0D0D7C24}" type="slidenum">
              <a:rPr lang="en-US"/>
              <a:pPr/>
              <a:t>‹#›</a:t>
            </a:fld>
            <a:endParaRPr lang="en-US"/>
          </a:p>
        </p:txBody>
      </p:sp>
    </p:spTree>
    <p:extLst>
      <p:ext uri="{BB962C8B-B14F-4D97-AF65-F5344CB8AC3E}">
        <p14:creationId xmlns:p14="http://schemas.microsoft.com/office/powerpoint/2010/main" val="38136694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19A2F44-FF70-4AA9-836B-F96FFABF0578}" type="slidenum">
              <a:rPr lang="en-US"/>
              <a:pPr/>
              <a:t>‹#›</a:t>
            </a:fld>
            <a:endParaRPr lang="en-US"/>
          </a:p>
        </p:txBody>
      </p:sp>
    </p:spTree>
    <p:extLst>
      <p:ext uri="{BB962C8B-B14F-4D97-AF65-F5344CB8AC3E}">
        <p14:creationId xmlns:p14="http://schemas.microsoft.com/office/powerpoint/2010/main" val="7089928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646B1E-3940-4F26-87B5-87CDE4B7D119}" type="slidenum">
              <a:rPr lang="en-US"/>
              <a:pPr/>
              <a:t>‹#›</a:t>
            </a:fld>
            <a:endParaRPr lang="en-US"/>
          </a:p>
        </p:txBody>
      </p:sp>
    </p:spTree>
    <p:extLst>
      <p:ext uri="{BB962C8B-B14F-4D97-AF65-F5344CB8AC3E}">
        <p14:creationId xmlns:p14="http://schemas.microsoft.com/office/powerpoint/2010/main" val="2510064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2216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A674979-EC48-41BA-A377-18B893688CC4}" type="slidenum">
              <a:rPr lang="en-US"/>
              <a:pPr/>
              <a:t>‹#›</a:t>
            </a:fld>
            <a:endParaRPr lang="en-US"/>
          </a:p>
        </p:txBody>
      </p:sp>
    </p:spTree>
    <p:extLst>
      <p:ext uri="{BB962C8B-B14F-4D97-AF65-F5344CB8AC3E}">
        <p14:creationId xmlns:p14="http://schemas.microsoft.com/office/powerpoint/2010/main" val="36117906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208B727-11FE-4B81-8E9F-53EF06B85630}" type="slidenum">
              <a:rPr lang="en-US"/>
              <a:pPr/>
              <a:t>‹#›</a:t>
            </a:fld>
            <a:endParaRPr lang="en-US"/>
          </a:p>
        </p:txBody>
      </p:sp>
    </p:spTree>
    <p:extLst>
      <p:ext uri="{BB962C8B-B14F-4D97-AF65-F5344CB8AC3E}">
        <p14:creationId xmlns:p14="http://schemas.microsoft.com/office/powerpoint/2010/main" val="30720474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E7201AE-EBDF-4F9E-BBA4-D83EE29AE103}" type="slidenum">
              <a:rPr lang="en-US"/>
              <a:pPr/>
              <a:t>‹#›</a:t>
            </a:fld>
            <a:endParaRPr lang="en-US"/>
          </a:p>
        </p:txBody>
      </p:sp>
    </p:spTree>
    <p:extLst>
      <p:ext uri="{BB962C8B-B14F-4D97-AF65-F5344CB8AC3E}">
        <p14:creationId xmlns:p14="http://schemas.microsoft.com/office/powerpoint/2010/main" val="41414230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696D6939-B8AB-415C-8E07-37773906FC33}" type="slidenum">
              <a:rPr lang="en-US"/>
              <a:pPr/>
              <a:t>‹#›</a:t>
            </a:fld>
            <a:endParaRPr lang="en-US"/>
          </a:p>
        </p:txBody>
      </p:sp>
    </p:spTree>
    <p:extLst>
      <p:ext uri="{BB962C8B-B14F-4D97-AF65-F5344CB8AC3E}">
        <p14:creationId xmlns:p14="http://schemas.microsoft.com/office/powerpoint/2010/main" val="36735896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90C5138D-4C5F-48AF-A64F-FBCEEBACA0DF}" type="slidenum">
              <a:rPr lang="en-US"/>
              <a:pPr/>
              <a:t>‹#›</a:t>
            </a:fld>
            <a:endParaRPr lang="en-US"/>
          </a:p>
        </p:txBody>
      </p:sp>
    </p:spTree>
    <p:extLst>
      <p:ext uri="{BB962C8B-B14F-4D97-AF65-F5344CB8AC3E}">
        <p14:creationId xmlns:p14="http://schemas.microsoft.com/office/powerpoint/2010/main" val="39041674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73F326D-2649-4216-BBC7-53F95C3158E9}" type="slidenum">
              <a:rPr lang="en-US"/>
              <a:pPr/>
              <a:t>‹#›</a:t>
            </a:fld>
            <a:endParaRPr lang="en-US"/>
          </a:p>
        </p:txBody>
      </p:sp>
    </p:spTree>
    <p:extLst>
      <p:ext uri="{BB962C8B-B14F-4D97-AF65-F5344CB8AC3E}">
        <p14:creationId xmlns:p14="http://schemas.microsoft.com/office/powerpoint/2010/main" val="31224010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C2EDC0C-8AD2-419E-9BC8-59FCE3CF71E8}" type="slidenum">
              <a:rPr lang="en-US"/>
              <a:pPr/>
              <a:t>‹#›</a:t>
            </a:fld>
            <a:endParaRPr lang="en-US"/>
          </a:p>
        </p:txBody>
      </p:sp>
    </p:spTree>
    <p:extLst>
      <p:ext uri="{BB962C8B-B14F-4D97-AF65-F5344CB8AC3E}">
        <p14:creationId xmlns:p14="http://schemas.microsoft.com/office/powerpoint/2010/main" val="35071891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awst.org/resource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0231" y="762000"/>
            <a:ext cx="8077200" cy="5955476"/>
          </a:xfrm>
          <a:prstGeom prst="rect">
            <a:avLst/>
          </a:prstGeom>
          <a:noFill/>
        </p:spPr>
        <p:txBody>
          <a:bodyPr wrap="square" rtlCol="0">
            <a:spAutoFit/>
          </a:bodyPr>
          <a:lstStyle/>
          <a:p>
            <a:endParaRPr lang="en-US" sz="1100" dirty="0"/>
          </a:p>
          <a:p>
            <a:pPr algn="ctr">
              <a:tabLst>
                <a:tab pos="1196975" algn="l"/>
              </a:tabLst>
            </a:pPr>
            <a:r>
              <a:rPr lang="en-US" sz="1100" dirty="0"/>
              <a:t>12, 2916 – 5</a:t>
            </a:r>
            <a:r>
              <a:rPr lang="en-US" sz="1100" baseline="30000" dirty="0"/>
              <a:t>th</a:t>
            </a:r>
            <a:r>
              <a:rPr lang="en-US" sz="1100" dirty="0"/>
              <a:t> Avenue</a:t>
            </a:r>
          </a:p>
          <a:p>
            <a:pPr algn="ctr">
              <a:tabLst>
                <a:tab pos="1196975" algn="l"/>
              </a:tabLst>
            </a:pPr>
            <a:r>
              <a:rPr lang="en-US" sz="1100" dirty="0"/>
              <a:t>Calgary, Alberta, T2A 6K4, Canada</a:t>
            </a:r>
          </a:p>
          <a:p>
            <a:pPr algn="ctr">
              <a:tabLst>
                <a:tab pos="1196975" algn="l"/>
              </a:tabLst>
            </a:pPr>
            <a:r>
              <a:rPr lang="fr-FR" sz="1100" dirty="0"/>
              <a:t>Phone: + 1 (403) 243-3285, Fax: + 1 (403) 243-6199</a:t>
            </a:r>
            <a:endParaRPr lang="en-US" sz="1100" dirty="0"/>
          </a:p>
          <a:p>
            <a:pPr algn="ctr">
              <a:tabLst>
                <a:tab pos="1196975" algn="l"/>
              </a:tabLst>
            </a:pPr>
            <a:r>
              <a:rPr lang="fr-FR" sz="1100" dirty="0"/>
              <a:t>E-mail: cawst@cawst.org, </a:t>
            </a:r>
            <a:r>
              <a:rPr lang="en-US" sz="1100" dirty="0"/>
              <a:t>Website: www.cawst.org</a:t>
            </a:r>
          </a:p>
          <a:p>
            <a:pPr>
              <a:tabLst>
                <a:tab pos="1196975" algn="l"/>
              </a:tabLst>
            </a:pPr>
            <a:r>
              <a:rPr lang="en-US" sz="1100" dirty="0"/>
              <a:t> </a:t>
            </a:r>
          </a:p>
          <a:p>
            <a:pPr>
              <a:tabLst>
                <a:tab pos="1196975" algn="l"/>
              </a:tabLst>
            </a:pPr>
            <a:r>
              <a:rPr lang="en-GB" sz="1100" dirty="0"/>
              <a:t>CAWST is a Canadian non-profit organization focused on the principle that clean water changes lives. Safe water and basic sanitation are fundamentals necessary to empower the world’s poorest people and break the cycle of poverty. CAWST believes that the place to start is to teach people the skills they need to have safe water in their homes. </a:t>
            </a:r>
            <a:endParaRPr lang="en-US" sz="1100" dirty="0"/>
          </a:p>
          <a:p>
            <a:pPr>
              <a:tabLst>
                <a:tab pos="1196975" algn="l"/>
              </a:tabLst>
            </a:pPr>
            <a:r>
              <a:rPr lang="en-GB" sz="1100" dirty="0"/>
              <a:t> </a:t>
            </a:r>
            <a:endParaRPr lang="en-US" sz="1100" dirty="0"/>
          </a:p>
          <a:p>
            <a:pPr>
              <a:tabLst>
                <a:tab pos="1196975" algn="l"/>
              </a:tabLst>
            </a:pPr>
            <a:r>
              <a:rPr lang="en-GB" sz="1100" dirty="0"/>
              <a:t>CAWST transfers knowledge and skills to organizations and individuals in developing countries through education, training and consulting services. This ever expanding network can motivate individual households to take action to meet their own water and sanitation needs.</a:t>
            </a:r>
            <a:endParaRPr lang="en-US" sz="1100" dirty="0"/>
          </a:p>
          <a:p>
            <a:pPr>
              <a:tabLst>
                <a:tab pos="1196975" algn="l"/>
              </a:tabLst>
            </a:pPr>
            <a:r>
              <a:rPr lang="en-US" sz="1100" dirty="0"/>
              <a:t> </a:t>
            </a:r>
          </a:p>
          <a:p>
            <a:pPr>
              <a:tabLst>
                <a:tab pos="1196975" algn="l"/>
              </a:tabLst>
            </a:pPr>
            <a:r>
              <a:rPr lang="en-US" sz="1100" dirty="0"/>
              <a:t>One of CAWST’s core strategies is to make knowledge about water common knowledge. This is achieved, in part, by developing and freely distributing education materials with the intent of increasing its availability to those who need it most. You should feel free to copy and distribute this document in any form, printed or electronic. If you wish to use any parts of this document in the creation of your own materials, please ensure that CAWST is properly acknowledged. Please include our website address: www.cawst.org. </a:t>
            </a:r>
          </a:p>
          <a:p>
            <a:pPr>
              <a:tabLst>
                <a:tab pos="1196975" algn="l"/>
              </a:tabLst>
            </a:pPr>
            <a:r>
              <a:rPr lang="en-US" sz="1100" dirty="0"/>
              <a:t> </a:t>
            </a:r>
          </a:p>
          <a:p>
            <a:pPr>
              <a:tabLst>
                <a:tab pos="1196975" algn="l"/>
              </a:tabLst>
            </a:pPr>
            <a:r>
              <a:rPr lang="en-US" sz="1100" dirty="0"/>
              <a:t>Feel free to include a link from your website to the CAWST website. Please do not host this document to download from your website as we will have updated versions from time to time. Please email us if you have any questions or feedback.</a:t>
            </a:r>
          </a:p>
          <a:p>
            <a:pPr>
              <a:tabLst>
                <a:tab pos="1196975" algn="l"/>
              </a:tabLst>
            </a:pPr>
            <a:r>
              <a:rPr lang="en-US" sz="1100" dirty="0"/>
              <a:t> </a:t>
            </a:r>
          </a:p>
          <a:p>
            <a:pPr>
              <a:tabLst>
                <a:tab pos="1196975" algn="l"/>
              </a:tabLst>
            </a:pPr>
            <a:r>
              <a:rPr lang="en-US" sz="1100" dirty="0"/>
              <a:t>This document is open content and licensed under the Creative Commons Attribution Works 3.0 </a:t>
            </a:r>
            <a:r>
              <a:rPr lang="en-US" sz="1100" dirty="0" err="1"/>
              <a:t>Unported</a:t>
            </a:r>
            <a:r>
              <a:rPr lang="en-US" sz="1100" dirty="0"/>
              <a:t> License. To view a copy of this license, visit: http://creativecommons.org/licenses/by/3.0</a:t>
            </a:r>
          </a:p>
          <a:p>
            <a:pPr>
              <a:tabLst>
                <a:tab pos="1196975" algn="l"/>
              </a:tabLst>
            </a:pPr>
            <a:r>
              <a:rPr lang="en-US" sz="1100" dirty="0"/>
              <a:t> </a:t>
            </a:r>
          </a:p>
          <a:p>
            <a:pPr>
              <a:tabLst>
                <a:tab pos="1196975" algn="l"/>
              </a:tabLst>
            </a:pPr>
            <a:r>
              <a:rPr lang="en-US" sz="1100" dirty="0"/>
              <a:t>You are free to:</a:t>
            </a:r>
          </a:p>
          <a:p>
            <a:pPr lvl="0">
              <a:tabLst>
                <a:tab pos="1196975" algn="l"/>
              </a:tabLst>
            </a:pPr>
            <a:r>
              <a:rPr lang="en-US" sz="1100" dirty="0"/>
              <a:t>Share – to copy, distribute and transmit this document</a:t>
            </a:r>
          </a:p>
          <a:p>
            <a:pPr lvl="0">
              <a:tabLst>
                <a:tab pos="1196975" algn="l"/>
              </a:tabLst>
            </a:pPr>
            <a:r>
              <a:rPr lang="en-US" sz="1100" dirty="0"/>
              <a:t>Remix</a:t>
            </a:r>
            <a:r>
              <a:rPr lang="en-US" sz="1100" b="1" dirty="0"/>
              <a:t> </a:t>
            </a:r>
            <a:r>
              <a:rPr lang="en-US" sz="1100" dirty="0"/>
              <a:t>– to adapt this document</a:t>
            </a:r>
          </a:p>
          <a:p>
            <a:pPr>
              <a:tabLst>
                <a:tab pos="1196975" algn="l"/>
              </a:tabLst>
            </a:pPr>
            <a:r>
              <a:rPr lang="en-US" sz="1100" dirty="0"/>
              <a:t> </a:t>
            </a:r>
          </a:p>
          <a:p>
            <a:pPr>
              <a:tabLst>
                <a:tab pos="1196975" algn="l"/>
              </a:tabLst>
            </a:pPr>
            <a:r>
              <a:rPr lang="en-US" sz="1100" dirty="0"/>
              <a:t>Under the following conditions:</a:t>
            </a:r>
          </a:p>
          <a:p>
            <a:pPr lvl="0">
              <a:tabLst>
                <a:tab pos="1196975" algn="l"/>
              </a:tabLst>
            </a:pPr>
            <a:r>
              <a:rPr lang="en-US" sz="1100" dirty="0"/>
              <a:t>Attribution. You must give credit to CAWST as the original source of the document </a:t>
            </a:r>
          </a:p>
          <a:p>
            <a:pPr>
              <a:tabLst>
                <a:tab pos="1196975" algn="l"/>
              </a:tabLst>
            </a:pPr>
            <a:r>
              <a:rPr lang="en-US" sz="1100" dirty="0"/>
              <a:t> </a:t>
            </a:r>
          </a:p>
          <a:p>
            <a:pPr>
              <a:tabLst>
                <a:tab pos="1196975" algn="l"/>
              </a:tabLst>
            </a:pPr>
            <a:r>
              <a:rPr lang="en-US" sz="1100" dirty="0"/>
              <a:t>CAWST and its directors, employees, contractors, and volunteers do not assume any responsibility for and make no warranty with respect to the results that may be obtained from the use of the information provided.</a:t>
            </a:r>
          </a:p>
          <a:p>
            <a:endParaRPr lang="en-US" dirty="0"/>
          </a:p>
        </p:txBody>
      </p:sp>
      <p:pic>
        <p:nvPicPr>
          <p:cNvPr id="1026" name="Picture 2" descr="CAWST_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105400"/>
            <a:ext cx="1702552" cy="59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9706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Tank Roof or Cover</a:t>
            </a:r>
            <a:endParaRPr lang="en-US" dirty="0"/>
          </a:p>
        </p:txBody>
      </p:sp>
      <p:pic>
        <p:nvPicPr>
          <p:cNvPr id="4" name="Picture 4" descr="Tank Cov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4600" y="1447800"/>
            <a:ext cx="4038600" cy="538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195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Tap</a:t>
            </a:r>
            <a:endParaRPr lang="en-US" dirty="0"/>
          </a:p>
        </p:txBody>
      </p:sp>
      <p:pic>
        <p:nvPicPr>
          <p:cNvPr id="4" name="Picture 5" descr="Tank Dead Storage (Gould and Nissen-Petersen, 199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1676400"/>
            <a:ext cx="5715000" cy="46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038600" y="1905000"/>
            <a:ext cx="2362200" cy="369332"/>
          </a:xfrm>
          <a:prstGeom prst="rect">
            <a:avLst/>
          </a:prstGeom>
          <a:noFill/>
        </p:spPr>
        <p:txBody>
          <a:bodyPr wrap="square" rtlCol="0">
            <a:spAutoFit/>
          </a:bodyPr>
          <a:lstStyle/>
          <a:p>
            <a:r>
              <a:rPr lang="en-US" dirty="0" smtClean="0"/>
              <a:t>Not a great design!</a:t>
            </a:r>
            <a:endParaRPr lang="en-US" dirty="0"/>
          </a:p>
        </p:txBody>
      </p:sp>
      <p:sp>
        <p:nvSpPr>
          <p:cNvPr id="6" name="Rectangle 5"/>
          <p:cNvSpPr>
            <a:spLocks noChangeArrowheads="1"/>
          </p:cNvSpPr>
          <p:nvPr/>
        </p:nvSpPr>
        <p:spPr bwMode="auto">
          <a:xfrm>
            <a:off x="4267200" y="6248400"/>
            <a:ext cx="3702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CA" sz="1400" dirty="0"/>
              <a:t>(Gould and </a:t>
            </a:r>
            <a:r>
              <a:rPr lang="en-CA" sz="1400" dirty="0" err="1"/>
              <a:t>Nissen</a:t>
            </a:r>
            <a:r>
              <a:rPr lang="en-CA" sz="1400" dirty="0"/>
              <a:t>-Petersen, 1999)</a:t>
            </a:r>
          </a:p>
        </p:txBody>
      </p:sp>
    </p:spTree>
    <p:extLst>
      <p:ext uri="{BB962C8B-B14F-4D97-AF65-F5344CB8AC3E}">
        <p14:creationId xmlns:p14="http://schemas.microsoft.com/office/powerpoint/2010/main" val="3295494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Tank Design</a:t>
            </a:r>
            <a:endParaRPr lang="en-US"/>
          </a:p>
        </p:txBody>
      </p:sp>
      <p:pic>
        <p:nvPicPr>
          <p:cNvPr id="4" name="Picture 4" descr="Typical Tank Design (Gould and Nissen-Petersen, 199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600200"/>
            <a:ext cx="6019799" cy="493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1524000" y="6322791"/>
            <a:ext cx="3702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CA" sz="1400" dirty="0"/>
              <a:t>(Gould and </a:t>
            </a:r>
            <a:r>
              <a:rPr lang="en-CA" sz="1400" dirty="0" err="1"/>
              <a:t>Nissen</a:t>
            </a:r>
            <a:r>
              <a:rPr lang="en-CA" sz="1400" dirty="0"/>
              <a:t>-Petersen, 1999)</a:t>
            </a:r>
          </a:p>
        </p:txBody>
      </p:sp>
    </p:spTree>
    <p:extLst>
      <p:ext uri="{BB962C8B-B14F-4D97-AF65-F5344CB8AC3E}">
        <p14:creationId xmlns:p14="http://schemas.microsoft.com/office/powerpoint/2010/main" val="900310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6814" y="1600200"/>
            <a:ext cx="6553200" cy="3736407"/>
          </a:xfrm>
          <a:prstGeom prst="rect">
            <a:avLst/>
          </a:prstGeom>
        </p:spPr>
        <p:txBody>
          <a:bodyPr wrap="square">
            <a:spAutoFit/>
          </a:bodyPr>
          <a:lstStyle/>
          <a:p>
            <a:pPr lvl="0" algn="ctr">
              <a:spcBef>
                <a:spcPct val="20000"/>
              </a:spcBef>
            </a:pPr>
            <a:r>
              <a:rPr lang="en-US" sz="3200" kern="0" dirty="0">
                <a:solidFill>
                  <a:srgbClr val="000000"/>
                </a:solidFill>
                <a:latin typeface="Arial"/>
                <a:cs typeface="Arial"/>
              </a:rPr>
              <a:t>This presentation is used with Lesson </a:t>
            </a:r>
            <a:r>
              <a:rPr lang="en-US" sz="3200" kern="0" dirty="0" smtClean="0">
                <a:solidFill>
                  <a:srgbClr val="000000"/>
                </a:solidFill>
                <a:latin typeface="Arial"/>
                <a:cs typeface="Arial"/>
              </a:rPr>
              <a:t>Plan 11: Storage Tanks</a:t>
            </a:r>
            <a:r>
              <a:rPr lang="en-US" sz="3200" kern="0" dirty="0" smtClean="0">
                <a:solidFill>
                  <a:srgbClr val="FF0000"/>
                </a:solidFill>
                <a:latin typeface="Arial"/>
                <a:cs typeface="Arial"/>
              </a:rPr>
              <a:t> </a:t>
            </a:r>
            <a:r>
              <a:rPr lang="en-US" sz="3200" kern="0" dirty="0">
                <a:solidFill>
                  <a:srgbClr val="000000"/>
                </a:solidFill>
                <a:latin typeface="Arial"/>
                <a:cs typeface="Arial"/>
              </a:rPr>
              <a:t>in </a:t>
            </a:r>
            <a:r>
              <a:rPr lang="en-US" sz="3200" kern="0" dirty="0" smtClean="0">
                <a:solidFill>
                  <a:srgbClr val="000000"/>
                </a:solidFill>
                <a:latin typeface="Arial"/>
                <a:cs typeface="Arial"/>
              </a:rPr>
              <a:t>the Rainwater Harvesting Trainer Manual. </a:t>
            </a:r>
            <a:endParaRPr lang="en-US" sz="3200" kern="0" dirty="0">
              <a:solidFill>
                <a:srgbClr val="000000"/>
              </a:solidFill>
              <a:latin typeface="Arial"/>
              <a:cs typeface="Arial"/>
            </a:endParaRPr>
          </a:p>
          <a:p>
            <a:pPr lvl="0">
              <a:spcBef>
                <a:spcPct val="20000"/>
              </a:spcBef>
            </a:pPr>
            <a:endParaRPr lang="en-US" sz="3200" kern="0" dirty="0">
              <a:solidFill>
                <a:srgbClr val="000000"/>
              </a:solidFill>
              <a:latin typeface="Arial"/>
              <a:cs typeface="Arial"/>
            </a:endParaRPr>
          </a:p>
          <a:p>
            <a:pPr lvl="0" algn="ctr">
              <a:spcBef>
                <a:spcPct val="20000"/>
              </a:spcBef>
            </a:pPr>
            <a:r>
              <a:rPr lang="en-US" sz="3200" kern="0" dirty="0">
                <a:solidFill>
                  <a:srgbClr val="000000"/>
                </a:solidFill>
                <a:latin typeface="Arial"/>
                <a:cs typeface="Arial"/>
              </a:rPr>
              <a:t>Available at </a:t>
            </a:r>
            <a:r>
              <a:rPr lang="en-US" sz="3200" kern="0" dirty="0">
                <a:solidFill>
                  <a:srgbClr val="000000"/>
                </a:solidFill>
                <a:latin typeface="Arial"/>
                <a:cs typeface="Arial"/>
                <a:hlinkClick r:id="rId2"/>
              </a:rPr>
              <a:t>www.cawst.org/resources</a:t>
            </a:r>
            <a:endParaRPr lang="en-US" sz="3200" kern="0" dirty="0">
              <a:solidFill>
                <a:srgbClr val="000000"/>
              </a:solidFill>
              <a:latin typeface="Arial"/>
              <a:cs typeface="Arial"/>
            </a:endParaRPr>
          </a:p>
        </p:txBody>
      </p:sp>
      <p:pic>
        <p:nvPicPr>
          <p:cNvPr id="3"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979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1268413"/>
            <a:ext cx="7772400" cy="1470025"/>
          </a:xfrm>
        </p:spPr>
        <p:txBody>
          <a:bodyPr/>
          <a:lstStyle/>
          <a:p>
            <a:r>
              <a:rPr lang="en-US" b="1" dirty="0" smtClean="0">
                <a:solidFill>
                  <a:schemeClr val="accent2"/>
                </a:solidFill>
              </a:rPr>
              <a:t>Storage Tanks</a:t>
            </a:r>
            <a:endParaRPr lang="en-US" b="1" dirty="0">
              <a:solidFill>
                <a:schemeClr val="accent2"/>
              </a:solidFill>
            </a:endParaRPr>
          </a:p>
        </p:txBody>
      </p:sp>
      <p:sp>
        <p:nvSpPr>
          <p:cNvPr id="2051" name="Rectangle 3"/>
          <p:cNvSpPr>
            <a:spLocks noGrp="1" noChangeArrowheads="1"/>
          </p:cNvSpPr>
          <p:nvPr>
            <p:ph type="subTitle" idx="1"/>
          </p:nvPr>
        </p:nvSpPr>
        <p:spPr>
          <a:xfrm>
            <a:off x="1331913" y="2781300"/>
            <a:ext cx="6400800" cy="1752600"/>
          </a:xfrm>
        </p:spPr>
        <p:txBody>
          <a:bodyPr/>
          <a:lstStyle/>
          <a:p>
            <a:endParaRPr lang="en-US" b="1" dirty="0">
              <a:solidFill>
                <a:schemeClr val="accent2"/>
              </a:solidFill>
            </a:endParaRPr>
          </a:p>
        </p:txBody>
      </p:sp>
      <p:pic>
        <p:nvPicPr>
          <p:cNvPr id="2052" name="Picture 4"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solidFill>
                  <a:schemeClr val="accent2"/>
                </a:solidFill>
              </a:rPr>
              <a:t>Learning Expectation</a:t>
            </a:r>
            <a:endParaRPr lang="en-US" b="1" dirty="0">
              <a:solidFill>
                <a:schemeClr val="accent2"/>
              </a:solidFill>
            </a:endParaRPr>
          </a:p>
        </p:txBody>
      </p:sp>
      <p:sp>
        <p:nvSpPr>
          <p:cNvPr id="3075" name="Rectangle 3"/>
          <p:cNvSpPr>
            <a:spLocks noGrp="1" noChangeArrowheads="1"/>
          </p:cNvSpPr>
          <p:nvPr>
            <p:ph type="body" idx="1"/>
          </p:nvPr>
        </p:nvSpPr>
        <p:spPr/>
        <p:txBody>
          <a:bodyPr/>
          <a:lstStyle/>
          <a:p>
            <a:pPr marL="514350" lvl="0" indent="-514350">
              <a:buNone/>
            </a:pPr>
            <a:endParaRPr lang="en-US" dirty="0"/>
          </a:p>
        </p:txBody>
      </p:sp>
      <p:pic>
        <p:nvPicPr>
          <p:cNvPr id="3076"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Brick and Block Tanks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47800"/>
            <a:ext cx="6294262"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6487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Ferrocement</a:t>
            </a:r>
            <a:r>
              <a:rPr lang="en-US" dirty="0" smtClean="0"/>
              <a:t> Tank</a:t>
            </a:r>
            <a:endParaRPr lang="en-US" dirty="0"/>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0499" y="1447800"/>
            <a:ext cx="6402917" cy="480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5612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Galvanized Iron</a:t>
            </a:r>
            <a:endParaRPr lang="en-US" dirty="0"/>
          </a:p>
        </p:txBody>
      </p:sp>
      <p:sp>
        <p:nvSpPr>
          <p:cNvPr id="3" name="Content Placeholder 2"/>
          <p:cNvSpPr>
            <a:spLocks noGrp="1"/>
          </p:cNvSpPr>
          <p:nvPr>
            <p:ph idx="1"/>
          </p:nvPr>
        </p:nvSpPr>
        <p:spPr/>
        <p:txBody>
          <a:bodyPr/>
          <a:lstStyle/>
          <a:p>
            <a:endParaRPr lang="en-US"/>
          </a:p>
        </p:txBody>
      </p:sp>
      <p:pic>
        <p:nvPicPr>
          <p:cNvPr id="4" name="Picture 4" descr="Bangladesh GI Sheet Metal Tank (Rainwater Toolkit, 2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628775"/>
            <a:ext cx="5715000" cy="399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78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Concrete</a:t>
            </a:r>
            <a:endParaRPr lang="en-US" dirty="0"/>
          </a:p>
        </p:txBody>
      </p:sp>
      <p:pic>
        <p:nvPicPr>
          <p:cNvPr id="4" name="Picture 4" descr="Togo Rainwater Tanks (Rainwater Toolkit, 200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1447800"/>
            <a:ext cx="6324600" cy="4762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033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Plastic</a:t>
            </a:r>
            <a:endParaRPr lang="en-US" dirty="0"/>
          </a:p>
        </p:txBody>
      </p:sp>
      <p:pic>
        <p:nvPicPr>
          <p:cNvPr id="4" name="Picture 4" descr="Uganda Tank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67000" y="1524000"/>
            <a:ext cx="3811524" cy="4529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377121"/>
      </p:ext>
    </p:extLst>
  </p:cSld>
  <p:clrMapOvr>
    <a:masterClrMapping/>
  </p:clrMapOvr>
</p:sld>
</file>

<file path=ppt/theme/theme1.xml><?xml version="1.0" encoding="utf-8"?>
<a:theme xmlns:a="http://schemas.openxmlformats.org/drawingml/2006/main" name="Template_Powerpoint Presentation_2010-11-29">
  <a:themeElements>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PowerPoint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PowerPoint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PowerPoint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PowerPoint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PowerPoint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PowerPoint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PowerPoint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PowerPoint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PowerPoint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PowerPoint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PowerPoint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PowerPoint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Template_Powerpoint Presentation_2010-11-29</Template>
  <TotalTime>49</TotalTime>
  <Words>308</Words>
  <Application>Microsoft Office PowerPoint</Application>
  <PresentationFormat>On-screen Show (4:3)</PresentationFormat>
  <Paragraphs>80</Paragraphs>
  <Slides>12</Slides>
  <Notes>7</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Template_Powerpoint Presentation_2010-11-29</vt:lpstr>
      <vt:lpstr>PowerPoint Presentation</vt:lpstr>
      <vt:lpstr>PowerPoint Presentation</vt:lpstr>
      <vt:lpstr>Storage Tanks</vt:lpstr>
      <vt:lpstr>Learning Expectation</vt:lpstr>
      <vt:lpstr>Brick and Block Tanks</vt:lpstr>
      <vt:lpstr>Ferrocement Tank</vt:lpstr>
      <vt:lpstr>Galvanized Iron</vt:lpstr>
      <vt:lpstr>Concrete</vt:lpstr>
      <vt:lpstr>Plastic</vt:lpstr>
      <vt:lpstr>Tank Roof or Cover</vt:lpstr>
      <vt:lpstr>Tap</vt:lpstr>
      <vt:lpstr>Tank Design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Meyers</dc:creator>
  <cp:lastModifiedBy>Rebecca Brown</cp:lastModifiedBy>
  <cp:revision>6</cp:revision>
  <dcterms:created xsi:type="dcterms:W3CDTF">2011-10-27T20:15:38Z</dcterms:created>
  <dcterms:modified xsi:type="dcterms:W3CDTF">2014-07-14T21:08:19Z</dcterms:modified>
</cp:coreProperties>
</file>