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01" r:id="rId2"/>
    <p:sldId id="298" r:id="rId3"/>
    <p:sldId id="257" r:id="rId4"/>
    <p:sldId id="260" r:id="rId5"/>
    <p:sldId id="259" r:id="rId6"/>
    <p:sldId id="273" r:id="rId7"/>
    <p:sldId id="262" r:id="rId8"/>
    <p:sldId id="264" r:id="rId9"/>
    <p:sldId id="274" r:id="rId10"/>
    <p:sldId id="267" r:id="rId11"/>
    <p:sldId id="26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65" autoAdjust="0"/>
  </p:normalViewPr>
  <p:slideViewPr>
    <p:cSldViewPr snapToGrid="0">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5F5EF0D-BB85-44C9-B219-42E9870A79F9}" type="datetime1">
              <a:rPr lang="en-US"/>
              <a:pPr>
                <a:defRPr/>
              </a:pPr>
              <a:t>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00C6E00-3817-471D-91A4-71B641F15D41}" type="slidenum">
              <a:rPr lang="en-US"/>
              <a:pPr>
                <a:defRPr/>
              </a:pPr>
              <a:t>‹#›</a:t>
            </a:fld>
            <a:endParaRPr lang="en-US"/>
          </a:p>
        </p:txBody>
      </p:sp>
    </p:spTree>
    <p:extLst>
      <p:ext uri="{BB962C8B-B14F-4D97-AF65-F5344CB8AC3E}">
        <p14:creationId xmlns:p14="http://schemas.microsoft.com/office/powerpoint/2010/main" val="23872912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3062367-4E85-477A-9C1D-C536D4001E55}" type="slidenum">
              <a:rPr/>
              <a:pPr rtl="0" eaLnBrk="1" hangingPunct="1"/>
              <a:t>3</a:t>
            </a:fld>
            <a:endParaRPr/>
          </a:p>
        </p:txBody>
      </p:sp>
    </p:spTree>
    <p:extLst>
      <p:ext uri="{BB962C8B-B14F-4D97-AF65-F5344CB8AC3E}">
        <p14:creationId xmlns:p14="http://schemas.microsoft.com/office/powerpoint/2010/main" val="104920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F55D596-B0E9-4DDA-9805-C7C114D3835E}" type="slidenum">
              <a:rPr/>
              <a:pPr rtl="0" eaLnBrk="1" hangingPunct="1"/>
              <a:t>4</a:t>
            </a:fld>
            <a:endParaRPr/>
          </a:p>
        </p:txBody>
      </p:sp>
    </p:spTree>
    <p:extLst>
      <p:ext uri="{BB962C8B-B14F-4D97-AF65-F5344CB8AC3E}">
        <p14:creationId xmlns:p14="http://schemas.microsoft.com/office/powerpoint/2010/main" val="316714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AD73D14-45C1-41E3-A66C-0735105D95F2}" type="slidenum">
              <a:rPr/>
              <a:pPr rtl="0" eaLnBrk="1" hangingPunct="1"/>
              <a:t>5</a:t>
            </a:fld>
            <a:endParaRPr/>
          </a:p>
        </p:txBody>
      </p:sp>
    </p:spTree>
    <p:extLst>
      <p:ext uri="{BB962C8B-B14F-4D97-AF65-F5344CB8AC3E}">
        <p14:creationId xmlns:p14="http://schemas.microsoft.com/office/powerpoint/2010/main" val="129721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25E6125-B5F1-439C-8824-6FF5B6326F47}" type="slidenum">
              <a:rPr/>
              <a:pPr rtl="0" eaLnBrk="1" hangingPunct="1"/>
              <a:t>6</a:t>
            </a:fld>
            <a:endParaRPr/>
          </a:p>
        </p:txBody>
      </p:sp>
    </p:spTree>
    <p:extLst>
      <p:ext uri="{BB962C8B-B14F-4D97-AF65-F5344CB8AC3E}">
        <p14:creationId xmlns:p14="http://schemas.microsoft.com/office/powerpoint/2010/main" val="389737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a:buFontTx/>
              <a:buChar char="•"/>
            </a:pPr>
            <a:r>
              <a:rPr>
                <a:ea typeface="ＭＳ Ｐゴシック" pitchFamily="34" charset="-128"/>
              </a:rPr>
              <a:t>L'eau qui sort du tuyau est restée suffisamment longtemps dans le filtre pour que les agents pathogènes aient été mangés ou qu'ils meurent à l'intérieur du filtre. C'est pourquoi la période de pause est importante : l'eau qui reste dans le filtre est traitée pendant cette période.</a:t>
            </a:r>
          </a:p>
          <a:p>
            <a:pPr marL="171450" indent="-171450" rtl="0">
              <a:buFontTx/>
              <a:buChar char="•"/>
            </a:pPr>
            <a:r>
              <a:rPr>
                <a:ea typeface="ＭＳ Ｐゴシック" pitchFamily="34" charset="-128"/>
              </a:rPr>
              <a:t>La présence d'agents pathogènes morts dans l'eau ne pose pas de problème. Ils seront piégés dans le sable. Si des agents pathogènes se trouvent dans l'eau qui s'écoule du tuyau, ils ne nous rendront pas malades.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472F84E-D044-4F3E-A86B-48CEF9E8B0A6}" type="slidenum">
              <a:rPr/>
              <a:pPr rtl="0" eaLnBrk="1" hangingPunct="1"/>
              <a:t>7</a:t>
            </a:fld>
            <a:endParaRPr/>
          </a:p>
        </p:txBody>
      </p:sp>
    </p:spTree>
    <p:extLst>
      <p:ext uri="{BB962C8B-B14F-4D97-AF65-F5344CB8AC3E}">
        <p14:creationId xmlns:p14="http://schemas.microsoft.com/office/powerpoint/2010/main" val="308831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1B8D8C6-E8A4-464C-B583-263C2E51D867}" type="slidenum">
              <a:rPr/>
              <a:pPr rtl="0" eaLnBrk="1" hangingPunct="1"/>
              <a:t>8</a:t>
            </a:fld>
            <a:endParaRPr/>
          </a:p>
        </p:txBody>
      </p:sp>
    </p:spTree>
    <p:extLst>
      <p:ext uri="{BB962C8B-B14F-4D97-AF65-F5344CB8AC3E}">
        <p14:creationId xmlns:p14="http://schemas.microsoft.com/office/powerpoint/2010/main" val="200907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4078792-8E74-4BFC-A567-088401B11802}" type="slidenum">
              <a:rPr/>
              <a:pPr rtl="0" eaLnBrk="1" hangingPunct="1"/>
              <a:t>9</a:t>
            </a:fld>
            <a:endParaRPr/>
          </a:p>
        </p:txBody>
      </p:sp>
    </p:spTree>
    <p:extLst>
      <p:ext uri="{BB962C8B-B14F-4D97-AF65-F5344CB8AC3E}">
        <p14:creationId xmlns:p14="http://schemas.microsoft.com/office/powerpoint/2010/main" val="151720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Cela peut être un bon moment pour expliquer le principe du siphon. L'eau résiduelle est au même niveau que l'extrémité du tuyau de sortie.</a:t>
            </a:r>
          </a:p>
          <a:p>
            <a:pPr rtl="0" eaLnBrk="1" hangingPunct="1">
              <a:spcBef>
                <a:spcPct val="0"/>
              </a:spcBef>
            </a:pPr>
            <a:r>
              <a:rPr>
                <a:ea typeface="ＭＳ Ｐゴシック" pitchFamily="34" charset="-128"/>
              </a:rPr>
              <a:t>Faites la démonstration avec une bouteille en plastique clair et un tube fin pour montrer comment l'eau arrête de s'écouler lorsque elle se trouve au même niveau que l'extrémité du tuyau de sortie. </a:t>
            </a:r>
          </a:p>
          <a:p>
            <a:pPr rtl="0" eaLnBrk="1" hangingPunct="1">
              <a:spcBef>
                <a:spcPct val="0"/>
              </a:spcBef>
            </a:pPr>
            <a:r>
              <a:rPr>
                <a:ea typeface="ＭＳ Ｐゴシック" pitchFamily="34" charset="-128"/>
              </a:rPr>
              <a:t>Ou alors dessinez plusieurs filtres biosable avec des tuyaux de sortie de différentes longueurs sur chaque dessin. Pour chaque dessin, demandez aux participants où se trouve le niveau d'eau résiduelle, et dessinez-le. (Il se trouvera toujours au même niveau que l'extrémité du tuyau de sortie). Si le tuyau de sortie est trop long, le niveau d'eau résiduelle se trouvera dans le sable.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480B837-6B97-4BF2-9003-288A626C0C56}" type="slidenum">
              <a:rPr/>
              <a:pPr rtl="0" eaLnBrk="1" hangingPunct="1"/>
              <a:t>10</a:t>
            </a:fld>
            <a:endParaRPr/>
          </a:p>
        </p:txBody>
      </p:sp>
    </p:spTree>
    <p:extLst>
      <p:ext uri="{BB962C8B-B14F-4D97-AF65-F5344CB8AC3E}">
        <p14:creationId xmlns:p14="http://schemas.microsoft.com/office/powerpoint/2010/main" val="78020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676C04D-1B06-4BC1-ABEB-0D4F7E8B6686}" type="slidenum">
              <a:rPr/>
              <a:pPr rtl="0" eaLnBrk="1" hangingPunct="1"/>
              <a:t>11</a:t>
            </a:fld>
            <a:endParaRPr/>
          </a:p>
        </p:txBody>
      </p:sp>
    </p:spTree>
    <p:extLst>
      <p:ext uri="{BB962C8B-B14F-4D97-AF65-F5344CB8AC3E}">
        <p14:creationId xmlns:p14="http://schemas.microsoft.com/office/powerpoint/2010/main" val="189235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F4A0D3-49AC-44EF-95BB-F2691EAA0A35}" type="slidenum">
              <a:rPr lang="en-US"/>
              <a:pPr>
                <a:defRPr/>
              </a:pPr>
              <a:t>‹#›</a:t>
            </a:fld>
            <a:endParaRPr lang="en-US"/>
          </a:p>
        </p:txBody>
      </p:sp>
    </p:spTree>
    <p:extLst>
      <p:ext uri="{BB962C8B-B14F-4D97-AF65-F5344CB8AC3E}">
        <p14:creationId xmlns:p14="http://schemas.microsoft.com/office/powerpoint/2010/main" val="165887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54002E-86C9-44ED-87F9-1F411B6162BC}" type="slidenum">
              <a:rPr lang="en-US"/>
              <a:pPr>
                <a:defRPr/>
              </a:pPr>
              <a:t>‹#›</a:t>
            </a:fld>
            <a:endParaRPr lang="en-US"/>
          </a:p>
        </p:txBody>
      </p:sp>
    </p:spTree>
    <p:extLst>
      <p:ext uri="{BB962C8B-B14F-4D97-AF65-F5344CB8AC3E}">
        <p14:creationId xmlns:p14="http://schemas.microsoft.com/office/powerpoint/2010/main" val="215624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F671B-94D5-417D-B581-502A79CB8B8F}" type="slidenum">
              <a:rPr lang="en-US"/>
              <a:pPr>
                <a:defRPr/>
              </a:pPr>
              <a:t>‹#›</a:t>
            </a:fld>
            <a:endParaRPr lang="en-US"/>
          </a:p>
        </p:txBody>
      </p:sp>
    </p:spTree>
    <p:extLst>
      <p:ext uri="{BB962C8B-B14F-4D97-AF65-F5344CB8AC3E}">
        <p14:creationId xmlns:p14="http://schemas.microsoft.com/office/powerpoint/2010/main" val="305434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38CC1-4DBB-498F-8995-969B6EDCCCA6}" type="slidenum">
              <a:rPr lang="en-US"/>
              <a:pPr>
                <a:defRPr/>
              </a:pPr>
              <a:t>‹#›</a:t>
            </a:fld>
            <a:endParaRPr lang="en-US"/>
          </a:p>
        </p:txBody>
      </p:sp>
    </p:spTree>
    <p:extLst>
      <p:ext uri="{BB962C8B-B14F-4D97-AF65-F5344CB8AC3E}">
        <p14:creationId xmlns:p14="http://schemas.microsoft.com/office/powerpoint/2010/main" val="341825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0D56C-F5A5-44B2-978D-2F96176FF5C0}" type="slidenum">
              <a:rPr lang="en-US"/>
              <a:pPr>
                <a:defRPr/>
              </a:pPr>
              <a:t>‹#›</a:t>
            </a:fld>
            <a:endParaRPr lang="en-US"/>
          </a:p>
        </p:txBody>
      </p:sp>
    </p:spTree>
    <p:extLst>
      <p:ext uri="{BB962C8B-B14F-4D97-AF65-F5344CB8AC3E}">
        <p14:creationId xmlns:p14="http://schemas.microsoft.com/office/powerpoint/2010/main" val="307766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B04BB2-4E07-4EE9-A0A8-58588EFF65E7}" type="slidenum">
              <a:rPr lang="en-US"/>
              <a:pPr>
                <a:defRPr/>
              </a:pPr>
              <a:t>‹#›</a:t>
            </a:fld>
            <a:endParaRPr lang="en-US"/>
          </a:p>
        </p:txBody>
      </p:sp>
    </p:spTree>
    <p:extLst>
      <p:ext uri="{BB962C8B-B14F-4D97-AF65-F5344CB8AC3E}">
        <p14:creationId xmlns:p14="http://schemas.microsoft.com/office/powerpoint/2010/main" val="228116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035E55-E013-408B-8B95-A51F308298D0}" type="slidenum">
              <a:rPr lang="en-US"/>
              <a:pPr>
                <a:defRPr/>
              </a:pPr>
              <a:t>‹#›</a:t>
            </a:fld>
            <a:endParaRPr lang="en-US"/>
          </a:p>
        </p:txBody>
      </p:sp>
    </p:spTree>
    <p:extLst>
      <p:ext uri="{BB962C8B-B14F-4D97-AF65-F5344CB8AC3E}">
        <p14:creationId xmlns:p14="http://schemas.microsoft.com/office/powerpoint/2010/main" val="375912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828322-B629-4F5D-A8D8-2B9E5D1C122B}" type="slidenum">
              <a:rPr lang="en-US"/>
              <a:pPr>
                <a:defRPr/>
              </a:pPr>
              <a:t>‹#›</a:t>
            </a:fld>
            <a:endParaRPr lang="en-US"/>
          </a:p>
        </p:txBody>
      </p:sp>
    </p:spTree>
    <p:extLst>
      <p:ext uri="{BB962C8B-B14F-4D97-AF65-F5344CB8AC3E}">
        <p14:creationId xmlns:p14="http://schemas.microsoft.com/office/powerpoint/2010/main" val="6823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C904EF-4379-4107-980F-5FC32C114BDE}" type="slidenum">
              <a:rPr lang="en-US"/>
              <a:pPr>
                <a:defRPr/>
              </a:pPr>
              <a:t>‹#›</a:t>
            </a:fld>
            <a:endParaRPr lang="en-US"/>
          </a:p>
        </p:txBody>
      </p:sp>
    </p:spTree>
    <p:extLst>
      <p:ext uri="{BB962C8B-B14F-4D97-AF65-F5344CB8AC3E}">
        <p14:creationId xmlns:p14="http://schemas.microsoft.com/office/powerpoint/2010/main" val="73039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2FF971-75E5-4693-8E60-8E3ED43FD004}" type="slidenum">
              <a:rPr lang="en-US"/>
              <a:pPr>
                <a:defRPr/>
              </a:pPr>
              <a:t>‹#›</a:t>
            </a:fld>
            <a:endParaRPr lang="en-US"/>
          </a:p>
        </p:txBody>
      </p:sp>
    </p:spTree>
    <p:extLst>
      <p:ext uri="{BB962C8B-B14F-4D97-AF65-F5344CB8AC3E}">
        <p14:creationId xmlns:p14="http://schemas.microsoft.com/office/powerpoint/2010/main" val="162169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09FF4-702A-4903-A9C7-361204A80882}" type="slidenum">
              <a:rPr lang="en-US"/>
              <a:pPr>
                <a:defRPr/>
              </a:pPr>
              <a:t>‹#›</a:t>
            </a:fld>
            <a:endParaRPr lang="en-US"/>
          </a:p>
        </p:txBody>
      </p:sp>
    </p:spTree>
    <p:extLst>
      <p:ext uri="{BB962C8B-B14F-4D97-AF65-F5344CB8AC3E}">
        <p14:creationId xmlns:p14="http://schemas.microsoft.com/office/powerpoint/2010/main" val="411369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8FA0E9A-5808-4C44-AF3F-519762A415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3.gif"/><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3713163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eaLnBrk="1" hangingPunct="1"/>
            <a:r>
              <a:rPr b="1">
                <a:solidFill>
                  <a:schemeClr val="accent2"/>
                </a:solidFill>
              </a:rPr>
              <a:t>Révision	</a:t>
            </a:r>
          </a:p>
        </p:txBody>
      </p:sp>
      <p:sp>
        <p:nvSpPr>
          <p:cNvPr id="14339" name="Rectangle 3"/>
          <p:cNvSpPr>
            <a:spLocks noGrp="1" noChangeArrowheads="1"/>
          </p:cNvSpPr>
          <p:nvPr>
            <p:ph type="body" idx="1"/>
          </p:nvPr>
        </p:nvSpPr>
        <p:spPr/>
        <p:txBody>
          <a:bodyPr/>
          <a:lstStyle/>
          <a:p>
            <a:pPr marL="514350" indent="-514350" rtl="0" eaLnBrk="1" hangingPunct="1">
              <a:buFontTx/>
              <a:buAutoNum type="arabicPeriod"/>
              <a:defRPr/>
            </a:pPr>
            <a:r>
              <a:rPr/>
              <a:t>Pourquoi n'y a-t-il pas d'eau qui sort du filtre pendant la période de pause ?</a:t>
            </a:r>
          </a:p>
          <a:p>
            <a:pPr rtl="0" eaLnBrk="1" hangingPunct="1">
              <a:defRPr/>
            </a:pPr>
            <a:r>
              <a:rPr i="1"/>
              <a:t>Il n'y a pas d'eau dans le réservoir qui pousse l'eau vers la sortie</a:t>
            </a:r>
          </a:p>
          <a:p>
            <a:pPr rtl="0" eaLnBrk="1" hangingPunct="1">
              <a:defRPr/>
            </a:pPr>
            <a:r>
              <a:rPr i="1"/>
              <a:t>La surface de l'eau s'est stabilisée au niveau de l'eau résiduelle</a:t>
            </a:r>
          </a:p>
          <a:p>
            <a:pPr marL="514350" indent="-514350" algn="ctr" eaLnBrk="1" hangingPunct="1">
              <a:buFontTx/>
              <a:buNone/>
              <a:defRPr/>
            </a:pPr>
            <a:endParaRPr lang="en-US" i="1" dirty="0" smtClean="0"/>
          </a:p>
          <a:p>
            <a:pPr marL="514350" indent="-514350" eaLnBrk="1" hangingPunct="1">
              <a:buFontTx/>
              <a:buNone/>
              <a:defRPr/>
            </a:pPr>
            <a:endParaRPr lang="en-US" dirty="0" smtClean="0"/>
          </a:p>
        </p:txBody>
      </p:sp>
      <p:pic>
        <p:nvPicPr>
          <p:cNvPr id="1126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slide(fromBottom)">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slide(fromBottom)">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rtl="0" eaLnBrk="1" hangingPunct="1"/>
            <a:r>
              <a:rPr b="1">
                <a:solidFill>
                  <a:schemeClr val="accent2"/>
                </a:solidFill>
              </a:rPr>
              <a:t>Révision</a:t>
            </a:r>
          </a:p>
        </p:txBody>
      </p:sp>
      <p:sp>
        <p:nvSpPr>
          <p:cNvPr id="14339" name="Rectangle 3"/>
          <p:cNvSpPr>
            <a:spLocks noGrp="1" noChangeArrowheads="1"/>
          </p:cNvSpPr>
          <p:nvPr>
            <p:ph type="body" idx="1"/>
          </p:nvPr>
        </p:nvSpPr>
        <p:spPr>
          <a:xfrm>
            <a:off x="457200" y="1222513"/>
            <a:ext cx="8229600" cy="4525963"/>
          </a:xfrm>
        </p:spPr>
        <p:txBody>
          <a:bodyPr/>
          <a:lstStyle/>
          <a:p>
            <a:pPr rtl="0" eaLnBrk="1" hangingPunct="1">
              <a:buFontTx/>
              <a:buNone/>
              <a:defRPr/>
            </a:pPr>
            <a:r>
              <a:rPr sz="2800" dirty="0"/>
              <a:t>2. Comment les agents </a:t>
            </a:r>
            <a:r>
              <a:rPr sz="2800" dirty="0" err="1"/>
              <a:t>pathogènes</a:t>
            </a:r>
            <a:r>
              <a:rPr sz="2800" dirty="0"/>
              <a:t> </a:t>
            </a:r>
            <a:r>
              <a:rPr sz="2800" dirty="0" err="1"/>
              <a:t>sont-ils</a:t>
            </a:r>
            <a:r>
              <a:rPr sz="2800" dirty="0"/>
              <a:t> </a:t>
            </a:r>
            <a:r>
              <a:rPr sz="2800" dirty="0" err="1"/>
              <a:t>éliminés</a:t>
            </a:r>
            <a:r>
              <a:rPr sz="2800" dirty="0"/>
              <a:t> pendant la phase de filtration ?</a:t>
            </a:r>
          </a:p>
          <a:p>
            <a:pPr eaLnBrk="1" hangingPunct="1">
              <a:buFontTx/>
              <a:buNone/>
              <a:defRPr/>
            </a:pPr>
            <a:endParaRPr lang="en-US" sz="1400" dirty="0" smtClean="0"/>
          </a:p>
          <a:p>
            <a:pPr marL="514350" indent="-514350" rtl="0" eaLnBrk="1" hangingPunct="1">
              <a:buFont typeface="+mj-lt"/>
              <a:buAutoNum type="arabicPeriod"/>
              <a:defRPr/>
            </a:pPr>
            <a:r>
              <a:rPr sz="2800" i="1" dirty="0" err="1"/>
              <a:t>Piégeage</a:t>
            </a:r>
            <a:r>
              <a:rPr sz="2800" i="1" dirty="0"/>
              <a:t> (les agents </a:t>
            </a:r>
            <a:r>
              <a:rPr sz="2800" i="1" dirty="0" err="1"/>
              <a:t>pathogènes</a:t>
            </a:r>
            <a:r>
              <a:rPr sz="2800" i="1" dirty="0"/>
              <a:t> ne </a:t>
            </a:r>
            <a:r>
              <a:rPr sz="2800" i="1" dirty="0" err="1"/>
              <a:t>peuvent</a:t>
            </a:r>
            <a:r>
              <a:rPr sz="2800" i="1" dirty="0"/>
              <a:t> pas passer à travers)</a:t>
            </a:r>
          </a:p>
          <a:p>
            <a:pPr marL="514350" indent="-514350" rtl="0" eaLnBrk="1" hangingPunct="1">
              <a:buFont typeface="+mj-lt"/>
              <a:buAutoNum type="arabicPeriod"/>
              <a:defRPr/>
            </a:pPr>
            <a:r>
              <a:rPr sz="2800" i="1" dirty="0"/>
              <a:t>Adsorption (les agents </a:t>
            </a:r>
            <a:r>
              <a:rPr sz="2800" i="1" dirty="0" err="1"/>
              <a:t>pathogènes</a:t>
            </a:r>
            <a:r>
              <a:rPr sz="2800" i="1" dirty="0"/>
              <a:t> </a:t>
            </a:r>
            <a:r>
              <a:rPr sz="2800" i="1" dirty="0" err="1"/>
              <a:t>restent</a:t>
            </a:r>
            <a:r>
              <a:rPr sz="2800" i="1" dirty="0"/>
              <a:t> </a:t>
            </a:r>
            <a:r>
              <a:rPr sz="2800" i="1" dirty="0" err="1"/>
              <a:t>collés</a:t>
            </a:r>
            <a:r>
              <a:rPr sz="2800" i="1" dirty="0"/>
              <a:t> au sable)</a:t>
            </a:r>
          </a:p>
          <a:p>
            <a:pPr marL="514350" indent="-514350" rtl="0" eaLnBrk="1" hangingPunct="1">
              <a:buFont typeface="+mj-lt"/>
              <a:buAutoNum type="arabicPeriod"/>
              <a:defRPr/>
            </a:pPr>
            <a:r>
              <a:rPr sz="2800" i="1" dirty="0" err="1"/>
              <a:t>Prédation</a:t>
            </a:r>
            <a:r>
              <a:rPr sz="2800" i="1" dirty="0"/>
              <a:t> (les agents </a:t>
            </a:r>
            <a:r>
              <a:rPr sz="2800" i="1" dirty="0" err="1"/>
              <a:t>pathogènes</a:t>
            </a:r>
            <a:r>
              <a:rPr sz="2800" i="1" dirty="0"/>
              <a:t> se font manger)</a:t>
            </a:r>
          </a:p>
          <a:p>
            <a:pPr marL="514350" indent="-514350" rtl="0" eaLnBrk="1" hangingPunct="1">
              <a:buFont typeface="+mj-lt"/>
              <a:buAutoNum type="arabicPeriod"/>
              <a:defRPr/>
            </a:pPr>
            <a:r>
              <a:rPr sz="2800" i="1" dirty="0"/>
              <a:t>Mort </a:t>
            </a:r>
            <a:r>
              <a:rPr sz="2800" i="1" dirty="0" err="1"/>
              <a:t>naturelle</a:t>
            </a:r>
            <a:r>
              <a:rPr sz="2800" i="1" dirty="0"/>
              <a:t> (les agents </a:t>
            </a:r>
            <a:r>
              <a:rPr sz="2800" i="1" dirty="0" err="1"/>
              <a:t>pathogènes</a:t>
            </a:r>
            <a:r>
              <a:rPr sz="2800" i="1" dirty="0"/>
              <a:t> </a:t>
            </a:r>
            <a:r>
              <a:rPr sz="2800" i="1" dirty="0" err="1"/>
              <a:t>meurent</a:t>
            </a:r>
            <a:r>
              <a:rPr sz="2800" i="1" dirty="0"/>
              <a:t> par </a:t>
            </a:r>
            <a:r>
              <a:rPr sz="2800" i="1" dirty="0" err="1"/>
              <a:t>manque</a:t>
            </a:r>
            <a:r>
              <a:rPr sz="2800" i="1" dirty="0"/>
              <a:t> de </a:t>
            </a:r>
            <a:r>
              <a:rPr sz="2800" i="1" dirty="0" err="1"/>
              <a:t>nourriture</a:t>
            </a:r>
            <a:r>
              <a:rPr sz="2800" i="1" dirty="0"/>
              <a:t>, par </a:t>
            </a:r>
            <a:r>
              <a:rPr sz="2800" i="1" dirty="0" err="1"/>
              <a:t>manque</a:t>
            </a:r>
            <a:r>
              <a:rPr sz="2800" i="1" dirty="0"/>
              <a:t> </a:t>
            </a:r>
            <a:r>
              <a:rPr sz="2800" i="1" dirty="0" err="1"/>
              <a:t>d'air</a:t>
            </a:r>
            <a:r>
              <a:rPr sz="2800" i="1" dirty="0"/>
              <a:t> </a:t>
            </a:r>
            <a:r>
              <a:rPr sz="2800" i="1" dirty="0" err="1"/>
              <a:t>ou</a:t>
            </a:r>
            <a:r>
              <a:rPr sz="2800" i="1" dirty="0"/>
              <a:t> de </a:t>
            </a:r>
            <a:r>
              <a:rPr sz="2800" i="1" dirty="0" err="1"/>
              <a:t>vieillesse</a:t>
            </a:r>
            <a:r>
              <a:rPr sz="2800" i="1" dirty="0"/>
              <a:t>)</a:t>
            </a:r>
          </a:p>
          <a:p>
            <a:pPr eaLnBrk="1" hangingPunct="1">
              <a:buFontTx/>
              <a:buNone/>
              <a:defRPr/>
            </a:pPr>
            <a:endParaRPr lang="en-US" sz="2800" dirty="0" smtClean="0"/>
          </a:p>
        </p:txBody>
      </p:sp>
      <p:pic>
        <p:nvPicPr>
          <p:cNvPr id="1229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268413"/>
            <a:ext cx="7772400" cy="1470025"/>
          </a:xfrm>
        </p:spPr>
        <p:txBody>
          <a:bodyPr/>
          <a:lstStyle/>
          <a:p>
            <a:pPr rtl="0"/>
            <a:r>
              <a:rPr b="1">
                <a:solidFill>
                  <a:schemeClr val="accent2"/>
                </a:solidFill>
              </a:rPr>
              <a:t>Période de pause </a:t>
            </a:r>
            <a:r>
              <a:rPr lang="en-US" b="1" smtClean="0">
                <a:solidFill>
                  <a:schemeClr val="accent2"/>
                </a:solidFill>
              </a:rPr>
              <a:t/>
            </a:r>
            <a:br>
              <a:rPr lang="en-US" b="1" smtClean="0">
                <a:solidFill>
                  <a:schemeClr val="accent2"/>
                </a:solidFill>
              </a:rPr>
            </a:br>
            <a:r>
              <a:rPr b="1">
                <a:solidFill>
                  <a:schemeClr val="accent2"/>
                </a:solidFill>
              </a:rPr>
              <a:t>et période de filtration</a:t>
            </a:r>
          </a:p>
        </p:txBody>
      </p:sp>
      <p:pic>
        <p:nvPicPr>
          <p:cNvPr id="3075"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pPr rtl="0" eaLnBrk="1" hangingPunct="1"/>
            <a:r>
              <a:rPr b="1">
                <a:solidFill>
                  <a:schemeClr val="accent2"/>
                </a:solidFill>
              </a:rPr>
              <a:t>Attentes d’apprentissage</a:t>
            </a:r>
          </a:p>
        </p:txBody>
      </p:sp>
      <p:sp>
        <p:nvSpPr>
          <p:cNvPr id="14339" name="Rectangle 3"/>
          <p:cNvSpPr>
            <a:spLocks noGrp="1" noChangeArrowheads="1"/>
          </p:cNvSpPr>
          <p:nvPr>
            <p:ph type="body" idx="1"/>
          </p:nvPr>
        </p:nvSpPr>
        <p:spPr>
          <a:xfrm>
            <a:off x="431800" y="1541463"/>
            <a:ext cx="8229600" cy="4056062"/>
          </a:xfrm>
        </p:spPr>
        <p:txBody>
          <a:bodyPr/>
          <a:lstStyle/>
          <a:p>
            <a:pPr marL="514350" indent="-514350" rtl="0">
              <a:buFontTx/>
              <a:buAutoNum type="arabicPeriod"/>
            </a:pPr>
            <a:r>
              <a:rPr sz="3000"/>
              <a:t>Décrire le fonctionnement de toutes les parties du filtre pendant son utilisation.</a:t>
            </a:r>
          </a:p>
          <a:p>
            <a:pPr marL="514350" indent="-514350">
              <a:buFontTx/>
              <a:buAutoNum type="arabicPeriod"/>
            </a:pPr>
            <a:endParaRPr lang="en-US" sz="3000" dirty="0" smtClean="0"/>
          </a:p>
          <a:p>
            <a:pPr marL="514350" indent="-514350" rtl="0">
              <a:buFontTx/>
              <a:buAutoNum type="arabicPeriod"/>
            </a:pPr>
            <a:r>
              <a:rPr sz="3000"/>
              <a:t>Décrire ce qu'il se passe dans le filtre pendant les périodes de pause et pendant la filtration.</a:t>
            </a:r>
          </a:p>
          <a:p>
            <a:pPr marL="514350" indent="-514350">
              <a:buFontTx/>
              <a:buNone/>
            </a:pPr>
            <a:endParaRPr lang="en-US" dirty="0" smtClean="0"/>
          </a:p>
          <a:p>
            <a:pPr marL="514350" indent="-514350" eaLnBrk="1" hangingPunct="1">
              <a:buFontTx/>
              <a:buNone/>
            </a:pPr>
            <a:endParaRPr lang="en-US" dirty="0" smtClean="0"/>
          </a:p>
        </p:txBody>
      </p:sp>
      <p:pic>
        <p:nvPicPr>
          <p:cNvPr id="410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b="1">
                <a:solidFill>
                  <a:schemeClr val="accent2"/>
                </a:solidFill>
              </a:rPr>
              <a:t>Phases du filtre</a:t>
            </a:r>
          </a:p>
        </p:txBody>
      </p:sp>
      <p:sp>
        <p:nvSpPr>
          <p:cNvPr id="14339" name="Rectangle 3"/>
          <p:cNvSpPr>
            <a:spLocks noGrp="1" noChangeArrowheads="1"/>
          </p:cNvSpPr>
          <p:nvPr>
            <p:ph type="body" idx="1"/>
          </p:nvPr>
        </p:nvSpPr>
        <p:spPr>
          <a:xfrm>
            <a:off x="457200" y="1843088"/>
            <a:ext cx="8229600" cy="4283075"/>
          </a:xfrm>
        </p:spPr>
        <p:txBody>
          <a:bodyPr/>
          <a:lstStyle/>
          <a:p>
            <a:pPr rtl="0" eaLnBrk="1" hangingPunct="1">
              <a:buFontTx/>
              <a:buNone/>
              <a:defRPr/>
            </a:pPr>
            <a:r>
              <a:rPr/>
              <a:t>Le filtre fonctionne selon deux phases :</a:t>
            </a:r>
          </a:p>
          <a:p>
            <a:pPr eaLnBrk="1" hangingPunct="1">
              <a:buFontTx/>
              <a:buNone/>
              <a:defRPr/>
            </a:pPr>
            <a:endParaRPr lang="en-US" dirty="0" smtClean="0"/>
          </a:p>
          <a:p>
            <a:pPr rtl="0" eaLnBrk="1" hangingPunct="1">
              <a:buFontTx/>
              <a:buAutoNum type="arabicPeriod"/>
              <a:defRPr/>
            </a:pPr>
            <a:r>
              <a:rPr/>
              <a:t> </a:t>
            </a:r>
            <a:r>
              <a:rPr b="1" i="1">
                <a:solidFill>
                  <a:schemeClr val="accent6"/>
                </a:solidFill>
              </a:rPr>
              <a:t>La période de pause </a:t>
            </a:r>
            <a:r>
              <a:rPr/>
              <a:t>: pas d'écoulement d'eau.</a:t>
            </a:r>
          </a:p>
          <a:p>
            <a:pPr eaLnBrk="1" hangingPunct="1">
              <a:buFontTx/>
              <a:buAutoNum type="arabicPeriod"/>
              <a:defRPr/>
            </a:pPr>
            <a:endParaRPr lang="en-US" dirty="0" smtClean="0"/>
          </a:p>
          <a:p>
            <a:pPr rtl="0" eaLnBrk="1" hangingPunct="1">
              <a:buFontTx/>
              <a:buAutoNum type="arabicPeriod"/>
              <a:defRPr/>
            </a:pPr>
            <a:r>
              <a:rPr/>
              <a:t> </a:t>
            </a:r>
            <a:r>
              <a:rPr b="1" i="1">
                <a:solidFill>
                  <a:schemeClr val="accent6"/>
                </a:solidFill>
              </a:rPr>
              <a:t>La période de filtration </a:t>
            </a:r>
            <a:r>
              <a:rPr/>
              <a:t>: écoulement d'eau.</a:t>
            </a:r>
          </a:p>
        </p:txBody>
      </p:sp>
      <p:pic>
        <p:nvPicPr>
          <p:cNvPr id="512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slide(fromBottom)">
                                      <p:cBhvr>
                                        <p:cTn id="7" dur="500"/>
                                        <p:tgtEl>
                                          <p:spTgt spid="1433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4" end="4"/>
                                            </p:txEl>
                                          </p:spTgt>
                                        </p:tgtEl>
                                        <p:attrNameLst>
                                          <p:attrName>style.visibility</p:attrName>
                                        </p:attrNameLst>
                                      </p:cBhvr>
                                      <p:to>
                                        <p:strVal val="visible"/>
                                      </p:to>
                                    </p:set>
                                    <p:animEffect transition="in" filter="slide(fromBottom)">
                                      <p:cBhvr>
                                        <p:cTn id="1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C:\Documents and Settings\Sandy\My Documents\CAWST_2011\BSF Technician Workshop\Participant Manual\Part 1 - drawings\Colour\P1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2354263"/>
            <a:ext cx="1493837"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pPr rtl="0" eaLnBrk="1" hangingPunct="1"/>
            <a:r>
              <a:rPr sz="4000" b="1">
                <a:solidFill>
                  <a:schemeClr val="accent2"/>
                </a:solidFill>
              </a:rPr>
              <a:t>Que se passe-t-il durant la période de pause ?</a:t>
            </a:r>
          </a:p>
        </p:txBody>
      </p:sp>
      <p:sp>
        <p:nvSpPr>
          <p:cNvPr id="6148" name="Rectangle 3"/>
          <p:cNvSpPr>
            <a:spLocks noGrp="1" noChangeArrowheads="1"/>
          </p:cNvSpPr>
          <p:nvPr>
            <p:ph type="body" idx="1"/>
          </p:nvPr>
        </p:nvSpPr>
        <p:spPr>
          <a:xfrm>
            <a:off x="457200" y="1600200"/>
            <a:ext cx="4343400" cy="609600"/>
          </a:xfrm>
        </p:spPr>
        <p:txBody>
          <a:bodyPr/>
          <a:lstStyle/>
          <a:p>
            <a:pPr rtl="0" eaLnBrk="1" hangingPunct="1">
              <a:buFontTx/>
              <a:buNone/>
            </a:pPr>
            <a:r>
              <a:rPr/>
              <a:t>Période de pause :</a:t>
            </a:r>
          </a:p>
          <a:p>
            <a:pPr eaLnBrk="1" hangingPunct="1">
              <a:buFontTx/>
              <a:buNone/>
            </a:pPr>
            <a:endParaRPr lang="en-US" smtClean="0"/>
          </a:p>
          <a:p>
            <a:pPr eaLnBrk="1" hangingPunct="1">
              <a:buFontTx/>
              <a:buNone/>
            </a:pPr>
            <a:endParaRPr lang="en-US" smtClean="0"/>
          </a:p>
        </p:txBody>
      </p:sp>
      <p:sp>
        <p:nvSpPr>
          <p:cNvPr id="6" name="AutoShape 25"/>
          <p:cNvSpPr>
            <a:spLocks noChangeArrowheads="1"/>
          </p:cNvSpPr>
          <p:nvPr/>
        </p:nvSpPr>
        <p:spPr bwMode="auto">
          <a:xfrm>
            <a:off x="5734050" y="2971800"/>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wrap="none" anchor="ctr"/>
          <a:lstStyle/>
          <a:p>
            <a:endParaRPr lang="en-US"/>
          </a:p>
        </p:txBody>
      </p:sp>
      <p:sp>
        <p:nvSpPr>
          <p:cNvPr id="7" name="AutoShape 25"/>
          <p:cNvSpPr>
            <a:spLocks noChangeArrowheads="1"/>
          </p:cNvSpPr>
          <p:nvPr/>
        </p:nvSpPr>
        <p:spPr bwMode="auto">
          <a:xfrm>
            <a:off x="5734050" y="4114800"/>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wrap="none" anchor="ctr"/>
          <a:lstStyle/>
          <a:p>
            <a:endParaRPr lang="en-US"/>
          </a:p>
        </p:txBody>
      </p:sp>
      <p:sp>
        <p:nvSpPr>
          <p:cNvPr id="9" name="TextBox 8"/>
          <p:cNvSpPr txBox="1">
            <a:spLocks noChangeArrowheads="1"/>
          </p:cNvSpPr>
          <p:nvPr/>
        </p:nvSpPr>
        <p:spPr bwMode="auto">
          <a:xfrm>
            <a:off x="5429250" y="4114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2</a:t>
            </a:r>
          </a:p>
        </p:txBody>
      </p:sp>
      <p:sp>
        <p:nvSpPr>
          <p:cNvPr id="10" name="TextBox 9"/>
          <p:cNvSpPr txBox="1">
            <a:spLocks noChangeArrowheads="1"/>
          </p:cNvSpPr>
          <p:nvPr/>
        </p:nvSpPr>
        <p:spPr bwMode="auto">
          <a:xfrm>
            <a:off x="5353050" y="2971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3</a:t>
            </a:r>
          </a:p>
        </p:txBody>
      </p:sp>
      <p:sp>
        <p:nvSpPr>
          <p:cNvPr id="11" name="TextBox 10"/>
          <p:cNvSpPr txBox="1">
            <a:spLocks noChangeArrowheads="1"/>
          </p:cNvSpPr>
          <p:nvPr/>
        </p:nvSpPr>
        <p:spPr bwMode="auto">
          <a:xfrm>
            <a:off x="8023225" y="27066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1</a:t>
            </a:r>
          </a:p>
        </p:txBody>
      </p:sp>
      <p:sp>
        <p:nvSpPr>
          <p:cNvPr id="12" name="Rectangle 3"/>
          <p:cNvSpPr txBox="1">
            <a:spLocks noChangeArrowheads="1"/>
          </p:cNvSpPr>
          <p:nvPr/>
        </p:nvSpPr>
        <p:spPr bwMode="auto">
          <a:xfrm>
            <a:off x="533400" y="2971800"/>
            <a:ext cx="48958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20000"/>
              </a:spcBef>
            </a:pPr>
            <a:r>
              <a:rPr sz="2400" dirty="0"/>
              <a:t>2. Le sable </a:t>
            </a:r>
            <a:r>
              <a:rPr sz="2400" dirty="0" err="1"/>
              <a:t>est</a:t>
            </a:r>
            <a:r>
              <a:rPr sz="2400" dirty="0"/>
              <a:t> </a:t>
            </a:r>
            <a:r>
              <a:rPr sz="2400" dirty="0" err="1"/>
              <a:t>plein</a:t>
            </a:r>
            <a:r>
              <a:rPr sz="2400" dirty="0"/>
              <a:t> </a:t>
            </a:r>
            <a:r>
              <a:rPr sz="2400" dirty="0" err="1"/>
              <a:t>d'eau</a:t>
            </a:r>
            <a:r>
              <a:rPr sz="2400" dirty="0"/>
              <a:t>. </a:t>
            </a:r>
          </a:p>
        </p:txBody>
      </p:sp>
      <p:sp>
        <p:nvSpPr>
          <p:cNvPr id="14" name="Rectangle 3"/>
          <p:cNvSpPr txBox="1">
            <a:spLocks noChangeArrowheads="1"/>
          </p:cNvSpPr>
          <p:nvPr/>
        </p:nvSpPr>
        <p:spPr bwMode="auto">
          <a:xfrm>
            <a:off x="533400" y="2286000"/>
            <a:ext cx="434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20000"/>
              </a:spcBef>
              <a:buFontTx/>
              <a:buAutoNum type="arabicPeriod"/>
            </a:pPr>
            <a:r>
              <a:rPr sz="2400" dirty="0"/>
              <a:t>Pas </a:t>
            </a:r>
            <a:r>
              <a:rPr sz="2400" dirty="0" err="1"/>
              <a:t>d'écoulement</a:t>
            </a:r>
            <a:r>
              <a:rPr sz="2400" dirty="0"/>
              <a:t> </a:t>
            </a:r>
            <a:r>
              <a:rPr sz="2400" dirty="0" err="1"/>
              <a:t>d'eau</a:t>
            </a:r>
            <a:r>
              <a:rPr sz="2400" dirty="0"/>
              <a:t>.</a:t>
            </a:r>
          </a:p>
        </p:txBody>
      </p:sp>
      <p:sp>
        <p:nvSpPr>
          <p:cNvPr id="8" name="AutoShape 25"/>
          <p:cNvSpPr>
            <a:spLocks noChangeArrowheads="1"/>
          </p:cNvSpPr>
          <p:nvPr/>
        </p:nvSpPr>
        <p:spPr bwMode="auto">
          <a:xfrm rot="10800000">
            <a:off x="7810500" y="2997200"/>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rot="10800000" wrap="none" anchor="ctr"/>
          <a:lstStyle/>
          <a:p>
            <a:endParaRPr lang="en-US"/>
          </a:p>
        </p:txBody>
      </p:sp>
      <p:pic>
        <p:nvPicPr>
          <p:cNvPr id="6157"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525463" y="4114800"/>
            <a:ext cx="48958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20000"/>
              </a:spcBef>
            </a:pPr>
            <a:r>
              <a:rPr sz="2400" dirty="0"/>
              <a:t>3. Le </a:t>
            </a:r>
            <a:r>
              <a:rPr sz="2400" dirty="0" err="1"/>
              <a:t>niveau</a:t>
            </a:r>
            <a:r>
              <a:rPr sz="2400" dirty="0"/>
              <a:t> </a:t>
            </a:r>
            <a:r>
              <a:rPr sz="2400" dirty="0" err="1"/>
              <a:t>d'eau</a:t>
            </a:r>
            <a:r>
              <a:rPr sz="2400" dirty="0"/>
              <a:t> </a:t>
            </a:r>
            <a:r>
              <a:rPr sz="2400" dirty="0" err="1"/>
              <a:t>résiduelle</a:t>
            </a:r>
            <a:r>
              <a:rPr sz="2400" dirty="0"/>
              <a:t> se </a:t>
            </a:r>
            <a:r>
              <a:rPr sz="2400" dirty="0" err="1"/>
              <a:t>trouve</a:t>
            </a:r>
            <a:r>
              <a:rPr sz="2400" dirty="0"/>
              <a:t> 5 cm au-</a:t>
            </a:r>
            <a:r>
              <a:rPr sz="2400" dirty="0" err="1"/>
              <a:t>dessus</a:t>
            </a:r>
            <a:r>
              <a:rPr sz="2400" dirty="0"/>
              <a:t> de la surface du sable.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14" grpId="0"/>
      <p:bldP spid="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328988" y="1247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71" name="Text Box 3"/>
          <p:cNvSpPr txBox="1">
            <a:spLocks noChangeArrowheads="1"/>
          </p:cNvSpPr>
          <p:nvPr/>
        </p:nvSpPr>
        <p:spPr bwMode="auto">
          <a:xfrm>
            <a:off x="6118225" y="1430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CA" sz="2400">
              <a:latin typeface="Times New Roman" pitchFamily="18" charset="0"/>
            </a:endParaRPr>
          </a:p>
        </p:txBody>
      </p:sp>
      <p:sp>
        <p:nvSpPr>
          <p:cNvPr id="7172" name="Text Box 7"/>
          <p:cNvSpPr txBox="1">
            <a:spLocks noChangeArrowheads="1"/>
          </p:cNvSpPr>
          <p:nvPr/>
        </p:nvSpPr>
        <p:spPr bwMode="auto">
          <a:xfrm>
            <a:off x="381000" y="142875"/>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pPr>
            <a:r>
              <a:rPr sz="3200" b="1" dirty="0">
                <a:solidFill>
                  <a:schemeClr val="accent2"/>
                </a:solidFill>
              </a:rPr>
              <a:t>Comment la </a:t>
            </a:r>
            <a:r>
              <a:rPr sz="3200" b="1" dirty="0" err="1">
                <a:solidFill>
                  <a:schemeClr val="accent2"/>
                </a:solidFill>
              </a:rPr>
              <a:t>période</a:t>
            </a:r>
            <a:r>
              <a:rPr sz="3200" b="1" dirty="0">
                <a:solidFill>
                  <a:schemeClr val="accent2"/>
                </a:solidFill>
              </a:rPr>
              <a:t> de pause </a:t>
            </a:r>
            <a:r>
              <a:rPr sz="3200" b="1" dirty="0" err="1">
                <a:solidFill>
                  <a:schemeClr val="accent2"/>
                </a:solidFill>
              </a:rPr>
              <a:t>permet-elle</a:t>
            </a:r>
            <a:r>
              <a:rPr sz="3200" b="1" dirty="0">
                <a:solidFill>
                  <a:schemeClr val="accent2"/>
                </a:solidFill>
              </a:rPr>
              <a:t> </a:t>
            </a:r>
            <a:r>
              <a:rPr sz="3200" b="1" dirty="0" err="1">
                <a:solidFill>
                  <a:schemeClr val="accent2"/>
                </a:solidFill>
              </a:rPr>
              <a:t>d'éliminer</a:t>
            </a:r>
            <a:r>
              <a:rPr sz="3200" b="1" dirty="0">
                <a:solidFill>
                  <a:schemeClr val="accent2"/>
                </a:solidFill>
              </a:rPr>
              <a:t> des agents </a:t>
            </a:r>
            <a:r>
              <a:rPr sz="3200" b="1" dirty="0" err="1">
                <a:solidFill>
                  <a:schemeClr val="accent2"/>
                </a:solidFill>
              </a:rPr>
              <a:t>pathogènes</a:t>
            </a:r>
            <a:r>
              <a:rPr sz="3200" b="1" dirty="0">
                <a:solidFill>
                  <a:schemeClr val="accent2"/>
                </a:solidFill>
              </a:rPr>
              <a:t> ?</a:t>
            </a:r>
          </a:p>
        </p:txBody>
      </p:sp>
      <p:sp>
        <p:nvSpPr>
          <p:cNvPr id="7173" name="Freeform 9"/>
          <p:cNvSpPr>
            <a:spLocks/>
          </p:cNvSpPr>
          <p:nvPr/>
        </p:nvSpPr>
        <p:spPr bwMode="auto">
          <a:xfrm>
            <a:off x="4906963" y="6103938"/>
            <a:ext cx="82550" cy="141287"/>
          </a:xfrm>
          <a:custGeom>
            <a:avLst/>
            <a:gdLst>
              <a:gd name="T0" fmla="*/ 2147483647 w 52"/>
              <a:gd name="T1" fmla="*/ 2147483647 h 89"/>
              <a:gd name="T2" fmla="*/ 2147483647 w 52"/>
              <a:gd name="T3" fmla="*/ 2147483647 h 89"/>
              <a:gd name="T4" fmla="*/ 0 60000 65536"/>
              <a:gd name="T5" fmla="*/ 0 60000 65536"/>
              <a:gd name="T6" fmla="*/ 0 w 52"/>
              <a:gd name="T7" fmla="*/ 0 h 89"/>
              <a:gd name="T8" fmla="*/ 52 w 52"/>
              <a:gd name="T9" fmla="*/ 89 h 89"/>
            </a:gdLst>
            <a:ahLst/>
            <a:cxnLst>
              <a:cxn ang="T4">
                <a:pos x="T0" y="T1"/>
              </a:cxn>
              <a:cxn ang="T5">
                <a:pos x="T2" y="T3"/>
              </a:cxn>
            </a:cxnLst>
            <a:rect l="T6" t="T7" r="T8" b="T9"/>
            <a:pathLst>
              <a:path w="52" h="89">
                <a:moveTo>
                  <a:pt x="52" y="89"/>
                </a:moveTo>
                <a:cubicBezTo>
                  <a:pt x="45" y="67"/>
                  <a:pt x="0" y="0"/>
                  <a:pt x="52" y="89"/>
                </a:cubicBezTo>
                <a:close/>
              </a:path>
            </a:pathLst>
          </a:custGeom>
          <a:solidFill>
            <a:schemeClr val="accent1"/>
          </a:solidFill>
          <a:ln w="9525">
            <a:solidFill>
              <a:schemeClr val="bg1"/>
            </a:solidFill>
            <a:round/>
            <a:headEnd/>
            <a:tailEnd/>
          </a:ln>
        </p:spPr>
        <p:txBody>
          <a:bodyPr/>
          <a:lstStyle/>
          <a:p>
            <a:endParaRPr lang="en-CA"/>
          </a:p>
        </p:txBody>
      </p:sp>
      <p:sp>
        <p:nvSpPr>
          <p:cNvPr id="7174" name="Freeform 10"/>
          <p:cNvSpPr>
            <a:spLocks/>
          </p:cNvSpPr>
          <p:nvPr/>
        </p:nvSpPr>
        <p:spPr bwMode="auto">
          <a:xfrm>
            <a:off x="4856163" y="6180138"/>
            <a:ext cx="76200" cy="74612"/>
          </a:xfrm>
          <a:custGeom>
            <a:avLst/>
            <a:gdLst>
              <a:gd name="T0" fmla="*/ 2147483647 w 48"/>
              <a:gd name="T1" fmla="*/ 0 h 47"/>
              <a:gd name="T2" fmla="*/ 2147483647 w 48"/>
              <a:gd name="T3" fmla="*/ 2147483647 h 47"/>
              <a:gd name="T4" fmla="*/ 2147483647 w 48"/>
              <a:gd name="T5" fmla="*/ 2147483647 h 47"/>
              <a:gd name="T6" fmla="*/ 2147483647 w 48"/>
              <a:gd name="T7" fmla="*/ 0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2" y="0"/>
                </a:moveTo>
                <a:cubicBezTo>
                  <a:pt x="11" y="3"/>
                  <a:pt x="48" y="7"/>
                  <a:pt x="35" y="33"/>
                </a:cubicBezTo>
                <a:cubicBezTo>
                  <a:pt x="31" y="41"/>
                  <a:pt x="16" y="47"/>
                  <a:pt x="10" y="41"/>
                </a:cubicBezTo>
                <a:cubicBezTo>
                  <a:pt x="0" y="31"/>
                  <a:pt x="5" y="14"/>
                  <a:pt x="2" y="0"/>
                </a:cubicBezTo>
                <a:close/>
              </a:path>
            </a:pathLst>
          </a:custGeom>
          <a:solidFill>
            <a:schemeClr val="accent1"/>
          </a:solidFill>
          <a:ln w="9525">
            <a:solidFill>
              <a:schemeClr val="bg1"/>
            </a:solidFill>
            <a:round/>
            <a:headEnd/>
            <a:tailEnd/>
          </a:ln>
        </p:spPr>
        <p:txBody>
          <a:bodyPr/>
          <a:lstStyle/>
          <a:p>
            <a:endParaRPr lang="en-CA"/>
          </a:p>
        </p:txBody>
      </p:sp>
      <p:pic>
        <p:nvPicPr>
          <p:cNvPr id="7175" name="Picture 16" descr="C:\Documents and Settings\Sandy\My Documents\CAWST_2011\BSF Technician Workshop\Participant Manual\Part 1 - drawings\Colour\P1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055938"/>
            <a:ext cx="1493838"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7"/>
          <p:cNvSpPr txBox="1">
            <a:spLocks noChangeArrowheads="1"/>
          </p:cNvSpPr>
          <p:nvPr/>
        </p:nvSpPr>
        <p:spPr bwMode="auto">
          <a:xfrm>
            <a:off x="1436688" y="2757488"/>
            <a:ext cx="2667000"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000" dirty="0" err="1"/>
              <a:t>PRÉDATION</a:t>
            </a:r>
            <a:endParaRPr sz="2000" dirty="0"/>
          </a:p>
          <a:p>
            <a:pPr rtl="0" eaLnBrk="1" hangingPunct="1"/>
            <a:r>
              <a:rPr sz="2000" dirty="0"/>
              <a:t>Les microbes </a:t>
            </a:r>
            <a:r>
              <a:rPr sz="2000" dirty="0" err="1"/>
              <a:t>dans</a:t>
            </a:r>
            <a:r>
              <a:rPr sz="2000" dirty="0"/>
              <a:t> la </a:t>
            </a:r>
            <a:r>
              <a:rPr sz="2000" dirty="0" err="1"/>
              <a:t>couche</a:t>
            </a:r>
            <a:r>
              <a:rPr sz="2000" dirty="0"/>
              <a:t> </a:t>
            </a:r>
            <a:r>
              <a:rPr sz="2000" dirty="0" err="1"/>
              <a:t>biologique</a:t>
            </a:r>
            <a:r>
              <a:rPr sz="2000" dirty="0"/>
              <a:t> </a:t>
            </a:r>
            <a:r>
              <a:rPr sz="2000" dirty="0" err="1"/>
              <a:t>mangent</a:t>
            </a:r>
            <a:r>
              <a:rPr sz="2000" dirty="0"/>
              <a:t> des agents </a:t>
            </a:r>
            <a:r>
              <a:rPr sz="2000" dirty="0" err="1"/>
              <a:t>pathogènes</a:t>
            </a:r>
            <a:r>
              <a:rPr sz="2000" dirty="0"/>
              <a:t>.</a:t>
            </a:r>
          </a:p>
        </p:txBody>
      </p:sp>
      <p:sp>
        <p:nvSpPr>
          <p:cNvPr id="8203" name="Line 14"/>
          <p:cNvSpPr>
            <a:spLocks noChangeShapeType="1"/>
          </p:cNvSpPr>
          <p:nvPr/>
        </p:nvSpPr>
        <p:spPr bwMode="auto">
          <a:xfrm>
            <a:off x="4103688" y="3779838"/>
            <a:ext cx="885825" cy="280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9" name="Text Box 5"/>
          <p:cNvSpPr txBox="1">
            <a:spLocks noChangeArrowheads="1"/>
          </p:cNvSpPr>
          <p:nvPr/>
        </p:nvSpPr>
        <p:spPr bwMode="auto">
          <a:xfrm>
            <a:off x="5859463" y="4033838"/>
            <a:ext cx="32004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000" dirty="0"/>
              <a:t>MORT </a:t>
            </a:r>
            <a:r>
              <a:rPr sz="2000" dirty="0" err="1"/>
              <a:t>NATURELLE</a:t>
            </a:r>
            <a:endParaRPr sz="2000" dirty="0"/>
          </a:p>
          <a:p>
            <a:pPr rtl="0" eaLnBrk="1" hangingPunct="1"/>
            <a:r>
              <a:rPr sz="2000" dirty="0"/>
              <a:t>Les agents </a:t>
            </a:r>
            <a:r>
              <a:rPr sz="2000" dirty="0" err="1"/>
              <a:t>pathogènes</a:t>
            </a:r>
            <a:r>
              <a:rPr sz="2000" dirty="0"/>
              <a:t> </a:t>
            </a:r>
            <a:r>
              <a:rPr sz="2000" dirty="0" err="1"/>
              <a:t>meurent</a:t>
            </a:r>
            <a:r>
              <a:rPr sz="2000" dirty="0"/>
              <a:t> par </a:t>
            </a:r>
            <a:r>
              <a:rPr sz="2000" dirty="0" err="1"/>
              <a:t>manque</a:t>
            </a:r>
            <a:r>
              <a:rPr sz="2000" dirty="0"/>
              <a:t> </a:t>
            </a:r>
            <a:r>
              <a:rPr sz="2000" dirty="0" err="1"/>
              <a:t>d'oxygène</a:t>
            </a:r>
            <a:r>
              <a:rPr sz="2000" dirty="0"/>
              <a:t> </a:t>
            </a:r>
            <a:r>
              <a:rPr sz="2000" dirty="0" err="1"/>
              <a:t>ou</a:t>
            </a:r>
            <a:r>
              <a:rPr sz="2000" dirty="0"/>
              <a:t> de </a:t>
            </a:r>
            <a:r>
              <a:rPr sz="2000" dirty="0" err="1"/>
              <a:t>nourriture</a:t>
            </a:r>
            <a:r>
              <a:rPr sz="2000" dirty="0"/>
              <a:t>, </a:t>
            </a:r>
            <a:r>
              <a:rPr sz="2000" dirty="0" err="1"/>
              <a:t>ou</a:t>
            </a:r>
            <a:r>
              <a:rPr sz="2000" dirty="0"/>
              <a:t> de </a:t>
            </a:r>
            <a:r>
              <a:rPr sz="2000" dirty="0" err="1"/>
              <a:t>vieillesse</a:t>
            </a:r>
            <a:r>
              <a:rPr sz="2000" dirty="0"/>
              <a:t>.</a:t>
            </a:r>
          </a:p>
        </p:txBody>
      </p:sp>
      <p:sp>
        <p:nvSpPr>
          <p:cNvPr id="20" name="Text Box 4"/>
          <p:cNvSpPr txBox="1">
            <a:spLocks noChangeArrowheads="1"/>
          </p:cNvSpPr>
          <p:nvPr/>
        </p:nvSpPr>
        <p:spPr bwMode="auto">
          <a:xfrm>
            <a:off x="1436688" y="4667250"/>
            <a:ext cx="2667000" cy="1755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000" dirty="0"/>
              <a:t>ADSORPTION</a:t>
            </a:r>
          </a:p>
          <a:p>
            <a:pPr rtl="0" eaLnBrk="1" hangingPunct="1"/>
            <a:r>
              <a:rPr sz="2000" dirty="0"/>
              <a:t>Les agents </a:t>
            </a:r>
            <a:r>
              <a:rPr sz="2000" dirty="0" err="1"/>
              <a:t>pathogènes</a:t>
            </a:r>
            <a:r>
              <a:rPr sz="2000" dirty="0"/>
              <a:t> </a:t>
            </a:r>
            <a:r>
              <a:rPr sz="2000" dirty="0" err="1"/>
              <a:t>restent</a:t>
            </a:r>
            <a:r>
              <a:rPr sz="2000" dirty="0"/>
              <a:t> </a:t>
            </a:r>
            <a:r>
              <a:rPr sz="2000" dirty="0" err="1"/>
              <a:t>collés</a:t>
            </a:r>
            <a:r>
              <a:rPr sz="2000" dirty="0"/>
              <a:t> aux grains de sable.</a:t>
            </a:r>
          </a:p>
        </p:txBody>
      </p:sp>
      <p:sp>
        <p:nvSpPr>
          <p:cNvPr id="21" name="Line 14"/>
          <p:cNvSpPr>
            <a:spLocks noChangeShapeType="1"/>
          </p:cNvSpPr>
          <p:nvPr/>
        </p:nvSpPr>
        <p:spPr bwMode="auto">
          <a:xfrm flipV="1">
            <a:off x="4103688" y="4300538"/>
            <a:ext cx="752475"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2" name="Line 14"/>
          <p:cNvSpPr>
            <a:spLocks noChangeShapeType="1"/>
          </p:cNvSpPr>
          <p:nvPr/>
        </p:nvSpPr>
        <p:spPr bwMode="auto">
          <a:xfrm flipH="1">
            <a:off x="4945063" y="475615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pic>
        <p:nvPicPr>
          <p:cNvPr id="7182"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Rectangle 3"/>
          <p:cNvSpPr txBox="1">
            <a:spLocks noChangeArrowheads="1"/>
          </p:cNvSpPr>
          <p:nvPr/>
        </p:nvSpPr>
        <p:spPr bwMode="auto">
          <a:xfrm>
            <a:off x="457200" y="1454150"/>
            <a:ext cx="8299174"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20000"/>
              </a:spcBef>
            </a:pPr>
            <a:r>
              <a:rPr sz="3200" dirty="0"/>
              <a:t>Des agents </a:t>
            </a:r>
            <a:r>
              <a:rPr sz="3200" dirty="0" err="1"/>
              <a:t>pathogènes</a:t>
            </a:r>
            <a:r>
              <a:rPr sz="3200" dirty="0"/>
              <a:t> </a:t>
            </a:r>
            <a:r>
              <a:rPr sz="3200" dirty="0" err="1"/>
              <a:t>sont</a:t>
            </a:r>
            <a:r>
              <a:rPr sz="3200" dirty="0"/>
              <a:t> encore </a:t>
            </a:r>
            <a:r>
              <a:rPr sz="3200" dirty="0" err="1"/>
              <a:t>éliminés</a:t>
            </a:r>
            <a:r>
              <a:rPr sz="3200" dirty="0"/>
              <a:t> au </a:t>
            </a:r>
            <a:r>
              <a:rPr sz="3200" dirty="0" err="1"/>
              <a:t>cours</a:t>
            </a:r>
            <a:r>
              <a:rPr sz="3200" dirty="0"/>
              <a:t> de la </a:t>
            </a:r>
            <a:r>
              <a:rPr sz="3200" dirty="0" err="1"/>
              <a:t>période</a:t>
            </a:r>
            <a:r>
              <a:rPr sz="3200" dirty="0"/>
              <a:t> de pause :</a:t>
            </a:r>
          </a:p>
        </p:txBody>
      </p:sp>
      <p:pic>
        <p:nvPicPr>
          <p:cNvPr id="17"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2967038"/>
            <a:ext cx="13906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59325"/>
            <a:ext cx="1395413"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2075" y="2674938"/>
            <a:ext cx="1347788"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71475" y="1350963"/>
            <a:ext cx="6011863" cy="5275262"/>
          </a:xfrm>
        </p:spPr>
        <p:txBody>
          <a:bodyPr/>
          <a:lstStyle/>
          <a:p>
            <a:pPr marL="450850" indent="-450850" rtl="0" eaLnBrk="1" hangingPunct="1">
              <a:buFontTx/>
              <a:buNone/>
              <a:defRPr/>
            </a:pPr>
            <a:r>
              <a:rPr sz="2800" dirty="0"/>
              <a:t>2. </a:t>
            </a:r>
            <a:r>
              <a:rPr sz="2800" dirty="0" err="1"/>
              <a:t>Période</a:t>
            </a:r>
            <a:r>
              <a:rPr sz="2800" dirty="0"/>
              <a:t> de filtration : de </a:t>
            </a:r>
            <a:r>
              <a:rPr sz="2800" dirty="0" err="1"/>
              <a:t>l'eau</a:t>
            </a:r>
            <a:r>
              <a:rPr sz="2800" dirty="0"/>
              <a:t> </a:t>
            </a:r>
            <a:r>
              <a:rPr sz="2800" dirty="0" err="1"/>
              <a:t>contaminée</a:t>
            </a:r>
            <a:r>
              <a:rPr sz="2800" dirty="0"/>
              <a:t> </a:t>
            </a:r>
            <a:r>
              <a:rPr sz="2800" dirty="0" err="1"/>
              <a:t>est</a:t>
            </a:r>
            <a:r>
              <a:rPr sz="2800" dirty="0"/>
              <a:t> </a:t>
            </a:r>
            <a:r>
              <a:rPr sz="2800" dirty="0" err="1"/>
              <a:t>versée</a:t>
            </a:r>
            <a:r>
              <a:rPr sz="2800" dirty="0"/>
              <a:t> par le haut </a:t>
            </a:r>
            <a:r>
              <a:rPr sz="2800" dirty="0" err="1"/>
              <a:t>L'eau</a:t>
            </a:r>
            <a:r>
              <a:rPr sz="2800" dirty="0"/>
              <a:t> commence à </a:t>
            </a:r>
            <a:r>
              <a:rPr sz="2800" dirty="0" err="1"/>
              <a:t>s'écouler</a:t>
            </a:r>
            <a:r>
              <a:rPr sz="2800" dirty="0"/>
              <a:t>.</a:t>
            </a:r>
          </a:p>
          <a:p>
            <a:pPr rtl="0" eaLnBrk="1" hangingPunct="1">
              <a:defRPr/>
            </a:pPr>
            <a:r>
              <a:rPr sz="2800" i="1" dirty="0" err="1">
                <a:solidFill>
                  <a:schemeClr val="accent2"/>
                </a:solidFill>
              </a:rPr>
              <a:t>L'eau</a:t>
            </a:r>
            <a:r>
              <a:rPr sz="2800" i="1" dirty="0">
                <a:solidFill>
                  <a:schemeClr val="accent2"/>
                </a:solidFill>
              </a:rPr>
              <a:t> qui </a:t>
            </a:r>
            <a:r>
              <a:rPr sz="2800" i="1" dirty="0" err="1">
                <a:solidFill>
                  <a:schemeClr val="accent2"/>
                </a:solidFill>
              </a:rPr>
              <a:t>vient</a:t>
            </a:r>
            <a:r>
              <a:rPr sz="2800" i="1" dirty="0">
                <a:solidFill>
                  <a:schemeClr val="accent2"/>
                </a:solidFill>
              </a:rPr>
              <a:t> d'être </a:t>
            </a:r>
            <a:r>
              <a:rPr sz="2800" i="1" dirty="0" err="1">
                <a:solidFill>
                  <a:schemeClr val="accent2"/>
                </a:solidFill>
              </a:rPr>
              <a:t>versée</a:t>
            </a:r>
            <a:r>
              <a:rPr sz="2800" i="1" dirty="0">
                <a:solidFill>
                  <a:schemeClr val="accent2"/>
                </a:solidFill>
              </a:rPr>
              <a:t> </a:t>
            </a:r>
            <a:r>
              <a:rPr sz="2800" i="1" dirty="0" err="1">
                <a:solidFill>
                  <a:schemeClr val="accent2"/>
                </a:solidFill>
              </a:rPr>
              <a:t>pousse</a:t>
            </a:r>
            <a:r>
              <a:rPr sz="2800" i="1" dirty="0">
                <a:solidFill>
                  <a:schemeClr val="accent2"/>
                </a:solidFill>
              </a:rPr>
              <a:t> </a:t>
            </a:r>
            <a:r>
              <a:rPr sz="2800" i="1" dirty="0" err="1">
                <a:solidFill>
                  <a:schemeClr val="accent6"/>
                </a:solidFill>
              </a:rPr>
              <a:t>celle</a:t>
            </a:r>
            <a:r>
              <a:rPr sz="2800" i="1" dirty="0">
                <a:solidFill>
                  <a:schemeClr val="accent6"/>
                </a:solidFill>
              </a:rPr>
              <a:t> qui </a:t>
            </a:r>
            <a:r>
              <a:rPr sz="2800" i="1" dirty="0" err="1">
                <a:solidFill>
                  <a:schemeClr val="accent6"/>
                </a:solidFill>
              </a:rPr>
              <a:t>était</a:t>
            </a:r>
            <a:r>
              <a:rPr sz="2800" i="1" dirty="0">
                <a:solidFill>
                  <a:schemeClr val="accent6"/>
                </a:solidFill>
              </a:rPr>
              <a:t> déjà </a:t>
            </a:r>
            <a:r>
              <a:rPr sz="2800" i="1" dirty="0" err="1">
                <a:solidFill>
                  <a:schemeClr val="accent6"/>
                </a:solidFill>
              </a:rPr>
              <a:t>dans</a:t>
            </a:r>
            <a:r>
              <a:rPr sz="2800" i="1" dirty="0">
                <a:solidFill>
                  <a:schemeClr val="accent6"/>
                </a:solidFill>
              </a:rPr>
              <a:t> le sable</a:t>
            </a:r>
            <a:r>
              <a:rPr sz="2800" i="1" dirty="0">
                <a:solidFill>
                  <a:schemeClr val="accent2"/>
                </a:solidFill>
              </a:rPr>
              <a:t> </a:t>
            </a:r>
            <a:r>
              <a:rPr sz="2800" i="1" dirty="0" err="1">
                <a:solidFill>
                  <a:schemeClr val="accent2"/>
                </a:solidFill>
              </a:rPr>
              <a:t>vers</a:t>
            </a:r>
            <a:r>
              <a:rPr sz="2800" i="1" dirty="0">
                <a:solidFill>
                  <a:schemeClr val="accent2"/>
                </a:solidFill>
              </a:rPr>
              <a:t> la sortie du </a:t>
            </a:r>
            <a:r>
              <a:rPr sz="2800" i="1" dirty="0" err="1">
                <a:solidFill>
                  <a:schemeClr val="accent2"/>
                </a:solidFill>
              </a:rPr>
              <a:t>tuyau</a:t>
            </a:r>
            <a:r>
              <a:rPr sz="2800" i="1" dirty="0">
                <a:solidFill>
                  <a:schemeClr val="accent2"/>
                </a:solidFill>
              </a:rPr>
              <a:t>. </a:t>
            </a:r>
          </a:p>
          <a:p>
            <a:pPr rtl="0" eaLnBrk="1" hangingPunct="1">
              <a:defRPr/>
            </a:pPr>
            <a:r>
              <a:rPr sz="2800" i="1" dirty="0" err="1">
                <a:solidFill>
                  <a:srgbClr val="FF0000"/>
                </a:solidFill>
              </a:rPr>
              <a:t>L'eau</a:t>
            </a:r>
            <a:r>
              <a:rPr sz="2800" i="1" dirty="0">
                <a:solidFill>
                  <a:srgbClr val="FF0000"/>
                </a:solidFill>
              </a:rPr>
              <a:t> qui sort du </a:t>
            </a:r>
            <a:r>
              <a:rPr sz="2800" i="1" dirty="0" err="1">
                <a:solidFill>
                  <a:srgbClr val="FF0000"/>
                </a:solidFill>
              </a:rPr>
              <a:t>tuyau</a:t>
            </a:r>
            <a:r>
              <a:rPr sz="2800" i="1" dirty="0">
                <a:solidFill>
                  <a:srgbClr val="FF0000"/>
                </a:solidFill>
              </a:rPr>
              <a:t> </a:t>
            </a:r>
            <a:r>
              <a:rPr sz="2800" i="1" dirty="0" err="1">
                <a:solidFill>
                  <a:srgbClr val="FF0000"/>
                </a:solidFill>
              </a:rPr>
              <a:t>est</a:t>
            </a:r>
            <a:r>
              <a:rPr sz="2800" i="1" dirty="0">
                <a:solidFill>
                  <a:srgbClr val="FF0000"/>
                </a:solidFill>
              </a:rPr>
              <a:t> </a:t>
            </a:r>
            <a:r>
              <a:rPr sz="2800" i="1" dirty="0" err="1">
                <a:solidFill>
                  <a:srgbClr val="FF0000"/>
                </a:solidFill>
              </a:rPr>
              <a:t>l'eau</a:t>
            </a:r>
            <a:r>
              <a:rPr sz="2800" i="1" dirty="0">
                <a:solidFill>
                  <a:srgbClr val="FF0000"/>
                </a:solidFill>
              </a:rPr>
              <a:t> que </a:t>
            </a:r>
            <a:r>
              <a:rPr sz="2800" i="1" dirty="0" err="1">
                <a:solidFill>
                  <a:srgbClr val="FF0000"/>
                </a:solidFill>
              </a:rPr>
              <a:t>vous</a:t>
            </a:r>
            <a:r>
              <a:rPr sz="2800" i="1" dirty="0">
                <a:solidFill>
                  <a:srgbClr val="FF0000"/>
                </a:solidFill>
              </a:rPr>
              <a:t> </a:t>
            </a:r>
            <a:r>
              <a:rPr sz="2800" i="1" dirty="0" err="1">
                <a:solidFill>
                  <a:srgbClr val="FF0000"/>
                </a:solidFill>
              </a:rPr>
              <a:t>avez</a:t>
            </a:r>
            <a:r>
              <a:rPr sz="2800" i="1" dirty="0">
                <a:solidFill>
                  <a:srgbClr val="FF0000"/>
                </a:solidFill>
              </a:rPr>
              <a:t> </a:t>
            </a:r>
            <a:r>
              <a:rPr sz="2800" i="1" dirty="0" err="1">
                <a:solidFill>
                  <a:srgbClr val="FF0000"/>
                </a:solidFill>
              </a:rPr>
              <a:t>versée</a:t>
            </a:r>
            <a:r>
              <a:rPr sz="2800" i="1" dirty="0">
                <a:solidFill>
                  <a:srgbClr val="FF0000"/>
                </a:solidFill>
              </a:rPr>
              <a:t> la </a:t>
            </a:r>
            <a:r>
              <a:rPr sz="2800" i="1" dirty="0" err="1">
                <a:solidFill>
                  <a:srgbClr val="FF0000"/>
                </a:solidFill>
              </a:rPr>
              <a:t>dernière</a:t>
            </a:r>
            <a:r>
              <a:rPr sz="2800" i="1" dirty="0">
                <a:solidFill>
                  <a:srgbClr val="FF0000"/>
                </a:solidFill>
              </a:rPr>
              <a:t> </a:t>
            </a:r>
            <a:r>
              <a:rPr sz="2800" i="1" dirty="0" err="1">
                <a:solidFill>
                  <a:srgbClr val="FF0000"/>
                </a:solidFill>
              </a:rPr>
              <a:t>fois</a:t>
            </a:r>
            <a:r>
              <a:rPr sz="2800" i="1" dirty="0">
                <a:solidFill>
                  <a:srgbClr val="FF0000"/>
                </a:solidFill>
              </a:rPr>
              <a:t>.</a:t>
            </a:r>
          </a:p>
        </p:txBody>
      </p:sp>
      <p:pic>
        <p:nvPicPr>
          <p:cNvPr id="819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Documents and Settings\Sandy\My Documents\CAWST_2011\BSF Technician Workshop\Participant Manual\Part 1 - drawings\Colour\P1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1685925"/>
            <a:ext cx="2154237"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Documents and Settings\Sandy\My Documents\CAWST_2011\BSF Technician Workshop\Participant Manual\Part 1 - drawings\Colour\P1_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4075" y="2262188"/>
            <a:ext cx="152717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a:spLocks noGrp="1" noChangeArrowheads="1"/>
          </p:cNvSpPr>
          <p:nvPr>
            <p:ph type="title"/>
          </p:nvPr>
        </p:nvSpPr>
        <p:spPr>
          <a:xfrm>
            <a:off x="0" y="0"/>
            <a:ext cx="9144000" cy="1143000"/>
          </a:xfrm>
        </p:spPr>
        <p:txBody>
          <a:bodyPr/>
          <a:lstStyle/>
          <a:p>
            <a:pPr rtl="0" eaLnBrk="1" hangingPunct="1"/>
            <a:r>
              <a:rPr sz="4000" b="1">
                <a:solidFill>
                  <a:schemeClr val="accent2"/>
                </a:solidFill>
              </a:rPr>
              <a:t>Que se passe-t-il durant la période de filtration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9" descr="C:\Documents and Settings\Sandy\My Documents\CAWST_2011\BSF Technician Workshop\Participant Manual\Part 1 - drawings\Colour\P1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1878013"/>
            <a:ext cx="2154238"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C:\Documents and Settings\Sandy\My Documents\CAWST_2011\BSF Technician Workshop\Participant Manual\Part 1 - drawings\Colour\P1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525" y="2446338"/>
            <a:ext cx="152717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title"/>
          </p:nvPr>
        </p:nvSpPr>
        <p:spPr>
          <a:xfrm>
            <a:off x="0" y="15875"/>
            <a:ext cx="9144000" cy="1143000"/>
          </a:xfrm>
        </p:spPr>
        <p:txBody>
          <a:bodyPr/>
          <a:lstStyle/>
          <a:p>
            <a:pPr rtl="0" eaLnBrk="1" hangingPunct="1"/>
            <a:r>
              <a:rPr sz="4000" b="1">
                <a:solidFill>
                  <a:schemeClr val="accent2"/>
                </a:solidFill>
              </a:rPr>
              <a:t>Que se passe-t-il durant la période de filtration ?</a:t>
            </a:r>
          </a:p>
        </p:txBody>
      </p:sp>
      <p:sp>
        <p:nvSpPr>
          <p:cNvPr id="9221" name="Rectangle 3"/>
          <p:cNvSpPr>
            <a:spLocks noGrp="1" noChangeArrowheads="1"/>
          </p:cNvSpPr>
          <p:nvPr>
            <p:ph type="body" idx="1"/>
          </p:nvPr>
        </p:nvSpPr>
        <p:spPr>
          <a:xfrm>
            <a:off x="419100" y="1433513"/>
            <a:ext cx="4023691" cy="685800"/>
          </a:xfrm>
        </p:spPr>
        <p:txBody>
          <a:bodyPr/>
          <a:lstStyle/>
          <a:p>
            <a:pPr rtl="0" eaLnBrk="1" hangingPunct="1">
              <a:buFontTx/>
              <a:buNone/>
            </a:pPr>
            <a:r>
              <a:rPr dirty="0" err="1"/>
              <a:t>Période</a:t>
            </a:r>
            <a:r>
              <a:rPr dirty="0"/>
              <a:t> de filtration :</a:t>
            </a:r>
          </a:p>
        </p:txBody>
      </p:sp>
      <p:sp>
        <p:nvSpPr>
          <p:cNvPr id="6" name="Rectangle 3"/>
          <p:cNvSpPr txBox="1">
            <a:spLocks noChangeArrowheads="1"/>
          </p:cNvSpPr>
          <p:nvPr/>
        </p:nvSpPr>
        <p:spPr bwMode="auto">
          <a:xfrm>
            <a:off x="457200" y="1928813"/>
            <a:ext cx="5130800" cy="1143000"/>
          </a:xfrm>
          <a:prstGeom prst="rect">
            <a:avLst/>
          </a:prstGeom>
          <a:noFill/>
          <a:ln w="9525">
            <a:noFill/>
            <a:miter lim="800000"/>
            <a:headEnd/>
            <a:tailEnd/>
          </a:ln>
        </p:spPr>
        <p:txBody>
          <a:bodyPr/>
          <a:lstStyle/>
          <a:p>
            <a:pPr marL="450850" indent="-450850" rtl="0">
              <a:spcBef>
                <a:spcPct val="20000"/>
              </a:spcBef>
              <a:defRPr/>
            </a:pPr>
            <a:r>
              <a:rPr sz="3200" kern="0">
                <a:latin typeface="+mn-lt"/>
                <a:cs typeface="+mn-cs"/>
              </a:rPr>
              <a:t>1. De l'eau contaminée est versée dans le filtre </a:t>
            </a:r>
          </a:p>
        </p:txBody>
      </p:sp>
      <p:sp>
        <p:nvSpPr>
          <p:cNvPr id="7" name="Rectangle 3"/>
          <p:cNvSpPr txBox="1">
            <a:spLocks noChangeArrowheads="1"/>
          </p:cNvSpPr>
          <p:nvPr/>
        </p:nvSpPr>
        <p:spPr bwMode="auto">
          <a:xfrm>
            <a:off x="463550" y="2938463"/>
            <a:ext cx="5122863" cy="1676400"/>
          </a:xfrm>
          <a:prstGeom prst="rect">
            <a:avLst/>
          </a:prstGeom>
          <a:noFill/>
          <a:ln w="9525">
            <a:noFill/>
            <a:miter lim="800000"/>
            <a:headEnd/>
            <a:tailEnd/>
          </a:ln>
        </p:spPr>
        <p:txBody>
          <a:bodyPr/>
          <a:lstStyle/>
          <a:p>
            <a:pPr marL="450850" indent="-450850" rtl="0">
              <a:spcBef>
                <a:spcPct val="20000"/>
              </a:spcBef>
              <a:defRPr/>
            </a:pPr>
            <a:r>
              <a:rPr sz="3200" kern="0" dirty="0">
                <a:latin typeface="+mn-lt"/>
                <a:cs typeface="+mn-cs"/>
              </a:rPr>
              <a:t>2. </a:t>
            </a:r>
            <a:r>
              <a:rPr sz="3200" kern="0" dirty="0" err="1">
                <a:latin typeface="+mn-lt"/>
                <a:cs typeface="+mn-cs"/>
              </a:rPr>
              <a:t>L'eau</a:t>
            </a:r>
            <a:r>
              <a:rPr sz="3200" kern="0" dirty="0">
                <a:latin typeface="+mn-lt"/>
                <a:cs typeface="+mn-cs"/>
              </a:rPr>
              <a:t> </a:t>
            </a:r>
            <a:r>
              <a:rPr sz="3200" kern="0" dirty="0" err="1">
                <a:latin typeface="+mn-lt"/>
                <a:cs typeface="+mn-cs"/>
              </a:rPr>
              <a:t>filtrée</a:t>
            </a:r>
            <a:r>
              <a:rPr sz="3200" kern="0" dirty="0">
                <a:latin typeface="+mn-lt"/>
                <a:cs typeface="+mn-cs"/>
              </a:rPr>
              <a:t> commence à </a:t>
            </a:r>
            <a:r>
              <a:rPr sz="3200" kern="0" dirty="0" err="1">
                <a:latin typeface="+mn-lt"/>
                <a:cs typeface="+mn-cs"/>
              </a:rPr>
              <a:t>s'écouler</a:t>
            </a:r>
            <a:r>
              <a:rPr sz="3200" kern="0" dirty="0">
                <a:latin typeface="+mn-lt"/>
                <a:cs typeface="+mn-cs"/>
              </a:rPr>
              <a:t> par le </a:t>
            </a:r>
            <a:r>
              <a:rPr sz="3200" kern="0" dirty="0" err="1">
                <a:latin typeface="+mn-lt"/>
                <a:cs typeface="+mn-cs"/>
              </a:rPr>
              <a:t>tuyau</a:t>
            </a:r>
            <a:r>
              <a:rPr sz="3200" kern="0" dirty="0">
                <a:latin typeface="+mn-lt"/>
                <a:cs typeface="+mn-cs"/>
              </a:rPr>
              <a:t> de sortie. </a:t>
            </a:r>
          </a:p>
        </p:txBody>
      </p:sp>
      <p:sp>
        <p:nvSpPr>
          <p:cNvPr id="8" name="Rectangle 3"/>
          <p:cNvSpPr txBox="1">
            <a:spLocks noChangeArrowheads="1"/>
          </p:cNvSpPr>
          <p:nvPr/>
        </p:nvSpPr>
        <p:spPr bwMode="auto">
          <a:xfrm>
            <a:off x="457200" y="4386263"/>
            <a:ext cx="5162550" cy="1219200"/>
          </a:xfrm>
          <a:prstGeom prst="rect">
            <a:avLst/>
          </a:prstGeom>
          <a:noFill/>
          <a:ln w="9525">
            <a:noFill/>
            <a:miter lim="800000"/>
            <a:headEnd/>
            <a:tailEnd/>
          </a:ln>
        </p:spPr>
        <p:txBody>
          <a:bodyPr/>
          <a:lstStyle/>
          <a:p>
            <a:pPr marL="450850" indent="-450850" rtl="0">
              <a:spcBef>
                <a:spcPct val="20000"/>
              </a:spcBef>
              <a:defRPr/>
            </a:pPr>
            <a:r>
              <a:rPr sz="3200" kern="0">
                <a:latin typeface="+mn-lt"/>
                <a:cs typeface="+mn-cs"/>
              </a:rPr>
              <a:t>3. Les plus gros éléments et les agents pathogènes sont piégés dans le sable </a:t>
            </a:r>
          </a:p>
        </p:txBody>
      </p:sp>
      <p:sp>
        <p:nvSpPr>
          <p:cNvPr id="11" name="AutoShape 25"/>
          <p:cNvSpPr>
            <a:spLocks noChangeArrowheads="1"/>
          </p:cNvSpPr>
          <p:nvPr/>
        </p:nvSpPr>
        <p:spPr bwMode="auto">
          <a:xfrm>
            <a:off x="6111875" y="3770313"/>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wrap="none" anchor="ctr"/>
          <a:lstStyle/>
          <a:p>
            <a:endParaRPr lang="en-US"/>
          </a:p>
        </p:txBody>
      </p:sp>
      <p:pic>
        <p:nvPicPr>
          <p:cNvPr id="12" name="Picture 6" descr="arrow46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4325" y="3494088"/>
            <a:ext cx="45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arrow46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4325" y="4027488"/>
            <a:ext cx="45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8350250" y="32893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2</a:t>
            </a:r>
          </a:p>
        </p:txBody>
      </p:sp>
      <p:sp>
        <p:nvSpPr>
          <p:cNvPr id="15" name="TextBox 14"/>
          <p:cNvSpPr txBox="1">
            <a:spLocks noChangeArrowheads="1"/>
          </p:cNvSpPr>
          <p:nvPr/>
        </p:nvSpPr>
        <p:spPr bwMode="auto">
          <a:xfrm>
            <a:off x="5654675" y="26273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1</a:t>
            </a:r>
          </a:p>
        </p:txBody>
      </p:sp>
      <p:sp>
        <p:nvSpPr>
          <p:cNvPr id="16" name="TextBox 15"/>
          <p:cNvSpPr txBox="1">
            <a:spLocks noChangeArrowheads="1"/>
          </p:cNvSpPr>
          <p:nvPr/>
        </p:nvSpPr>
        <p:spPr bwMode="auto">
          <a:xfrm>
            <a:off x="5654675" y="37703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3</a:t>
            </a:r>
          </a:p>
        </p:txBody>
      </p:sp>
      <p:sp>
        <p:nvSpPr>
          <p:cNvPr id="9" name="AutoShape 25"/>
          <p:cNvSpPr>
            <a:spLocks noChangeArrowheads="1"/>
          </p:cNvSpPr>
          <p:nvPr/>
        </p:nvSpPr>
        <p:spPr bwMode="auto">
          <a:xfrm>
            <a:off x="6111875" y="2627313"/>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wrap="none" anchor="ctr"/>
          <a:lstStyle/>
          <a:p>
            <a:endParaRPr lang="en-US"/>
          </a:p>
        </p:txBody>
      </p:sp>
      <p:pic>
        <p:nvPicPr>
          <p:cNvPr id="9232" name="Picture 4" descr="CAWST Colour - no tex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4" grpId="0"/>
      <p:bldP spid="15" grpId="0"/>
      <p:bldP spid="1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9" descr="C:\Documents and Settings\Sandy\My Documents\CAWST_2011\BSF Technician Workshop\Participant Manual\Part 1 - drawings\Colour\P1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2155825"/>
            <a:ext cx="1474787"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3328988" y="1247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244" name="Text Box 4"/>
          <p:cNvSpPr txBox="1">
            <a:spLocks noChangeArrowheads="1"/>
          </p:cNvSpPr>
          <p:nvPr/>
        </p:nvSpPr>
        <p:spPr bwMode="auto">
          <a:xfrm>
            <a:off x="6400800" y="2560638"/>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CA" sz="2400">
              <a:latin typeface="Times New Roman" pitchFamily="18" charset="0"/>
            </a:endParaRPr>
          </a:p>
        </p:txBody>
      </p:sp>
      <p:sp>
        <p:nvSpPr>
          <p:cNvPr id="24583" name="Text Box 5"/>
          <p:cNvSpPr txBox="1">
            <a:spLocks noChangeArrowheads="1"/>
          </p:cNvSpPr>
          <p:nvPr/>
        </p:nvSpPr>
        <p:spPr bwMode="auto">
          <a:xfrm>
            <a:off x="1436688" y="3157538"/>
            <a:ext cx="266700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50000"/>
              </a:spcBef>
            </a:pPr>
            <a:r>
              <a:rPr sz="2000" dirty="0" err="1"/>
              <a:t>PIÉGEAGE</a:t>
            </a:r>
            <a:r>
              <a:rPr sz="2000" dirty="0"/>
              <a:t> :</a:t>
            </a:r>
            <a:r>
              <a:rPr lang="en-CA" sz="2000" dirty="0"/>
              <a:t/>
            </a:r>
            <a:br>
              <a:rPr lang="en-CA" sz="2000" dirty="0"/>
            </a:br>
            <a:r>
              <a:rPr sz="2000" dirty="0"/>
              <a:t> les agents </a:t>
            </a:r>
            <a:r>
              <a:rPr sz="2000" dirty="0" err="1"/>
              <a:t>pathogènes</a:t>
            </a:r>
            <a:r>
              <a:rPr sz="2000" dirty="0"/>
              <a:t> </a:t>
            </a:r>
            <a:r>
              <a:rPr sz="2000" dirty="0" err="1"/>
              <a:t>sont</a:t>
            </a:r>
            <a:r>
              <a:rPr sz="2000" dirty="0"/>
              <a:t> </a:t>
            </a:r>
            <a:r>
              <a:rPr sz="2000" dirty="0" err="1"/>
              <a:t>piégés</a:t>
            </a:r>
            <a:r>
              <a:rPr sz="2000" dirty="0"/>
              <a:t> </a:t>
            </a:r>
            <a:r>
              <a:rPr sz="2000" dirty="0" err="1"/>
              <a:t>dans</a:t>
            </a:r>
            <a:r>
              <a:rPr sz="2000" dirty="0"/>
              <a:t> le sable.</a:t>
            </a:r>
          </a:p>
        </p:txBody>
      </p:sp>
      <p:sp>
        <p:nvSpPr>
          <p:cNvPr id="10246" name="Rectangle 9"/>
          <p:cNvSpPr>
            <a:spLocks noGrp="1" noChangeArrowheads="1"/>
          </p:cNvSpPr>
          <p:nvPr>
            <p:ph type="title" idx="4294967295"/>
          </p:nvPr>
        </p:nvSpPr>
        <p:spPr>
          <a:xfrm>
            <a:off x="0" y="-182563"/>
            <a:ext cx="76200" cy="182563"/>
          </a:xfrm>
        </p:spPr>
        <p:txBody>
          <a:bodyPr/>
          <a:lstStyle/>
          <a:p>
            <a:pPr rtl="0" eaLnBrk="1" hangingPunct="1"/>
            <a:r>
              <a:rPr sz="200"/>
              <a:t>Période de filtration</a:t>
            </a:r>
          </a:p>
        </p:txBody>
      </p:sp>
      <p:pic>
        <p:nvPicPr>
          <p:cNvPr id="10247"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1436688" y="1263650"/>
            <a:ext cx="2667000"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000" dirty="0" err="1"/>
              <a:t>PRÉDATION</a:t>
            </a:r>
            <a:endParaRPr sz="2000" dirty="0"/>
          </a:p>
          <a:p>
            <a:pPr rtl="0" eaLnBrk="1" hangingPunct="1"/>
            <a:r>
              <a:rPr sz="2000" dirty="0"/>
              <a:t>Les microbes de la </a:t>
            </a:r>
            <a:r>
              <a:rPr sz="2000" dirty="0" err="1"/>
              <a:t>couche</a:t>
            </a:r>
            <a:r>
              <a:rPr sz="2000" dirty="0"/>
              <a:t> </a:t>
            </a:r>
            <a:r>
              <a:rPr sz="2000" dirty="0" err="1"/>
              <a:t>biologique</a:t>
            </a:r>
            <a:r>
              <a:rPr sz="2000" dirty="0"/>
              <a:t> </a:t>
            </a:r>
            <a:r>
              <a:rPr sz="2000" dirty="0" err="1"/>
              <a:t>mangent</a:t>
            </a:r>
            <a:r>
              <a:rPr sz="2000" dirty="0"/>
              <a:t> des agents </a:t>
            </a:r>
            <a:r>
              <a:rPr sz="2000" dirty="0" err="1"/>
              <a:t>pathogènes</a:t>
            </a:r>
            <a:r>
              <a:rPr sz="2000" dirty="0"/>
              <a:t>.</a:t>
            </a:r>
          </a:p>
        </p:txBody>
      </p:sp>
      <p:sp>
        <p:nvSpPr>
          <p:cNvPr id="21" name="Line 14"/>
          <p:cNvSpPr>
            <a:spLocks noChangeShapeType="1"/>
          </p:cNvSpPr>
          <p:nvPr/>
        </p:nvSpPr>
        <p:spPr bwMode="auto">
          <a:xfrm>
            <a:off x="4103688" y="3327400"/>
            <a:ext cx="841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2" name="Text Box 5"/>
          <p:cNvSpPr txBox="1">
            <a:spLocks noChangeArrowheads="1"/>
          </p:cNvSpPr>
          <p:nvPr/>
        </p:nvSpPr>
        <p:spPr bwMode="auto">
          <a:xfrm>
            <a:off x="5859463" y="3327400"/>
            <a:ext cx="32004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000" dirty="0"/>
              <a:t>MORT </a:t>
            </a:r>
            <a:r>
              <a:rPr sz="2000" dirty="0" err="1"/>
              <a:t>NATURELLE</a:t>
            </a:r>
            <a:endParaRPr sz="2000" dirty="0"/>
          </a:p>
          <a:p>
            <a:pPr rtl="0" eaLnBrk="1" hangingPunct="1"/>
            <a:r>
              <a:rPr sz="2000" dirty="0"/>
              <a:t>Les agents </a:t>
            </a:r>
            <a:r>
              <a:rPr sz="2000" dirty="0" err="1"/>
              <a:t>pathogènes</a:t>
            </a:r>
            <a:r>
              <a:rPr sz="2000" dirty="0"/>
              <a:t> </a:t>
            </a:r>
            <a:r>
              <a:rPr sz="2000" dirty="0" err="1"/>
              <a:t>meurent</a:t>
            </a:r>
            <a:r>
              <a:rPr sz="2000" dirty="0"/>
              <a:t> par </a:t>
            </a:r>
            <a:r>
              <a:rPr sz="2000" dirty="0" err="1"/>
              <a:t>manque</a:t>
            </a:r>
            <a:r>
              <a:rPr sz="2000" dirty="0"/>
              <a:t> </a:t>
            </a:r>
            <a:r>
              <a:rPr sz="2000" dirty="0" err="1"/>
              <a:t>d'oxygène</a:t>
            </a:r>
            <a:r>
              <a:rPr sz="2000" dirty="0"/>
              <a:t> </a:t>
            </a:r>
            <a:r>
              <a:rPr sz="2000" dirty="0" err="1"/>
              <a:t>ou</a:t>
            </a:r>
            <a:r>
              <a:rPr sz="2000" dirty="0"/>
              <a:t> de </a:t>
            </a:r>
            <a:r>
              <a:rPr sz="2000" dirty="0" err="1"/>
              <a:t>nourriture</a:t>
            </a:r>
            <a:r>
              <a:rPr sz="2000" dirty="0"/>
              <a:t>, </a:t>
            </a:r>
            <a:r>
              <a:rPr sz="2000" dirty="0" err="1"/>
              <a:t>ou</a:t>
            </a:r>
            <a:r>
              <a:rPr sz="2000" dirty="0"/>
              <a:t> de </a:t>
            </a:r>
            <a:r>
              <a:rPr sz="2000" dirty="0" err="1"/>
              <a:t>vieillesse</a:t>
            </a:r>
            <a:r>
              <a:rPr sz="2000" dirty="0"/>
              <a:t>.</a:t>
            </a:r>
          </a:p>
        </p:txBody>
      </p:sp>
      <p:sp>
        <p:nvSpPr>
          <p:cNvPr id="23" name="Text Box 4"/>
          <p:cNvSpPr txBox="1">
            <a:spLocks noChangeArrowheads="1"/>
          </p:cNvSpPr>
          <p:nvPr/>
        </p:nvSpPr>
        <p:spPr bwMode="auto">
          <a:xfrm>
            <a:off x="1436688" y="5068888"/>
            <a:ext cx="2667000" cy="1560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000" dirty="0"/>
              <a:t>ADSORPTION</a:t>
            </a:r>
          </a:p>
          <a:p>
            <a:pPr rtl="0" eaLnBrk="1" hangingPunct="1"/>
            <a:r>
              <a:rPr sz="2000" dirty="0"/>
              <a:t>Les agents </a:t>
            </a:r>
            <a:r>
              <a:rPr sz="2000" dirty="0" err="1"/>
              <a:t>pathogènes</a:t>
            </a:r>
            <a:r>
              <a:rPr sz="2000" dirty="0"/>
              <a:t> </a:t>
            </a:r>
            <a:r>
              <a:rPr sz="2000" dirty="0" err="1"/>
              <a:t>restent</a:t>
            </a:r>
            <a:r>
              <a:rPr sz="2000" dirty="0"/>
              <a:t> </a:t>
            </a:r>
            <a:r>
              <a:rPr sz="2000" dirty="0" err="1"/>
              <a:t>collés</a:t>
            </a:r>
            <a:r>
              <a:rPr sz="2000" dirty="0"/>
              <a:t> aux grains de sable.</a:t>
            </a:r>
          </a:p>
        </p:txBody>
      </p:sp>
      <p:sp>
        <p:nvSpPr>
          <p:cNvPr id="24" name="Line 14"/>
          <p:cNvSpPr>
            <a:spLocks noChangeShapeType="1"/>
          </p:cNvSpPr>
          <p:nvPr/>
        </p:nvSpPr>
        <p:spPr bwMode="auto">
          <a:xfrm flipV="1">
            <a:off x="4103688" y="3819525"/>
            <a:ext cx="841375" cy="1243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5" name="Line 14"/>
          <p:cNvSpPr>
            <a:spLocks noChangeShapeType="1"/>
          </p:cNvSpPr>
          <p:nvPr/>
        </p:nvSpPr>
        <p:spPr bwMode="auto">
          <a:xfrm flipH="1">
            <a:off x="4945063" y="4422775"/>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pic>
        <p:nvPicPr>
          <p:cNvPr id="26"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281113"/>
            <a:ext cx="1390650"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5062538"/>
            <a:ext cx="1395413" cy="139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0625" y="1947863"/>
            <a:ext cx="13462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57538"/>
            <a:ext cx="134461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14"/>
          <p:cNvSpPr>
            <a:spLocks noChangeShapeType="1"/>
          </p:cNvSpPr>
          <p:nvPr/>
        </p:nvSpPr>
        <p:spPr bwMode="auto">
          <a:xfrm>
            <a:off x="4103688" y="1524000"/>
            <a:ext cx="841375" cy="1633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259" name="Rectangle 2"/>
          <p:cNvSpPr txBox="1">
            <a:spLocks noChangeArrowheads="1"/>
          </p:cNvSpPr>
          <p:nvPr/>
        </p:nvSpPr>
        <p:spPr bwMode="auto">
          <a:xfrm>
            <a:off x="0" y="-14288"/>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600" b="1" dirty="0">
                <a:solidFill>
                  <a:schemeClr val="accent2"/>
                </a:solidFill>
              </a:rPr>
              <a:t>Comment la </a:t>
            </a:r>
            <a:r>
              <a:rPr sz="3600" b="1" dirty="0" err="1">
                <a:solidFill>
                  <a:schemeClr val="accent2"/>
                </a:solidFill>
              </a:rPr>
              <a:t>période</a:t>
            </a:r>
            <a:r>
              <a:rPr sz="3600" b="1" dirty="0">
                <a:solidFill>
                  <a:schemeClr val="accent2"/>
                </a:solidFill>
              </a:rPr>
              <a:t> de filtration </a:t>
            </a:r>
            <a:r>
              <a:rPr sz="3600" b="1" dirty="0" err="1">
                <a:solidFill>
                  <a:schemeClr val="accent2"/>
                </a:solidFill>
              </a:rPr>
              <a:t>permet-elle</a:t>
            </a:r>
            <a:r>
              <a:rPr sz="3600" b="1" dirty="0">
                <a:solidFill>
                  <a:schemeClr val="accent2"/>
                </a:solidFill>
              </a:rPr>
              <a:t> </a:t>
            </a:r>
            <a:r>
              <a:rPr sz="3600" b="1" dirty="0" err="1">
                <a:solidFill>
                  <a:schemeClr val="accent2"/>
                </a:solidFill>
              </a:rPr>
              <a:t>d'éliminer</a:t>
            </a:r>
            <a:r>
              <a:rPr sz="3600" b="1" dirty="0">
                <a:solidFill>
                  <a:schemeClr val="accent2"/>
                </a:solidFill>
              </a:rPr>
              <a:t> des agents </a:t>
            </a:r>
            <a:r>
              <a:rPr sz="3600" b="1" dirty="0" err="1">
                <a:solidFill>
                  <a:schemeClr val="accent2"/>
                </a:solidFill>
              </a:rPr>
              <a:t>pathogènes</a:t>
            </a:r>
            <a:r>
              <a:rPr sz="3600" b="1" dirty="0">
                <a:solidFill>
                  <a:schemeClr val="accent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0" grpId="0" animBg="1"/>
      <p:bldP spid="21" grpId="0" animBg="1"/>
      <p:bldP spid="22" grpId="0" animBg="1"/>
      <p:bldP spid="23" grpId="0" animBg="1"/>
      <p:bldP spid="24" grpId="0" animBg="1"/>
      <p:bldP spid="25" grpId="0" animBg="1"/>
      <p:bldP spid="14" grpId="0" animBg="1"/>
    </p:bld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568</TotalTime>
  <Words>782</Words>
  <Application>Microsoft Office PowerPoint</Application>
  <PresentationFormat>On-screen Show (4:3)</PresentationFormat>
  <Paragraphs>119</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Calibri</vt:lpstr>
      <vt:lpstr>Times New Roman</vt:lpstr>
      <vt:lpstr>Template_PowerPoint Presentation</vt:lpstr>
      <vt:lpstr>PowerPoint Presentation</vt:lpstr>
      <vt:lpstr>Période de pause  et période de filtration</vt:lpstr>
      <vt:lpstr>Attentes d’apprentissage</vt:lpstr>
      <vt:lpstr>Phases du filtre</vt:lpstr>
      <vt:lpstr>Que se passe-t-il durant la période de pause ?</vt:lpstr>
      <vt:lpstr>PowerPoint Presentation</vt:lpstr>
      <vt:lpstr>Que se passe-t-il durant la période de filtration ?</vt:lpstr>
      <vt:lpstr>Que se passe-t-il durant la période de filtration ?</vt:lpstr>
      <vt:lpstr>Période de filtration</vt:lpstr>
      <vt:lpstr>Révision </vt:lpstr>
      <vt:lpstr>Révision</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Andrea Roach</cp:lastModifiedBy>
  <cp:revision>49</cp:revision>
  <dcterms:created xsi:type="dcterms:W3CDTF">2010-03-21T16:25:19Z</dcterms:created>
  <dcterms:modified xsi:type="dcterms:W3CDTF">2016-01-04T02:55:49Z</dcterms:modified>
</cp:coreProperties>
</file>