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8"/>
  </p:notesMasterIdLst>
  <p:handoutMasterIdLst>
    <p:handoutMasterId r:id="rId19"/>
  </p:handoutMasterIdLst>
  <p:sldIdLst>
    <p:sldId id="272" r:id="rId3"/>
    <p:sldId id="271" r:id="rId4"/>
    <p:sldId id="275" r:id="rId5"/>
    <p:sldId id="279" r:id="rId6"/>
    <p:sldId id="277" r:id="rId7"/>
    <p:sldId id="276" r:id="rId8"/>
    <p:sldId id="270" r:id="rId9"/>
    <p:sldId id="283" r:id="rId10"/>
    <p:sldId id="274" r:id="rId11"/>
    <p:sldId id="284" r:id="rId12"/>
    <p:sldId id="280" r:id="rId13"/>
    <p:sldId id="285" r:id="rId14"/>
    <p:sldId id="278" r:id="rId15"/>
    <p:sldId id="273" r:id="rId16"/>
    <p:sldId id="257"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Lato" panose="020B0604020202020204" charset="0"/>
      <p:regular r:id="rId28"/>
      <p:bold r:id="rId29"/>
      <p:italic r:id="rId30"/>
      <p:boldItalic r:id="rId31"/>
    </p:embeddedFont>
    <p:embeddedFont>
      <p:font typeface="MS Mincho" panose="02020609040205080304" pitchFamily="49" charset="-128"/>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What is behaviour change" id="{93268581-705C-4CF3-BA37-3C4142EFB0ED}">
          <p14:sldIdLst>
            <p14:sldId id="276"/>
            <p14:sldId id="270"/>
            <p14:sldId id="283"/>
            <p14:sldId id="274"/>
          </p14:sldIdLst>
        </p14:section>
        <p14:section name="Factors that Influence Behaviour" id="{52CCE170-E4B5-4123-9D17-389ADCE535E2}">
          <p14:sldIdLst>
            <p14:sldId id="284"/>
            <p14:sldId id="280"/>
            <p14:sldId id="285"/>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23"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A4D6"/>
    <a:srgbClr val="5C5C5C"/>
    <a:srgbClr val="90D8F5"/>
    <a:srgbClr val="58C8DD"/>
    <a:srgbClr val="38C6F4"/>
    <a:srgbClr val="27808E"/>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578AD1-9AC7-4C64-80C9-EAD256D96D0E}" v="156" dt="2018-06-21T20:37:00.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19" autoAdjust="0"/>
  </p:normalViewPr>
  <p:slideViewPr>
    <p:cSldViewPr snapToGrid="0">
      <p:cViewPr varScale="1">
        <p:scale>
          <a:sx n="80" d="100"/>
          <a:sy n="80" d="100"/>
        </p:scale>
        <p:origin x="782" y="58"/>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5/10/relationships/revisionInfo" Target="revisionInfo.xml"/><Relationship Id="rId21" Type="http://schemas.openxmlformats.org/officeDocument/2006/relationships/font" Target="fonts/font2.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Une habitude correspond à ce que l'on fait automatiquement sans vraiment y penser. </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2292195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2000" y="1955393"/>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a:t>
            </a:r>
            <a:r>
              <a:rPr lang="fr-FR" sz="1600" dirty="0">
                <a:hlinkClick r:id="rId5"/>
              </a:rPr>
              <a:t>même licence</a:t>
            </a:r>
            <a:r>
              <a:rPr lang="fr-FR" sz="1600" dirty="0"/>
              <a:t> que les originaux.</a:t>
            </a:r>
          </a:p>
        </p:txBody>
      </p:sp>
      <p:sp>
        <p:nvSpPr>
          <p:cNvPr id="23" name="TextBox 22"/>
          <p:cNvSpPr txBox="1"/>
          <p:nvPr userDrawn="1"/>
        </p:nvSpPr>
        <p:spPr>
          <a:xfrm>
            <a:off x="2592000" y="5598590"/>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2036500"/>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586545"/>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461331" cy="4036220"/>
            <a:chOff x="1305030" y="1484057"/>
            <a:chExt cx="6610539"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Calgary AB, Canada</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6610537"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09603123.2011.650156" TargetMode="External"/><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68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720000" y="1384630"/>
            <a:ext cx="7789377" cy="4088741"/>
          </a:xfrm>
        </p:spPr>
        <p:txBody>
          <a:bodyPr>
            <a:noAutofit/>
          </a:bodyPr>
          <a:lstStyle/>
          <a:p>
            <a:pPr rtl="0">
              <a:spcBef>
                <a:spcPts val="3000"/>
              </a:spcBef>
            </a:pPr>
            <a:r>
              <a:rPr lang="fr-FR" sz="4800" b="1">
                <a:solidFill>
                  <a:schemeClr val="bg1"/>
                </a:solidFill>
                <a:latin typeface="Lato" panose="020B0604020202020204" charset="0"/>
              </a:rPr>
              <a:t>Citations associées au comportement et à la CTED</a:t>
            </a:r>
            <a:br>
              <a:rPr lang="en-US" sz="7000" dirty="0">
                <a:solidFill>
                  <a:schemeClr val="bg1"/>
                </a:solidFill>
                <a:latin typeface="Lato" panose="020B0604020202020204" charset="0"/>
              </a:rPr>
            </a:br>
            <a:r>
              <a:rPr lang="fr-FR" sz="3600">
                <a:solidFill>
                  <a:schemeClr val="bg1"/>
                </a:solidFill>
                <a:latin typeface="Lato" panose="020B0604020202020204" charset="0"/>
              </a:rPr>
              <a:t>Quels facteurs ont empêché le changement de comportement dans ces exemples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4437" y="2032101"/>
            <a:ext cx="3100616" cy="3100616"/>
          </a:xfrm>
          <a:prstGeom prst="rect">
            <a:avLst/>
          </a:prstGeom>
        </p:spPr>
      </p:pic>
    </p:spTree>
    <p:custDataLst>
      <p:tags r:id="rId1"/>
    </p:custDataLst>
    <p:extLst>
      <p:ext uri="{BB962C8B-B14F-4D97-AF65-F5344CB8AC3E}">
        <p14:creationId xmlns:p14="http://schemas.microsoft.com/office/powerpoint/2010/main" val="360917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Facteurs qui influencent les comportements</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
        <p:nvSpPr>
          <p:cNvPr id="4" name="Rectangle 2"/>
          <p:cNvSpPr>
            <a:spLocks noChangeArrowheads="1"/>
          </p:cNvSpPr>
          <p:nvPr/>
        </p:nvSpPr>
        <p:spPr bwMode="auto">
          <a:xfrm>
            <a:off x="679848" y="1889674"/>
            <a:ext cx="50846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4000" i="0" u="none" strike="noStrike" cap="none" normalizeH="0" baseline="0" dirty="0">
                <a:ln>
                  <a:noFill/>
                </a:ln>
                <a:solidFill>
                  <a:srgbClr val="202020"/>
                </a:solidFill>
                <a:effectLst/>
                <a:latin typeface="Lato" panose="020B0604020202020204" charset="0"/>
                <a:ea typeface="MS Mincho"/>
                <a:cs typeface="Calibri" panose="020F0502020204030204" pitchFamily="34" charset="0"/>
              </a:rPr>
              <a:t>Risque </a:t>
            </a:r>
          </a:p>
        </p:txBody>
      </p:sp>
      <p:pic>
        <p:nvPicPr>
          <p:cNvPr id="1025"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173018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2406238" y="3222181"/>
            <a:ext cx="224131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Attitude </a:t>
            </a:r>
          </a:p>
        </p:txBody>
      </p:sp>
      <p:pic>
        <p:nvPicPr>
          <p:cNvPr id="1031"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3037619"/>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2419694" y="4623967"/>
            <a:ext cx="16049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Norme </a:t>
            </a:r>
          </a:p>
        </p:txBody>
      </p:sp>
      <p:pic>
        <p:nvPicPr>
          <p:cNvPr id="1033" name="Picture 6"/>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81" y="443791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p:cNvSpPr>
            <a:spLocks noChangeArrowheads="1"/>
          </p:cNvSpPr>
          <p:nvPr/>
        </p:nvSpPr>
        <p:spPr bwMode="auto">
          <a:xfrm>
            <a:off x="7726383" y="1868894"/>
            <a:ext cx="17684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Capacité </a:t>
            </a:r>
          </a:p>
        </p:txBody>
      </p:sp>
      <p:pic>
        <p:nvPicPr>
          <p:cNvPr id="1035" name="Picture 8"/>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526" y="1690687"/>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4"/>
          <p:cNvSpPr>
            <a:spLocks noChangeArrowheads="1"/>
          </p:cNvSpPr>
          <p:nvPr/>
        </p:nvSpPr>
        <p:spPr bwMode="auto">
          <a:xfrm>
            <a:off x="7726383" y="3315633"/>
            <a:ext cx="37401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4000" i="0" u="none" strike="noStrike" cap="none" normalizeH="0" baseline="0">
                <a:ln>
                  <a:noFill/>
                </a:ln>
                <a:solidFill>
                  <a:srgbClr val="202020"/>
                </a:solidFill>
                <a:effectLst/>
                <a:latin typeface="Lato" panose="020B0604020202020204" charset="0"/>
                <a:ea typeface="MS Mincho" charset="-128"/>
                <a:cs typeface="Calibri" panose="020F0502020204030204" pitchFamily="34" charset="0"/>
              </a:rPr>
              <a:t>Autorégulation </a:t>
            </a:r>
          </a:p>
        </p:txBody>
      </p:sp>
      <p:pic>
        <p:nvPicPr>
          <p:cNvPr id="1037" name="Picture 9"/>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1526" y="3036124"/>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ChangeArrowheads="1"/>
          </p:cNvSpPr>
          <p:nvPr/>
        </p:nvSpPr>
        <p:spPr bwMode="auto">
          <a:xfrm>
            <a:off x="7214388" y="5083385"/>
            <a:ext cx="50846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i="0" u="none" strike="noStrike" cap="none" normalizeH="0" baseline="0">
                <a:ln>
                  <a:noFill/>
                </a:ln>
                <a:solidFill>
                  <a:srgbClr val="202020"/>
                </a:solidFill>
                <a:effectLst/>
                <a:latin typeface="Lato" panose="020B0604020202020204" charset="0"/>
                <a:ea typeface="MS Mincho"/>
                <a:cs typeface="Calibri" panose="020F0502020204030204" pitchFamily="34" charset="0"/>
              </a:rPr>
              <a:t>(Mosler, 2012)</a:t>
            </a:r>
          </a:p>
        </p:txBody>
      </p:sp>
    </p:spTree>
    <p:extLst>
      <p:ext uri="{BB962C8B-B14F-4D97-AF65-F5344CB8AC3E}">
        <p14:creationId xmlns:p14="http://schemas.microsoft.com/office/powerpoint/2010/main" val="681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7" name="Rectangle 6"/>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2"/>
          <p:cNvSpPr>
            <a:spLocks noGrp="1"/>
          </p:cNvSpPr>
          <p:nvPr>
            <p:ph type="title"/>
          </p:nvPr>
        </p:nvSpPr>
        <p:spPr>
          <a:xfrm>
            <a:off x="1181100" y="1145316"/>
            <a:ext cx="9486900" cy="1709127"/>
          </a:xfrm>
        </p:spPr>
        <p:txBody>
          <a:bodyPr>
            <a:noAutofit/>
          </a:bodyPr>
          <a:lstStyle/>
          <a:p>
            <a:pPr rtl="0">
              <a:lnSpc>
                <a:spcPct val="100000"/>
              </a:lnSpc>
            </a:pPr>
            <a:r>
              <a:rPr lang="fr-FR" sz="9600" dirty="0">
                <a:solidFill>
                  <a:schemeClr val="bg1"/>
                </a:solidFill>
                <a:latin typeface="Lato" panose="020B0604020202020204" charset="0"/>
              </a:rPr>
              <a:t>Travail en groupe</a:t>
            </a:r>
          </a:p>
        </p:txBody>
      </p:sp>
      <p:sp>
        <p:nvSpPr>
          <p:cNvPr id="9" name="Title 2"/>
          <p:cNvSpPr txBox="1">
            <a:spLocks/>
          </p:cNvSpPr>
          <p:nvPr/>
        </p:nvSpPr>
        <p:spPr>
          <a:xfrm>
            <a:off x="1636143" y="3529305"/>
            <a:ext cx="9357922" cy="1477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marL="514350" indent="-514350" rtl="0">
              <a:lnSpc>
                <a:spcPct val="150000"/>
              </a:lnSpc>
              <a:buFont typeface="+mj-lt"/>
              <a:buAutoNum type="arabicPeriod"/>
            </a:pPr>
            <a:r>
              <a:rPr lang="fr-FR" sz="2400" dirty="0">
                <a:solidFill>
                  <a:schemeClr val="bg1"/>
                </a:solidFill>
                <a:latin typeface="Lato" panose="020B0604020202020204" charset="0"/>
              </a:rPr>
              <a:t>Choisissez deux facteurs ou deux raisons pour lesquels une personne déciderait de ne pas adopter la CTED.</a:t>
            </a:r>
          </a:p>
          <a:p>
            <a:pPr marL="514350" indent="-514350" rtl="0">
              <a:lnSpc>
                <a:spcPct val="100000"/>
              </a:lnSpc>
              <a:buFont typeface="+mj-lt"/>
              <a:buAutoNum type="arabicPeriod"/>
            </a:pPr>
            <a:r>
              <a:rPr lang="fr-FR" sz="2400" dirty="0">
                <a:solidFill>
                  <a:schemeClr val="bg1"/>
                </a:solidFill>
                <a:latin typeface="Lato" panose="020B0604020202020204" charset="0"/>
              </a:rPr>
              <a:t>Réfléchissez aux moyens qu'une organisation responsable de la mise en œuvre d'un programme pourrait utiliser afin de lutter contre les facteurs ou les raisons spécifiques que vous avez choisis et de faciliter le changement de comportement.</a:t>
            </a:r>
          </a:p>
          <a:p>
            <a:pPr marL="514350" indent="-514350" rtl="0">
              <a:lnSpc>
                <a:spcPct val="100000"/>
              </a:lnSpc>
              <a:buFont typeface="+mj-lt"/>
              <a:buAutoNum type="arabicPeriod"/>
            </a:pPr>
            <a:r>
              <a:rPr lang="fr-FR" sz="2400" dirty="0">
                <a:solidFill>
                  <a:schemeClr val="bg1"/>
                </a:solidFill>
                <a:latin typeface="Lato" panose="020B0604020202020204" charset="0"/>
              </a:rPr>
              <a:t>Notez les idées au tableau.</a:t>
            </a:r>
          </a:p>
        </p:txBody>
      </p:sp>
    </p:spTree>
    <p:custDataLst>
      <p:tags r:id="rId1"/>
    </p:custDataLst>
    <p:extLst>
      <p:ext uri="{BB962C8B-B14F-4D97-AF65-F5344CB8AC3E}">
        <p14:creationId xmlns:p14="http://schemas.microsoft.com/office/powerpoint/2010/main" val="371431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Révision : Réflexion individuelle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14" name="Text Placeholder 13"/>
          <p:cNvSpPr>
            <a:spLocks noGrp="1"/>
          </p:cNvSpPr>
          <p:nvPr>
            <p:ph type="body" sz="quarter" idx="11"/>
          </p:nvPr>
        </p:nvSpPr>
        <p:spPr>
          <a:xfrm>
            <a:off x="1052423" y="1808163"/>
            <a:ext cx="9747577" cy="4357687"/>
          </a:xfrm>
        </p:spPr>
        <p:txBody>
          <a:bodyPr>
            <a:normAutofit/>
          </a:bodyPr>
          <a:lstStyle/>
          <a:p>
            <a:pPr rtl="0"/>
            <a:r>
              <a:rPr lang="fr-FR"/>
              <a:t>Souvenez-vous de votre propre comportement (au début de ce cours), le comportement que vous vouliez changer.</a:t>
            </a:r>
          </a:p>
          <a:p>
            <a:pPr marL="342900" indent="-342900" rtl="0">
              <a:buFont typeface="Arial" panose="020B0604020202020204" pitchFamily="34" charset="0"/>
              <a:buChar char="•"/>
            </a:pPr>
            <a:r>
              <a:rPr lang="fr-FR"/>
              <a:t>Quelles catégories de RANAS influencent le plus ce comportement en ce qui vous concerne ?</a:t>
            </a:r>
          </a:p>
          <a:p>
            <a:pPr marL="342900" indent="-342900" rtl="0">
              <a:buFont typeface="Arial" panose="020B0604020202020204" pitchFamily="34" charset="0"/>
              <a:buChar char="•"/>
            </a:pPr>
            <a:r>
              <a:rPr lang="fr-FR"/>
              <a:t>Quel type de support serait le plus utile pour vous dans vos efforts pour modifier ce comportement ?</a:t>
            </a:r>
          </a:p>
        </p:txBody>
      </p:sp>
    </p:spTree>
    <p:custDataLst>
      <p:tags r:id="rId1"/>
    </p:custDataLst>
    <p:extLst>
      <p:ext uri="{BB962C8B-B14F-4D97-AF65-F5344CB8AC3E}">
        <p14:creationId xmlns:p14="http://schemas.microsoft.com/office/powerpoint/2010/main" val="317634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14</a:t>
            </a:fld>
            <a:endParaRPr/>
          </a:p>
        </p:txBody>
      </p:sp>
      <p:sp>
        <p:nvSpPr>
          <p:cNvPr id="3" name="Title 2"/>
          <p:cNvSpPr>
            <a:spLocks noGrp="1"/>
          </p:cNvSpPr>
          <p:nvPr>
            <p:ph type="title"/>
          </p:nvPr>
        </p:nvSpPr>
        <p:spPr/>
        <p:txBody>
          <a:bodyPr/>
          <a:lstStyle/>
          <a:p>
            <a:pPr rtl="0"/>
            <a:r>
              <a:rPr lang="fr-FR"/>
              <a:t>Références</a:t>
            </a:r>
          </a:p>
        </p:txBody>
      </p:sp>
      <p:sp>
        <p:nvSpPr>
          <p:cNvPr id="4" name="Text Placeholder 3"/>
          <p:cNvSpPr>
            <a:spLocks noGrp="1"/>
          </p:cNvSpPr>
          <p:nvPr>
            <p:ph type="body" sz="quarter" idx="11"/>
          </p:nvPr>
        </p:nvSpPr>
        <p:spPr/>
        <p:txBody>
          <a:bodyPr/>
          <a:lstStyle/>
          <a:p>
            <a:pPr marL="342900" indent="-342900" rtl="0">
              <a:buFont typeface="Arial" panose="020B0604020202020204" pitchFamily="34" charset="0"/>
              <a:buChar char="•"/>
            </a:pPr>
            <a:r>
              <a:rPr lang="fr-FR"/>
              <a:t>Mosler, H.J. (2012). A systematic approach to behavior change interventions for the water and sanitation sector in developing countries: a conceptual model, a review, and a guideline. </a:t>
            </a:r>
            <a:r>
              <a:rPr lang="fr-FR" i="1"/>
              <a:t>International Journal of Environmental Health Research</a:t>
            </a:r>
            <a:r>
              <a:rPr lang="fr-FR"/>
              <a:t>, </a:t>
            </a:r>
            <a:r>
              <a:rPr lang="fr-FR" i="1"/>
              <a:t>22</a:t>
            </a:r>
            <a:r>
              <a:rPr lang="fr-FR"/>
              <a:t>(5), 431–449. </a:t>
            </a:r>
            <a:r>
              <a:rPr lang="fr-FR">
                <a:hlinkClick r:id="rId3"/>
              </a:rPr>
              <a:t>https://doi.org/10.1080/09603123.2011.650156</a:t>
            </a:r>
          </a:p>
          <a:p>
            <a:pPr marL="342900" indent="-342900" rtl="0">
              <a:buFont typeface="Arial" panose="020B0604020202020204" pitchFamily="34" charset="0"/>
              <a:buChar char="•"/>
            </a:pPr>
            <a:r>
              <a:rPr lang="fr-FR"/>
              <a:t>Smith, W. A., &amp; Strand, J. (2008). </a:t>
            </a:r>
            <a:r>
              <a:rPr lang="fr-FR" i="1"/>
              <a:t>Social marketing behavior: a practical resource for social change professionals</a:t>
            </a:r>
            <a:r>
              <a:rPr lang="fr-FR"/>
              <a:t>. Academy for Educational Development.</a:t>
            </a:r>
          </a:p>
          <a:p>
            <a:endParaRPr lang="en-CA" dirty="0"/>
          </a:p>
        </p:txBody>
      </p:sp>
    </p:spTree>
    <p:custDataLst>
      <p:tags r:id="rId1"/>
    </p:custDataLst>
    <p:extLst>
      <p:ext uri="{BB962C8B-B14F-4D97-AF65-F5344CB8AC3E}">
        <p14:creationId xmlns:p14="http://schemas.microsoft.com/office/powerpoint/2010/main" val="386018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pPr rtl="0"/>
            <a:r>
              <a:rPr lang="fr-FR">
                <a:solidFill>
                  <a:srgbClr val="000000"/>
                </a:solidFill>
              </a:rPr>
              <a:t>Utilisez cette présentation avec le “Plan de cours : Changement de comportement et CTED” </a:t>
            </a:r>
          </a:p>
          <a:p>
            <a:pPr rtl="0"/>
            <a:r>
              <a:rPr lang="fr-FR">
                <a:solidFill>
                  <a:srgbClr val="000000"/>
                </a:solidFill>
              </a:rPr>
              <a:t>dans le </a:t>
            </a:r>
            <a:br>
              <a:rPr lang="en-CA" dirty="0">
                <a:solidFill>
                  <a:srgbClr val="000000"/>
                </a:solidFill>
              </a:rPr>
            </a:br>
            <a:r>
              <a:rPr lang="fr-FR">
                <a:solidFill>
                  <a:srgbClr val="000000"/>
                </a:solidFill>
              </a:rPr>
              <a:t>Manuel du formateur pour la conservation et le traitement de l'eau à domicile (CTED)</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0000" lnSpcReduction="20000"/>
          </a:bodyPr>
          <a:lstStyle/>
          <a:p>
            <a:pPr rtl="0"/>
            <a:r>
              <a:rPr lang="fr-FR"/>
              <a:t>Changement de comportement et CTED</a:t>
            </a:r>
          </a:p>
        </p:txBody>
      </p:sp>
      <p:sp>
        <p:nvSpPr>
          <p:cNvPr id="5" name="Text Placeholder 4"/>
          <p:cNvSpPr>
            <a:spLocks noGrp="1"/>
          </p:cNvSpPr>
          <p:nvPr>
            <p:ph type="body" sz="quarter" idx="14"/>
          </p:nvPr>
        </p:nvSpPr>
        <p:spPr/>
        <p:txBody>
          <a:bodyPr/>
          <a:lstStyle/>
          <a:p>
            <a:endParaRPr lang="en-CA" dirty="0"/>
          </a:p>
          <a:p>
            <a:endParaRPr lang="en-CA" dirty="0"/>
          </a:p>
          <a:p>
            <a:endParaRPr lang="en-CA" dirty="0"/>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p:txBody>
          <a:bodyPr/>
          <a:lstStyle/>
          <a:p>
            <a:pPr rtl="0"/>
            <a:r>
              <a:rPr lang="fr-FR"/>
              <a:t>Juin</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4119" b="3312"/>
          <a:stretch/>
        </p:blipFill>
        <p:spPr>
          <a:xfrm>
            <a:off x="4637313" y="651425"/>
            <a:ext cx="3023765" cy="2799142"/>
          </a:xfrm>
        </p:spPr>
      </p:pic>
      <p:sp>
        <p:nvSpPr>
          <p:cNvPr id="4" name="Text Placeholder 3"/>
          <p:cNvSpPr>
            <a:spLocks noGrp="1"/>
          </p:cNvSpPr>
          <p:nvPr>
            <p:ph type="body" sz="quarter" idx="26"/>
          </p:nvPr>
        </p:nvSpPr>
        <p:spPr/>
        <p:txBody>
          <a:bodyPr/>
          <a:lstStyle/>
          <a:p>
            <a:pPr rtl="0"/>
            <a:r>
              <a:rPr lang="fr-FR"/>
              <a:t>Souvenez-vous d'un moment où vous vouliez modifier certaines habitudes. Qu'est-ce qui a facilité ou entravé le changement de votre comportement ?</a:t>
            </a:r>
          </a:p>
        </p:txBody>
      </p:sp>
      <p:sp>
        <p:nvSpPr>
          <p:cNvPr id="5" name="Text Placeholder 4"/>
          <p:cNvSpPr>
            <a:spLocks noGrp="1"/>
          </p:cNvSpPr>
          <p:nvPr>
            <p:ph type="body" sz="quarter" idx="27"/>
          </p:nvPr>
        </p:nvSpPr>
        <p:spPr/>
        <p:txBody>
          <a:bodyPr/>
          <a:lstStyle/>
          <a:p>
            <a:pPr rtl="0"/>
            <a:r>
              <a:rPr lang="fr-FR"/>
              <a:t>Souvenez-vous…</a:t>
            </a:r>
          </a:p>
        </p:txBody>
      </p:sp>
      <p:sp>
        <p:nvSpPr>
          <p:cNvPr id="6" name="Text Placeholder 5"/>
          <p:cNvSpPr>
            <a:spLocks noGrp="1"/>
          </p:cNvSpPr>
          <p:nvPr>
            <p:ph type="body" sz="quarter" idx="28"/>
          </p:nvPr>
        </p:nvSpPr>
        <p:spPr/>
        <p:txBody>
          <a:bodyPr/>
          <a:lstStyle/>
          <a:p>
            <a:endParaRPr lang="en-CA" dirty="0"/>
          </a:p>
          <a:p>
            <a:endParaRPr lang="en-CA" dirty="0"/>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p:txBody>
          <a:bodyPr/>
          <a:lstStyle/>
          <a:p>
            <a:pPr lvl="0" rtl="0"/>
            <a:r>
              <a:rPr lang="fr-FR" dirty="0"/>
              <a:t>Décrire les facteurs qui influent sur le changement de comportement</a:t>
            </a:r>
          </a:p>
          <a:p>
            <a:pPr lvl="0"/>
            <a:r>
              <a:rPr lang="fr-FR" dirty="0"/>
              <a:t>Créer des stratégies pour aider les familles tandis qu'elles adoptent une utilisation </a:t>
            </a:r>
            <a:r>
              <a:rPr lang="en-CA" dirty="0" err="1"/>
              <a:t>correcte</a:t>
            </a:r>
            <a:r>
              <a:rPr lang="en-CA" dirty="0"/>
              <a:t>, </a:t>
            </a:r>
            <a:r>
              <a:rPr lang="en-CA" dirty="0" err="1"/>
              <a:t>constante</a:t>
            </a:r>
            <a:r>
              <a:rPr lang="en-CA" dirty="0"/>
              <a:t> et continue </a:t>
            </a:r>
            <a:r>
              <a:rPr lang="fr-FR" dirty="0"/>
              <a:t>de la CTED</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Définissez ces termes</a:t>
            </a:r>
          </a:p>
        </p:txBody>
      </p:sp>
      <p:sp>
        <p:nvSpPr>
          <p:cNvPr id="7" name="Text Placeholder 6"/>
          <p:cNvSpPr>
            <a:spLocks noGrp="1"/>
          </p:cNvSpPr>
          <p:nvPr>
            <p:ph type="body" sz="quarter" idx="11"/>
          </p:nvPr>
        </p:nvSpPr>
        <p:spPr/>
        <p:txBody>
          <a:bodyPr/>
          <a:lstStyle/>
          <a:p>
            <a:pPr rtl="0"/>
            <a:r>
              <a:rPr lang="fr-FR"/>
              <a:t>Comportement</a:t>
            </a:r>
          </a:p>
          <a:p>
            <a:pPr rtl="0"/>
            <a:r>
              <a:rPr lang="fr-FR"/>
              <a:t>Changement de comportement</a:t>
            </a:r>
          </a:p>
        </p:txBody>
      </p:sp>
    </p:spTree>
    <p:custDataLst>
      <p:tags r:id="rId1"/>
    </p:custDataLst>
    <p:extLst>
      <p:ext uri="{BB962C8B-B14F-4D97-AF65-F5344CB8AC3E}">
        <p14:creationId xmlns:p14="http://schemas.microsoft.com/office/powerpoint/2010/main" val="71601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ea typeface="Lato" panose="020F0502020204030203" pitchFamily="34" charset="0"/>
                <a:cs typeface="Lato" panose="020F0502020204030203" pitchFamily="34" charset="0"/>
              </a:rPr>
              <a:t>Comportement</a:t>
            </a:r>
          </a:p>
        </p:txBody>
      </p:sp>
      <p:sp>
        <p:nvSpPr>
          <p:cNvPr id="3" name="Slide Number Placeholder 2"/>
          <p:cNvSpPr>
            <a:spLocks noGrp="1"/>
          </p:cNvSpPr>
          <p:nvPr>
            <p:ph type="sldNum" sz="quarter" idx="10"/>
          </p:nvPr>
        </p:nvSpPr>
        <p:spPr/>
        <p:txBody>
          <a:bodyPr/>
          <a:lstStyle/>
          <a:p>
            <a:pPr rtl="0"/>
            <a:fld id="{A8350104-CE64-4EE9-82B1-554144FA4C7C}" type="slidenum">
              <a:rPr>
                <a:ea typeface="Lato" panose="020F0502020204030203" pitchFamily="34" charset="0"/>
                <a:cs typeface="Lato" panose="020F0502020204030203" pitchFamily="34" charset="0"/>
              </a:rPr>
              <a:pPr/>
              <a:t>7</a:t>
            </a:fld>
            <a:endParaRPr>
              <a:ea typeface="Lato" panose="020F0502020204030203" pitchFamily="34" charset="0"/>
              <a:cs typeface="Lato" panose="020F0502020204030203" pitchFamily="34" charset="0"/>
            </a:endParaRPr>
          </a:p>
        </p:txBody>
      </p:sp>
      <p:sp>
        <p:nvSpPr>
          <p:cNvPr id="14" name="Text Placeholder 13"/>
          <p:cNvSpPr>
            <a:spLocks noGrp="1"/>
          </p:cNvSpPr>
          <p:nvPr>
            <p:ph type="body" sz="quarter" idx="11"/>
          </p:nvPr>
        </p:nvSpPr>
        <p:spPr>
          <a:xfrm>
            <a:off x="838200" y="1456081"/>
            <a:ext cx="7495903" cy="2672397"/>
          </a:xfrm>
        </p:spPr>
        <p:txBody>
          <a:bodyPr>
            <a:normAutofit fontScale="92500" lnSpcReduction="10000"/>
          </a:bodyPr>
          <a:lstStyle/>
          <a:p>
            <a:pPr rtl="0"/>
            <a:r>
              <a:rPr lang="fr-FR">
                <a:ea typeface="Lato" panose="020F0502020204030203" pitchFamily="34" charset="0"/>
                <a:cs typeface="Lato" panose="020F0502020204030203" pitchFamily="34" charset="0"/>
              </a:rPr>
              <a:t>Notre manière de réagir à des événements internes et externes. Le comportement peut être décomposé en trois éléments (Smith &amp; Strand, 2008) :</a:t>
            </a:r>
          </a:p>
          <a:p>
            <a:pPr marL="914400" lvl="1" indent="-457200" rtl="0">
              <a:buFont typeface="+mj-lt"/>
              <a:buAutoNum type="arabicPeriod"/>
            </a:pPr>
            <a:r>
              <a:rPr lang="fr-FR" sz="1800">
                <a:ea typeface="Lato" panose="020F0502020204030203" pitchFamily="34" charset="0"/>
                <a:cs typeface="Lato" panose="020F0502020204030203" pitchFamily="34" charset="0"/>
              </a:rPr>
              <a:t>Une action observable...</a:t>
            </a:r>
          </a:p>
          <a:p>
            <a:pPr marL="914400" lvl="1" indent="-457200" rtl="0">
              <a:buFont typeface="+mj-lt"/>
              <a:buAutoNum type="arabicPeriod"/>
            </a:pPr>
            <a:r>
              <a:rPr lang="fr-FR" sz="1800">
                <a:ea typeface="Lato" panose="020F0502020204030203" pitchFamily="34" charset="0"/>
                <a:cs typeface="Lato" panose="020F0502020204030203" pitchFamily="34" charset="0"/>
              </a:rPr>
              <a:t>Par une audience ciblée spécifique...</a:t>
            </a:r>
          </a:p>
          <a:p>
            <a:pPr marL="914400" lvl="1" indent="-457200" rtl="0">
              <a:buFont typeface="+mj-lt"/>
              <a:buAutoNum type="arabicPeriod"/>
            </a:pPr>
            <a:r>
              <a:rPr lang="fr-FR" sz="1800">
                <a:ea typeface="Lato" panose="020F0502020204030203" pitchFamily="34" charset="0"/>
                <a:cs typeface="Lato" panose="020F0502020204030203" pitchFamily="34" charset="0"/>
              </a:rPr>
              <a:t>Dans des conditions spécifiques</a:t>
            </a: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a:p>
            <a:endParaRPr lang="en-CA"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grpSp>
        <p:nvGrpSpPr>
          <p:cNvPr id="5" name="Group 4"/>
          <p:cNvGrpSpPr/>
          <p:nvPr/>
        </p:nvGrpSpPr>
        <p:grpSpPr>
          <a:xfrm>
            <a:off x="1081313" y="2139977"/>
            <a:ext cx="7529287" cy="2685199"/>
            <a:chOff x="142847" y="-9529"/>
            <a:chExt cx="4285821" cy="1253496"/>
          </a:xfrm>
        </p:grpSpPr>
        <p:grpSp>
          <p:nvGrpSpPr>
            <p:cNvPr id="6" name="Group 5"/>
            <p:cNvGrpSpPr/>
            <p:nvPr/>
          </p:nvGrpSpPr>
          <p:grpSpPr>
            <a:xfrm>
              <a:off x="142847" y="-9529"/>
              <a:ext cx="2057439" cy="468626"/>
              <a:chOff x="142847" y="-57154"/>
              <a:chExt cx="2057439" cy="468626"/>
            </a:xfrm>
          </p:grpSpPr>
          <p:sp>
            <p:nvSpPr>
              <p:cNvPr id="13" name="Right Brace 12"/>
              <p:cNvSpPr/>
              <p:nvPr/>
            </p:nvSpPr>
            <p:spPr>
              <a:xfrm rot="16200000">
                <a:off x="1043614" y="-745200"/>
                <a:ext cx="255905" cy="2057439"/>
              </a:xfrm>
              <a:prstGeom prst="rightBrace">
                <a:avLst>
                  <a:gd name="adj1" fmla="val 8334"/>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4" name="Text Box 2"/>
              <p:cNvSpPr txBox="1">
                <a:spLocks noChangeArrowheads="1"/>
              </p:cNvSpPr>
              <p:nvPr/>
            </p:nvSpPr>
            <p:spPr bwMode="auto">
              <a:xfrm>
                <a:off x="493555" y="-57154"/>
                <a:ext cx="1430655" cy="1724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spcAft>
                    <a:spcPts val="0"/>
                  </a:spcAft>
                </a:pPr>
                <a:r>
                  <a:rPr lang="fr-FR">
                    <a:effectLst/>
                    <a:latin typeface="Lato" panose="020F0502020204030203" pitchFamily="34" charset="0"/>
                    <a:ea typeface="Lato" panose="020F0502020204030203" pitchFamily="34" charset="0"/>
                    <a:cs typeface="Lato" panose="020F0502020204030203" pitchFamily="34" charset="0"/>
                  </a:rPr>
                  <a:t>Conditions spécifiques</a:t>
                </a:r>
              </a:p>
            </p:txBody>
          </p:sp>
        </p:grpSp>
        <p:grpSp>
          <p:nvGrpSpPr>
            <p:cNvPr id="7" name="Group 6"/>
            <p:cNvGrpSpPr/>
            <p:nvPr/>
          </p:nvGrpSpPr>
          <p:grpSpPr>
            <a:xfrm>
              <a:off x="2247925" y="-9525"/>
              <a:ext cx="2180743" cy="468315"/>
              <a:chOff x="-380975" y="-9531"/>
              <a:chExt cx="2180743" cy="468604"/>
            </a:xfrm>
          </p:grpSpPr>
          <p:sp>
            <p:nvSpPr>
              <p:cNvPr id="11" name="Right Brace 10"/>
              <p:cNvSpPr/>
              <p:nvPr/>
            </p:nvSpPr>
            <p:spPr>
              <a:xfrm rot="16200000">
                <a:off x="581444" y="-759251"/>
                <a:ext cx="255905" cy="2180743"/>
              </a:xfrm>
              <a:prstGeom prst="rightBrace">
                <a:avLst>
                  <a:gd name="adj1" fmla="val 8334"/>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2" name="Text Box 2"/>
              <p:cNvSpPr txBox="1">
                <a:spLocks noChangeArrowheads="1"/>
              </p:cNvSpPr>
              <p:nvPr/>
            </p:nvSpPr>
            <p:spPr bwMode="auto">
              <a:xfrm>
                <a:off x="37782" y="-9531"/>
                <a:ext cx="1430655" cy="17251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spcAft>
                    <a:spcPts val="0"/>
                  </a:spcAft>
                </a:pPr>
                <a:r>
                  <a:rPr lang="fr-FR">
                    <a:effectLst/>
                    <a:latin typeface="Lato" panose="020F0502020204030203" pitchFamily="34" charset="0"/>
                    <a:ea typeface="Lato" panose="020F0502020204030203" pitchFamily="34" charset="0"/>
                    <a:cs typeface="Lato" panose="020F0502020204030203" pitchFamily="34" charset="0"/>
                  </a:rPr>
                  <a:t>Public cible</a:t>
                </a:r>
              </a:p>
            </p:txBody>
          </p:sp>
        </p:grpSp>
        <p:grpSp>
          <p:nvGrpSpPr>
            <p:cNvPr id="8" name="Group 7"/>
            <p:cNvGrpSpPr/>
            <p:nvPr/>
          </p:nvGrpSpPr>
          <p:grpSpPr>
            <a:xfrm>
              <a:off x="1409702" y="771514"/>
              <a:ext cx="1703696" cy="472453"/>
              <a:chOff x="-247648" y="-28586"/>
              <a:chExt cx="1703696" cy="472453"/>
            </a:xfrm>
          </p:grpSpPr>
          <p:sp>
            <p:nvSpPr>
              <p:cNvPr id="9" name="Right Brace 8"/>
              <p:cNvSpPr/>
              <p:nvPr/>
            </p:nvSpPr>
            <p:spPr>
              <a:xfrm rot="5400000">
                <a:off x="476247" y="-752481"/>
                <a:ext cx="255905" cy="1703696"/>
              </a:xfrm>
              <a:prstGeom prst="rightBrace">
                <a:avLst>
                  <a:gd name="adj1" fmla="val 8333"/>
                  <a:gd name="adj2" fmla="val 51760"/>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sp>
            <p:nvSpPr>
              <p:cNvPr id="10" name="Text Box 2"/>
              <p:cNvSpPr txBox="1">
                <a:spLocks noChangeArrowheads="1"/>
              </p:cNvSpPr>
              <p:nvPr/>
            </p:nvSpPr>
            <p:spPr bwMode="auto">
              <a:xfrm>
                <a:off x="-138113" y="271457"/>
                <a:ext cx="1430655" cy="1724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spcAft>
                    <a:spcPts val="0"/>
                  </a:spcAft>
                </a:pPr>
                <a:r>
                  <a:rPr lang="fr-FR">
                    <a:effectLst/>
                    <a:latin typeface="Lato" panose="020F0502020204030203" pitchFamily="34" charset="0"/>
                    <a:ea typeface="Lato" panose="020F0502020204030203" pitchFamily="34" charset="0"/>
                    <a:cs typeface="Lato" panose="020F0502020204030203" pitchFamily="34" charset="0"/>
                  </a:rPr>
                  <a:t>Action observable</a:t>
                </a:r>
              </a:p>
            </p:txBody>
          </p:sp>
        </p:grpSp>
      </p:grpSp>
      <p:grpSp>
        <p:nvGrpSpPr>
          <p:cNvPr id="15" name="Group 14"/>
          <p:cNvGrpSpPr/>
          <p:nvPr/>
        </p:nvGrpSpPr>
        <p:grpSpPr>
          <a:xfrm>
            <a:off x="9376306" y="1131663"/>
            <a:ext cx="2200820" cy="4839637"/>
            <a:chOff x="104775" y="0"/>
            <a:chExt cx="1419860" cy="312263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1876425"/>
              <a:ext cx="1347470" cy="124620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0"/>
              <a:ext cx="1419860" cy="1403893"/>
            </a:xfrm>
            <a:prstGeom prst="rect">
              <a:avLst/>
            </a:prstGeom>
          </p:spPr>
        </p:pic>
        <p:sp>
          <p:nvSpPr>
            <p:cNvPr id="18" name="Down Arrow 17"/>
            <p:cNvSpPr/>
            <p:nvPr/>
          </p:nvSpPr>
          <p:spPr>
            <a:xfrm>
              <a:off x="790575" y="1543050"/>
              <a:ext cx="161925" cy="250190"/>
            </a:xfrm>
            <a:prstGeom prst="downArrow">
              <a:avLst/>
            </a:prstGeom>
            <a:solidFill>
              <a:srgbClr val="4F81BD"/>
            </a:solidFill>
            <a:ln w="127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latin typeface="Lato" panose="020F0502020204030203" pitchFamily="34" charset="0"/>
                <a:ea typeface="Lato" panose="020F0502020204030203" pitchFamily="34" charset="0"/>
                <a:cs typeface="Lato" panose="020F0502020204030203" pitchFamily="34" charset="0"/>
              </a:endParaRPr>
            </a:p>
          </p:txBody>
        </p:sp>
      </p:grpSp>
      <p:sp>
        <p:nvSpPr>
          <p:cNvPr id="19" name="Text Box 2"/>
          <p:cNvSpPr txBox="1">
            <a:spLocks noChangeArrowheads="1"/>
          </p:cNvSpPr>
          <p:nvPr/>
        </p:nvSpPr>
        <p:spPr bwMode="auto">
          <a:xfrm>
            <a:off x="388182" y="3085405"/>
            <a:ext cx="8830491" cy="70788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rtl="0">
              <a:lnSpc>
                <a:spcPct val="150000"/>
              </a:lnSpc>
              <a:spcAft>
                <a:spcPts val="0"/>
              </a:spcAft>
            </a:pPr>
            <a:r>
              <a:rPr lang="fr-FR" sz="1600" dirty="0">
                <a:solidFill>
                  <a:srgbClr val="000000"/>
                </a:solidFill>
                <a:effectLst/>
                <a:latin typeface="Lato" panose="020F0502020204030203" pitchFamily="34" charset="0"/>
                <a:ea typeface="Lato" panose="020F0502020204030203" pitchFamily="34" charset="0"/>
                <a:cs typeface="Lato" panose="020F0502020204030203" pitchFamily="34" charset="0"/>
              </a:rPr>
              <a:t>Après avoir déféqué dans la latrine familiale, les mères avec des enfants de moins de cinq ans</a:t>
            </a:r>
          </a:p>
          <a:p>
            <a:pPr algn="ctr" rtl="0">
              <a:spcAft>
                <a:spcPts val="0"/>
              </a:spcAft>
            </a:pPr>
            <a:r>
              <a:rPr lang="fr-FR" sz="1600" dirty="0">
                <a:solidFill>
                  <a:srgbClr val="000000"/>
                </a:solidFill>
                <a:effectLst/>
                <a:latin typeface="Lato" panose="020F0502020204030203" pitchFamily="34" charset="0"/>
                <a:ea typeface="Lato" panose="020F0502020204030203" pitchFamily="34" charset="0"/>
                <a:cs typeface="Lato" panose="020F0502020204030203" pitchFamily="34" charset="0"/>
              </a:rPr>
              <a:t>se lavent les mains avec de l'eau et du savon.</a:t>
            </a:r>
          </a:p>
        </p:txBody>
      </p:sp>
    </p:spTree>
    <p:extLst>
      <p:ext uri="{BB962C8B-B14F-4D97-AF65-F5344CB8AC3E}">
        <p14:creationId xmlns:p14="http://schemas.microsoft.com/office/powerpoint/2010/main" val="8002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Changement de comportement</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986" t="8762" r="3330" b="12000"/>
          <a:stretch/>
        </p:blipFill>
        <p:spPr>
          <a:xfrm>
            <a:off x="470821" y="3788229"/>
            <a:ext cx="2651201" cy="2933245"/>
          </a:xfrm>
          <a:prstGeom prst="rect">
            <a:avLst/>
          </a:prstGeom>
        </p:spPr>
      </p:pic>
      <p:sp>
        <p:nvSpPr>
          <p:cNvPr id="14" name="Text Placeholder 13"/>
          <p:cNvSpPr>
            <a:spLocks noGrp="1"/>
          </p:cNvSpPr>
          <p:nvPr>
            <p:ph type="body" sz="quarter" idx="11"/>
          </p:nvPr>
        </p:nvSpPr>
        <p:spPr>
          <a:xfrm>
            <a:off x="1227909" y="1808163"/>
            <a:ext cx="9572091" cy="4357687"/>
          </a:xfrm>
        </p:spPr>
        <p:txBody>
          <a:bodyPr>
            <a:normAutofit/>
          </a:bodyPr>
          <a:lstStyle/>
          <a:p>
            <a:pPr rtl="0"/>
            <a:r>
              <a:rPr lang="fr-FR"/>
              <a:t>Quand une personne commence à changer son comportement et en fait une </a:t>
            </a:r>
            <a:r>
              <a:rPr lang="fr-FR" b="1"/>
              <a:t>habitude</a:t>
            </a:r>
            <a:r>
              <a:rPr lang="fr-FR"/>
              <a:t> qui se maintient au fil du temps </a:t>
            </a:r>
          </a:p>
        </p:txBody>
      </p:sp>
    </p:spTree>
    <p:custDataLst>
      <p:tags r:id="rId1"/>
    </p:custDataLst>
    <p:extLst>
      <p:ext uri="{BB962C8B-B14F-4D97-AF65-F5344CB8AC3E}">
        <p14:creationId xmlns:p14="http://schemas.microsoft.com/office/powerpoint/2010/main" val="475299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557</TotalTime>
  <Words>401</Words>
  <Application>Microsoft Office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Lato</vt:lpstr>
      <vt:lpstr>MS Mincho</vt:lpstr>
      <vt:lpstr>Georgia</vt:lpstr>
      <vt:lpstr>Arial</vt:lpstr>
      <vt:lpstr>Calibri</vt:lpstr>
      <vt:lpstr>CAWST Title</vt:lpstr>
      <vt:lpstr>CAWST Content</vt:lpstr>
      <vt:lpstr>PowerPoint Presentation</vt:lpstr>
      <vt:lpstr>PowerPoint Presentation</vt:lpstr>
      <vt:lpstr>PowerPoint Presentation</vt:lpstr>
      <vt:lpstr>PowerPoint Presentation</vt:lpstr>
      <vt:lpstr>Résultats d'apprentissage</vt:lpstr>
      <vt:lpstr>Définissez ces termes</vt:lpstr>
      <vt:lpstr>Comportement</vt:lpstr>
      <vt:lpstr>PowerPoint Presentation</vt:lpstr>
      <vt:lpstr>Changement de comportement</vt:lpstr>
      <vt:lpstr>Citations associées au comportement et à la CTED Quels facteurs ont empêché le changement de comportement dans ces exemples ?</vt:lpstr>
      <vt:lpstr>Facteurs qui influencent les comportements</vt:lpstr>
      <vt:lpstr>Travail en groupe</vt:lpstr>
      <vt:lpstr>Révision : Réflexion individuelle</vt:lpstr>
      <vt:lpstr>Références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22</cp:revision>
  <dcterms:created xsi:type="dcterms:W3CDTF">2018-04-27T19:42:37Z</dcterms:created>
  <dcterms:modified xsi:type="dcterms:W3CDTF">2018-09-28T20:45:07Z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