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61" r:id="rId5"/>
    <p:sldId id="259" r:id="rId6"/>
    <p:sldId id="260" r:id="rId7"/>
    <p:sldId id="264" r:id="rId8"/>
    <p:sldId id="266" r:id="rId9"/>
    <p:sldId id="265" r:id="rId10"/>
    <p:sldId id="263" r:id="rId11"/>
    <p:sldId id="262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elert" initials="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10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1FCFE-D7A5-4F05-8A7C-80C2186A51FC}" type="datetimeFigureOut">
              <a:rPr lang="en-CA" smtClean="0"/>
              <a:t>27/05/2014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92FE-CF50-440F-BA9D-F22DC71FF3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11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3C8DC47-A447-435D-B31E-09F486250D12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58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deberían realizar inspecciones de rutina de los elementos de protección y todos los miembros del personal deberían recibir capacitación sobre su uso.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También es importante asegurarse de que todos sepan a quién recurrir en caso de emergencia.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Durante el muestreo del agua, se debería llevar en todo momento un kit de primeros auxilios y no se debería dejarlo en el vehículo de transporte si el personal tendrá que alejarse mucho de él.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muestras y todos los residuos generados durante el análisis podrían contener agentes patógenos o sustancias químicas que podrían dañar la salud. Se deben desechar de manera apropiada y segura.</a:t>
            </a:r>
          </a:p>
        </p:txBody>
      </p:sp>
    </p:spTree>
    <p:extLst>
      <p:ext uri="{BB962C8B-B14F-4D97-AF65-F5344CB8AC3E}">
        <p14:creationId xmlns:p14="http://schemas.microsoft.com/office/powerpoint/2010/main" val="178772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084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sz="1000">
                <a:latin typeface="Arial" panose="020B0604020202020204" pitchFamily="34" charset="0"/>
                <a:cs typeface="Arial" panose="020B0604020202020204" pitchFamily="34" charset="0"/>
              </a:rPr>
              <a:t>Es raro que una misma persona obtenga exactamente el mismo resultado cuando repite un análisis.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sz="1000">
                <a:latin typeface="Arial" panose="020B0604020202020204" pitchFamily="34" charset="0"/>
                <a:cs typeface="Arial" panose="020B0604020202020204" pitchFamily="34" charset="0"/>
              </a:rPr>
              <a:t>Antes de mostrar las respuestas, </a:t>
            </a:r>
            <a:r>
              <a:rPr sz="1000" baseline="0">
                <a:latin typeface="Arial" panose="020B0604020202020204" pitchFamily="34" charset="0"/>
                <a:cs typeface="Arial" panose="020B0604020202020204" pitchFamily="34" charset="0"/>
              </a:rPr>
              <a:t>pregúnteles a los participantes por qué motivos hay diferencias en los resultados de los análisis.</a:t>
            </a:r>
          </a:p>
          <a:p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1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63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baseline="0"/>
              <a:t>Antes de mostrar la respuesta, </a:t>
            </a:r>
            <a:r>
              <a:rPr/>
              <a:t>pídales a los participantes</a:t>
            </a:r>
            <a:r>
              <a:rPr baseline="0"/>
              <a:t> que definan el término "contaminación secundaria".</a:t>
            </a:r>
          </a:p>
        </p:txBody>
      </p:sp>
    </p:spTree>
    <p:extLst>
      <p:ext uri="{BB962C8B-B14F-4D97-AF65-F5344CB8AC3E}">
        <p14:creationId xmlns:p14="http://schemas.microsoft.com/office/powerpoint/2010/main" val="17484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sz="1000">
                <a:latin typeface="Arial" panose="020B0604020202020204" pitchFamily="34" charset="0"/>
                <a:cs typeface="Arial" panose="020B0604020202020204" pitchFamily="34" charset="0"/>
              </a:rPr>
              <a:t>El uso de</a:t>
            </a:r>
            <a:r>
              <a:rPr sz="1000" baseline="0">
                <a:latin typeface="Arial" panose="020B0604020202020204" pitchFamily="34" charset="0"/>
                <a:cs typeface="Arial" panose="020B0604020202020204" pitchFamily="34" charset="0"/>
              </a:rPr>
              <a:t> técnicas de asepsia</a:t>
            </a:r>
            <a:r>
              <a:rPr sz="1000">
                <a:latin typeface="Arial" panose="020B0604020202020204" pitchFamily="34" charset="0"/>
                <a:cs typeface="Arial" panose="020B0604020202020204" pitchFamily="34" charset="0"/>
              </a:rPr>
              <a:t> ayuda a garantizar que los resultados de los análisis sean válidos y puede ahorrar tiempo y recursos al no tener que repetir el análisis.</a:t>
            </a:r>
          </a:p>
        </p:txBody>
      </p:sp>
    </p:spTree>
    <p:extLst>
      <p:ext uri="{BB962C8B-B14F-4D97-AF65-F5344CB8AC3E}">
        <p14:creationId xmlns:p14="http://schemas.microsoft.com/office/powerpoint/2010/main" val="399757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000">
                <a:latin typeface="Arial" panose="020B0604020202020204" pitchFamily="34" charset="0"/>
                <a:cs typeface="Arial" panose="020B0604020202020204" pitchFamily="34" charset="0"/>
              </a:rPr>
              <a:t>Consultar el folleto "Prácticas de asepsia" para acceder a una lista completa.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000" baseline="0">
                <a:latin typeface="Arial" panose="020B0604020202020204" pitchFamily="34" charset="0"/>
                <a:cs typeface="Arial" panose="020B0604020202020204" pitchFamily="34" charset="0"/>
              </a:rPr>
              <a:t>Preparación personal </a:t>
            </a:r>
            <a:r>
              <a:rPr sz="1000">
                <a:latin typeface="Arial" panose="020B0604020202020204" pitchFamily="34" charset="0"/>
                <a:cs typeface="Arial" panose="020B0604020202020204" pitchFamily="34" charset="0"/>
              </a:rPr>
              <a:t>extra</a:t>
            </a:r>
            <a:r>
              <a:rPr sz="1000" baseline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sz="1000">
                <a:latin typeface="Arial" panose="020B0604020202020204" pitchFamily="34" charset="0"/>
                <a:cs typeface="Arial" panose="020B0604020202020204" pitchFamily="34" charset="0"/>
              </a:rPr>
              <a:t>Atarse el cabello.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Usar guantes de látex.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usar</a:t>
            </a:r>
            <a:r>
              <a: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corbata, mangas sueltas, collares largos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Abrochar todos los botones de la bata de laboratorio y no arremangarse para proteger la ropa de derrames accidentales.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sz="10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9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sz="10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bacterias se agrupan y se adhieren a los costados del recipiente para muestras. Al agitar la muestra durante 10 segundos, se distribuyen de manera más uniforme.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sz="10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analizar</a:t>
            </a:r>
            <a:r>
              <a:rPr sz="100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muestras en blanco, </a:t>
            </a:r>
            <a:r>
              <a:rPr sz="10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verifica que el medio de cultivo sea estéril (así como también el agua</a:t>
            </a:r>
            <a:r>
              <a:rPr sz="100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para diluir/enjuagar y otras fuentes de contaminación secundaria)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00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4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064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8FE81C-1BF8-4F34-A344-0F9C0D0D7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9A2F44-FF70-4AA9-836B-F96FFABF0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46B1E-3940-4F26-87B5-87CDE4B7D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4" descr="CAWST Colour - no text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2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674979-EC48-41BA-A377-18B893688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8B727-11FE-4B81-8E9F-53EF06B85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7201AE-EBDF-4F9E-BBA4-D83EE29AE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2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96D6939-B8AB-415C-8E07-37773906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C5138D-4C5F-48AF-A64F-FBCEEBACA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3F326D-2649-4216-BBC7-53F95C315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2EDC0C-8AD2-419E-9BC8-59FCE3CF7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caws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WST_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1377"/>
            <a:ext cx="3848100" cy="11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264" y="677882"/>
            <a:ext cx="80772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sz="1100" dirty="0" smtClean="0"/>
          </a:p>
          <a:p>
            <a:pPr algn="ctr" rtl="0">
              <a:tabLst>
                <a:tab pos="1196975" algn="l"/>
              </a:tabLst>
            </a:pPr>
            <a:r>
              <a:rPr lang="es-SV" sz="1100" dirty="0" smtClean="0"/>
              <a:t>12, 2916 – </a:t>
            </a:r>
            <a:r>
              <a:rPr lang="es-SV" sz="1100" dirty="0" err="1" smtClean="0"/>
              <a:t>5</a:t>
            </a:r>
            <a:r>
              <a:rPr lang="es-SV" sz="1100" baseline="30000" dirty="0" err="1" smtClean="0"/>
              <a:t>th</a:t>
            </a:r>
            <a:r>
              <a:rPr lang="es-SV" sz="1100" dirty="0" smtClean="0"/>
              <a:t> </a:t>
            </a:r>
            <a:r>
              <a:rPr lang="es-SV" sz="1100" dirty="0" err="1" smtClean="0"/>
              <a:t>Avenue</a:t>
            </a:r>
            <a:endParaRPr lang="es-SV" sz="1100" dirty="0" smtClean="0"/>
          </a:p>
          <a:p>
            <a:pPr algn="ctr" rtl="0">
              <a:tabLst>
                <a:tab pos="1196975" algn="l"/>
              </a:tabLst>
            </a:pPr>
            <a:r>
              <a:rPr lang="es-SV" sz="1100" dirty="0" smtClean="0"/>
              <a:t>Calgary, Alberta, </a:t>
            </a:r>
            <a:r>
              <a:rPr lang="es-SV" sz="1100" dirty="0" err="1" smtClean="0"/>
              <a:t>T2A</a:t>
            </a:r>
            <a:r>
              <a:rPr lang="es-SV" sz="1100" dirty="0" smtClean="0"/>
              <a:t> </a:t>
            </a:r>
            <a:r>
              <a:rPr lang="es-SV" sz="1100" dirty="0" err="1" smtClean="0"/>
              <a:t>6K4</a:t>
            </a:r>
            <a:r>
              <a:rPr lang="es-SV" sz="1100" dirty="0" smtClean="0"/>
              <a:t>, Canadá</a:t>
            </a:r>
          </a:p>
          <a:p>
            <a:pPr algn="ctr" rtl="0">
              <a:tabLst>
                <a:tab pos="1196975" algn="l"/>
              </a:tabLst>
            </a:pPr>
            <a:r>
              <a:rPr lang="es-SV" sz="1100" dirty="0" smtClean="0"/>
              <a:t>Teléfono: + 1 (403) 243-3285, fax: + 1 (403) 243-6199</a:t>
            </a:r>
          </a:p>
          <a:p>
            <a:pPr algn="ctr" rtl="0">
              <a:tabLst>
                <a:tab pos="1196975" algn="l"/>
              </a:tabLst>
            </a:pPr>
            <a:r>
              <a:rPr lang="es-SV" sz="1100" dirty="0" smtClean="0">
                <a:hlinkClick r:id="rId4"/>
              </a:rPr>
              <a:t>Correo electrónico: cawst@cawst.org, sitio web: </a:t>
            </a:r>
            <a:r>
              <a:rPr lang="es-SV" sz="1100" dirty="0" smtClean="0"/>
              <a:t>www.cawst.org</a:t>
            </a:r>
          </a:p>
          <a:p>
            <a:pPr algn="ctr">
              <a:tabLst>
                <a:tab pos="1196975" algn="l"/>
              </a:tabLst>
            </a:pPr>
            <a:endParaRPr lang="es-SV" sz="1100" dirty="0" smtClean="0"/>
          </a:p>
          <a:p>
            <a:pPr rtl="0"/>
            <a:r>
              <a:rPr lang="es-SV" sz="850" dirty="0" smtClean="0"/>
              <a:t>El Centro de Tecnologías Asequibles de Agua y Saneamiento (CAWST, por su sigla en inglés) es una organización sin fines de lucro con base en Calgary que proporciona capacitación y consultoría a organizaciones que trabajan directamente con poblaciones en países en desarrollo que carecen de acceso al agua limpia y al saneamiento básico.</a:t>
            </a:r>
          </a:p>
          <a:p>
            <a:pPr rtl="0"/>
            <a:r>
              <a:rPr lang="es-SV" sz="850" dirty="0" smtClean="0"/>
              <a:t> </a:t>
            </a:r>
          </a:p>
          <a:p>
            <a:pPr rtl="0"/>
            <a:r>
              <a:rPr lang="es-SV" sz="850" dirty="0" smtClean="0"/>
              <a:t>Una de las principales estrategias de CAWST es hacer del conocimiento sobre agua un saber popular. Eso se logra, en parte, mediante el desarrollo y la distribución gratuita de materiales educativos con la intención de aumentar la disponibilidad de información para los que más lo necesitan.</a:t>
            </a:r>
          </a:p>
          <a:p>
            <a:pPr rtl="0"/>
            <a:r>
              <a:rPr lang="es-SV" sz="850" dirty="0" smtClean="0"/>
              <a:t> </a:t>
            </a:r>
          </a:p>
          <a:p>
            <a:pPr rtl="0"/>
            <a:r>
              <a:rPr lang="es-SV" sz="850" dirty="0" smtClean="0"/>
              <a:t>Este documento es de contenido abierto y está elaborado bajo la licencia genérica Creative Commons Atribución 3.0. Para ver una copia de esa licencia, visite la página http://creativecommons.org/licenses/by/3.0/deed.es o envíe una carta a Creative Commons, 171 </a:t>
            </a:r>
            <a:r>
              <a:rPr lang="es-SV" sz="850" dirty="0" err="1" smtClean="0"/>
              <a:t>Second</a:t>
            </a:r>
            <a:r>
              <a:rPr lang="es-SV" sz="850" dirty="0" smtClean="0"/>
              <a:t> Street, Suite 300, San Francisco, California 94105, Estados Unidos. </a:t>
            </a:r>
          </a:p>
          <a:p>
            <a:pPr rtl="0"/>
            <a:r>
              <a:rPr lang="es-SV" sz="850" dirty="0" smtClean="0"/>
              <a:t> </a:t>
            </a:r>
          </a:p>
          <a:p>
            <a:pPr rtl="0"/>
            <a:r>
              <a:rPr lang="es-SV" sz="850" dirty="0" smtClean="0"/>
              <a:t>		Usted es libre de:</a:t>
            </a:r>
          </a:p>
          <a:p>
            <a:pPr marL="2000250" lvl="4" indent="-171450" rtl="0">
              <a:buFont typeface="Arial" pitchFamily="34" charset="0"/>
              <a:buChar char="•"/>
            </a:pPr>
            <a:r>
              <a:rPr lang="es-SV" sz="850" dirty="0" smtClean="0"/>
              <a:t>Compartir – copiar, distribuir y difundir este documento.</a:t>
            </a:r>
          </a:p>
          <a:p>
            <a:pPr marL="2000250" lvl="4" indent="-171450" rtl="0">
              <a:buFont typeface="Arial" pitchFamily="34" charset="0"/>
              <a:buChar char="•"/>
            </a:pPr>
            <a:r>
              <a:rPr lang="es-SV" sz="850" dirty="0" smtClean="0"/>
              <a:t>Editar – adaptar este documento.</a:t>
            </a:r>
          </a:p>
          <a:p>
            <a:pPr rtl="0"/>
            <a:r>
              <a:rPr lang="es-SV" sz="850" dirty="0" smtClean="0"/>
              <a:t> </a:t>
            </a:r>
          </a:p>
          <a:p>
            <a:pPr rtl="0"/>
            <a:r>
              <a:rPr lang="es-SV" sz="850" dirty="0" smtClean="0"/>
              <a:t>		Bajo las siguientes condiciones:</a:t>
            </a:r>
          </a:p>
          <a:p>
            <a:pPr marL="2000250" lvl="4" indent="-171450" rtl="0">
              <a:buFont typeface="Arial" pitchFamily="34" charset="0"/>
              <a:buChar char="•"/>
            </a:pPr>
            <a:r>
              <a:rPr lang="es-SV" sz="850" dirty="0" smtClean="0"/>
              <a:t>Atribución. Deberá atribuírsele a CAWST el crédito de ser la fuente original del documento. Por favor, incluya la dirección a nuestro sitio web: www.cawst.org.</a:t>
            </a:r>
          </a:p>
          <a:p>
            <a:pPr algn="ctr">
              <a:tabLst>
                <a:tab pos="1196975" algn="l"/>
              </a:tabLst>
            </a:pPr>
            <a:endParaRPr lang="es-SV" sz="700" dirty="0" smtClean="0"/>
          </a:p>
          <a:p>
            <a:pPr rtl="0">
              <a:tabLst>
                <a:tab pos="1196975" algn="l"/>
              </a:tabLst>
            </a:pPr>
            <a:r>
              <a:rPr lang="es-SV" sz="850" dirty="0" smtClean="0"/>
              <a:t>CAWST actualizará este documento periódicamente. Por ese motivo, no se recomienda que lo almacene para descargarlo desde su sitio web.</a:t>
            </a:r>
          </a:p>
          <a:p>
            <a:pPr>
              <a:tabLst>
                <a:tab pos="1196975" algn="l"/>
              </a:tabLst>
            </a:pPr>
            <a:endParaRPr lang="es-SV" sz="85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105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12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 rtl="0"/>
            <a:r>
              <a:rPr lang="es-SV" sz="900" b="1" dirty="0" smtClean="0"/>
              <a:t> </a:t>
            </a:r>
            <a:r>
              <a:rPr lang="es-SV" sz="900" dirty="0" smtClean="0"/>
              <a:t>CAWST y sus directores, empleados, contratistas y voluntarios no asumen ninguna responsabilidad ni dan ninguna garantía respecto de los resultados que puedan obtenerse a partir del uso de la información proporcionada.</a:t>
            </a:r>
            <a:endParaRPr lang="es-SV" sz="900" dirty="0"/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92" y="3111252"/>
            <a:ext cx="1080120" cy="28803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00" y="3544850"/>
            <a:ext cx="936104" cy="360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305137"/>
            <a:ext cx="6408712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b="1" dirty="0"/>
              <a:t> </a:t>
            </a:r>
            <a:r>
              <a:rPr sz="1100" b="1" dirty="0"/>
              <a:t> </a:t>
            </a:r>
            <a:r>
              <a:rPr sz="1100" b="1" dirty="0" err="1"/>
              <a:t>Manténgase</a:t>
            </a:r>
            <a:r>
              <a:rPr sz="1100" b="1" dirty="0"/>
              <a:t> </a:t>
            </a:r>
            <a:r>
              <a:rPr sz="1100" b="1" dirty="0" err="1"/>
              <a:t>actualizado</a:t>
            </a:r>
            <a:r>
              <a:rPr sz="1100" b="1" dirty="0"/>
              <a:t> y </a:t>
            </a:r>
            <a:r>
              <a:rPr sz="1100" b="1" dirty="0" err="1"/>
              <a:t>obtenga</a:t>
            </a:r>
            <a:r>
              <a:rPr sz="1100" b="1" dirty="0"/>
              <a:t> </a:t>
            </a:r>
            <a:r>
              <a:rPr sz="1100" b="1" dirty="0" err="1"/>
              <a:t>apoyo</a:t>
            </a:r>
            <a:r>
              <a:rPr sz="1100" b="1" dirty="0"/>
              <a:t>:</a:t>
            </a:r>
          </a:p>
          <a:p>
            <a:pPr marL="3028950" lvl="6" indent="-285750" rtl="0">
              <a:buFont typeface="Arial" pitchFamily="34" charset="0"/>
              <a:buChar char="•"/>
            </a:pPr>
            <a:r>
              <a:rPr sz="1100" dirty="0" err="1"/>
              <a:t>Últimas</a:t>
            </a:r>
            <a:r>
              <a:rPr sz="1100" dirty="0"/>
              <a:t> </a:t>
            </a:r>
            <a:r>
              <a:rPr sz="1100" dirty="0" err="1"/>
              <a:t>actualizaciones</a:t>
            </a:r>
            <a:r>
              <a:rPr sz="1100" dirty="0"/>
              <a:t> de </a:t>
            </a:r>
            <a:r>
              <a:rPr sz="1100" dirty="0" err="1"/>
              <a:t>este</a:t>
            </a:r>
            <a:r>
              <a:rPr sz="1100" dirty="0"/>
              <a:t> </a:t>
            </a:r>
            <a:r>
              <a:rPr sz="1100" dirty="0" err="1"/>
              <a:t>documento</a:t>
            </a:r>
            <a:r>
              <a:rPr sz="1100" dirty="0"/>
              <a:t>.</a:t>
            </a:r>
          </a:p>
          <a:p>
            <a:pPr marL="3028950" lvl="6" indent="-285750" rtl="0">
              <a:buFont typeface="Arial" pitchFamily="34" charset="0"/>
              <a:buChar char="•"/>
            </a:pPr>
            <a:r>
              <a:rPr sz="1100" dirty="0" err="1"/>
              <a:t>Otros</a:t>
            </a:r>
            <a:r>
              <a:rPr sz="1100" dirty="0"/>
              <a:t> </a:t>
            </a:r>
            <a:r>
              <a:rPr sz="1100" dirty="0" err="1"/>
              <a:t>talleres</a:t>
            </a:r>
            <a:r>
              <a:rPr sz="1100" dirty="0"/>
              <a:t> y </a:t>
            </a:r>
            <a:r>
              <a:rPr sz="1100" dirty="0" err="1"/>
              <a:t>recursos</a:t>
            </a:r>
            <a:r>
              <a:rPr sz="1100" dirty="0"/>
              <a:t> de </a:t>
            </a:r>
            <a:r>
              <a:rPr sz="1100" dirty="0" err="1"/>
              <a:t>capacitación</a:t>
            </a:r>
            <a:r>
              <a:rPr sz="1100" dirty="0"/>
              <a:t> </a:t>
            </a:r>
            <a:r>
              <a:rPr sz="1100" dirty="0" err="1"/>
              <a:t>relacionados</a:t>
            </a:r>
            <a:r>
              <a:rPr sz="1100" dirty="0"/>
              <a:t>.</a:t>
            </a:r>
          </a:p>
          <a:p>
            <a:pPr marL="3028950" lvl="6" indent="-285750" rtl="0">
              <a:buFont typeface="Arial" pitchFamily="34" charset="0"/>
              <a:buChar char="•"/>
            </a:pPr>
            <a:r>
              <a:rPr sz="1100" dirty="0" err="1"/>
              <a:t>Apoyo</a:t>
            </a:r>
            <a:r>
              <a:rPr sz="1100" dirty="0"/>
              <a:t> </a:t>
            </a:r>
            <a:r>
              <a:rPr sz="1100" dirty="0" err="1"/>
              <a:t>sobre</a:t>
            </a:r>
            <a:r>
              <a:rPr sz="1100" dirty="0"/>
              <a:t> el </a:t>
            </a:r>
            <a:r>
              <a:rPr sz="1100" dirty="0" err="1"/>
              <a:t>uso</a:t>
            </a:r>
            <a:r>
              <a:rPr sz="1100" dirty="0"/>
              <a:t> de </a:t>
            </a:r>
            <a:r>
              <a:rPr sz="1100" dirty="0" err="1"/>
              <a:t>este</a:t>
            </a:r>
            <a:r>
              <a:rPr sz="1100" dirty="0"/>
              <a:t> </a:t>
            </a:r>
            <a:r>
              <a:rPr sz="1100" dirty="0" err="1"/>
              <a:t>documento</a:t>
            </a:r>
            <a:r>
              <a:rPr sz="1100" dirty="0"/>
              <a:t> para </a:t>
            </a:r>
            <a:r>
              <a:rPr sz="1100" dirty="0" err="1"/>
              <a:t>su</a:t>
            </a:r>
            <a:r>
              <a:rPr sz="1100" dirty="0"/>
              <a:t> </a:t>
            </a:r>
            <a:r>
              <a:rPr sz="1100" dirty="0" err="1"/>
              <a:t>trabajo</a:t>
            </a:r>
            <a:r>
              <a:rPr sz="1100" dirty="0"/>
              <a:t>.</a:t>
            </a:r>
          </a:p>
          <a:p>
            <a:pPr rtl="0"/>
            <a:r>
              <a:rPr sz="1100" dirty="0"/>
              <a:t> </a:t>
            </a:r>
          </a:p>
          <a:p>
            <a:pPr rtl="0"/>
            <a:endParaRPr lang="en-GB" sz="1100" i="1" dirty="0" smtClean="0"/>
          </a:p>
          <a:p>
            <a:pPr rtl="0"/>
            <a:r>
              <a:rPr sz="1100" i="1" dirty="0" smtClean="0"/>
              <a:t>CAWST </a:t>
            </a:r>
            <a:r>
              <a:rPr sz="1100" i="1" dirty="0" err="1"/>
              <a:t>provee</a:t>
            </a:r>
            <a:r>
              <a:rPr sz="1100" i="1" dirty="0"/>
              <a:t> </a:t>
            </a:r>
            <a:r>
              <a:rPr sz="1100" i="1" dirty="0" err="1"/>
              <a:t>mentoría</a:t>
            </a:r>
            <a:r>
              <a:rPr sz="1100" i="1" dirty="0"/>
              <a:t> y</a:t>
            </a:r>
          </a:p>
          <a:p>
            <a:pPr rtl="0"/>
            <a:r>
              <a:rPr sz="1100" i="1" dirty="0" err="1"/>
              <a:t>asesoramiento</a:t>
            </a:r>
            <a:r>
              <a:rPr sz="1100" i="1" dirty="0"/>
              <a:t> </a:t>
            </a:r>
            <a:r>
              <a:rPr sz="1100" i="1" dirty="0" err="1"/>
              <a:t>sobre</a:t>
            </a:r>
            <a:r>
              <a:rPr sz="1100" i="1" dirty="0"/>
              <a:t> el </a:t>
            </a:r>
            <a:r>
              <a:rPr sz="1100" i="1" dirty="0" err="1"/>
              <a:t>uso</a:t>
            </a:r>
            <a:r>
              <a:rPr sz="1100" i="1" dirty="0"/>
              <a:t> de </a:t>
            </a:r>
            <a:r>
              <a:rPr sz="1100" i="1" dirty="0" err="1"/>
              <a:t>sus</a:t>
            </a:r>
            <a:r>
              <a:rPr sz="1100" i="1" dirty="0"/>
              <a:t> </a:t>
            </a:r>
            <a:r>
              <a:rPr sz="1100" i="1" dirty="0" err="1"/>
              <a:t>materiales</a:t>
            </a:r>
            <a:endParaRPr sz="1100" i="1" dirty="0"/>
          </a:p>
          <a:p>
            <a:pPr rtl="0"/>
            <a:r>
              <a:rPr sz="1100" i="1" dirty="0"/>
              <a:t>de </a:t>
            </a:r>
            <a:r>
              <a:rPr sz="1100" i="1" dirty="0" err="1"/>
              <a:t>capacitación</a:t>
            </a:r>
            <a:r>
              <a:rPr sz="1100" i="1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35863"/>
            <a:ext cx="468052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sz="4000" b="1">
                <a:solidFill>
                  <a:schemeClr val="accent2"/>
                </a:solidFill>
              </a:rPr>
              <a:t>Control de calidad </a:t>
            </a:r>
            <a:r>
              <a:rPr sz="4000" b="1"/>
              <a:t>en </a:t>
            </a:r>
            <a:r>
              <a:rPr sz="4000" b="1">
                <a:solidFill>
                  <a:schemeClr val="accent2"/>
                </a:solidFill>
              </a:rPr>
              <a:t>análisis microbiológicos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1225"/>
            <a:ext cx="8229600" cy="4572000"/>
          </a:xfrm>
        </p:spPr>
        <p:txBody>
          <a:bodyPr/>
          <a:lstStyle/>
          <a:p>
            <a:pPr marL="609600" indent="-609600" rtl="0">
              <a:lnSpc>
                <a:spcPct val="110000"/>
              </a:lnSpc>
            </a:pPr>
            <a:r>
              <a:rPr sz="2400" dirty="0"/>
              <a:t>Si se </a:t>
            </a:r>
            <a:r>
              <a:rPr sz="2400" dirty="0" err="1"/>
              <a:t>analiza</a:t>
            </a:r>
            <a:r>
              <a:rPr sz="2400" dirty="0"/>
              <a:t> </a:t>
            </a:r>
            <a:r>
              <a:rPr sz="2400" dirty="0" err="1"/>
              <a:t>más</a:t>
            </a:r>
            <a:r>
              <a:rPr sz="2400" dirty="0"/>
              <a:t> de un </a:t>
            </a:r>
            <a:r>
              <a:rPr sz="2400" dirty="0" err="1"/>
              <a:t>tipo</a:t>
            </a:r>
            <a:r>
              <a:rPr sz="2400" dirty="0"/>
              <a:t> de </a:t>
            </a:r>
            <a:r>
              <a:rPr sz="2400" dirty="0" err="1"/>
              <a:t>muestra</a:t>
            </a:r>
            <a:r>
              <a:rPr sz="2400" dirty="0"/>
              <a:t>, </a:t>
            </a:r>
            <a:r>
              <a:rPr sz="2400" dirty="0" err="1"/>
              <a:t>analizar</a:t>
            </a:r>
            <a:r>
              <a:rPr sz="2400" dirty="0"/>
              <a:t> la </a:t>
            </a:r>
            <a:r>
              <a:rPr sz="2400" dirty="0" err="1"/>
              <a:t>menos</a:t>
            </a:r>
            <a:r>
              <a:rPr sz="2400" dirty="0"/>
              <a:t> </a:t>
            </a:r>
            <a:r>
              <a:rPr sz="2400" dirty="0" err="1"/>
              <a:t>contaminada</a:t>
            </a:r>
            <a:r>
              <a:rPr sz="2400" dirty="0"/>
              <a:t> </a:t>
            </a:r>
            <a:r>
              <a:rPr sz="2400" dirty="0" err="1"/>
              <a:t>primero</a:t>
            </a:r>
            <a:r>
              <a:rPr sz="2400" dirty="0"/>
              <a:t>:</a:t>
            </a:r>
          </a:p>
          <a:p>
            <a:pPr marL="1077913" lvl="1" indent="-449263" rtl="0">
              <a:lnSpc>
                <a:spcPct val="110000"/>
              </a:lnSpc>
              <a:buFontTx/>
              <a:buAutoNum type="arabicPeriod"/>
            </a:pPr>
            <a:r>
              <a:rPr sz="2400" dirty="0"/>
              <a:t>Agua </a:t>
            </a:r>
            <a:r>
              <a:rPr sz="2400" dirty="0" err="1"/>
              <a:t>filtrada</a:t>
            </a:r>
            <a:r>
              <a:rPr sz="2400" dirty="0"/>
              <a:t> (</a:t>
            </a:r>
            <a:r>
              <a:rPr sz="2400" dirty="0" err="1"/>
              <a:t>generalmente</a:t>
            </a:r>
            <a:r>
              <a:rPr sz="2400" dirty="0"/>
              <a:t>, la de </a:t>
            </a:r>
            <a:r>
              <a:rPr sz="2400" dirty="0" err="1"/>
              <a:t>mejor</a:t>
            </a:r>
            <a:r>
              <a:rPr sz="2400" dirty="0"/>
              <a:t> </a:t>
            </a:r>
            <a:r>
              <a:rPr sz="2400" dirty="0" err="1"/>
              <a:t>calidad</a:t>
            </a:r>
            <a:r>
              <a:rPr sz="2400" dirty="0"/>
              <a:t>)</a:t>
            </a:r>
          </a:p>
          <a:p>
            <a:pPr marL="1079500" lvl="1" indent="-450850" rtl="0">
              <a:lnSpc>
                <a:spcPct val="110000"/>
              </a:lnSpc>
              <a:buFontTx/>
              <a:buAutoNum type="arabicPeriod"/>
            </a:pPr>
            <a:r>
              <a:rPr sz="2400" dirty="0"/>
              <a:t>Agua </a:t>
            </a:r>
            <a:r>
              <a:rPr sz="2400" dirty="0" err="1"/>
              <a:t>almacenada</a:t>
            </a:r>
            <a:endParaRPr sz="2400" dirty="0"/>
          </a:p>
          <a:p>
            <a:pPr marL="1079500" lvl="1" indent="-461963" rtl="0">
              <a:lnSpc>
                <a:spcPct val="110000"/>
              </a:lnSpc>
              <a:buFontTx/>
              <a:buAutoNum type="arabicPeriod"/>
            </a:pPr>
            <a:r>
              <a:rPr sz="2400" dirty="0"/>
              <a:t>Agua </a:t>
            </a:r>
            <a:r>
              <a:rPr sz="2400" dirty="0" err="1"/>
              <a:t>transportada</a:t>
            </a:r>
            <a:endParaRPr sz="2400" dirty="0"/>
          </a:p>
          <a:p>
            <a:pPr marL="1079500" lvl="1" indent="-450850" rtl="0">
              <a:lnSpc>
                <a:spcPct val="110000"/>
              </a:lnSpc>
              <a:buFontTx/>
              <a:buAutoNum type="arabicPeriod"/>
            </a:pPr>
            <a:r>
              <a:rPr sz="2400" dirty="0"/>
              <a:t>Agua de </a:t>
            </a:r>
            <a:r>
              <a:rPr sz="2400" dirty="0" err="1"/>
              <a:t>origen</a:t>
            </a:r>
            <a:r>
              <a:rPr sz="2400" dirty="0"/>
              <a:t> (</a:t>
            </a:r>
            <a:r>
              <a:rPr sz="2400" dirty="0" err="1"/>
              <a:t>generalmente</a:t>
            </a:r>
            <a:r>
              <a:rPr sz="2400" dirty="0"/>
              <a:t>, la de </a:t>
            </a:r>
            <a:r>
              <a:rPr sz="2400" dirty="0" err="1"/>
              <a:t>peor</a:t>
            </a:r>
            <a:r>
              <a:rPr sz="2400" dirty="0"/>
              <a:t> </a:t>
            </a:r>
            <a:r>
              <a:rPr sz="2400" dirty="0" err="1"/>
              <a:t>calidad</a:t>
            </a:r>
            <a:r>
              <a:rPr sz="2400" dirty="0"/>
              <a:t>)</a:t>
            </a:r>
          </a:p>
          <a:p>
            <a:pPr marL="609600" indent="-609600" rtl="0"/>
            <a:r>
              <a:rPr sz="2400" dirty="0" err="1"/>
              <a:t>Agitar</a:t>
            </a:r>
            <a:r>
              <a:rPr sz="2400" dirty="0"/>
              <a:t> la </a:t>
            </a:r>
            <a:r>
              <a:rPr sz="2400" dirty="0" err="1"/>
              <a:t>muestra</a:t>
            </a:r>
            <a:r>
              <a:rPr sz="2400" dirty="0"/>
              <a:t> antes de </a:t>
            </a:r>
            <a:r>
              <a:rPr sz="2400" dirty="0" err="1"/>
              <a:t>colocarla</a:t>
            </a:r>
            <a:r>
              <a:rPr sz="2400" dirty="0"/>
              <a:t> en la </a:t>
            </a:r>
            <a:r>
              <a:rPr sz="2400" dirty="0" err="1"/>
              <a:t>placa</a:t>
            </a:r>
            <a:r>
              <a:rPr sz="2400" dirty="0"/>
              <a:t> </a:t>
            </a:r>
          </a:p>
          <a:p>
            <a:pPr marL="609600" indent="-609600" rtl="0"/>
            <a:r>
              <a:rPr sz="2400" dirty="0" err="1"/>
              <a:t>Realizar</a:t>
            </a:r>
            <a:r>
              <a:rPr sz="2400" dirty="0"/>
              <a:t> un </a:t>
            </a:r>
            <a:r>
              <a:rPr sz="2400" dirty="0" err="1"/>
              <a:t>análisis</a:t>
            </a:r>
            <a:r>
              <a:rPr sz="2400" dirty="0"/>
              <a:t> en </a:t>
            </a:r>
            <a:r>
              <a:rPr sz="2400" dirty="0" err="1"/>
              <a:t>blanco</a:t>
            </a:r>
            <a:r>
              <a:rPr sz="2400" dirty="0"/>
              <a:t> con </a:t>
            </a:r>
            <a:r>
              <a:rPr sz="2400" dirty="0" err="1"/>
              <a:t>agua</a:t>
            </a:r>
            <a:r>
              <a:rPr sz="2400" dirty="0"/>
              <a:t> </a:t>
            </a:r>
            <a:r>
              <a:rPr sz="2400" dirty="0" err="1"/>
              <a:t>esterilizada</a:t>
            </a:r>
            <a:r>
              <a:rPr sz="2400" dirty="0"/>
              <a:t> </a:t>
            </a:r>
            <a:r>
              <a:rPr sz="2400" dirty="0" err="1"/>
              <a:t>cada</a:t>
            </a:r>
            <a:r>
              <a:rPr sz="2400" dirty="0"/>
              <a:t> 10-20 </a:t>
            </a:r>
            <a:r>
              <a:rPr sz="2400" dirty="0" err="1"/>
              <a:t>muestras</a:t>
            </a:r>
            <a:endParaRPr sz="2400" dirty="0"/>
          </a:p>
        </p:txBody>
      </p:sp>
      <p:pic>
        <p:nvPicPr>
          <p:cNvPr id="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1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Esterilización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rtl="0">
              <a:lnSpc>
                <a:spcPct val="110000"/>
              </a:lnSpc>
            </a:pPr>
            <a:r>
              <a:rPr sz="2400" dirty="0"/>
              <a:t>¡</a:t>
            </a:r>
            <a:r>
              <a:rPr sz="2400" dirty="0" err="1"/>
              <a:t>Muy</a:t>
            </a:r>
            <a:r>
              <a:rPr sz="2400" dirty="0"/>
              <a:t> </a:t>
            </a:r>
            <a:r>
              <a:rPr sz="2400" dirty="0" err="1"/>
              <a:t>importante</a:t>
            </a:r>
            <a:r>
              <a:rPr sz="2400" dirty="0"/>
              <a:t> para el </a:t>
            </a:r>
            <a:r>
              <a:rPr sz="2400" dirty="0" err="1"/>
              <a:t>análisis</a:t>
            </a:r>
            <a:r>
              <a:rPr sz="2400" dirty="0"/>
              <a:t> </a:t>
            </a:r>
            <a:r>
              <a:rPr sz="2400" dirty="0" err="1"/>
              <a:t>microbiológico</a:t>
            </a:r>
            <a:r>
              <a:rPr sz="2400" dirty="0"/>
              <a:t>!</a:t>
            </a:r>
          </a:p>
          <a:p>
            <a:pPr rtl="0">
              <a:lnSpc>
                <a:spcPct val="110000"/>
              </a:lnSpc>
            </a:pPr>
            <a:r>
              <a:rPr sz="2400" dirty="0" err="1"/>
              <a:t>Esterilizar</a:t>
            </a:r>
            <a:r>
              <a:rPr sz="2400" dirty="0"/>
              <a:t> </a:t>
            </a:r>
            <a:r>
              <a:rPr sz="2400" u="sng" dirty="0" err="1"/>
              <a:t>TODOS</a:t>
            </a:r>
            <a:r>
              <a:rPr sz="2400" dirty="0"/>
              <a:t> los </a:t>
            </a:r>
            <a:r>
              <a:rPr sz="2400" dirty="0" err="1"/>
              <a:t>equipos</a:t>
            </a:r>
            <a:r>
              <a:rPr sz="2400" dirty="0"/>
              <a:t> entre </a:t>
            </a:r>
            <a:r>
              <a:rPr sz="2400" dirty="0" err="1"/>
              <a:t>uso</a:t>
            </a:r>
            <a:r>
              <a:rPr sz="2400" dirty="0"/>
              <a:t> y </a:t>
            </a:r>
            <a:r>
              <a:rPr sz="2400" dirty="0" err="1"/>
              <a:t>uso</a:t>
            </a:r>
            <a:endParaRPr sz="2400" dirty="0"/>
          </a:p>
          <a:p>
            <a:pPr lvl="1" rtl="0">
              <a:lnSpc>
                <a:spcPct val="110000"/>
              </a:lnSpc>
            </a:pPr>
            <a:r>
              <a:rPr sz="2000" dirty="0" err="1"/>
              <a:t>Horno</a:t>
            </a:r>
            <a:r>
              <a:rPr sz="2000" dirty="0"/>
              <a:t> </a:t>
            </a:r>
            <a:r>
              <a:rPr sz="2000" dirty="0" err="1"/>
              <a:t>convencional</a:t>
            </a:r>
            <a:r>
              <a:rPr sz="2000" dirty="0"/>
              <a:t>: </a:t>
            </a:r>
            <a:r>
              <a:rPr sz="2000" dirty="0" err="1"/>
              <a:t>calentar</a:t>
            </a:r>
            <a:r>
              <a:rPr sz="2000" dirty="0"/>
              <a:t> a </a:t>
            </a:r>
            <a:r>
              <a:rPr sz="2000" dirty="0" err="1"/>
              <a:t>180ºC</a:t>
            </a:r>
            <a:r>
              <a:rPr sz="2000" dirty="0"/>
              <a:t> </a:t>
            </a:r>
            <a:r>
              <a:rPr sz="2000" dirty="0" err="1"/>
              <a:t>durante</a:t>
            </a:r>
            <a:r>
              <a:rPr sz="2000" dirty="0"/>
              <a:t> 30 </a:t>
            </a:r>
            <a:r>
              <a:rPr sz="2000" dirty="0" err="1"/>
              <a:t>minutos</a:t>
            </a:r>
            <a:r>
              <a:rPr sz="2000" dirty="0"/>
              <a:t> </a:t>
            </a:r>
          </a:p>
          <a:p>
            <a:pPr lvl="1" rtl="0">
              <a:lnSpc>
                <a:spcPct val="110000"/>
              </a:lnSpc>
            </a:pPr>
            <a:r>
              <a:rPr sz="2000" dirty="0" err="1"/>
              <a:t>Hervido</a:t>
            </a:r>
            <a:r>
              <a:rPr sz="2000" dirty="0"/>
              <a:t>: </a:t>
            </a:r>
            <a:r>
              <a:rPr sz="2000" dirty="0" err="1"/>
              <a:t>hervir</a:t>
            </a:r>
            <a:r>
              <a:rPr sz="2000" dirty="0"/>
              <a:t> </a:t>
            </a:r>
            <a:r>
              <a:rPr sz="2000" dirty="0" err="1"/>
              <a:t>durante</a:t>
            </a:r>
            <a:r>
              <a:rPr sz="2000" dirty="0"/>
              <a:t> 10 </a:t>
            </a:r>
            <a:r>
              <a:rPr sz="2000" dirty="0" err="1"/>
              <a:t>minutos</a:t>
            </a:r>
            <a:r>
              <a:rPr sz="2000" dirty="0"/>
              <a:t> </a:t>
            </a:r>
          </a:p>
          <a:p>
            <a:pPr lvl="1" rtl="0">
              <a:lnSpc>
                <a:spcPct val="110000"/>
              </a:lnSpc>
            </a:pPr>
            <a:r>
              <a:rPr sz="2000" dirty="0"/>
              <a:t>Autoclave: </a:t>
            </a:r>
            <a:r>
              <a:rPr sz="2000" dirty="0" err="1"/>
              <a:t>calentar</a:t>
            </a:r>
            <a:r>
              <a:rPr sz="2000" dirty="0"/>
              <a:t> a </a:t>
            </a:r>
            <a:r>
              <a:rPr sz="2000" dirty="0" err="1"/>
              <a:t>121ºC</a:t>
            </a:r>
            <a:r>
              <a:rPr sz="2000" dirty="0"/>
              <a:t> </a:t>
            </a:r>
            <a:r>
              <a:rPr sz="2000" dirty="0" err="1"/>
              <a:t>durante</a:t>
            </a:r>
            <a:r>
              <a:rPr sz="2000" dirty="0"/>
              <a:t> 20 </a:t>
            </a:r>
            <a:r>
              <a:rPr sz="2000" dirty="0" err="1"/>
              <a:t>minuto</a:t>
            </a:r>
            <a:r>
              <a:rPr sz="2000" dirty="0"/>
              <a:t> </a:t>
            </a:r>
          </a:p>
          <a:p>
            <a:pPr lvl="1" rtl="0">
              <a:lnSpc>
                <a:spcPct val="110000"/>
              </a:lnSpc>
            </a:pPr>
            <a:r>
              <a:rPr sz="2000" dirty="0"/>
              <a:t>Olla de </a:t>
            </a:r>
            <a:r>
              <a:rPr sz="2000" dirty="0" err="1"/>
              <a:t>presión</a:t>
            </a:r>
            <a:r>
              <a:rPr sz="2000" dirty="0"/>
              <a:t>: </a:t>
            </a:r>
            <a:r>
              <a:rPr sz="2000" dirty="0" err="1"/>
              <a:t>calentar</a:t>
            </a:r>
            <a:r>
              <a:rPr sz="2000" dirty="0"/>
              <a:t> </a:t>
            </a:r>
            <a:r>
              <a:rPr sz="2000" dirty="0" err="1"/>
              <a:t>durante</a:t>
            </a:r>
            <a:r>
              <a:rPr sz="2000" dirty="0"/>
              <a:t> al </a:t>
            </a:r>
            <a:r>
              <a:rPr sz="2000" dirty="0" err="1"/>
              <a:t>menos</a:t>
            </a:r>
            <a:r>
              <a:rPr sz="2000" dirty="0"/>
              <a:t> 30 </a:t>
            </a:r>
            <a:r>
              <a:rPr sz="2000" dirty="0" err="1"/>
              <a:t>minutos</a:t>
            </a:r>
            <a:r>
              <a:rPr sz="2000" dirty="0"/>
              <a:t> </a:t>
            </a:r>
          </a:p>
          <a:p>
            <a:pPr lvl="1" rtl="0">
              <a:lnSpc>
                <a:spcPct val="110000"/>
              </a:lnSpc>
            </a:pPr>
            <a:r>
              <a:rPr sz="2000" dirty="0"/>
              <a:t>Use la llama de un </a:t>
            </a:r>
            <a:r>
              <a:rPr sz="2000" dirty="0" err="1"/>
              <a:t>encendedor</a:t>
            </a:r>
            <a:r>
              <a:rPr sz="2000" dirty="0"/>
              <a:t> para </a:t>
            </a:r>
            <a:r>
              <a:rPr sz="2000" dirty="0" err="1"/>
              <a:t>desinfectar</a:t>
            </a:r>
            <a:r>
              <a:rPr sz="2000" dirty="0"/>
              <a:t> </a:t>
            </a:r>
            <a:r>
              <a:rPr sz="2000" dirty="0" err="1"/>
              <a:t>las</a:t>
            </a:r>
            <a:r>
              <a:rPr sz="2000" dirty="0"/>
              <a:t> </a:t>
            </a:r>
            <a:r>
              <a:rPr sz="2000" dirty="0" err="1"/>
              <a:t>pinzas</a:t>
            </a:r>
            <a:r>
              <a:rPr sz="2000" dirty="0"/>
              <a:t> o </a:t>
            </a:r>
            <a:r>
              <a:rPr sz="2000" dirty="0" err="1"/>
              <a:t>las</a:t>
            </a:r>
            <a:r>
              <a:rPr sz="2000" dirty="0"/>
              <a:t> </a:t>
            </a:r>
            <a:r>
              <a:rPr sz="2000" dirty="0" err="1"/>
              <a:t>placas</a:t>
            </a:r>
            <a:r>
              <a:rPr sz="2000" dirty="0"/>
              <a:t> de Petri</a:t>
            </a:r>
          </a:p>
          <a:p>
            <a:pPr lvl="1" rtl="0">
              <a:lnSpc>
                <a:spcPct val="110000"/>
              </a:lnSpc>
            </a:pPr>
            <a:r>
              <a:rPr sz="2000" dirty="0" err="1"/>
              <a:t>Usar</a:t>
            </a:r>
            <a:r>
              <a:rPr sz="2000" dirty="0"/>
              <a:t> </a:t>
            </a:r>
            <a:r>
              <a:rPr sz="2000" dirty="0" err="1"/>
              <a:t>metanol</a:t>
            </a:r>
            <a:r>
              <a:rPr sz="2000" dirty="0"/>
              <a:t> para </a:t>
            </a:r>
            <a:r>
              <a:rPr sz="2000" dirty="0" err="1"/>
              <a:t>desinfectar</a:t>
            </a:r>
            <a:r>
              <a:rPr sz="2000" dirty="0"/>
              <a:t> los </a:t>
            </a:r>
            <a:r>
              <a:rPr sz="2000" dirty="0" err="1"/>
              <a:t>equipos</a:t>
            </a:r>
            <a:r>
              <a:rPr sz="2000" dirty="0"/>
              <a:t> de </a:t>
            </a:r>
            <a:r>
              <a:rPr sz="2000" dirty="0" err="1"/>
              <a:t>filtración</a:t>
            </a:r>
            <a:r>
              <a:rPr sz="2000" dirty="0"/>
              <a:t> </a:t>
            </a:r>
            <a:r>
              <a:rPr sz="2000" dirty="0" err="1"/>
              <a:t>por</a:t>
            </a:r>
            <a:r>
              <a:rPr sz="2000" dirty="0"/>
              <a:t> </a:t>
            </a:r>
            <a:r>
              <a:rPr sz="2000" dirty="0" err="1"/>
              <a:t>membrana</a:t>
            </a:r>
            <a:endParaRPr sz="2000" dirty="0"/>
          </a:p>
        </p:txBody>
      </p:sp>
      <p:pic>
        <p:nvPicPr>
          <p:cNvPr id="6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3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La importancia de la</a:t>
            </a:r>
            <a:r>
              <a:rPr lang="en-US" altLang="en-US" b="1" dirty="0" smtClean="0">
                <a:solidFill>
                  <a:schemeClr val="accent2"/>
                </a:solidFill>
              </a:rPr>
              <a:t/>
            </a:r>
            <a:br>
              <a:rPr lang="en-US" altLang="en-US" b="1" dirty="0" smtClean="0">
                <a:solidFill>
                  <a:schemeClr val="accent2"/>
                </a:solidFill>
              </a:rPr>
            </a:br>
            <a:r>
              <a:rPr b="1">
                <a:solidFill>
                  <a:schemeClr val="accent2"/>
                </a:solidFill>
              </a:rPr>
              <a:t> salud y la seguridad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67947"/>
            <a:ext cx="8229600" cy="4525963"/>
          </a:xfrm>
        </p:spPr>
        <p:txBody>
          <a:bodyPr/>
          <a:lstStyle/>
          <a:p>
            <a:pPr rtl="0">
              <a:lnSpc>
                <a:spcPct val="110000"/>
              </a:lnSpc>
            </a:pPr>
            <a:r>
              <a:rPr sz="2400" dirty="0"/>
              <a:t>El </a:t>
            </a:r>
            <a:r>
              <a:rPr sz="2400" dirty="0" err="1"/>
              <a:t>implementador</a:t>
            </a:r>
            <a:r>
              <a:rPr sz="2400" dirty="0"/>
              <a:t> del </a:t>
            </a:r>
            <a:r>
              <a:rPr sz="2400" dirty="0" err="1"/>
              <a:t>proyecto</a:t>
            </a:r>
            <a:r>
              <a:rPr sz="2400" dirty="0"/>
              <a:t> </a:t>
            </a:r>
            <a:r>
              <a:rPr sz="2400" dirty="0" err="1"/>
              <a:t>es</a:t>
            </a:r>
            <a:r>
              <a:rPr sz="2400" dirty="0"/>
              <a:t> el </a:t>
            </a:r>
            <a:r>
              <a:rPr sz="2400" dirty="0" err="1"/>
              <a:t>responsable</a:t>
            </a:r>
            <a:r>
              <a:rPr sz="2400" dirty="0"/>
              <a:t> de </a:t>
            </a:r>
            <a:r>
              <a:rPr sz="2400" dirty="0" err="1"/>
              <a:t>proveer</a:t>
            </a:r>
            <a:r>
              <a:rPr sz="2400" dirty="0"/>
              <a:t> el </a:t>
            </a:r>
            <a:r>
              <a:rPr sz="2400" dirty="0" err="1"/>
              <a:t>equipamiento</a:t>
            </a:r>
            <a:r>
              <a:rPr sz="2400" dirty="0"/>
              <a:t> de </a:t>
            </a:r>
            <a:r>
              <a:rPr sz="2400" dirty="0" err="1"/>
              <a:t>seguridad</a:t>
            </a:r>
            <a:r>
              <a:rPr sz="2400" dirty="0"/>
              <a:t> y la </a:t>
            </a:r>
            <a:r>
              <a:rPr sz="2400" dirty="0" err="1"/>
              <a:t>capacitación</a:t>
            </a:r>
            <a:r>
              <a:rPr sz="2400" dirty="0"/>
              <a:t> </a:t>
            </a:r>
            <a:r>
              <a:rPr sz="2400" dirty="0" err="1"/>
              <a:t>sobre</a:t>
            </a:r>
            <a:r>
              <a:rPr sz="2400" dirty="0"/>
              <a:t> </a:t>
            </a:r>
            <a:r>
              <a:rPr sz="2400" dirty="0" err="1"/>
              <a:t>este</a:t>
            </a:r>
            <a:r>
              <a:rPr sz="2400" dirty="0"/>
              <a:t> </a:t>
            </a:r>
            <a:r>
              <a:rPr sz="2400" dirty="0" err="1"/>
              <a:t>tema</a:t>
            </a:r>
            <a:r>
              <a:rPr sz="2400" dirty="0"/>
              <a:t>.</a:t>
            </a:r>
          </a:p>
          <a:p>
            <a:pPr lvl="1" rtl="0">
              <a:lnSpc>
                <a:spcPct val="110000"/>
              </a:lnSpc>
            </a:pPr>
            <a:r>
              <a:rPr sz="2000" dirty="0" err="1"/>
              <a:t>Extintores</a:t>
            </a:r>
            <a:r>
              <a:rPr sz="2000" dirty="0"/>
              <a:t> de </a:t>
            </a:r>
            <a:r>
              <a:rPr sz="2000" dirty="0" err="1"/>
              <a:t>incendios</a:t>
            </a:r>
            <a:r>
              <a:rPr sz="2000" dirty="0"/>
              <a:t>, </a:t>
            </a:r>
            <a:r>
              <a:rPr sz="2000" dirty="0" err="1"/>
              <a:t>anteojos</a:t>
            </a:r>
            <a:r>
              <a:rPr sz="2000" dirty="0"/>
              <a:t> de </a:t>
            </a:r>
            <a:r>
              <a:rPr sz="2000" dirty="0" err="1"/>
              <a:t>seguridad</a:t>
            </a:r>
            <a:r>
              <a:rPr sz="2000" dirty="0"/>
              <a:t>, </a:t>
            </a:r>
            <a:r>
              <a:rPr sz="2000" dirty="0" err="1"/>
              <a:t>guantes</a:t>
            </a:r>
            <a:r>
              <a:rPr sz="2000" dirty="0"/>
              <a:t>, kits de </a:t>
            </a:r>
            <a:r>
              <a:rPr sz="2000" dirty="0" err="1"/>
              <a:t>primeros</a:t>
            </a:r>
            <a:r>
              <a:rPr sz="2000" dirty="0"/>
              <a:t> </a:t>
            </a:r>
            <a:r>
              <a:rPr sz="2000" dirty="0" err="1"/>
              <a:t>auxilios</a:t>
            </a:r>
            <a:r>
              <a:rPr sz="2000" dirty="0"/>
              <a:t>, </a:t>
            </a:r>
            <a:r>
              <a:rPr sz="2000" dirty="0" err="1"/>
              <a:t>entrenamiento</a:t>
            </a:r>
            <a:r>
              <a:rPr sz="2000" dirty="0"/>
              <a:t> </a:t>
            </a:r>
            <a:r>
              <a:rPr sz="2000" dirty="0" err="1"/>
              <a:t>sobre</a:t>
            </a:r>
            <a:r>
              <a:rPr sz="2000" dirty="0"/>
              <a:t> </a:t>
            </a:r>
            <a:r>
              <a:rPr sz="2000" dirty="0" err="1"/>
              <a:t>seguridad</a:t>
            </a:r>
            <a:r>
              <a:rPr sz="2000" dirty="0"/>
              <a:t> en el </a:t>
            </a:r>
            <a:r>
              <a:rPr sz="2000" dirty="0" err="1"/>
              <a:t>agua</a:t>
            </a:r>
            <a:r>
              <a:rPr sz="2000" dirty="0"/>
              <a:t> y </a:t>
            </a:r>
            <a:r>
              <a:rPr sz="2000" dirty="0" err="1"/>
              <a:t>primeros</a:t>
            </a:r>
            <a:r>
              <a:rPr sz="2000" dirty="0"/>
              <a:t> </a:t>
            </a:r>
            <a:r>
              <a:rPr sz="2000" dirty="0" err="1"/>
              <a:t>auxilios</a:t>
            </a:r>
            <a:r>
              <a:rPr sz="2000" dirty="0"/>
              <a:t>.</a:t>
            </a:r>
          </a:p>
          <a:p>
            <a:pPr rtl="0">
              <a:lnSpc>
                <a:spcPct val="110000"/>
              </a:lnSpc>
            </a:pPr>
            <a:r>
              <a:rPr sz="2400" dirty="0"/>
              <a:t>Los </a:t>
            </a:r>
            <a:r>
              <a:rPr sz="2400" dirty="0" err="1"/>
              <a:t>técnicos</a:t>
            </a:r>
            <a:r>
              <a:rPr sz="2400" dirty="0"/>
              <a:t> son los </a:t>
            </a:r>
            <a:r>
              <a:rPr sz="2400" dirty="0" err="1"/>
              <a:t>responsables</a:t>
            </a:r>
            <a:r>
              <a:rPr sz="2400" dirty="0"/>
              <a:t> de </a:t>
            </a:r>
            <a:r>
              <a:rPr sz="2400" dirty="0" err="1"/>
              <a:t>usar</a:t>
            </a:r>
            <a:r>
              <a:rPr sz="2400" dirty="0"/>
              <a:t> </a:t>
            </a:r>
            <a:r>
              <a:rPr sz="2400" dirty="0" err="1"/>
              <a:t>adecuadamente</a:t>
            </a:r>
            <a:r>
              <a:rPr sz="2400" dirty="0"/>
              <a:t> el </a:t>
            </a:r>
            <a:r>
              <a:rPr sz="2400" dirty="0" err="1"/>
              <a:t>equipamiento</a:t>
            </a:r>
            <a:r>
              <a:rPr sz="2400" dirty="0"/>
              <a:t> y los </a:t>
            </a:r>
            <a:r>
              <a:rPr sz="2400" dirty="0" err="1"/>
              <a:t>productos</a:t>
            </a:r>
            <a:r>
              <a:rPr sz="2400" dirty="0"/>
              <a:t>.</a:t>
            </a:r>
          </a:p>
          <a:p>
            <a:pPr lvl="1" rtl="0">
              <a:lnSpc>
                <a:spcPct val="110000"/>
              </a:lnSpc>
            </a:pPr>
            <a:r>
              <a:rPr sz="2000" dirty="0"/>
              <a:t>Leer la </a:t>
            </a:r>
            <a:r>
              <a:rPr sz="2000" dirty="0" err="1"/>
              <a:t>información</a:t>
            </a:r>
            <a:r>
              <a:rPr sz="2000" dirty="0"/>
              <a:t> de </a:t>
            </a:r>
            <a:r>
              <a:rPr sz="2000" dirty="0" err="1"/>
              <a:t>seguridad</a:t>
            </a:r>
            <a:r>
              <a:rPr sz="2000" dirty="0"/>
              <a:t> de los </a:t>
            </a:r>
            <a:r>
              <a:rPr sz="2000" dirty="0" err="1"/>
              <a:t>reactivos</a:t>
            </a:r>
            <a:r>
              <a:rPr sz="2000" dirty="0"/>
              <a:t> </a:t>
            </a:r>
            <a:r>
              <a:rPr sz="2000" dirty="0" err="1"/>
              <a:t>químicos</a:t>
            </a:r>
            <a:r>
              <a:rPr sz="2000" dirty="0"/>
              <a:t> (p. </a:t>
            </a:r>
            <a:r>
              <a:rPr sz="2000" dirty="0" err="1"/>
              <a:t>ej</a:t>
            </a:r>
            <a:r>
              <a:rPr sz="2000" dirty="0"/>
              <a:t>.: </a:t>
            </a:r>
            <a:r>
              <a:rPr sz="2000" dirty="0" err="1"/>
              <a:t>arsénico</a:t>
            </a:r>
            <a:r>
              <a:rPr sz="2000" dirty="0"/>
              <a:t>, </a:t>
            </a:r>
            <a:r>
              <a:rPr sz="2000" dirty="0" err="1"/>
              <a:t>metanol</a:t>
            </a:r>
            <a:r>
              <a:rPr sz="2000" dirty="0"/>
              <a:t>)</a:t>
            </a:r>
          </a:p>
          <a:p>
            <a:pPr lvl="1" rtl="0">
              <a:lnSpc>
                <a:spcPct val="110000"/>
              </a:lnSpc>
            </a:pPr>
            <a:r>
              <a:rPr sz="2000" dirty="0" err="1"/>
              <a:t>Eliminar</a:t>
            </a:r>
            <a:r>
              <a:rPr sz="2000" dirty="0"/>
              <a:t> de </a:t>
            </a:r>
            <a:r>
              <a:rPr sz="2000" dirty="0" err="1"/>
              <a:t>manera</a:t>
            </a:r>
            <a:r>
              <a:rPr sz="2000" dirty="0"/>
              <a:t> </a:t>
            </a:r>
            <a:r>
              <a:rPr sz="2000" dirty="0" err="1"/>
              <a:t>segura</a:t>
            </a:r>
            <a:r>
              <a:rPr sz="2000" dirty="0"/>
              <a:t> </a:t>
            </a:r>
            <a:r>
              <a:rPr sz="2000" dirty="0" err="1"/>
              <a:t>las</a:t>
            </a:r>
            <a:r>
              <a:rPr sz="2000" dirty="0"/>
              <a:t> </a:t>
            </a:r>
            <a:r>
              <a:rPr sz="2000" dirty="0" err="1"/>
              <a:t>muestras</a:t>
            </a:r>
            <a:r>
              <a:rPr sz="2000" dirty="0"/>
              <a:t> y los </a:t>
            </a:r>
            <a:r>
              <a:rPr sz="2000" dirty="0" err="1"/>
              <a:t>desechos</a:t>
            </a:r>
            <a:endParaRPr sz="2000" dirty="0"/>
          </a:p>
        </p:txBody>
      </p:sp>
      <p:pic>
        <p:nvPicPr>
          <p:cNvPr id="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1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La importancia del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b="1">
                <a:solidFill>
                  <a:schemeClr val="accent2"/>
                </a:solidFill>
              </a:rPr>
              <a:t>control de calidad</a:t>
            </a:r>
          </a:p>
        </p:txBody>
      </p:sp>
      <p:pic>
        <p:nvPicPr>
          <p:cNvPr id="2052" name="Picture 4" descr="CAWST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7391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Expectativas de aprendizaje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856" y="1484784"/>
            <a:ext cx="8229600" cy="4525963"/>
          </a:xfrm>
        </p:spPr>
        <p:txBody>
          <a:bodyPr/>
          <a:lstStyle/>
          <a:p>
            <a:pPr marL="514350" lvl="0" indent="-514350" rtl="0">
              <a:buNone/>
            </a:pPr>
            <a:r>
              <a:rPr/>
              <a:t>1. Explicar la importancia del control de calidad en el análisis de la calidad del agua de consumo.</a:t>
            </a:r>
          </a:p>
          <a:p>
            <a:pPr marL="514350" lvl="0" indent="-514350" rtl="0">
              <a:buNone/>
            </a:pPr>
            <a:r>
              <a:rPr/>
              <a:t>2. Describir las prácticas de asepsia, la contaminación secundaria y la esterilización.</a:t>
            </a:r>
          </a:p>
          <a:p>
            <a:pPr marL="514350" lvl="0" indent="-514350" rtl="0">
              <a:buNone/>
            </a:pPr>
            <a:r>
              <a:rPr/>
              <a:t>3. Abordar la importancia de la salud y la seguridad durante el análisis de la calidad del agua de consumo.</a:t>
            </a:r>
          </a:p>
          <a:p>
            <a:pPr marL="514350" lvl="0" indent="-514350">
              <a:buNone/>
            </a:pPr>
            <a:endParaRPr lang="en-US" dirty="0"/>
          </a:p>
        </p:txBody>
      </p:sp>
      <p:pic>
        <p:nvPicPr>
          <p:cNvPr id="5" name="Picture 4" descr="CAWST Colour - no tex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sz="4000" b="1" dirty="0">
                <a:solidFill>
                  <a:schemeClr val="accent2"/>
                </a:solidFill>
              </a:rPr>
              <a:t>¿Para </a:t>
            </a:r>
            <a:r>
              <a:rPr sz="4000" b="1" dirty="0" err="1">
                <a:solidFill>
                  <a:schemeClr val="accent2"/>
                </a:solidFill>
              </a:rPr>
              <a:t>qué</a:t>
            </a:r>
            <a:r>
              <a:rPr sz="4000" b="1" dirty="0">
                <a:solidFill>
                  <a:schemeClr val="accent2"/>
                </a:solidFill>
              </a:rPr>
              <a:t> </a:t>
            </a:r>
            <a:r>
              <a:rPr sz="4000" b="1" dirty="0" err="1"/>
              <a:t>es</a:t>
            </a:r>
            <a:r>
              <a:rPr sz="4000" b="1" dirty="0"/>
              <a:t> </a:t>
            </a:r>
            <a:r>
              <a:rPr sz="4000" b="1" dirty="0" err="1"/>
              <a:t>necesario</a:t>
            </a:r>
            <a:r>
              <a:rPr sz="4000" b="1" dirty="0"/>
              <a:t> </a:t>
            </a:r>
            <a:r>
              <a:rPr sz="4000" b="1" dirty="0" err="1"/>
              <a:t>realizar</a:t>
            </a: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sz="4000" b="1" dirty="0">
                <a:solidFill>
                  <a:schemeClr val="accent2"/>
                </a:solidFill>
              </a:rPr>
              <a:t> el control de </a:t>
            </a:r>
            <a:r>
              <a:rPr sz="4000" b="1" dirty="0" err="1">
                <a:solidFill>
                  <a:schemeClr val="accent2"/>
                </a:solidFill>
              </a:rPr>
              <a:t>calidad</a:t>
            </a:r>
            <a:r>
              <a:rPr sz="40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8864" y="2287413"/>
            <a:ext cx="8229600" cy="4525963"/>
          </a:xfrm>
        </p:spPr>
        <p:txBody>
          <a:bodyPr/>
          <a:lstStyle/>
          <a:p>
            <a:pPr lvl="0" rtl="0"/>
            <a:r>
              <a:rPr/>
              <a:t>Para reducir al mínimo los errores.</a:t>
            </a:r>
          </a:p>
          <a:p>
            <a:pPr rtl="0"/>
            <a:r>
              <a:rPr/>
              <a:t>Para garantizar resultados confiables y uniformes.</a:t>
            </a:r>
          </a:p>
        </p:txBody>
      </p:sp>
      <p:pic>
        <p:nvPicPr>
          <p:cNvPr id="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sz="3200" b="1" dirty="0" err="1">
                <a:solidFill>
                  <a:schemeClr val="accent2"/>
                </a:solidFill>
              </a:rPr>
              <a:t>Diferencias</a:t>
            </a:r>
            <a:r>
              <a:rPr sz="3200" b="1" dirty="0">
                <a:solidFill>
                  <a:schemeClr val="accent2"/>
                </a:solidFill>
              </a:rPr>
              <a:t> en los </a:t>
            </a:r>
            <a:r>
              <a:rPr sz="3200" b="1" dirty="0" err="1">
                <a:solidFill>
                  <a:schemeClr val="accent2"/>
                </a:solidFill>
              </a:rPr>
              <a:t>resultados</a:t>
            </a:r>
            <a:r>
              <a:rPr sz="3200" b="1" dirty="0">
                <a:solidFill>
                  <a:schemeClr val="accent2"/>
                </a:solidFill>
              </a:rPr>
              <a:t> de los </a:t>
            </a:r>
            <a:r>
              <a:rPr sz="3200" b="1" dirty="0" err="1">
                <a:solidFill>
                  <a:schemeClr val="accent2"/>
                </a:solidFill>
              </a:rPr>
              <a:t>análisis</a:t>
            </a:r>
            <a:endParaRPr sz="3200" b="1" dirty="0">
              <a:solidFill>
                <a:schemeClr val="accent2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152" y="1412776"/>
            <a:ext cx="5157242" cy="4525963"/>
          </a:xfrm>
        </p:spPr>
        <p:txBody>
          <a:bodyPr/>
          <a:lstStyle/>
          <a:p>
            <a:pPr lvl="0" rtl="0"/>
            <a:r>
              <a:rPr sz="2400" dirty="0" err="1"/>
              <a:t>Diferencias</a:t>
            </a:r>
            <a:r>
              <a:rPr sz="2400" dirty="0"/>
              <a:t> de </a:t>
            </a:r>
            <a:r>
              <a:rPr sz="2400" dirty="0" err="1"/>
              <a:t>medición</a:t>
            </a:r>
            <a:r>
              <a:rPr sz="2400" dirty="0"/>
              <a:t>.</a:t>
            </a:r>
          </a:p>
          <a:p>
            <a:pPr lvl="0" rtl="0"/>
            <a:r>
              <a:rPr sz="2400" dirty="0" err="1"/>
              <a:t>Cambios</a:t>
            </a:r>
            <a:r>
              <a:rPr sz="2400" dirty="0"/>
              <a:t> en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condiciones</a:t>
            </a:r>
            <a:r>
              <a:rPr sz="2400" dirty="0"/>
              <a:t> del </a:t>
            </a:r>
            <a:r>
              <a:rPr sz="2400" dirty="0" err="1"/>
              <a:t>entorno</a:t>
            </a:r>
            <a:r>
              <a:rPr sz="2400" dirty="0"/>
              <a:t> (p. </a:t>
            </a:r>
            <a:r>
              <a:rPr sz="2400" dirty="0" err="1"/>
              <a:t>ej</a:t>
            </a:r>
            <a:r>
              <a:rPr sz="2400" dirty="0"/>
              <a:t>.: </a:t>
            </a:r>
            <a:r>
              <a:rPr sz="2400" dirty="0" err="1"/>
              <a:t>luz</a:t>
            </a:r>
            <a:r>
              <a:rPr sz="2400" dirty="0"/>
              <a:t>, </a:t>
            </a:r>
            <a:r>
              <a:rPr sz="2400" dirty="0" err="1"/>
              <a:t>temperatura</a:t>
            </a:r>
            <a:r>
              <a:rPr sz="2400" dirty="0"/>
              <a:t>, </a:t>
            </a:r>
            <a:r>
              <a:rPr sz="2400" dirty="0" err="1"/>
              <a:t>suministro</a:t>
            </a:r>
            <a:r>
              <a:rPr sz="2400" dirty="0"/>
              <a:t> de </a:t>
            </a:r>
            <a:r>
              <a:rPr sz="2400" dirty="0" err="1"/>
              <a:t>energía</a:t>
            </a:r>
            <a:r>
              <a:rPr sz="2400" dirty="0"/>
              <a:t>).</a:t>
            </a:r>
          </a:p>
          <a:p>
            <a:pPr lvl="0" rtl="0"/>
            <a:r>
              <a:rPr sz="2400" dirty="0"/>
              <a:t>Error </a:t>
            </a:r>
            <a:r>
              <a:rPr sz="2400" dirty="0" err="1"/>
              <a:t>humano</a:t>
            </a:r>
            <a:r>
              <a:rPr sz="2400" dirty="0"/>
              <a:t> (p. </a:t>
            </a:r>
            <a:r>
              <a:rPr sz="2400" dirty="0" err="1"/>
              <a:t>ej</a:t>
            </a:r>
            <a:r>
              <a:rPr sz="2400" dirty="0"/>
              <a:t>.: </a:t>
            </a:r>
            <a:r>
              <a:rPr sz="2400" dirty="0" err="1"/>
              <a:t>realizar</a:t>
            </a:r>
            <a:r>
              <a:rPr sz="2400" dirty="0"/>
              <a:t> </a:t>
            </a:r>
            <a:r>
              <a:rPr sz="2400" dirty="0" err="1"/>
              <a:t>análisis</a:t>
            </a:r>
            <a:r>
              <a:rPr sz="2400" dirty="0"/>
              <a:t> </a:t>
            </a:r>
            <a:r>
              <a:rPr sz="2400" dirty="0" err="1"/>
              <a:t>si</a:t>
            </a:r>
            <a:r>
              <a:rPr sz="2400" dirty="0"/>
              <a:t> se </a:t>
            </a:r>
            <a:r>
              <a:rPr sz="2400" dirty="0" err="1"/>
              <a:t>está</a:t>
            </a:r>
            <a:r>
              <a:rPr sz="2400" dirty="0"/>
              <a:t> </a:t>
            </a:r>
            <a:r>
              <a:rPr sz="2400" dirty="0" err="1"/>
              <a:t>cansado</a:t>
            </a:r>
            <a:r>
              <a:rPr sz="2400" dirty="0"/>
              <a:t>).</a:t>
            </a:r>
          </a:p>
          <a:p>
            <a:pPr lvl="0" rtl="0"/>
            <a:r>
              <a:rPr sz="2400" dirty="0" err="1"/>
              <a:t>Interpretación</a:t>
            </a:r>
            <a:r>
              <a:rPr sz="2400" dirty="0"/>
              <a:t> (p. </a:t>
            </a:r>
            <a:r>
              <a:rPr sz="2400" dirty="0" err="1"/>
              <a:t>ej</a:t>
            </a:r>
            <a:r>
              <a:rPr sz="2400" dirty="0"/>
              <a:t>.: </a:t>
            </a:r>
            <a:r>
              <a:rPr sz="2400" dirty="0" err="1"/>
              <a:t>percepción</a:t>
            </a:r>
            <a:r>
              <a:rPr sz="2400" dirty="0"/>
              <a:t> del color). </a:t>
            </a:r>
          </a:p>
          <a:p>
            <a:pPr lvl="0" rtl="0"/>
            <a:r>
              <a:rPr sz="2400" dirty="0" err="1"/>
              <a:t>Diferencias</a:t>
            </a:r>
            <a:r>
              <a:rPr sz="2400" dirty="0"/>
              <a:t> en la </a:t>
            </a:r>
            <a:r>
              <a:rPr sz="2400" dirty="0" err="1"/>
              <a:t>calidad</a:t>
            </a:r>
            <a:r>
              <a:rPr sz="2400" dirty="0"/>
              <a:t> de </a:t>
            </a:r>
            <a:r>
              <a:rPr sz="2400" dirty="0" err="1"/>
              <a:t>las</a:t>
            </a:r>
            <a:r>
              <a:rPr sz="2400" dirty="0"/>
              <a:t> </a:t>
            </a:r>
            <a:r>
              <a:rPr sz="2400" dirty="0" err="1"/>
              <a:t>sustancias</a:t>
            </a:r>
            <a:r>
              <a:rPr sz="2400" dirty="0"/>
              <a:t> </a:t>
            </a:r>
            <a:r>
              <a:rPr sz="2400" dirty="0" err="1"/>
              <a:t>químicas</a:t>
            </a:r>
            <a:r>
              <a:rPr sz="2400" dirty="0"/>
              <a:t> y en la </a:t>
            </a:r>
            <a:r>
              <a:rPr sz="2400" dirty="0" err="1"/>
              <a:t>calibración</a:t>
            </a:r>
            <a:r>
              <a:rPr sz="2400" dirty="0"/>
              <a:t> de los </a:t>
            </a:r>
            <a:r>
              <a:rPr sz="2400" dirty="0" err="1"/>
              <a:t>equipos</a:t>
            </a:r>
            <a:r>
              <a:rPr sz="2400" dirty="0"/>
              <a:t>.</a:t>
            </a:r>
          </a:p>
          <a:p>
            <a:pPr lvl="0" rtl="0"/>
            <a:r>
              <a:rPr sz="2400" dirty="0" err="1"/>
              <a:t>Capacitación</a:t>
            </a:r>
            <a:r>
              <a:rPr sz="2400" dirty="0"/>
              <a:t> </a:t>
            </a:r>
            <a:r>
              <a:rPr sz="2400" dirty="0" err="1"/>
              <a:t>insuficiente</a:t>
            </a:r>
            <a:r>
              <a:rPr sz="2400" dirty="0"/>
              <a:t> </a:t>
            </a:r>
            <a:r>
              <a:rPr sz="2400" dirty="0" err="1"/>
              <a:t>que</a:t>
            </a:r>
            <a:r>
              <a:rPr sz="2400" dirty="0"/>
              <a:t> </a:t>
            </a:r>
            <a:r>
              <a:rPr sz="2400" dirty="0" err="1"/>
              <a:t>lleva</a:t>
            </a:r>
            <a:r>
              <a:rPr sz="2400" dirty="0"/>
              <a:t> a </a:t>
            </a:r>
            <a:r>
              <a:rPr sz="2400" dirty="0" err="1"/>
              <a:t>errores</a:t>
            </a:r>
            <a:r>
              <a:rPr sz="2400" dirty="0"/>
              <a:t> </a:t>
            </a:r>
            <a:r>
              <a:rPr sz="2400" dirty="0" err="1"/>
              <a:t>técnicos</a:t>
            </a:r>
            <a:r>
              <a:rPr sz="2400" dirty="0"/>
              <a:t>.</a:t>
            </a:r>
          </a:p>
        </p:txBody>
      </p:sp>
      <p:pic>
        <p:nvPicPr>
          <p:cNvPr id="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5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412776"/>
            <a:ext cx="3840427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0071" y="429309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400"/>
              <a:t>Fuente: CAWST</a:t>
            </a:r>
          </a:p>
        </p:txBody>
      </p:sp>
    </p:spTree>
    <p:extLst>
      <p:ext uri="{BB962C8B-B14F-4D97-AF65-F5344CB8AC3E}">
        <p14:creationId xmlns:p14="http://schemas.microsoft.com/office/powerpoint/2010/main" val="40045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sz="3600" b="1" dirty="0">
                <a:solidFill>
                  <a:schemeClr val="accent2"/>
                </a:solidFill>
              </a:rPr>
              <a:t>¿</a:t>
            </a:r>
            <a:r>
              <a:rPr sz="3600" b="1" dirty="0" err="1">
                <a:solidFill>
                  <a:schemeClr val="accent2"/>
                </a:solidFill>
              </a:rPr>
              <a:t>Qué</a:t>
            </a:r>
            <a:r>
              <a:rPr sz="3600" b="1" dirty="0">
                <a:solidFill>
                  <a:schemeClr val="accent2"/>
                </a:solidFill>
              </a:rPr>
              <a:t> </a:t>
            </a:r>
            <a:r>
              <a:rPr sz="3600" b="1" dirty="0" err="1">
                <a:solidFill>
                  <a:schemeClr val="accent2"/>
                </a:solidFill>
              </a:rPr>
              <a:t>cosas</a:t>
            </a:r>
            <a:r>
              <a:rPr sz="3600" b="1" dirty="0">
                <a:solidFill>
                  <a:schemeClr val="accent2"/>
                </a:solidFill>
              </a:rPr>
              <a:t> </a:t>
            </a:r>
            <a:r>
              <a:rPr sz="3600" b="1" dirty="0" err="1">
                <a:solidFill>
                  <a:schemeClr val="accent2"/>
                </a:solidFill>
              </a:rPr>
              <a:t>deberían</a:t>
            </a:r>
            <a:r>
              <a:rPr sz="3600" b="1" dirty="0">
                <a:solidFill>
                  <a:schemeClr val="accent2"/>
                </a:solidFill>
              </a:rPr>
              <a:t> </a:t>
            </a:r>
            <a:r>
              <a:rPr sz="3600" b="1" dirty="0" err="1">
                <a:solidFill>
                  <a:schemeClr val="accent2"/>
                </a:solidFill>
              </a:rPr>
              <a:t>incluirse</a:t>
            </a:r>
            <a:r>
              <a:rPr sz="3600" b="1" dirty="0">
                <a:solidFill>
                  <a:schemeClr val="accent2"/>
                </a:solidFill>
              </a:rPr>
              <a:t> en un </a:t>
            </a:r>
            <a:r>
              <a:rPr sz="3600" b="1" dirty="0" err="1">
                <a:solidFill>
                  <a:schemeClr val="accent2"/>
                </a:solidFill>
              </a:rPr>
              <a:t>sistema</a:t>
            </a:r>
            <a:r>
              <a:rPr sz="3600" b="1" dirty="0">
                <a:solidFill>
                  <a:schemeClr val="accent2"/>
                </a:solidFill>
              </a:rPr>
              <a:t> de control de </a:t>
            </a:r>
            <a:r>
              <a:rPr sz="3600" b="1" dirty="0" err="1">
                <a:solidFill>
                  <a:schemeClr val="accent2"/>
                </a:solidFill>
              </a:rPr>
              <a:t>calidad</a:t>
            </a:r>
            <a:r>
              <a:rPr sz="36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642269"/>
            <a:ext cx="8964488" cy="4525963"/>
          </a:xfrm>
        </p:spPr>
        <p:txBody>
          <a:bodyPr/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sz="2400" dirty="0" err="1"/>
              <a:t>Gestión</a:t>
            </a:r>
            <a:r>
              <a:rPr sz="2400" dirty="0"/>
              <a:t>: </a:t>
            </a:r>
            <a:r>
              <a:rPr sz="2400" dirty="0" err="1"/>
              <a:t>organización</a:t>
            </a:r>
            <a:r>
              <a:rPr sz="2400" dirty="0"/>
              <a:t> del personal, </a:t>
            </a:r>
            <a:r>
              <a:rPr sz="2400" dirty="0" err="1"/>
              <a:t>descripción</a:t>
            </a:r>
            <a:r>
              <a:rPr sz="2400" dirty="0"/>
              <a:t> del </a:t>
            </a:r>
            <a:r>
              <a:rPr sz="2400" dirty="0" err="1"/>
              <a:t>puesto</a:t>
            </a:r>
            <a:r>
              <a:rPr sz="2400" dirty="0"/>
              <a:t> de </a:t>
            </a:r>
            <a:r>
              <a:rPr sz="2400" dirty="0" err="1"/>
              <a:t>trabajo</a:t>
            </a:r>
            <a:r>
              <a:rPr sz="2400" dirty="0"/>
              <a:t> y </a:t>
            </a:r>
            <a:r>
              <a:rPr sz="2400" dirty="0" err="1"/>
              <a:t>responsabilidades</a:t>
            </a:r>
            <a:r>
              <a:rPr sz="2400" dirty="0"/>
              <a:t>.</a:t>
            </a:r>
          </a:p>
          <a:p>
            <a:pPr rtl="0">
              <a:lnSpc>
                <a:spcPct val="90000"/>
              </a:lnSpc>
            </a:pPr>
            <a:r>
              <a:rPr sz="2400" dirty="0" err="1"/>
              <a:t>Procedimientos</a:t>
            </a:r>
            <a:r>
              <a:rPr sz="2400" dirty="0"/>
              <a:t> </a:t>
            </a:r>
            <a:r>
              <a:rPr sz="2400" dirty="0" err="1"/>
              <a:t>operativos</a:t>
            </a:r>
            <a:r>
              <a:rPr sz="2400" dirty="0"/>
              <a:t> </a:t>
            </a:r>
            <a:r>
              <a:rPr sz="2400" dirty="0" err="1"/>
              <a:t>normalizados</a:t>
            </a:r>
            <a:r>
              <a:rPr sz="2400" dirty="0"/>
              <a:t> </a:t>
            </a:r>
            <a:r>
              <a:rPr sz="2400" dirty="0" err="1"/>
              <a:t>documentados</a:t>
            </a:r>
            <a:r>
              <a:rPr sz="2400" dirty="0"/>
              <a:t>.</a:t>
            </a:r>
          </a:p>
          <a:p>
            <a:pPr rtl="0">
              <a:lnSpc>
                <a:spcPct val="90000"/>
              </a:lnSpc>
            </a:pPr>
            <a:r>
              <a:rPr sz="2400" dirty="0" err="1"/>
              <a:t>Capacitación</a:t>
            </a:r>
            <a:r>
              <a:rPr sz="2400" dirty="0"/>
              <a:t> del personal: </a:t>
            </a:r>
            <a:r>
              <a:rPr sz="2400" dirty="0" err="1"/>
              <a:t>muestreo</a:t>
            </a:r>
            <a:r>
              <a:rPr sz="2400" dirty="0"/>
              <a:t> y </a:t>
            </a:r>
            <a:r>
              <a:rPr sz="2400" dirty="0" err="1"/>
              <a:t>análisis</a:t>
            </a:r>
            <a:r>
              <a:rPr sz="2400" dirty="0"/>
              <a:t>.</a:t>
            </a:r>
          </a:p>
          <a:p>
            <a:pPr rtl="0">
              <a:lnSpc>
                <a:spcPct val="90000"/>
              </a:lnSpc>
            </a:pPr>
            <a:r>
              <a:rPr sz="2400" dirty="0" err="1"/>
              <a:t>Calibración</a:t>
            </a:r>
            <a:r>
              <a:rPr sz="2400" dirty="0"/>
              <a:t> y </a:t>
            </a:r>
            <a:r>
              <a:rPr sz="2400" dirty="0" err="1"/>
              <a:t>mantenimiento</a:t>
            </a:r>
            <a:r>
              <a:rPr sz="2400" dirty="0"/>
              <a:t> de los </a:t>
            </a:r>
            <a:r>
              <a:rPr sz="2400" dirty="0" err="1"/>
              <a:t>equipos</a:t>
            </a:r>
            <a:r>
              <a:rPr sz="2400" dirty="0"/>
              <a:t>. </a:t>
            </a:r>
          </a:p>
          <a:p>
            <a:pPr rtl="0">
              <a:lnSpc>
                <a:spcPct val="90000"/>
              </a:lnSpc>
            </a:pPr>
            <a:r>
              <a:rPr sz="2400" dirty="0" err="1"/>
              <a:t>Verificación</a:t>
            </a:r>
            <a:r>
              <a:rPr sz="2400" dirty="0"/>
              <a:t> de la </a:t>
            </a:r>
            <a:r>
              <a:rPr sz="2400" dirty="0" err="1"/>
              <a:t>calidad</a:t>
            </a:r>
            <a:r>
              <a:rPr sz="2400" dirty="0"/>
              <a:t> de los </a:t>
            </a:r>
            <a:r>
              <a:rPr sz="2400" dirty="0" err="1"/>
              <a:t>reactivos</a:t>
            </a:r>
            <a:r>
              <a:rPr sz="2400" dirty="0"/>
              <a:t> y los </a:t>
            </a:r>
            <a:r>
              <a:rPr sz="2400" dirty="0" err="1"/>
              <a:t>medios</a:t>
            </a:r>
            <a:r>
              <a:rPr sz="2400" dirty="0"/>
              <a:t> de </a:t>
            </a:r>
            <a:r>
              <a:rPr sz="2400" dirty="0" err="1"/>
              <a:t>cultivo</a:t>
            </a:r>
            <a:r>
              <a:rPr sz="2400" dirty="0"/>
              <a:t>.</a:t>
            </a:r>
          </a:p>
          <a:p>
            <a:pPr rtl="0">
              <a:lnSpc>
                <a:spcPct val="90000"/>
              </a:lnSpc>
            </a:pPr>
            <a:r>
              <a:rPr sz="2400" dirty="0" err="1"/>
              <a:t>Validación</a:t>
            </a:r>
            <a:r>
              <a:rPr sz="2400" dirty="0"/>
              <a:t> de los </a:t>
            </a:r>
            <a:r>
              <a:rPr sz="2400" dirty="0" err="1"/>
              <a:t>métodos</a:t>
            </a:r>
            <a:r>
              <a:rPr sz="2400" dirty="0"/>
              <a:t> de </a:t>
            </a:r>
            <a:r>
              <a:rPr sz="2400" dirty="0" err="1"/>
              <a:t>análisis</a:t>
            </a:r>
            <a:r>
              <a:rPr sz="2400" dirty="0"/>
              <a:t>.</a:t>
            </a:r>
          </a:p>
          <a:p>
            <a:pPr rtl="0">
              <a:lnSpc>
                <a:spcPct val="90000"/>
              </a:lnSpc>
            </a:pPr>
            <a:r>
              <a:rPr sz="2400" dirty="0" err="1"/>
              <a:t>Mantenimiento</a:t>
            </a:r>
            <a:r>
              <a:rPr sz="2400" dirty="0"/>
              <a:t> de </a:t>
            </a:r>
            <a:r>
              <a:rPr sz="2400" dirty="0" err="1"/>
              <a:t>registros</a:t>
            </a:r>
            <a:r>
              <a:rPr sz="2400" dirty="0"/>
              <a:t>.</a:t>
            </a:r>
          </a:p>
          <a:p>
            <a:pPr rtl="0">
              <a:lnSpc>
                <a:spcPct val="90000"/>
              </a:lnSpc>
            </a:pPr>
            <a:r>
              <a:rPr sz="2400" dirty="0"/>
              <a:t>Sistema de </a:t>
            </a:r>
            <a:r>
              <a:rPr sz="2400" dirty="0" err="1"/>
              <a:t>doble</a:t>
            </a:r>
            <a:r>
              <a:rPr sz="2400" dirty="0"/>
              <a:t> control y </a:t>
            </a:r>
            <a:r>
              <a:rPr sz="2400" dirty="0" err="1"/>
              <a:t>elaboración</a:t>
            </a:r>
            <a:r>
              <a:rPr sz="2400" dirty="0"/>
              <a:t> de </a:t>
            </a:r>
            <a:r>
              <a:rPr sz="2400" dirty="0" err="1"/>
              <a:t>informes</a:t>
            </a:r>
            <a:r>
              <a:rPr sz="2400" dirty="0"/>
              <a:t> de </a:t>
            </a:r>
            <a:r>
              <a:rPr sz="2400" dirty="0" err="1"/>
              <a:t>resultados</a:t>
            </a:r>
            <a:r>
              <a:rPr sz="2400" dirty="0"/>
              <a:t>.</a:t>
            </a:r>
          </a:p>
        </p:txBody>
      </p:sp>
      <p:pic>
        <p:nvPicPr>
          <p:cNvPr id="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9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Control de calidad en análisis microbiológicos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99381"/>
            <a:ext cx="8229600" cy="4525963"/>
          </a:xfrm>
        </p:spPr>
        <p:txBody>
          <a:bodyPr/>
          <a:lstStyle/>
          <a:p>
            <a:pPr marL="0" indent="0" rtl="0">
              <a:lnSpc>
                <a:spcPct val="110000"/>
              </a:lnSpc>
              <a:buNone/>
            </a:pPr>
            <a:r>
              <a:rPr/>
              <a:t>¿Qué es la contaminación secundaria? </a:t>
            </a:r>
          </a:p>
          <a:p>
            <a:pPr lvl="0" rtl="0"/>
            <a:r>
              <a:rPr sz="2800"/>
              <a:t>Contaminación de una muestra o equipo con bacterias que provienen de la piel, el cabello, el entorno, el aire, etc.</a:t>
            </a:r>
          </a:p>
          <a:p>
            <a:pPr rtl="0"/>
            <a:r>
              <a:rPr sz="2800"/>
              <a:t>Contaminación de una muestra a otra (también conocida como contaminación cruzada).</a:t>
            </a:r>
          </a:p>
        </p:txBody>
      </p:sp>
      <p:pic>
        <p:nvPicPr>
          <p:cNvPr id="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5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/>
              <a:t>¿Cómo se puede</a:t>
            </a:r>
            <a:r>
              <a:rPr b="1">
                <a:solidFill>
                  <a:schemeClr val="accent2"/>
                </a:solidFill>
              </a:rPr>
              <a:t> reducir al mínimo la contaminación?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556792"/>
            <a:ext cx="4812374" cy="4525963"/>
          </a:xfrm>
        </p:spPr>
        <p:txBody>
          <a:bodyPr/>
          <a:lstStyle/>
          <a:p>
            <a:pPr rtl="0">
              <a:lnSpc>
                <a:spcPct val="110000"/>
              </a:lnSpc>
            </a:pPr>
            <a:r>
              <a:rPr/>
              <a:t>Usar</a:t>
            </a:r>
            <a:r>
              <a:rPr sz="2800"/>
              <a:t> prácticas de asepsia para:</a:t>
            </a:r>
          </a:p>
          <a:p>
            <a:pPr lvl="1" rtl="0">
              <a:lnSpc>
                <a:spcPct val="110000"/>
              </a:lnSpc>
            </a:pPr>
            <a:r>
              <a:rPr/>
              <a:t>Evitar el contacto con microorganismos y reducir la contaminación secundaria</a:t>
            </a:r>
          </a:p>
          <a:p>
            <a:pPr lvl="1" rtl="0">
              <a:lnSpc>
                <a:spcPct val="110000"/>
              </a:lnSpc>
            </a:pPr>
            <a:r>
              <a:rPr/>
              <a:t>Proteger el entorno y a las personas que realizan el análisis</a:t>
            </a:r>
          </a:p>
        </p:txBody>
      </p:sp>
      <p:pic>
        <p:nvPicPr>
          <p:cNvPr id="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8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r="15095"/>
          <a:stretch/>
        </p:blipFill>
        <p:spPr>
          <a:xfrm>
            <a:off x="4991886" y="2060848"/>
            <a:ext cx="3947902" cy="3754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978997" y="581513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400"/>
              <a:t>Fuente: CAWST</a:t>
            </a:r>
          </a:p>
        </p:txBody>
      </p:sp>
    </p:spTree>
    <p:extLst>
      <p:ext uri="{BB962C8B-B14F-4D97-AF65-F5344CB8AC3E}">
        <p14:creationId xmlns:p14="http://schemas.microsoft.com/office/powerpoint/2010/main" val="14954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Prácticas eficaces de asepsia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7124" y="1279302"/>
            <a:ext cx="4989240" cy="4525962"/>
          </a:xfrm>
        </p:spPr>
        <p:txBody>
          <a:bodyPr/>
          <a:lstStyle/>
          <a:p>
            <a:pPr marL="361950" indent="-361950" rtl="0">
              <a:spcBef>
                <a:spcPts val="0"/>
              </a:spcBef>
              <a:spcAft>
                <a:spcPts val="600"/>
              </a:spcAft>
            </a:pPr>
            <a:r>
              <a:rPr sz="2400"/>
              <a:t>Nunca tocar el interior de equipos </a:t>
            </a:r>
          </a:p>
          <a:p>
            <a:pPr marL="762000" lvl="1" indent="-361950" rtl="0">
              <a:spcBef>
                <a:spcPts val="0"/>
              </a:spcBef>
              <a:spcAft>
                <a:spcPts val="600"/>
              </a:spcAft>
            </a:pPr>
            <a:r>
              <a:rPr sz="2000"/>
              <a:t>Recipientes para muestras, placas de Petri, recipientes para medir</a:t>
            </a:r>
          </a:p>
          <a:p>
            <a:pPr marL="361950" lvl="0" indent="-361950" rtl="0">
              <a:spcBef>
                <a:spcPts val="0"/>
              </a:spcBef>
              <a:spcAft>
                <a:spcPts val="600"/>
              </a:spcAft>
            </a:pPr>
            <a:r>
              <a:rPr sz="2400"/>
              <a:t>Lavarse las manos con agua y jabón o usar gel antiséptico</a:t>
            </a:r>
          </a:p>
          <a:p>
            <a:pPr marL="361950" lvl="0" indent="-361950" rtl="0">
              <a:spcBef>
                <a:spcPts val="0"/>
              </a:spcBef>
              <a:spcAft>
                <a:spcPts val="600"/>
              </a:spcAft>
            </a:pPr>
            <a:r>
              <a:rPr sz="2400"/>
              <a:t>Cubrir las heridas con parches a prueba de agua (curitas) </a:t>
            </a:r>
          </a:p>
          <a:p>
            <a:pPr marL="361950" lvl="0" indent="-361950" rtl="0">
              <a:spcBef>
                <a:spcPts val="0"/>
              </a:spcBef>
              <a:spcAft>
                <a:spcPts val="600"/>
              </a:spcAft>
            </a:pPr>
            <a:r>
              <a:rPr sz="2400"/>
              <a:t>Sujetar bien la ropa y las joyas </a:t>
            </a:r>
          </a:p>
          <a:p>
            <a:pPr marL="361950" lvl="0" indent="-361950" rtl="0">
              <a:spcBef>
                <a:spcPts val="0"/>
              </a:spcBef>
              <a:spcAft>
                <a:spcPts val="600"/>
              </a:spcAft>
            </a:pPr>
            <a:r>
              <a:rPr sz="2400"/>
              <a:t>Usar elementos de protección personal </a:t>
            </a:r>
          </a:p>
          <a:p>
            <a:pPr marL="762000" lvl="1" indent="-361950" rtl="0">
              <a:spcBef>
                <a:spcPts val="0"/>
              </a:spcBef>
              <a:spcAft>
                <a:spcPts val="600"/>
              </a:spcAft>
            </a:pPr>
            <a:r>
              <a:rPr sz="2000"/>
              <a:t>Bata de laboratorio y protectores oculares</a:t>
            </a:r>
          </a:p>
        </p:txBody>
      </p:sp>
      <p:pic>
        <p:nvPicPr>
          <p:cNvPr id="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7445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6D6939-B8AB-415C-8E07-37773906FC33}" type="slidenum">
              <a:rPr/>
              <a:pPr rtl="0"/>
              <a:t>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3" r="3963"/>
          <a:stretch/>
        </p:blipFill>
        <p:spPr>
          <a:xfrm>
            <a:off x="5522525" y="4149080"/>
            <a:ext cx="2632396" cy="2296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82"/>
          <a:stretch/>
        </p:blipFill>
        <p:spPr>
          <a:xfrm>
            <a:off x="5562336" y="1160371"/>
            <a:ext cx="2394040" cy="2700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20983" y="386104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400"/>
              <a:t>Fuente: CAWST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0983" y="6481091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1400"/>
              <a:t>Fuente: CAWST</a:t>
            </a:r>
          </a:p>
        </p:txBody>
      </p:sp>
    </p:spTree>
    <p:extLst>
      <p:ext uri="{BB962C8B-B14F-4D97-AF65-F5344CB8AC3E}">
        <p14:creationId xmlns:p14="http://schemas.microsoft.com/office/powerpoint/2010/main" val="13471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481bd4a75c28f4384ecaca5bb766de8833476"/>
</p:tagLst>
</file>

<file path=ppt/theme/theme1.xml><?xml version="1.0" encoding="utf-8"?>
<a:theme xmlns:a="http://schemas.openxmlformats.org/drawingml/2006/main" name="Template_Powerpoint Presentation_2012">
  <a:themeElements>
    <a:clrScheme name="Template_PowerPoin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owerPoin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 Presentation_2012</Template>
  <TotalTime>130</TotalTime>
  <Words>1059</Words>
  <Application>Microsoft Office PowerPoint</Application>
  <PresentationFormat>On-screen Show (4:3)</PresentationFormat>
  <Paragraphs>148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Template_Powerpoint Presentation_2012</vt:lpstr>
      <vt:lpstr>PowerPoint Presentation</vt:lpstr>
      <vt:lpstr>La importancia del  control de calidad</vt:lpstr>
      <vt:lpstr>Expectativas de aprendizaje</vt:lpstr>
      <vt:lpstr>¿Para qué es necesario realizar  el control de calidad?</vt:lpstr>
      <vt:lpstr>Diferencias en los resultados de los análisis</vt:lpstr>
      <vt:lpstr>¿Qué cosas deberían incluirse en un sistema de control de calidad?</vt:lpstr>
      <vt:lpstr>Control de calidad en análisis microbiológicos</vt:lpstr>
      <vt:lpstr>¿Cómo se puede reducir al mínimo la contaminación?</vt:lpstr>
      <vt:lpstr>Prácticas eficaces de asepsia</vt:lpstr>
      <vt:lpstr>Control de calidad en análisis microbiológicos</vt:lpstr>
      <vt:lpstr>Esterilización</vt:lpstr>
      <vt:lpstr>La importancia de la  salud y la seguridad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CAWST</dc:creator>
  <cp:lastModifiedBy>Roachita</cp:lastModifiedBy>
  <cp:revision>27</cp:revision>
  <dcterms:created xsi:type="dcterms:W3CDTF">2013-10-21T15:21:22Z</dcterms:created>
  <dcterms:modified xsi:type="dcterms:W3CDTF">2014-05-28T02:57:20Z</dcterms:modified>
</cp:coreProperties>
</file>