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94" r:id="rId3"/>
    <p:sldId id="267" r:id="rId4"/>
    <p:sldId id="268" r:id="rId5"/>
    <p:sldId id="276" r:id="rId6"/>
    <p:sldId id="269" r:id="rId7"/>
    <p:sldId id="272" r:id="rId8"/>
    <p:sldId id="293" r:id="rId9"/>
    <p:sldId id="280" r:id="rId10"/>
    <p:sldId id="271" r:id="rId11"/>
    <p:sldId id="28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59" autoAdjust="0"/>
  </p:normalViewPr>
  <p:slideViewPr>
    <p:cSldViewPr>
      <p:cViewPr>
        <p:scale>
          <a:sx n="60" d="100"/>
          <a:sy n="60" d="100"/>
        </p:scale>
        <p:origin x="1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C7E93C-D66E-45EF-8C62-D6AB8E16B76C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7623C2-43F6-45ED-9BCA-50786B730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4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CE3C867-BAE5-4729-B0F0-E3F6BB36BC8D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37C65B6-D819-4F94-A141-B0F30F4650B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194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210B3E2-CFB1-4936-9F92-3B0BE27C424B}" type="slidenum">
              <a:rPr lang="en-U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A7A2517-B2AB-405F-AB04-09F4B4F650C5}" type="slidenum">
              <a:rPr lang="en-U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8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27DD072-BDEE-4B4B-9B76-3CAD35E01FDE}" type="slidenum">
              <a:rPr lang="en-U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A7A2517-B2AB-405F-AB04-09F4B4F650C5}" type="slidenum">
              <a:rPr lang="en-U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4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1C1CFBE-26BA-4FA1-9475-1438D0B77298}" type="slidenum">
              <a:rPr lang="en-U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5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25E33BE-1711-401B-B06A-44764E17B6F5}" type="slidenum">
              <a:rPr lang="en-U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05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D2A46E-0B1A-4A5B-ACB3-747D5E0249F1}" type="slidenum">
              <a:rPr lang="en-US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5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945A-902B-4E26-AEB2-040220B66270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C249-D882-4556-8217-F69B2713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2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6EF5-0117-47A6-A738-4EEE14F9FE2B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36F7F-6FFE-473B-AD3B-E8A42C5E0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9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B6B1-6FF9-43A2-B5EE-DF1754F66900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4836-8B63-4F30-A475-88B52F25F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2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5C6A6E0B-8A9D-4387-9271-4ED03BF45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0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EAB7B9EA-D63C-437C-9847-F1398B30F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8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822065DA-B256-4158-9515-FA725A7A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4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77B3EDB1-A3F4-4A1C-A70E-6D46611E3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13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4B67A3DE-B535-4788-BF37-EDEE4C26B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6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441BF25C-2B83-42DC-A94F-79E7A93A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14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248B6EAB-DBC6-46EA-AD96-8AD9AE6F9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55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3CB280B7-5964-47A5-A06B-B9EB20A19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1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89CD-6EC3-43E2-A4C6-F281EF83A774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F619-BCAB-46EE-B90E-E896AA383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914485B0-9CB1-4BEF-89FA-9165152CB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62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A54A96EB-609D-4892-8054-FABBDCED9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94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703762A8-0307-41D0-AD98-D9552695C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87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r>
              <a:rPr lang="en-US"/>
              <a:t>2009-04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5F92D6FE-3950-4F88-AC75-64AC1E6FD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01E6-A83C-4A37-82CB-DAAAC14217E2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9C8-5502-4CA6-B788-749E8CE6A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6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FE51-199E-4C3E-BE8D-273F0D9F5E1E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8A87-721B-4536-A8D5-6AE384816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8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EDDC-6824-419C-8C83-DCC3901CC542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D3C1-0798-4421-A757-CE45299A3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6C59-3007-442E-9260-8825FCC0A03B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DF70-2841-47D4-A918-6F45DEF63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B029A-DF0B-4D58-A7CA-DB4A2550F7DF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12C2-D128-47DE-8678-0AB25FD7F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FEB4-06D4-4396-9B45-9D78CBA1E3CF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98C1-8202-41AF-9D32-6A43C8EC3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8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5710-9AB8-46F4-B82B-83DFEBBD3EEE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A060-032A-4B9A-8DDB-5EC20362A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5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ED3F16-486D-4252-96A5-EADFCF2650BA}" type="datetimeFigureOut">
              <a:rPr lang="en-US"/>
              <a:pPr>
                <a:defRPr/>
              </a:pPr>
              <a:t>7/1/2014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61215F-16DD-4B50-95CB-47D3372A5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>
                <a:ea typeface="Microsoft YaHei" charset="-122"/>
              </a:rPr>
              <a:t>2009-04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ea typeface="Microsoft YaHei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34EED1-4E0D-4A3D-9CEA-48CAEEA599E0}" type="slidenum">
              <a:rPr lang="en-US">
                <a:ea typeface="Microsoft YaHei" charset="-122"/>
              </a:rPr>
              <a:pPr>
                <a:defRPr/>
              </a:pPr>
              <a:t>‹#›</a:t>
            </a:fld>
            <a:endParaRPr lang="en-US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427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cawst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WST_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1113"/>
            <a:ext cx="38481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513" y="677863"/>
            <a:ext cx="8077200" cy="623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s-SV" sz="11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 algn="ctr"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latin typeface="Arial"/>
                <a:ea typeface="Microsoft YaHei" charset="-122"/>
              </a:rPr>
              <a:t>12, 2916 – </a:t>
            </a:r>
            <a:r>
              <a:rPr lang="es-SV"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5</a:t>
            </a:r>
            <a:r>
              <a:rPr lang="es-SV" sz="1100" baseline="300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th</a:t>
            </a:r>
            <a:r>
              <a:rPr lang="es-SV"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lang="es-SV"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Avenue</a:t>
            </a:r>
            <a:endParaRPr lang="es-SV" sz="11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 algn="ctr"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latin typeface="Arial"/>
                <a:ea typeface="Microsoft YaHei" charset="-122"/>
              </a:rPr>
              <a:t>Calgary, Alberta, </a:t>
            </a:r>
            <a:r>
              <a:rPr lang="es-SV"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T2A</a:t>
            </a:r>
            <a:r>
              <a:rPr lang="es-SV"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lang="es-SV"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6K4</a:t>
            </a:r>
            <a:r>
              <a:rPr lang="es-SV" sz="1100" dirty="0">
                <a:solidFill>
                  <a:srgbClr val="000000"/>
                </a:solidFill>
                <a:latin typeface="Arial"/>
                <a:ea typeface="Microsoft YaHei" charset="-122"/>
              </a:rPr>
              <a:t>, Canadá</a:t>
            </a:r>
          </a:p>
          <a:p>
            <a:pPr algn="ctr"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latin typeface="Arial"/>
                <a:ea typeface="Microsoft YaHei" charset="-122"/>
              </a:rPr>
              <a:t>Teléfono: + 1 (403) 243-3285, fax: + 1 (403) 243-6199</a:t>
            </a:r>
          </a:p>
          <a:p>
            <a:pPr algn="ctr">
              <a:tabLst>
                <a:tab pos="1196975" algn="l"/>
              </a:tabLst>
              <a:defRPr/>
            </a:pPr>
            <a:r>
              <a:rPr lang="es-SV" sz="1100" dirty="0">
                <a:solidFill>
                  <a:srgbClr val="000000"/>
                </a:solidFill>
                <a:latin typeface="Arial"/>
                <a:ea typeface="Microsoft YaHei" charset="-122"/>
                <a:hlinkClick r:id="rId4"/>
              </a:rPr>
              <a:t>Correo electrónico: cawst@cawst.org, sitio web: </a:t>
            </a:r>
            <a:r>
              <a:rPr lang="es-SV" sz="1100" dirty="0">
                <a:solidFill>
                  <a:srgbClr val="000000"/>
                </a:solidFill>
                <a:latin typeface="Arial"/>
                <a:ea typeface="Microsoft YaHei" charset="-122"/>
              </a:rPr>
              <a:t>www.cawst.org</a:t>
            </a:r>
          </a:p>
          <a:p>
            <a:pPr algn="ctr">
              <a:tabLst>
                <a:tab pos="1196975" algn="l"/>
              </a:tabLst>
              <a:defRPr/>
            </a:pPr>
            <a:endParaRPr lang="es-SV" sz="11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defRPr/>
            </a:pP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El Centro de Tecnologías Asequibles de Agua y Saneamiento (CAWST, por su sigla en inglés) es una organización sin fines de lucro con base en Calgary que proporciona capacitación y consultoría a organizaciones que trabajan directamente con poblaciones en países en desarrollo que carecen de acceso al agua limpia y al saneamiento básico.</a:t>
            </a:r>
          </a:p>
          <a:p>
            <a:pPr>
              <a:defRPr/>
            </a:pP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 </a:t>
            </a:r>
          </a:p>
          <a:p>
            <a:pPr>
              <a:defRPr/>
            </a:pP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Una de las principales estrategias de CAWST es hacer del conocimiento sobre agua un saber popular. Eso se logra, en parte, mediante el desarrollo y la distribución gratuita de materiales educativos con la intención de aumentar la disponibilidad de información para los que más lo necesitan.</a:t>
            </a:r>
          </a:p>
          <a:p>
            <a:pPr>
              <a:defRPr/>
            </a:pP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 </a:t>
            </a:r>
          </a:p>
          <a:p>
            <a:pPr>
              <a:defRPr/>
            </a:pP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Este documento es de contenido abierto y está elaborado bajo la licencia genérica Creative Commons Atribución 3.0. Para ver una copia de esa licencia, visite la página http://creativecommons.org/licenses/by/3.0/deed.es o envíe una carta a Creative Commons, 171 </a:t>
            </a:r>
            <a:r>
              <a:rPr lang="es-SV" sz="850" dirty="0" err="1">
                <a:solidFill>
                  <a:srgbClr val="000000"/>
                </a:solidFill>
                <a:latin typeface="Arial"/>
                <a:ea typeface="Microsoft YaHei" charset="-122"/>
              </a:rPr>
              <a:t>Second</a:t>
            </a: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 Street, Suite 300, San Francisco, California 94105, Estados Unidos. </a:t>
            </a:r>
          </a:p>
          <a:p>
            <a:pPr>
              <a:defRPr/>
            </a:pP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 </a:t>
            </a:r>
          </a:p>
          <a:p>
            <a:pPr>
              <a:defRPr/>
            </a:pP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		Usted es libre de:</a:t>
            </a:r>
          </a:p>
          <a:p>
            <a:pPr marL="2000250" lvl="4" indent="-171450">
              <a:buFont typeface="Arial" pitchFamily="34" charset="0"/>
              <a:buChar char="•"/>
              <a:defRPr/>
            </a:pP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Compartir – copiar, distribuir y difundir este documento.</a:t>
            </a:r>
          </a:p>
          <a:p>
            <a:pPr marL="2000250" lvl="4" indent="-171450">
              <a:buFont typeface="Arial" pitchFamily="34" charset="0"/>
              <a:buChar char="•"/>
              <a:defRPr/>
            </a:pP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Editar – adaptar este documento.</a:t>
            </a:r>
          </a:p>
          <a:p>
            <a:pPr>
              <a:defRPr/>
            </a:pP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 </a:t>
            </a:r>
          </a:p>
          <a:p>
            <a:pPr>
              <a:defRPr/>
            </a:pP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		Bajo las siguientes condiciones:</a:t>
            </a:r>
          </a:p>
          <a:p>
            <a:pPr marL="2000250" lvl="4" indent="-171450">
              <a:buFont typeface="Arial" pitchFamily="34" charset="0"/>
              <a:buChar char="•"/>
              <a:defRPr/>
            </a:pP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Atribución. Deberá atribuírsele a CAWST el crédito de ser la fuente original del documento. Por favor, incluya la dirección a nuestro sitio web: www.cawst.org.</a:t>
            </a:r>
          </a:p>
          <a:p>
            <a:pPr algn="ctr">
              <a:tabLst>
                <a:tab pos="1196975" algn="l"/>
              </a:tabLst>
              <a:defRPr/>
            </a:pPr>
            <a:endParaRPr lang="es-SV" sz="7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r>
              <a:rPr lang="es-SV" sz="850" dirty="0">
                <a:solidFill>
                  <a:srgbClr val="000000"/>
                </a:solidFill>
                <a:latin typeface="Arial"/>
                <a:ea typeface="Microsoft YaHei" charset="-122"/>
              </a:rPr>
              <a:t>CAWST actualizará este documento periódicamente. Por ese motivo, no se recomienda que lo almacene para descargarlo desde su sitio web.</a:t>
            </a:r>
          </a:p>
          <a:p>
            <a:pPr>
              <a:tabLst>
                <a:tab pos="1196975" algn="l"/>
              </a:tabLst>
              <a:defRPr/>
            </a:pPr>
            <a:endParaRPr lang="es-SV" sz="85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105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12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tabLst>
                <a:tab pos="1196975" algn="l"/>
              </a:tabLst>
              <a:defRPr/>
            </a:pPr>
            <a:endParaRPr lang="es-SV" sz="900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defRPr/>
            </a:pPr>
            <a:r>
              <a:rPr lang="es-SV" sz="900" b="1" dirty="0">
                <a:solidFill>
                  <a:srgbClr val="000000"/>
                </a:solidFill>
                <a:latin typeface="Arial"/>
                <a:ea typeface="Microsoft YaHei" charset="-122"/>
              </a:rPr>
              <a:t> </a:t>
            </a:r>
            <a:r>
              <a:rPr lang="es-SV" sz="900" dirty="0">
                <a:solidFill>
                  <a:srgbClr val="000000"/>
                </a:solidFill>
                <a:latin typeface="Arial"/>
                <a:ea typeface="Microsoft YaHei" charset="-122"/>
              </a:rPr>
              <a:t>CAWST y sus directores, empleados, contratistas y voluntarios no asumen ninguna responsabilidad ni dan ninguna garantía respecto de los resultados que puedan obtenerse a partir del uso de la información proporcionada.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111500"/>
            <a:ext cx="10795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3544888"/>
            <a:ext cx="9366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305137"/>
            <a:ext cx="6408712" cy="206210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b="1" dirty="0">
                <a:solidFill>
                  <a:srgbClr val="000000"/>
                </a:solidFill>
                <a:latin typeface="Arial"/>
                <a:ea typeface="Microsoft YaHei" charset="-122"/>
              </a:rPr>
              <a:t> </a:t>
            </a:r>
            <a:r>
              <a:rPr sz="1100" b="1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sz="1100" b="1" dirty="0" err="1">
                <a:solidFill>
                  <a:srgbClr val="000000"/>
                </a:solidFill>
                <a:latin typeface="Arial"/>
                <a:ea typeface="Microsoft YaHei" charset="-122"/>
              </a:rPr>
              <a:t>Manténgase</a:t>
            </a:r>
            <a:r>
              <a:rPr sz="1100" b="1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sz="1100" b="1" dirty="0" err="1">
                <a:solidFill>
                  <a:srgbClr val="000000"/>
                </a:solidFill>
                <a:latin typeface="Arial"/>
                <a:ea typeface="Microsoft YaHei" charset="-122"/>
              </a:rPr>
              <a:t>actualizado</a:t>
            </a:r>
            <a:r>
              <a:rPr sz="1100" b="1" dirty="0">
                <a:solidFill>
                  <a:srgbClr val="000000"/>
                </a:solidFill>
                <a:latin typeface="Arial"/>
                <a:ea typeface="Microsoft YaHei" charset="-122"/>
              </a:rPr>
              <a:t> y </a:t>
            </a:r>
            <a:r>
              <a:rPr sz="1100" b="1" dirty="0" err="1">
                <a:solidFill>
                  <a:srgbClr val="000000"/>
                </a:solidFill>
                <a:latin typeface="Arial"/>
                <a:ea typeface="Microsoft YaHei" charset="-122"/>
              </a:rPr>
              <a:t>obtenga</a:t>
            </a:r>
            <a:r>
              <a:rPr sz="1100" b="1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sz="1100" b="1" dirty="0" err="1">
                <a:solidFill>
                  <a:srgbClr val="000000"/>
                </a:solidFill>
                <a:latin typeface="Arial"/>
                <a:ea typeface="Microsoft YaHei" charset="-122"/>
              </a:rPr>
              <a:t>apoyo</a:t>
            </a:r>
            <a:r>
              <a:rPr sz="1100" b="1" dirty="0">
                <a:solidFill>
                  <a:srgbClr val="000000"/>
                </a:solidFill>
                <a:latin typeface="Arial"/>
                <a:ea typeface="Microsoft YaHei" charset="-122"/>
              </a:rPr>
              <a:t>:</a:t>
            </a:r>
          </a:p>
          <a:p>
            <a:pPr marL="3028950" lvl="6" indent="-285750">
              <a:buFont typeface="Arial" pitchFamily="34" charset="0"/>
              <a:buChar char="•"/>
              <a:defRPr/>
            </a:pP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Últimas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actualizaciones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de </a:t>
            </a: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este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documento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.</a:t>
            </a:r>
          </a:p>
          <a:p>
            <a:pPr marL="3028950" lvl="6" indent="-285750">
              <a:buFont typeface="Arial" pitchFamily="34" charset="0"/>
              <a:buChar char="•"/>
              <a:defRPr/>
            </a:pP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Otros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talleres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y </a:t>
            </a: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recursos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de </a:t>
            </a: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capacitación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relacionados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.</a:t>
            </a:r>
          </a:p>
          <a:p>
            <a:pPr marL="3028950" lvl="6" indent="-285750">
              <a:buFont typeface="Arial" pitchFamily="34" charset="0"/>
              <a:buChar char="•"/>
              <a:defRPr/>
            </a:pP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Apoyo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sobre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el </a:t>
            </a: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uso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de </a:t>
            </a: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este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documento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para </a:t>
            </a: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su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sz="1100" dirty="0" err="1">
                <a:solidFill>
                  <a:srgbClr val="000000"/>
                </a:solidFill>
                <a:latin typeface="Arial"/>
                <a:ea typeface="Microsoft YaHei" charset="-122"/>
              </a:rPr>
              <a:t>trabajo</a:t>
            </a: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.</a:t>
            </a:r>
          </a:p>
          <a:p>
            <a:pPr>
              <a:defRPr/>
            </a:pPr>
            <a:r>
              <a:rPr sz="1100" dirty="0">
                <a:solidFill>
                  <a:srgbClr val="000000"/>
                </a:solidFill>
                <a:latin typeface="Arial"/>
                <a:ea typeface="Microsoft YaHei" charset="-122"/>
              </a:rPr>
              <a:t> </a:t>
            </a:r>
          </a:p>
          <a:p>
            <a:pPr>
              <a:defRPr/>
            </a:pPr>
            <a:endParaRPr lang="en-GB" sz="1100" i="1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defRPr/>
            </a:pPr>
            <a:r>
              <a:rPr sz="1100" i="1" dirty="0">
                <a:solidFill>
                  <a:srgbClr val="000000"/>
                </a:solidFill>
                <a:latin typeface="Arial"/>
                <a:ea typeface="Microsoft YaHei" charset="-122"/>
              </a:rPr>
              <a:t>CAWST </a:t>
            </a:r>
            <a:r>
              <a:rPr sz="1100" i="1" dirty="0" err="1">
                <a:solidFill>
                  <a:srgbClr val="000000"/>
                </a:solidFill>
                <a:latin typeface="Arial"/>
                <a:ea typeface="Microsoft YaHei" charset="-122"/>
              </a:rPr>
              <a:t>provee</a:t>
            </a:r>
            <a:r>
              <a:rPr sz="1100" i="1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sz="1100" i="1" dirty="0" err="1">
                <a:solidFill>
                  <a:srgbClr val="000000"/>
                </a:solidFill>
                <a:latin typeface="Arial"/>
                <a:ea typeface="Microsoft YaHei" charset="-122"/>
              </a:rPr>
              <a:t>mentoría</a:t>
            </a:r>
            <a:r>
              <a:rPr sz="1100" i="1" dirty="0">
                <a:solidFill>
                  <a:srgbClr val="000000"/>
                </a:solidFill>
                <a:latin typeface="Arial"/>
                <a:ea typeface="Microsoft YaHei" charset="-122"/>
              </a:rPr>
              <a:t> y</a:t>
            </a:r>
          </a:p>
          <a:p>
            <a:pPr>
              <a:defRPr/>
            </a:pPr>
            <a:r>
              <a:rPr sz="1100" i="1" dirty="0" err="1">
                <a:solidFill>
                  <a:srgbClr val="000000"/>
                </a:solidFill>
                <a:latin typeface="Arial"/>
                <a:ea typeface="Microsoft YaHei" charset="-122"/>
              </a:rPr>
              <a:t>asesoramiento</a:t>
            </a:r>
            <a:r>
              <a:rPr sz="1100" i="1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sz="1100" i="1" dirty="0" err="1">
                <a:solidFill>
                  <a:srgbClr val="000000"/>
                </a:solidFill>
                <a:latin typeface="Arial"/>
                <a:ea typeface="Microsoft YaHei" charset="-122"/>
              </a:rPr>
              <a:t>sobre</a:t>
            </a:r>
            <a:r>
              <a:rPr sz="1100" i="1" dirty="0">
                <a:solidFill>
                  <a:srgbClr val="000000"/>
                </a:solidFill>
                <a:latin typeface="Arial"/>
                <a:ea typeface="Microsoft YaHei" charset="-122"/>
              </a:rPr>
              <a:t> el </a:t>
            </a:r>
            <a:r>
              <a:rPr sz="1100" i="1" dirty="0" err="1">
                <a:solidFill>
                  <a:srgbClr val="000000"/>
                </a:solidFill>
                <a:latin typeface="Arial"/>
                <a:ea typeface="Microsoft YaHei" charset="-122"/>
              </a:rPr>
              <a:t>uso</a:t>
            </a:r>
            <a:r>
              <a:rPr sz="1100" i="1" dirty="0">
                <a:solidFill>
                  <a:srgbClr val="000000"/>
                </a:solidFill>
                <a:latin typeface="Arial"/>
                <a:ea typeface="Microsoft YaHei" charset="-122"/>
              </a:rPr>
              <a:t> de </a:t>
            </a:r>
            <a:r>
              <a:rPr sz="1100" i="1" dirty="0" err="1">
                <a:solidFill>
                  <a:srgbClr val="000000"/>
                </a:solidFill>
                <a:latin typeface="Arial"/>
                <a:ea typeface="Microsoft YaHei" charset="-122"/>
              </a:rPr>
              <a:t>sus</a:t>
            </a:r>
            <a:r>
              <a:rPr sz="1100" i="1" dirty="0">
                <a:solidFill>
                  <a:srgbClr val="000000"/>
                </a:solidFill>
                <a:latin typeface="Arial"/>
                <a:ea typeface="Microsoft YaHei" charset="-122"/>
              </a:rPr>
              <a:t> </a:t>
            </a:r>
            <a:r>
              <a:rPr sz="1100" i="1" dirty="0" err="1">
                <a:solidFill>
                  <a:srgbClr val="000000"/>
                </a:solidFill>
                <a:latin typeface="Arial"/>
                <a:ea typeface="Microsoft YaHei" charset="-122"/>
              </a:rPr>
              <a:t>materiales</a:t>
            </a:r>
            <a:endParaRPr sz="1100" i="1" dirty="0">
              <a:solidFill>
                <a:srgbClr val="000000"/>
              </a:solidFill>
              <a:latin typeface="Arial"/>
              <a:ea typeface="Microsoft YaHei" charset="-122"/>
            </a:endParaRPr>
          </a:p>
          <a:p>
            <a:pPr>
              <a:defRPr/>
            </a:pPr>
            <a:r>
              <a:rPr sz="1100" i="1" dirty="0">
                <a:solidFill>
                  <a:srgbClr val="000000"/>
                </a:solidFill>
                <a:latin typeface="Arial"/>
                <a:ea typeface="Microsoft YaHei" charset="-122"/>
              </a:rPr>
              <a:t>de </a:t>
            </a:r>
            <a:r>
              <a:rPr sz="1100" i="1" dirty="0" err="1">
                <a:solidFill>
                  <a:srgbClr val="000000"/>
                </a:solidFill>
                <a:latin typeface="Arial"/>
                <a:ea typeface="Microsoft YaHei" charset="-122"/>
              </a:rPr>
              <a:t>capacitación</a:t>
            </a:r>
            <a:r>
              <a:rPr sz="1100" i="1" dirty="0">
                <a:solidFill>
                  <a:srgbClr val="000000"/>
                </a:solidFill>
                <a:latin typeface="Arial"/>
                <a:ea typeface="Microsoft YaHei" charset="-122"/>
              </a:rPr>
              <a:t>.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635500"/>
            <a:ext cx="4679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Repaso</a:t>
            </a:r>
            <a:endParaRPr lang="en-US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dirty="0" smtClean="0">
                <a:latin typeface="Arial" pitchFamily="34" charset="0"/>
                <a:cs typeface="Arial" pitchFamily="34" charset="0"/>
              </a:rPr>
              <a:t>¿Cuáles son las características de una buena placa difusora?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i="1" dirty="0" smtClean="0">
                <a:latin typeface="Arial" pitchFamily="34" charset="0"/>
                <a:cs typeface="Arial" pitchFamily="34" charset="0"/>
              </a:rPr>
              <a:t>Bien ajustada, sin huecos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i="1" dirty="0" smtClean="0">
                <a:latin typeface="Arial" pitchFamily="34" charset="0"/>
                <a:cs typeface="Arial" pitchFamily="34" charset="0"/>
              </a:rPr>
              <a:t>Agujeros </a:t>
            </a:r>
            <a:r>
              <a:rPr lang="es-SV" i="1" smtClean="0">
                <a:latin typeface="Arial" pitchFamily="34" charset="0"/>
                <a:cs typeface="Arial" pitchFamily="34" charset="0"/>
              </a:rPr>
              <a:t>de 3 mm </a:t>
            </a:r>
            <a:r>
              <a:rPr lang="es-SV" i="1" dirty="0" smtClean="0">
                <a:latin typeface="Arial" pitchFamily="34" charset="0"/>
                <a:cs typeface="Arial" pitchFamily="34" charset="0"/>
              </a:rPr>
              <a:t>(1/8”) de diámetro </a:t>
            </a:r>
            <a:r>
              <a:rPr lang="es-SV" i="1" smtClean="0">
                <a:latin typeface="Arial" pitchFamily="34" charset="0"/>
                <a:cs typeface="Arial" pitchFamily="34" charset="0"/>
              </a:rPr>
              <a:t>y 25 mm </a:t>
            </a:r>
            <a:r>
              <a:rPr lang="es-SV" i="1" dirty="0" smtClean="0">
                <a:latin typeface="Arial" pitchFamily="34" charset="0"/>
                <a:cs typeface="Arial" pitchFamily="34" charset="0"/>
              </a:rPr>
              <a:t>(1”) de distancia entre sí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i="1" dirty="0" smtClean="0">
                <a:latin typeface="Arial" pitchFamily="34" charset="0"/>
                <a:cs typeface="Arial" pitchFamily="34" charset="0"/>
              </a:rPr>
              <a:t>Inoxidable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i="1" dirty="0" smtClean="0">
                <a:latin typeface="Arial" pitchFamily="34" charset="0"/>
                <a:cs typeface="Arial" pitchFamily="34" charset="0"/>
              </a:rPr>
              <a:t>Con un mango para sacarla del filtro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i="1" dirty="0" smtClean="0">
                <a:latin typeface="Arial" pitchFamily="34" charset="0"/>
                <a:cs typeface="Arial" pitchFamily="34" charset="0"/>
              </a:rPr>
              <a:t>Duradera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SV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656"/>
            <a:ext cx="7437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8229600" cy="13716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Difusores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-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diferentes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modelos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AEC3ABB2-09C9-475B-A994-583117398CED}" type="slidenum">
              <a:rPr lang="en-US"/>
              <a:pPr algn="ctr">
                <a:defRPr/>
              </a:pPr>
              <a:t>2</a:t>
            </a:fld>
            <a:endParaRPr lang="en-US"/>
          </a:p>
        </p:txBody>
      </p:sp>
      <p:pic>
        <p:nvPicPr>
          <p:cNvPr id="3076" name="Picture 5" descr="CAWST 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52975"/>
            <a:ext cx="7391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371600" y="32766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3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Opciones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para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difusores</a:t>
            </a:r>
            <a:endParaRPr lang="en-US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s-SV" dirty="0" smtClean="0">
                <a:latin typeface="Arial" charset="0"/>
                <a:cs typeface="Arial" charset="0"/>
              </a:rPr>
              <a:t>Caja difusora</a:t>
            </a:r>
          </a:p>
          <a:p>
            <a:pPr eaLnBrk="1" hangingPunct="1">
              <a:defRPr/>
            </a:pPr>
            <a:r>
              <a:rPr lang="es-SV" dirty="0" smtClean="0">
                <a:latin typeface="Arial" charset="0"/>
                <a:cs typeface="Arial" charset="0"/>
              </a:rPr>
              <a:t>Plancha de metal inoxidable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s-SV" dirty="0" smtClean="0">
                <a:latin typeface="Arial" charset="0"/>
                <a:cs typeface="Arial" charset="0"/>
              </a:rPr>
              <a:t>Placa difusora</a:t>
            </a:r>
          </a:p>
          <a:p>
            <a:pPr eaLnBrk="1" hangingPunct="1">
              <a:defRPr/>
            </a:pPr>
            <a:r>
              <a:rPr lang="es-SV" dirty="0" smtClean="0">
                <a:latin typeface="Arial" charset="0"/>
                <a:cs typeface="Arial" charset="0"/>
              </a:rPr>
              <a:t>Lámina de metal inoxidable</a:t>
            </a:r>
          </a:p>
          <a:p>
            <a:pPr eaLnBrk="1" hangingPunct="1">
              <a:defRPr/>
            </a:pPr>
            <a:r>
              <a:rPr lang="es-SV" dirty="0" smtClean="0">
                <a:latin typeface="Arial" charset="0"/>
                <a:cs typeface="Arial" charset="0"/>
              </a:rPr>
              <a:t>Plexiglás/Placa acrílica</a:t>
            </a:r>
          </a:p>
          <a:p>
            <a:pPr eaLnBrk="1" hangingPunct="1">
              <a:defRPr/>
            </a:pPr>
            <a:r>
              <a:rPr lang="es-SV" dirty="0" smtClean="0">
                <a:latin typeface="Arial" charset="0"/>
                <a:cs typeface="Arial" charset="0"/>
              </a:rPr>
              <a:t>Cemento</a:t>
            </a:r>
          </a:p>
          <a:p>
            <a:pPr eaLnBrk="1" hangingPunct="1">
              <a:defRPr/>
            </a:pPr>
            <a:r>
              <a:rPr lang="es-SV" dirty="0" smtClean="0">
                <a:latin typeface="Arial" charset="0"/>
                <a:cs typeface="Arial" charset="0"/>
              </a:rPr>
              <a:t>Plástico</a:t>
            </a:r>
          </a:p>
          <a:p>
            <a:pPr eaLnBrk="1" hangingPunct="1">
              <a:defRPr/>
            </a:pPr>
            <a:endParaRPr lang="es-SV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656"/>
            <a:ext cx="7437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Caja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difusora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de metal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inoxidable</a:t>
            </a:r>
            <a:endParaRPr lang="en-US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6148" name="Picture 2" descr="Nepal metal diffuser ba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6905"/>
            <a:ext cx="57435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davis\Documents\BSF Project Implementation\pictures\Diffuser Basin_Entrepreneurs_Nep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38136"/>
            <a:ext cx="3591560" cy="2255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WST Colour - no text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656"/>
            <a:ext cx="7437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Placa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difusora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de metal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inoxidable</a:t>
            </a:r>
            <a:endParaRPr lang="en-US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7172" name="Picture 7" descr="C:\Documents and Settings\Sandy\My Documents\CAWST_2011\BSF Technician Workshop\Multimedia\Diffusers &amp; Lids\IMG_3305 (Large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81" y="1676400"/>
            <a:ext cx="5202237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WST Colour - no text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656"/>
            <a:ext cx="7437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Flotador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cemento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convertido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placa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difusora</a:t>
            </a:r>
            <a:endParaRPr lang="en-US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2" descr="C:\Documents and Settings\Sandy\My Documents\CAWST_2011\BSF Technician Workshop\Multimedia\Diffusers &amp; Lids\IMG_1773 (Large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20223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WST Colour - no text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656"/>
            <a:ext cx="7437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Placa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difusora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de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concreto</a:t>
            </a:r>
            <a:endParaRPr lang="en-US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656"/>
            <a:ext cx="7437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486400" cy="411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Haciendo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orificios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en el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difusor</a:t>
            </a:r>
            <a:endParaRPr lang="en-US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10244" name="Picture 3" descr="Diffuser holes (Wash 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50206"/>
            <a:ext cx="6324600" cy="474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WST Colour - no text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656"/>
            <a:ext cx="7437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Plástico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corrugado</a:t>
            </a:r>
            <a:endParaRPr lang="en-US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8195" name="Picture 4" descr="CAWST Colour - no text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656"/>
            <a:ext cx="743745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C:\Documents and Settings\Sandy\My Documents\CAWST_2011\BSF Technician Workshop\Multimedia\Diffusers &amp; Lids\IMG_1375 (Large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76" y="1295400"/>
            <a:ext cx="5202237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743745" y="5197475"/>
            <a:ext cx="8229600" cy="12493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es-SV" sz="2400" dirty="0" smtClean="0">
                <a:latin typeface="Arial" charset="0"/>
                <a:cs typeface="Arial" charset="0"/>
              </a:rPr>
              <a:t>No duran mucho y se rompen fácilmente. </a:t>
            </a:r>
            <a:br>
              <a:rPr lang="es-SV" sz="2400" dirty="0" smtClean="0">
                <a:latin typeface="Arial" charset="0"/>
                <a:cs typeface="Arial" charset="0"/>
              </a:rPr>
            </a:br>
            <a:r>
              <a:rPr lang="es-SV" sz="2400" dirty="0" smtClean="0">
                <a:latin typeface="Arial" charset="0"/>
                <a:cs typeface="Arial" charset="0"/>
              </a:rPr>
              <a:t>Además, flotan a menudo cuando se vierte el agua.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s-SV" sz="2400" dirty="0" smtClean="0">
                <a:latin typeface="Arial" charset="0"/>
                <a:cs typeface="Arial" charset="0"/>
              </a:rPr>
              <a:t>No es una buena opción para los difusores. </a:t>
            </a:r>
          </a:p>
          <a:p>
            <a:pPr eaLnBrk="1" hangingPunct="1">
              <a:defRPr/>
            </a:pPr>
            <a:endParaRPr lang="es-SV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209</Words>
  <Application>Microsoft Office PowerPoint</Application>
  <PresentationFormat>On-screen Show (4:3)</PresentationFormat>
  <Paragraphs>79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Default Design</vt:lpstr>
      <vt:lpstr>PowerPoint Presentation</vt:lpstr>
      <vt:lpstr>Difusores -diferentes modelos-</vt:lpstr>
      <vt:lpstr>Opciones para difusores</vt:lpstr>
      <vt:lpstr>Caja difusora de metal inoxidable</vt:lpstr>
      <vt:lpstr>Placa difusora de metal inoxidable</vt:lpstr>
      <vt:lpstr>Flotador de cemento convertido en una placa difusora</vt:lpstr>
      <vt:lpstr>Placa difusora de concreto</vt:lpstr>
      <vt:lpstr>Haciendo orificios en el difusor</vt:lpstr>
      <vt:lpstr>Plástico corrugado</vt:lpstr>
      <vt:lpstr>Repaso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mforan</dc:creator>
  <cp:lastModifiedBy>Roachita</cp:lastModifiedBy>
  <cp:revision>74</cp:revision>
  <dcterms:created xsi:type="dcterms:W3CDTF">2010-11-22T18:37:35Z</dcterms:created>
  <dcterms:modified xsi:type="dcterms:W3CDTF">2014-07-01T18:43:44Z</dcterms:modified>
</cp:coreProperties>
</file>