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21"/>
  </p:notesMasterIdLst>
  <p:handoutMasterIdLst>
    <p:handoutMasterId r:id="rId22"/>
  </p:handoutMasterIdLst>
  <p:sldIdLst>
    <p:sldId id="272" r:id="rId3"/>
    <p:sldId id="271" r:id="rId4"/>
    <p:sldId id="275" r:id="rId5"/>
    <p:sldId id="279" r:id="rId6"/>
    <p:sldId id="277" r:id="rId7"/>
    <p:sldId id="276" r:id="rId8"/>
    <p:sldId id="296" r:id="rId9"/>
    <p:sldId id="267" r:id="rId10"/>
    <p:sldId id="285" r:id="rId11"/>
    <p:sldId id="280" r:id="rId12"/>
    <p:sldId id="298" r:id="rId13"/>
    <p:sldId id="299" r:id="rId14"/>
    <p:sldId id="297" r:id="rId15"/>
    <p:sldId id="300" r:id="rId16"/>
    <p:sldId id="301" r:id="rId17"/>
    <p:sldId id="286" r:id="rId18"/>
    <p:sldId id="278" r:id="rId19"/>
    <p:sldId id="257"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Lato Light" panose="020F0302020204030203" charset="0"/>
      <p:regular r:id="rId27"/>
      <p:italic r:id="rId28"/>
    </p:embeddedFont>
    <p:embeddedFont>
      <p:font typeface="Georgia" panose="02040502050405020303" pitchFamily="18" charset="0"/>
      <p:regular r:id="rId29"/>
      <p:bold r:id="rId30"/>
      <p:italic r:id="rId31"/>
      <p:boldItalic r:id="rId32"/>
    </p:embeddedFont>
    <p:embeddedFont>
      <p:font typeface="Merriweather Black" panose="020B0604020202020204" charset="0"/>
      <p:bold r:id="rId33"/>
      <p:boldItalic r:id="rId34"/>
    </p:embeddedFont>
    <p:embeddedFont>
      <p:font typeface="Lato" panose="020B0604020202020204" charset="0"/>
      <p:regular r:id="rId35"/>
      <p:bold r:id="rId36"/>
      <p:italic r:id="rId37"/>
      <p:boldItalic r:id="rId38"/>
    </p:embeddedFont>
    <p:embeddedFont>
      <p:font typeface="Lato Black" panose="020B0604020202020204" charset="0"/>
      <p:bold r:id="rId39"/>
      <p:boldItalic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9"/>
            <p14:sldId id="277"/>
          </p14:sldIdLst>
        </p14:section>
        <p14:section name="Presentation: Membrane Filters" id="{93268581-705C-4CF3-BA37-3C4142EFB0ED}">
          <p14:sldIdLst>
            <p14:sldId id="276"/>
            <p14:sldId id="296"/>
            <p14:sldId id="267"/>
            <p14:sldId id="285"/>
            <p14:sldId id="280"/>
            <p14:sldId id="298"/>
            <p14:sldId id="299"/>
            <p14:sldId id="297"/>
            <p14:sldId id="300"/>
            <p14:sldId id="301"/>
          </p14:sldIdLst>
        </p14:section>
        <p14:section name="Presentation: Considerations and Limitations" id="{374121C1-F0C7-4F87-9A4E-A369B9D93D77}">
          <p14:sldIdLst>
            <p14:sldId id="286"/>
          </p14:sldIdLst>
        </p14:section>
        <p14:section name="Review" id="{A3F116B9-B127-46CE-97A8-BF243311DF93}">
          <p14:sldIdLst>
            <p14:sldId id="278"/>
          </p14:sldIdLst>
        </p14:section>
        <p14:section name="Final Slides" id="{009A79B0-7740-4875-9700-9B98ECD22D6D}">
          <p14:sldIdLst>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15"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D36"/>
    <a:srgbClr val="9DB258"/>
    <a:srgbClr val="5C5C5C"/>
    <a:srgbClr val="27808E"/>
    <a:srgbClr val="24A4D6"/>
    <a:srgbClr val="000000"/>
    <a:srgbClr val="90D8F5"/>
    <a:srgbClr val="58C8DD"/>
    <a:srgbClr val="38C6F4"/>
    <a:srgbClr val="FEC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F3EC8-579B-46AB-991C-280C15A6A9C5}" v="94" dt="2018-06-22T17:04:27.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949" autoAdjust="0"/>
  </p:normalViewPr>
  <p:slideViewPr>
    <p:cSldViewPr snapToGrid="0">
      <p:cViewPr varScale="1">
        <p:scale>
          <a:sx n="95" d="100"/>
          <a:sy n="95" d="100"/>
        </p:scale>
        <p:origin x="1110" y="90"/>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2018-07-12</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dirty="0"/>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2018-07-12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dirty="0"/>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7</a:t>
            </a:fld>
            <a:endParaRPr lang="en-CA" dirty="0"/>
          </a:p>
        </p:txBody>
      </p:sp>
    </p:spTree>
    <p:extLst>
      <p:ext uri="{BB962C8B-B14F-4D97-AF65-F5344CB8AC3E}">
        <p14:creationId xmlns:p14="http://schemas.microsoft.com/office/powerpoint/2010/main" val="2701498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r>
              <a:rPr lang="en-US" sz="4000" dirty="0"/>
              <a:t>Creative Commons License</a:t>
            </a:r>
            <a:endParaRPr lang="en-CA" sz="4000" dirty="0"/>
          </a:p>
        </p:txBody>
      </p:sp>
      <p:sp>
        <p:nvSpPr>
          <p:cNvPr id="17" name="TextBox 16"/>
          <p:cNvSpPr txBox="1"/>
          <p:nvPr userDrawn="1"/>
        </p:nvSpPr>
        <p:spPr>
          <a:xfrm>
            <a:off x="2595000" y="1174726"/>
            <a:ext cx="7052400" cy="923330"/>
          </a:xfrm>
          <a:prstGeom prst="rect">
            <a:avLst/>
          </a:prstGeom>
          <a:noFill/>
        </p:spPr>
        <p:txBody>
          <a:bodyPr wrap="square" rtlCol="0">
            <a:spAutoFit/>
          </a:bodyPr>
          <a:lstStyle/>
          <a:p>
            <a:r>
              <a:rPr lang="en-CA" dirty="0"/>
              <a:t>This document is open content and licensed under the </a:t>
            </a:r>
            <a:r>
              <a:rPr lang="en-CA" dirty="0">
                <a:hlinkClick r:id="rId5"/>
              </a:rPr>
              <a:t>Creative Commons Attribution-ShareAlike 4.0 International License</a:t>
            </a:r>
            <a:r>
              <a:rPr lang="en-CA" dirty="0"/>
              <a:t> (CC BY-SA 4.0). </a:t>
            </a:r>
          </a:p>
          <a:p>
            <a:r>
              <a:rPr lang="en-CA" dirty="0"/>
              <a:t>You are free to:</a:t>
            </a:r>
          </a:p>
        </p:txBody>
      </p:sp>
      <p:sp>
        <p:nvSpPr>
          <p:cNvPr id="21" name="TextBox 20"/>
          <p:cNvSpPr txBox="1"/>
          <p:nvPr userDrawn="1"/>
        </p:nvSpPr>
        <p:spPr>
          <a:xfrm>
            <a:off x="2595000" y="2106934"/>
            <a:ext cx="7052400" cy="923330"/>
          </a:xfrm>
          <a:prstGeom prst="rect">
            <a:avLst/>
          </a:prstGeom>
          <a:noFill/>
        </p:spPr>
        <p:txBody>
          <a:bodyPr wrap="square" rtlCol="0">
            <a:spAutoFit/>
          </a:bodyPr>
          <a:lstStyle/>
          <a:p>
            <a:r>
              <a:rPr lang="en-CA" dirty="0"/>
              <a:t>Share - Copy and redistribute the material in any medium or format.</a:t>
            </a:r>
          </a:p>
          <a:p>
            <a:r>
              <a:rPr lang="en-CA" dirty="0"/>
              <a:t>Adapt - Remix, transform, and build upon the material for any purpose, even commercially.</a:t>
            </a:r>
          </a:p>
        </p:txBody>
      </p:sp>
      <p:sp>
        <p:nvSpPr>
          <p:cNvPr id="22" name="TextBox 21"/>
          <p:cNvSpPr txBox="1"/>
          <p:nvPr userDrawn="1"/>
        </p:nvSpPr>
        <p:spPr>
          <a:xfrm>
            <a:off x="2595000" y="3048020"/>
            <a:ext cx="7052400" cy="2308324"/>
          </a:xfrm>
          <a:prstGeom prst="rect">
            <a:avLst/>
          </a:prstGeom>
          <a:noFill/>
        </p:spPr>
        <p:txBody>
          <a:bodyPr wrap="square" rtlCol="0">
            <a:spAutoFit/>
          </a:bodyPr>
          <a:lstStyle/>
          <a:p>
            <a:r>
              <a:rPr lang="en-CA" dirty="0"/>
              <a:t>Under the following terms:</a:t>
            </a:r>
          </a:p>
          <a:p>
            <a:r>
              <a:rPr lang="en-CA" dirty="0"/>
              <a:t>Attribution - You must give appropriate credit to CAWST, provide a link to the license, and indicate if changes were made. You may do so in any reasonable manner, but not in any way that suggests that CAWST endorses you or your use. Detailed guidelines available here: </a:t>
            </a:r>
            <a:r>
              <a:rPr lang="en-CA" dirty="0">
                <a:hlinkClick r:id="rId6"/>
              </a:rPr>
              <a:t>resources.cawst.org/cc</a:t>
            </a:r>
            <a:endParaRPr lang="en-CA" dirty="0"/>
          </a:p>
          <a:p>
            <a:r>
              <a:rPr lang="en-CA" dirty="0"/>
              <a:t>ShareAlike - If you remix, transform, or build upon the material, you must distribute your contributions under the </a:t>
            </a:r>
            <a:r>
              <a:rPr lang="en-CA" dirty="0">
                <a:hlinkClick r:id="rId5"/>
              </a:rPr>
              <a:t>same license</a:t>
            </a:r>
            <a:r>
              <a:rPr lang="en-CA" dirty="0"/>
              <a:t> as the original.</a:t>
            </a:r>
          </a:p>
        </p:txBody>
      </p:sp>
      <p:sp>
        <p:nvSpPr>
          <p:cNvPr id="23" name="TextBox 22"/>
          <p:cNvSpPr txBox="1"/>
          <p:nvPr userDrawn="1"/>
        </p:nvSpPr>
        <p:spPr>
          <a:xfrm>
            <a:off x="2595000" y="5365222"/>
            <a:ext cx="7052400" cy="923330"/>
          </a:xfrm>
          <a:prstGeom prst="rect">
            <a:avLst/>
          </a:prstGeom>
          <a:noFill/>
        </p:spPr>
        <p:txBody>
          <a:bodyPr wrap="square" rtlCol="0">
            <a:spAutoFit/>
          </a:bodyPr>
          <a:lstStyle/>
          <a:p>
            <a:r>
              <a:rPr lang="en-CA" dirty="0"/>
              <a:t>CAWST and its directors, employees, contractors, and volunteers do not assume any responsibility for, and make no warranty with respect to, the results that may be obtained from the use of the information provided.</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dirty="0"/>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4036220"/>
            <a:chOff x="1305030" y="1484057"/>
            <a:chExt cx="5833601"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Calgary AB, Canada</a:t>
                </a: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cawst@cawst.org</a:t>
                </a: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r>
                <a:rPr lang="en-CA" sz="3200" dirty="0">
                  <a:latin typeface="Lato" panose="020F0502020204030203" pitchFamily="34" charset="0"/>
                </a:rPr>
                <a:t>How CAWST Can Support You!</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r>
                <a:rPr lang="en-CA" dirty="0">
                  <a:latin typeface="Lato" panose="020F0502020204030203" pitchFamily="34" charset="0"/>
                </a:rPr>
                <a:t>Contact CAWST for support on using and adapting our education and training resources for your work. </a:t>
              </a:r>
            </a:p>
            <a:p>
              <a:endParaRPr lang="en-CA" dirty="0">
                <a:latin typeface="Lato" panose="020F0502020204030203" pitchFamily="34" charset="0"/>
              </a:endParaRPr>
            </a:p>
            <a:p>
              <a:r>
                <a:rPr lang="en-CA" dirty="0">
                  <a:latin typeface="Lato" panose="020F0502020204030203" pitchFamily="34" charset="0"/>
                </a:rPr>
                <a:t>Visit </a:t>
              </a:r>
              <a:r>
                <a:rPr lang="en-CA" dirty="0">
                  <a:latin typeface="Lato" panose="020F0502020204030203" pitchFamily="34" charset="0"/>
                  <a:hlinkClick r:id="rId4"/>
                </a:rPr>
                <a:t>resources.cawst.org</a:t>
              </a:r>
              <a:r>
                <a:rPr lang="en-CA" dirty="0">
                  <a:latin typeface="Lato" panose="020F0502020204030203" pitchFamily="34" charset="0"/>
                </a:rPr>
                <a:t> for:</a:t>
              </a:r>
            </a:p>
            <a:p>
              <a:r>
                <a:rPr lang="en-CA" dirty="0">
                  <a:latin typeface="Lato" panose="020F0502020204030203" pitchFamily="34" charset="0"/>
                </a:rPr>
                <a:t>Latest updates to this document</a:t>
              </a:r>
            </a:p>
            <a:p>
              <a:r>
                <a:rPr lang="en-CA" dirty="0">
                  <a:latin typeface="Lato" panose="020F0502020204030203" pitchFamily="34" charset="0"/>
                </a:rPr>
                <a:t>Other workshop &amp; training related resources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dirty="0"/>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dirty="0"/>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dirty="0"/>
          </a:p>
        </p:txBody>
      </p:sp>
      <p:sp>
        <p:nvSpPr>
          <p:cNvPr id="11" name="Picture Placeholder 10"/>
          <p:cNvSpPr>
            <a:spLocks noGrp="1"/>
          </p:cNvSpPr>
          <p:nvPr>
            <p:ph type="pic" sz="quarter" idx="11"/>
          </p:nvPr>
        </p:nvSpPr>
        <p:spPr>
          <a:xfrm>
            <a:off x="4836000" y="2169000"/>
            <a:ext cx="2520000" cy="2520000"/>
          </a:xfrm>
        </p:spPr>
        <p:txBody>
          <a:bodyPr/>
          <a:lstStyle/>
          <a:p>
            <a:endParaRPr lang="en-CA" dirty="0"/>
          </a:p>
        </p:txBody>
      </p:sp>
      <p:sp>
        <p:nvSpPr>
          <p:cNvPr id="12" name="Picture Placeholder 10"/>
          <p:cNvSpPr>
            <a:spLocks noGrp="1"/>
          </p:cNvSpPr>
          <p:nvPr>
            <p:ph type="pic" sz="quarter" idx="12"/>
          </p:nvPr>
        </p:nvSpPr>
        <p:spPr>
          <a:xfrm>
            <a:off x="8280000" y="2169000"/>
            <a:ext cx="2520000" cy="2520000"/>
          </a:xfrm>
        </p:spPr>
        <p:txBody>
          <a:bodyPr/>
          <a:lstStyle/>
          <a:p>
            <a:endParaRPr lang="en-CA" dirty="0"/>
          </a:p>
        </p:txBody>
      </p:sp>
      <p:sp>
        <p:nvSpPr>
          <p:cNvPr id="13" name="Picture Placeholder 10"/>
          <p:cNvSpPr>
            <a:spLocks noGrp="1"/>
          </p:cNvSpPr>
          <p:nvPr>
            <p:ph type="pic" sz="quarter" idx="13"/>
          </p:nvPr>
        </p:nvSpPr>
        <p:spPr>
          <a:xfrm>
            <a:off x="1440000" y="2169000"/>
            <a:ext cx="2520000" cy="2520000"/>
          </a:xfrm>
        </p:spPr>
        <p:txBody>
          <a:bodyPr/>
          <a:lstStyle/>
          <a:p>
            <a:endParaRPr lang="en-CA" dirty="0"/>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9.xml"/><Relationship Id="rId1" Type="http://schemas.openxmlformats.org/officeDocument/2006/relationships/tags" Target="../tags/tag32.xml"/><Relationship Id="rId5" Type="http://schemas.openxmlformats.org/officeDocument/2006/relationships/image" Target="../media/image6.tiff"/><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33.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9.xml"/><Relationship Id="rId1" Type="http://schemas.openxmlformats.org/officeDocument/2006/relationships/tags" Target="../tags/tag3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Membrane Cartridge Configuration</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10</a:t>
            </a:fld>
            <a:endParaRPr lang="en-CA" dirty="0"/>
          </a:p>
        </p:txBody>
      </p:sp>
      <p:sp>
        <p:nvSpPr>
          <p:cNvPr id="8" name="Text Box 2"/>
          <p:cNvSpPr txBox="1">
            <a:spLocks noChangeArrowheads="1"/>
          </p:cNvSpPr>
          <p:nvPr/>
        </p:nvSpPr>
        <p:spPr bwMode="auto">
          <a:xfrm>
            <a:off x="7740000" y="2700000"/>
            <a:ext cx="3240000" cy="1550094"/>
          </a:xfrm>
          <a:prstGeom prst="rect">
            <a:avLst/>
          </a:prstGeom>
          <a:noFill/>
          <a:ln w="9525">
            <a:noFill/>
            <a:miter lim="800000"/>
            <a:headEnd/>
            <a:tailEnd/>
          </a:ln>
        </p:spPr>
        <p:txBody>
          <a:bodyPr rot="0" vert="horz" wrap="square" lIns="91440" tIns="45720" rIns="91440" bIns="45720" anchor="t" anchorCtr="0">
            <a:noAutofit/>
          </a:bodyPr>
          <a:lstStyle/>
          <a:p>
            <a:pPr marR="32385">
              <a:spcAft>
                <a:spcPts val="1000"/>
              </a:spcAft>
            </a:pPr>
            <a:r>
              <a:rPr lang="en-CA" sz="2000" dirty="0">
                <a:solidFill>
                  <a:srgbClr val="27808E"/>
                </a:solidFill>
                <a:effectLst/>
                <a:latin typeface="Lato Black" panose="020F0A02020204030203" pitchFamily="34" charset="0"/>
                <a:ea typeface="Lato" panose="020F0502020204030203" pitchFamily="34" charset="0"/>
                <a:cs typeface="Lato" panose="020F0502020204030203" pitchFamily="34" charset="0"/>
              </a:rPr>
              <a:t>Large Tube Membrane</a:t>
            </a:r>
          </a:p>
          <a:p>
            <a:pPr marR="32385">
              <a:spcAft>
                <a:spcPts val="1000"/>
              </a:spcAft>
            </a:pPr>
            <a:r>
              <a:rPr lang="en-CA" sz="2000" dirty="0">
                <a:solidFill>
                  <a:srgbClr val="808080"/>
                </a:solidFill>
                <a:effectLst/>
                <a:latin typeface="Lato" panose="020F0502020204030203" pitchFamily="34" charset="0"/>
                <a:ea typeface="Lato" panose="020F0502020204030203" pitchFamily="34" charset="0"/>
                <a:cs typeface="Lato" panose="020F0502020204030203" pitchFamily="34" charset="0"/>
              </a:rPr>
              <a:t>Water moves through the pores of the tube wall (membrane).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3" y="1886271"/>
            <a:ext cx="6508535" cy="3752215"/>
          </a:xfrm>
          <a:prstGeom prst="rect">
            <a:avLst/>
          </a:prstGeom>
        </p:spPr>
      </p:pic>
    </p:spTree>
    <p:custDataLst>
      <p:tags r:id="rId1"/>
    </p:custDataLst>
    <p:extLst>
      <p:ext uri="{BB962C8B-B14F-4D97-AF65-F5344CB8AC3E}">
        <p14:creationId xmlns:p14="http://schemas.microsoft.com/office/powerpoint/2010/main" val="284222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Membrane Cartridge Configuration</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11</a:t>
            </a:fld>
            <a:endParaRPr lang="en-CA"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48" y="1546064"/>
            <a:ext cx="6537597" cy="4375370"/>
          </a:xfrm>
          <a:prstGeom prst="rect">
            <a:avLst/>
          </a:prstGeom>
        </p:spPr>
      </p:pic>
      <p:sp>
        <p:nvSpPr>
          <p:cNvPr id="12" name="Text Box 2"/>
          <p:cNvSpPr txBox="1">
            <a:spLocks noChangeArrowheads="1"/>
          </p:cNvSpPr>
          <p:nvPr/>
        </p:nvSpPr>
        <p:spPr bwMode="auto">
          <a:xfrm>
            <a:off x="7740000" y="2700000"/>
            <a:ext cx="3240000" cy="2175245"/>
          </a:xfrm>
          <a:prstGeom prst="rect">
            <a:avLst/>
          </a:prstGeom>
          <a:noFill/>
          <a:ln w="9525">
            <a:noFill/>
            <a:miter lim="800000"/>
            <a:headEnd/>
            <a:tailEnd/>
          </a:ln>
        </p:spPr>
        <p:txBody>
          <a:bodyPr rot="0" vert="horz" wrap="square" lIns="91440" tIns="45720" rIns="91440" bIns="45720" anchor="t" anchorCtr="0">
            <a:noAutofit/>
          </a:bodyPr>
          <a:lstStyle/>
          <a:p>
            <a:pPr marR="32385">
              <a:spcAft>
                <a:spcPts val="1000"/>
              </a:spcAft>
            </a:pPr>
            <a:r>
              <a:rPr lang="en-CA" sz="2000" dirty="0">
                <a:solidFill>
                  <a:srgbClr val="27808E"/>
                </a:solidFill>
                <a:effectLst/>
                <a:latin typeface="Lato Black" panose="020F0A02020204030203" pitchFamily="34" charset="0"/>
                <a:ea typeface="Lato" panose="020F0502020204030203" pitchFamily="34" charset="0"/>
                <a:cs typeface="Lato" panose="020F0502020204030203" pitchFamily="34" charset="0"/>
              </a:rPr>
              <a:t>Spiral-Wound Membrane</a:t>
            </a:r>
          </a:p>
          <a:p>
            <a:pPr marR="32385">
              <a:spcAft>
                <a:spcPts val="1000"/>
              </a:spcAft>
            </a:pPr>
            <a:r>
              <a:rPr lang="en-CA" sz="2000" dirty="0">
                <a:solidFill>
                  <a:srgbClr val="808080"/>
                </a:solidFill>
                <a:effectLst/>
                <a:latin typeface="Lato" panose="020F0502020204030203" pitchFamily="34" charset="0"/>
                <a:ea typeface="Lato" panose="020F0502020204030203" pitchFamily="34" charset="0"/>
                <a:cs typeface="Lato" panose="020F0502020204030203" pitchFamily="34" charset="0"/>
              </a:rPr>
              <a:t>Water moves into the cartridge and travels through wrapped layers</a:t>
            </a:r>
            <a:br>
              <a:rPr lang="en-CA" sz="2000" dirty="0">
                <a:solidFill>
                  <a:srgbClr val="808080"/>
                </a:solidFill>
                <a:effectLst/>
                <a:latin typeface="Lato" panose="020F0502020204030203" pitchFamily="34" charset="0"/>
                <a:ea typeface="Lato" panose="020F0502020204030203" pitchFamily="34" charset="0"/>
                <a:cs typeface="Lato" panose="020F0502020204030203" pitchFamily="34" charset="0"/>
              </a:rPr>
            </a:br>
            <a:r>
              <a:rPr lang="en-CA" sz="2000" dirty="0">
                <a:solidFill>
                  <a:srgbClr val="808080"/>
                </a:solidFill>
                <a:effectLst/>
                <a:latin typeface="Lato" panose="020F0502020204030203" pitchFamily="34" charset="0"/>
                <a:ea typeface="Lato" panose="020F0502020204030203" pitchFamily="34" charset="0"/>
                <a:cs typeface="Lato" panose="020F0502020204030203" pitchFamily="34" charset="0"/>
              </a:rPr>
              <a:t>of membrane to reach a central tube.  </a:t>
            </a:r>
          </a:p>
        </p:txBody>
      </p:sp>
    </p:spTree>
    <p:custDataLst>
      <p:tags r:id="rId1"/>
    </p:custDataLst>
    <p:extLst>
      <p:ext uri="{BB962C8B-B14F-4D97-AF65-F5344CB8AC3E}">
        <p14:creationId xmlns:p14="http://schemas.microsoft.com/office/powerpoint/2010/main" val="2142207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Membrane Cartridge Configuration</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12</a:t>
            </a:fld>
            <a:endParaRPr lang="en-C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7975" y="1417478"/>
            <a:ext cx="1264143" cy="5255529"/>
          </a:xfrm>
          <a:prstGeom prst="rect">
            <a:avLst/>
          </a:prstGeom>
        </p:spPr>
      </p:pic>
      <p:sp>
        <p:nvSpPr>
          <p:cNvPr id="9" name="Text Box 2"/>
          <p:cNvSpPr txBox="1">
            <a:spLocks noChangeArrowheads="1"/>
          </p:cNvSpPr>
          <p:nvPr/>
        </p:nvSpPr>
        <p:spPr bwMode="auto">
          <a:xfrm>
            <a:off x="7739999" y="2700000"/>
            <a:ext cx="3240000" cy="2058612"/>
          </a:xfrm>
          <a:prstGeom prst="rect">
            <a:avLst/>
          </a:prstGeom>
          <a:noFill/>
          <a:ln w="9525">
            <a:noFill/>
            <a:miter lim="800000"/>
            <a:headEnd/>
            <a:tailEnd/>
          </a:ln>
        </p:spPr>
        <p:txBody>
          <a:bodyPr rot="0" vert="horz" wrap="square" lIns="91440" tIns="45720" rIns="91440" bIns="45720" anchor="t" anchorCtr="0">
            <a:noAutofit/>
          </a:bodyPr>
          <a:lstStyle/>
          <a:p>
            <a:pPr marR="32385">
              <a:spcAft>
                <a:spcPts val="1000"/>
              </a:spcAft>
            </a:pPr>
            <a:r>
              <a:rPr lang="en-CA" sz="2000" b="1" dirty="0">
                <a:solidFill>
                  <a:srgbClr val="27808E"/>
                </a:solidFill>
                <a:effectLst/>
                <a:latin typeface="Lato Black" panose="020F0A02020204030203" pitchFamily="34" charset="0"/>
                <a:ea typeface="Lato" panose="020F0502020204030203" pitchFamily="34" charset="0"/>
                <a:cs typeface="Lato" panose="020F0502020204030203" pitchFamily="34" charset="0"/>
              </a:rPr>
              <a:t>Hollow </a:t>
            </a:r>
            <a:r>
              <a:rPr lang="en-CA" sz="2000" b="1" dirty="0">
                <a:solidFill>
                  <a:srgbClr val="27808E"/>
                </a:solidFill>
                <a:latin typeface="Lato Black" panose="020F0A02020204030203" pitchFamily="34" charset="0"/>
                <a:ea typeface="Lato" panose="020F0502020204030203" pitchFamily="34" charset="0"/>
                <a:cs typeface="Lato" panose="020F0502020204030203" pitchFamily="34" charset="0"/>
              </a:rPr>
              <a:t>Fibre Membrane</a:t>
            </a:r>
          </a:p>
          <a:p>
            <a:pPr marR="32385">
              <a:spcAft>
                <a:spcPts val="1000"/>
              </a:spcAft>
            </a:pPr>
            <a:r>
              <a:rPr lang="en-CA" sz="2000" dirty="0">
                <a:solidFill>
                  <a:srgbClr val="808080"/>
                </a:solidFill>
                <a:effectLst/>
                <a:latin typeface="Lato" panose="020F0502020204030203" pitchFamily="34" charset="0"/>
                <a:ea typeface="Lato" panose="020F0502020204030203" pitchFamily="34" charset="0"/>
                <a:cs typeface="Lato" panose="020F0502020204030203" pitchFamily="34" charset="0"/>
              </a:rPr>
              <a:t>Water moves into the cartridge and travels through tiny pores into</a:t>
            </a:r>
            <a:br>
              <a:rPr lang="en-CA" sz="2000" dirty="0">
                <a:solidFill>
                  <a:srgbClr val="808080"/>
                </a:solidFill>
                <a:effectLst/>
                <a:latin typeface="Lato" panose="020F0502020204030203" pitchFamily="34" charset="0"/>
                <a:ea typeface="Lato" panose="020F0502020204030203" pitchFamily="34" charset="0"/>
                <a:cs typeface="Lato" panose="020F0502020204030203" pitchFamily="34" charset="0"/>
              </a:rPr>
            </a:br>
            <a:r>
              <a:rPr lang="en-CA" sz="2000" dirty="0">
                <a:solidFill>
                  <a:srgbClr val="808080"/>
                </a:solidFill>
                <a:effectLst/>
                <a:latin typeface="Lato" panose="020F0502020204030203" pitchFamily="34" charset="0"/>
                <a:ea typeface="Lato" panose="020F0502020204030203" pitchFamily="34" charset="0"/>
                <a:cs typeface="Lato" panose="020F0502020204030203" pitchFamily="34" charset="0"/>
              </a:rPr>
              <a:t>the hollow fibres.  </a:t>
            </a:r>
          </a:p>
        </p:txBody>
      </p:sp>
    </p:spTree>
    <p:custDataLst>
      <p:tags r:id="rId1"/>
    </p:custDataLst>
    <p:extLst>
      <p:ext uri="{BB962C8B-B14F-4D97-AF65-F5344CB8AC3E}">
        <p14:creationId xmlns:p14="http://schemas.microsoft.com/office/powerpoint/2010/main" val="3426426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 Setup: </a:t>
            </a:r>
            <a:r>
              <a:rPr lang="en-US" dirty="0">
                <a:latin typeface="Lato Black" panose="020F0A02020204030203" pitchFamily="34" charset="0"/>
              </a:rPr>
              <a:t>Tabletop (Gravity Driven)</a:t>
            </a:r>
            <a:endParaRPr lang="en-CA" dirty="0">
              <a:latin typeface="Lato Black" panose="020F0A02020204030203" pitchFamily="34" charset="0"/>
            </a:endParaRPr>
          </a:p>
        </p:txBody>
      </p:sp>
      <p:sp>
        <p:nvSpPr>
          <p:cNvPr id="3" name="Slide Number Placeholder 2"/>
          <p:cNvSpPr>
            <a:spLocks noGrp="1"/>
          </p:cNvSpPr>
          <p:nvPr>
            <p:ph type="sldNum" sz="quarter" idx="10"/>
          </p:nvPr>
        </p:nvSpPr>
        <p:spPr/>
        <p:txBody>
          <a:bodyPr/>
          <a:lstStyle/>
          <a:p>
            <a:fld id="{A8350104-CE64-4EE9-82B1-554144FA4C7C}" type="slidenum">
              <a:rPr lang="en-CA" smtClean="0"/>
              <a:pPr/>
              <a:t>13</a:t>
            </a:fld>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373471" y="2223497"/>
            <a:ext cx="2323280" cy="3095263"/>
          </a:xfrm>
          <a:prstGeom prst="rect">
            <a:avLst/>
          </a:prstGeom>
          <a:noFill/>
          <a:ln>
            <a:noFill/>
          </a:ln>
          <a:extLst>
            <a:ext uri="{53640926-AAD7-44D8-BBD7-CCE9431645EC}">
              <a14:shadowObscured xmlns:a14="http://schemas.microsoft.com/office/drawing/2010/main"/>
            </a:ext>
          </a:extLst>
        </p:spPr>
      </p:pic>
      <p:pic>
        <p:nvPicPr>
          <p:cNvPr id="7" name="Picture 6" descr="C:\Users\nmahaffy\Downloads\lifestraw-family-2.0-front.-re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1441" y="2253054"/>
            <a:ext cx="3153693" cy="3065284"/>
          </a:xfrm>
          <a:prstGeom prst="rect">
            <a:avLst/>
          </a:prstGeom>
          <a:noFill/>
          <a:ln>
            <a:no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187" y="2195830"/>
            <a:ext cx="1784425" cy="3119135"/>
          </a:xfrm>
          <a:prstGeom prst="rect">
            <a:avLst/>
          </a:prstGeom>
        </p:spPr>
      </p:pic>
    </p:spTree>
    <p:custDataLst>
      <p:tags r:id="rId1"/>
    </p:custDataLst>
    <p:extLst>
      <p:ext uri="{BB962C8B-B14F-4D97-AF65-F5344CB8AC3E}">
        <p14:creationId xmlns:p14="http://schemas.microsoft.com/office/powerpoint/2010/main" val="1722084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 Setup: </a:t>
            </a:r>
            <a:r>
              <a:rPr lang="en-US" dirty="0">
                <a:latin typeface="Lato Black" panose="020F0A02020204030203" pitchFamily="34" charset="0"/>
              </a:rPr>
              <a:t>Hanging (Gravity Driven)</a:t>
            </a:r>
            <a:endParaRPr lang="en-CA" dirty="0">
              <a:latin typeface="Lato Black" panose="020F0A02020204030203" pitchFamily="34" charset="0"/>
            </a:endParaRPr>
          </a:p>
        </p:txBody>
      </p:sp>
      <p:sp>
        <p:nvSpPr>
          <p:cNvPr id="3" name="Slide Number Placeholder 2"/>
          <p:cNvSpPr>
            <a:spLocks noGrp="1"/>
          </p:cNvSpPr>
          <p:nvPr>
            <p:ph type="sldNum" sz="quarter" idx="10"/>
          </p:nvPr>
        </p:nvSpPr>
        <p:spPr/>
        <p:txBody>
          <a:bodyPr/>
          <a:lstStyle/>
          <a:p>
            <a:fld id="{A8350104-CE64-4EE9-82B1-554144FA4C7C}" type="slidenum">
              <a:rPr lang="en-CA" smtClean="0"/>
              <a:pPr/>
              <a:t>14</a:t>
            </a:fld>
            <a:endParaRPr lang="en-CA"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688" y="1800065"/>
            <a:ext cx="2227913" cy="4416932"/>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4327035" y="2165504"/>
            <a:ext cx="2542550" cy="3686055"/>
          </a:xfrm>
          <a:prstGeom prst="rect">
            <a:avLst/>
          </a:prstGeom>
          <a:noFill/>
          <a:ln>
            <a:noFill/>
          </a:ln>
          <a:extLst>
            <a:ext uri="{53640926-AAD7-44D8-BBD7-CCE9431645EC}">
              <a14:shadowObscured xmlns:a14="http://schemas.microsoft.com/office/drawing/2010/main"/>
            </a:ext>
          </a:extLst>
        </p:spPr>
      </p:pic>
      <p:pic>
        <p:nvPicPr>
          <p:cNvPr id="11" name="Picture 10" descr="https://sawyer.com/wp-content/uploads/2013/12/SP180-498x48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6752" y="2382920"/>
            <a:ext cx="3600561" cy="3468640"/>
          </a:xfrm>
          <a:prstGeom prst="rect">
            <a:avLst/>
          </a:prstGeom>
          <a:noFill/>
          <a:ln>
            <a:noFill/>
          </a:ln>
        </p:spPr>
      </p:pic>
    </p:spTree>
    <p:custDataLst>
      <p:tags r:id="rId1"/>
    </p:custDataLst>
    <p:extLst>
      <p:ext uri="{BB962C8B-B14F-4D97-AF65-F5344CB8AC3E}">
        <p14:creationId xmlns:p14="http://schemas.microsoft.com/office/powerpoint/2010/main" val="316789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 Setup: </a:t>
            </a:r>
            <a:r>
              <a:rPr lang="en-US" dirty="0">
                <a:latin typeface="Lato Black" panose="020F0A02020204030203" pitchFamily="34" charset="0"/>
              </a:rPr>
              <a:t>Pump Driven</a:t>
            </a:r>
            <a:endParaRPr lang="en-CA" dirty="0">
              <a:latin typeface="Lato Black" panose="020F0A02020204030203" pitchFamily="34" charset="0"/>
            </a:endParaRPr>
          </a:p>
        </p:txBody>
      </p:sp>
      <p:sp>
        <p:nvSpPr>
          <p:cNvPr id="3" name="Slide Number Placeholder 2"/>
          <p:cNvSpPr>
            <a:spLocks noGrp="1"/>
          </p:cNvSpPr>
          <p:nvPr>
            <p:ph type="sldNum" sz="quarter" idx="10"/>
          </p:nvPr>
        </p:nvSpPr>
        <p:spPr/>
        <p:txBody>
          <a:bodyPr/>
          <a:lstStyle/>
          <a:p>
            <a:fld id="{A8350104-CE64-4EE9-82B1-554144FA4C7C}" type="slidenum">
              <a:rPr lang="en-CA" smtClean="0"/>
              <a:pPr/>
              <a:t>15</a:t>
            </a:fld>
            <a:endParaRPr lang="en-CA" dirty="0"/>
          </a:p>
        </p:txBody>
      </p:sp>
      <p:pic>
        <p:nvPicPr>
          <p:cNvPr id="12" name="Picture 11" descr="C:\Users\nmahaffy\Downloads\humanitarian cube.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6322" y="2545925"/>
            <a:ext cx="3237079" cy="2747972"/>
          </a:xfrm>
          <a:prstGeom prst="rect">
            <a:avLst/>
          </a:prstGeom>
          <a:noFill/>
          <a:ln>
            <a:no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2968600" y="1550728"/>
            <a:ext cx="2321771" cy="4738367"/>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4806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and Limitations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16</a:t>
            </a:fld>
            <a:endParaRPr lang="en-CA" dirty="0"/>
          </a:p>
        </p:txBody>
      </p:sp>
      <p:sp>
        <p:nvSpPr>
          <p:cNvPr id="4" name="Text Placeholder 3"/>
          <p:cNvSpPr>
            <a:spLocks noGrp="1"/>
          </p:cNvSpPr>
          <p:nvPr>
            <p:ph type="body" sz="quarter" idx="11"/>
          </p:nvPr>
        </p:nvSpPr>
        <p:spPr>
          <a:xfrm>
            <a:off x="1440000" y="1800000"/>
            <a:ext cx="9360000" cy="4357687"/>
          </a:xfrm>
        </p:spPr>
        <p:txBody>
          <a:bodyPr/>
          <a:lstStyle/>
          <a:p>
            <a:r>
              <a:rPr lang="en-US" dirty="0"/>
              <a:t>Highly variable designs to choose from (different volume, pore size, configuration)</a:t>
            </a:r>
          </a:p>
          <a:p>
            <a:r>
              <a:rPr lang="en-US" dirty="0"/>
              <a:t>Trade-off between microbiological performance and flow rate</a:t>
            </a:r>
          </a:p>
          <a:p>
            <a:r>
              <a:rPr lang="en-US" dirty="0"/>
              <a:t>Lifespan: manufacturer-stated vs. real conditions</a:t>
            </a:r>
          </a:p>
          <a:p>
            <a:r>
              <a:rPr lang="en-US" dirty="0"/>
              <a:t>What’s needed for backwashing, repair, and replacement</a:t>
            </a:r>
          </a:p>
          <a:p>
            <a:r>
              <a:rPr lang="en-US" dirty="0"/>
              <a:t>Potential for membrane fouling and membrane rupture</a:t>
            </a:r>
          </a:p>
          <a:p>
            <a:pPr marL="0" indent="0">
              <a:buNone/>
            </a:pPr>
            <a:endParaRPr lang="en-CA" dirty="0"/>
          </a:p>
        </p:txBody>
      </p:sp>
    </p:spTree>
    <p:custDataLst>
      <p:tags r:id="rId1"/>
    </p:custDataLst>
    <p:extLst>
      <p:ext uri="{BB962C8B-B14F-4D97-AF65-F5344CB8AC3E}">
        <p14:creationId xmlns:p14="http://schemas.microsoft.com/office/powerpoint/2010/main" val="301158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Review: Group Discussion </a:t>
            </a:r>
            <a:endParaRPr lang="en-CA"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lang="en-CA" sz="1200" b="0" i="0" u="none" strike="noStrike" kern="1200" cap="none" spc="0" normalizeH="0" baseline="0" noProof="0" smtClean="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srgbClr val="898989"/>
              </a:solidFill>
              <a:effectLst/>
              <a:uLnTx/>
              <a:uFillTx/>
              <a:latin typeface="Lato" panose="020F0502020204030203" pitchFamily="34" charset="0"/>
              <a:ea typeface="+mn-ea"/>
              <a:cs typeface="+mn-cs"/>
            </a:endParaRPr>
          </a:p>
        </p:txBody>
      </p:sp>
      <p:sp>
        <p:nvSpPr>
          <p:cNvPr id="14" name="Text Placeholder 13"/>
          <p:cNvSpPr>
            <a:spLocks noGrp="1"/>
          </p:cNvSpPr>
          <p:nvPr>
            <p:ph type="body" sz="quarter" idx="11"/>
          </p:nvPr>
        </p:nvSpPr>
        <p:spPr>
          <a:xfrm>
            <a:off x="1440000" y="2160000"/>
            <a:ext cx="9360000" cy="4357687"/>
          </a:xfrm>
        </p:spPr>
        <p:txBody>
          <a:bodyPr>
            <a:normAutofit/>
          </a:bodyPr>
          <a:lstStyle/>
          <a:p>
            <a:r>
              <a:rPr lang="en-CA" dirty="0" smtClean="0"/>
              <a:t>1. Given </a:t>
            </a:r>
            <a:r>
              <a:rPr lang="en-CA" dirty="0"/>
              <a:t>what you learned in this lesson, how would you categorize your filter? 	</a:t>
            </a:r>
            <a:r>
              <a:rPr lang="en-CA" dirty="0" smtClean="0"/>
              <a:t>Consider</a:t>
            </a:r>
            <a:r>
              <a:rPr lang="en-CA" dirty="0"/>
              <a:t>:</a:t>
            </a:r>
          </a:p>
          <a:p>
            <a:pPr marL="1714500" lvl="3" indent="-342900">
              <a:buFont typeface="Arial" panose="020B0604020202020204" pitchFamily="34" charset="0"/>
              <a:buChar char="•"/>
            </a:pPr>
            <a:r>
              <a:rPr lang="en-CA" dirty="0"/>
              <a:t>Pore size (ultrafiltration or </a:t>
            </a:r>
            <a:r>
              <a:rPr lang="en-CA" dirty="0" smtClean="0"/>
              <a:t>microfiltration)</a:t>
            </a:r>
          </a:p>
          <a:p>
            <a:pPr marL="1714500" lvl="3" indent="-342900">
              <a:buFont typeface="Arial" panose="020B0604020202020204" pitchFamily="34" charset="0"/>
              <a:buChar char="•"/>
            </a:pPr>
            <a:r>
              <a:rPr lang="en-CA" dirty="0" smtClean="0"/>
              <a:t>Membrane </a:t>
            </a:r>
            <a:r>
              <a:rPr lang="en-CA" dirty="0"/>
              <a:t>configuration (your best guess)</a:t>
            </a:r>
          </a:p>
          <a:p>
            <a:pPr marL="1714500" lvl="3" indent="-342900">
              <a:buFont typeface="Arial" panose="020B0604020202020204" pitchFamily="34" charset="0"/>
              <a:buChar char="•"/>
            </a:pPr>
            <a:r>
              <a:rPr lang="en-CA" dirty="0"/>
              <a:t>Filter setup</a:t>
            </a:r>
          </a:p>
          <a:p>
            <a:r>
              <a:rPr lang="en-US" dirty="0" smtClean="0"/>
              <a:t>2. Would </a:t>
            </a:r>
            <a:r>
              <a:rPr lang="en-US" dirty="0"/>
              <a:t>you use this filter? Why or why not?</a:t>
            </a:r>
            <a:endParaRPr lang="en-CA" dirty="0"/>
          </a:p>
          <a:p>
            <a:endParaRPr lang="en-US" dirty="0"/>
          </a:p>
        </p:txBody>
      </p:sp>
      <p:sp>
        <p:nvSpPr>
          <p:cNvPr id="5" name="Title 4"/>
          <p:cNvSpPr txBox="1">
            <a:spLocks/>
          </p:cNvSpPr>
          <p:nvPr/>
        </p:nvSpPr>
        <p:spPr>
          <a:xfrm>
            <a:off x="903445" y="871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a:lstStyle>
          <a:p>
            <a:r>
              <a:rPr lang="en-US" sz="2400" dirty="0">
                <a:latin typeface="Lato Light" panose="020F0302020204030203" pitchFamily="34" charset="0"/>
              </a:rPr>
              <a:t>(Membrane Fact Sheets)</a:t>
            </a:r>
            <a:endParaRPr lang="en-CA" sz="2400" dirty="0">
              <a:latin typeface="Lato Light" panose="020F0302020204030203" pitchFamily="34" charset="0"/>
            </a:endParaRPr>
          </a:p>
        </p:txBody>
      </p:sp>
    </p:spTree>
    <p:custDataLst>
      <p:tags r:id="rId1"/>
    </p:custDataLst>
    <p:extLst>
      <p:ext uri="{BB962C8B-B14F-4D97-AF65-F5344CB8AC3E}">
        <p14:creationId xmlns:p14="http://schemas.microsoft.com/office/powerpoint/2010/main" val="3176341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lnSpcReduction="20000"/>
          </a:bodyPr>
          <a:lstStyle/>
          <a:p>
            <a:r>
              <a:rPr lang="en-CA" dirty="0">
                <a:solidFill>
                  <a:schemeClr val="tx1"/>
                </a:solidFill>
              </a:rPr>
              <a:t>This presentation is </a:t>
            </a:r>
            <a:r>
              <a:rPr lang="en-CA" dirty="0" smtClean="0">
                <a:solidFill>
                  <a:schemeClr val="tx1"/>
                </a:solidFill>
              </a:rPr>
              <a:t>for use </a:t>
            </a:r>
            <a:r>
              <a:rPr lang="en-CA" dirty="0">
                <a:solidFill>
                  <a:schemeClr val="tx1"/>
                </a:solidFill>
              </a:rPr>
              <a:t>with</a:t>
            </a:r>
          </a:p>
          <a:p>
            <a:r>
              <a:rPr lang="en-CA" dirty="0">
                <a:solidFill>
                  <a:schemeClr val="tx1"/>
                </a:solidFill>
              </a:rPr>
              <a:t>“Lesson Plan: Household Membrane Filters” </a:t>
            </a:r>
          </a:p>
          <a:p>
            <a:r>
              <a:rPr lang="en-CA" dirty="0">
                <a:solidFill>
                  <a:schemeClr val="tx1"/>
                </a:solidFill>
              </a:rPr>
              <a:t>in the Household Water Treatment and Safe Storage (HWTS) Trainer Manual</a:t>
            </a:r>
          </a:p>
          <a:p>
            <a:endParaRPr lang="en-CA" dirty="0"/>
          </a:p>
        </p:txBody>
      </p:sp>
      <p:sp>
        <p:nvSpPr>
          <p:cNvPr id="5" name="Text Placeholder 4"/>
          <p:cNvSpPr>
            <a:spLocks noGrp="1"/>
          </p:cNvSpPr>
          <p:nvPr>
            <p:ph type="body" sz="quarter" idx="14"/>
          </p:nvPr>
        </p:nvSpPr>
        <p:spPr/>
        <p:txBody>
          <a:bodyPr/>
          <a:lstStyle/>
          <a:p>
            <a:r>
              <a:rPr lang="en-US" dirty="0">
                <a:latin typeface="Lato" charset="0"/>
                <a:ea typeface="Lato" charset="0"/>
                <a:cs typeface="Lato" charset="0"/>
              </a:rPr>
              <a:t>Available at </a:t>
            </a:r>
            <a:r>
              <a:rPr lang="en-CA" dirty="0">
                <a:hlinkClick r:id="rId3"/>
              </a:rPr>
              <a:t>resources.cawst.org</a:t>
            </a:r>
            <a:endParaRPr lang="en-US" dirty="0">
              <a:solidFill>
                <a:srgbClr val="FF0000"/>
              </a:solidFill>
              <a:latin typeface="Lato" charset="0"/>
              <a:ea typeface="Lato" charset="0"/>
              <a:cs typeface="Lato" charset="0"/>
            </a:endParaRP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a:bodyPr>
          <a:lstStyle/>
          <a:p>
            <a:r>
              <a:rPr lang="en-CA" dirty="0"/>
              <a:t>Household Membrane Filters</a:t>
            </a:r>
          </a:p>
        </p:txBody>
      </p:sp>
      <p:sp>
        <p:nvSpPr>
          <p:cNvPr id="6" name="Text Placeholder 5"/>
          <p:cNvSpPr>
            <a:spLocks noGrp="1"/>
          </p:cNvSpPr>
          <p:nvPr>
            <p:ph type="body" sz="quarter" idx="15"/>
          </p:nvPr>
        </p:nvSpPr>
        <p:spPr/>
        <p:txBody>
          <a:bodyPr/>
          <a:lstStyle/>
          <a:p>
            <a:r>
              <a:rPr lang="en-US" dirty="0"/>
              <a:t>2018</a:t>
            </a:r>
            <a:endParaRPr lang="en-CA" dirty="0"/>
          </a:p>
        </p:txBody>
      </p:sp>
      <p:sp>
        <p:nvSpPr>
          <p:cNvPr id="7" name="Text Placeholder 6"/>
          <p:cNvSpPr>
            <a:spLocks noGrp="1"/>
          </p:cNvSpPr>
          <p:nvPr>
            <p:ph type="body" sz="quarter" idx="16"/>
          </p:nvPr>
        </p:nvSpPr>
        <p:spPr/>
        <p:txBody>
          <a:bodyPr/>
          <a:lstStyle/>
          <a:p>
            <a:r>
              <a:rPr lang="en-US" dirty="0" smtClean="0"/>
              <a:t>June</a:t>
            </a:r>
            <a:endParaRPr lang="en-CA" dirty="0"/>
          </a:p>
        </p:txBody>
      </p:sp>
      <p:sp>
        <p:nvSpPr>
          <p:cNvPr id="2" name="Text Placeholder 1"/>
          <p:cNvSpPr>
            <a:spLocks noGrp="1"/>
          </p:cNvSpPr>
          <p:nvPr>
            <p:ph type="body" sz="quarter" idx="14"/>
          </p:nvPr>
        </p:nvSpPr>
        <p:spPr/>
        <p:txBody>
          <a:bodyPr/>
          <a:lstStyle/>
          <a:p>
            <a:endParaRPr lang="en-CA" dirty="0"/>
          </a:p>
          <a:p>
            <a:endParaRPr lang="en-CA" dirty="0"/>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Have You Used Membrane Filters?</a:t>
            </a:r>
            <a:endParaRPr lang="en-CA"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lang="en-CA" sz="1200" b="0" i="0" u="none" strike="noStrike" kern="1200" cap="none" spc="0" normalizeH="0" baseline="0" noProof="0" smtClean="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srgbClr val="898989"/>
              </a:solidFill>
              <a:effectLst/>
              <a:uLnTx/>
              <a:uFillTx/>
              <a:latin typeface="Lato" panose="020F0502020204030203" pitchFamily="34" charset="0"/>
              <a:ea typeface="+mn-ea"/>
              <a:cs typeface="+mn-cs"/>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860040" y="1857216"/>
            <a:ext cx="2184400" cy="4332605"/>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6294754" y="1943892"/>
            <a:ext cx="2437765" cy="3728085"/>
          </a:xfrm>
          <a:prstGeom prst="rect">
            <a:avLst/>
          </a:prstGeom>
        </p:spPr>
      </p:pic>
    </p:spTree>
    <p:custDataLst>
      <p:tags r:id="rId1"/>
    </p:custDataLst>
    <p:extLst>
      <p:ext uri="{BB962C8B-B14F-4D97-AF65-F5344CB8AC3E}">
        <p14:creationId xmlns:p14="http://schemas.microsoft.com/office/powerpoint/2010/main" val="20518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Outcomes</a:t>
            </a:r>
            <a:endParaRPr lang="en-CA" dirty="0"/>
          </a:p>
        </p:txBody>
      </p:sp>
      <p:sp>
        <p:nvSpPr>
          <p:cNvPr id="7" name="Text Placeholder 6"/>
          <p:cNvSpPr>
            <a:spLocks noGrp="1"/>
          </p:cNvSpPr>
          <p:nvPr>
            <p:ph type="body" sz="quarter" idx="11"/>
          </p:nvPr>
        </p:nvSpPr>
        <p:spPr>
          <a:xfrm>
            <a:off x="1530000" y="1980000"/>
            <a:ext cx="9360000" cy="4357687"/>
          </a:xfrm>
        </p:spPr>
        <p:txBody>
          <a:bodyPr>
            <a:normAutofit/>
          </a:bodyPr>
          <a:lstStyle/>
          <a:p>
            <a:pPr lvl="0"/>
            <a:r>
              <a:rPr lang="en-CA" sz="2400" dirty="0"/>
              <a:t>Explain what membrane filters are</a:t>
            </a:r>
          </a:p>
          <a:p>
            <a:pPr lvl="0"/>
            <a:r>
              <a:rPr lang="en-US" sz="2400" dirty="0"/>
              <a:t>Describe different membrane filter cartridges and setups</a:t>
            </a:r>
          </a:p>
          <a:p>
            <a:pPr lvl="0"/>
            <a:r>
              <a:rPr lang="en-US" sz="2400" dirty="0"/>
              <a:t>Describe some of the limitations of membrane filters</a:t>
            </a:r>
            <a:endParaRPr lang="en-CA" sz="2400" dirty="0"/>
          </a:p>
          <a:p>
            <a:pPr lvl="0"/>
            <a:endParaRPr lang="en-CA" sz="2400" dirty="0"/>
          </a:p>
        </p:txBody>
      </p:sp>
      <p:sp>
        <p:nvSpPr>
          <p:cNvPr id="4" name="Slide Number Placeholder 2"/>
          <p:cNvSpPr>
            <a:spLocks noGrp="1"/>
          </p:cNvSpPr>
          <p:nvPr>
            <p:ph type="sldNum" sz="quarter" idx="10"/>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Lato" panose="020F0502020204030203" pitchFamily="34" charset="0"/>
                <a:ea typeface="+mn-ea"/>
                <a:cs typeface="+mn-cs"/>
              </a:rPr>
              <a:t>5</a:t>
            </a:r>
            <a:endParaRPr kumimoji="0" lang="en-CA" sz="1200" b="0" i="0" u="none" strike="noStrike" kern="1200" cap="none" spc="0" normalizeH="0" baseline="0" noProof="0" dirty="0">
              <a:ln>
                <a:noFill/>
              </a:ln>
              <a:solidFill>
                <a:srgbClr val="898989"/>
              </a:solidFill>
              <a:effectLst/>
              <a:uLnTx/>
              <a:uFillTx/>
              <a:latin typeface="Lato" panose="020F0502020204030203" pitchFamily="34" charset="0"/>
              <a:ea typeface="+mn-ea"/>
              <a:cs typeface="+mn-cs"/>
            </a:endParaRPr>
          </a:p>
        </p:txBody>
      </p:sp>
    </p:spTree>
    <p:custDataLst>
      <p:tags r:id="rId1"/>
    </p:custDataLst>
    <p:extLst>
      <p:ext uri="{BB962C8B-B14F-4D97-AF65-F5344CB8AC3E}">
        <p14:creationId xmlns:p14="http://schemas.microsoft.com/office/powerpoint/2010/main" val="367323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Are Membrane Filters?</a:t>
            </a:r>
            <a:endParaRPr lang="en-CA" dirty="0"/>
          </a:p>
        </p:txBody>
      </p:sp>
      <p:sp>
        <p:nvSpPr>
          <p:cNvPr id="2" name="Text Placeholder 1"/>
          <p:cNvSpPr>
            <a:spLocks noGrp="1"/>
          </p:cNvSpPr>
          <p:nvPr>
            <p:ph type="body" sz="quarter" idx="11"/>
          </p:nvPr>
        </p:nvSpPr>
        <p:spPr>
          <a:xfrm>
            <a:off x="1440000" y="1800000"/>
            <a:ext cx="8651057" cy="4357687"/>
          </a:xfrm>
        </p:spPr>
        <p:txBody>
          <a:bodyPr/>
          <a:lstStyle/>
          <a:p>
            <a:pPr>
              <a:lnSpc>
                <a:spcPct val="100000"/>
              </a:lnSpc>
            </a:pPr>
            <a:r>
              <a:rPr lang="en-CA" b="1" dirty="0">
                <a:solidFill>
                  <a:srgbClr val="27808E"/>
                </a:solidFill>
                <a:latin typeface="Lato Black" panose="020F0A02020204030203" pitchFamily="34" charset="0"/>
              </a:rPr>
              <a:t>Membrane</a:t>
            </a:r>
            <a:r>
              <a:rPr lang="en-CA" dirty="0">
                <a:solidFill>
                  <a:srgbClr val="27808E"/>
                </a:solidFill>
                <a:latin typeface="Lato Black" panose="020F0A02020204030203" pitchFamily="34" charset="0"/>
              </a:rPr>
              <a:t>: </a:t>
            </a:r>
            <a:r>
              <a:rPr lang="en-CA" dirty="0"/>
              <a:t>Any type of material with tiny holes (pores) that allow fluids to pass through but prevent the passage of certain particles or chemicals </a:t>
            </a:r>
          </a:p>
          <a:p>
            <a:pPr>
              <a:lnSpc>
                <a:spcPct val="100000"/>
              </a:lnSpc>
            </a:pPr>
            <a:endParaRPr lang="en-CA" dirty="0"/>
          </a:p>
          <a:p>
            <a:pPr>
              <a:lnSpc>
                <a:spcPct val="100000"/>
              </a:lnSpc>
            </a:pPr>
            <a:r>
              <a:rPr lang="en-CA" b="1" dirty="0">
                <a:solidFill>
                  <a:srgbClr val="27808E"/>
                </a:solidFill>
                <a:latin typeface="Lato Black" panose="020F0A02020204030203" pitchFamily="34" charset="0"/>
              </a:rPr>
              <a:t>Membrane filters</a:t>
            </a:r>
            <a:r>
              <a:rPr lang="en-CA" dirty="0">
                <a:solidFill>
                  <a:srgbClr val="27808E"/>
                </a:solidFill>
                <a:latin typeface="Lato Black" panose="020F0A02020204030203" pitchFamily="34" charset="0"/>
              </a:rPr>
              <a:t>: </a:t>
            </a:r>
            <a:r>
              <a:rPr lang="en-CA" dirty="0"/>
              <a:t>Devices that contain a membrane and use a driving force (such as gravity or pumping) to push water through the membrane</a:t>
            </a:r>
          </a:p>
        </p:txBody>
      </p:sp>
      <p:sp>
        <p:nvSpPr>
          <p:cNvPr id="4" name="Slide Number Placeholder 2"/>
          <p:cNvSpPr>
            <a:spLocks noGrp="1"/>
          </p:cNvSpPr>
          <p:nvPr>
            <p:ph type="sldNum" sz="quarter" idx="10"/>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Lato" panose="020F0502020204030203" pitchFamily="34" charset="0"/>
                <a:ea typeface="+mn-ea"/>
                <a:cs typeface="+mn-cs"/>
              </a:rPr>
              <a:t>6</a:t>
            </a:r>
            <a:endParaRPr kumimoji="0" lang="en-CA" sz="1200" b="0" i="0" u="none" strike="noStrike" kern="1200" cap="none" spc="0" normalizeH="0" baseline="0" noProof="0" dirty="0">
              <a:ln>
                <a:noFill/>
              </a:ln>
              <a:solidFill>
                <a:srgbClr val="898989"/>
              </a:solidFill>
              <a:effectLst/>
              <a:uLnTx/>
              <a:uFillTx/>
              <a:latin typeface="Lato" panose="020F0502020204030203" pitchFamily="34" charset="0"/>
              <a:ea typeface="+mn-ea"/>
              <a:cs typeface="+mn-cs"/>
            </a:endParaRPr>
          </a:p>
        </p:txBody>
      </p:sp>
    </p:spTree>
    <p:custDataLst>
      <p:tags r:id="rId1"/>
    </p:custDataLst>
    <p:extLst>
      <p:ext uri="{BB962C8B-B14F-4D97-AF65-F5344CB8AC3E}">
        <p14:creationId xmlns:p14="http://schemas.microsoft.com/office/powerpoint/2010/main" val="7160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11200" y="6356350"/>
            <a:ext cx="2743200" cy="365125"/>
          </a:xfrm>
        </p:spPr>
        <p:txBody>
          <a:bodyPr/>
          <a:lstStyle/>
          <a:p>
            <a:fld id="{A8350104-CE64-4EE9-82B1-554144FA4C7C}" type="slidenum">
              <a:rPr lang="en-CA" smtClean="0"/>
              <a:pPr/>
              <a:t>7</a:t>
            </a:fld>
            <a:endParaRPr lang="en-CA" dirty="0"/>
          </a:p>
        </p:txBody>
      </p:sp>
      <p:pic>
        <p:nvPicPr>
          <p:cNvPr id="10" name="Picture Placeholder 9"/>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l="-3978" r="-622"/>
          <a:stretch/>
        </p:blipFill>
        <p:spPr>
          <a:xfrm>
            <a:off x="-272979" y="1274263"/>
            <a:ext cx="12355428" cy="4617364"/>
          </a:xfrm>
          <a:prstGeom prst="rect">
            <a:avLst/>
          </a:prstGeom>
        </p:spPr>
      </p:pic>
    </p:spTree>
    <p:custDataLst>
      <p:tags r:id="rId1"/>
    </p:custDataLst>
    <p:extLst>
      <p:ext uri="{BB962C8B-B14F-4D97-AF65-F5344CB8AC3E}">
        <p14:creationId xmlns:p14="http://schemas.microsoft.com/office/powerpoint/2010/main" val="328669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Membrane Filters</a:t>
            </a:r>
            <a:endParaRPr lang="en-CA" dirty="0"/>
          </a:p>
        </p:txBody>
      </p:sp>
      <p:sp>
        <p:nvSpPr>
          <p:cNvPr id="15" name="Slide Number Placeholder 14"/>
          <p:cNvSpPr>
            <a:spLocks noGrp="1"/>
          </p:cNvSpPr>
          <p:nvPr>
            <p:ph type="sldNum" sz="quarter" idx="10"/>
          </p:nvPr>
        </p:nvSpPr>
        <p:spPr/>
        <p:txBody>
          <a:bodyPr/>
          <a:lstStyle/>
          <a:p>
            <a:fld id="{A8350104-CE64-4EE9-82B1-554144FA4C7C}" type="slidenum">
              <a:rPr lang="en-CA" smtClean="0"/>
              <a:pPr/>
              <a:t>8</a:t>
            </a:fld>
            <a:endParaRPr lang="en-CA" dirty="0"/>
          </a:p>
        </p:txBody>
      </p:sp>
      <p:sp>
        <p:nvSpPr>
          <p:cNvPr id="5" name="Text Placeholder 4"/>
          <p:cNvSpPr>
            <a:spLocks noGrp="1"/>
          </p:cNvSpPr>
          <p:nvPr>
            <p:ph type="body" sz="quarter" idx="11"/>
          </p:nvPr>
        </p:nvSpPr>
        <p:spPr>
          <a:xfrm>
            <a:off x="1440000" y="1800000"/>
            <a:ext cx="9360000" cy="4357687"/>
          </a:xfrm>
        </p:spPr>
        <p:txBody>
          <a:bodyPr/>
          <a:lstStyle/>
          <a:p>
            <a:pPr marL="0" indent="0">
              <a:buNone/>
            </a:pPr>
            <a:r>
              <a:rPr lang="en-US" dirty="0">
                <a:solidFill>
                  <a:srgbClr val="27808E"/>
                </a:solidFill>
                <a:latin typeface="Lato Black" panose="020F0A02020204030203" pitchFamily="34" charset="0"/>
              </a:rPr>
              <a:t>Membrane filters differ in:</a:t>
            </a:r>
          </a:p>
          <a:p>
            <a:r>
              <a:rPr lang="en-US" dirty="0"/>
              <a:t>Pore size</a:t>
            </a:r>
          </a:p>
          <a:p>
            <a:r>
              <a:rPr lang="en-US" dirty="0"/>
              <a:t>Membrane cartridge configuration</a:t>
            </a:r>
          </a:p>
          <a:p>
            <a:r>
              <a:rPr lang="en-US" dirty="0"/>
              <a:t>Container setup</a:t>
            </a:r>
          </a:p>
        </p:txBody>
      </p:sp>
    </p:spTree>
    <p:custDataLst>
      <p:tags r:id="rId1"/>
    </p:custDataLst>
    <p:extLst>
      <p:ext uri="{BB962C8B-B14F-4D97-AF65-F5344CB8AC3E}">
        <p14:creationId xmlns:p14="http://schemas.microsoft.com/office/powerpoint/2010/main" val="344249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lstStyle/>
          <a:p>
            <a:r>
              <a:rPr lang="en-US" dirty="0"/>
              <a:t>Pore Size or Particle Size</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9</a:t>
            </a:fld>
            <a:endParaRPr lang="en-CA" dirty="0"/>
          </a:p>
        </p:txBody>
      </p:sp>
      <p:graphicFrame>
        <p:nvGraphicFramePr>
          <p:cNvPr id="2" name="Table 1"/>
          <p:cNvGraphicFramePr>
            <a:graphicFrameLocks noGrp="1"/>
          </p:cNvGraphicFramePr>
          <p:nvPr>
            <p:extLst>
              <p:ext uri="{D42A27DB-BD31-4B8C-83A1-F6EECF244321}">
                <p14:modId xmlns:p14="http://schemas.microsoft.com/office/powerpoint/2010/main" val="2356946509"/>
              </p:ext>
            </p:extLst>
          </p:nvPr>
        </p:nvGraphicFramePr>
        <p:xfrm>
          <a:off x="527714" y="1842447"/>
          <a:ext cx="11136573" cy="4404896"/>
        </p:xfrm>
        <a:graphic>
          <a:graphicData uri="http://schemas.openxmlformats.org/drawingml/2006/table">
            <a:tbl>
              <a:tblPr firstRow="1" bandRow="1">
                <a:tableStyleId>{5C22544A-7EE6-4342-B048-85BDC9FD1C3A}</a:tableStyleId>
              </a:tblPr>
              <a:tblGrid>
                <a:gridCol w="1590939">
                  <a:extLst>
                    <a:ext uri="{9D8B030D-6E8A-4147-A177-3AD203B41FA5}">
                      <a16:colId xmlns:a16="http://schemas.microsoft.com/office/drawing/2014/main" val="3594612679"/>
                    </a:ext>
                  </a:extLst>
                </a:gridCol>
                <a:gridCol w="1590939">
                  <a:extLst>
                    <a:ext uri="{9D8B030D-6E8A-4147-A177-3AD203B41FA5}">
                      <a16:colId xmlns:a16="http://schemas.microsoft.com/office/drawing/2014/main" val="730110037"/>
                    </a:ext>
                  </a:extLst>
                </a:gridCol>
                <a:gridCol w="1590939">
                  <a:extLst>
                    <a:ext uri="{9D8B030D-6E8A-4147-A177-3AD203B41FA5}">
                      <a16:colId xmlns:a16="http://schemas.microsoft.com/office/drawing/2014/main" val="2821105044"/>
                    </a:ext>
                  </a:extLst>
                </a:gridCol>
                <a:gridCol w="1590939">
                  <a:extLst>
                    <a:ext uri="{9D8B030D-6E8A-4147-A177-3AD203B41FA5}">
                      <a16:colId xmlns:a16="http://schemas.microsoft.com/office/drawing/2014/main" val="2104822121"/>
                    </a:ext>
                  </a:extLst>
                </a:gridCol>
                <a:gridCol w="1590939">
                  <a:extLst>
                    <a:ext uri="{9D8B030D-6E8A-4147-A177-3AD203B41FA5}">
                      <a16:colId xmlns:a16="http://schemas.microsoft.com/office/drawing/2014/main" val="2573628987"/>
                    </a:ext>
                  </a:extLst>
                </a:gridCol>
                <a:gridCol w="1590939">
                  <a:extLst>
                    <a:ext uri="{9D8B030D-6E8A-4147-A177-3AD203B41FA5}">
                      <a16:colId xmlns:a16="http://schemas.microsoft.com/office/drawing/2014/main" val="129163752"/>
                    </a:ext>
                  </a:extLst>
                </a:gridCol>
                <a:gridCol w="1590939">
                  <a:extLst>
                    <a:ext uri="{9D8B030D-6E8A-4147-A177-3AD203B41FA5}">
                      <a16:colId xmlns:a16="http://schemas.microsoft.com/office/drawing/2014/main" val="4091889060"/>
                    </a:ext>
                  </a:extLst>
                </a:gridCol>
              </a:tblGrid>
              <a:tr h="2202448">
                <a:tc>
                  <a:txBody>
                    <a:bodyPr/>
                    <a:lstStyle/>
                    <a:p>
                      <a:pPr algn="r"/>
                      <a:r>
                        <a:rPr lang="en-US" sz="2000" b="0" dirty="0">
                          <a:solidFill>
                            <a:srgbClr val="5C5C5C"/>
                          </a:solidFill>
                          <a:latin typeface="Lato Black" panose="020F0A02020204030203" pitchFamily="34" charset="0"/>
                        </a:rPr>
                        <a:t>Membrane</a:t>
                      </a:r>
                    </a:p>
                    <a:p>
                      <a:pPr algn="r"/>
                      <a:r>
                        <a:rPr lang="en-US" sz="2000" b="0" dirty="0">
                          <a:solidFill>
                            <a:srgbClr val="5C5C5C"/>
                          </a:solidFill>
                          <a:latin typeface="Lato Black" panose="020F0A02020204030203" pitchFamily="34" charset="0"/>
                        </a:rPr>
                        <a:t>Type</a:t>
                      </a:r>
                      <a:endParaRPr lang="en-CA" sz="2000" b="0" dirty="0">
                        <a:solidFill>
                          <a:srgbClr val="5C5C5C"/>
                        </a:solidFill>
                        <a:latin typeface="Lato Black" panose="020F0A02020204030203"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sz="2000" b="0" dirty="0">
                        <a:solidFill>
                          <a:srgbClr val="5C5C5C"/>
                        </a:solidFill>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sz="2000" b="0" dirty="0">
                        <a:solidFill>
                          <a:srgbClr val="5C5C5C"/>
                        </a:solidFill>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sz="2000" b="0" dirty="0">
                        <a:solidFill>
                          <a:srgbClr val="5C5C5C"/>
                        </a:solidFill>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sz="2000" b="0" dirty="0">
                        <a:solidFill>
                          <a:srgbClr val="5C5C5C"/>
                        </a:solidFill>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sz="2000" b="0" dirty="0">
                        <a:solidFill>
                          <a:srgbClr val="5C5C5C"/>
                        </a:solidFill>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sz="2000" b="0" dirty="0">
                        <a:solidFill>
                          <a:srgbClr val="5C5C5C"/>
                        </a:solidFill>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4606852"/>
                  </a:ext>
                </a:extLst>
              </a:tr>
              <a:tr h="2202448">
                <a:tc>
                  <a:txBody>
                    <a:bodyPr/>
                    <a:lstStyle/>
                    <a:p>
                      <a:pPr algn="r"/>
                      <a:r>
                        <a:rPr lang="en-US" sz="2000" b="0" dirty="0">
                          <a:solidFill>
                            <a:srgbClr val="5C5C5C"/>
                          </a:solidFill>
                          <a:latin typeface="Lato Black" panose="020F0A02020204030203" pitchFamily="34" charset="0"/>
                        </a:rPr>
                        <a:t>Particle Type</a:t>
                      </a:r>
                      <a:endParaRPr lang="en-CA" sz="2000" b="0" dirty="0">
                        <a:solidFill>
                          <a:srgbClr val="5C5C5C"/>
                        </a:solidFill>
                        <a:latin typeface="Lato Black" panose="020F0A02020204030203"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sz="2000" b="0" dirty="0">
                        <a:solidFill>
                          <a:srgbClr val="5C5C5C"/>
                        </a:solidFill>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sz="2000" b="0" dirty="0">
                        <a:solidFill>
                          <a:srgbClr val="5C5C5C"/>
                        </a:solidFill>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sz="2000" b="0" dirty="0">
                        <a:solidFill>
                          <a:srgbClr val="5C5C5C"/>
                        </a:solidFill>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sz="2000" b="0" dirty="0">
                        <a:solidFill>
                          <a:srgbClr val="5C5C5C"/>
                        </a:solidFill>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sz="2000" b="0" dirty="0">
                        <a:solidFill>
                          <a:srgbClr val="5C5C5C"/>
                        </a:solidFill>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sz="2000" b="0" dirty="0">
                        <a:solidFill>
                          <a:srgbClr val="5C5C5C"/>
                        </a:solidFill>
                        <a:latin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9162240"/>
                  </a:ext>
                </a:extLst>
              </a:tr>
            </a:tbl>
          </a:graphicData>
        </a:graphic>
      </p:graphicFrame>
      <p:cxnSp>
        <p:nvCxnSpPr>
          <p:cNvPr id="6" name="Straight Arrow Connector 5"/>
          <p:cNvCxnSpPr/>
          <p:nvPr/>
        </p:nvCxnSpPr>
        <p:spPr>
          <a:xfrm flipV="1">
            <a:off x="2107359" y="4044896"/>
            <a:ext cx="9556928" cy="6320"/>
          </a:xfrm>
          <a:prstGeom prst="straightConnector1">
            <a:avLst/>
          </a:prstGeom>
          <a:ln w="127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68447" y="1473115"/>
            <a:ext cx="896112" cy="369332"/>
          </a:xfrm>
          <a:prstGeom prst="rect">
            <a:avLst/>
          </a:prstGeom>
          <a:noFill/>
        </p:spPr>
        <p:txBody>
          <a:bodyPr wrap="square" rtlCol="0">
            <a:spAutoFit/>
          </a:bodyPr>
          <a:lstStyle/>
          <a:p>
            <a:pPr algn="ctr"/>
            <a:r>
              <a:rPr lang="en-US" dirty="0">
                <a:latin typeface="Lato" panose="020F0502020204030203" pitchFamily="34" charset="0"/>
              </a:rPr>
              <a:t>0.1 nm</a:t>
            </a:r>
            <a:endParaRPr lang="en-CA" dirty="0">
              <a:latin typeface="Lato" panose="020F0502020204030203" pitchFamily="34" charset="0"/>
            </a:endParaRPr>
          </a:p>
        </p:txBody>
      </p:sp>
      <p:sp>
        <p:nvSpPr>
          <p:cNvPr id="11" name="TextBox 10"/>
          <p:cNvSpPr txBox="1"/>
          <p:nvPr/>
        </p:nvSpPr>
        <p:spPr>
          <a:xfrm>
            <a:off x="3257236" y="1473115"/>
            <a:ext cx="896112" cy="369332"/>
          </a:xfrm>
          <a:prstGeom prst="rect">
            <a:avLst/>
          </a:prstGeom>
          <a:noFill/>
        </p:spPr>
        <p:txBody>
          <a:bodyPr wrap="square" rtlCol="0">
            <a:spAutoFit/>
          </a:bodyPr>
          <a:lstStyle/>
          <a:p>
            <a:pPr algn="ctr"/>
            <a:r>
              <a:rPr lang="en-US" dirty="0">
                <a:latin typeface="Lato" panose="020F0502020204030203" pitchFamily="34" charset="0"/>
              </a:rPr>
              <a:t>1 nm</a:t>
            </a:r>
            <a:endParaRPr lang="en-CA" dirty="0">
              <a:latin typeface="Lato" panose="020F0502020204030203" pitchFamily="34" charset="0"/>
            </a:endParaRPr>
          </a:p>
        </p:txBody>
      </p:sp>
      <p:sp>
        <p:nvSpPr>
          <p:cNvPr id="12" name="TextBox 11"/>
          <p:cNvSpPr txBox="1"/>
          <p:nvPr/>
        </p:nvSpPr>
        <p:spPr>
          <a:xfrm>
            <a:off x="4855169" y="1473115"/>
            <a:ext cx="896112" cy="369332"/>
          </a:xfrm>
          <a:prstGeom prst="rect">
            <a:avLst/>
          </a:prstGeom>
          <a:noFill/>
        </p:spPr>
        <p:txBody>
          <a:bodyPr wrap="square" rtlCol="0">
            <a:spAutoFit/>
          </a:bodyPr>
          <a:lstStyle/>
          <a:p>
            <a:pPr algn="ctr"/>
            <a:r>
              <a:rPr lang="en-US" dirty="0">
                <a:latin typeface="Lato" panose="020F0502020204030203" pitchFamily="34" charset="0"/>
              </a:rPr>
              <a:t>10 nm</a:t>
            </a:r>
            <a:endParaRPr lang="en-CA" dirty="0">
              <a:latin typeface="Lato" panose="020F0502020204030203" pitchFamily="34" charset="0"/>
            </a:endParaRPr>
          </a:p>
        </p:txBody>
      </p:sp>
      <p:sp>
        <p:nvSpPr>
          <p:cNvPr id="13" name="TextBox 12"/>
          <p:cNvSpPr txBox="1"/>
          <p:nvPr/>
        </p:nvSpPr>
        <p:spPr>
          <a:xfrm>
            <a:off x="6369390" y="1473115"/>
            <a:ext cx="1038079" cy="369332"/>
          </a:xfrm>
          <a:prstGeom prst="rect">
            <a:avLst/>
          </a:prstGeom>
          <a:noFill/>
        </p:spPr>
        <p:txBody>
          <a:bodyPr wrap="square" rtlCol="0">
            <a:spAutoFit/>
          </a:bodyPr>
          <a:lstStyle/>
          <a:p>
            <a:pPr algn="ctr"/>
            <a:r>
              <a:rPr lang="en-US" dirty="0">
                <a:latin typeface="Lato" panose="020F0502020204030203" pitchFamily="34" charset="0"/>
              </a:rPr>
              <a:t>100 nm</a:t>
            </a:r>
            <a:endParaRPr lang="en-CA" dirty="0">
              <a:latin typeface="Lato" panose="020F0502020204030203" pitchFamily="34" charset="0"/>
            </a:endParaRPr>
          </a:p>
        </p:txBody>
      </p:sp>
      <p:sp>
        <p:nvSpPr>
          <p:cNvPr id="14" name="TextBox 13"/>
          <p:cNvSpPr txBox="1"/>
          <p:nvPr/>
        </p:nvSpPr>
        <p:spPr>
          <a:xfrm>
            <a:off x="7927333" y="1473115"/>
            <a:ext cx="1103524" cy="369332"/>
          </a:xfrm>
          <a:prstGeom prst="rect">
            <a:avLst/>
          </a:prstGeom>
          <a:noFill/>
        </p:spPr>
        <p:txBody>
          <a:bodyPr wrap="square" rtlCol="0">
            <a:spAutoFit/>
          </a:bodyPr>
          <a:lstStyle/>
          <a:p>
            <a:pPr algn="ctr"/>
            <a:r>
              <a:rPr lang="en-US" dirty="0">
                <a:latin typeface="Lato" panose="020F0502020204030203" pitchFamily="34" charset="0"/>
              </a:rPr>
              <a:t>1 micron</a:t>
            </a:r>
            <a:endParaRPr lang="en-CA" dirty="0">
              <a:latin typeface="Lato" panose="020F0502020204030203" pitchFamily="34" charset="0"/>
            </a:endParaRPr>
          </a:p>
        </p:txBody>
      </p:sp>
      <p:sp>
        <p:nvSpPr>
          <p:cNvPr id="16" name="TextBox 15"/>
          <p:cNvSpPr txBox="1"/>
          <p:nvPr/>
        </p:nvSpPr>
        <p:spPr>
          <a:xfrm>
            <a:off x="9413560" y="1473115"/>
            <a:ext cx="1316689" cy="369332"/>
          </a:xfrm>
          <a:prstGeom prst="rect">
            <a:avLst/>
          </a:prstGeom>
          <a:noFill/>
        </p:spPr>
        <p:txBody>
          <a:bodyPr wrap="square" rtlCol="0">
            <a:spAutoFit/>
          </a:bodyPr>
          <a:lstStyle/>
          <a:p>
            <a:pPr algn="ctr"/>
            <a:r>
              <a:rPr lang="en-US" dirty="0">
                <a:latin typeface="Lato" panose="020F0502020204030203" pitchFamily="34" charset="0"/>
              </a:rPr>
              <a:t>10 microns</a:t>
            </a:r>
            <a:endParaRPr lang="en-CA" dirty="0">
              <a:latin typeface="Lato" panose="020F0502020204030203" pitchFamily="34" charset="0"/>
            </a:endParaRPr>
          </a:p>
        </p:txBody>
      </p:sp>
      <p:sp>
        <p:nvSpPr>
          <p:cNvPr id="17" name="TextBox 16"/>
          <p:cNvSpPr txBox="1"/>
          <p:nvPr/>
        </p:nvSpPr>
        <p:spPr>
          <a:xfrm>
            <a:off x="2498433" y="3602593"/>
            <a:ext cx="1259999" cy="369332"/>
          </a:xfrm>
          <a:prstGeom prst="rect">
            <a:avLst/>
          </a:prstGeom>
          <a:noFill/>
        </p:spPr>
        <p:txBody>
          <a:bodyPr wrap="square" rtlCol="0">
            <a:spAutoFit/>
          </a:bodyPr>
          <a:lstStyle/>
          <a:p>
            <a:r>
              <a:rPr lang="en-US" dirty="0">
                <a:latin typeface="Merriweather Black" panose="00000A00000000000000" pitchFamily="2" charset="0"/>
              </a:rPr>
              <a:t>Smaller</a:t>
            </a:r>
            <a:endParaRPr lang="en-CA" dirty="0">
              <a:latin typeface="Merriweather Black" panose="00000A00000000000000" pitchFamily="2" charset="0"/>
            </a:endParaRPr>
          </a:p>
        </p:txBody>
      </p:sp>
      <p:sp>
        <p:nvSpPr>
          <p:cNvPr id="18" name="TextBox 17"/>
          <p:cNvSpPr txBox="1"/>
          <p:nvPr/>
        </p:nvSpPr>
        <p:spPr>
          <a:xfrm>
            <a:off x="10201656" y="3590001"/>
            <a:ext cx="1076870" cy="379016"/>
          </a:xfrm>
          <a:prstGeom prst="rect">
            <a:avLst/>
          </a:prstGeom>
          <a:noFill/>
        </p:spPr>
        <p:txBody>
          <a:bodyPr wrap="square" rtlCol="0">
            <a:spAutoFit/>
          </a:bodyPr>
          <a:lstStyle/>
          <a:p>
            <a:pPr algn="r"/>
            <a:r>
              <a:rPr lang="en-US" dirty="0">
                <a:latin typeface="Merriweather Black" panose="00000A00000000000000" pitchFamily="2" charset="0"/>
              </a:rPr>
              <a:t>Bigger</a:t>
            </a:r>
            <a:endParaRPr lang="en-CA" dirty="0">
              <a:latin typeface="Merriweather Black" panose="00000A00000000000000" pitchFamily="2" charset="0"/>
            </a:endParaRPr>
          </a:p>
        </p:txBody>
      </p:sp>
      <p:sp>
        <p:nvSpPr>
          <p:cNvPr id="19" name="Rectangle 18"/>
          <p:cNvSpPr/>
          <p:nvPr/>
        </p:nvSpPr>
        <p:spPr>
          <a:xfrm>
            <a:off x="2190168" y="1947326"/>
            <a:ext cx="1260000" cy="900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rPr>
              <a:t>Reverse</a:t>
            </a:r>
          </a:p>
          <a:p>
            <a:pPr algn="ctr"/>
            <a:r>
              <a:rPr lang="en-US" sz="2000" dirty="0">
                <a:latin typeface="Lato" panose="020F0502020204030203" pitchFamily="34" charset="0"/>
              </a:rPr>
              <a:t>Osmosis</a:t>
            </a:r>
            <a:endParaRPr lang="en-CA" sz="2000" dirty="0">
              <a:latin typeface="Lato" panose="020F0502020204030203" pitchFamily="34" charset="0"/>
            </a:endParaRPr>
          </a:p>
        </p:txBody>
      </p:sp>
      <p:sp>
        <p:nvSpPr>
          <p:cNvPr id="20" name="Rectangle 19"/>
          <p:cNvSpPr/>
          <p:nvPr/>
        </p:nvSpPr>
        <p:spPr>
          <a:xfrm>
            <a:off x="3438144" y="3017237"/>
            <a:ext cx="1980000" cy="540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rPr>
              <a:t>Nanofiltration</a:t>
            </a:r>
            <a:endParaRPr lang="en-CA" sz="2000" dirty="0">
              <a:latin typeface="Lato" panose="020F0502020204030203" pitchFamily="34" charset="0"/>
            </a:endParaRPr>
          </a:p>
        </p:txBody>
      </p:sp>
      <p:sp>
        <p:nvSpPr>
          <p:cNvPr id="21" name="Rectangle 20"/>
          <p:cNvSpPr/>
          <p:nvPr/>
        </p:nvSpPr>
        <p:spPr>
          <a:xfrm>
            <a:off x="5014560" y="2130515"/>
            <a:ext cx="1980000" cy="540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rPr>
              <a:t>Ulrafiltration</a:t>
            </a:r>
            <a:endParaRPr lang="en-CA" sz="2000" dirty="0">
              <a:latin typeface="Lato" panose="020F0502020204030203" pitchFamily="34" charset="0"/>
            </a:endParaRPr>
          </a:p>
        </p:txBody>
      </p:sp>
      <p:sp>
        <p:nvSpPr>
          <p:cNvPr id="22" name="Rectangle 21"/>
          <p:cNvSpPr/>
          <p:nvPr/>
        </p:nvSpPr>
        <p:spPr>
          <a:xfrm>
            <a:off x="6673067" y="3021316"/>
            <a:ext cx="1980000" cy="540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rPr>
              <a:t>Microfiltration</a:t>
            </a:r>
            <a:endParaRPr lang="en-CA" sz="2000" dirty="0">
              <a:latin typeface="Lato" panose="020F0502020204030203" pitchFamily="34" charset="0"/>
            </a:endParaRPr>
          </a:p>
        </p:txBody>
      </p:sp>
      <p:sp>
        <p:nvSpPr>
          <p:cNvPr id="23" name="Rectangle 22"/>
          <p:cNvSpPr/>
          <p:nvPr/>
        </p:nvSpPr>
        <p:spPr>
          <a:xfrm>
            <a:off x="2176645" y="4611204"/>
            <a:ext cx="1080000" cy="1080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rPr>
              <a:t>Salts, Metal Ions</a:t>
            </a:r>
            <a:endParaRPr lang="en-CA" sz="2000" dirty="0">
              <a:latin typeface="Lato" panose="020F0502020204030203" pitchFamily="34" charset="0"/>
            </a:endParaRPr>
          </a:p>
        </p:txBody>
      </p:sp>
      <p:sp>
        <p:nvSpPr>
          <p:cNvPr id="24" name="Rectangle 23"/>
          <p:cNvSpPr/>
          <p:nvPr/>
        </p:nvSpPr>
        <p:spPr>
          <a:xfrm>
            <a:off x="3310128" y="4879279"/>
            <a:ext cx="1350000" cy="540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rPr>
              <a:t>Pesticides</a:t>
            </a:r>
            <a:endParaRPr lang="en-CA" sz="2000" dirty="0">
              <a:latin typeface="Lato" panose="020F0502020204030203" pitchFamily="34" charset="0"/>
            </a:endParaRPr>
          </a:p>
        </p:txBody>
      </p:sp>
      <p:sp>
        <p:nvSpPr>
          <p:cNvPr id="25" name="Rectangle 24"/>
          <p:cNvSpPr/>
          <p:nvPr/>
        </p:nvSpPr>
        <p:spPr>
          <a:xfrm>
            <a:off x="4900889" y="5600395"/>
            <a:ext cx="1620000" cy="540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rPr>
              <a:t>Proteins</a:t>
            </a:r>
            <a:endParaRPr lang="en-CA" sz="2000" dirty="0">
              <a:latin typeface="Lato" panose="020F0502020204030203" pitchFamily="34" charset="0"/>
            </a:endParaRPr>
          </a:p>
        </p:txBody>
      </p:sp>
      <p:sp>
        <p:nvSpPr>
          <p:cNvPr id="26" name="Rectangle 25"/>
          <p:cNvSpPr/>
          <p:nvPr/>
        </p:nvSpPr>
        <p:spPr>
          <a:xfrm>
            <a:off x="5901613" y="4908636"/>
            <a:ext cx="1980000" cy="540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rPr>
              <a:t>Viruses</a:t>
            </a:r>
            <a:endParaRPr lang="en-CA" sz="2000" dirty="0">
              <a:latin typeface="Lato" panose="020F0502020204030203" pitchFamily="34" charset="0"/>
            </a:endParaRPr>
          </a:p>
        </p:txBody>
      </p:sp>
      <p:sp>
        <p:nvSpPr>
          <p:cNvPr id="27" name="Rectangle 26"/>
          <p:cNvSpPr/>
          <p:nvPr/>
        </p:nvSpPr>
        <p:spPr>
          <a:xfrm>
            <a:off x="7287768" y="4236340"/>
            <a:ext cx="2790000" cy="540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rPr>
              <a:t>Bacteria</a:t>
            </a:r>
            <a:endParaRPr lang="en-CA" sz="2000" dirty="0">
              <a:latin typeface="Lato" panose="020F0502020204030203" pitchFamily="34" charset="0"/>
            </a:endParaRPr>
          </a:p>
        </p:txBody>
      </p:sp>
      <p:sp>
        <p:nvSpPr>
          <p:cNvPr id="28" name="Rectangle 27"/>
          <p:cNvSpPr/>
          <p:nvPr/>
        </p:nvSpPr>
        <p:spPr>
          <a:xfrm>
            <a:off x="8772000" y="4904112"/>
            <a:ext cx="2892287" cy="540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rPr>
              <a:t>Protozoa</a:t>
            </a:r>
            <a:endParaRPr lang="en-CA" sz="2000" dirty="0">
              <a:latin typeface="Lato" panose="020F0502020204030203" pitchFamily="34" charset="0"/>
            </a:endParaRPr>
          </a:p>
        </p:txBody>
      </p:sp>
      <p:sp>
        <p:nvSpPr>
          <p:cNvPr id="29" name="Rectangle 28"/>
          <p:cNvSpPr/>
          <p:nvPr/>
        </p:nvSpPr>
        <p:spPr>
          <a:xfrm>
            <a:off x="10212000" y="5600395"/>
            <a:ext cx="1452287" cy="540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rPr>
              <a:t>Helminths</a:t>
            </a:r>
            <a:endParaRPr lang="en-CA" sz="2000" dirty="0">
              <a:latin typeface="Lato" panose="020F0502020204030203" pitchFamily="34" charset="0"/>
            </a:endParaRPr>
          </a:p>
        </p:txBody>
      </p:sp>
    </p:spTree>
    <p:custDataLst>
      <p:tags r:id="rId1"/>
    </p:custDataLst>
    <p:extLst>
      <p:ext uri="{BB962C8B-B14F-4D97-AF65-F5344CB8AC3E}">
        <p14:creationId xmlns:p14="http://schemas.microsoft.com/office/powerpoint/2010/main" val="4344187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3B1D4258-750E-41D5-88C7-B8C63FC04797}"/>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7189A884-0E0C-4F62-B31A-1E3C5D0E9D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Template>
  <TotalTime>750</TotalTime>
  <Words>335</Words>
  <Application>Microsoft Office PowerPoint</Application>
  <PresentationFormat>Widescreen</PresentationFormat>
  <Paragraphs>85</Paragraphs>
  <Slides>18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Calibri</vt:lpstr>
      <vt:lpstr>Arial</vt:lpstr>
      <vt:lpstr>Lato Light</vt:lpstr>
      <vt:lpstr>Georgia</vt:lpstr>
      <vt:lpstr>Merriweather Black</vt:lpstr>
      <vt:lpstr>Lato</vt:lpstr>
      <vt:lpstr>Lato Black</vt:lpstr>
      <vt:lpstr>CAWST Title</vt:lpstr>
      <vt:lpstr>CAWST Content</vt:lpstr>
      <vt:lpstr>PowerPoint Presentation</vt:lpstr>
      <vt:lpstr>PowerPoint Presentation</vt:lpstr>
      <vt:lpstr>PowerPoint Presentation</vt:lpstr>
      <vt:lpstr>Have You Used Membrane Filters?</vt:lpstr>
      <vt:lpstr>Learning Outcomes</vt:lpstr>
      <vt:lpstr>What Are Membrane Filters?</vt:lpstr>
      <vt:lpstr>PowerPoint Presentation</vt:lpstr>
      <vt:lpstr>Types of Membrane Filters</vt:lpstr>
      <vt:lpstr>Pore Size or Particle Size</vt:lpstr>
      <vt:lpstr>Membrane Cartridge Configuration</vt:lpstr>
      <vt:lpstr>Membrane Cartridge Configuration</vt:lpstr>
      <vt:lpstr>Membrane Cartridge Configuration</vt:lpstr>
      <vt:lpstr>Container Setup: Tabletop (Gravity Driven)</vt:lpstr>
      <vt:lpstr>Container Setup: Hanging (Gravity Driven)</vt:lpstr>
      <vt:lpstr>Container Setup: Pump Driven</vt:lpstr>
      <vt:lpstr>Considerations and Limitations</vt:lpstr>
      <vt:lpstr>Review: Group Discussion </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Naomi Mahaffy</cp:lastModifiedBy>
  <cp:revision>44</cp:revision>
  <dcterms:created xsi:type="dcterms:W3CDTF">2018-05-02T20:09:46Z</dcterms:created>
  <dcterms:modified xsi:type="dcterms:W3CDTF">2018-07-12T22:16:50Z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