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79" r:id="rId2"/>
    <p:sldId id="256" r:id="rId3"/>
    <p:sldId id="257" r:id="rId4"/>
    <p:sldId id="259" r:id="rId5"/>
    <p:sldId id="261" r:id="rId6"/>
    <p:sldId id="260" r:id="rId7"/>
    <p:sldId id="262" r:id="rId8"/>
    <p:sldId id="267" r:id="rId9"/>
    <p:sldId id="269" r:id="rId10"/>
    <p:sldId id="268" r:id="rId11"/>
    <p:sldId id="273" r:id="rId12"/>
    <p:sldId id="274" r:id="rId13"/>
    <p:sldId id="275" r:id="rId14"/>
    <p:sldId id="278" r:id="rId15"/>
  </p:sldIdLst>
  <p:sldSz cx="9144000" cy="6858000" type="screen4x3"/>
  <p:notesSz cx="6858000" cy="9144000"/>
  <p:custDataLst>
    <p:tags r:id="rId17"/>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elert" initials="S"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249" autoAdjust="0"/>
  </p:normalViewPr>
  <p:slideViewPr>
    <p:cSldViewPr>
      <p:cViewPr varScale="1">
        <p:scale>
          <a:sx n="60" d="100"/>
          <a:sy n="60" d="100"/>
        </p:scale>
        <p:origin x="-165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7E805E-5E60-424F-8B72-262D2B3C72BE}" type="datetimeFigureOut">
              <a:rPr lang="en-CA" smtClean="0"/>
              <a:t>27/05/2014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CD1E7C-DD4A-48EE-AD51-55A600928D91}" type="slidenum">
              <a:rPr lang="en-CA" smtClean="0"/>
              <a:t>‹#›</a:t>
            </a:fld>
            <a:endParaRPr lang="en-CA"/>
          </a:p>
        </p:txBody>
      </p:sp>
    </p:spTree>
    <p:extLst>
      <p:ext uri="{BB962C8B-B14F-4D97-AF65-F5344CB8AC3E}">
        <p14:creationId xmlns:p14="http://schemas.microsoft.com/office/powerpoint/2010/main" val="3956144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rtl="0"/>
            <a:fld id="{83C8DC47-A447-435D-B31E-09F486250D12}" type="slidenum">
              <a:rPr/>
              <a:t>1</a:t>
            </a:fld>
            <a:endParaRPr/>
          </a:p>
        </p:txBody>
      </p:sp>
    </p:spTree>
    <p:extLst>
      <p:ext uri="{BB962C8B-B14F-4D97-AF65-F5344CB8AC3E}">
        <p14:creationId xmlns:p14="http://schemas.microsoft.com/office/powerpoint/2010/main" val="3032583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a:latin typeface="Arial" panose="020B0604020202020204" pitchFamily="34" charset="0"/>
                <a:cs typeface="Arial" panose="020B0604020202020204" pitchFamily="34" charset="0"/>
              </a:rPr>
              <a:t>Los parámetros físicos no tienen efectos directos sobre la salud. Sin embargo, la presencia de contaminantes físicos podría indicar un riesgo mayor de contaminación microbiológica o química que podría ser perjudicial para la salud de los seres humanos.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El agua segura que no tenga buen sabor, olor o apariencia podría llevar a las personas a rechazar el agua y usar otras fuentes menos seguras.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a:latin typeface="Arial" panose="020B0604020202020204" pitchFamily="34" charset="0"/>
                <a:cs typeface="Arial" panose="020B0604020202020204" pitchFamily="34" charset="0"/>
              </a:rPr>
              <a:t>La turbidez no causa enfermedades; sin embargo, los niveles altos de turbidez en general están relacionados con niveles elevados de microorganismos (p. ej., bacterias, virus y protozoos) porque se unen a las partículas en el agua. Por lo tanto, se debe tener cuidado con el agua turbia pues en general contiene más agentes patógenos, por lo cual beberla aumenta las probabilidades de enfermarse.</a:t>
            </a:r>
          </a:p>
          <a:p>
            <a:endParaRPr lang="en-CA" dirty="0"/>
          </a:p>
        </p:txBody>
      </p:sp>
      <p:sp>
        <p:nvSpPr>
          <p:cNvPr id="4" name="Slide Number Placeholder 3"/>
          <p:cNvSpPr>
            <a:spLocks noGrp="1"/>
          </p:cNvSpPr>
          <p:nvPr>
            <p:ph type="sldNum" sz="quarter" idx="10"/>
          </p:nvPr>
        </p:nvSpPr>
        <p:spPr/>
        <p:txBody>
          <a:bodyPr/>
          <a:lstStyle/>
          <a:p>
            <a:pPr rtl="0"/>
            <a:fld id="{45CD1E7C-DD4A-48EE-AD51-55A600928D91}" type="slidenum">
              <a:rPr/>
              <a:t>14</a:t>
            </a:fld>
            <a:endParaRPr/>
          </a:p>
        </p:txBody>
      </p:sp>
    </p:spTree>
    <p:extLst>
      <p:ext uri="{BB962C8B-B14F-4D97-AF65-F5344CB8AC3E}">
        <p14:creationId xmlns:p14="http://schemas.microsoft.com/office/powerpoint/2010/main" val="4213912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rtl="0"/>
            <a:fld id="{45CD1E7C-DD4A-48EE-AD51-55A600928D91}" type="slidenum">
              <a:rPr/>
              <a:t>4</a:t>
            </a:fld>
            <a:endParaRPr/>
          </a:p>
        </p:txBody>
      </p:sp>
    </p:spTree>
    <p:extLst>
      <p:ext uri="{BB962C8B-B14F-4D97-AF65-F5344CB8AC3E}">
        <p14:creationId xmlns:p14="http://schemas.microsoft.com/office/powerpoint/2010/main" val="2846841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Aunque el sabor y el olor no son una amenaza directa para la salud, podrían indicar contaminación química o biológica.</a:t>
            </a: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El sabor y el olor son tal vez las características más importantes del agua de consumo, desde el punto de vista del usuario. Es casi imposible convencer a las personas de que el agua es apta para consumir si tiene mal sabor u olor. </a:t>
            </a: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El agua segura que no tenga buen sabor, olor o apariencia podría llevar a las personas a rechazar el agua y usar otras fuentes menos seguras.</a:t>
            </a:r>
          </a:p>
        </p:txBody>
      </p:sp>
      <p:sp>
        <p:nvSpPr>
          <p:cNvPr id="4" name="Slide Number Placeholder 3"/>
          <p:cNvSpPr>
            <a:spLocks noGrp="1"/>
          </p:cNvSpPr>
          <p:nvPr>
            <p:ph type="sldNum" sz="quarter" idx="10"/>
          </p:nvPr>
        </p:nvSpPr>
        <p:spPr/>
        <p:txBody>
          <a:bodyPr/>
          <a:lstStyle/>
          <a:p>
            <a:pPr rtl="0"/>
            <a:fld id="{45CD1E7C-DD4A-48EE-AD51-55A600928D91}" type="slidenum">
              <a:rPr/>
              <a:t>5</a:t>
            </a:fld>
            <a:endParaRPr/>
          </a:p>
        </p:txBody>
      </p:sp>
    </p:spTree>
    <p:extLst>
      <p:ext uri="{BB962C8B-B14F-4D97-AF65-F5344CB8AC3E}">
        <p14:creationId xmlns:p14="http://schemas.microsoft.com/office/powerpoint/2010/main" val="2048361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El agua de temperatura elevada (20-30ºC) también podría aumentar la proliferación de microorganismos y podría acarrear problemas en cuanto al sabor, olor, color y corrosión. </a:t>
            </a:r>
          </a:p>
        </p:txBody>
      </p:sp>
      <p:sp>
        <p:nvSpPr>
          <p:cNvPr id="4" name="Slide Number Placeholder 3"/>
          <p:cNvSpPr>
            <a:spLocks noGrp="1"/>
          </p:cNvSpPr>
          <p:nvPr>
            <p:ph type="sldNum" sz="quarter" idx="10"/>
          </p:nvPr>
        </p:nvSpPr>
        <p:spPr/>
        <p:txBody>
          <a:bodyPr/>
          <a:lstStyle/>
          <a:p>
            <a:pPr rtl="0"/>
            <a:fld id="{45CD1E7C-DD4A-48EE-AD51-55A600928D91}" type="slidenum">
              <a:rPr/>
              <a:t>6</a:t>
            </a:fld>
            <a:endParaRPr/>
          </a:p>
        </p:txBody>
      </p:sp>
    </p:spTree>
    <p:extLst>
      <p:ext uri="{BB962C8B-B14F-4D97-AF65-F5344CB8AC3E}">
        <p14:creationId xmlns:p14="http://schemas.microsoft.com/office/powerpoint/2010/main" val="1608759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hangingPunct="0">
              <a:buFont typeface="Arial" panose="020B0604020202020204" pitchFamily="34" charset="0"/>
              <a:buNone/>
            </a:pPr>
            <a:r>
              <a:rPr sz="1000" kern="1200">
                <a:solidFill>
                  <a:schemeClr val="tx1"/>
                </a:solidFill>
                <a:latin typeface="Arial" panose="020B0604020202020204" pitchFamily="34" charset="0"/>
                <a:ea typeface="+mn-ea"/>
                <a:cs typeface="Arial" panose="020B0604020202020204" pitchFamily="34" charset="0"/>
              </a:rPr>
              <a:t>El color en el agua de consumo podría deberse a distintos motivos, como la presencia de:</a:t>
            </a:r>
          </a:p>
          <a:p>
            <a:pPr marL="171450" indent="-171450" rtl="0" hangingPunct="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 Material orgánico y vegetación, como hojas y corteza</a:t>
            </a:r>
          </a:p>
          <a:p>
            <a:pPr marL="171450" lvl="0" indent="-171450" rtl="0" hangingPunct="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Metales como el hierro, el manganeso y el cobre, que son abundantes en la naturaleza y tienen un color natural</a:t>
            </a:r>
          </a:p>
          <a:p>
            <a:pPr marL="171450" lvl="0" indent="-171450" rtl="0" hangingPunct="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Residuos industriales altamente coloreados: los más comunes son la pulpa y el papel y los residuos textiles</a:t>
            </a:r>
          </a:p>
          <a:p>
            <a:pPr marL="171450" indent="-171450">
              <a:buFont typeface="Arial" panose="020B0604020202020204" pitchFamily="34" charset="0"/>
              <a:buChar char="•"/>
            </a:pP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45CD1E7C-DD4A-48EE-AD51-55A600928D91}" type="slidenum">
              <a:rPr/>
              <a:t>7</a:t>
            </a:fld>
            <a:endParaRPr/>
          </a:p>
        </p:txBody>
      </p:sp>
    </p:spTree>
    <p:extLst>
      <p:ext uri="{BB962C8B-B14F-4D97-AF65-F5344CB8AC3E}">
        <p14:creationId xmlns:p14="http://schemas.microsoft.com/office/powerpoint/2010/main" val="2054200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La turbidez es causada por partículas sólidas en suspensión, como la arena, el limo y la arcilla, que flotan en el agua. Las partículas dispersan la luz, lo que hace que el agua tenga un aspecto turbio y sucio. </a:t>
            </a: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La turbidez en sí no causa enfermedades; sin embargo, los niveles altos de turbidez en general están relacionados con niveles elevados de microorganismos (p. ej., bacterias, virus y protozoos) porque se unen a las partículas en el agua. </a:t>
            </a:r>
          </a:p>
          <a:p>
            <a:pPr marL="171450" indent="-171450" rtl="0" hangingPunct="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Por lo tanto, se debe tener cuidado con el agua turbia pues en general contiene más agentes patógenos, por lo cual beberla aumenta las probabilidades de enfermarse. </a:t>
            </a:r>
          </a:p>
          <a:p>
            <a:pPr rtl="0" hangingPunct="0"/>
            <a:r>
              <a:rPr sz="1000" kern="1200">
                <a:solidFill>
                  <a:schemeClr val="tx1"/>
                </a:solidFill>
                <a:latin typeface="Arial" panose="020B0604020202020204" pitchFamily="34" charset="0"/>
                <a:ea typeface="+mn-ea"/>
                <a:cs typeface="Arial" panose="020B0604020202020204" pitchFamily="34" charset="0"/>
              </a:rPr>
              <a:t>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pPr rtl="0"/>
            <a:fld id="{45CD1E7C-DD4A-48EE-AD51-55A600928D91}" type="slidenum">
              <a:rPr/>
              <a:t>8</a:t>
            </a:fld>
            <a:endParaRPr/>
          </a:p>
        </p:txBody>
      </p:sp>
    </p:spTree>
    <p:extLst>
      <p:ext uri="{BB962C8B-B14F-4D97-AF65-F5344CB8AC3E}">
        <p14:creationId xmlns:p14="http://schemas.microsoft.com/office/powerpoint/2010/main" val="2440476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sz="1000" i="0">
                <a:latin typeface="Arial" panose="020B0604020202020204" pitchFamily="34" charset="0"/>
                <a:cs typeface="Arial" panose="020B0604020202020204" pitchFamily="34" charset="0"/>
              </a:rPr>
              <a:t>Turbidez</a:t>
            </a:r>
            <a:r>
              <a:rPr sz="1000" i="0" baseline="0">
                <a:latin typeface="Arial" panose="020B0604020202020204" pitchFamily="34" charset="0"/>
                <a:cs typeface="Arial" panose="020B0604020202020204" pitchFamily="34" charset="0"/>
              </a:rPr>
              <a:t>: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i="0">
                <a:latin typeface="Arial" panose="020B0604020202020204" pitchFamily="34" charset="0"/>
                <a:cs typeface="Arial" panose="020B0604020202020204" pitchFamily="34" charset="0"/>
              </a:rPr>
              <a:t>Los sistemas comunitarios pequeños y los métodos de TANDAS podrían no ser capaces de alcanzar niveles de turbidez tan bajos. En esos casos, el objetivo debería ser producir agua con niveles de turbidez inferiores a 5 UNT y, de ser posible, inferiores a 1 UNT.</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i="0">
                <a:latin typeface="Arial" panose="020B0604020202020204" pitchFamily="34" charset="0"/>
                <a:cs typeface="Arial" panose="020B0604020202020204" pitchFamily="34" charset="0"/>
              </a:rPr>
              <a:t>Los sistemas grandes de suministro municipal bien gestionados deberían ser capaces de alcanzar menos de 0,5 UNT en todo momento antes de la desinfección y deberían ser capaces de promediar 0,2 UNT o menos.</a:t>
            </a:r>
          </a:p>
          <a:p>
            <a:pPr marL="171450" marR="0" lvl="1" indent="-171450" algn="l" defTabSz="914400" rtl="0" eaLnBrk="1" fontAlgn="auto" latinLnBrk="0" hangingPunct="1">
              <a:lnSpc>
                <a:spcPct val="100000"/>
              </a:lnSpc>
              <a:spcBef>
                <a:spcPts val="0"/>
              </a:spcBef>
              <a:spcAft>
                <a:spcPts val="0"/>
              </a:spcAft>
              <a:buClrTx/>
              <a:buSzTx/>
              <a:buFontTx/>
              <a:buChar char="-"/>
              <a:tabLst/>
              <a:defRPr/>
            </a:pPr>
            <a:endParaRPr lang="en-CA" dirty="0" smtClean="0"/>
          </a:p>
          <a:p>
            <a:endParaRPr lang="en-CA" dirty="0"/>
          </a:p>
        </p:txBody>
      </p:sp>
      <p:sp>
        <p:nvSpPr>
          <p:cNvPr id="4" name="Slide Number Placeholder 3"/>
          <p:cNvSpPr>
            <a:spLocks noGrp="1"/>
          </p:cNvSpPr>
          <p:nvPr>
            <p:ph type="sldNum" sz="quarter" idx="10"/>
          </p:nvPr>
        </p:nvSpPr>
        <p:spPr/>
        <p:txBody>
          <a:bodyPr/>
          <a:lstStyle/>
          <a:p>
            <a:pPr rtl="0"/>
            <a:fld id="{45CD1E7C-DD4A-48EE-AD51-55A600928D91}" type="slidenum">
              <a:rPr/>
              <a:t>10</a:t>
            </a:fld>
            <a:endParaRPr/>
          </a:p>
        </p:txBody>
      </p:sp>
    </p:spTree>
    <p:extLst>
      <p:ext uri="{BB962C8B-B14F-4D97-AF65-F5344CB8AC3E}">
        <p14:creationId xmlns:p14="http://schemas.microsoft.com/office/powerpoint/2010/main" val="2866266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Usar un tubo de turbidez es una forma fácil y económica de calcular visualmente las UNT.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Es práctico para el análisis sobre el terreno porque es portátil y no necesita baterías o partes de reemplazo.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Una desventaja es que con un tubo de turbidez es más difícil leer los niveles inferiores a 10 UNT.</a:t>
            </a:r>
          </a:p>
          <a:p>
            <a:pPr fontAlgn="auto" hangingPunct="1"/>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rtl="0" fontAlgn="auto" hangingPunct="1"/>
            <a:r>
              <a:rPr sz="1000" kern="1200">
                <a:solidFill>
                  <a:schemeClr val="tx1"/>
                </a:solidFill>
                <a:latin typeface="Arial" panose="020B0604020202020204" pitchFamily="34" charset="0"/>
                <a:ea typeface="+mn-ea"/>
                <a:cs typeface="Arial" panose="020B0604020202020204" pitchFamily="34" charset="0"/>
              </a:rPr>
              <a:t>Cómo usar un tubo de turbidez: </a:t>
            </a:r>
          </a:p>
          <a:p>
            <a:pPr rtl="0" fontAlgn="auto" hangingPunct="1"/>
            <a:r>
              <a:rPr sz="1000" kern="1200">
                <a:solidFill>
                  <a:schemeClr val="tx1"/>
                </a:solidFill>
                <a:latin typeface="Arial" panose="020B0604020202020204" pitchFamily="34" charset="0"/>
                <a:ea typeface="+mn-ea"/>
                <a:cs typeface="Arial" panose="020B0604020202020204" pitchFamily="34" charset="0"/>
              </a:rPr>
              <a:t>1. Lentamente, verter algo de agua en el tubo.</a:t>
            </a:r>
          </a:p>
          <a:p>
            <a:pPr rtl="0" fontAlgn="auto" hangingPunct="1"/>
            <a:r>
              <a:rPr sz="1000" kern="1200">
                <a:solidFill>
                  <a:schemeClr val="tx1"/>
                </a:solidFill>
                <a:latin typeface="Arial" panose="020B0604020202020204" pitchFamily="34" charset="0"/>
                <a:ea typeface="+mn-ea"/>
                <a:cs typeface="Arial" panose="020B0604020202020204" pitchFamily="34" charset="0"/>
              </a:rPr>
              <a:t>2. Colocar la cabeza entre 10 y 20 centímetros directamente por encima del tubo para ver el disco del fondo.</a:t>
            </a:r>
          </a:p>
          <a:p>
            <a:pPr rtl="0" fontAlgn="auto" hangingPunct="1"/>
            <a:r>
              <a:rPr sz="1000" kern="1200">
                <a:solidFill>
                  <a:schemeClr val="tx1"/>
                </a:solidFill>
                <a:latin typeface="Arial" panose="020B0604020202020204" pitchFamily="34" charset="0"/>
                <a:ea typeface="+mn-ea"/>
                <a:cs typeface="Arial" panose="020B0604020202020204" pitchFamily="34" charset="0"/>
              </a:rPr>
              <a:t>3. Seguir agregando agua hasta que el patrón del disco que está en el fondo sea difícil de ver a través de la parte superior del tubo. </a:t>
            </a:r>
          </a:p>
          <a:p>
            <a:pPr rtl="0" fontAlgn="auto" hangingPunct="1"/>
            <a:r>
              <a:rPr sz="1000" kern="1200">
                <a:solidFill>
                  <a:schemeClr val="tx1"/>
                </a:solidFill>
                <a:latin typeface="Arial" panose="020B0604020202020204" pitchFamily="34" charset="0"/>
                <a:ea typeface="+mn-ea"/>
                <a:cs typeface="Arial" panose="020B0604020202020204" pitchFamily="34" charset="0"/>
              </a:rPr>
              <a:t>4. Dejar de verter agua cuando el patrón ya no sea visible. </a:t>
            </a:r>
          </a:p>
          <a:p>
            <a:pPr rtl="0" fontAlgn="auto" hangingPunct="1"/>
            <a:r>
              <a:rPr sz="1000" kern="1200">
                <a:solidFill>
                  <a:schemeClr val="tx1"/>
                </a:solidFill>
                <a:latin typeface="Arial" panose="020B0604020202020204" pitchFamily="34" charset="0"/>
                <a:ea typeface="+mn-ea"/>
                <a:cs typeface="Arial" panose="020B0604020202020204" pitchFamily="34" charset="0"/>
              </a:rPr>
              <a:t>5. Leer el nivel de turbidez expresado en UNT de la escala que figura al costado del tubo.</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45CD1E7C-DD4A-48EE-AD51-55A600928D91}" type="slidenum">
              <a:rPr/>
              <a:t>12</a:t>
            </a:fld>
            <a:endParaRPr/>
          </a:p>
        </p:txBody>
      </p:sp>
    </p:spTree>
    <p:extLst>
      <p:ext uri="{BB962C8B-B14F-4D97-AF65-F5344CB8AC3E}">
        <p14:creationId xmlns:p14="http://schemas.microsoft.com/office/powerpoint/2010/main" val="729417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Un turbidímetro funciona con una batería o con el suministro de energía y brinda una lectura digital del nivel de turbidez. </a:t>
            </a: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El turbidímetro da resultados más precisos, aunque es más costoso y más vulnerable a dañarse. </a:t>
            </a:r>
          </a:p>
        </p:txBody>
      </p:sp>
      <p:sp>
        <p:nvSpPr>
          <p:cNvPr id="4" name="Slide Number Placeholder 3"/>
          <p:cNvSpPr>
            <a:spLocks noGrp="1"/>
          </p:cNvSpPr>
          <p:nvPr>
            <p:ph type="sldNum" sz="quarter" idx="10"/>
          </p:nvPr>
        </p:nvSpPr>
        <p:spPr/>
        <p:txBody>
          <a:bodyPr/>
          <a:lstStyle/>
          <a:p>
            <a:pPr rtl="0"/>
            <a:fld id="{45CD1E7C-DD4A-48EE-AD51-55A600928D91}" type="slidenum">
              <a:rPr/>
              <a:t>13</a:t>
            </a:fld>
            <a:endParaRPr/>
          </a:p>
        </p:txBody>
      </p:sp>
    </p:spTree>
    <p:extLst>
      <p:ext uri="{BB962C8B-B14F-4D97-AF65-F5344CB8AC3E}">
        <p14:creationId xmlns:p14="http://schemas.microsoft.com/office/powerpoint/2010/main" val="2621699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96D6939-B8AB-415C-8E07-37773906FC33}" type="slidenum">
              <a:rPr lang="en-US"/>
              <a:pPr/>
              <a:t>‹#›</a:t>
            </a:fld>
            <a:endParaRPr lang="en-US"/>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7020272" y="6381328"/>
            <a:ext cx="2133600" cy="476250"/>
          </a:xfrm>
          <a:prstGeom prst="rect">
            <a:avLst/>
          </a:prstGeom>
        </p:spPr>
        <p:txBody>
          <a:bodyPr/>
          <a:lstStyle>
            <a:lvl1pPr algn="r">
              <a:defRPr sz="1400"/>
            </a:lvl1pPr>
          </a:lstStyle>
          <a:p>
            <a:fld id="{90C5138D-4C5F-48AF-A64F-FBCEEBACA0DF}" type="slidenum">
              <a:rPr lang="en-US" smtClean="0"/>
              <a:pPr/>
              <a:t>‹#›</a:t>
            </a:fld>
            <a:endParaRPr lang="en-US"/>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www.cawst.or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3.jpg"/></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5.tiff"/></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232475"/>
          </a:xfrm>
          <a:prstGeom prst="rect">
            <a:avLst/>
          </a:prstGeom>
          <a:noFill/>
        </p:spPr>
        <p:txBody>
          <a:bodyPr wrap="square" rtlCol="0">
            <a:spAutoFit/>
          </a:bodyPr>
          <a:lstStyle/>
          <a:p>
            <a:endParaRPr lang="es-SV" sz="1100" dirty="0" smtClean="0"/>
          </a:p>
          <a:p>
            <a:pPr algn="ctr" rtl="0">
              <a:tabLst>
                <a:tab pos="1196975" algn="l"/>
              </a:tabLst>
            </a:pPr>
            <a:r>
              <a:rPr lang="es-SV" sz="1100" dirty="0" smtClean="0"/>
              <a:t>12, 2916 – </a:t>
            </a:r>
            <a:r>
              <a:rPr lang="es-SV" sz="1100" dirty="0" err="1" smtClean="0"/>
              <a:t>5</a:t>
            </a:r>
            <a:r>
              <a:rPr lang="es-SV" sz="1100" baseline="30000" dirty="0" err="1" smtClean="0"/>
              <a:t>th</a:t>
            </a:r>
            <a:r>
              <a:rPr lang="es-SV" sz="1100" dirty="0" smtClean="0"/>
              <a:t> </a:t>
            </a:r>
            <a:r>
              <a:rPr lang="es-SV" sz="1100" dirty="0" err="1" smtClean="0"/>
              <a:t>Avenue</a:t>
            </a:r>
            <a:endParaRPr lang="es-SV" sz="1100" dirty="0" smtClean="0"/>
          </a:p>
          <a:p>
            <a:pPr algn="ctr" rtl="0">
              <a:tabLst>
                <a:tab pos="1196975" algn="l"/>
              </a:tabLst>
            </a:pPr>
            <a:r>
              <a:rPr lang="es-SV" sz="1100" dirty="0" smtClean="0"/>
              <a:t>Calgary, Alberta, </a:t>
            </a:r>
            <a:r>
              <a:rPr lang="es-SV" sz="1100" dirty="0" err="1" smtClean="0"/>
              <a:t>T2A</a:t>
            </a:r>
            <a:r>
              <a:rPr lang="es-SV" sz="1100" dirty="0" smtClean="0"/>
              <a:t> </a:t>
            </a:r>
            <a:r>
              <a:rPr lang="es-SV" sz="1100" dirty="0" err="1" smtClean="0"/>
              <a:t>6K4</a:t>
            </a:r>
            <a:r>
              <a:rPr lang="es-SV" sz="1100" dirty="0" smtClean="0"/>
              <a:t>, Canadá</a:t>
            </a:r>
          </a:p>
          <a:p>
            <a:pPr algn="ctr" rtl="0">
              <a:tabLst>
                <a:tab pos="1196975" algn="l"/>
              </a:tabLst>
            </a:pPr>
            <a:r>
              <a:rPr lang="es-SV" sz="1100" dirty="0" smtClean="0"/>
              <a:t>Teléfono: + 1 (403) 243-3285, fax: + 1 (403) 243-6199</a:t>
            </a:r>
          </a:p>
          <a:p>
            <a:pPr algn="ctr" rtl="0">
              <a:tabLst>
                <a:tab pos="1196975" algn="l"/>
              </a:tabLst>
            </a:pPr>
            <a:r>
              <a:rPr lang="es-SV" sz="1100" dirty="0" smtClean="0">
                <a:hlinkClick r:id="rId4"/>
              </a:rPr>
              <a:t>Correo electrónico: cawst@cawst.org, sitio web: </a:t>
            </a:r>
            <a:r>
              <a:rPr lang="es-SV" sz="1100" dirty="0" smtClean="0"/>
              <a:t>www.cawst.org</a:t>
            </a:r>
          </a:p>
          <a:p>
            <a:pPr algn="ctr">
              <a:tabLst>
                <a:tab pos="1196975" algn="l"/>
              </a:tabLst>
            </a:pPr>
            <a:endParaRPr lang="es-SV" sz="1100" dirty="0" smtClean="0"/>
          </a:p>
          <a:p>
            <a:pPr rtl="0"/>
            <a:r>
              <a:rPr lang="es-SV" sz="850" dirty="0" smtClean="0"/>
              <a:t>El Centro de Tecnologías Asequibles de Agua y Saneamiento (CAWST, por su sigla en inglés) es una organización sin fines de lucro con base en Calgary que proporciona capacitación y consultoría a organizaciones que trabajan directamente con poblaciones en países en desarrollo que carecen de acceso al agua limpia y al saneamiento básico.</a:t>
            </a:r>
          </a:p>
          <a:p>
            <a:pPr rtl="0"/>
            <a:r>
              <a:rPr lang="es-SV" sz="850" dirty="0" smtClean="0"/>
              <a:t> </a:t>
            </a:r>
          </a:p>
          <a:p>
            <a:pPr rtl="0"/>
            <a:r>
              <a:rPr lang="es-SV" sz="850" dirty="0" smtClean="0"/>
              <a:t>Una de las principales estrategias de CAWST es hacer del conocimiento sobre agua un saber popular. Eso se logra, en parte, mediante el desarrollo y la distribución gratuita de materiales educativos con la intención de aumentar la disponibilidad de información para los que más lo necesitan.</a:t>
            </a:r>
          </a:p>
          <a:p>
            <a:pPr rtl="0"/>
            <a:r>
              <a:rPr lang="es-SV" sz="850" dirty="0" smtClean="0"/>
              <a:t> </a:t>
            </a:r>
          </a:p>
          <a:p>
            <a:pPr rtl="0"/>
            <a:r>
              <a:rPr lang="es-SV" sz="850" dirty="0" smtClean="0"/>
              <a:t>Este documento es de contenido abierto y está elaborado bajo la licencia genérica Creative Commons Atribución 3.0. Para ver una copia de esa licencia, visite la página http://creativecommons.org/licenses/by/3.0/deed.es o envíe una carta a Creative Commons, 171 </a:t>
            </a:r>
            <a:r>
              <a:rPr lang="es-SV" sz="850" dirty="0" err="1" smtClean="0"/>
              <a:t>Second</a:t>
            </a:r>
            <a:r>
              <a:rPr lang="es-SV" sz="850" dirty="0" smtClean="0"/>
              <a:t> Street, Suite 300, San Francisco, California 94105, Estados Unidos. </a:t>
            </a:r>
          </a:p>
          <a:p>
            <a:pPr rtl="0"/>
            <a:r>
              <a:rPr lang="es-SV" sz="850" dirty="0" smtClean="0"/>
              <a:t> </a:t>
            </a:r>
          </a:p>
          <a:p>
            <a:pPr rtl="0"/>
            <a:r>
              <a:rPr lang="es-SV" sz="850" dirty="0" smtClean="0"/>
              <a:t>		Usted es libre de:</a:t>
            </a:r>
          </a:p>
          <a:p>
            <a:pPr marL="2000250" lvl="4" indent="-171450" rtl="0">
              <a:buFont typeface="Arial" pitchFamily="34" charset="0"/>
              <a:buChar char="•"/>
            </a:pPr>
            <a:r>
              <a:rPr lang="es-SV" sz="850" dirty="0" smtClean="0"/>
              <a:t>Compartir – copiar, distribuir y difundir este documento.</a:t>
            </a:r>
          </a:p>
          <a:p>
            <a:pPr marL="2000250" lvl="4" indent="-171450" rtl="0">
              <a:buFont typeface="Arial" pitchFamily="34" charset="0"/>
              <a:buChar char="•"/>
            </a:pPr>
            <a:r>
              <a:rPr lang="es-SV" sz="850" dirty="0" smtClean="0"/>
              <a:t>Editar – adaptar este documento.</a:t>
            </a:r>
          </a:p>
          <a:p>
            <a:pPr rtl="0"/>
            <a:r>
              <a:rPr lang="es-SV" sz="850" dirty="0" smtClean="0"/>
              <a:t> </a:t>
            </a:r>
          </a:p>
          <a:p>
            <a:pPr rtl="0"/>
            <a:r>
              <a:rPr lang="es-SV" sz="850" dirty="0" smtClean="0"/>
              <a:t>		Bajo las siguientes condiciones:</a:t>
            </a:r>
          </a:p>
          <a:p>
            <a:pPr marL="2000250" lvl="4" indent="-171450" rtl="0">
              <a:buFont typeface="Arial" pitchFamily="34" charset="0"/>
              <a:buChar char="•"/>
            </a:pPr>
            <a:r>
              <a:rPr lang="es-SV" sz="850" dirty="0" smtClean="0"/>
              <a:t>Atribución. Deberá atribuírsele a CAWST el crédito de ser la fuente original del documento. Por favor, incluya la dirección a nuestro sitio web: www.cawst.org.</a:t>
            </a:r>
          </a:p>
          <a:p>
            <a:pPr algn="ctr">
              <a:tabLst>
                <a:tab pos="1196975" algn="l"/>
              </a:tabLst>
            </a:pPr>
            <a:endParaRPr lang="es-SV" sz="700" dirty="0" smtClean="0"/>
          </a:p>
          <a:p>
            <a:pPr rtl="0">
              <a:tabLst>
                <a:tab pos="1196975" algn="l"/>
              </a:tabLst>
            </a:pPr>
            <a:r>
              <a:rPr lang="es-SV" sz="850" dirty="0" smtClean="0"/>
              <a:t>CAWST actualizará este documento periódicamente. Por ese motivo, no se recomienda que lo almacene para descargarlo desde su sitio web.</a:t>
            </a:r>
          </a:p>
          <a:p>
            <a:pPr>
              <a:tabLst>
                <a:tab pos="1196975" algn="l"/>
              </a:tabLst>
            </a:pPr>
            <a:endParaRPr lang="es-SV" sz="85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1050" dirty="0" smtClean="0"/>
          </a:p>
          <a:p>
            <a:pPr>
              <a:tabLst>
                <a:tab pos="1196975" algn="l"/>
              </a:tabLst>
            </a:pPr>
            <a:endParaRPr lang="es-SV" sz="900" dirty="0" smtClean="0"/>
          </a:p>
          <a:p>
            <a:pPr>
              <a:tabLst>
                <a:tab pos="1196975" algn="l"/>
              </a:tabLst>
            </a:pPr>
            <a:endParaRPr lang="es-SV" sz="12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a:tabLst>
                <a:tab pos="1196975" algn="l"/>
              </a:tabLst>
            </a:pPr>
            <a:endParaRPr lang="es-SV" sz="900" dirty="0" smtClean="0"/>
          </a:p>
          <a:p>
            <a:pPr rtl="0"/>
            <a:r>
              <a:rPr lang="es-SV" sz="900" b="1" dirty="0" smtClean="0"/>
              <a:t> </a:t>
            </a:r>
            <a:r>
              <a:rPr lang="es-SV" sz="900" dirty="0" smtClean="0"/>
              <a:t>CAWST y sus directores, empleados, contratistas y voluntarios no asumen ninguna responsabilidad ni dan ninguna garantía respecto de los resultados que puedan obtenerse a partir del uso de la información proporcionada.</a:t>
            </a:r>
            <a:endParaRPr lang="es-SV" sz="900" dirty="0"/>
          </a:p>
        </p:txBody>
      </p:sp>
      <p:pic>
        <p:nvPicPr>
          <p:cNvPr id="5" name="Picture 4"/>
          <p:cNvPicPr/>
          <p:nvPr/>
        </p:nvPicPr>
        <p:blipFill>
          <a:blip r:embed="rId5"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6"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1547664" y="4305137"/>
            <a:ext cx="6408712" cy="2062103"/>
          </a:xfrm>
          <a:prstGeom prst="rect">
            <a:avLst/>
          </a:prstGeom>
          <a:noFill/>
          <a:ln w="15875">
            <a:solidFill>
              <a:schemeClr val="tx1"/>
            </a:solidFill>
          </a:ln>
        </p:spPr>
        <p:txBody>
          <a:bodyPr wrap="square" rtlCol="0">
            <a:spAutoFit/>
          </a:bodyPr>
          <a:lstStyle/>
          <a:p>
            <a:pPr rtl="0"/>
            <a:r>
              <a:rPr b="1" dirty="0"/>
              <a:t> </a:t>
            </a:r>
            <a:r>
              <a:rPr sz="1100" b="1" dirty="0"/>
              <a:t> </a:t>
            </a:r>
            <a:r>
              <a:rPr sz="1100" b="1" dirty="0" err="1"/>
              <a:t>Manténgase</a:t>
            </a:r>
            <a:r>
              <a:rPr sz="1100" b="1" dirty="0"/>
              <a:t> </a:t>
            </a:r>
            <a:r>
              <a:rPr sz="1100" b="1" dirty="0" err="1"/>
              <a:t>actualizado</a:t>
            </a:r>
            <a:r>
              <a:rPr sz="1100" b="1" dirty="0"/>
              <a:t> y </a:t>
            </a:r>
            <a:r>
              <a:rPr sz="1100" b="1" dirty="0" err="1"/>
              <a:t>obtenga</a:t>
            </a:r>
            <a:r>
              <a:rPr sz="1100" b="1" dirty="0"/>
              <a:t> </a:t>
            </a:r>
            <a:r>
              <a:rPr sz="1100" b="1" dirty="0" err="1"/>
              <a:t>apoyo</a:t>
            </a:r>
            <a:r>
              <a:rPr sz="1100" b="1" dirty="0"/>
              <a:t>:</a:t>
            </a:r>
          </a:p>
          <a:p>
            <a:pPr marL="3028950" lvl="6" indent="-285750" rtl="0">
              <a:buFont typeface="Arial" pitchFamily="34" charset="0"/>
              <a:buChar char="•"/>
            </a:pPr>
            <a:r>
              <a:rPr sz="1100" dirty="0" err="1"/>
              <a:t>Últimas</a:t>
            </a:r>
            <a:r>
              <a:rPr sz="1100" dirty="0"/>
              <a:t> </a:t>
            </a:r>
            <a:r>
              <a:rPr sz="1100" dirty="0" err="1"/>
              <a:t>actualizaciones</a:t>
            </a:r>
            <a:r>
              <a:rPr sz="1100" dirty="0"/>
              <a:t> de </a:t>
            </a:r>
            <a:r>
              <a:rPr sz="1100" dirty="0" err="1"/>
              <a:t>este</a:t>
            </a:r>
            <a:r>
              <a:rPr sz="1100" dirty="0"/>
              <a:t> </a:t>
            </a:r>
            <a:r>
              <a:rPr sz="1100" dirty="0" err="1"/>
              <a:t>documento</a:t>
            </a:r>
            <a:r>
              <a:rPr sz="1100" dirty="0"/>
              <a:t>.</a:t>
            </a:r>
          </a:p>
          <a:p>
            <a:pPr marL="3028950" lvl="6" indent="-285750" rtl="0">
              <a:buFont typeface="Arial" pitchFamily="34" charset="0"/>
              <a:buChar char="•"/>
            </a:pPr>
            <a:r>
              <a:rPr sz="1100" dirty="0" err="1"/>
              <a:t>Otros</a:t>
            </a:r>
            <a:r>
              <a:rPr sz="1100" dirty="0"/>
              <a:t> </a:t>
            </a:r>
            <a:r>
              <a:rPr sz="1100" dirty="0" err="1"/>
              <a:t>talleres</a:t>
            </a:r>
            <a:r>
              <a:rPr sz="1100" dirty="0"/>
              <a:t> y </a:t>
            </a:r>
            <a:r>
              <a:rPr sz="1100" dirty="0" err="1"/>
              <a:t>recursos</a:t>
            </a:r>
            <a:r>
              <a:rPr sz="1100" dirty="0"/>
              <a:t> de </a:t>
            </a:r>
            <a:r>
              <a:rPr sz="1100" dirty="0" err="1"/>
              <a:t>capacitación</a:t>
            </a:r>
            <a:r>
              <a:rPr sz="1100" dirty="0"/>
              <a:t> </a:t>
            </a:r>
            <a:r>
              <a:rPr sz="1100" dirty="0" err="1"/>
              <a:t>relacionados</a:t>
            </a:r>
            <a:r>
              <a:rPr sz="1100" dirty="0"/>
              <a:t>.</a:t>
            </a:r>
          </a:p>
          <a:p>
            <a:pPr marL="3028950" lvl="6" indent="-285750" rtl="0">
              <a:buFont typeface="Arial" pitchFamily="34" charset="0"/>
              <a:buChar char="•"/>
            </a:pPr>
            <a:r>
              <a:rPr sz="1100" dirty="0" err="1"/>
              <a:t>Apoyo</a:t>
            </a:r>
            <a:r>
              <a:rPr sz="1100" dirty="0"/>
              <a:t> </a:t>
            </a:r>
            <a:r>
              <a:rPr sz="1100" dirty="0" err="1"/>
              <a:t>sobre</a:t>
            </a:r>
            <a:r>
              <a:rPr sz="1100" dirty="0"/>
              <a:t> el </a:t>
            </a:r>
            <a:r>
              <a:rPr sz="1100" dirty="0" err="1"/>
              <a:t>uso</a:t>
            </a:r>
            <a:r>
              <a:rPr sz="1100" dirty="0"/>
              <a:t> de </a:t>
            </a:r>
            <a:r>
              <a:rPr sz="1100" dirty="0" err="1"/>
              <a:t>este</a:t>
            </a:r>
            <a:r>
              <a:rPr sz="1100" dirty="0"/>
              <a:t> </a:t>
            </a:r>
            <a:r>
              <a:rPr sz="1100" dirty="0" err="1"/>
              <a:t>documento</a:t>
            </a:r>
            <a:r>
              <a:rPr sz="1100" dirty="0"/>
              <a:t> para </a:t>
            </a:r>
            <a:r>
              <a:rPr sz="1100" dirty="0" err="1"/>
              <a:t>su</a:t>
            </a:r>
            <a:r>
              <a:rPr sz="1100" dirty="0"/>
              <a:t> </a:t>
            </a:r>
            <a:r>
              <a:rPr sz="1100" dirty="0" err="1"/>
              <a:t>trabajo</a:t>
            </a:r>
            <a:r>
              <a:rPr sz="1100" dirty="0"/>
              <a:t>.</a:t>
            </a:r>
          </a:p>
          <a:p>
            <a:pPr rtl="0"/>
            <a:r>
              <a:rPr sz="1100" dirty="0"/>
              <a:t> </a:t>
            </a:r>
          </a:p>
          <a:p>
            <a:pPr rtl="0"/>
            <a:endParaRPr lang="en-GB" sz="1100" i="1" dirty="0" smtClean="0"/>
          </a:p>
          <a:p>
            <a:pPr rtl="0"/>
            <a:r>
              <a:rPr sz="1100" i="1" dirty="0" smtClean="0"/>
              <a:t>CAWST </a:t>
            </a:r>
            <a:r>
              <a:rPr sz="1100" i="1" dirty="0" err="1"/>
              <a:t>provee</a:t>
            </a:r>
            <a:r>
              <a:rPr sz="1100" i="1" dirty="0"/>
              <a:t> </a:t>
            </a:r>
            <a:r>
              <a:rPr sz="1100" i="1" dirty="0" err="1"/>
              <a:t>mentoría</a:t>
            </a:r>
            <a:r>
              <a:rPr sz="1100" i="1" dirty="0"/>
              <a:t> y</a:t>
            </a:r>
          </a:p>
          <a:p>
            <a:pPr rtl="0"/>
            <a:r>
              <a:rPr sz="1100" i="1" dirty="0" err="1"/>
              <a:t>asesoramiento</a:t>
            </a:r>
            <a:r>
              <a:rPr sz="1100" i="1" dirty="0"/>
              <a:t> </a:t>
            </a:r>
            <a:r>
              <a:rPr sz="1100" i="1" dirty="0" err="1"/>
              <a:t>sobre</a:t>
            </a:r>
            <a:r>
              <a:rPr sz="1100" i="1" dirty="0"/>
              <a:t> el </a:t>
            </a:r>
            <a:r>
              <a:rPr sz="1100" i="1" dirty="0" err="1"/>
              <a:t>uso</a:t>
            </a:r>
            <a:r>
              <a:rPr sz="1100" i="1" dirty="0"/>
              <a:t> de </a:t>
            </a:r>
            <a:r>
              <a:rPr sz="1100" i="1" dirty="0" err="1"/>
              <a:t>sus</a:t>
            </a:r>
            <a:r>
              <a:rPr sz="1100" i="1" dirty="0"/>
              <a:t> </a:t>
            </a:r>
            <a:r>
              <a:rPr sz="1100" i="1" dirty="0" err="1"/>
              <a:t>materiales</a:t>
            </a:r>
            <a:endParaRPr sz="1100" i="1" dirty="0"/>
          </a:p>
          <a:p>
            <a:pPr rtl="0"/>
            <a:r>
              <a:rPr sz="1100" i="1" dirty="0"/>
              <a:t>de </a:t>
            </a:r>
            <a:r>
              <a:rPr sz="1100" i="1" dirty="0" err="1"/>
              <a:t>capacitación</a:t>
            </a:r>
            <a:r>
              <a:rPr sz="1100" i="1" dirty="0"/>
              <a:t>.</a:t>
            </a:r>
          </a:p>
        </p:txBody>
      </p:sp>
      <p:pic>
        <p:nvPicPr>
          <p:cNvPr id="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5776" y="4635863"/>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9769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Turbidez</a:t>
            </a:r>
            <a:r>
              <a:rPr kern="0"/>
              <a:t> </a:t>
            </a:r>
          </a:p>
        </p:txBody>
      </p:sp>
      <p:sp>
        <p:nvSpPr>
          <p:cNvPr id="3" name="Rectangle 3"/>
          <p:cNvSpPr txBox="1">
            <a:spLocks noChangeArrowheads="1"/>
          </p:cNvSpPr>
          <p:nvPr/>
        </p:nvSpPr>
        <p:spPr>
          <a:xfrm>
            <a:off x="457200" y="1052736"/>
            <a:ext cx="8229600" cy="4462760"/>
          </a:xfrm>
          <a:prstGeom prst="rect">
            <a:avLst/>
          </a:prstGeom>
          <a:noFill/>
        </p:spPr>
        <p:txBody>
          <a:bodyPr>
            <a:sp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kern="0"/>
              <a:t>¿Cómo se mide?</a:t>
            </a:r>
          </a:p>
          <a:p>
            <a:pPr lvl="1" rtl="0"/>
            <a:r>
              <a:rPr kern="0"/>
              <a:t>Tubo de turbidez o turbidímetro</a:t>
            </a:r>
          </a:p>
          <a:p>
            <a:pPr lvl="1" rtl="0"/>
            <a:r>
              <a:rPr kern="0"/>
              <a:t>UNT: unidades nefelométricas de turbidez.</a:t>
            </a:r>
          </a:p>
          <a:p>
            <a:pPr lvl="1" rtl="0"/>
            <a:r>
              <a:rPr kern="0"/>
              <a:t>Un nefelómetro mide la intensidad de la luz dispersada por las partículas en suspensión</a:t>
            </a:r>
          </a:p>
          <a:p>
            <a:pPr lvl="0" rtl="0"/>
            <a:r>
              <a:rPr sz="2800"/>
              <a:t>La OMS recomienda que la turbidez no supere 1 UNT y que preferentemente sea mucho más baja, para garantizar una desinfección adecuada. </a:t>
            </a:r>
          </a:p>
          <a:p>
            <a:pPr rtl="0"/>
            <a:r>
              <a:rPr sz="2800" kern="0"/>
              <a:t>Agua de entrada para el filtro de bioarena &lt; 50 UNT</a:t>
            </a:r>
          </a:p>
        </p:txBody>
      </p:sp>
      <p:pic>
        <p:nvPicPr>
          <p:cNvPr id="4"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pPr rtl="0"/>
            <a:fld id="{90C5138D-4C5F-48AF-A64F-FBCEEBACA0DF}" type="slidenum">
              <a:rPr/>
              <a:pPr rtl="0"/>
              <a:t>10</a:t>
            </a:fld>
            <a:endParaRPr/>
          </a:p>
        </p:txBody>
      </p:sp>
    </p:spTree>
    <p:extLst>
      <p:ext uri="{BB962C8B-B14F-4D97-AF65-F5344CB8AC3E}">
        <p14:creationId xmlns:p14="http://schemas.microsoft.com/office/powerpoint/2010/main" val="1483496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219200"/>
            <a:ext cx="202565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019800" y="1371751"/>
            <a:ext cx="2066925" cy="3676348"/>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5"/>
          <p:cNvSpPr txBox="1">
            <a:spLocks noChangeArrowheads="1"/>
          </p:cNvSpPr>
          <p:nvPr/>
        </p:nvSpPr>
        <p:spPr bwMode="auto">
          <a:xfrm>
            <a:off x="685800" y="5410200"/>
            <a:ext cx="359816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rtl="0">
              <a:spcBef>
                <a:spcPct val="50000"/>
              </a:spcBef>
            </a:pPr>
            <a:r>
              <a:rPr dirty="0" err="1"/>
              <a:t>Tubo</a:t>
            </a:r>
            <a:r>
              <a:rPr dirty="0"/>
              <a:t> de </a:t>
            </a:r>
            <a:r>
              <a:rPr dirty="0" err="1"/>
              <a:t>turbidez</a:t>
            </a:r>
            <a:r>
              <a:rPr dirty="0"/>
              <a:t> de dos </a:t>
            </a:r>
            <a:r>
              <a:rPr dirty="0" err="1"/>
              <a:t>partes</a:t>
            </a:r>
            <a:r>
              <a:rPr dirty="0"/>
              <a:t> </a:t>
            </a:r>
            <a:r>
              <a:rPr dirty="0" err="1"/>
              <a:t>usado</a:t>
            </a:r>
            <a:r>
              <a:rPr dirty="0"/>
              <a:t> en un kit </a:t>
            </a:r>
            <a:r>
              <a:rPr dirty="0" err="1"/>
              <a:t>portátil</a:t>
            </a:r>
            <a:endParaRPr dirty="0"/>
          </a:p>
        </p:txBody>
      </p:sp>
      <p:sp>
        <p:nvSpPr>
          <p:cNvPr id="9" name="Text Box 8"/>
          <p:cNvSpPr txBox="1">
            <a:spLocks noChangeArrowheads="1"/>
          </p:cNvSpPr>
          <p:nvPr/>
        </p:nvSpPr>
        <p:spPr bwMode="auto">
          <a:xfrm>
            <a:off x="228600" y="152400"/>
            <a:ext cx="8763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20000"/>
              </a:spcBef>
            </a:pPr>
            <a:r>
              <a:rPr sz="4400" b="1">
                <a:solidFill>
                  <a:schemeClr val="accent2"/>
                </a:solidFill>
              </a:rPr>
              <a:t>Tubos de turbidez</a:t>
            </a:r>
          </a:p>
        </p:txBody>
      </p:sp>
      <p:sp>
        <p:nvSpPr>
          <p:cNvPr id="3" name="Slide Number Placeholder 2"/>
          <p:cNvSpPr>
            <a:spLocks noGrp="1"/>
          </p:cNvSpPr>
          <p:nvPr>
            <p:ph type="sldNum" sz="quarter" idx="12"/>
          </p:nvPr>
        </p:nvSpPr>
        <p:spPr/>
        <p:txBody>
          <a:bodyPr/>
          <a:lstStyle/>
          <a:p>
            <a:pPr rtl="0"/>
            <a:fld id="{90C5138D-4C5F-48AF-A64F-FBCEEBACA0DF}" type="slidenum">
              <a:rPr/>
              <a:pPr rtl="0"/>
              <a:t>11</a:t>
            </a:fld>
            <a:endParaRPr/>
          </a:p>
        </p:txBody>
      </p:sp>
      <p:sp>
        <p:nvSpPr>
          <p:cNvPr id="11" name="Text Box 9"/>
          <p:cNvSpPr txBox="1">
            <a:spLocks noChangeArrowheads="1"/>
          </p:cNvSpPr>
          <p:nvPr/>
        </p:nvSpPr>
        <p:spPr bwMode="auto">
          <a:xfrm>
            <a:off x="838200" y="6040967"/>
            <a:ext cx="37338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0">
              <a:spcBef>
                <a:spcPct val="50000"/>
              </a:spcBef>
            </a:pPr>
            <a:r>
              <a:rPr sz="1400"/>
              <a:t>Fuente: Palintest International, Reino Unido</a:t>
            </a:r>
          </a:p>
        </p:txBody>
      </p:sp>
      <p:sp>
        <p:nvSpPr>
          <p:cNvPr id="12" name="Text Box 5"/>
          <p:cNvSpPr txBox="1">
            <a:spLocks noChangeArrowheads="1"/>
          </p:cNvSpPr>
          <p:nvPr/>
        </p:nvSpPr>
        <p:spPr bwMode="auto">
          <a:xfrm>
            <a:off x="4932040" y="5410200"/>
            <a:ext cx="339127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rtl="0">
              <a:spcBef>
                <a:spcPct val="50000"/>
              </a:spcBef>
            </a:pPr>
            <a:r>
              <a:rPr dirty="0" err="1"/>
              <a:t>Tubo</a:t>
            </a:r>
            <a:r>
              <a:rPr dirty="0"/>
              <a:t> de </a:t>
            </a:r>
            <a:r>
              <a:rPr dirty="0" err="1"/>
              <a:t>turbidez</a:t>
            </a:r>
            <a:r>
              <a:rPr dirty="0"/>
              <a:t> de </a:t>
            </a:r>
            <a:r>
              <a:rPr dirty="0" err="1"/>
              <a:t>tres</a:t>
            </a:r>
            <a:r>
              <a:rPr dirty="0"/>
              <a:t> </a:t>
            </a:r>
            <a:r>
              <a:rPr dirty="0" err="1"/>
              <a:t>partes</a:t>
            </a:r>
            <a:r>
              <a:rPr dirty="0"/>
              <a:t> </a:t>
            </a:r>
            <a:r>
              <a:rPr dirty="0" err="1"/>
              <a:t>usado</a:t>
            </a:r>
            <a:r>
              <a:rPr dirty="0"/>
              <a:t> en un kit </a:t>
            </a:r>
            <a:r>
              <a:rPr dirty="0" err="1"/>
              <a:t>portátil</a:t>
            </a:r>
            <a:endParaRPr dirty="0"/>
          </a:p>
        </p:txBody>
      </p:sp>
      <p:sp>
        <p:nvSpPr>
          <p:cNvPr id="14" name="Text Box 9"/>
          <p:cNvSpPr txBox="1">
            <a:spLocks noChangeArrowheads="1"/>
          </p:cNvSpPr>
          <p:nvPr/>
        </p:nvSpPr>
        <p:spPr bwMode="auto">
          <a:xfrm>
            <a:off x="5746551" y="6085086"/>
            <a:ext cx="300191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rtl="0">
              <a:spcBef>
                <a:spcPct val="50000"/>
              </a:spcBef>
            </a:pPr>
            <a:r>
              <a:rPr sz="1400"/>
              <a:t>Fuente: Palintest International, Reino Unido</a:t>
            </a:r>
          </a:p>
        </p:txBody>
      </p:sp>
    </p:spTree>
    <p:extLst>
      <p:ext uri="{BB962C8B-B14F-4D97-AF65-F5344CB8AC3E}">
        <p14:creationId xmlns:p14="http://schemas.microsoft.com/office/powerpoint/2010/main" val="3489971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Uso de un tubo de turbidez</a:t>
            </a:r>
          </a:p>
        </p:txBody>
      </p:sp>
      <p:pic>
        <p:nvPicPr>
          <p:cNvPr id="10" name="Picture 9"/>
          <p:cNvPicPr/>
          <p:nvPr/>
        </p:nvPicPr>
        <p:blipFill>
          <a:blip r:embed="rId4">
            <a:extLst>
              <a:ext uri="{28A0092B-C50C-407E-A947-70E740481C1C}">
                <a14:useLocalDpi xmlns:a14="http://schemas.microsoft.com/office/drawing/2010/main" val="0"/>
              </a:ext>
            </a:extLst>
          </a:blip>
          <a:srcRect/>
          <a:stretch>
            <a:fillRect/>
          </a:stretch>
        </p:blipFill>
        <p:spPr bwMode="auto">
          <a:xfrm>
            <a:off x="2483768" y="1124744"/>
            <a:ext cx="3952195" cy="5606223"/>
          </a:xfrm>
          <a:prstGeom prst="rect">
            <a:avLst/>
          </a:prstGeom>
          <a:noFill/>
        </p:spPr>
      </p:pic>
      <p:sp>
        <p:nvSpPr>
          <p:cNvPr id="3" name="Slide Number Placeholder 2"/>
          <p:cNvSpPr>
            <a:spLocks noGrp="1"/>
          </p:cNvSpPr>
          <p:nvPr>
            <p:ph type="sldNum" sz="quarter" idx="12"/>
          </p:nvPr>
        </p:nvSpPr>
        <p:spPr/>
        <p:txBody>
          <a:bodyPr/>
          <a:lstStyle/>
          <a:p>
            <a:pPr rtl="0"/>
            <a:fld id="{90C5138D-4C5F-48AF-A64F-FBCEEBACA0DF}" type="slidenum">
              <a:rPr/>
              <a:pPr rtl="0"/>
              <a:t>12</a:t>
            </a:fld>
            <a:endParaRPr/>
          </a:p>
        </p:txBody>
      </p:sp>
      <p:sp>
        <p:nvSpPr>
          <p:cNvPr id="4" name="Rectangle 3"/>
          <p:cNvSpPr/>
          <p:nvPr/>
        </p:nvSpPr>
        <p:spPr>
          <a:xfrm>
            <a:off x="5267062" y="6067465"/>
            <a:ext cx="1919115" cy="338554"/>
          </a:xfrm>
          <a:prstGeom prst="rect">
            <a:avLst/>
          </a:prstGeom>
        </p:spPr>
        <p:txBody>
          <a:bodyPr wrap="none">
            <a:spAutoFit/>
          </a:bodyPr>
          <a:lstStyle/>
          <a:p>
            <a:pPr rtl="0"/>
            <a:r>
              <a:rPr sz="1600" i="1"/>
              <a:t>Fuente: OMS, 1997</a:t>
            </a:r>
          </a:p>
        </p:txBody>
      </p:sp>
    </p:spTree>
    <p:extLst>
      <p:ext uri="{BB962C8B-B14F-4D97-AF65-F5344CB8AC3E}">
        <p14:creationId xmlns:p14="http://schemas.microsoft.com/office/powerpoint/2010/main" val="2123861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274638"/>
            <a:ext cx="8229600" cy="792162"/>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Turbidímetro digital</a:t>
            </a:r>
          </a:p>
        </p:txBody>
      </p:sp>
      <p:pic>
        <p:nvPicPr>
          <p:cNvPr id="6"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Adele\Dropbox\Drinking Water Quality Testing_2009-06\Illustrations\Turbidimeter.tif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1045" y="1066800"/>
            <a:ext cx="6041909" cy="564493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pPr rtl="0"/>
            <a:fld id="{90C5138D-4C5F-48AF-A64F-FBCEEBACA0DF}" type="slidenum">
              <a:rPr/>
              <a:pPr rtl="0"/>
              <a:t>13</a:t>
            </a:fld>
            <a:endParaRPr/>
          </a:p>
        </p:txBody>
      </p:sp>
    </p:spTree>
    <p:extLst>
      <p:ext uri="{BB962C8B-B14F-4D97-AF65-F5344CB8AC3E}">
        <p14:creationId xmlns:p14="http://schemas.microsoft.com/office/powerpoint/2010/main" val="3346739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Repaso</a:t>
            </a:r>
          </a:p>
        </p:txBody>
      </p:sp>
      <p:sp>
        <p:nvSpPr>
          <p:cNvPr id="5" name="Rectangle 5"/>
          <p:cNvSpPr txBox="1">
            <a:spLocks noChangeArrowheads="1"/>
          </p:cNvSpPr>
          <p:nvPr/>
        </p:nvSpPr>
        <p:spPr>
          <a:xfrm>
            <a:off x="381000" y="1123528"/>
            <a:ext cx="8229600" cy="5257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514350" lvl="0" indent="-514350" rtl="0" hangingPunct="0">
              <a:buFont typeface="+mj-lt"/>
              <a:buAutoNum type="arabicPeriod"/>
            </a:pPr>
            <a:r>
              <a:rPr sz="2800"/>
              <a:t>¿Los parámetros físicos tienen efectos directos sobre la salud?</a:t>
            </a:r>
          </a:p>
          <a:p>
            <a:pPr marL="914400" lvl="1" indent="-514350" rtl="0" hangingPunct="0"/>
            <a:r>
              <a:rPr sz="2400"/>
              <a:t>No, pero podrían indicar contaminación química o microbiológica.</a:t>
            </a:r>
          </a:p>
          <a:p>
            <a:pPr marL="514350" lvl="0" indent="-514350" rtl="0" hangingPunct="0">
              <a:buFont typeface="+mj-lt"/>
              <a:buAutoNum type="arabicPeriod"/>
            </a:pPr>
            <a:r>
              <a:rPr sz="2800"/>
              <a:t>¿Cuál es la causa de la turbidez?</a:t>
            </a:r>
          </a:p>
          <a:p>
            <a:pPr lvl="1" rtl="0" hangingPunct="0"/>
            <a:r>
              <a:rPr sz="2400"/>
              <a:t>La turbidez es causada por la arena, el limo y la arcilla que flotan en el agua.</a:t>
            </a:r>
          </a:p>
        </p:txBody>
      </p:sp>
      <p:pic>
        <p:nvPicPr>
          <p:cNvPr id="6"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90C5138D-4C5F-48AF-A64F-FBCEEBACA0DF}" type="slidenum">
              <a:rPr/>
              <a:pPr rtl="0"/>
              <a:t>14</a:t>
            </a:fld>
            <a:endParaRPr/>
          </a:p>
        </p:txBody>
      </p:sp>
    </p:spTree>
    <p:extLst>
      <p:ext uri="{BB962C8B-B14F-4D97-AF65-F5344CB8AC3E}">
        <p14:creationId xmlns:p14="http://schemas.microsoft.com/office/powerpoint/2010/main" val="12650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1844824"/>
            <a:ext cx="7772400" cy="1470025"/>
          </a:xfrm>
        </p:spPr>
        <p:txBody>
          <a:bodyPr/>
          <a:lstStyle/>
          <a:p>
            <a:pPr rtl="0"/>
            <a:r>
              <a:rPr b="1"/>
              <a:t>Parámetros físicos de la </a:t>
            </a:r>
            <a:r>
              <a:rPr lang="en-US" altLang="en-US" b="1" dirty="0" smtClean="0"/>
              <a:t/>
            </a:r>
            <a:br>
              <a:rPr lang="en-US" altLang="en-US" b="1" dirty="0" smtClean="0"/>
            </a:br>
            <a:r>
              <a:rPr b="1"/>
              <a:t>calidad del agua de consumo</a:t>
            </a:r>
            <a:r>
              <a:rPr lang="en-US" altLang="en-US" b="1" dirty="0"/>
              <a:t/>
            </a:r>
            <a:br>
              <a:rPr lang="en-US" altLang="en-US" b="1" dirty="0"/>
            </a:br>
            <a:endParaRPr lang="en-US" altLang="en-US" b="1" dirty="0"/>
          </a:p>
        </p:txBody>
      </p:sp>
      <p:pic>
        <p:nvPicPr>
          <p:cNvPr id="2052"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rtl="0"/>
            <a:r>
              <a:rPr b="1">
                <a:solidFill>
                  <a:schemeClr val="accent2"/>
                </a:solidFill>
              </a:rPr>
              <a:t>Expectativas de aprendizaje</a:t>
            </a:r>
          </a:p>
        </p:txBody>
      </p:sp>
      <p:sp>
        <p:nvSpPr>
          <p:cNvPr id="3075" name="Rectangle 3"/>
          <p:cNvSpPr>
            <a:spLocks noGrp="1" noChangeArrowheads="1"/>
          </p:cNvSpPr>
          <p:nvPr>
            <p:ph type="body" idx="1"/>
          </p:nvPr>
        </p:nvSpPr>
        <p:spPr/>
        <p:txBody>
          <a:bodyPr/>
          <a:lstStyle/>
          <a:p>
            <a:pPr lvl="0" rtl="0"/>
            <a:r>
              <a:rPr/>
              <a:t>Abordar la importancia de realizar un análisis físico.</a:t>
            </a:r>
          </a:p>
          <a:p>
            <a:pPr lvl="0" rtl="0"/>
            <a:r>
              <a:rPr/>
              <a:t>Enumerar los parámetros físicos clave para el agua de consumo y cómo realizar el análisis.</a:t>
            </a:r>
          </a:p>
          <a:p>
            <a:pPr lvl="0" rtl="0"/>
            <a:r>
              <a:rPr/>
              <a:t>Con supervisión limitada, ser capaz de analizar la turbidez usando un tubo de turbidez.</a:t>
            </a:r>
          </a:p>
          <a:p>
            <a:pPr marL="514350" lvl="0" indent="-514350">
              <a:buNone/>
            </a:pPr>
            <a:endParaRPr lang="en-US" dirty="0"/>
          </a:p>
        </p:txBody>
      </p:sp>
      <p:pic>
        <p:nvPicPr>
          <p:cNvPr id="3076" name="Picture 4" descr="CAWST Colour - no tex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Parámetros físicos</a:t>
            </a:r>
          </a:p>
          <a:p>
            <a:pPr rtl="0"/>
            <a:r>
              <a:rPr b="1" kern="0"/>
              <a:t>del agua de consumo</a:t>
            </a:r>
          </a:p>
        </p:txBody>
      </p:sp>
      <p:sp>
        <p:nvSpPr>
          <p:cNvPr id="3" name="Rectangle 3"/>
          <p:cNvSpPr txBox="1">
            <a:spLocks noChangeArrowheads="1"/>
          </p:cNvSpPr>
          <p:nvPr/>
        </p:nvSpPr>
        <p:spPr>
          <a:xfrm>
            <a:off x="457200" y="2027981"/>
            <a:ext cx="8229600" cy="4353347"/>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spcAft>
                <a:spcPts val="0"/>
              </a:spcAft>
              <a:buFont typeface="Arial" panose="020B0604020202020204" pitchFamily="34" charset="0"/>
              <a:buChar char="•"/>
              <a:tabLst>
                <a:tab pos="914400" algn="l"/>
              </a:tabLst>
            </a:pPr>
            <a:r>
              <a:rPr sz="3600" b="1">
                <a:ea typeface="Times New Roman"/>
              </a:rPr>
              <a:t>Olor:</a:t>
            </a:r>
            <a:r>
              <a:rPr sz="3600">
                <a:ea typeface="Times New Roman"/>
              </a:rPr>
              <a:t> fétido, dulce, a humedad, a elementos orgánicos </a:t>
            </a:r>
          </a:p>
          <a:p>
            <a:pPr rtl="0">
              <a:spcAft>
                <a:spcPts val="0"/>
              </a:spcAft>
              <a:buFont typeface="Arial" panose="020B0604020202020204" pitchFamily="34" charset="0"/>
              <a:buChar char="•"/>
              <a:tabLst>
                <a:tab pos="914400" algn="l"/>
              </a:tabLst>
            </a:pPr>
            <a:r>
              <a:rPr sz="3600" b="1">
                <a:ea typeface="Times New Roman"/>
              </a:rPr>
              <a:t>Sabor</a:t>
            </a:r>
            <a:r>
              <a:rPr sz="3600">
                <a:ea typeface="Times New Roman"/>
              </a:rPr>
              <a:t>: amargo, dulce, salado, mineral, orgánico</a:t>
            </a:r>
          </a:p>
          <a:p>
            <a:pPr rtl="0">
              <a:spcAft>
                <a:spcPts val="0"/>
              </a:spcAft>
              <a:buFont typeface="Arial" panose="020B0604020202020204" pitchFamily="34" charset="0"/>
              <a:buChar char="•"/>
              <a:tabLst>
                <a:tab pos="914400" algn="l"/>
              </a:tabLst>
            </a:pPr>
            <a:r>
              <a:rPr sz="3600" b="1">
                <a:ea typeface="Times New Roman"/>
              </a:rPr>
              <a:t>Tacto:</a:t>
            </a:r>
            <a:r>
              <a:rPr sz="3600">
                <a:ea typeface="Times New Roman"/>
              </a:rPr>
              <a:t> temperatura (se prefiere el agua fresca)</a:t>
            </a:r>
          </a:p>
          <a:p>
            <a:pPr rtl="0">
              <a:spcAft>
                <a:spcPts val="0"/>
              </a:spcAft>
              <a:buFont typeface="Arial" panose="020B0604020202020204" pitchFamily="34" charset="0"/>
              <a:buChar char="•"/>
              <a:tabLst>
                <a:tab pos="914400" algn="l"/>
              </a:tabLst>
            </a:pPr>
            <a:r>
              <a:rPr sz="3600" b="1">
                <a:ea typeface="Times New Roman"/>
              </a:rPr>
              <a:t>Apariencia:</a:t>
            </a:r>
            <a:r>
              <a:rPr sz="3600">
                <a:ea typeface="Times New Roman"/>
              </a:rPr>
              <a:t> color y turbidez (aspecto turbio) </a:t>
            </a:r>
          </a:p>
          <a:p>
            <a:pPr lvl="1">
              <a:spcAft>
                <a:spcPts val="0"/>
              </a:spcAft>
              <a:buFont typeface="Symbol"/>
              <a:buChar char=""/>
              <a:tabLst>
                <a:tab pos="914400" algn="l"/>
              </a:tabLst>
            </a:pPr>
            <a:endParaRPr lang="en-CA" sz="3200" dirty="0">
              <a:ea typeface="Times New Roman"/>
              <a:cs typeface="Times New Roman"/>
            </a:endParaRPr>
          </a:p>
        </p:txBody>
      </p:sp>
      <p:pic>
        <p:nvPicPr>
          <p:cNvPr id="4"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pPr rtl="0"/>
            <a:fld id="{90C5138D-4C5F-48AF-A64F-FBCEEBACA0DF}" type="slidenum">
              <a:rPr/>
              <a:pPr rtl="0"/>
              <a:t>4</a:t>
            </a:fld>
            <a:endParaRPr/>
          </a:p>
        </p:txBody>
      </p:sp>
    </p:spTree>
    <p:extLst>
      <p:ext uri="{BB962C8B-B14F-4D97-AF65-F5344CB8AC3E}">
        <p14:creationId xmlns:p14="http://schemas.microsoft.com/office/powerpoint/2010/main" val="58851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0" y="274638"/>
            <a:ext cx="91440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¿A qué huele y sabe?</a:t>
            </a:r>
          </a:p>
        </p:txBody>
      </p:sp>
      <p:sp>
        <p:nvSpPr>
          <p:cNvPr id="4" name="Rectangle 3"/>
          <p:cNvSpPr txBox="1">
            <a:spLocks noChangeArrowheads="1"/>
          </p:cNvSpPr>
          <p:nvPr/>
        </p:nvSpPr>
        <p:spPr>
          <a:xfrm>
            <a:off x="467544" y="1196752"/>
            <a:ext cx="8219256" cy="5472608"/>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lnSpc>
                <a:spcPct val="80000"/>
              </a:lnSpc>
            </a:pPr>
            <a:r>
              <a:rPr sz="2800" kern="0"/>
              <a:t>A tierra, humedad, moho</a:t>
            </a:r>
          </a:p>
          <a:p>
            <a:pPr lvl="1" rtl="0">
              <a:lnSpc>
                <a:spcPct val="80000"/>
              </a:lnSpc>
            </a:pPr>
            <a:r>
              <a:rPr sz="2400" kern="0"/>
              <a:t>Producido por algunos tipos de bacterias </a:t>
            </a:r>
          </a:p>
          <a:p>
            <a:pPr rtl="0">
              <a:lnSpc>
                <a:spcPct val="80000"/>
              </a:lnSpc>
            </a:pPr>
            <a:r>
              <a:rPr sz="2800" kern="0"/>
              <a:t>A pasto, heno, paja, madera</a:t>
            </a:r>
          </a:p>
          <a:p>
            <a:pPr lvl="1" rtl="0">
              <a:lnSpc>
                <a:spcPct val="80000"/>
              </a:lnSpc>
            </a:pPr>
            <a:r>
              <a:rPr sz="2400" kern="0"/>
              <a:t>Algas y vegetación en descomposición</a:t>
            </a:r>
          </a:p>
          <a:p>
            <a:pPr rtl="0">
              <a:lnSpc>
                <a:spcPct val="80000"/>
              </a:lnSpc>
            </a:pPr>
            <a:r>
              <a:rPr sz="2800" kern="0"/>
              <a:t>A pantano, pozo séptico, aguas cloacales, huevo podrido</a:t>
            </a:r>
          </a:p>
          <a:p>
            <a:pPr lvl="1" rtl="0">
              <a:lnSpc>
                <a:spcPct val="80000"/>
              </a:lnSpc>
            </a:pPr>
            <a:r>
              <a:rPr sz="2400" kern="0"/>
              <a:t>Sulfuro: humano o natural</a:t>
            </a:r>
          </a:p>
          <a:p>
            <a:pPr rtl="0">
              <a:lnSpc>
                <a:spcPct val="80000"/>
              </a:lnSpc>
            </a:pPr>
            <a:r>
              <a:rPr sz="2800" kern="0"/>
              <a:t>Cloro</a:t>
            </a:r>
          </a:p>
          <a:p>
            <a:pPr lvl="1" rtl="0">
              <a:lnSpc>
                <a:spcPct val="80000"/>
              </a:lnSpc>
            </a:pPr>
            <a:r>
              <a:rPr sz="2400" kern="0"/>
              <a:t>Residual, del tratamiento del agua</a:t>
            </a:r>
          </a:p>
          <a:p>
            <a:pPr>
              <a:lnSpc>
                <a:spcPct val="80000"/>
              </a:lnSpc>
              <a:buFontTx/>
              <a:buNone/>
            </a:pPr>
            <a:endParaRPr lang="en-US" altLang="en-US" sz="2800" kern="0" dirty="0" smtClean="0"/>
          </a:p>
          <a:p>
            <a:pPr rtl="0">
              <a:lnSpc>
                <a:spcPct val="80000"/>
              </a:lnSpc>
            </a:pPr>
            <a:r>
              <a:rPr sz="2800" kern="0"/>
              <a:t>¿Cómo se mide?</a:t>
            </a:r>
          </a:p>
          <a:p>
            <a:pPr lvl="1" rtl="0">
              <a:lnSpc>
                <a:spcPct val="80000"/>
              </a:lnSpc>
            </a:pPr>
            <a:r>
              <a:rPr sz="2400" kern="0"/>
              <a:t>Usar los sentidos</a:t>
            </a:r>
          </a:p>
          <a:p>
            <a:pPr lvl="1" rtl="0">
              <a:lnSpc>
                <a:spcPct val="80000"/>
              </a:lnSpc>
            </a:pPr>
            <a:r>
              <a:rPr sz="2400" kern="0"/>
              <a:t>No oler directamente</a:t>
            </a:r>
          </a:p>
          <a:p>
            <a:pPr lvl="1" rtl="0">
              <a:lnSpc>
                <a:spcPct val="80000"/>
              </a:lnSpc>
            </a:pPr>
            <a:r>
              <a:rPr sz="2400" kern="0"/>
              <a:t>Usar la mano para arrastrar el olor hacia la nariz</a:t>
            </a:r>
          </a:p>
        </p:txBody>
      </p:sp>
      <p:sp>
        <p:nvSpPr>
          <p:cNvPr id="5" name="Slide Number Placeholder 4"/>
          <p:cNvSpPr>
            <a:spLocks noGrp="1"/>
          </p:cNvSpPr>
          <p:nvPr>
            <p:ph type="sldNum" sz="quarter" idx="12"/>
          </p:nvPr>
        </p:nvSpPr>
        <p:spPr/>
        <p:txBody>
          <a:bodyPr/>
          <a:lstStyle/>
          <a:p>
            <a:pPr rtl="0"/>
            <a:fld id="{90C5138D-4C5F-48AF-A64F-FBCEEBACA0DF}" type="slidenum">
              <a:rPr/>
              <a:pPr rtl="0"/>
              <a:t>5</a:t>
            </a:fld>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8224" y="3202632"/>
            <a:ext cx="2098576" cy="2098576"/>
          </a:xfrm>
          <a:prstGeom prst="rect">
            <a:avLst/>
          </a:prstGeom>
          <a:ln>
            <a:solidFill>
              <a:schemeClr val="tx1"/>
            </a:solidFill>
          </a:ln>
        </p:spPr>
      </p:pic>
      <p:sp>
        <p:nvSpPr>
          <p:cNvPr id="7" name="TextBox 6"/>
          <p:cNvSpPr txBox="1"/>
          <p:nvPr/>
        </p:nvSpPr>
        <p:spPr>
          <a:xfrm>
            <a:off x="6586099" y="5358540"/>
            <a:ext cx="2448272" cy="307777"/>
          </a:xfrm>
          <a:prstGeom prst="rect">
            <a:avLst/>
          </a:prstGeom>
          <a:noFill/>
        </p:spPr>
        <p:txBody>
          <a:bodyPr wrap="square" rtlCol="0">
            <a:spAutoFit/>
          </a:bodyPr>
          <a:lstStyle/>
          <a:p>
            <a:pPr rtl="0"/>
            <a:r>
              <a:rPr sz="1400"/>
              <a:t>Fuente: Chemical Paradox</a:t>
            </a:r>
          </a:p>
        </p:txBody>
      </p:sp>
    </p:spTree>
    <p:extLst>
      <p:ext uri="{BB962C8B-B14F-4D97-AF65-F5344CB8AC3E}">
        <p14:creationId xmlns:p14="http://schemas.microsoft.com/office/powerpoint/2010/main" val="266446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Effect transition="in" filter="fade">
                                      <p:cBhvr>
                                        <p:cTn id="33" dur="500"/>
                                        <p:tgtEl>
                                          <p:spTgt spid="4">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4">
                                            <p:txEl>
                                              <p:pRg st="10" end="10"/>
                                            </p:txEl>
                                          </p:spTgt>
                                        </p:tgtEl>
                                        <p:attrNameLst>
                                          <p:attrName>style.visibility</p:attrName>
                                        </p:attrNameLst>
                                      </p:cBhvr>
                                      <p:to>
                                        <p:strVal val="visible"/>
                                      </p:to>
                                    </p:set>
                                    <p:animEffect transition="in" filter="fade">
                                      <p:cBhvr>
                                        <p:cTn id="36" dur="500"/>
                                        <p:tgtEl>
                                          <p:spTgt spid="4">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Effect transition="in" filter="fade">
                                      <p:cBhvr>
                                        <p:cTn id="39" dur="500"/>
                                        <p:tgtEl>
                                          <p:spTgt spid="4">
                                            <p:txEl>
                                              <p:pRg st="11" end="11"/>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fade">
                                      <p:cBhvr>
                                        <p:cTn id="42" dur="500"/>
                                        <p:tgtEl>
                                          <p:spTgt spid="4">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¿Qué se siente?</a:t>
            </a:r>
            <a:r>
              <a:rPr lang="en-US" altLang="en-US" b="1" kern="0" dirty="0" smtClean="0"/>
              <a:t/>
            </a:r>
            <a:br>
              <a:rPr lang="en-US" altLang="en-US" b="1" kern="0" dirty="0" smtClean="0"/>
            </a:br>
            <a:r>
              <a:rPr b="1" kern="0"/>
              <a:t>Temperatura</a:t>
            </a:r>
          </a:p>
        </p:txBody>
      </p:sp>
      <p:sp>
        <p:nvSpPr>
          <p:cNvPr id="4" name="Rectangle 3"/>
          <p:cNvSpPr txBox="1">
            <a:spLocks noChangeArrowheads="1"/>
          </p:cNvSpPr>
          <p:nvPr/>
        </p:nvSpPr>
        <p:spPr>
          <a:xfrm>
            <a:off x="309355" y="2063436"/>
            <a:ext cx="7523932"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kern="0"/>
              <a:t>¿Cómo se mide?</a:t>
            </a:r>
          </a:p>
          <a:p>
            <a:pPr lvl="1" rtl="0"/>
            <a:r>
              <a:rPr kern="0"/>
              <a:t>Termómetro en Celsius o Fahrenheit</a:t>
            </a:r>
          </a:p>
          <a:p>
            <a:pPr rtl="0"/>
            <a:r>
              <a:rPr kern="0"/>
              <a:t>La temperatura ideal es 4-10</a:t>
            </a:r>
            <a:r>
              <a:rPr kern="0">
                <a:cs typeface="Arial" charset="0"/>
              </a:rPr>
              <a:t>º</a:t>
            </a:r>
            <a:r>
              <a:rPr kern="0"/>
              <a:t>C (39-50</a:t>
            </a:r>
            <a:r>
              <a:rPr kern="0">
                <a:cs typeface="Arial" charset="0"/>
              </a:rPr>
              <a:t>º</a:t>
            </a:r>
            <a:r>
              <a:rPr kern="0"/>
              <a:t>F)</a:t>
            </a:r>
          </a:p>
          <a:p>
            <a:pPr rtl="0"/>
            <a:r>
              <a:rPr/>
              <a:t>¿Qué prefieren beber? ¿Agua fresca o tibia?</a:t>
            </a:r>
          </a:p>
        </p:txBody>
      </p:sp>
      <p:sp>
        <p:nvSpPr>
          <p:cNvPr id="5" name="Slide Number Placeholder 4"/>
          <p:cNvSpPr>
            <a:spLocks noGrp="1"/>
          </p:cNvSpPr>
          <p:nvPr>
            <p:ph type="sldNum" sz="quarter" idx="12"/>
          </p:nvPr>
        </p:nvSpPr>
        <p:spPr/>
        <p:txBody>
          <a:bodyPr/>
          <a:lstStyle/>
          <a:p>
            <a:pPr rtl="0"/>
            <a:fld id="{90C5138D-4C5F-48AF-A64F-FBCEEBACA0DF}" type="slidenum">
              <a:rPr/>
              <a:pPr rtl="0"/>
              <a:t>6</a:t>
            </a:fld>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3794" y="1236663"/>
            <a:ext cx="1270000" cy="5156200"/>
          </a:xfrm>
          <a:prstGeom prst="rect">
            <a:avLst/>
          </a:prstGeom>
        </p:spPr>
      </p:pic>
      <p:sp>
        <p:nvSpPr>
          <p:cNvPr id="7" name="Rectangle 6"/>
          <p:cNvSpPr/>
          <p:nvPr/>
        </p:nvSpPr>
        <p:spPr>
          <a:xfrm>
            <a:off x="5004048" y="6317654"/>
            <a:ext cx="3557320" cy="307777"/>
          </a:xfrm>
          <a:prstGeom prst="rect">
            <a:avLst/>
          </a:prstGeom>
        </p:spPr>
        <p:txBody>
          <a:bodyPr wrap="none">
            <a:spAutoFit/>
          </a:bodyPr>
          <a:lstStyle/>
          <a:p>
            <a:pPr rtl="0"/>
            <a:r>
              <a:rPr sz="1400"/>
              <a:t>Fuente: Children’s Encyclopedia of Science</a:t>
            </a:r>
          </a:p>
        </p:txBody>
      </p:sp>
    </p:spTree>
    <p:extLst>
      <p:ext uri="{BB962C8B-B14F-4D97-AF65-F5344CB8AC3E}">
        <p14:creationId xmlns:p14="http://schemas.microsoft.com/office/powerpoint/2010/main" val="320225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par>
                                <p:cTn id="16" presetID="10" presetClass="entr" presetSubtype="0"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500"/>
                                        <p:tgtEl>
                                          <p:spTgt spid="4">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¿Qué aspecto tiene?</a:t>
            </a:r>
            <a:r>
              <a:rPr lang="en-US" altLang="en-US" b="1" kern="0" dirty="0" smtClean="0"/>
              <a:t/>
            </a:r>
            <a:br>
              <a:rPr lang="en-US" altLang="en-US" b="1" kern="0" dirty="0" smtClean="0"/>
            </a:br>
            <a:r>
              <a:rPr b="1" kern="0"/>
              <a:t>Color</a:t>
            </a:r>
          </a:p>
        </p:txBody>
      </p:sp>
      <p:sp>
        <p:nvSpPr>
          <p:cNvPr id="3" name="Rectangle 3"/>
          <p:cNvSpPr txBox="1">
            <a:spLocks noChangeArrowheads="1"/>
          </p:cNvSpPr>
          <p:nvPr/>
        </p:nvSpPr>
        <p:spPr bwMode="auto">
          <a:xfrm>
            <a:off x="228600" y="1551384"/>
            <a:ext cx="5715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sz="2800" kern="0"/>
              <a:t>Rojizo, marrón o amarillo</a:t>
            </a:r>
          </a:p>
          <a:p>
            <a:pPr lvl="1" rtl="0"/>
            <a:r>
              <a:rPr sz="2400" kern="0"/>
              <a:t>Hierro</a:t>
            </a:r>
          </a:p>
          <a:p>
            <a:pPr rtl="0"/>
            <a:r>
              <a:rPr sz="2800" kern="0"/>
              <a:t>Negro</a:t>
            </a:r>
          </a:p>
          <a:p>
            <a:pPr lvl="1" rtl="0"/>
            <a:r>
              <a:rPr sz="2400" kern="0"/>
              <a:t>Proliferación de bacterias</a:t>
            </a:r>
          </a:p>
          <a:p>
            <a:pPr lvl="1" rtl="0"/>
            <a:r>
              <a:rPr sz="2400" kern="0"/>
              <a:t>Manganeso</a:t>
            </a:r>
          </a:p>
          <a:p>
            <a:pPr rtl="0"/>
            <a:r>
              <a:rPr sz="2800" kern="0"/>
              <a:t>Marrón oscuro o amarillo</a:t>
            </a:r>
          </a:p>
          <a:p>
            <a:pPr lvl="1" rtl="0"/>
            <a:r>
              <a:rPr sz="2400" kern="0"/>
              <a:t>Residuos industriales </a:t>
            </a:r>
          </a:p>
          <a:p>
            <a:pPr lvl="1" rtl="0"/>
            <a:r>
              <a:rPr sz="2400" kern="0"/>
              <a:t>Vegetación en descomposición</a:t>
            </a:r>
          </a:p>
          <a:p>
            <a:pPr rtl="0"/>
            <a:r>
              <a:rPr sz="2800" kern="0"/>
              <a:t>Espuma</a:t>
            </a:r>
          </a:p>
          <a:p>
            <a:pPr lvl="1" rtl="0"/>
            <a:r>
              <a:rPr sz="2400" kern="0"/>
              <a:t>Detergentes</a:t>
            </a:r>
          </a:p>
        </p:txBody>
      </p:sp>
      <p:pic>
        <p:nvPicPr>
          <p:cNvPr id="4" name="Picture 4" descr="color in water samp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905000"/>
            <a:ext cx="3600450" cy="32035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AWST Colour - no text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rtl="0"/>
            <a:fld id="{90C5138D-4C5F-48AF-A64F-FBCEEBACA0DF}" type="slidenum">
              <a:rPr/>
              <a:pPr rtl="0"/>
              <a:t>7</a:t>
            </a:fld>
            <a:endParaRPr/>
          </a:p>
        </p:txBody>
      </p:sp>
    </p:spTree>
    <p:extLst>
      <p:ext uri="{BB962C8B-B14F-4D97-AF65-F5344CB8AC3E}">
        <p14:creationId xmlns:p14="http://schemas.microsoft.com/office/powerpoint/2010/main" val="335732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par>
                                <p:cTn id="12" presetID="10"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¿Qué aspecto tiene?</a:t>
            </a:r>
            <a:r>
              <a:rPr lang="en-US" altLang="en-US" b="1" kern="0" dirty="0" smtClean="0"/>
              <a:t/>
            </a:r>
            <a:br>
              <a:rPr lang="en-US" altLang="en-US" b="1" kern="0" dirty="0" smtClean="0"/>
            </a:br>
            <a:r>
              <a:rPr b="1" kern="0"/>
              <a:t>Turbidez</a:t>
            </a:r>
            <a:r>
              <a:rPr sz="4000" kern="0"/>
              <a:t> </a:t>
            </a:r>
          </a:p>
        </p:txBody>
      </p:sp>
      <p:sp>
        <p:nvSpPr>
          <p:cNvPr id="4" name="Rectangle 3"/>
          <p:cNvSpPr txBox="1">
            <a:spLocks noChangeArrowheads="1"/>
          </p:cNvSpPr>
          <p:nvPr/>
        </p:nvSpPr>
        <p:spPr>
          <a:xfrm>
            <a:off x="457200" y="1828800"/>
            <a:ext cx="8229600" cy="4413516"/>
          </a:xfrm>
          <a:prstGeom prst="rect">
            <a:avLst/>
          </a:prstGeom>
          <a:noFill/>
        </p:spPr>
        <p:txBody>
          <a:bodyPr>
            <a:sp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sz="2800" kern="0"/>
              <a:t>¿Qué es la turbidez? </a:t>
            </a:r>
          </a:p>
          <a:p>
            <a:pPr lvl="1" rtl="0"/>
            <a:r>
              <a:rPr sz="2400" kern="0"/>
              <a:t>Son partículas de arena, limo o arcilla que están suspendidas en el agua y le dan una apariencia turbia</a:t>
            </a:r>
            <a:r>
              <a:rPr kern="0"/>
              <a:t> </a:t>
            </a:r>
          </a:p>
          <a:p>
            <a:pPr rtl="0"/>
            <a:r>
              <a:rPr sz="2800" kern="0"/>
              <a:t>No tiene un impacto directo sobre la salud</a:t>
            </a:r>
          </a:p>
          <a:p>
            <a:pPr rtl="0"/>
            <a:r>
              <a:rPr sz="2800" kern="0"/>
              <a:t>Indicador de contaminación microbiológica</a:t>
            </a:r>
          </a:p>
          <a:p>
            <a:pPr rtl="0"/>
            <a:r>
              <a:rPr sz="2800" kern="0"/>
              <a:t>Reduce la eficacia del tratamiento con cloro</a:t>
            </a:r>
          </a:p>
          <a:p>
            <a:pPr rtl="0"/>
            <a:r>
              <a:rPr sz="2800" kern="0"/>
              <a:t>Al agregar cloro, podría producir subproductos</a:t>
            </a:r>
          </a:p>
          <a:p>
            <a:pPr>
              <a:buFontTx/>
              <a:buNone/>
            </a:pPr>
            <a:endParaRPr lang="en-US" altLang="en-US" sz="2800" kern="0" dirty="0"/>
          </a:p>
        </p:txBody>
      </p:sp>
      <p:sp>
        <p:nvSpPr>
          <p:cNvPr id="5" name="Slide Number Placeholder 4"/>
          <p:cNvSpPr>
            <a:spLocks noGrp="1"/>
          </p:cNvSpPr>
          <p:nvPr>
            <p:ph type="sldNum" sz="quarter" idx="12"/>
          </p:nvPr>
        </p:nvSpPr>
        <p:spPr/>
        <p:txBody>
          <a:bodyPr/>
          <a:lstStyle/>
          <a:p>
            <a:pPr rtl="0"/>
            <a:fld id="{90C5138D-4C5F-48AF-A64F-FBCEEBACA0DF}" type="slidenum">
              <a:rPr/>
              <a:pPr rtl="0"/>
              <a:t>8</a:t>
            </a:fld>
            <a:endParaRPr/>
          </a:p>
        </p:txBody>
      </p:sp>
    </p:spTree>
    <p:extLst>
      <p:ext uri="{BB962C8B-B14F-4D97-AF65-F5344CB8AC3E}">
        <p14:creationId xmlns:p14="http://schemas.microsoft.com/office/powerpoint/2010/main" val="1516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b="3017"/>
          <a:stretch>
            <a:fillRect/>
          </a:stretch>
        </p:blipFill>
        <p:spPr>
          <a:xfrm>
            <a:off x="762000" y="609600"/>
            <a:ext cx="7543800" cy="5562600"/>
          </a:xfrm>
          <a:prstGeom prst="rect">
            <a:avLst/>
          </a:prstGeom>
          <a:noFill/>
          <a:ln/>
          <a:extLst>
            <a:ext uri="{909E8E84-426E-40DD-AFC4-6F175D3DCCD1}">
              <a14:hiddenFill xmlns:a14="http://schemas.microsoft.com/office/drawing/2010/main">
                <a:gradFill rotWithShape="1">
                  <a:gsLst>
                    <a:gs pos="0">
                      <a:srgbClr val="EDEDB1">
                        <a:alpha val="98000"/>
                      </a:srgbClr>
                    </a:gs>
                    <a:gs pos="100000">
                      <a:srgbClr val="EDEDB1">
                        <a:gamma/>
                        <a:tint val="3529"/>
                        <a:invGamma/>
                      </a:srgbClr>
                    </a:gs>
                  </a:gsLst>
                  <a:lin ang="5400000" scaled="1"/>
                </a:gra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pic>
        <p:nvPicPr>
          <p:cNvPr id="3"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pPr rtl="0"/>
            <a:fld id="{90C5138D-4C5F-48AF-A64F-FBCEEBACA0DF}" type="slidenum">
              <a:rPr/>
              <a:pPr rtl="0"/>
              <a:t>9</a:t>
            </a:fld>
            <a:endParaRPr/>
          </a:p>
        </p:txBody>
      </p:sp>
      <p:sp>
        <p:nvSpPr>
          <p:cNvPr id="5" name="Text Box 3"/>
          <p:cNvSpPr txBox="1">
            <a:spLocks noChangeArrowheads="1"/>
          </p:cNvSpPr>
          <p:nvPr/>
        </p:nvSpPr>
        <p:spPr bwMode="auto">
          <a:xfrm>
            <a:off x="872067" y="6146800"/>
            <a:ext cx="4337248" cy="307777"/>
          </a:xfrm>
          <a:prstGeom prst="rect">
            <a:avLst/>
          </a:prstGeom>
          <a:noFill/>
          <a:ln>
            <a:noFill/>
          </a:ln>
          <a:effectLst/>
          <a:extLst>
            <a:ext uri="{909E8E84-426E-40DD-AFC4-6F175D3DCCD1}">
              <a14:hiddenFill xmlns:a14="http://schemas.microsoft.com/office/drawing/2010/main">
                <a:gradFill rotWithShape="1">
                  <a:gsLst>
                    <a:gs pos="0">
                      <a:srgbClr val="EDEDB1">
                        <a:alpha val="98000"/>
                      </a:srgbClr>
                    </a:gs>
                    <a:gs pos="100000">
                      <a:srgbClr val="EDEDB1">
                        <a:gamma/>
                        <a:tint val="3529"/>
                        <a:invGamma/>
                      </a:srgb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rtl="0">
              <a:spcBef>
                <a:spcPct val="50000"/>
              </a:spcBef>
            </a:pPr>
            <a:r>
              <a:rPr sz="1400"/>
              <a:t>Fuente: P &amp; G Health Sciences Institute</a:t>
            </a:r>
          </a:p>
        </p:txBody>
      </p:sp>
    </p:spTree>
    <p:extLst>
      <p:ext uri="{BB962C8B-B14F-4D97-AF65-F5344CB8AC3E}">
        <p14:creationId xmlns:p14="http://schemas.microsoft.com/office/powerpoint/2010/main" val="9509535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c69bdcca84e4505962625c10f84d835bed3b8"/>
</p:tagLst>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498</TotalTime>
  <Words>1194</Words>
  <Application>Microsoft Office PowerPoint</Application>
  <PresentationFormat>On-screen Show (4:3)</PresentationFormat>
  <Paragraphs>167</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Template_Powerpoint Presentation_2012</vt:lpstr>
      <vt:lpstr>PowerPoint Presentation</vt:lpstr>
      <vt:lpstr>Parámetros físicos de la  calidad del agua de consumo </vt:lpstr>
      <vt:lpstr>Expectativas de aprendizaje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CAWST</dc:creator>
  <cp:lastModifiedBy>Roachita</cp:lastModifiedBy>
  <cp:revision>35</cp:revision>
  <dcterms:created xsi:type="dcterms:W3CDTF">2013-10-17T15:55:32Z</dcterms:created>
  <dcterms:modified xsi:type="dcterms:W3CDTF">2014-05-28T02:56:08Z</dcterms:modified>
</cp:coreProperties>
</file>