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28"/>
  </p:notesMasterIdLst>
  <p:handoutMasterIdLst>
    <p:handoutMasterId r:id="rId29"/>
  </p:handoutMasterIdLst>
  <p:sldIdLst>
    <p:sldId id="272" r:id="rId3"/>
    <p:sldId id="271" r:id="rId4"/>
    <p:sldId id="275" r:id="rId5"/>
    <p:sldId id="279" r:id="rId6"/>
    <p:sldId id="277" r:id="rId7"/>
    <p:sldId id="276" r:id="rId8"/>
    <p:sldId id="267" r:id="rId9"/>
    <p:sldId id="285" r:id="rId10"/>
    <p:sldId id="280" r:id="rId11"/>
    <p:sldId id="286" r:id="rId12"/>
    <p:sldId id="281" r:id="rId13"/>
    <p:sldId id="287" r:id="rId14"/>
    <p:sldId id="282" r:id="rId15"/>
    <p:sldId id="288" r:id="rId16"/>
    <p:sldId id="283" r:id="rId17"/>
    <p:sldId id="289" r:id="rId18"/>
    <p:sldId id="284" r:id="rId19"/>
    <p:sldId id="290" r:id="rId20"/>
    <p:sldId id="294" r:id="rId21"/>
    <p:sldId id="291" r:id="rId22"/>
    <p:sldId id="292" r:id="rId23"/>
    <p:sldId id="293" r:id="rId24"/>
    <p:sldId id="278" r:id="rId25"/>
    <p:sldId id="273" r:id="rId26"/>
    <p:sldId id="257"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Lato" panose="020B0604020202020204" charset="0"/>
      <p:regular r:id="rId38"/>
      <p:bold r:id="rId39"/>
      <p:italic r:id="rId40"/>
      <p:boldItalic r:id="rId41"/>
    </p:embeddedFont>
    <p:embeddedFont>
      <p:font typeface="Lato Black" panose="020B0604020202020204" charset="0"/>
      <p:bold r:id="rId42"/>
      <p:boldItalic r:id="rId43"/>
    </p:embeddedFont>
    <p:embeddedFont>
      <p:font typeface="Lato Light" panose="020F0302020204030203" charset="0"/>
      <p:regular r:id="rId44"/>
      <p:italic r:id="rId45"/>
    </p:embeddedFont>
    <p:embeddedFont>
      <p:font typeface="Merriweather" panose="020B0604020202020204" charset="0"/>
      <p:regular r:id="rId46"/>
      <p:bold r:id="rId47"/>
      <p:italic r:id="rId48"/>
      <p:boldItalic r:id="rId49"/>
    </p:embeddedFont>
    <p:embeddedFont>
      <p:font typeface="Merriweather Black" panose="020B0604020202020204" charset="0"/>
      <p:bold r:id="rId50"/>
      <p:boldItalic r:id="rId51"/>
    </p:embeddedFont>
    <p:embeddedFont>
      <p:font typeface="Merriweather Light" panose="020B0604020202020204" charset="0"/>
      <p:regular r:id="rId52"/>
      <p:italic r:id="rId53"/>
    </p:embeddedFont>
  </p:embeddedFontLst>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77"/>
          </p14:sldIdLst>
        </p14:section>
        <p14:section name="Presentation: Components" id="{93268581-705C-4CF3-BA37-3C4142EFB0ED}">
          <p14:sldIdLst>
            <p14:sldId id="276"/>
            <p14:sldId id="267"/>
            <p14:sldId id="285"/>
            <p14:sldId id="280"/>
            <p14:sldId id="286"/>
            <p14:sldId id="281"/>
            <p14:sldId id="287"/>
            <p14:sldId id="282"/>
            <p14:sldId id="288"/>
            <p14:sldId id="283"/>
            <p14:sldId id="289"/>
            <p14:sldId id="284"/>
            <p14:sldId id="290"/>
            <p14:sldId id="294"/>
          </p14:sldIdLst>
        </p14:section>
        <p14:section name="Case Study Analysis" id="{A8922C18-DDB6-430D-858D-FBA6B12CA254}">
          <p14:sldIdLst>
            <p14:sldId id="291"/>
            <p14:sldId id="292"/>
            <p14:sldId id="293"/>
          </p14:sldIdLst>
        </p14:section>
        <p14:section name="Review" id="{A3F116B9-B127-46CE-97A8-BF243311DF93}">
          <p14:sldIdLst>
            <p14:sldId id="278"/>
          </p14:sldIdLst>
        </p14:section>
        <p14:section name="Final Slides" id="{009A79B0-7740-4875-9700-9B98ECD22D6D}">
          <p14:sldIdLst>
            <p14:sldId id="273"/>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36"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7808E"/>
    <a:srgbClr val="24A4D6"/>
    <a:srgbClr val="9DB258"/>
    <a:srgbClr val="000000"/>
    <a:srgbClr val="90D8F5"/>
    <a:srgbClr val="58C8DD"/>
    <a:srgbClr val="38C6F4"/>
    <a:srgbClr val="FEC441"/>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9B3BF-4928-4EF0-91A6-50802549A32B}" v="192" dt="2018-06-22T17:32:39.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847" autoAdjust="0"/>
  </p:normalViewPr>
  <p:slideViewPr>
    <p:cSldViewPr snapToGrid="0">
      <p:cViewPr varScale="1">
        <p:scale>
          <a:sx n="83" d="100"/>
          <a:sy n="83" d="100"/>
        </p:scale>
        <p:origin x="686" y="82"/>
      </p:cViewPr>
      <p:guideLst>
        <p:guide orient="horz" pos="1820"/>
        <p:guide pos="914"/>
        <p:guide pos="6788"/>
      </p:guideLst>
    </p:cSldViewPr>
  </p:slideViewPr>
  <p:notesTextViewPr>
    <p:cViewPr>
      <p:scale>
        <a:sx n="3" d="2"/>
        <a:sy n="3" d="2"/>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2018-09-17</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dirty="0"/>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2018-09-17</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dirty="0"/>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es-AR" sz="4000"/>
              <a:t>Licencia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es-AR" sz="1600" dirty="0"/>
              <a:t>Este documento es de contenido abierto y está elaborado bajo la licencia </a:t>
            </a:r>
            <a:r>
              <a:rPr lang="es-AR" sz="1600" dirty="0" err="1">
                <a:hlinkClick r:id="rId5"/>
              </a:rPr>
              <a:t>Creative</a:t>
            </a:r>
            <a:r>
              <a:rPr lang="es-AR" sz="1600" dirty="0">
                <a:hlinkClick r:id="rId5"/>
              </a:rPr>
              <a:t> </a:t>
            </a:r>
            <a:r>
              <a:rPr lang="es-AR" sz="1600" dirty="0" err="1">
                <a:hlinkClick r:id="rId5"/>
              </a:rPr>
              <a:t>Commons</a:t>
            </a:r>
            <a:r>
              <a:rPr lang="es-AR" sz="1600" dirty="0">
                <a:hlinkClick r:id="rId5"/>
              </a:rPr>
              <a:t> Atribución-Compartir Igual 4.0 Internacional</a:t>
            </a:r>
            <a:r>
              <a:rPr lang="es-AR" sz="1600" dirty="0"/>
              <a:t> (CC </a:t>
            </a:r>
            <a:r>
              <a:rPr lang="es-AR" sz="1600" dirty="0" err="1"/>
              <a:t>BY</a:t>
            </a:r>
            <a:r>
              <a:rPr lang="es-AR" sz="1600" dirty="0"/>
              <a:t>-SA 4.0). </a:t>
            </a:r>
          </a:p>
          <a:p>
            <a:pPr rtl="0"/>
            <a:r>
              <a:rPr lang="es-AR" sz="1600" dirty="0"/>
              <a:t>Usted puede:</a:t>
            </a:r>
          </a:p>
        </p:txBody>
      </p:sp>
      <p:sp>
        <p:nvSpPr>
          <p:cNvPr id="21" name="TextBox 20"/>
          <p:cNvSpPr txBox="1"/>
          <p:nvPr userDrawn="1"/>
        </p:nvSpPr>
        <p:spPr>
          <a:xfrm>
            <a:off x="2595000" y="2106934"/>
            <a:ext cx="7052400" cy="830997"/>
          </a:xfrm>
          <a:prstGeom prst="rect">
            <a:avLst/>
          </a:prstGeom>
          <a:noFill/>
        </p:spPr>
        <p:txBody>
          <a:bodyPr wrap="square" rtlCol="0">
            <a:spAutoFit/>
          </a:bodyPr>
          <a:lstStyle/>
          <a:p>
            <a:pPr rtl="0"/>
            <a:r>
              <a:rPr lang="es-AR" sz="1600" dirty="0"/>
              <a:t>Compartir: copiar y redistribuir el material en cualquier medio o formato.</a:t>
            </a:r>
          </a:p>
          <a:p>
            <a:pPr rtl="0"/>
            <a:r>
              <a:rPr lang="es-AR" sz="1600" dirty="0"/>
              <a:t>Adaptar: editar, transformar y ampliar el material para cualquier fin, incluso comercial.</a:t>
            </a:r>
          </a:p>
        </p:txBody>
      </p:sp>
      <p:sp>
        <p:nvSpPr>
          <p:cNvPr id="22" name="TextBox 21"/>
          <p:cNvSpPr txBox="1"/>
          <p:nvPr userDrawn="1"/>
        </p:nvSpPr>
        <p:spPr>
          <a:xfrm>
            <a:off x="2595000" y="3048020"/>
            <a:ext cx="7052400" cy="2062103"/>
          </a:xfrm>
          <a:prstGeom prst="rect">
            <a:avLst/>
          </a:prstGeom>
          <a:noFill/>
        </p:spPr>
        <p:txBody>
          <a:bodyPr wrap="square" rtlCol="0">
            <a:spAutoFit/>
          </a:bodyPr>
          <a:lstStyle/>
          <a:p>
            <a:pPr rtl="0"/>
            <a:r>
              <a:rPr lang="es-AR" sz="1600" dirty="0"/>
              <a:t>Bajo las siguientes condiciones:</a:t>
            </a:r>
          </a:p>
          <a:p>
            <a:pPr rtl="0"/>
            <a:r>
              <a:rPr lang="es-AR" sz="1600" dirty="0"/>
              <a:t>Atribución: usted debe darle crédito a CAWST de manera adecuada, proporcionando un enlace a la licencia e indicando si se han realizado cambios. Lo puede hacer de cualquier forma que sea razonable, pero no de una manera que sugiera que CAWST avala a su organización o el uso que le ha dado al documento. Acceda a una guía detallada aquí: </a:t>
            </a:r>
            <a:r>
              <a:rPr lang="es-AR" sz="1600" dirty="0">
                <a:hlinkClick r:id="rId6"/>
              </a:rPr>
              <a:t>resources.cawst.org/</a:t>
            </a:r>
            <a:r>
              <a:rPr lang="es-AR" sz="1600" dirty="0" err="1">
                <a:hlinkClick r:id="rId6"/>
              </a:rPr>
              <a:t>cc</a:t>
            </a:r>
            <a:endParaRPr lang="es-AR" sz="1600" dirty="0">
              <a:hlinkClick r:id="rId6"/>
            </a:endParaRPr>
          </a:p>
          <a:p>
            <a:pPr rtl="0"/>
            <a:r>
              <a:rPr lang="es-AR" sz="1600" dirty="0"/>
              <a:t>Compartir Igual: si usted edita, transforma o amplía esta obra, deberá distribuir el material nuevo usando la  </a:t>
            </a:r>
            <a:r>
              <a:rPr lang="es-AR" sz="1600" dirty="0">
                <a:hlinkClick r:id="rId5"/>
              </a:rPr>
              <a:t>misma licencia</a:t>
            </a:r>
            <a:r>
              <a:rPr lang="es-AR" sz="1600" dirty="0"/>
              <a:t>  que la obra original.</a:t>
            </a:r>
          </a:p>
        </p:txBody>
      </p:sp>
      <p:sp>
        <p:nvSpPr>
          <p:cNvPr id="23" name="TextBox 22"/>
          <p:cNvSpPr txBox="1"/>
          <p:nvPr userDrawn="1"/>
        </p:nvSpPr>
        <p:spPr>
          <a:xfrm>
            <a:off x="2595000" y="5365222"/>
            <a:ext cx="7052400" cy="830997"/>
          </a:xfrm>
          <a:prstGeom prst="rect">
            <a:avLst/>
          </a:prstGeom>
          <a:noFill/>
        </p:spPr>
        <p:txBody>
          <a:bodyPr wrap="square" rtlCol="0">
            <a:spAutoFit/>
          </a:bodyPr>
          <a:lstStyle/>
          <a:p>
            <a:pPr rtl="0"/>
            <a:r>
              <a:rPr lang="es-AR" sz="1600" dirty="0"/>
              <a:t>CAWST y sus directores, empleados, contratistas y voluntarios no asumen ninguna responsabilidad ni dan ninguna garantía respecto de los resultados que puedan obtenerse a partir del uso de la información proporcionada.</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dirty="0"/>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Calgary AB, Canadá</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pPr rtl="0"/>
              <a:r>
                <a:rPr lang="es-AR" sz="3200">
                  <a:latin typeface="Lato" panose="020F0502020204030203" pitchFamily="34" charset="0"/>
                </a:rPr>
                <a:t>¿Cómo recibir ayuda de CAWST?</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es-AR">
                  <a:latin typeface="Lato" panose="020F0502020204030203" pitchFamily="34" charset="0"/>
                </a:rPr>
                <a:t>Comuníquese con CAWST para obtener ayuda para usar y adaptar nuestros recursos de educación y capacitación para su trabajo. </a:t>
              </a:r>
            </a:p>
            <a:p>
              <a:endParaRPr lang="en-CA" dirty="0">
                <a:latin typeface="Lato" panose="020F0502020204030203" pitchFamily="34" charset="0"/>
              </a:endParaRPr>
            </a:p>
            <a:p>
              <a:pPr rtl="0"/>
              <a:r>
                <a:rPr lang="es-AR">
                  <a:latin typeface="Lato" panose="020F0502020204030203" pitchFamily="34" charset="0"/>
                </a:rPr>
                <a:t>Visite </a:t>
              </a:r>
              <a:r>
                <a:rPr lang="es-AR">
                  <a:latin typeface="Lato" panose="020F0502020204030203" pitchFamily="34" charset="0"/>
                  <a:hlinkClick r:id="rId4"/>
                </a:rPr>
                <a:t>resources.cawst.org</a:t>
              </a:r>
              <a:r>
                <a:rPr lang="es-AR">
                  <a:latin typeface="Lato" panose="020F0502020204030203" pitchFamily="34" charset="0"/>
                </a:rPr>
                <a:t> para obtener:</a:t>
              </a:r>
            </a:p>
            <a:p>
              <a:pPr rtl="0"/>
              <a:r>
                <a:rPr lang="es-AR">
                  <a:latin typeface="Lato" panose="020F0502020204030203" pitchFamily="34" charset="0"/>
                </a:rPr>
                <a:t>Últimas actualizaciones de este documento</a:t>
              </a:r>
            </a:p>
            <a:p>
              <a:pPr rtl="0"/>
              <a:r>
                <a:rPr lang="es-AR">
                  <a:latin typeface="Lato" panose="020F0502020204030203" pitchFamily="34" charset="0"/>
                </a:rPr>
                <a:t>Otros talleres y recursos de capacitación relacionados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dirty="0"/>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dirty="0"/>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dirty="0"/>
          </a:p>
        </p:txBody>
      </p:sp>
      <p:sp>
        <p:nvSpPr>
          <p:cNvPr id="11" name="Picture Placeholder 10"/>
          <p:cNvSpPr>
            <a:spLocks noGrp="1"/>
          </p:cNvSpPr>
          <p:nvPr>
            <p:ph type="pic" sz="quarter" idx="11"/>
          </p:nvPr>
        </p:nvSpPr>
        <p:spPr>
          <a:xfrm>
            <a:off x="4836000" y="2169000"/>
            <a:ext cx="2520000" cy="2520000"/>
          </a:xfrm>
        </p:spPr>
        <p:txBody>
          <a:bodyPr/>
          <a:lstStyle/>
          <a:p>
            <a:endParaRPr lang="en-CA" dirty="0"/>
          </a:p>
        </p:txBody>
      </p:sp>
      <p:sp>
        <p:nvSpPr>
          <p:cNvPr id="12" name="Picture Placeholder 10"/>
          <p:cNvSpPr>
            <a:spLocks noGrp="1"/>
          </p:cNvSpPr>
          <p:nvPr>
            <p:ph type="pic" sz="quarter" idx="12"/>
          </p:nvPr>
        </p:nvSpPr>
        <p:spPr>
          <a:xfrm>
            <a:off x="8280000" y="2169000"/>
            <a:ext cx="2520000" cy="2520000"/>
          </a:xfrm>
        </p:spPr>
        <p:txBody>
          <a:bodyPr/>
          <a:lstStyle/>
          <a:p>
            <a:endParaRPr lang="en-CA" dirty="0"/>
          </a:p>
        </p:txBody>
      </p:sp>
      <p:sp>
        <p:nvSpPr>
          <p:cNvPr id="13" name="Picture Placeholder 10"/>
          <p:cNvSpPr>
            <a:spLocks noGrp="1"/>
          </p:cNvSpPr>
          <p:nvPr>
            <p:ph type="pic" sz="quarter" idx="13"/>
          </p:nvPr>
        </p:nvSpPr>
        <p:spPr>
          <a:xfrm>
            <a:off x="1440000" y="2169000"/>
            <a:ext cx="2520000" cy="2520000"/>
          </a:xfrm>
        </p:spPr>
        <p:txBody>
          <a:bodyPr/>
          <a:lstStyle/>
          <a:p>
            <a:endParaRPr lang="en-CA" dirty="0"/>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3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4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4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4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Suministro de productos y servicios</a:t>
            </a:r>
          </a:p>
        </p:txBody>
      </p:sp>
      <p:sp>
        <p:nvSpPr>
          <p:cNvPr id="3" name="Slide Number Placeholder 2"/>
          <p:cNvSpPr>
            <a:spLocks noGrp="1"/>
          </p:cNvSpPr>
          <p:nvPr>
            <p:ph type="sldNum" sz="quarter" idx="10"/>
          </p:nvPr>
        </p:nvSpPr>
        <p:spPr/>
        <p:txBody>
          <a:bodyPr/>
          <a:lstStyle/>
          <a:p>
            <a:pPr rtl="0"/>
            <a:fld id="{A8350104-CE64-4EE9-82B1-554144FA4C7C}" type="slidenum">
              <a:rPr/>
              <a:pPr/>
              <a:t>10</a:t>
            </a:fld>
            <a:endParaRPr/>
          </a:p>
        </p:txBody>
      </p:sp>
      <p:sp>
        <p:nvSpPr>
          <p:cNvPr id="4" name="Text Placeholder 3"/>
          <p:cNvSpPr>
            <a:spLocks noGrp="1"/>
          </p:cNvSpPr>
          <p:nvPr>
            <p:ph type="body" sz="quarter" idx="11"/>
          </p:nvPr>
        </p:nvSpPr>
        <p:spPr/>
        <p:txBody>
          <a:bodyPr/>
          <a:lstStyle/>
          <a:p>
            <a:pPr marL="0" indent="0" rtl="0">
              <a:buNone/>
            </a:pPr>
            <a:r>
              <a:rPr lang="es-AR">
                <a:solidFill>
                  <a:srgbClr val="27808E"/>
                </a:solidFill>
                <a:latin typeface="Lato Black" panose="020F0A02020204030203" pitchFamily="34" charset="0"/>
              </a:rPr>
              <a:t>Aspectos a considerar</a:t>
            </a:r>
          </a:p>
          <a:p>
            <a:pPr marL="0" indent="0" rtl="0">
              <a:buNone/>
            </a:pPr>
            <a:r>
              <a:rPr lang="es-AR"/>
              <a:t>Servicios (capacitación, reparación, reemplazo, monitoreo) necesarios para la sostenibilidad</a:t>
            </a:r>
          </a:p>
          <a:p>
            <a:pPr marL="0" indent="0" rtl="0">
              <a:buNone/>
            </a:pPr>
            <a:r>
              <a:rPr lang="es-AR"/>
              <a:t>Disponibilidad de productos </a:t>
            </a:r>
            <a:r>
              <a:rPr lang="es-AR" b="1"/>
              <a:t>duraderos </a:t>
            </a:r>
            <a:r>
              <a:rPr lang="es-AR"/>
              <a:t>e </a:t>
            </a:r>
            <a:r>
              <a:rPr lang="es-AR" b="1"/>
              <a:t>insumos</a:t>
            </a:r>
          </a:p>
          <a:p>
            <a:pPr marL="0" indent="0" rtl="0">
              <a:lnSpc>
                <a:spcPct val="100000"/>
              </a:lnSpc>
              <a:buNone/>
            </a:pPr>
            <a:r>
              <a:rPr lang="es-AR"/>
              <a:t>Cómo obtener bienes y servicios para las familias en entornos rurales, remotos o desafiantes</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011585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Monitoreo para la mejora</a:t>
            </a:r>
          </a:p>
        </p:txBody>
      </p:sp>
      <p:sp>
        <p:nvSpPr>
          <p:cNvPr id="3" name="Slide Number Placeholder 2"/>
          <p:cNvSpPr>
            <a:spLocks noGrp="1"/>
          </p:cNvSpPr>
          <p:nvPr>
            <p:ph type="sldNum" sz="quarter" idx="10"/>
          </p:nvPr>
        </p:nvSpPr>
        <p:spPr/>
        <p:txBody>
          <a:bodyPr/>
          <a:lstStyle/>
          <a:p>
            <a:pPr rtl="0"/>
            <a:fld id="{A8350104-CE64-4EE9-82B1-554144FA4C7C}" type="slidenum">
              <a:rPr/>
              <a:pPr/>
              <a:t>11</a:t>
            </a:fld>
            <a:endParaRPr/>
          </a:p>
        </p:txBody>
      </p:sp>
      <p:sp>
        <p:nvSpPr>
          <p:cNvPr id="4" name="Text Placeholder 3"/>
          <p:cNvSpPr>
            <a:spLocks noGrp="1"/>
          </p:cNvSpPr>
          <p:nvPr>
            <p:ph type="body" sz="quarter" idx="11"/>
          </p:nvPr>
        </p:nvSpPr>
        <p:spPr>
          <a:xfrm>
            <a:off x="1440000" y="1800000"/>
            <a:ext cx="9360000" cy="4357687"/>
          </a:xfrm>
        </p:spPr>
        <p:txBody>
          <a:bodyPr/>
          <a:lstStyle/>
          <a:p>
            <a:pPr marL="0" indent="0" rtl="0">
              <a:buNone/>
            </a:pPr>
            <a:r>
              <a:rPr lang="es-AR">
                <a:solidFill>
                  <a:srgbClr val="27808E"/>
                </a:solidFill>
                <a:latin typeface="Lato Black" panose="020F0A02020204030203" pitchFamily="34" charset="0"/>
              </a:rPr>
              <a:t>Preguntas clave</a:t>
            </a:r>
          </a:p>
          <a:p>
            <a:pPr marL="0" indent="0" rtl="0">
              <a:buNone/>
            </a:pPr>
            <a:r>
              <a:rPr lang="es-AR"/>
              <a:t>¿Qué factores se medirán con el paso del tiempo para asegurarse de que la iniciativa sea exitosa? </a:t>
            </a:r>
          </a:p>
          <a:p>
            <a:pPr marL="0" indent="0" rtl="0">
              <a:lnSpc>
                <a:spcPct val="100000"/>
              </a:lnSpc>
              <a:buNone/>
            </a:pPr>
            <a:r>
              <a:rPr lang="es-AR"/>
              <a:t>¿Cómo se adaptará y mejorará la iniciativa en base a la información recolectada?</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412952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Monitoreo para la mejora</a:t>
            </a:r>
          </a:p>
        </p:txBody>
      </p:sp>
      <p:sp>
        <p:nvSpPr>
          <p:cNvPr id="3" name="Slide Number Placeholder 2"/>
          <p:cNvSpPr>
            <a:spLocks noGrp="1"/>
          </p:cNvSpPr>
          <p:nvPr>
            <p:ph type="sldNum" sz="quarter" idx="10"/>
          </p:nvPr>
        </p:nvSpPr>
        <p:spPr/>
        <p:txBody>
          <a:bodyPr/>
          <a:lstStyle/>
          <a:p>
            <a:pPr rtl="0"/>
            <a:fld id="{A8350104-CE64-4EE9-82B1-554144FA4C7C}" type="slidenum">
              <a:rPr/>
              <a:pPr/>
              <a:t>12</a:t>
            </a:fld>
            <a:endParaRPr/>
          </a:p>
        </p:txBody>
      </p:sp>
      <p:sp>
        <p:nvSpPr>
          <p:cNvPr id="4" name="Text Placeholder 3"/>
          <p:cNvSpPr>
            <a:spLocks noGrp="1"/>
          </p:cNvSpPr>
          <p:nvPr>
            <p:ph type="body" sz="quarter" idx="11"/>
          </p:nvPr>
        </p:nvSpPr>
        <p:spPr/>
        <p:txBody>
          <a:bodyPr>
            <a:normAutofit/>
          </a:bodyPr>
          <a:lstStyle/>
          <a:p>
            <a:pPr marL="0" indent="0" rtl="0">
              <a:buNone/>
            </a:pPr>
            <a:r>
              <a:rPr lang="es-AR">
                <a:solidFill>
                  <a:srgbClr val="27808E"/>
                </a:solidFill>
                <a:latin typeface="Lato Black" panose="020F0A02020204030203" pitchFamily="34" charset="0"/>
              </a:rPr>
              <a:t>Un buen sistema de monitoreo debe:</a:t>
            </a:r>
          </a:p>
          <a:p>
            <a:pPr rtl="0"/>
            <a:r>
              <a:rPr lang="es-AR"/>
              <a:t>Recopilar y organizar la información para medir un grupo reducido de indicadores</a:t>
            </a:r>
          </a:p>
          <a:p>
            <a:pPr rtl="0"/>
            <a:r>
              <a:rPr lang="es-AR"/>
              <a:t>Realizar un seguimiento de </a:t>
            </a:r>
            <a:r>
              <a:rPr lang="es-AR" b="1"/>
              <a:t>resultados</a:t>
            </a:r>
            <a:r>
              <a:rPr lang="es-AR"/>
              <a:t> e </a:t>
            </a:r>
            <a:r>
              <a:rPr lang="es-AR" b="1"/>
              <a:t>impactos</a:t>
            </a:r>
            <a:r>
              <a:rPr lang="es-AR"/>
              <a:t> </a:t>
            </a:r>
          </a:p>
          <a:p>
            <a:pPr rtl="0">
              <a:lnSpc>
                <a:spcPct val="110000"/>
              </a:lnSpc>
            </a:pPr>
            <a:r>
              <a:rPr lang="es-AR"/>
              <a:t>Estar integrado en las actividades del programa, donde hay responsables específicos de hacer cambios y mejoras periódicamente en base a los resultados del monitoreo</a:t>
            </a:r>
          </a:p>
          <a:p>
            <a:pPr rtl="0"/>
            <a:r>
              <a:rPr lang="es-AR"/>
              <a:t>Ser simple y estar dentro de las posibilidades de la organización</a:t>
            </a:r>
          </a:p>
          <a:p>
            <a:pPr rtl="0">
              <a:lnSpc>
                <a:spcPct val="100000"/>
              </a:lnSpc>
            </a:pPr>
            <a:r>
              <a:rPr lang="es-AR"/>
              <a:t>Tener un presupuesto asignado y personas calificadas para analizar datos e implementar mejoras</a:t>
            </a:r>
          </a:p>
          <a:p>
            <a:pPr marL="0" indent="0">
              <a:buNone/>
            </a:pPr>
            <a:endParaRPr lang="en-CA" dirty="0"/>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222570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Relacionarse con otros</a:t>
            </a:r>
          </a:p>
        </p:txBody>
      </p:sp>
      <p:sp>
        <p:nvSpPr>
          <p:cNvPr id="3" name="Slide Number Placeholder 2"/>
          <p:cNvSpPr>
            <a:spLocks noGrp="1"/>
          </p:cNvSpPr>
          <p:nvPr>
            <p:ph type="sldNum" sz="quarter" idx="10"/>
          </p:nvPr>
        </p:nvSpPr>
        <p:spPr/>
        <p:txBody>
          <a:bodyPr/>
          <a:lstStyle/>
          <a:p>
            <a:pPr rtl="0"/>
            <a:fld id="{A8350104-CE64-4EE9-82B1-554144FA4C7C}" type="slidenum">
              <a:rPr/>
              <a:pPr/>
              <a:t>13</a:t>
            </a:fld>
            <a:endParaRPr/>
          </a:p>
        </p:txBody>
      </p:sp>
      <p:sp>
        <p:nvSpPr>
          <p:cNvPr id="4" name="Text Placeholder 3"/>
          <p:cNvSpPr>
            <a:spLocks noGrp="1"/>
          </p:cNvSpPr>
          <p:nvPr>
            <p:ph type="body" sz="quarter" idx="11"/>
          </p:nvPr>
        </p:nvSpPr>
        <p:spPr>
          <a:xfrm>
            <a:off x="1440000" y="1800000"/>
            <a:ext cx="9360000" cy="4357687"/>
          </a:xfrm>
        </p:spPr>
        <p:txBody>
          <a:bodyPr/>
          <a:lstStyle/>
          <a:p>
            <a:pPr marL="0" indent="0" rtl="0">
              <a:buNone/>
            </a:pPr>
            <a:r>
              <a:rPr lang="es-AR">
                <a:solidFill>
                  <a:srgbClr val="27808E"/>
                </a:solidFill>
                <a:latin typeface="Lato Black" panose="020F0A02020204030203" pitchFamily="34" charset="0"/>
              </a:rPr>
              <a:t>Preguntas clave</a:t>
            </a:r>
          </a:p>
          <a:p>
            <a:pPr marL="0" indent="0" rtl="0">
              <a:buNone/>
            </a:pPr>
            <a:r>
              <a:rPr lang="es-AR"/>
              <a:t>¿Con quién tendrá que trabajar y cómo pueden trabajar juntos? </a:t>
            </a:r>
          </a:p>
          <a:p>
            <a:pPr marL="0" indent="0" rtl="0">
              <a:lnSpc>
                <a:spcPct val="100000"/>
              </a:lnSpc>
              <a:buNone/>
            </a:pPr>
            <a:r>
              <a:rPr lang="es-AR"/>
              <a:t>¿Cómo será la coordinación con los proveedores de servicios, entes reguladores, líderes comunitarios, gobiernos y otros grupos de interés?</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37763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Relacionarse con otros</a:t>
            </a:r>
          </a:p>
        </p:txBody>
      </p:sp>
      <p:sp>
        <p:nvSpPr>
          <p:cNvPr id="3" name="Slide Number Placeholder 2"/>
          <p:cNvSpPr>
            <a:spLocks noGrp="1"/>
          </p:cNvSpPr>
          <p:nvPr>
            <p:ph type="sldNum" sz="quarter" idx="10"/>
          </p:nvPr>
        </p:nvSpPr>
        <p:spPr/>
        <p:txBody>
          <a:bodyPr/>
          <a:lstStyle/>
          <a:p>
            <a:pPr rtl="0"/>
            <a:fld id="{A8350104-CE64-4EE9-82B1-554144FA4C7C}" type="slidenum">
              <a:rPr/>
              <a:pPr/>
              <a:t>14</a:t>
            </a:fld>
            <a:endParaRPr/>
          </a:p>
        </p:txBody>
      </p:sp>
      <p:sp>
        <p:nvSpPr>
          <p:cNvPr id="4" name="Text Placeholder 3"/>
          <p:cNvSpPr>
            <a:spLocks noGrp="1"/>
          </p:cNvSpPr>
          <p:nvPr>
            <p:ph type="body" sz="quarter" idx="11"/>
          </p:nvPr>
        </p:nvSpPr>
        <p:spPr>
          <a:xfrm>
            <a:off x="1440000" y="1800000"/>
            <a:ext cx="9360000" cy="4357687"/>
          </a:xfrm>
        </p:spPr>
        <p:txBody>
          <a:bodyPr>
            <a:noAutofit/>
          </a:bodyPr>
          <a:lstStyle/>
          <a:p>
            <a:pPr marL="0" indent="0" rtl="0">
              <a:buNone/>
            </a:pPr>
            <a:r>
              <a:rPr lang="es-AR">
                <a:solidFill>
                  <a:srgbClr val="27808E"/>
                </a:solidFill>
                <a:latin typeface="Lato Black" panose="020F0A02020204030203" pitchFamily="34" charset="0"/>
              </a:rPr>
              <a:t>Considere los intereses y la influencia de:</a:t>
            </a:r>
          </a:p>
          <a:p>
            <a:pPr rtl="0">
              <a:lnSpc>
                <a:spcPct val="100000"/>
              </a:lnSpc>
            </a:pPr>
            <a:r>
              <a:rPr lang="es-AR"/>
              <a:t>Líderes locales (por ejemplo: líderes políticos, sociales o religiosos).</a:t>
            </a:r>
          </a:p>
          <a:p>
            <a:pPr rtl="0">
              <a:lnSpc>
                <a:spcPct val="100000"/>
              </a:lnSpc>
            </a:pPr>
            <a:r>
              <a:rPr lang="es-AR"/>
              <a:t>Promotores comunitarios de WASH</a:t>
            </a:r>
          </a:p>
          <a:p>
            <a:pPr rtl="0">
              <a:lnSpc>
                <a:spcPct val="100000"/>
              </a:lnSpc>
            </a:pPr>
            <a:r>
              <a:rPr lang="es-AR"/>
              <a:t>Organizaciones comunitarias, grupos de usuarios de agua, comités y clubes</a:t>
            </a:r>
          </a:p>
          <a:p>
            <a:pPr rtl="0">
              <a:lnSpc>
                <a:spcPct val="100000"/>
              </a:lnSpc>
            </a:pPr>
            <a:r>
              <a:rPr lang="es-AR"/>
              <a:t>Maestros y directores de escuelas</a:t>
            </a:r>
          </a:p>
          <a:p>
            <a:pPr rtl="0">
              <a:lnSpc>
                <a:spcPct val="100000"/>
              </a:lnSpc>
            </a:pPr>
            <a:r>
              <a:rPr lang="es-AR"/>
              <a:t>Emprendedores y dueños de negocios</a:t>
            </a:r>
          </a:p>
          <a:p>
            <a:pPr rtl="0">
              <a:lnSpc>
                <a:spcPct val="100000"/>
              </a:lnSpc>
            </a:pPr>
            <a:r>
              <a:rPr lang="es-AR"/>
              <a:t>ONG locales, nacionales e internacionales </a:t>
            </a:r>
          </a:p>
          <a:p>
            <a:pPr rtl="0">
              <a:lnSpc>
                <a:spcPct val="100000"/>
              </a:lnSpc>
            </a:pPr>
            <a:r>
              <a:rPr lang="es-AR"/>
              <a:t>Organismos gubernamentales locales, distritales y nacionales </a:t>
            </a:r>
          </a:p>
          <a:p>
            <a:pPr rtl="0">
              <a:lnSpc>
                <a:spcPct val="100000"/>
              </a:lnSpc>
            </a:pPr>
            <a:r>
              <a:rPr lang="es-AR"/>
              <a:t>Donantes potenciales o actuales</a:t>
            </a:r>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84483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Financiamiento</a:t>
            </a:r>
          </a:p>
        </p:txBody>
      </p:sp>
      <p:sp>
        <p:nvSpPr>
          <p:cNvPr id="3" name="Slide Number Placeholder 2"/>
          <p:cNvSpPr>
            <a:spLocks noGrp="1"/>
          </p:cNvSpPr>
          <p:nvPr>
            <p:ph type="sldNum" sz="quarter" idx="10"/>
          </p:nvPr>
        </p:nvSpPr>
        <p:spPr/>
        <p:txBody>
          <a:bodyPr/>
          <a:lstStyle/>
          <a:p>
            <a:pPr rtl="0"/>
            <a:fld id="{A8350104-CE64-4EE9-82B1-554144FA4C7C}" type="slidenum">
              <a:rPr/>
              <a:pPr/>
              <a:t>15</a:t>
            </a:fld>
            <a:endParaRPr/>
          </a:p>
        </p:txBody>
      </p:sp>
      <p:sp>
        <p:nvSpPr>
          <p:cNvPr id="4" name="Text Placeholder 3"/>
          <p:cNvSpPr>
            <a:spLocks noGrp="1"/>
          </p:cNvSpPr>
          <p:nvPr>
            <p:ph type="body" sz="quarter" idx="11"/>
          </p:nvPr>
        </p:nvSpPr>
        <p:spPr>
          <a:xfrm>
            <a:off x="1440000" y="1800000"/>
            <a:ext cx="9360000" cy="4357687"/>
          </a:xfrm>
        </p:spPr>
        <p:txBody>
          <a:bodyPr/>
          <a:lstStyle/>
          <a:p>
            <a:pPr marL="0" indent="0" rtl="0">
              <a:buNone/>
            </a:pPr>
            <a:r>
              <a:rPr lang="es-AR">
                <a:solidFill>
                  <a:srgbClr val="27808E"/>
                </a:solidFill>
                <a:latin typeface="Lato Black" panose="020F0A02020204030203" pitchFamily="34" charset="0"/>
              </a:rPr>
              <a:t>Preguntas clave</a:t>
            </a:r>
          </a:p>
          <a:p>
            <a:pPr marL="0" indent="0" rtl="0">
              <a:lnSpc>
                <a:spcPct val="100000"/>
              </a:lnSpc>
              <a:buNone/>
            </a:pPr>
            <a:r>
              <a:rPr lang="es-AR"/>
              <a:t>¿Cómo se financiarán todas las partes de la iniciativa para garantizar el éxito a largo plazo? </a:t>
            </a:r>
          </a:p>
          <a:p>
            <a:pPr marL="0" indent="0" rtl="0">
              <a:buNone/>
            </a:pPr>
            <a:r>
              <a:rPr lang="es-AR"/>
              <a:t>¿Qué costos deberán pagar las familias?</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28637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Financiamiento</a:t>
            </a:r>
          </a:p>
        </p:txBody>
      </p:sp>
      <p:sp>
        <p:nvSpPr>
          <p:cNvPr id="3" name="Slide Number Placeholder 2"/>
          <p:cNvSpPr>
            <a:spLocks noGrp="1"/>
          </p:cNvSpPr>
          <p:nvPr>
            <p:ph type="sldNum" sz="quarter" idx="10"/>
          </p:nvPr>
        </p:nvSpPr>
        <p:spPr/>
        <p:txBody>
          <a:bodyPr/>
          <a:lstStyle/>
          <a:p>
            <a:pPr rtl="0"/>
            <a:fld id="{A8350104-CE64-4EE9-82B1-554144FA4C7C}" type="slidenum">
              <a:rPr/>
              <a:pPr/>
              <a:t>16</a:t>
            </a:fld>
            <a:endParaRPr/>
          </a:p>
        </p:txBody>
      </p:sp>
      <p:sp>
        <p:nvSpPr>
          <p:cNvPr id="4" name="Text Placeholder 3"/>
          <p:cNvSpPr>
            <a:spLocks noGrp="1"/>
          </p:cNvSpPr>
          <p:nvPr>
            <p:ph type="body" sz="quarter" idx="11"/>
          </p:nvPr>
        </p:nvSpPr>
        <p:spPr>
          <a:xfrm>
            <a:off x="1440000" y="1800000"/>
            <a:ext cx="3695801" cy="4357687"/>
          </a:xfrm>
        </p:spPr>
        <p:txBody>
          <a:bodyPr>
            <a:normAutofit/>
          </a:bodyPr>
          <a:lstStyle/>
          <a:p>
            <a:pPr marL="0" indent="0" rtl="0">
              <a:buNone/>
            </a:pPr>
            <a:r>
              <a:rPr lang="es-AR">
                <a:solidFill>
                  <a:srgbClr val="27808E"/>
                </a:solidFill>
                <a:latin typeface="Lato Black" panose="020F0A02020204030203" pitchFamily="34" charset="0"/>
              </a:rPr>
              <a:t>Cómo financiará:</a:t>
            </a:r>
          </a:p>
          <a:p>
            <a:pPr marL="0" lvl="0" indent="0" rtl="0">
              <a:buNone/>
            </a:pPr>
            <a:r>
              <a:rPr lang="es-AR"/>
              <a:t>¿Los costos de puesta en marcha?</a:t>
            </a:r>
          </a:p>
          <a:p>
            <a:pPr marL="0" lvl="0" indent="0" rtl="0">
              <a:buNone/>
            </a:pPr>
            <a:r>
              <a:rPr lang="es-AR"/>
              <a:t>¿Los costos de implementación continua?</a:t>
            </a:r>
          </a:p>
          <a:p>
            <a:pPr marL="0" lvl="0" indent="0" rtl="0">
              <a:buNone/>
            </a:pPr>
            <a:r>
              <a:rPr lang="es-AR"/>
              <a:t>¿Los costos del usuario?</a:t>
            </a:r>
          </a:p>
          <a:p>
            <a:pPr marL="0" indent="0">
              <a:buNone/>
            </a:pPr>
            <a:endParaRPr lang="en-CA" dirty="0"/>
          </a:p>
        </p:txBody>
      </p:sp>
      <p:sp>
        <p:nvSpPr>
          <p:cNvPr id="6" name="TextBox 5"/>
          <p:cNvSpPr txBox="1"/>
          <p:nvPr/>
        </p:nvSpPr>
        <p:spPr>
          <a:xfrm>
            <a:off x="6189552" y="1800000"/>
            <a:ext cx="4816416" cy="3323987"/>
          </a:xfrm>
          <a:prstGeom prst="rect">
            <a:avLst/>
          </a:prstGeom>
          <a:noFill/>
        </p:spPr>
        <p:txBody>
          <a:bodyPr wrap="square" rtlCol="0">
            <a:spAutoFit/>
          </a:bodyPr>
          <a:lstStyle/>
          <a:p>
            <a:pPr lvl="0" rtl="0">
              <a:lnSpc>
                <a:spcPct val="150000"/>
              </a:lnSpc>
            </a:pPr>
            <a:r>
              <a:rPr lang="es-AR" sz="2000">
                <a:solidFill>
                  <a:srgbClr val="27808E"/>
                </a:solidFill>
                <a:latin typeface="Lato Black" panose="020F0A02020204030203" pitchFamily="34" charset="0"/>
                <a:ea typeface="Lato" panose="020F0502020204030203" pitchFamily="34" charset="0"/>
                <a:cs typeface="Lato" panose="020F0502020204030203" pitchFamily="34" charset="0"/>
              </a:rPr>
              <a:t>Con:</a:t>
            </a:r>
          </a:p>
          <a:p>
            <a:pPr lvl="0" rtl="0">
              <a:lnSpc>
                <a:spcPct val="150000"/>
              </a:lnSpc>
            </a:pPr>
            <a:r>
              <a:rPr lang="es-AR" sz="2000">
                <a:latin typeface="Lato" panose="020F0502020204030203" pitchFamily="34" charset="0"/>
                <a:ea typeface="Lato" panose="020F0502020204030203" pitchFamily="34" charset="0"/>
                <a:cs typeface="Lato" panose="020F0502020204030203" pitchFamily="34" charset="0"/>
              </a:rPr>
              <a:t>Subvenciones</a:t>
            </a:r>
          </a:p>
          <a:p>
            <a:pPr lvl="0" rtl="0">
              <a:lnSpc>
                <a:spcPct val="150000"/>
              </a:lnSpc>
            </a:pPr>
            <a:r>
              <a:rPr lang="es-AR" sz="2000">
                <a:latin typeface="Lato" panose="020F0502020204030203" pitchFamily="34" charset="0"/>
                <a:ea typeface="Lato" panose="020F0502020204030203" pitchFamily="34" charset="0"/>
                <a:cs typeface="Lato" panose="020F0502020204030203" pitchFamily="34" charset="0"/>
              </a:rPr>
              <a:t>Donaciones</a:t>
            </a:r>
          </a:p>
          <a:p>
            <a:pPr lvl="0" rtl="0">
              <a:lnSpc>
                <a:spcPct val="150000"/>
              </a:lnSpc>
            </a:pPr>
            <a:r>
              <a:rPr lang="es-AR" sz="2000">
                <a:latin typeface="Lato" panose="020F0502020204030203" pitchFamily="34" charset="0"/>
                <a:ea typeface="Lato" panose="020F0502020204030203" pitchFamily="34" charset="0"/>
                <a:cs typeface="Lato" panose="020F0502020204030203" pitchFamily="34" charset="0"/>
              </a:rPr>
              <a:t>Créditos de carbono</a:t>
            </a:r>
          </a:p>
          <a:p>
            <a:pPr lvl="0" rtl="0">
              <a:lnSpc>
                <a:spcPct val="150000"/>
              </a:lnSpc>
            </a:pPr>
            <a:r>
              <a:rPr lang="es-AR" sz="2000">
                <a:latin typeface="Lato" panose="020F0502020204030203" pitchFamily="34" charset="0"/>
                <a:ea typeface="Lato" panose="020F0502020204030203" pitchFamily="34" charset="0"/>
                <a:cs typeface="Lato" panose="020F0502020204030203" pitchFamily="34" charset="0"/>
              </a:rPr>
              <a:t>Microfinanciación</a:t>
            </a:r>
          </a:p>
          <a:p>
            <a:pPr lvl="0" rtl="0">
              <a:lnSpc>
                <a:spcPct val="150000"/>
              </a:lnSpc>
            </a:pPr>
            <a:r>
              <a:rPr lang="es-AR" sz="2000">
                <a:latin typeface="Lato" panose="020F0502020204030203" pitchFamily="34" charset="0"/>
                <a:ea typeface="Lato" panose="020F0502020204030203" pitchFamily="34" charset="0"/>
                <a:cs typeface="Lato" panose="020F0502020204030203" pitchFamily="34" charset="0"/>
              </a:rPr>
              <a:t>Fondos rotatorios</a:t>
            </a:r>
          </a:p>
          <a:p>
            <a:pPr lvl="0" rtl="0">
              <a:lnSpc>
                <a:spcPct val="150000"/>
              </a:lnSpc>
            </a:pPr>
            <a:r>
              <a:rPr lang="es-AR" sz="2000">
                <a:latin typeface="Lato" panose="020F0502020204030203" pitchFamily="34" charset="0"/>
                <a:ea typeface="Lato" panose="020F0502020204030203" pitchFamily="34" charset="0"/>
                <a:cs typeface="Lato" panose="020F0502020204030203" pitchFamily="34" charset="0"/>
              </a:rPr>
              <a:t>Beneficios de ventas de productos o servicios</a:t>
            </a:r>
          </a:p>
        </p:txBody>
      </p:sp>
      <p:sp>
        <p:nvSpPr>
          <p:cNvPr id="7" name="Rectangle 6"/>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29907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Desarrollo de capacidades</a:t>
            </a:r>
          </a:p>
        </p:txBody>
      </p:sp>
      <p:sp>
        <p:nvSpPr>
          <p:cNvPr id="3" name="Slide Number Placeholder 2"/>
          <p:cNvSpPr>
            <a:spLocks noGrp="1"/>
          </p:cNvSpPr>
          <p:nvPr>
            <p:ph type="sldNum" sz="quarter" idx="10"/>
          </p:nvPr>
        </p:nvSpPr>
        <p:spPr/>
        <p:txBody>
          <a:bodyPr/>
          <a:lstStyle/>
          <a:p>
            <a:pPr rtl="0"/>
            <a:fld id="{A8350104-CE64-4EE9-82B1-554144FA4C7C}" type="slidenum">
              <a:rPr/>
              <a:pPr/>
              <a:t>17</a:t>
            </a:fld>
            <a:endParaRPr/>
          </a:p>
        </p:txBody>
      </p:sp>
      <p:sp>
        <p:nvSpPr>
          <p:cNvPr id="4" name="Text Placeholder 3"/>
          <p:cNvSpPr>
            <a:spLocks noGrp="1"/>
          </p:cNvSpPr>
          <p:nvPr>
            <p:ph type="body" sz="quarter" idx="11"/>
          </p:nvPr>
        </p:nvSpPr>
        <p:spPr/>
        <p:txBody>
          <a:bodyPr/>
          <a:lstStyle/>
          <a:p>
            <a:pPr marL="0" indent="0" rtl="0">
              <a:buNone/>
            </a:pPr>
            <a:r>
              <a:rPr lang="es-AR">
                <a:solidFill>
                  <a:srgbClr val="27808E"/>
                </a:solidFill>
                <a:latin typeface="Lato Black" panose="020F0A02020204030203" pitchFamily="34" charset="0"/>
              </a:rPr>
              <a:t>Preguntas clave</a:t>
            </a:r>
          </a:p>
          <a:p>
            <a:pPr marL="0" indent="0" rtl="0">
              <a:lnSpc>
                <a:spcPct val="100000"/>
              </a:lnSpc>
              <a:buNone/>
            </a:pPr>
            <a:r>
              <a:rPr lang="es-AR"/>
              <a:t>¿Cómo se identificarán las habilidades y conocimientos necesarios de todos los grupos de interés (por ejemplo: familias, fabricantes, distribuidores, educadores y proveedores de servicios) para que cumplan su rol correctamente?</a:t>
            </a:r>
          </a:p>
          <a:p>
            <a:pPr marL="0" indent="0" rtl="0">
              <a:buNone/>
            </a:pPr>
            <a:r>
              <a:rPr lang="es-AR"/>
              <a:t>¿Cómo se apoyará el desarrollo del conocimiento y las habilidades necesarios?</a:t>
            </a:r>
          </a:p>
        </p:txBody>
      </p:sp>
      <p:sp>
        <p:nvSpPr>
          <p:cNvPr id="7" name="Rectangle 6"/>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5326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Desarrollo de capacidades</a:t>
            </a:r>
          </a:p>
        </p:txBody>
      </p:sp>
      <p:sp>
        <p:nvSpPr>
          <p:cNvPr id="3" name="Slide Number Placeholder 2"/>
          <p:cNvSpPr>
            <a:spLocks noGrp="1"/>
          </p:cNvSpPr>
          <p:nvPr>
            <p:ph type="sldNum" sz="quarter" idx="10"/>
          </p:nvPr>
        </p:nvSpPr>
        <p:spPr/>
        <p:txBody>
          <a:bodyPr/>
          <a:lstStyle/>
          <a:p>
            <a:pPr rtl="0"/>
            <a:fld id="{A8350104-CE64-4EE9-82B1-554144FA4C7C}" type="slidenum">
              <a:rPr/>
              <a:pPr/>
              <a:t>18</a:t>
            </a:fld>
            <a:endParaRPr/>
          </a:p>
        </p:txBody>
      </p:sp>
      <p:sp>
        <p:nvSpPr>
          <p:cNvPr id="4" name="Text Placeholder 3"/>
          <p:cNvSpPr>
            <a:spLocks noGrp="1"/>
          </p:cNvSpPr>
          <p:nvPr>
            <p:ph type="body" sz="quarter" idx="11"/>
          </p:nvPr>
        </p:nvSpPr>
        <p:spPr>
          <a:xfrm>
            <a:off x="1367969" y="1503174"/>
            <a:ext cx="5947231" cy="2427452"/>
          </a:xfrm>
        </p:spPr>
        <p:txBody>
          <a:bodyPr>
            <a:normAutofit fontScale="92500" lnSpcReduction="20000"/>
          </a:bodyPr>
          <a:lstStyle/>
          <a:p>
            <a:pPr marL="0" indent="0" rtl="0">
              <a:buNone/>
            </a:pPr>
            <a:r>
              <a:rPr lang="es-AR" dirty="0">
                <a:solidFill>
                  <a:srgbClr val="27808E"/>
                </a:solidFill>
                <a:latin typeface="Lato Black" panose="020F0A02020204030203" pitchFamily="34" charset="0"/>
              </a:rPr>
              <a:t>Los programas de desarrollo de capacidades típicamente incluyen:</a:t>
            </a:r>
          </a:p>
          <a:p>
            <a:pPr marL="457200" indent="-457200" rtl="0">
              <a:buFont typeface="+mj-lt"/>
              <a:buAutoNum type="arabicPeriod"/>
            </a:pPr>
            <a:r>
              <a:rPr lang="es-AR" dirty="0"/>
              <a:t>Evaluación (informal y formal)</a:t>
            </a:r>
          </a:p>
          <a:p>
            <a:pPr marL="457200" indent="-457200" rtl="0">
              <a:buFont typeface="+mj-lt"/>
              <a:buAutoNum type="arabicPeriod"/>
            </a:pPr>
            <a:r>
              <a:rPr lang="es-AR" dirty="0"/>
              <a:t>Planes de desarrollo de capacidades</a:t>
            </a:r>
          </a:p>
          <a:p>
            <a:pPr marL="457200" indent="-457200" rtl="0">
              <a:buFont typeface="+mj-lt"/>
              <a:buAutoNum type="arabicPeriod"/>
            </a:pPr>
            <a:r>
              <a:rPr lang="es-AR" dirty="0"/>
              <a:t>Actividades de desarrollo de capacidades como:</a:t>
            </a:r>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117804" y="4140859"/>
            <a:ext cx="1994624" cy="2400657"/>
          </a:xfrm>
          <a:prstGeom prst="rect">
            <a:avLst/>
          </a:prstGeom>
          <a:noFill/>
        </p:spPr>
        <p:txBody>
          <a:bodyPr wrap="square" rtlCol="0">
            <a:spAutoFit/>
          </a:bodyPr>
          <a:lstStyle/>
          <a:p>
            <a:pPr marL="285750" indent="-285750" rtl="0">
              <a:lnSpc>
                <a:spcPct val="150000"/>
              </a:lnSpc>
              <a:buFont typeface="Arial" panose="020B0604020202020204" pitchFamily="34" charset="0"/>
              <a:buChar char="•"/>
            </a:pPr>
            <a:r>
              <a:rPr lang="es-AR" sz="2000">
                <a:latin typeface="Lato" panose="020F0502020204030203" pitchFamily="34" charset="0"/>
              </a:rPr>
              <a:t>Capacitación</a:t>
            </a:r>
          </a:p>
          <a:p>
            <a:pPr marL="285750" indent="-285750" rtl="0">
              <a:lnSpc>
                <a:spcPct val="150000"/>
              </a:lnSpc>
              <a:buFont typeface="Arial" panose="020B0604020202020204" pitchFamily="34" charset="0"/>
              <a:buChar char="•"/>
            </a:pPr>
            <a:r>
              <a:rPr lang="es-AR" sz="2000">
                <a:latin typeface="Lato" panose="020F0502020204030203" pitchFamily="34" charset="0"/>
              </a:rPr>
              <a:t>Tutoría</a:t>
            </a:r>
          </a:p>
          <a:p>
            <a:pPr marL="285750" indent="-285750" rtl="0">
              <a:lnSpc>
                <a:spcPct val="150000"/>
              </a:lnSpc>
              <a:buFont typeface="Arial" panose="020B0604020202020204" pitchFamily="34" charset="0"/>
              <a:buChar char="•"/>
            </a:pPr>
            <a:r>
              <a:rPr lang="es-AR" sz="2000">
                <a:latin typeface="Lato" panose="020F0502020204030203" pitchFamily="34" charset="0"/>
              </a:rPr>
              <a:t>Asesoría</a:t>
            </a:r>
          </a:p>
          <a:p>
            <a:pPr marL="285750" indent="-285750" rtl="0">
              <a:lnSpc>
                <a:spcPct val="150000"/>
              </a:lnSpc>
              <a:buFont typeface="Arial" panose="020B0604020202020204" pitchFamily="34" charset="0"/>
              <a:buChar char="•"/>
            </a:pPr>
            <a:r>
              <a:rPr lang="es-AR" sz="2000">
                <a:latin typeface="Lato" panose="020F0502020204030203" pitchFamily="34" charset="0"/>
              </a:rPr>
              <a:t>Investigación</a:t>
            </a:r>
          </a:p>
          <a:p>
            <a:pPr marL="285750" indent="-285750" rtl="0">
              <a:lnSpc>
                <a:spcPct val="150000"/>
              </a:lnSpc>
              <a:buFont typeface="Arial" panose="020B0604020202020204" pitchFamily="34" charset="0"/>
              <a:buChar char="•"/>
            </a:pPr>
            <a:r>
              <a:rPr lang="es-AR" sz="2000">
                <a:latin typeface="Lato" panose="020F0502020204030203" pitchFamily="34" charset="0"/>
              </a:rPr>
              <a:t>Cursos</a:t>
            </a:r>
          </a:p>
        </p:txBody>
      </p:sp>
      <p:sp>
        <p:nvSpPr>
          <p:cNvPr id="7" name="TextBox 6"/>
          <p:cNvSpPr txBox="1"/>
          <p:nvPr/>
        </p:nvSpPr>
        <p:spPr>
          <a:xfrm>
            <a:off x="4756769" y="4140859"/>
            <a:ext cx="2250467" cy="1416542"/>
          </a:xfrm>
          <a:prstGeom prst="rect">
            <a:avLst/>
          </a:prstGeom>
          <a:noFill/>
        </p:spPr>
        <p:txBody>
          <a:bodyPr wrap="square" rtlCol="0">
            <a:spAutoFit/>
          </a:bodyPr>
          <a:lstStyle/>
          <a:p>
            <a:pPr marL="285750" indent="-285750" rtl="0">
              <a:lnSpc>
                <a:spcPct val="150000"/>
              </a:lnSpc>
              <a:buFont typeface="Arial" panose="020B0604020202020204" pitchFamily="34" charset="0"/>
              <a:buChar char="•"/>
            </a:pPr>
            <a:r>
              <a:rPr lang="es-AR" sz="2000">
                <a:latin typeface="Lato" panose="020F0502020204030203" pitchFamily="34" charset="0"/>
              </a:rPr>
              <a:t>Comentarios u observaciones</a:t>
            </a:r>
          </a:p>
          <a:p>
            <a:pPr marL="285750" indent="-285750" rtl="0">
              <a:lnSpc>
                <a:spcPct val="150000"/>
              </a:lnSpc>
              <a:buFont typeface="Arial" panose="020B0604020202020204" pitchFamily="34" charset="0"/>
              <a:buChar char="•"/>
            </a:pPr>
            <a:r>
              <a:rPr lang="es-AR" sz="2000">
                <a:latin typeface="Lato" panose="020F0502020204030203" pitchFamily="34" charset="0"/>
              </a:rPr>
              <a:t>Reuniones</a:t>
            </a:r>
          </a:p>
          <a:p>
            <a:pPr marL="285750" indent="-285750" rtl="0">
              <a:lnSpc>
                <a:spcPct val="150000"/>
              </a:lnSpc>
              <a:buFont typeface="Arial" panose="020B0604020202020204" pitchFamily="34" charset="0"/>
              <a:buChar char="•"/>
            </a:pPr>
            <a:r>
              <a:rPr lang="es-AR" sz="2000">
                <a:latin typeface="Lato" panose="020F0502020204030203" pitchFamily="34" charset="0"/>
              </a:rPr>
              <a:t>Competencias</a:t>
            </a:r>
          </a:p>
        </p:txBody>
      </p:sp>
    </p:spTree>
    <p:custDataLst>
      <p:tags r:id="rId1"/>
    </p:custDataLst>
    <p:extLst>
      <p:ext uri="{BB962C8B-B14F-4D97-AF65-F5344CB8AC3E}">
        <p14:creationId xmlns:p14="http://schemas.microsoft.com/office/powerpoint/2010/main" val="3810475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720000" y="1384630"/>
            <a:ext cx="7789377" cy="4088741"/>
          </a:xfrm>
        </p:spPr>
        <p:txBody>
          <a:bodyPr>
            <a:noAutofit/>
          </a:bodyPr>
          <a:lstStyle/>
          <a:p>
            <a:pPr rtl="0"/>
            <a:r>
              <a:rPr lang="es-AR" sz="6600">
                <a:solidFill>
                  <a:schemeClr val="bg1"/>
                </a:solidFill>
                <a:latin typeface="Merriweather Light" panose="00000400000000000000" pitchFamily="2" charset="0"/>
              </a:rPr>
              <a:t>¿La misma organización se tiene que ocupar de los seis componentes?</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804427" y="1137558"/>
            <a:ext cx="4582885" cy="4582885"/>
          </a:xfrm>
          <a:prstGeom prst="rect">
            <a:avLst/>
          </a:prstGeom>
        </p:spPr>
      </p:pic>
    </p:spTree>
    <p:custDataLst>
      <p:tags r:id="rId1"/>
    </p:custDataLst>
    <p:extLst>
      <p:ext uri="{BB962C8B-B14F-4D97-AF65-F5344CB8AC3E}">
        <p14:creationId xmlns:p14="http://schemas.microsoft.com/office/powerpoint/2010/main" val="18251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85000" lnSpcReduction="20000"/>
          </a:bodyPr>
          <a:lstStyle/>
          <a:p>
            <a:pPr rtl="0"/>
            <a:r>
              <a:rPr lang="es-AR" dirty="0"/>
              <a:t>Esta presentación es para usar con el “Plan de lección: Implementación de TANDAS” </a:t>
            </a:r>
          </a:p>
          <a:p>
            <a:pPr rtl="0"/>
            <a:r>
              <a:rPr lang="es-AR" dirty="0">
                <a:solidFill>
                  <a:schemeClr val="tx1"/>
                </a:solidFill>
              </a:rPr>
              <a:t>del</a:t>
            </a:r>
            <a:r>
              <a:rPr lang="es-AR" dirty="0"/>
              <a:t> Manual del capacitador sobre Tratamiento del agua a nivel domiciliario y su almacenamiento seguro (TANDAS)</a:t>
            </a:r>
          </a:p>
          <a:p>
            <a:endParaRPr lang="en-CA" dirty="0"/>
          </a:p>
        </p:txBody>
      </p:sp>
      <p:sp>
        <p:nvSpPr>
          <p:cNvPr id="5" name="Text Placeholder 4"/>
          <p:cNvSpPr>
            <a:spLocks noGrp="1"/>
          </p:cNvSpPr>
          <p:nvPr>
            <p:ph type="body" sz="quarter" idx="14"/>
          </p:nvPr>
        </p:nvSpPr>
        <p:spPr/>
        <p:txBody>
          <a:bodyPr/>
          <a:lstStyle/>
          <a:p>
            <a:pPr rtl="0"/>
            <a:r>
              <a:rPr lang="es-AR">
                <a:latin typeface="Lato" charset="0"/>
                <a:ea typeface="Lato" charset="0"/>
                <a:cs typeface="Lato" charset="0"/>
              </a:rPr>
              <a:t>Disponible en </a:t>
            </a:r>
            <a:r>
              <a:rPr lang="es-AR">
                <a:hlinkClick r:id="rId3"/>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1070059" y="258138"/>
            <a:ext cx="900000" cy="6341725"/>
            <a:chOff x="9590386" y="365125"/>
            <a:chExt cx="900000" cy="6341725"/>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386" y="2541815"/>
              <a:ext cx="900000" cy="900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86" y="1453470"/>
              <a:ext cx="900000" cy="900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0386" y="3630160"/>
              <a:ext cx="900000" cy="9000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0386" y="4718505"/>
              <a:ext cx="900000" cy="900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386" y="365125"/>
              <a:ext cx="900000" cy="90000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0386" y="5806850"/>
              <a:ext cx="900000" cy="900000"/>
            </a:xfrm>
            <a:prstGeom prst="rect">
              <a:avLst/>
            </a:prstGeom>
          </p:spPr>
        </p:pic>
      </p:grpSp>
      <p:sp>
        <p:nvSpPr>
          <p:cNvPr id="2" name="Title 1"/>
          <p:cNvSpPr>
            <a:spLocks noGrp="1"/>
          </p:cNvSpPr>
          <p:nvPr>
            <p:ph type="title"/>
          </p:nvPr>
        </p:nvSpPr>
        <p:spPr/>
        <p:txBody>
          <a:bodyPr/>
          <a:lstStyle/>
          <a:p>
            <a:pPr rtl="0"/>
            <a:r>
              <a:rPr lang="es-AR"/>
              <a:t>Análisis de estudio de caso: </a:t>
            </a:r>
            <a:r>
              <a:rPr lang="es-AR">
                <a:latin typeface="Lato Black" panose="020F0A02020204030203" pitchFamily="34" charset="0"/>
              </a:rPr>
              <a:t>parte 1 </a:t>
            </a:r>
          </a:p>
        </p:txBody>
      </p:sp>
      <p:sp>
        <p:nvSpPr>
          <p:cNvPr id="4" name="Text Placeholder 3"/>
          <p:cNvSpPr>
            <a:spLocks noGrp="1"/>
          </p:cNvSpPr>
          <p:nvPr>
            <p:ph type="body" sz="quarter" idx="11"/>
          </p:nvPr>
        </p:nvSpPr>
        <p:spPr>
          <a:xfrm>
            <a:off x="1440000" y="2160000"/>
            <a:ext cx="9360000" cy="3969536"/>
          </a:xfrm>
        </p:spPr>
        <p:txBody>
          <a:bodyPr/>
          <a:lstStyle/>
          <a:p>
            <a:pPr marL="0" indent="0" rtl="0">
              <a:buNone/>
            </a:pPr>
            <a:r>
              <a:rPr lang="es-AR">
                <a:solidFill>
                  <a:srgbClr val="27808E"/>
                </a:solidFill>
                <a:latin typeface="Lato Black" panose="020F0A02020204030203" pitchFamily="34" charset="0"/>
              </a:rPr>
              <a:t>Lea el estudio de caso por su cuenta. Identifique:</a:t>
            </a:r>
          </a:p>
          <a:p>
            <a:pPr rtl="0"/>
            <a:r>
              <a:rPr lang="es-AR"/>
              <a:t>¿Cuáles son algunos puntos fuertes de este programa?</a:t>
            </a:r>
          </a:p>
          <a:p>
            <a:pPr rtl="0"/>
            <a:r>
              <a:rPr lang="es-AR"/>
              <a:t>¿Cuáles son algunos puntos débiles o sugerencias que le haría al implementador?</a:t>
            </a:r>
          </a:p>
          <a:p>
            <a:pPr marL="0" indent="0">
              <a:buNone/>
            </a:pPr>
            <a:endParaRPr lang="en-US" dirty="0"/>
          </a:p>
        </p:txBody>
      </p:sp>
      <p:sp>
        <p:nvSpPr>
          <p:cNvPr id="19"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pPr rtl="0"/>
            <a:r>
              <a:rPr lang="es-AR" sz="2400">
                <a:latin typeface="Lato Light" panose="020F0302020204030203" pitchFamily="34" charset="0"/>
              </a:rPr>
              <a:t>(15 minutos)</a:t>
            </a:r>
          </a:p>
        </p:txBody>
      </p:sp>
    </p:spTree>
    <p:custDataLst>
      <p:tags r:id="rId1"/>
    </p:custDataLst>
    <p:extLst>
      <p:ext uri="{BB962C8B-B14F-4D97-AF65-F5344CB8AC3E}">
        <p14:creationId xmlns:p14="http://schemas.microsoft.com/office/powerpoint/2010/main" val="84531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Análisis de estudio de caso: </a:t>
            </a:r>
            <a:r>
              <a:rPr lang="es-AR">
                <a:latin typeface="Lato Black" panose="020F0A02020204030203" pitchFamily="34" charset="0"/>
              </a:rPr>
              <a:t>parte 2</a:t>
            </a:r>
          </a:p>
        </p:txBody>
      </p:sp>
      <p:sp>
        <p:nvSpPr>
          <p:cNvPr id="4" name="Text Placeholder 3"/>
          <p:cNvSpPr>
            <a:spLocks noGrp="1"/>
          </p:cNvSpPr>
          <p:nvPr>
            <p:ph type="body" sz="quarter" idx="11"/>
          </p:nvPr>
        </p:nvSpPr>
        <p:spPr>
          <a:xfrm>
            <a:off x="1440000" y="2160000"/>
            <a:ext cx="9360000" cy="3853724"/>
          </a:xfrm>
        </p:spPr>
        <p:txBody>
          <a:bodyPr/>
          <a:lstStyle/>
          <a:p>
            <a:pPr marL="0" indent="0" rtl="0">
              <a:buNone/>
            </a:pPr>
            <a:r>
              <a:rPr lang="es-AR">
                <a:solidFill>
                  <a:srgbClr val="27808E"/>
                </a:solidFill>
                <a:latin typeface="Lato Black" panose="020F0A02020204030203" pitchFamily="34" charset="0"/>
              </a:rPr>
              <a:t>Encuentre a todos los demás con el mismo estudio de caso.</a:t>
            </a:r>
          </a:p>
          <a:p>
            <a:pPr marL="0" indent="0" rtl="0">
              <a:lnSpc>
                <a:spcPct val="100000"/>
              </a:lnSpc>
              <a:buNone/>
            </a:pPr>
            <a:r>
              <a:rPr lang="es-AR">
                <a:solidFill>
                  <a:srgbClr val="27808E"/>
                </a:solidFill>
                <a:latin typeface="Lato Black" panose="020F0A02020204030203" pitchFamily="34" charset="0"/>
              </a:rPr>
              <a:t>Usted es una empresa de consultoría a la que se le pidió que evaluara el programa de su estudio de caso. Escriba en sus cuadernos de actividades:</a:t>
            </a:r>
          </a:p>
          <a:p>
            <a:pPr rtl="0"/>
            <a:r>
              <a:rPr lang="es-AR"/>
              <a:t>¿Qué preguntas hará para comprender mejor este programa?</a:t>
            </a:r>
          </a:p>
          <a:p>
            <a:pPr rtl="0"/>
            <a:r>
              <a:rPr lang="es-AR"/>
              <a:t>¿Qué puntos fuertes señalará en su informe inicial?</a:t>
            </a:r>
          </a:p>
          <a:p>
            <a:pPr rtl="0"/>
            <a:r>
              <a:rPr lang="es-AR"/>
              <a:t>¿Qué sugerencias hará para mejorar la sostenibilidad y la efectividad del programa?</a:t>
            </a:r>
          </a:p>
        </p:txBody>
      </p:sp>
      <p:grpSp>
        <p:nvGrpSpPr>
          <p:cNvPr id="11" name="Group 10"/>
          <p:cNvGrpSpPr/>
          <p:nvPr/>
        </p:nvGrpSpPr>
        <p:grpSpPr>
          <a:xfrm>
            <a:off x="11070059" y="258138"/>
            <a:ext cx="900000" cy="6341725"/>
            <a:chOff x="9590386" y="365125"/>
            <a:chExt cx="900000" cy="6341725"/>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386" y="2541815"/>
              <a:ext cx="900000" cy="90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86" y="1453470"/>
              <a:ext cx="900000" cy="900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0386" y="3630160"/>
              <a:ext cx="900000" cy="900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0386" y="4718505"/>
              <a:ext cx="900000" cy="9000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386" y="365125"/>
              <a:ext cx="900000" cy="90000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0386" y="5806850"/>
              <a:ext cx="900000" cy="900000"/>
            </a:xfrm>
            <a:prstGeom prst="rect">
              <a:avLst/>
            </a:prstGeom>
          </p:spPr>
        </p:pic>
      </p:grpSp>
      <p:sp>
        <p:nvSpPr>
          <p:cNvPr id="18"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pPr rtl="0"/>
            <a:r>
              <a:rPr lang="es-AR" sz="2400">
                <a:latin typeface="Lato Light" panose="020F0302020204030203" pitchFamily="34" charset="0"/>
              </a:rPr>
              <a:t>(15 minutos)</a:t>
            </a:r>
          </a:p>
        </p:txBody>
      </p:sp>
    </p:spTree>
    <p:custDataLst>
      <p:tags r:id="rId1"/>
    </p:custDataLst>
    <p:extLst>
      <p:ext uri="{BB962C8B-B14F-4D97-AF65-F5344CB8AC3E}">
        <p14:creationId xmlns:p14="http://schemas.microsoft.com/office/powerpoint/2010/main" val="415378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Análisis de estudio de caso: </a:t>
            </a:r>
            <a:r>
              <a:rPr lang="es-AR">
                <a:latin typeface="Lato Black" panose="020F0A02020204030203" pitchFamily="34" charset="0"/>
              </a:rPr>
              <a:t>compartir </a:t>
            </a:r>
          </a:p>
        </p:txBody>
      </p:sp>
      <p:sp>
        <p:nvSpPr>
          <p:cNvPr id="4" name="Text Placeholder 3"/>
          <p:cNvSpPr>
            <a:spLocks noGrp="1"/>
          </p:cNvSpPr>
          <p:nvPr>
            <p:ph type="body" sz="quarter" idx="11"/>
          </p:nvPr>
        </p:nvSpPr>
        <p:spPr>
          <a:xfrm>
            <a:off x="1440000" y="2160000"/>
            <a:ext cx="9360000" cy="3703911"/>
          </a:xfrm>
        </p:spPr>
        <p:txBody>
          <a:bodyPr/>
          <a:lstStyle/>
          <a:p>
            <a:pPr marL="0" indent="0" rtl="0">
              <a:buNone/>
            </a:pPr>
            <a:r>
              <a:rPr lang="es-AR">
                <a:solidFill>
                  <a:srgbClr val="27808E"/>
                </a:solidFill>
                <a:latin typeface="Lato Black" panose="020F0A02020204030203" pitchFamily="34" charset="0"/>
              </a:rPr>
              <a:t>Elija 1 persona para que represente a su grupo. Esa persona tendrá dos minutos para:</a:t>
            </a:r>
          </a:p>
          <a:p>
            <a:pPr rtl="0"/>
            <a:r>
              <a:rPr lang="es-AR"/>
              <a:t>Resumir brevemente el enfoque o modelo utilizado en el estudio de caso de su grupo</a:t>
            </a:r>
          </a:p>
          <a:p>
            <a:pPr rtl="0"/>
            <a:r>
              <a:rPr lang="es-AR"/>
              <a:t>Destacar 1 o 2 puntos interesantes que su grupo discutió</a:t>
            </a:r>
          </a:p>
        </p:txBody>
      </p:sp>
      <p:grpSp>
        <p:nvGrpSpPr>
          <p:cNvPr id="11" name="Group 10"/>
          <p:cNvGrpSpPr/>
          <p:nvPr/>
        </p:nvGrpSpPr>
        <p:grpSpPr>
          <a:xfrm>
            <a:off x="11070059" y="258138"/>
            <a:ext cx="900000" cy="6341725"/>
            <a:chOff x="9590386" y="365125"/>
            <a:chExt cx="900000" cy="6341725"/>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386" y="2541815"/>
              <a:ext cx="900000" cy="90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0386" y="1453470"/>
              <a:ext cx="900000" cy="900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0386" y="3630160"/>
              <a:ext cx="900000" cy="900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0386" y="4718505"/>
              <a:ext cx="900000" cy="9000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386" y="365125"/>
              <a:ext cx="900000" cy="90000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0386" y="5806850"/>
              <a:ext cx="900000" cy="900000"/>
            </a:xfrm>
            <a:prstGeom prst="rect">
              <a:avLst/>
            </a:prstGeom>
          </p:spPr>
        </p:pic>
      </p:grpSp>
    </p:spTree>
    <p:custDataLst>
      <p:tags r:id="rId1"/>
    </p:custDataLst>
    <p:extLst>
      <p:ext uri="{BB962C8B-B14F-4D97-AF65-F5344CB8AC3E}">
        <p14:creationId xmlns:p14="http://schemas.microsoft.com/office/powerpoint/2010/main" val="413085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58C8DD"/>
              </a:solidFill>
            </a:endParaRPr>
          </a:p>
        </p:txBody>
      </p:sp>
      <p:sp>
        <p:nvSpPr>
          <p:cNvPr id="14" name="Text Placeholder 13"/>
          <p:cNvSpPr>
            <a:spLocks noGrp="1"/>
          </p:cNvSpPr>
          <p:nvPr>
            <p:ph type="body" sz="quarter" idx="11"/>
          </p:nvPr>
        </p:nvSpPr>
        <p:spPr>
          <a:xfrm>
            <a:off x="720000" y="977132"/>
            <a:ext cx="6552560" cy="4903737"/>
          </a:xfrm>
        </p:spPr>
        <p:txBody>
          <a:bodyPr>
            <a:noAutofit/>
          </a:bodyPr>
          <a:lstStyle/>
          <a:p>
            <a:pPr rtl="0"/>
            <a:r>
              <a:rPr lang="es-AR" sz="4000">
                <a:solidFill>
                  <a:schemeClr val="bg1"/>
                </a:solidFill>
                <a:latin typeface="Merriweather" panose="00000500000000000000" pitchFamily="2" charset="0"/>
              </a:rPr>
              <a:t>Cuando le pasen la pelota, comparta 1 idea o 1 pregunta que tenga sobre la implementación de TANDAS.</a:t>
            </a:r>
          </a:p>
        </p:txBody>
      </p:sp>
      <p:pic>
        <p:nvPicPr>
          <p:cNvPr id="6" name="Picture 5"/>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39619" y="1847701"/>
            <a:ext cx="3162599" cy="3162599"/>
          </a:xfrm>
          <a:prstGeom prst="rect">
            <a:avLst/>
          </a:prstGeom>
        </p:spPr>
      </p:pic>
    </p:spTree>
    <p:custDataLst>
      <p:tags r:id="rId1"/>
    </p:custDataLst>
    <p:extLst>
      <p:ext uri="{BB962C8B-B14F-4D97-AF65-F5344CB8AC3E}">
        <p14:creationId xmlns:p14="http://schemas.microsoft.com/office/powerpoint/2010/main" val="317634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rtl="0"/>
            <a:fld id="{A8350104-CE64-4EE9-82B1-554144FA4C7C}" type="slidenum">
              <a:rPr/>
              <a:pPr/>
              <a:t>24</a:t>
            </a:fld>
            <a:endParaRPr/>
          </a:p>
        </p:txBody>
      </p:sp>
      <p:sp>
        <p:nvSpPr>
          <p:cNvPr id="3" name="Title 2"/>
          <p:cNvSpPr>
            <a:spLocks noGrp="1"/>
          </p:cNvSpPr>
          <p:nvPr>
            <p:ph type="title"/>
          </p:nvPr>
        </p:nvSpPr>
        <p:spPr/>
        <p:txBody>
          <a:bodyPr/>
          <a:lstStyle/>
          <a:p>
            <a:pPr rtl="0"/>
            <a:r>
              <a:rPr lang="es-AR"/>
              <a:t>Bibliografía</a:t>
            </a:r>
          </a:p>
        </p:txBody>
      </p:sp>
      <p:sp>
        <p:nvSpPr>
          <p:cNvPr id="4" name="Text Placeholder 3"/>
          <p:cNvSpPr>
            <a:spLocks noGrp="1"/>
          </p:cNvSpPr>
          <p:nvPr>
            <p:ph type="body" sz="quarter" idx="11"/>
          </p:nvPr>
        </p:nvSpPr>
        <p:spPr/>
        <p:txBody>
          <a:bodyPr/>
          <a:lstStyle/>
          <a:p>
            <a:pPr marL="342900" indent="-342900" rtl="0">
              <a:buFont typeface="Arial" panose="020B0604020202020204" pitchFamily="34" charset="0"/>
              <a:buChar char="•"/>
            </a:pPr>
            <a:r>
              <a:rPr lang="es-AR" sz="1600"/>
              <a:t>Figueroa, M. E. y Kincaid, L. (2010). Social, cultural and behavioural correlates of household water treatment and storage. Johns Hopkins Bloomberg School of Public Health Centre for Communication Programs. Disponible en: http://ccp.jhu.edu/wp-content/uploads/Household-Water-Treatment-and-Storage-2010.pdf</a:t>
            </a:r>
          </a:p>
          <a:p>
            <a:pPr marL="342900" indent="-342900" rtl="0">
              <a:buFont typeface="Arial" panose="020B0604020202020204" pitchFamily="34" charset="0"/>
              <a:buChar char="•"/>
            </a:pPr>
            <a:r>
              <a:rPr lang="es-AR" sz="1600"/>
              <a:t>Ojomo, E., Elliott, M., Goodyear, L., Forson, M. y Bartram, J. (2015). Sustainability and scale-up of household water treatment and safe storage practices: Enablers and barriers to effective implementation. International Journal of Hygiene and Environmental Health, 218(8), 704–713. https://doi.org/10.1016/j.ijheh.2015.03.002</a:t>
            </a:r>
          </a:p>
          <a:p>
            <a:pPr marL="342900" indent="-342900">
              <a:buFont typeface="Arial" panose="020B0604020202020204" pitchFamily="34" charset="0"/>
              <a:buChar char="•"/>
            </a:pPr>
            <a:endParaRPr lang="en-CA" dirty="0"/>
          </a:p>
          <a:p>
            <a:endParaRPr lang="en-CA" dirty="0"/>
          </a:p>
        </p:txBody>
      </p:sp>
    </p:spTree>
    <p:custDataLst>
      <p:tags r:id="rId1"/>
    </p:custDataLst>
    <p:extLst>
      <p:ext uri="{BB962C8B-B14F-4D97-AF65-F5344CB8AC3E}">
        <p14:creationId xmlns:p14="http://schemas.microsoft.com/office/powerpoint/2010/main" val="386018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rtl="0"/>
            <a:r>
              <a:rPr lang="es-AR"/>
              <a:t>Implementación de TANDAS</a:t>
            </a:r>
          </a:p>
        </p:txBody>
      </p:sp>
      <p:sp>
        <p:nvSpPr>
          <p:cNvPr id="6" name="Text Placeholder 5"/>
          <p:cNvSpPr>
            <a:spLocks noGrp="1"/>
          </p:cNvSpPr>
          <p:nvPr>
            <p:ph type="body" sz="quarter" idx="15"/>
          </p:nvPr>
        </p:nvSpPr>
        <p:spPr/>
        <p:txBody>
          <a:bodyPr/>
          <a:lstStyle/>
          <a:p>
            <a:pPr rtl="0"/>
            <a:r>
              <a:rPr lang="es-AR"/>
              <a:t>2018</a:t>
            </a:r>
          </a:p>
        </p:txBody>
      </p:sp>
      <p:sp>
        <p:nvSpPr>
          <p:cNvPr id="7" name="Text Placeholder 6"/>
          <p:cNvSpPr>
            <a:spLocks noGrp="1"/>
          </p:cNvSpPr>
          <p:nvPr>
            <p:ph type="body" sz="quarter" idx="16"/>
          </p:nvPr>
        </p:nvSpPr>
        <p:spPr/>
        <p:txBody>
          <a:bodyPr/>
          <a:lstStyle/>
          <a:p>
            <a:pPr rtl="0"/>
            <a:r>
              <a:rPr lang="es-AR"/>
              <a:t>Junio</a:t>
            </a:r>
          </a:p>
        </p:txBody>
      </p:sp>
      <p:sp>
        <p:nvSpPr>
          <p:cNvPr id="2" name="Text Placeholder 1"/>
          <p:cNvSpPr>
            <a:spLocks noGrp="1"/>
          </p:cNvSpPr>
          <p:nvPr>
            <p:ph type="body" sz="quarter" idx="14"/>
          </p:nvPr>
        </p:nvSpPr>
        <p:spPr/>
        <p:txBody>
          <a:bodyPr/>
          <a:lstStyle/>
          <a:p>
            <a:endParaRPr lang="en-CA" dirty="0"/>
          </a:p>
          <a:p>
            <a:endParaRPr lang="en-CA" dirty="0"/>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
        <p:nvSpPr>
          <p:cNvPr id="7" name="Rectangle 6"/>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2"/>
          <p:cNvSpPr>
            <a:spLocks noGrp="1"/>
          </p:cNvSpPr>
          <p:nvPr>
            <p:ph type="title"/>
          </p:nvPr>
        </p:nvSpPr>
        <p:spPr>
          <a:xfrm>
            <a:off x="2561491" y="932036"/>
            <a:ext cx="7069016" cy="1709127"/>
          </a:xfrm>
        </p:spPr>
        <p:txBody>
          <a:bodyPr>
            <a:noAutofit/>
          </a:bodyPr>
          <a:lstStyle/>
          <a:p>
            <a:pPr rtl="0">
              <a:lnSpc>
                <a:spcPct val="100000"/>
              </a:lnSpc>
            </a:pPr>
            <a:r>
              <a:rPr lang="es-AR" sz="10000" dirty="0">
                <a:solidFill>
                  <a:schemeClr val="bg1"/>
                </a:solidFill>
                <a:latin typeface="Merriweather Light" panose="00000400000000000000" pitchFamily="2" charset="0"/>
              </a:rPr>
              <a:t>Comenten en parejas</a:t>
            </a:r>
          </a:p>
        </p:txBody>
      </p:sp>
      <p:sp>
        <p:nvSpPr>
          <p:cNvPr id="9" name="Title 2"/>
          <p:cNvSpPr txBox="1">
            <a:spLocks/>
          </p:cNvSpPr>
          <p:nvPr/>
        </p:nvSpPr>
        <p:spPr>
          <a:xfrm>
            <a:off x="2561491" y="3573199"/>
            <a:ext cx="7264755" cy="1477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lnSpc>
                <a:spcPct val="100000"/>
              </a:lnSpc>
            </a:pPr>
            <a:r>
              <a:rPr lang="es-AR" sz="2800">
                <a:solidFill>
                  <a:schemeClr val="bg1"/>
                </a:solidFill>
                <a:latin typeface="Merriweather Black" panose="00000A00000000000000" pitchFamily="2" charset="0"/>
              </a:rPr>
              <a:t>Si fuera a comenzar un proyecto de TANDAS nuevo, ¿cuáles son algunas cosas que incluiría en su planificación del proyecto?</a:t>
            </a:r>
          </a:p>
        </p:txBody>
      </p:sp>
    </p:spTree>
    <p:custDataLst>
      <p:tags r:id="rId1"/>
    </p:custDataLst>
    <p:extLst>
      <p:ext uri="{BB962C8B-B14F-4D97-AF65-F5344CB8AC3E}">
        <p14:creationId xmlns:p14="http://schemas.microsoft.com/office/powerpoint/2010/main" val="20518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es-AR"/>
              <a:t>Objetivos de aprendizaje</a:t>
            </a:r>
          </a:p>
        </p:txBody>
      </p:sp>
      <p:sp>
        <p:nvSpPr>
          <p:cNvPr id="4" name="Text Placeholder 6"/>
          <p:cNvSpPr txBox="1">
            <a:spLocks/>
          </p:cNvSpPr>
          <p:nvPr/>
        </p:nvSpPr>
        <p:spPr>
          <a:xfrm>
            <a:off x="1528502" y="1941539"/>
            <a:ext cx="9134997" cy="2975156"/>
          </a:xfrm>
          <a:prstGeom prst="rect">
            <a:avLst/>
          </a:prstGeom>
        </p:spPr>
        <p:txBody>
          <a:bodyPr vert="horz" lIns="91440" tIns="45720" rIns="91440" bIns="45720" rtlCol="0">
            <a:noAutofit/>
          </a:bodyPr>
          <a:lstStyle>
            <a:lvl1pPr marL="457200" indent="-457200" algn="l" defTabSz="914400" rtl="0" eaLnBrk="1" latinLnBrk="0" hangingPunct="1">
              <a:lnSpc>
                <a:spcPct val="150000"/>
              </a:lnSpc>
              <a:spcBef>
                <a:spcPts val="1000"/>
              </a:spcBef>
              <a:buFont typeface="+mj-lt"/>
              <a:buAutoNum type="arabicPeriod"/>
              <a:defRPr sz="2000" kern="1200">
                <a:solidFill>
                  <a:srgbClr val="5C5C5C"/>
                </a:solidFill>
                <a:latin typeface="Lato" panose="020F0502020204030203" pitchFamily="34" charset="0"/>
                <a:ea typeface="+mn-ea"/>
                <a:cs typeface="+mn-cs"/>
              </a:defRPr>
            </a:lvl1pPr>
            <a:lvl2pPr marL="8001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2pPr>
            <a:lvl3pPr marL="12573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3pPr>
            <a:lvl4pPr marL="17145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4pPr>
            <a:lvl5pPr marL="21717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s-AR" sz="2500"/>
              <a:t>Enumerar los componentes necesarios para la implementación de TANDAS</a:t>
            </a:r>
          </a:p>
          <a:p>
            <a:pPr rtl="0"/>
            <a:r>
              <a:rPr lang="es-AR" sz="2500"/>
              <a:t>Describir por qué cada uno de los componentes es importante</a:t>
            </a:r>
          </a:p>
          <a:p>
            <a:pPr rtl="0"/>
            <a:r>
              <a:rPr lang="es-AR" sz="2500"/>
              <a:t>Analizar el enfoque utilizado en un estudio de caso de implementación de TANDAS dado</a:t>
            </a:r>
          </a:p>
        </p:txBody>
      </p:sp>
    </p:spTree>
    <p:custDataLst>
      <p:tags r:id="rId1"/>
    </p:custDataLst>
    <p:extLst>
      <p:ext uri="{BB962C8B-B14F-4D97-AF65-F5344CB8AC3E}">
        <p14:creationId xmlns:p14="http://schemas.microsoft.com/office/powerpoint/2010/main" val="36732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es-AR"/>
              <a:t>Componentes de la implementación del TANDAS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506" y="1935255"/>
            <a:ext cx="1800000" cy="1800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6000" y="1980000"/>
            <a:ext cx="1800000" cy="1800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4977" y="4320000"/>
            <a:ext cx="1800000" cy="1800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6000" y="4320000"/>
            <a:ext cx="1800000" cy="1800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4977" y="1980000"/>
            <a:ext cx="1800000" cy="18000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7023" y="4320000"/>
            <a:ext cx="1800000" cy="1800000"/>
          </a:xfrm>
          <a:prstGeom prst="rect">
            <a:avLst/>
          </a:prstGeom>
        </p:spPr>
      </p:pic>
    </p:spTree>
    <p:custDataLst>
      <p:tags r:id="rId1"/>
    </p:custDataLst>
    <p:extLst>
      <p:ext uri="{BB962C8B-B14F-4D97-AF65-F5344CB8AC3E}">
        <p14:creationId xmlns:p14="http://schemas.microsoft.com/office/powerpoint/2010/main" val="71601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Creación de demanda</a:t>
            </a:r>
          </a:p>
        </p:txBody>
      </p:sp>
      <p:sp>
        <p:nvSpPr>
          <p:cNvPr id="15" name="Slide Number Placeholder 14"/>
          <p:cNvSpPr>
            <a:spLocks noGrp="1"/>
          </p:cNvSpPr>
          <p:nvPr>
            <p:ph type="sldNum" sz="quarter" idx="10"/>
          </p:nvPr>
        </p:nvSpPr>
        <p:spPr/>
        <p:txBody>
          <a:bodyPr/>
          <a:lstStyle/>
          <a:p>
            <a:pPr rtl="0"/>
            <a:fld id="{A8350104-CE64-4EE9-82B1-554144FA4C7C}" type="slidenum">
              <a:rPr/>
              <a:pPr/>
              <a:t>7</a:t>
            </a:fld>
            <a:endParaRPr/>
          </a:p>
        </p:txBody>
      </p:sp>
      <p:sp>
        <p:nvSpPr>
          <p:cNvPr id="5" name="Text Placeholder 4"/>
          <p:cNvSpPr>
            <a:spLocks noGrp="1"/>
          </p:cNvSpPr>
          <p:nvPr>
            <p:ph type="body" sz="quarter" idx="11"/>
          </p:nvPr>
        </p:nvSpPr>
        <p:spPr>
          <a:xfrm>
            <a:off x="1440000" y="1800000"/>
            <a:ext cx="9360000" cy="4357687"/>
          </a:xfrm>
        </p:spPr>
        <p:txBody>
          <a:bodyPr/>
          <a:lstStyle/>
          <a:p>
            <a:pPr marL="0" indent="0" rtl="0">
              <a:buNone/>
            </a:pPr>
            <a:r>
              <a:rPr lang="es-AR">
                <a:solidFill>
                  <a:srgbClr val="27808E"/>
                </a:solidFill>
                <a:latin typeface="Lato Black" panose="020F0A02020204030203" pitchFamily="34" charset="0"/>
              </a:rPr>
              <a:t>Preguntas clave</a:t>
            </a:r>
          </a:p>
          <a:p>
            <a:pPr marL="0" indent="0" rtl="0">
              <a:lnSpc>
                <a:spcPct val="100000"/>
              </a:lnSpc>
              <a:buNone/>
            </a:pPr>
            <a:r>
              <a:rPr lang="es-AR"/>
              <a:t>¿Cómo se puede ayudar a las personas a que vean los beneficios de un producto o hábito de TANDAS y su uso continuo a largo plazo? </a:t>
            </a:r>
          </a:p>
          <a:p>
            <a:pPr marL="0" indent="0" rtl="0">
              <a:buNone/>
            </a:pPr>
            <a:r>
              <a:rPr lang="es-AR"/>
              <a:t>¿Qué cosas motivarán a las personas a comprar y usar un producto? </a:t>
            </a:r>
          </a:p>
          <a:p>
            <a:pPr marL="0" indent="0" rtl="0">
              <a:buNone/>
            </a:pPr>
            <a:r>
              <a:rPr lang="es-AR"/>
              <a:t>¿Cuáles son los obstáculos que impiden que las personas compren y usen un producto? </a:t>
            </a:r>
          </a:p>
        </p:txBody>
      </p:sp>
      <p:sp>
        <p:nvSpPr>
          <p:cNvPr id="4" name="Rectangle 3"/>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344249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Creación de demanda</a:t>
            </a:r>
          </a:p>
        </p:txBody>
      </p:sp>
      <p:sp>
        <p:nvSpPr>
          <p:cNvPr id="3" name="Slide Number Placeholder 2"/>
          <p:cNvSpPr>
            <a:spLocks noGrp="1"/>
          </p:cNvSpPr>
          <p:nvPr>
            <p:ph type="sldNum" sz="quarter" idx="10"/>
          </p:nvPr>
        </p:nvSpPr>
        <p:spPr/>
        <p:txBody>
          <a:bodyPr/>
          <a:lstStyle/>
          <a:p>
            <a:pPr rtl="0"/>
            <a:fld id="{A8350104-CE64-4EE9-82B1-554144FA4C7C}" type="slidenum">
              <a:rPr/>
              <a:pPr/>
              <a:t>8</a:t>
            </a:fld>
            <a:endParaRPr/>
          </a:p>
        </p:txBody>
      </p:sp>
      <p:sp>
        <p:nvSpPr>
          <p:cNvPr id="4" name="Text Placeholder 3"/>
          <p:cNvSpPr>
            <a:spLocks noGrp="1"/>
          </p:cNvSpPr>
          <p:nvPr>
            <p:ph type="body" sz="quarter" idx="11"/>
          </p:nvPr>
        </p:nvSpPr>
        <p:spPr>
          <a:xfrm>
            <a:off x="1440000" y="1800000"/>
            <a:ext cx="7599762" cy="4730034"/>
          </a:xfrm>
        </p:spPr>
        <p:txBody>
          <a:bodyPr>
            <a:noAutofit/>
          </a:bodyPr>
          <a:lstStyle/>
          <a:p>
            <a:pPr marL="0" lvl="0" indent="0" rtl="0">
              <a:buNone/>
            </a:pPr>
            <a:r>
              <a:rPr lang="es-AR">
                <a:solidFill>
                  <a:srgbClr val="27808E"/>
                </a:solidFill>
                <a:latin typeface="Lato Black" panose="020F0A02020204030203" pitchFamily="34" charset="0"/>
              </a:rPr>
              <a:t>Pasos a considerar</a:t>
            </a:r>
          </a:p>
          <a:p>
            <a:pPr marL="457200" lvl="0" indent="-457200" rtl="0">
              <a:buFont typeface="+mj-lt"/>
              <a:buAutoNum type="arabicPeriod"/>
            </a:pPr>
            <a:r>
              <a:rPr lang="es-AR"/>
              <a:t>Identificar las posibles audiencias.</a:t>
            </a:r>
          </a:p>
          <a:p>
            <a:pPr marL="457200" lvl="0" indent="-457200" rtl="0">
              <a:buFont typeface="+mj-lt"/>
              <a:buAutoNum type="arabicPeriod"/>
            </a:pPr>
            <a:r>
              <a:rPr lang="es-AR"/>
              <a:t>Realizar una investigación exhaustiva de los destinatarios.</a:t>
            </a:r>
          </a:p>
          <a:p>
            <a:pPr marL="457200" lvl="0" indent="-457200" rtl="0">
              <a:buFont typeface="+mj-lt"/>
              <a:buAutoNum type="arabicPeriod"/>
            </a:pPr>
            <a:r>
              <a:rPr lang="es-AR"/>
              <a:t>Diseñar intervenciones de comunicación.</a:t>
            </a:r>
          </a:p>
          <a:p>
            <a:pPr marL="457200" lvl="0" indent="-457200" rtl="0">
              <a:buFont typeface="+mj-lt"/>
              <a:buAutoNum type="arabicPeriod"/>
            </a:pPr>
            <a:r>
              <a:rPr lang="es-AR"/>
              <a:t>Usar una combinación de canales y métodos de comunicación.</a:t>
            </a:r>
          </a:p>
          <a:p>
            <a:pPr marL="457200" lvl="0" indent="-457200" rtl="0">
              <a:buFont typeface="+mj-lt"/>
              <a:buAutoNum type="arabicPeriod"/>
            </a:pPr>
            <a:r>
              <a:rPr lang="es-AR"/>
              <a:t>Promover el TANDAS en el plano de las políticas.</a:t>
            </a:r>
          </a:p>
          <a:p>
            <a:pPr marL="457200" lvl="0" indent="-457200" rtl="0">
              <a:buFont typeface="+mj-lt"/>
              <a:buAutoNum type="arabicPeriod"/>
            </a:pPr>
            <a:r>
              <a:rPr lang="es-AR"/>
              <a:t>Monitorear el progreso.</a:t>
            </a:r>
          </a:p>
          <a:p>
            <a:pPr marL="0" indent="0" algn="r" rtl="0">
              <a:buNone/>
            </a:pPr>
            <a:r>
              <a:rPr lang="es-AR" sz="1600" i="1"/>
              <a:t>(Figueroa y Kincaid, 2010)</a:t>
            </a:r>
          </a:p>
        </p:txBody>
      </p:sp>
      <p:sp>
        <p:nvSpPr>
          <p:cNvPr id="5" name="Rectangle 4"/>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43441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Suministro de productos y servicios</a:t>
            </a:r>
          </a:p>
        </p:txBody>
      </p:sp>
      <p:sp>
        <p:nvSpPr>
          <p:cNvPr id="3" name="Slide Number Placeholder 2"/>
          <p:cNvSpPr>
            <a:spLocks noGrp="1"/>
          </p:cNvSpPr>
          <p:nvPr>
            <p:ph type="sldNum" sz="quarter" idx="10"/>
          </p:nvPr>
        </p:nvSpPr>
        <p:spPr/>
        <p:txBody>
          <a:bodyPr/>
          <a:lstStyle/>
          <a:p>
            <a:pPr rtl="0"/>
            <a:fld id="{A8350104-CE64-4EE9-82B1-554144FA4C7C}" type="slidenum">
              <a:rPr/>
              <a:pPr/>
              <a:t>9</a:t>
            </a:fld>
            <a:endParaRPr/>
          </a:p>
        </p:txBody>
      </p:sp>
      <p:sp>
        <p:nvSpPr>
          <p:cNvPr id="4" name="Text Placeholder 3"/>
          <p:cNvSpPr>
            <a:spLocks noGrp="1"/>
          </p:cNvSpPr>
          <p:nvPr>
            <p:ph type="body" sz="quarter" idx="11"/>
          </p:nvPr>
        </p:nvSpPr>
        <p:spPr>
          <a:xfrm>
            <a:off x="1440000" y="1800000"/>
            <a:ext cx="9360000" cy="4357687"/>
          </a:xfrm>
        </p:spPr>
        <p:txBody>
          <a:bodyPr/>
          <a:lstStyle/>
          <a:p>
            <a:pPr marL="0" indent="0" rtl="0">
              <a:buNone/>
            </a:pPr>
            <a:r>
              <a:rPr lang="es-AR">
                <a:solidFill>
                  <a:srgbClr val="27808E"/>
                </a:solidFill>
                <a:latin typeface="Lato Black" panose="020F0A02020204030203" pitchFamily="34" charset="0"/>
              </a:rPr>
              <a:t>Preguntas clave</a:t>
            </a:r>
          </a:p>
          <a:p>
            <a:pPr marL="0" indent="0" rtl="0">
              <a:buNone/>
            </a:pPr>
            <a:r>
              <a:rPr lang="es-AR"/>
              <a:t>¿Cómo se seleccionan adecuadamente los productos y servicios de TANDAS? </a:t>
            </a:r>
          </a:p>
          <a:p>
            <a:pPr marL="0" indent="0" rtl="0">
              <a:lnSpc>
                <a:spcPct val="100000"/>
              </a:lnSpc>
              <a:buNone/>
            </a:pPr>
            <a:r>
              <a:rPr lang="es-AR"/>
              <a:t>¿Cómo se garantiza el suministro coherente, incluidos los repuestos e insumos? </a:t>
            </a:r>
          </a:p>
          <a:p>
            <a:pPr marL="0" indent="0" rtl="0">
              <a:buNone/>
            </a:pPr>
            <a:r>
              <a:rPr lang="es-AR"/>
              <a:t>¿Cómo hace para que los servicios requeridos estén siempre disponibles y al alcance?</a:t>
            </a:r>
          </a:p>
        </p:txBody>
      </p:sp>
      <p:sp>
        <p:nvSpPr>
          <p:cNvPr id="6" name="Rectangle 5"/>
          <p:cNvSpPr/>
          <p:nvPr/>
        </p:nvSpPr>
        <p:spPr>
          <a:xfrm>
            <a:off x="9039762" y="3979768"/>
            <a:ext cx="3600000" cy="3600000"/>
          </a:xfrm>
          <a:prstGeom prst="rect">
            <a:avLst/>
          </a:prstGeom>
          <a:blipFill dpi="0" rotWithShape="1">
            <a:blip r:embed="rId3">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2842225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3B1D4258-750E-41D5-88C7-B8C63FC04797}"/>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7189A884-0E0C-4F62-B31A-1E3C5D0E9D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Template>
  <TotalTime>4479</TotalTime>
  <Words>1073</Words>
  <Application>Microsoft Office PowerPoint</Application>
  <PresentationFormat>Widescreen</PresentationFormat>
  <Paragraphs>130</Paragraphs>
  <Slides>25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Merriweather Black</vt:lpstr>
      <vt:lpstr>Lato Black</vt:lpstr>
      <vt:lpstr>Lato</vt:lpstr>
      <vt:lpstr>Merriweather Light</vt:lpstr>
      <vt:lpstr>Merriweather</vt:lpstr>
      <vt:lpstr>Lato Light</vt:lpstr>
      <vt:lpstr>Georgia</vt:lpstr>
      <vt:lpstr>Arial</vt:lpstr>
      <vt:lpstr>Calibri</vt:lpstr>
      <vt:lpstr>CAWST Title</vt:lpstr>
      <vt:lpstr>CAWST Content</vt:lpstr>
      <vt:lpstr>PowerPoint Presentation</vt:lpstr>
      <vt:lpstr>PowerPoint Presentation</vt:lpstr>
      <vt:lpstr>PowerPoint Presentation</vt:lpstr>
      <vt:lpstr>Comenten en parejas</vt:lpstr>
      <vt:lpstr>Objetivos de aprendizaje</vt:lpstr>
      <vt:lpstr>Componentes de la implementación del TANDAS</vt:lpstr>
      <vt:lpstr>Creación de demanda</vt:lpstr>
      <vt:lpstr>Creación de demanda</vt:lpstr>
      <vt:lpstr>Suministro de productos y servicios</vt:lpstr>
      <vt:lpstr>Suministro de productos y servicios</vt:lpstr>
      <vt:lpstr>Monitoreo para la mejora</vt:lpstr>
      <vt:lpstr>Monitoreo para la mejora</vt:lpstr>
      <vt:lpstr>Relacionarse con otros</vt:lpstr>
      <vt:lpstr>Relacionarse con otros</vt:lpstr>
      <vt:lpstr>Financiamiento</vt:lpstr>
      <vt:lpstr>Financiamiento</vt:lpstr>
      <vt:lpstr>Desarrollo de capacidades</vt:lpstr>
      <vt:lpstr>Desarrollo de capacidades</vt:lpstr>
      <vt:lpstr>¿La misma organización se tiene que ocupar de los seis componentes?</vt:lpstr>
      <vt:lpstr>Análisis de estudio de caso: parte 1 </vt:lpstr>
      <vt:lpstr>Análisis de estudio de caso: parte 2</vt:lpstr>
      <vt:lpstr>Análisis de estudio de caso: compartir </vt:lpstr>
      <vt:lpstr>PowerPoint Presentation</vt:lpstr>
      <vt:lpstr>Bibliografía</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Andrea Roach</cp:lastModifiedBy>
  <cp:revision>41</cp:revision>
  <dcterms:created xsi:type="dcterms:W3CDTF">2018-05-02T20:09:46Z</dcterms:created>
  <dcterms:modified xsi:type="dcterms:W3CDTF">2018-09-17T21:38:08Z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