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 id="2147483691" r:id="rId3"/>
  </p:sldMasterIdLst>
  <p:notesMasterIdLst>
    <p:notesMasterId r:id="rId25"/>
  </p:notesMasterIdLst>
  <p:handoutMasterIdLst>
    <p:handoutMasterId r:id="rId26"/>
  </p:handoutMasterIdLst>
  <p:sldIdLst>
    <p:sldId id="272" r:id="rId4"/>
    <p:sldId id="271" r:id="rId5"/>
    <p:sldId id="275" r:id="rId6"/>
    <p:sldId id="277" r:id="rId7"/>
    <p:sldId id="297" r:id="rId8"/>
    <p:sldId id="298" r:id="rId9"/>
    <p:sldId id="299" r:id="rId10"/>
    <p:sldId id="288" r:id="rId11"/>
    <p:sldId id="308" r:id="rId12"/>
    <p:sldId id="300" r:id="rId13"/>
    <p:sldId id="301" r:id="rId14"/>
    <p:sldId id="302" r:id="rId15"/>
    <p:sldId id="305" r:id="rId16"/>
    <p:sldId id="304" r:id="rId17"/>
    <p:sldId id="306" r:id="rId18"/>
    <p:sldId id="303" r:id="rId19"/>
    <p:sldId id="307" r:id="rId20"/>
    <p:sldId id="309" r:id="rId21"/>
    <p:sldId id="278" r:id="rId22"/>
    <p:sldId id="273" r:id="rId23"/>
    <p:sldId id="257"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Lato" panose="020B0604020202020204" charset="0"/>
      <p:regular r:id="rId35"/>
      <p:bold r:id="rId36"/>
      <p:italic r:id="rId37"/>
      <p:boldItalic r:id="rId38"/>
    </p:embeddedFont>
    <p:embeddedFont>
      <p:font typeface="Lato Black" panose="020B0604020202020204" charset="0"/>
      <p:bold r:id="rId39"/>
      <p:boldItalic r:id="rId40"/>
    </p:embeddedFont>
    <p:embeddedFont>
      <p:font typeface="Lato Light" panose="020B0604020202020204" charset="0"/>
      <p:regular r:id="rId41"/>
      <p:italic r:id="rId42"/>
    </p:embeddedFont>
    <p:embeddedFont>
      <p:font typeface="Merriweather Light" panose="020B0604020202020204" charset="0"/>
      <p:regular r:id="rId43"/>
      <p: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7"/>
          </p14:sldIdLst>
        </p14:section>
        <p14:section name="Presentation: Defining HWTS" id="{93268581-705C-4CF3-BA37-3C4142EFB0ED}">
          <p14:sldIdLst>
            <p14:sldId id="297"/>
            <p14:sldId id="298"/>
            <p14:sldId id="299"/>
          </p14:sldIdLst>
        </p14:section>
        <p14:section name="Presentation: HWTS and Health, 3 Cs" id="{F1321BAF-9009-4A80-A7D2-28B8F806E52F}">
          <p14:sldIdLst>
            <p14:sldId id="288"/>
            <p14:sldId id="308"/>
            <p14:sldId id="300"/>
            <p14:sldId id="301"/>
            <p14:sldId id="302"/>
            <p14:sldId id="305"/>
            <p14:sldId id="304"/>
            <p14:sldId id="306"/>
            <p14:sldId id="303"/>
            <p14:sldId id="307"/>
          </p14:sldIdLst>
        </p14:section>
        <p14:section name="Group discussion: CCC" id="{3EFCB7E9-09B0-4BED-B59C-E75753BA4A31}">
          <p14:sldIdLst>
            <p14:sldId id="309"/>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31"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63C"/>
    <a:srgbClr val="38C6F4"/>
    <a:srgbClr val="F68D36"/>
    <a:srgbClr val="54B469"/>
    <a:srgbClr val="9DB258"/>
    <a:srgbClr val="70C298"/>
    <a:srgbClr val="AF8157"/>
    <a:srgbClr val="5C5C5C"/>
    <a:srgbClr val="24A4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4080A-66E4-47A9-90A2-9CB87C9A0FCD}" v="98" dt="2018-06-20T17:10:34.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664" autoAdjust="0"/>
  </p:normalViewPr>
  <p:slideViewPr>
    <p:cSldViewPr snapToGrid="0">
      <p:cViewPr varScale="1">
        <p:scale>
          <a:sx n="81" d="100"/>
          <a:sy n="81" d="100"/>
        </p:scale>
        <p:origin x="749" y="72"/>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rgbClr val="38C6F4"/>
            </a:solidFill>
            <a:ln>
              <a:noFill/>
            </a:ln>
            <a:effectLst/>
          </c:spPr>
          <c:invertIfNegative val="0"/>
          <c:dPt>
            <c:idx val="1"/>
            <c:invertIfNegative val="0"/>
            <c:bubble3D val="0"/>
            <c:spPr>
              <a:solidFill>
                <a:srgbClr val="EC563C"/>
              </a:solidFill>
              <a:ln>
                <a:noFill/>
              </a:ln>
              <a:effectLst/>
            </c:spPr>
            <c:extLst>
              <c:ext xmlns:c16="http://schemas.microsoft.com/office/drawing/2014/chart" uri="{C3380CC4-5D6E-409C-BE32-E72D297353CC}">
                <c16:uniqueId val="{00000000-0505-4CBA-A234-0C9931C17E40}"/>
              </c:ext>
            </c:extLst>
          </c:dPt>
          <c:dLbls>
            <c:delete val="1"/>
          </c:dLbls>
          <c:cat>
            <c:numRef>
              <c:f>Sheet1!$A$2:$A$5</c:f>
              <c:numCache>
                <c:formatCode>0%</c:formatCode>
                <c:ptCount val="2"/>
                <c:pt idx="0">
                  <c:v>1</c:v>
                </c:pt>
                <c:pt idx="1">
                  <c:v>0.9</c:v>
                </c:pt>
              </c:numCache>
            </c:numRef>
          </c:cat>
          <c:val>
            <c:numRef>
              <c:f>Sheet1!$B$2:$B$5</c:f>
              <c:numCache>
                <c:formatCode>General</c:formatCode>
                <c:ptCount val="2"/>
                <c:pt idx="0">
                  <c:v>100</c:v>
                </c:pt>
                <c:pt idx="1">
                  <c:v>4</c:v>
                </c:pt>
              </c:numCache>
            </c:numRef>
          </c:val>
          <c:extLst>
            <c:ext xmlns:c16="http://schemas.microsoft.com/office/drawing/2014/chart" uri="{C3380CC4-5D6E-409C-BE32-E72D297353CC}">
              <c16:uniqueId val="{00000000-79AC-4CDF-8450-CB85D932F974}"/>
            </c:ext>
          </c:extLst>
        </c:ser>
        <c:dLbls>
          <c:showLegendKey val="0"/>
          <c:showVal val="1"/>
          <c:showCatName val="0"/>
          <c:showSerName val="0"/>
          <c:showPercent val="0"/>
          <c:showBubbleSize val="0"/>
        </c:dLbls>
        <c:gapWidth val="199"/>
        <c:axId val="631819000"/>
        <c:axId val="63181604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Sheet1!$A$2:$A$5</c15:sqref>
                        </c15:formulaRef>
                      </c:ext>
                    </c:extLst>
                    <c:numCache>
                      <c:formatCode>0%</c:formatCode>
                      <c:ptCount val="2"/>
                      <c:pt idx="0">
                        <c:v>1</c:v>
                      </c:pt>
                      <c:pt idx="1">
                        <c:v>0.9</c:v>
                      </c:pt>
                    </c:numCache>
                  </c:numRef>
                </c:cat>
                <c:val>
                  <c:numRef>
                    <c:extLst>
                      <c:ext uri="{02D57815-91ED-43cb-92C2-25804820EDAC}">
                        <c15:formulaRef>
                          <c15:sqref>Sheet1!$C$2:$C$5</c15:sqref>
                        </c15:formulaRef>
                      </c:ext>
                    </c:extLst>
                    <c:numCache>
                      <c:formatCode>General</c:formatCode>
                      <c:ptCount val="2"/>
                    </c:numCache>
                  </c:numRef>
                </c:val>
                <c:extLst>
                  <c:ext xmlns:c16="http://schemas.microsoft.com/office/drawing/2014/chart" uri="{C3380CC4-5D6E-409C-BE32-E72D297353CC}">
                    <c16:uniqueId val="{00000001-79AC-4CDF-8450-CB85D932F97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Sheet1!$A$2:$A$5</c15:sqref>
                        </c15:formulaRef>
                      </c:ext>
                    </c:extLst>
                    <c:numCache>
                      <c:formatCode>0%</c:formatCode>
                      <c:ptCount val="2"/>
                      <c:pt idx="0">
                        <c:v>1</c:v>
                      </c:pt>
                      <c:pt idx="1">
                        <c:v>0.9</c:v>
                      </c:pt>
                    </c:numCache>
                  </c:num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2-79AC-4CDF-8450-CB85D932F974}"/>
                  </c:ext>
                </c:extLst>
              </c15:ser>
            </c15:filteredBarSeries>
          </c:ext>
        </c:extLst>
      </c:barChart>
      <c:catAx>
        <c:axId val="631819000"/>
        <c:scaling>
          <c:orientation val="minMax"/>
        </c:scaling>
        <c:delete val="0"/>
        <c:axPos val="b"/>
        <c:title>
          <c:tx>
            <c:rich>
              <a:bodyPr rot="0" spcFirstLastPara="1" vertOverflow="ellipsis" vert="horz" wrap="square" anchor="ctr" anchorCtr="1"/>
              <a:lstStyle/>
              <a:p>
                <a:pPr rtl="0">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r>
                  <a:rPr lang="es-AR">
                    <a:solidFill>
                      <a:schemeClr val="bg1"/>
                    </a:solidFill>
                  </a:rPr>
                  <a:t>Porcentaje del agua tratada consumida</a:t>
                </a:r>
              </a:p>
            </c:rich>
          </c:tx>
          <c:overlay val="0"/>
          <c:spPr>
            <a:noFill/>
            <a:ln>
              <a:noFill/>
            </a:ln>
            <a:effectLst/>
          </c:spPr>
          <c:txPr>
            <a:bodyPr rot="0" spcFirstLastPara="1" vertOverflow="ellipsis" vert="horz" wrap="square" anchor="ctr" anchorCtr="1"/>
            <a:lstStyle/>
            <a:p>
              <a:pPr rtl="0">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crossAx val="631816048"/>
        <c:crosses val="autoZero"/>
        <c:auto val="1"/>
        <c:lblAlgn val="ctr"/>
        <c:lblOffset val="100"/>
        <c:noMultiLvlLbl val="0"/>
      </c:catAx>
      <c:valAx>
        <c:axId val="6318160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rtl="0">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r>
                  <a:rPr lang="es-AR">
                    <a:solidFill>
                      <a:schemeClr val="bg1"/>
                    </a:solidFill>
                  </a:rPr>
                  <a:t>Impacto sobre la salud</a:t>
                </a:r>
              </a:p>
            </c:rich>
          </c:tx>
          <c:overlay val="0"/>
          <c:spPr>
            <a:noFill/>
            <a:ln>
              <a:noFill/>
            </a:ln>
            <a:effectLst/>
          </c:spPr>
          <c:txPr>
            <a:bodyPr rot="-5400000" spcFirstLastPara="1" vertOverflow="ellipsis" vert="horz" wrap="square" anchor="ctr" anchorCtr="1"/>
            <a:lstStyle/>
            <a:p>
              <a:pPr rtl="0">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crossAx val="63181900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A6259-24D3-4B4C-B33B-A4C32488E2CF}" type="doc">
      <dgm:prSet loTypeId="urn:microsoft.com/office/officeart/2005/8/layout/equation2" loCatId="process" qsTypeId="urn:microsoft.com/office/officeart/2005/8/quickstyle/simple1" qsCatId="simple" csTypeId="urn:microsoft.com/office/officeart/2005/8/colors/accent1_2" csCatId="accent1" phldr="1"/>
      <dgm:spPr/>
    </dgm:pt>
    <dgm:pt modelId="{6475CEB1-457F-4BAA-A4A7-0CB08DF22F5B}">
      <dgm:prSet phldrT="[Text]" custT="1"/>
      <dgm:spPr>
        <a:solidFill>
          <a:srgbClr val="70C298"/>
        </a:solidFill>
      </dgm:spPr>
      <dgm:t>
        <a:bodyPr lIns="0" tIns="0" rIns="0" bIns="0"/>
        <a:lstStyle/>
        <a:p>
          <a:pPr rtl="0"/>
          <a:r>
            <a:rPr lang="es-AR" sz="1800">
              <a:latin typeface="Lato Black" panose="020F0502020204030203" pitchFamily="34" charset="0"/>
              <a:ea typeface="Lato Black" panose="020F0502020204030203" pitchFamily="34" charset="0"/>
              <a:cs typeface="Lato Black" panose="020F0502020204030203" pitchFamily="34" charset="0"/>
            </a:rPr>
            <a:t>Correcto</a:t>
          </a:r>
        </a:p>
      </dgm:t>
    </dgm:pt>
    <dgm:pt modelId="{969B7FDA-0859-4831-9581-C1748ECD859C}" type="parTrans" cxnId="{22CB3A0D-A1CB-490D-877F-47071024D650}">
      <dgm:prSet/>
      <dgm:spPr/>
      <dgm:t>
        <a:bodyPr/>
        <a:lstStyle/>
        <a:p>
          <a:endParaRPr lang="en-US"/>
        </a:p>
      </dgm:t>
    </dgm:pt>
    <dgm:pt modelId="{FBAE6D5A-849F-4627-9228-B7D2BDDFDDDA}" type="sibTrans" cxnId="{22CB3A0D-A1CB-490D-877F-47071024D650}">
      <dgm:prSet/>
      <dgm:spPr/>
      <dgm:t>
        <a:bodyPr/>
        <a:lstStyle/>
        <a:p>
          <a:endParaRPr lang="en-US"/>
        </a:p>
      </dgm:t>
    </dgm:pt>
    <dgm:pt modelId="{0C3ED44D-C2D5-402A-94FC-3AECF20BE416}">
      <dgm:prSet phldrT="[Text]" custT="1"/>
      <dgm:spPr>
        <a:solidFill>
          <a:srgbClr val="9DB258"/>
        </a:solidFill>
      </dgm:spPr>
      <dgm:t>
        <a:bodyPr lIns="0" tIns="0" rIns="0" bIns="0"/>
        <a:lstStyle/>
        <a:p>
          <a:pPr rtl="0"/>
          <a:r>
            <a:rPr lang="es-AR" sz="1800" dirty="0">
              <a:latin typeface="Lato Black" panose="020F0502020204030203" pitchFamily="34" charset="0"/>
              <a:ea typeface="Lato Black" panose="020F0502020204030203" pitchFamily="34" charset="0"/>
              <a:cs typeface="Lato Black" panose="020F0502020204030203" pitchFamily="34" charset="0"/>
            </a:rPr>
            <a:t>Sistemático</a:t>
          </a:r>
        </a:p>
      </dgm:t>
    </dgm:pt>
    <dgm:pt modelId="{964C027F-DC6E-4495-B465-BBA435FDFC39}" type="parTrans" cxnId="{1A3B35EE-3170-45FA-9C0B-1F8CCD145A17}">
      <dgm:prSet/>
      <dgm:spPr/>
      <dgm:t>
        <a:bodyPr/>
        <a:lstStyle/>
        <a:p>
          <a:endParaRPr lang="en-US"/>
        </a:p>
      </dgm:t>
    </dgm:pt>
    <dgm:pt modelId="{FAF48420-F137-4976-AD6F-1CDB164029A4}" type="sibTrans" cxnId="{1A3B35EE-3170-45FA-9C0B-1F8CCD145A17}">
      <dgm:prSet/>
      <dgm:spPr/>
      <dgm:t>
        <a:bodyPr/>
        <a:lstStyle/>
        <a:p>
          <a:endParaRPr lang="en-US"/>
        </a:p>
      </dgm:t>
    </dgm:pt>
    <dgm:pt modelId="{CA33B3BB-5146-49FD-A235-FE7AC606E3FC}">
      <dgm:prSet phldrT="[Text]" custT="1"/>
      <dgm:spPr>
        <a:solidFill>
          <a:srgbClr val="54B469"/>
        </a:solidFill>
      </dgm:spPr>
      <dgm:t>
        <a:bodyPr lIns="0" tIns="0" rIns="0" bIns="0"/>
        <a:lstStyle/>
        <a:p>
          <a:pPr rtl="0"/>
          <a:r>
            <a:rPr lang="es-AR" sz="1800">
              <a:latin typeface="Lato Black" panose="020F0502020204030203" pitchFamily="34" charset="0"/>
              <a:ea typeface="Lato Black" panose="020F0502020204030203" pitchFamily="34" charset="0"/>
              <a:cs typeface="Lato Black" panose="020F0502020204030203" pitchFamily="34" charset="0"/>
            </a:rPr>
            <a:t>Continuo</a:t>
          </a:r>
        </a:p>
      </dgm:t>
    </dgm:pt>
    <dgm:pt modelId="{01B9FAE5-4F03-44C6-B047-CED5DE1F70D4}" type="parTrans" cxnId="{B6958300-5AAC-4E49-B691-6317436EC04B}">
      <dgm:prSet/>
      <dgm:spPr/>
      <dgm:t>
        <a:bodyPr/>
        <a:lstStyle/>
        <a:p>
          <a:endParaRPr lang="en-US"/>
        </a:p>
      </dgm:t>
    </dgm:pt>
    <dgm:pt modelId="{1328553D-64C8-482F-9E1F-A06F57E1612E}" type="sibTrans" cxnId="{B6958300-5AAC-4E49-B691-6317436EC04B}">
      <dgm:prSet/>
      <dgm:spPr/>
      <dgm:t>
        <a:bodyPr/>
        <a:lstStyle/>
        <a:p>
          <a:endParaRPr lang="en-US"/>
        </a:p>
      </dgm:t>
    </dgm:pt>
    <dgm:pt modelId="{B1701498-0B1C-409E-AE18-CEE68FD259BD}">
      <dgm:prSet phldrT="[Text]"/>
      <dgm:spPr>
        <a:solidFill>
          <a:srgbClr val="38C6F4"/>
        </a:solidFill>
      </dgm:spPr>
      <dgm:t>
        <a:bodyPr/>
        <a:lstStyle/>
        <a:p>
          <a:pPr rtl="0"/>
          <a:r>
            <a:rPr lang="es-AR">
              <a:latin typeface="Lato" panose="020B0604020202020204" charset="0"/>
            </a:rPr>
            <a:t>100% del agua tratada consumida</a:t>
          </a:r>
        </a:p>
      </dgm:t>
    </dgm:pt>
    <dgm:pt modelId="{4905EDCF-E75D-4B20-8C89-59C1A5628CFD}" type="sibTrans" cxnId="{4DEE4D28-C256-4FBA-AEB9-2C07E308F430}">
      <dgm:prSet/>
      <dgm:spPr/>
      <dgm:t>
        <a:bodyPr/>
        <a:lstStyle/>
        <a:p>
          <a:endParaRPr lang="en-US"/>
        </a:p>
      </dgm:t>
    </dgm:pt>
    <dgm:pt modelId="{E282B394-BCA3-4C6F-84E6-4C1CDA953320}" type="parTrans" cxnId="{4DEE4D28-C256-4FBA-AEB9-2C07E308F430}">
      <dgm:prSet/>
      <dgm:spPr/>
      <dgm:t>
        <a:bodyPr/>
        <a:lstStyle/>
        <a:p>
          <a:endParaRPr lang="en-US"/>
        </a:p>
      </dgm:t>
    </dgm:pt>
    <dgm:pt modelId="{CEF2ABB5-871C-49D6-B0D8-F3E7F78C86C5}" type="pres">
      <dgm:prSet presAssocID="{3F1A6259-24D3-4B4C-B33B-A4C32488E2CF}" presName="Name0" presStyleCnt="0">
        <dgm:presLayoutVars>
          <dgm:dir/>
          <dgm:resizeHandles val="exact"/>
        </dgm:presLayoutVars>
      </dgm:prSet>
      <dgm:spPr/>
    </dgm:pt>
    <dgm:pt modelId="{83E7FC08-26A5-4A70-8C15-EEDEA12F1798}" type="pres">
      <dgm:prSet presAssocID="{3F1A6259-24D3-4B4C-B33B-A4C32488E2CF}" presName="vNodes" presStyleCnt="0"/>
      <dgm:spPr/>
    </dgm:pt>
    <dgm:pt modelId="{12889579-B12B-4CB4-A0D6-E672A49EB97A}" type="pres">
      <dgm:prSet presAssocID="{6475CEB1-457F-4BAA-A4A7-0CB08DF22F5B}" presName="node" presStyleLbl="node1" presStyleIdx="0" presStyleCnt="4" custScaleX="291428" custScaleY="291428">
        <dgm:presLayoutVars>
          <dgm:bulletEnabled val="1"/>
        </dgm:presLayoutVars>
      </dgm:prSet>
      <dgm:spPr/>
    </dgm:pt>
    <dgm:pt modelId="{1DAA1464-6ED8-4CEF-B080-BBF3C51367C5}" type="pres">
      <dgm:prSet presAssocID="{FBAE6D5A-849F-4627-9228-B7D2BDDFDDDA}" presName="spacerT" presStyleCnt="0"/>
      <dgm:spPr/>
    </dgm:pt>
    <dgm:pt modelId="{1C2AEACF-1F65-4AA5-82EC-DEAAC0286DE6}" type="pres">
      <dgm:prSet presAssocID="{FBAE6D5A-849F-4627-9228-B7D2BDDFDDDA}" presName="sibTrans" presStyleLbl="sibTrans2D1" presStyleIdx="0" presStyleCnt="3"/>
      <dgm:spPr/>
    </dgm:pt>
    <dgm:pt modelId="{5F096538-292F-4827-8D2E-F575BAB645D2}" type="pres">
      <dgm:prSet presAssocID="{FBAE6D5A-849F-4627-9228-B7D2BDDFDDDA}" presName="spacerB" presStyleCnt="0"/>
      <dgm:spPr/>
    </dgm:pt>
    <dgm:pt modelId="{7196ED56-A273-4DC9-8100-19F17BD04B8C}" type="pres">
      <dgm:prSet presAssocID="{0C3ED44D-C2D5-402A-94FC-3AECF20BE416}" presName="node" presStyleLbl="node1" presStyleIdx="1" presStyleCnt="4" custScaleX="291428" custScaleY="291428">
        <dgm:presLayoutVars>
          <dgm:bulletEnabled val="1"/>
        </dgm:presLayoutVars>
      </dgm:prSet>
      <dgm:spPr/>
    </dgm:pt>
    <dgm:pt modelId="{7A4D37FB-C64C-40FF-A6F8-85F1DC99FAE3}" type="pres">
      <dgm:prSet presAssocID="{FAF48420-F137-4976-AD6F-1CDB164029A4}" presName="spacerT" presStyleCnt="0"/>
      <dgm:spPr/>
    </dgm:pt>
    <dgm:pt modelId="{5AD77C71-1CB3-4BCA-8455-03CE371AE4C6}" type="pres">
      <dgm:prSet presAssocID="{FAF48420-F137-4976-AD6F-1CDB164029A4}" presName="sibTrans" presStyleLbl="sibTrans2D1" presStyleIdx="1" presStyleCnt="3"/>
      <dgm:spPr/>
    </dgm:pt>
    <dgm:pt modelId="{D86EACFC-7260-4CE0-A803-CA7A1B8A02A1}" type="pres">
      <dgm:prSet presAssocID="{FAF48420-F137-4976-AD6F-1CDB164029A4}" presName="spacerB" presStyleCnt="0"/>
      <dgm:spPr/>
    </dgm:pt>
    <dgm:pt modelId="{3B4E0831-273F-474E-9ECD-689A6EB135E9}" type="pres">
      <dgm:prSet presAssocID="{CA33B3BB-5146-49FD-A235-FE7AC606E3FC}" presName="node" presStyleLbl="node1" presStyleIdx="2" presStyleCnt="4" custScaleX="291428" custScaleY="291428">
        <dgm:presLayoutVars>
          <dgm:bulletEnabled val="1"/>
        </dgm:presLayoutVars>
      </dgm:prSet>
      <dgm:spPr/>
    </dgm:pt>
    <dgm:pt modelId="{76BDF24B-E6A8-488E-A4EC-F6ABD141FBBC}" type="pres">
      <dgm:prSet presAssocID="{3F1A6259-24D3-4B4C-B33B-A4C32488E2CF}" presName="sibTransLast" presStyleLbl="sibTrans2D1" presStyleIdx="2" presStyleCnt="3" custScaleY="255969" custLinFactNeighborX="5615"/>
      <dgm:spPr/>
    </dgm:pt>
    <dgm:pt modelId="{C4A8DFB1-E421-423B-921A-59101AC2EB05}" type="pres">
      <dgm:prSet presAssocID="{3F1A6259-24D3-4B4C-B33B-A4C32488E2CF}" presName="connectorText" presStyleLbl="sibTrans2D1" presStyleIdx="2" presStyleCnt="3"/>
      <dgm:spPr/>
    </dgm:pt>
    <dgm:pt modelId="{86C72F57-CE0D-4097-9A72-32A15EA40A2C}" type="pres">
      <dgm:prSet presAssocID="{3F1A6259-24D3-4B4C-B33B-A4C32488E2CF}" presName="lastNode" presStyleLbl="node1" presStyleIdx="3" presStyleCnt="4" custScaleX="238019" custScaleY="238019" custLinFactX="100000" custLinFactNeighborX="155691" custLinFactNeighborY="5606">
        <dgm:presLayoutVars>
          <dgm:bulletEnabled val="1"/>
        </dgm:presLayoutVars>
      </dgm:prSet>
      <dgm:spPr/>
    </dgm:pt>
  </dgm:ptLst>
  <dgm:cxnLst>
    <dgm:cxn modelId="{B6958300-5AAC-4E49-B691-6317436EC04B}" srcId="{3F1A6259-24D3-4B4C-B33B-A4C32488E2CF}" destId="{CA33B3BB-5146-49FD-A235-FE7AC606E3FC}" srcOrd="2" destOrd="0" parTransId="{01B9FAE5-4F03-44C6-B047-CED5DE1F70D4}" sibTransId="{1328553D-64C8-482F-9E1F-A06F57E1612E}"/>
    <dgm:cxn modelId="{F209DD04-7429-4F3B-B59B-4D4F2F240DAF}" type="presOf" srcId="{6475CEB1-457F-4BAA-A4A7-0CB08DF22F5B}" destId="{12889579-B12B-4CB4-A0D6-E672A49EB97A}" srcOrd="0" destOrd="0" presId="urn:microsoft.com/office/officeart/2005/8/layout/equation2"/>
    <dgm:cxn modelId="{22CB3A0D-A1CB-490D-877F-47071024D650}" srcId="{3F1A6259-24D3-4B4C-B33B-A4C32488E2CF}" destId="{6475CEB1-457F-4BAA-A4A7-0CB08DF22F5B}" srcOrd="0" destOrd="0" parTransId="{969B7FDA-0859-4831-9581-C1748ECD859C}" sibTransId="{FBAE6D5A-849F-4627-9228-B7D2BDDFDDDA}"/>
    <dgm:cxn modelId="{4DEE4D28-C256-4FBA-AEB9-2C07E308F430}" srcId="{3F1A6259-24D3-4B4C-B33B-A4C32488E2CF}" destId="{B1701498-0B1C-409E-AE18-CEE68FD259BD}" srcOrd="3" destOrd="0" parTransId="{E282B394-BCA3-4C6F-84E6-4C1CDA953320}" sibTransId="{4905EDCF-E75D-4B20-8C89-59C1A5628CFD}"/>
    <dgm:cxn modelId="{C0E8AF5D-901C-4E05-8CFC-695C6749CF7F}" type="presOf" srcId="{CA33B3BB-5146-49FD-A235-FE7AC606E3FC}" destId="{3B4E0831-273F-474E-9ECD-689A6EB135E9}" srcOrd="0" destOrd="0" presId="urn:microsoft.com/office/officeart/2005/8/layout/equation2"/>
    <dgm:cxn modelId="{C2582D5A-165A-4EC9-96A8-0B15AD63EAD3}" type="presOf" srcId="{FAF48420-F137-4976-AD6F-1CDB164029A4}" destId="{5AD77C71-1CB3-4BCA-8455-03CE371AE4C6}" srcOrd="0" destOrd="0" presId="urn:microsoft.com/office/officeart/2005/8/layout/equation2"/>
    <dgm:cxn modelId="{BFD64F89-E05D-47ED-8F3C-E0088884BBD8}" type="presOf" srcId="{FBAE6D5A-849F-4627-9228-B7D2BDDFDDDA}" destId="{1C2AEACF-1F65-4AA5-82EC-DEAAC0286DE6}" srcOrd="0" destOrd="0" presId="urn:microsoft.com/office/officeart/2005/8/layout/equation2"/>
    <dgm:cxn modelId="{527A5C97-DA38-4AA3-93CB-E8395D94ABBA}" type="presOf" srcId="{1328553D-64C8-482F-9E1F-A06F57E1612E}" destId="{76BDF24B-E6A8-488E-A4EC-F6ABD141FBBC}" srcOrd="0" destOrd="0" presId="urn:microsoft.com/office/officeart/2005/8/layout/equation2"/>
    <dgm:cxn modelId="{2AE51B98-4BFC-48B7-A7BE-C1D4C5EA048A}" type="presOf" srcId="{0C3ED44D-C2D5-402A-94FC-3AECF20BE416}" destId="{7196ED56-A273-4DC9-8100-19F17BD04B8C}" srcOrd="0" destOrd="0" presId="urn:microsoft.com/office/officeart/2005/8/layout/equation2"/>
    <dgm:cxn modelId="{D6B01A9E-4F0B-430C-97BF-03B3E34EFA67}" type="presOf" srcId="{1328553D-64C8-482F-9E1F-A06F57E1612E}" destId="{C4A8DFB1-E421-423B-921A-59101AC2EB05}" srcOrd="1" destOrd="0" presId="urn:microsoft.com/office/officeart/2005/8/layout/equation2"/>
    <dgm:cxn modelId="{CB7FB4A4-1479-4168-B6F5-E88DFF614DF1}" type="presOf" srcId="{B1701498-0B1C-409E-AE18-CEE68FD259BD}" destId="{86C72F57-CE0D-4097-9A72-32A15EA40A2C}" srcOrd="0" destOrd="0" presId="urn:microsoft.com/office/officeart/2005/8/layout/equation2"/>
    <dgm:cxn modelId="{E81AE8B1-CC84-4935-AC14-7EB7D0CAD05B}" type="presOf" srcId="{3F1A6259-24D3-4B4C-B33B-A4C32488E2CF}" destId="{CEF2ABB5-871C-49D6-B0D8-F3E7F78C86C5}" srcOrd="0" destOrd="0" presId="urn:microsoft.com/office/officeart/2005/8/layout/equation2"/>
    <dgm:cxn modelId="{1A3B35EE-3170-45FA-9C0B-1F8CCD145A17}" srcId="{3F1A6259-24D3-4B4C-B33B-A4C32488E2CF}" destId="{0C3ED44D-C2D5-402A-94FC-3AECF20BE416}" srcOrd="1" destOrd="0" parTransId="{964C027F-DC6E-4495-B465-BBA435FDFC39}" sibTransId="{FAF48420-F137-4976-AD6F-1CDB164029A4}"/>
    <dgm:cxn modelId="{15349F60-FE27-49B4-BA6C-EFAF3A14457A}" type="presParOf" srcId="{CEF2ABB5-871C-49D6-B0D8-F3E7F78C86C5}" destId="{83E7FC08-26A5-4A70-8C15-EEDEA12F1798}" srcOrd="0" destOrd="0" presId="urn:microsoft.com/office/officeart/2005/8/layout/equation2"/>
    <dgm:cxn modelId="{288CF774-596F-4F75-AA25-BD63A8C87B6E}" type="presParOf" srcId="{83E7FC08-26A5-4A70-8C15-EEDEA12F1798}" destId="{12889579-B12B-4CB4-A0D6-E672A49EB97A}" srcOrd="0" destOrd="0" presId="urn:microsoft.com/office/officeart/2005/8/layout/equation2"/>
    <dgm:cxn modelId="{1DD0834E-B73B-447A-9431-8061DA610374}" type="presParOf" srcId="{83E7FC08-26A5-4A70-8C15-EEDEA12F1798}" destId="{1DAA1464-6ED8-4CEF-B080-BBF3C51367C5}" srcOrd="1" destOrd="0" presId="urn:microsoft.com/office/officeart/2005/8/layout/equation2"/>
    <dgm:cxn modelId="{F541D90E-3383-4199-ADFF-B8F1DDFEF7BE}" type="presParOf" srcId="{83E7FC08-26A5-4A70-8C15-EEDEA12F1798}" destId="{1C2AEACF-1F65-4AA5-82EC-DEAAC0286DE6}" srcOrd="2" destOrd="0" presId="urn:microsoft.com/office/officeart/2005/8/layout/equation2"/>
    <dgm:cxn modelId="{F8D14EED-67E7-472F-ADDF-F6932DDBA6DB}" type="presParOf" srcId="{83E7FC08-26A5-4A70-8C15-EEDEA12F1798}" destId="{5F096538-292F-4827-8D2E-F575BAB645D2}" srcOrd="3" destOrd="0" presId="urn:microsoft.com/office/officeart/2005/8/layout/equation2"/>
    <dgm:cxn modelId="{AE536964-F922-4DAC-B422-C87ECA5526E1}" type="presParOf" srcId="{83E7FC08-26A5-4A70-8C15-EEDEA12F1798}" destId="{7196ED56-A273-4DC9-8100-19F17BD04B8C}" srcOrd="4" destOrd="0" presId="urn:microsoft.com/office/officeart/2005/8/layout/equation2"/>
    <dgm:cxn modelId="{009B5DF2-47CA-4017-9E31-FDB9BC5176D9}" type="presParOf" srcId="{83E7FC08-26A5-4A70-8C15-EEDEA12F1798}" destId="{7A4D37FB-C64C-40FF-A6F8-85F1DC99FAE3}" srcOrd="5" destOrd="0" presId="urn:microsoft.com/office/officeart/2005/8/layout/equation2"/>
    <dgm:cxn modelId="{95963167-3E2A-4B02-9836-9C43CCC71F73}" type="presParOf" srcId="{83E7FC08-26A5-4A70-8C15-EEDEA12F1798}" destId="{5AD77C71-1CB3-4BCA-8455-03CE371AE4C6}" srcOrd="6" destOrd="0" presId="urn:microsoft.com/office/officeart/2005/8/layout/equation2"/>
    <dgm:cxn modelId="{F8234786-9CF7-4D4E-B150-D711A5D7B74F}" type="presParOf" srcId="{83E7FC08-26A5-4A70-8C15-EEDEA12F1798}" destId="{D86EACFC-7260-4CE0-A803-CA7A1B8A02A1}" srcOrd="7" destOrd="0" presId="urn:microsoft.com/office/officeart/2005/8/layout/equation2"/>
    <dgm:cxn modelId="{9427B6DA-B5E2-4984-8DC4-490AC39AE9F5}" type="presParOf" srcId="{83E7FC08-26A5-4A70-8C15-EEDEA12F1798}" destId="{3B4E0831-273F-474E-9ECD-689A6EB135E9}" srcOrd="8" destOrd="0" presId="urn:microsoft.com/office/officeart/2005/8/layout/equation2"/>
    <dgm:cxn modelId="{99718618-18AC-4AB6-B781-2241447F8CCE}" type="presParOf" srcId="{CEF2ABB5-871C-49D6-B0D8-F3E7F78C86C5}" destId="{76BDF24B-E6A8-488E-A4EC-F6ABD141FBBC}" srcOrd="1" destOrd="0" presId="urn:microsoft.com/office/officeart/2005/8/layout/equation2"/>
    <dgm:cxn modelId="{EB159909-CA7B-49BA-8C98-1E0381FCC8C2}" type="presParOf" srcId="{76BDF24B-E6A8-488E-A4EC-F6ABD141FBBC}" destId="{C4A8DFB1-E421-423B-921A-59101AC2EB05}" srcOrd="0" destOrd="0" presId="urn:microsoft.com/office/officeart/2005/8/layout/equation2"/>
    <dgm:cxn modelId="{82E87A69-EE63-4FD8-BDC4-75C739717BFC}" type="presParOf" srcId="{CEF2ABB5-871C-49D6-B0D8-F3E7F78C86C5}" destId="{86C72F57-CE0D-4097-9A72-32A15EA40A2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9579-B12B-4CB4-A0D6-E672A49EB97A}">
      <dsp:nvSpPr>
        <dsp:cNvPr id="0" name=""/>
        <dsp:cNvSpPr/>
      </dsp:nvSpPr>
      <dsp:spPr>
        <a:xfrm>
          <a:off x="2402121" y="184"/>
          <a:ext cx="1726516" cy="1726516"/>
        </a:xfrm>
        <a:prstGeom prst="ellipse">
          <a:avLst/>
        </a:prstGeom>
        <a:solidFill>
          <a:srgbClr val="70C2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AR" sz="1800" kern="1200">
              <a:latin typeface="Lato Black" panose="020F0502020204030203" pitchFamily="34" charset="0"/>
              <a:ea typeface="Lato Black" panose="020F0502020204030203" pitchFamily="34" charset="0"/>
              <a:cs typeface="Lato Black" panose="020F0502020204030203" pitchFamily="34" charset="0"/>
            </a:rPr>
            <a:t>Correcto</a:t>
          </a:r>
        </a:p>
      </dsp:txBody>
      <dsp:txXfrm>
        <a:off x="2654963" y="253026"/>
        <a:ext cx="1220832" cy="1220832"/>
      </dsp:txXfrm>
    </dsp:sp>
    <dsp:sp modelId="{1C2AEACF-1F65-4AA5-82EC-DEAAC0286DE6}">
      <dsp:nvSpPr>
        <dsp:cNvPr id="0" name=""/>
        <dsp:cNvSpPr/>
      </dsp:nvSpPr>
      <dsp:spPr>
        <a:xfrm>
          <a:off x="3093574" y="1774806"/>
          <a:ext cx="343611" cy="3436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9120" y="1906203"/>
        <a:ext cx="252519" cy="80817"/>
      </dsp:txXfrm>
    </dsp:sp>
    <dsp:sp modelId="{7196ED56-A273-4DC9-8100-19F17BD04B8C}">
      <dsp:nvSpPr>
        <dsp:cNvPr id="0" name=""/>
        <dsp:cNvSpPr/>
      </dsp:nvSpPr>
      <dsp:spPr>
        <a:xfrm>
          <a:off x="2402121" y="2166523"/>
          <a:ext cx="1726516" cy="1726516"/>
        </a:xfrm>
        <a:prstGeom prst="ellipse">
          <a:avLst/>
        </a:prstGeom>
        <a:solidFill>
          <a:srgbClr val="9DB2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AR" sz="1800" kern="1200" dirty="0">
              <a:latin typeface="Lato Black" panose="020F0502020204030203" pitchFamily="34" charset="0"/>
              <a:ea typeface="Lato Black" panose="020F0502020204030203" pitchFamily="34" charset="0"/>
              <a:cs typeface="Lato Black" panose="020F0502020204030203" pitchFamily="34" charset="0"/>
            </a:rPr>
            <a:t>Sistemático</a:t>
          </a:r>
        </a:p>
      </dsp:txBody>
      <dsp:txXfrm>
        <a:off x="2654963" y="2419365"/>
        <a:ext cx="1220832" cy="1220832"/>
      </dsp:txXfrm>
    </dsp:sp>
    <dsp:sp modelId="{5AD77C71-1CB3-4BCA-8455-03CE371AE4C6}">
      <dsp:nvSpPr>
        <dsp:cNvPr id="0" name=""/>
        <dsp:cNvSpPr/>
      </dsp:nvSpPr>
      <dsp:spPr>
        <a:xfrm>
          <a:off x="3093574" y="3941145"/>
          <a:ext cx="343611" cy="3436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9120" y="4072542"/>
        <a:ext cx="252519" cy="80817"/>
      </dsp:txXfrm>
    </dsp:sp>
    <dsp:sp modelId="{3B4E0831-273F-474E-9ECD-689A6EB135E9}">
      <dsp:nvSpPr>
        <dsp:cNvPr id="0" name=""/>
        <dsp:cNvSpPr/>
      </dsp:nvSpPr>
      <dsp:spPr>
        <a:xfrm>
          <a:off x="2402121" y="4332862"/>
          <a:ext cx="1726516" cy="1726516"/>
        </a:xfrm>
        <a:prstGeom prst="ellipse">
          <a:avLst/>
        </a:prstGeom>
        <a:solidFill>
          <a:srgbClr val="54B4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AR" sz="1800" kern="1200">
              <a:latin typeface="Lato Black" panose="020F0502020204030203" pitchFamily="34" charset="0"/>
              <a:ea typeface="Lato Black" panose="020F0502020204030203" pitchFamily="34" charset="0"/>
              <a:cs typeface="Lato Black" panose="020F0502020204030203" pitchFamily="34" charset="0"/>
            </a:rPr>
            <a:t>Continuo</a:t>
          </a:r>
        </a:p>
      </dsp:txBody>
      <dsp:txXfrm>
        <a:off x="2654963" y="4585704"/>
        <a:ext cx="1220832" cy="1220832"/>
      </dsp:txXfrm>
    </dsp:sp>
    <dsp:sp modelId="{76BDF24B-E6A8-488E-A4EC-F6ABD141FBBC}">
      <dsp:nvSpPr>
        <dsp:cNvPr id="0" name=""/>
        <dsp:cNvSpPr/>
      </dsp:nvSpPr>
      <dsp:spPr>
        <a:xfrm rot="52284">
          <a:off x="4714372" y="2777255"/>
          <a:ext cx="1109900" cy="564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714382" y="2888791"/>
        <a:ext cx="940665" cy="338471"/>
      </dsp:txXfrm>
    </dsp:sp>
    <dsp:sp modelId="{86C72F57-CE0D-4097-9A72-32A15EA40A2C}">
      <dsp:nvSpPr>
        <dsp:cNvPr id="0" name=""/>
        <dsp:cNvSpPr/>
      </dsp:nvSpPr>
      <dsp:spPr>
        <a:xfrm>
          <a:off x="6222384" y="1686101"/>
          <a:ext cx="2820207" cy="2820207"/>
        </a:xfrm>
        <a:prstGeom prst="ellipse">
          <a:avLst/>
        </a:prstGeom>
        <a:solidFill>
          <a:srgbClr val="38C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0">
            <a:lnSpc>
              <a:spcPct val="90000"/>
            </a:lnSpc>
            <a:spcBef>
              <a:spcPct val="0"/>
            </a:spcBef>
            <a:spcAft>
              <a:spcPct val="35000"/>
            </a:spcAft>
            <a:buNone/>
          </a:pPr>
          <a:r>
            <a:rPr lang="es-AR" sz="3100" kern="1200">
              <a:latin typeface="Lato" panose="020B0604020202020204" charset="0"/>
            </a:rPr>
            <a:t>100% del agua tratada consumida</a:t>
          </a:r>
        </a:p>
      </dsp:txBody>
      <dsp:txXfrm>
        <a:off x="6635394" y="2099111"/>
        <a:ext cx="1994187" cy="199418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2018-08-26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2018-08-26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a:t>
            </a:fld>
            <a:endParaRPr/>
          </a:p>
        </p:txBody>
      </p:sp>
    </p:spTree>
    <p:extLst>
      <p:ext uri="{BB962C8B-B14F-4D97-AF65-F5344CB8AC3E}">
        <p14:creationId xmlns:p14="http://schemas.microsoft.com/office/powerpoint/2010/main" val="227126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6</a:t>
            </a:fld>
            <a:endParaRPr/>
          </a:p>
        </p:txBody>
      </p:sp>
    </p:spTree>
    <p:extLst>
      <p:ext uri="{BB962C8B-B14F-4D97-AF65-F5344CB8AC3E}">
        <p14:creationId xmlns:p14="http://schemas.microsoft.com/office/powerpoint/2010/main" val="314862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AR" dirty="0"/>
              <a:t>Una revisión sistemática y un </a:t>
            </a:r>
            <a:r>
              <a:rPr lang="es-AR" dirty="0" err="1"/>
              <a:t>metanálisis</a:t>
            </a:r>
            <a:r>
              <a:rPr lang="es-AR" dirty="0"/>
              <a:t> de 2014 concluyeron que el tratamiento eficaz del agua a nivel domiciliario (hervido</a:t>
            </a:r>
            <a:r>
              <a:rPr lang="es-AR" baseline="0" dirty="0"/>
              <a:t> o filtración y almacenamiento seguro) llevó a una reducción del 45% de las enfermedades diarreicas cuando la fuente de agua no era mejorada. Cuando se mejoró la fuente, la adición del tratamiento de agua nivel domiciliario condujo a una reducción del 38%. Y con agua corriente en las instalaciones, una reducción del 28%.</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9</a:t>
            </a:fld>
            <a:endParaRPr/>
          </a:p>
        </p:txBody>
      </p:sp>
    </p:spTree>
    <p:extLst>
      <p:ext uri="{BB962C8B-B14F-4D97-AF65-F5344CB8AC3E}">
        <p14:creationId xmlns:p14="http://schemas.microsoft.com/office/powerpoint/2010/main" val="80982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s-AR" sz="1200" b="1" dirty="0"/>
              <a:t> Correcto</a:t>
            </a:r>
            <a:r>
              <a:rPr lang="es-AR" sz="1200" dirty="0"/>
              <a:t>: la familia está usando un sistema apropiado de TANDAS para su(s) fuente(s), siguiendo las buenas prácticas o las instrucciones del fabricante</a:t>
            </a:r>
          </a:p>
          <a:p>
            <a:pPr rtl="0">
              <a:buFont typeface="Arial" panose="020B0604020202020204" pitchFamily="34" charset="0"/>
              <a:buChar char="•"/>
            </a:pPr>
            <a:r>
              <a:rPr lang="es-AR" sz="1200" b="1" dirty="0"/>
              <a:t> Sistemático</a:t>
            </a:r>
            <a:r>
              <a:rPr lang="es-AR" sz="1200" dirty="0"/>
              <a:t>: todos los miembros de la familia beben únicamente agua tratada, independientemente de la hora del día y la estación.</a:t>
            </a:r>
          </a:p>
          <a:p>
            <a:pPr rtl="0">
              <a:buFont typeface="Arial" panose="020B0604020202020204" pitchFamily="34" charset="0"/>
              <a:buChar char="•"/>
            </a:pPr>
            <a:r>
              <a:rPr lang="es-AR" sz="1200" b="1" dirty="0"/>
              <a:t> Continuo</a:t>
            </a:r>
            <a:r>
              <a:rPr lang="es-AR" sz="1200" dirty="0"/>
              <a:t>: todos los miembros de la familia están usando agua tratada a largo plazo.</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11</a:t>
            </a:fld>
            <a:endParaRPr/>
          </a:p>
        </p:txBody>
      </p:sp>
    </p:spTree>
    <p:extLst>
      <p:ext uri="{BB962C8B-B14F-4D97-AF65-F5344CB8AC3E}">
        <p14:creationId xmlns:p14="http://schemas.microsoft.com/office/powerpoint/2010/main" val="122081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12</a:t>
            </a:fld>
            <a:endParaRPr/>
          </a:p>
        </p:txBody>
      </p:sp>
    </p:spTree>
    <p:extLst>
      <p:ext uri="{BB962C8B-B14F-4D97-AF65-F5344CB8AC3E}">
        <p14:creationId xmlns:p14="http://schemas.microsoft.com/office/powerpoint/2010/main" val="86704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14</a:t>
            </a:fld>
            <a:endParaRPr/>
          </a:p>
        </p:txBody>
      </p:sp>
    </p:spTree>
    <p:extLst>
      <p:ext uri="{BB962C8B-B14F-4D97-AF65-F5344CB8AC3E}">
        <p14:creationId xmlns:p14="http://schemas.microsoft.com/office/powerpoint/2010/main" val="243056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18</a:t>
            </a:fld>
            <a:endParaRPr/>
          </a:p>
        </p:txBody>
      </p:sp>
    </p:spTree>
    <p:extLst>
      <p:ext uri="{BB962C8B-B14F-4D97-AF65-F5344CB8AC3E}">
        <p14:creationId xmlns:p14="http://schemas.microsoft.com/office/powerpoint/2010/main" val="8969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rtl="0">
              <a:buFont typeface="Arial" panose="020B0604020202020204" pitchFamily="34" charset="0"/>
              <a:buChar char="•"/>
            </a:pPr>
            <a:r>
              <a:rPr lang="es-AR"/>
              <a:t>¿Qué es el tratamiento del agua a nivel domiciliario y su almacenamiento seguro (TANDAS)?</a:t>
            </a:r>
          </a:p>
          <a:p>
            <a:pPr marL="342900" indent="-342900" rtl="0">
              <a:buFont typeface="Arial" panose="020B0604020202020204" pitchFamily="34" charset="0"/>
              <a:buChar char="•"/>
            </a:pPr>
            <a:r>
              <a:rPr lang="es-AR"/>
              <a:t>¿Qué factores se necesitan para que el TANDAS tenga los mayores beneficios para la salud?</a:t>
            </a:r>
          </a:p>
          <a:p>
            <a:pPr marL="342900" indent="-342900" rtl="0">
              <a:buFont typeface="Arial" panose="020B0604020202020204" pitchFamily="34" charset="0"/>
              <a:buChar char="•"/>
            </a:pPr>
            <a:r>
              <a:rPr lang="es-AR"/>
              <a:t>Complete la tabla describiendo las 3 C.</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19</a:t>
            </a:fld>
            <a:endParaRPr/>
          </a:p>
        </p:txBody>
      </p:sp>
    </p:spTree>
    <p:extLst>
      <p:ext uri="{BB962C8B-B14F-4D97-AF65-F5344CB8AC3E}">
        <p14:creationId xmlns:p14="http://schemas.microsoft.com/office/powerpoint/2010/main" val="4269430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es-AR" sz="4000"/>
              <a:t>Licencia Creative Commons</a:t>
            </a:r>
          </a:p>
        </p:txBody>
      </p:sp>
      <p:sp>
        <p:nvSpPr>
          <p:cNvPr id="17" name="TextBox 16"/>
          <p:cNvSpPr txBox="1"/>
          <p:nvPr userDrawn="1"/>
        </p:nvSpPr>
        <p:spPr>
          <a:xfrm>
            <a:off x="2595000" y="1174726"/>
            <a:ext cx="7052400" cy="830997"/>
          </a:xfrm>
          <a:prstGeom prst="rect">
            <a:avLst/>
          </a:prstGeom>
          <a:noFill/>
        </p:spPr>
        <p:txBody>
          <a:bodyPr wrap="square" rtlCol="0">
            <a:spAutoFit/>
          </a:bodyPr>
          <a:lstStyle/>
          <a:p>
            <a:pPr rtl="0"/>
            <a:r>
              <a:rPr lang="es-AR" sz="1600" dirty="0"/>
              <a:t>Este documento es de contenido abierto y está elaborado bajo la licencia </a:t>
            </a:r>
            <a:r>
              <a:rPr lang="es-AR" sz="1600" dirty="0" err="1">
                <a:hlinkClick r:id="rId5"/>
              </a:rPr>
              <a:t>Creative</a:t>
            </a:r>
            <a:r>
              <a:rPr lang="es-AR" sz="1600" dirty="0">
                <a:hlinkClick r:id="rId5"/>
              </a:rPr>
              <a:t> </a:t>
            </a:r>
            <a:r>
              <a:rPr lang="es-AR" sz="1600" dirty="0" err="1">
                <a:hlinkClick r:id="rId5"/>
              </a:rPr>
              <a:t>Commons</a:t>
            </a:r>
            <a:r>
              <a:rPr lang="es-AR" sz="1600" dirty="0">
                <a:hlinkClick r:id="rId5"/>
              </a:rPr>
              <a:t> Atribución-Compartir Igual 4.0 Internacional</a:t>
            </a:r>
            <a:r>
              <a:rPr lang="es-AR" sz="1600" dirty="0"/>
              <a:t> (CC BY-SA 4.0). Usted puede:</a:t>
            </a:r>
          </a:p>
        </p:txBody>
      </p:sp>
      <p:sp>
        <p:nvSpPr>
          <p:cNvPr id="21" name="TextBox 20"/>
          <p:cNvSpPr txBox="1"/>
          <p:nvPr userDrawn="1"/>
        </p:nvSpPr>
        <p:spPr>
          <a:xfrm>
            <a:off x="2595000" y="2106934"/>
            <a:ext cx="7052400" cy="830997"/>
          </a:xfrm>
          <a:prstGeom prst="rect">
            <a:avLst/>
          </a:prstGeom>
          <a:noFill/>
        </p:spPr>
        <p:txBody>
          <a:bodyPr wrap="square" rtlCol="0">
            <a:spAutoFit/>
          </a:bodyPr>
          <a:lstStyle/>
          <a:p>
            <a:pPr rtl="0"/>
            <a:r>
              <a:rPr lang="es-AR" sz="1600" dirty="0"/>
              <a:t>Compartir: copiar y redistribuir el material en cualquier medio o formato.</a:t>
            </a:r>
          </a:p>
          <a:p>
            <a:pPr rtl="0"/>
            <a:r>
              <a:rPr lang="es-AR" sz="1600" dirty="0"/>
              <a:t>Adaptar: editar, transformar y ampliar el material para cualquier fin, incluso comercial.</a:t>
            </a:r>
          </a:p>
        </p:txBody>
      </p:sp>
      <p:sp>
        <p:nvSpPr>
          <p:cNvPr id="22" name="TextBox 21"/>
          <p:cNvSpPr txBox="1"/>
          <p:nvPr userDrawn="1"/>
        </p:nvSpPr>
        <p:spPr>
          <a:xfrm>
            <a:off x="2595000" y="3048020"/>
            <a:ext cx="7052400" cy="2062103"/>
          </a:xfrm>
          <a:prstGeom prst="rect">
            <a:avLst/>
          </a:prstGeom>
          <a:noFill/>
        </p:spPr>
        <p:txBody>
          <a:bodyPr wrap="square" rtlCol="0">
            <a:spAutoFit/>
          </a:bodyPr>
          <a:lstStyle/>
          <a:p>
            <a:pPr rtl="0"/>
            <a:r>
              <a:rPr lang="es-AR" sz="1600" dirty="0"/>
              <a:t>Bajo las siguientes condiciones:</a:t>
            </a:r>
          </a:p>
          <a:p>
            <a:pPr rtl="0"/>
            <a:r>
              <a:rPr lang="es-AR" sz="1600" dirty="0"/>
              <a:t>Atribución: usted debe darle crédito a CAWST de manera adecuada, proporcionando un enlace a la licencia e indicando si se han realizado cambios. Lo puede hacer de cualquier forma que sea razonable, pero no de una manera que sugiera que CAWST avala a su organización o el uso que le ha dado al documento. Acceda a una guía detallada aquí: </a:t>
            </a:r>
            <a:r>
              <a:rPr lang="es-AR" sz="1600" dirty="0">
                <a:hlinkClick r:id="rId6"/>
              </a:rPr>
              <a:t>resources.cawst.org/cc</a:t>
            </a:r>
          </a:p>
          <a:p>
            <a:pPr rtl="0"/>
            <a:r>
              <a:rPr lang="es-AR" sz="1600" dirty="0"/>
              <a:t>Compartir Igual: si usted edita, transforma o amplía esta obra, deberá distribuir el material nuevo usando la  </a:t>
            </a:r>
            <a:r>
              <a:rPr lang="es-AR" sz="1600" dirty="0">
                <a:hlinkClick r:id="rId5"/>
              </a:rPr>
              <a:t>misma licencia</a:t>
            </a:r>
            <a:r>
              <a:rPr lang="es-AR" sz="1600" dirty="0"/>
              <a:t>  que la obra original.</a:t>
            </a:r>
          </a:p>
        </p:txBody>
      </p:sp>
      <p:sp>
        <p:nvSpPr>
          <p:cNvPr id="23" name="TextBox 22"/>
          <p:cNvSpPr txBox="1"/>
          <p:nvPr userDrawn="1"/>
        </p:nvSpPr>
        <p:spPr>
          <a:xfrm>
            <a:off x="2595000" y="5365222"/>
            <a:ext cx="7052400" cy="830997"/>
          </a:xfrm>
          <a:prstGeom prst="rect">
            <a:avLst/>
          </a:prstGeom>
          <a:noFill/>
        </p:spPr>
        <p:txBody>
          <a:bodyPr wrap="square" rtlCol="0">
            <a:spAutoFit/>
          </a:bodyPr>
          <a:lstStyle/>
          <a:p>
            <a:pPr rtl="0"/>
            <a:r>
              <a:rPr lang="es-AR" sz="1600" dirty="0"/>
              <a:t>CAWST y sus directores, empleados, contratistas y voluntarios no asumen ninguna responsabilidad ni dan ninguna garantía respecto de los resultados que puedan obtenerse a partir del uso de la información proporcionada.</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2081988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088790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40677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2363360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402788"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16221695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pos="132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488073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2373834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12788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4262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alf Image Slide Vertical">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6120000" y="0"/>
            <a:ext cx="6072000" cy="6857999"/>
          </a:xfrm>
        </p:spPr>
        <p:txBody>
          <a:bodyPr/>
          <a:lstStyle/>
          <a:p>
            <a:endParaRPr lang="en-CA"/>
          </a:p>
        </p:txBody>
      </p:sp>
      <p:sp>
        <p:nvSpPr>
          <p:cNvPr id="15" name="Text Placeholder 4"/>
          <p:cNvSpPr>
            <a:spLocks noGrp="1"/>
          </p:cNvSpPr>
          <p:nvPr>
            <p:ph type="body" sz="quarter" idx="28" hasCustomPrompt="1"/>
          </p:nvPr>
        </p:nvSpPr>
        <p:spPr>
          <a:xfrm>
            <a:off x="6306378" y="6356349"/>
            <a:ext cx="5744818"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
        <p:nvSpPr>
          <p:cNvPr id="18" name="Title 7"/>
          <p:cNvSpPr>
            <a:spLocks noGrp="1"/>
          </p:cNvSpPr>
          <p:nvPr>
            <p:ph type="title" hasCustomPrompt="1"/>
          </p:nvPr>
        </p:nvSpPr>
        <p:spPr>
          <a:xfrm>
            <a:off x="838200" y="365125"/>
            <a:ext cx="4860000" cy="1325563"/>
          </a:xfrm>
        </p:spPr>
        <p:txBody>
          <a:bodyPr/>
          <a:lstStyle>
            <a:lvl1pPr>
              <a:defRPr/>
            </a:lvl1pPr>
          </a:lstStyle>
          <a:p>
            <a:pPr lvl="0"/>
            <a:r>
              <a:rPr lang="en-US" dirty="0"/>
              <a:t>Half Image Slide Vertical</a:t>
            </a:r>
          </a:p>
        </p:txBody>
      </p:sp>
      <p:sp>
        <p:nvSpPr>
          <p:cNvPr id="19" name="Text Placeholder 13"/>
          <p:cNvSpPr>
            <a:spLocks noGrp="1"/>
          </p:cNvSpPr>
          <p:nvPr>
            <p:ph type="body" sz="quarter" idx="31"/>
          </p:nvPr>
        </p:nvSpPr>
        <p:spPr>
          <a:xfrm>
            <a:off x="838200" y="2005012"/>
            <a:ext cx="48600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23360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2" name="TextBox 11"/>
          <p:cNvSpPr txBox="1"/>
          <p:nvPr userDrawn="1"/>
        </p:nvSpPr>
        <p:spPr>
          <a:xfrm>
            <a:off x="4703405" y="4536670"/>
            <a:ext cx="2789098" cy="715581"/>
          </a:xfrm>
          <a:prstGeom prst="rect">
            <a:avLst/>
          </a:prstGeom>
          <a:noFill/>
        </p:spPr>
        <p:txBody>
          <a:bodyPr wrap="none">
            <a:spAutoFit/>
          </a:bodyPr>
          <a:lstStyle/>
          <a:p>
            <a:pPr algn="ctr" eaLnBrk="1" fontAlgn="auto" hangingPunct="1">
              <a:spcBef>
                <a:spcPts val="0"/>
              </a:spcBef>
              <a:spcAft>
                <a:spcPts val="0"/>
              </a:spcAft>
              <a:defRPr/>
            </a:pPr>
            <a:r>
              <a:rPr lang="en-US" sz="4050" b="1" dirty="0">
                <a:solidFill>
                  <a:srgbClr val="5C5C5C"/>
                </a:solidFill>
                <a:latin typeface="Lato" panose="020F0502020204030203" pitchFamily="34" charset="0"/>
                <a:ea typeface="+mn-ea"/>
                <a:cs typeface="+mn-cs"/>
              </a:rPr>
              <a:t>¡GRACIAS!</a:t>
            </a:r>
          </a:p>
        </p:txBody>
      </p:sp>
      <p:grpSp>
        <p:nvGrpSpPr>
          <p:cNvPr id="2" name="Group 1"/>
          <p:cNvGrpSpPr/>
          <p:nvPr userDrawn="1"/>
        </p:nvGrpSpPr>
        <p:grpSpPr>
          <a:xfrm>
            <a:off x="1978182" y="2124881"/>
            <a:ext cx="3219022" cy="1447363"/>
            <a:chOff x="1978182" y="2234219"/>
            <a:chExt cx="3219022" cy="1447363"/>
          </a:xfrm>
        </p:grpSpPr>
        <p:sp>
          <p:nvSpPr>
            <p:cNvPr id="13" name="Freeform 12"/>
            <p:cNvSpPr>
              <a:spLocks noEditPoints="1"/>
            </p:cNvSpPr>
            <p:nvPr userDrawn="1"/>
          </p:nvSpPr>
          <p:spPr bwMode="auto">
            <a:xfrm>
              <a:off x="1978182" y="2700218"/>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3BC7F4"/>
            </a:solidFill>
            <a:ln w="9525">
              <a:noFill/>
              <a:round/>
              <a:headEnd/>
              <a:tailEnd/>
            </a:ln>
            <a:effectLst/>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4" name="Freeform 13"/>
            <p:cNvSpPr>
              <a:spLocks noEditPoints="1"/>
            </p:cNvSpPr>
            <p:nvPr userDrawn="1"/>
          </p:nvSpPr>
          <p:spPr bwMode="auto">
            <a:xfrm>
              <a:off x="1978182" y="3065373"/>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3BC7F4"/>
            </a:solidFill>
            <a:ln w="9525">
              <a:noFill/>
              <a:round/>
              <a:headEnd/>
              <a:tailEnd/>
            </a:ln>
            <a:effectLst/>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15" name="Group 14"/>
            <p:cNvGrpSpPr/>
            <p:nvPr userDrawn="1"/>
          </p:nvGrpSpPr>
          <p:grpSpPr>
            <a:xfrm>
              <a:off x="1978182" y="3433932"/>
              <a:ext cx="246461" cy="247650"/>
              <a:chOff x="882651" y="3267075"/>
              <a:chExt cx="328613" cy="330200"/>
            </a:xfrm>
            <a:solidFill>
              <a:srgbClr val="3BC7F4"/>
            </a:solidFill>
            <a:effectLst/>
          </p:grpSpPr>
          <p:sp>
            <p:nvSpPr>
              <p:cNvPr id="16"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7"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8"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9"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0"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1"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2"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3"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4"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5"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6"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7"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8"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9"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0"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2"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3"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34" name="Freeform 28"/>
            <p:cNvSpPr>
              <a:spLocks noEditPoints="1"/>
            </p:cNvSpPr>
            <p:nvPr userDrawn="1"/>
          </p:nvSpPr>
          <p:spPr bwMode="auto">
            <a:xfrm>
              <a:off x="1978182" y="233099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3BC7F4"/>
            </a:solidFill>
            <a:ln w="9525">
              <a:noFill/>
              <a:round/>
              <a:headEnd/>
              <a:tailEnd/>
            </a:ln>
            <a:effectLst/>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5" name="TextBox 34"/>
            <p:cNvSpPr txBox="1"/>
            <p:nvPr userDrawn="1"/>
          </p:nvSpPr>
          <p:spPr>
            <a:xfrm>
              <a:off x="2317204" y="2234219"/>
              <a:ext cx="2880000" cy="425758"/>
            </a:xfrm>
            <a:prstGeom prst="rect">
              <a:avLst/>
            </a:prstGeom>
            <a:noFill/>
          </p:spPr>
          <p:txBody>
            <a:bodyPr wrap="square">
              <a:spAutoFit/>
            </a:bodyPr>
            <a:lstStyle/>
            <a:p>
              <a:pPr eaLnBrk="1" fontAlgn="auto" hangingPunct="1">
                <a:lnSpc>
                  <a:spcPts val="2580"/>
                </a:lnSpc>
                <a:spcBef>
                  <a:spcPts val="0"/>
                </a:spcBef>
                <a:spcAft>
                  <a:spcPts val="0"/>
                </a:spcAft>
                <a:defRPr/>
              </a:pPr>
              <a:r>
                <a:rPr lang="en-US" sz="1600" dirty="0">
                  <a:solidFill>
                    <a:srgbClr val="5C5C5C"/>
                  </a:solidFill>
                  <a:latin typeface="Lato" panose="020F0502020204030203" pitchFamily="34" charset="0"/>
                  <a:ea typeface="+mn-ea"/>
                  <a:cs typeface="+mn-cs"/>
                </a:rPr>
                <a:t>Calgary</a:t>
              </a:r>
              <a:r>
                <a:rPr lang="en-US" sz="1600" baseline="0" dirty="0">
                  <a:solidFill>
                    <a:srgbClr val="5C5C5C"/>
                  </a:solidFill>
                  <a:latin typeface="Lato" panose="020F0502020204030203" pitchFamily="34" charset="0"/>
                  <a:ea typeface="+mn-ea"/>
                  <a:cs typeface="+mn-cs"/>
                </a:rPr>
                <a:t> </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Alberta</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 Canada</a:t>
              </a:r>
            </a:p>
          </p:txBody>
        </p:sp>
      </p:grpSp>
      <p:pic>
        <p:nvPicPr>
          <p:cNvPr id="42" name="Picture 41"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24117" y="1930476"/>
            <a:ext cx="4118371" cy="1481468"/>
          </a:xfrm>
          <a:prstGeom prst="rect">
            <a:avLst/>
          </a:prstGeom>
        </p:spPr>
      </p:pic>
    </p:spTree>
    <p:custDataLst>
      <p:tags r:id="rId1"/>
    </p:custDataLst>
    <p:extLst>
      <p:ext uri="{BB962C8B-B14F-4D97-AF65-F5344CB8AC3E}">
        <p14:creationId xmlns:p14="http://schemas.microsoft.com/office/powerpoint/2010/main" val="8741260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4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Calgary AB, Canadá</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pPr rtl="0"/>
              <a:r>
                <a:rPr lang="es-AR" sz="3200">
                  <a:latin typeface="Lato" panose="020F0502020204030203" pitchFamily="34" charset="0"/>
                </a:rPr>
                <a:t>¿Cómo recibir ayuda de CAWST?</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es-AR">
                  <a:latin typeface="Lato" panose="020F0502020204030203" pitchFamily="34" charset="0"/>
                </a:rPr>
                <a:t>Comuníquese con CAWST para obtener ayuda para usar y adaptar nuestros recursos de educación y capacitación para su trabajo. </a:t>
              </a:r>
            </a:p>
            <a:p>
              <a:endParaRPr lang="en-CA" dirty="0">
                <a:latin typeface="Lato" panose="020F0502020204030203" pitchFamily="34" charset="0"/>
              </a:endParaRPr>
            </a:p>
            <a:p>
              <a:pPr rtl="0"/>
              <a:r>
                <a:rPr lang="es-AR">
                  <a:latin typeface="Lato" panose="020F0502020204030203" pitchFamily="34" charset="0"/>
                </a:rPr>
                <a:t>Visite </a:t>
              </a:r>
              <a:r>
                <a:rPr lang="es-AR">
                  <a:latin typeface="Lato" panose="020F0502020204030203" pitchFamily="34" charset="0"/>
                  <a:hlinkClick r:id="rId4"/>
                </a:rPr>
                <a:t>resources.cawst.org</a:t>
              </a:r>
              <a:r>
                <a:rPr lang="es-AR">
                  <a:latin typeface="Lato" panose="020F0502020204030203" pitchFamily="34" charset="0"/>
                </a:rPr>
                <a:t> para obtener:</a:t>
              </a:r>
            </a:p>
            <a:p>
              <a:pPr rtl="0"/>
              <a:r>
                <a:rPr lang="es-AR">
                  <a:latin typeface="Lato" panose="020F0502020204030203" pitchFamily="34" charset="0"/>
                </a:rPr>
                <a:t>Últimas actualizaciones de este documento</a:t>
              </a:r>
            </a:p>
            <a:p>
              <a:pPr rtl="0"/>
              <a:r>
                <a:rPr lang="es-AR">
                  <a:latin typeface="Lato" panose="020F0502020204030203" pitchFamily="34" charset="0"/>
                </a:rPr>
                <a:t>Otros talleres y recursos de capacitación relacionados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20.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3"/>
    </p:custDataLst>
    <p:extLst>
      <p:ext uri="{BB962C8B-B14F-4D97-AF65-F5344CB8AC3E}">
        <p14:creationId xmlns:p14="http://schemas.microsoft.com/office/powerpoint/2010/main" val="14532431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B060402020202020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B060402020202020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B060402020202020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B060402020202020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37.xml"/><Relationship Id="rId5" Type="http://schemas.microsoft.com/office/2007/relationships/hdphoto" Target="../media/hdphoto8.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resources.cawst.org/cc"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07/s40572-014-0033-9" TargetMode="External"/><Relationship Id="rId2" Type="http://schemas.openxmlformats.org/officeDocument/2006/relationships/slideLayout" Target="../slideLayouts/slideLayout16.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tiff"/><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AR"/>
              <a:t>¿Cuándo es más probable que los métodos de TANDAS mejoren la salud de las personas?</a:t>
            </a:r>
          </a:p>
        </p:txBody>
      </p:sp>
      <p:sp>
        <p:nvSpPr>
          <p:cNvPr id="3" name="Slide Number Placeholder 2"/>
          <p:cNvSpPr>
            <a:spLocks noGrp="1"/>
          </p:cNvSpPr>
          <p:nvPr>
            <p:ph type="sldNum" sz="quarter" idx="10"/>
          </p:nvPr>
        </p:nvSpPr>
        <p:spPr/>
        <p:txBody>
          <a:bodyPr/>
          <a:lstStyle/>
          <a:p>
            <a:pPr rtl="0"/>
            <a:fld id="{A8350104-CE64-4EE9-82B1-554144FA4C7C}" type="slidenum">
              <a:rPr/>
              <a:pPr/>
              <a:t>10</a:t>
            </a:fld>
            <a:endParaRPr/>
          </a:p>
        </p:txBody>
      </p:sp>
      <p:sp>
        <p:nvSpPr>
          <p:cNvPr id="4" name="Text Placeholder 3"/>
          <p:cNvSpPr>
            <a:spLocks noGrp="1"/>
          </p:cNvSpPr>
          <p:nvPr>
            <p:ph type="body" sz="quarter" idx="11"/>
          </p:nvPr>
        </p:nvSpPr>
        <p:spPr>
          <a:xfrm>
            <a:off x="838200" y="1998663"/>
            <a:ext cx="9360000" cy="4357687"/>
          </a:xfrm>
        </p:spPr>
        <p:txBody>
          <a:bodyPr>
            <a:normAutofit/>
          </a:bodyPr>
          <a:lstStyle/>
          <a:p>
            <a:pPr marL="0" indent="0" rtl="0">
              <a:buNone/>
            </a:pPr>
            <a:r>
              <a:rPr lang="es-AR" sz="2500" dirty="0" err="1"/>
              <a:t>Clasen</a:t>
            </a:r>
            <a:r>
              <a:rPr lang="es-AR" sz="2500" dirty="0"/>
              <a:t> (2015) concluyó que el método de TANDAS debe ser:</a:t>
            </a:r>
          </a:p>
          <a:p>
            <a:pPr rtl="0"/>
            <a:r>
              <a:rPr lang="es-AR" sz="2500" dirty="0">
                <a:ea typeface="Lato" panose="020F0502020204030203" pitchFamily="34" charset="0"/>
                <a:cs typeface="Lato" panose="020F0502020204030203" pitchFamily="34" charset="0"/>
              </a:rPr>
              <a:t>Eficaz contra los patógenos</a:t>
            </a:r>
          </a:p>
          <a:p>
            <a:pPr rtl="0"/>
            <a:r>
              <a:rPr lang="es-AR" sz="2500" dirty="0">
                <a:ea typeface="Lato" panose="020F0502020204030203" pitchFamily="34" charset="0"/>
                <a:cs typeface="Lato" panose="020F0502020204030203" pitchFamily="34" charset="0"/>
              </a:rPr>
              <a:t>Accesible para las poblaciones vulnerables</a:t>
            </a:r>
          </a:p>
          <a:p>
            <a:pPr rtl="0"/>
            <a:r>
              <a:rPr lang="es-AR" sz="2500" dirty="0"/>
              <a:t>Usado de manera </a:t>
            </a:r>
            <a:r>
              <a:rPr lang="es-AR" sz="2500" b="1" dirty="0">
                <a:latin typeface="Lato Black" panose="020F0502020204030203" pitchFamily="34" charset="0"/>
                <a:ea typeface="Lato Black" panose="020F0502020204030203" pitchFamily="34" charset="0"/>
                <a:cs typeface="Lato Black" panose="020F0502020204030203" pitchFamily="34" charset="0"/>
              </a:rPr>
              <a:t>correcta, sistemática y continua</a:t>
            </a:r>
          </a:p>
          <a:p>
            <a:pPr marL="0" indent="0">
              <a:buNone/>
            </a:pPr>
            <a:endParaRPr lang="en-CA" sz="25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60948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Las 3 C</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graphicFrame>
        <p:nvGraphicFramePr>
          <p:cNvPr id="6" name="Diagram 5"/>
          <p:cNvGraphicFramePr/>
          <p:nvPr>
            <p:extLst>
              <p:ext uri="{D42A27DB-BD31-4B8C-83A1-F6EECF244321}">
                <p14:modId xmlns:p14="http://schemas.microsoft.com/office/powerpoint/2010/main" val="3411846766"/>
              </p:ext>
            </p:extLst>
          </p:nvPr>
        </p:nvGraphicFramePr>
        <p:xfrm>
          <a:off x="2017486" y="479348"/>
          <a:ext cx="9706428" cy="605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15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88"/>
            <a:ext cx="12192000" cy="6858000"/>
          </a:xfrm>
          <a:prstGeom prst="rect">
            <a:avLst/>
          </a:prstGeom>
          <a:solidFill>
            <a:srgbClr val="70C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Correcto</a:t>
            </a:r>
          </a:p>
        </p:txBody>
      </p:sp>
      <p:sp>
        <p:nvSpPr>
          <p:cNvPr id="3" name="Slide Number Placeholder 2"/>
          <p:cNvSpPr>
            <a:spLocks noGrp="1"/>
          </p:cNvSpPr>
          <p:nvPr>
            <p:ph type="sldNum" sz="quarter" idx="10"/>
          </p:nvPr>
        </p:nvSpPr>
        <p:spPr/>
        <p:txBody>
          <a:bodyPr/>
          <a:lstStyle/>
          <a:p>
            <a:pPr rtl="0"/>
            <a:fld id="{A8350104-CE64-4EE9-82B1-554144FA4C7C}" type="slidenum">
              <a:rPr>
                <a:solidFill>
                  <a:schemeClr val="bg1"/>
                </a:solidFill>
              </a:rPr>
              <a:pPr/>
              <a:t>12</a:t>
            </a:fld>
            <a:endParaRPr>
              <a:solidFill>
                <a:schemeClr val="bg1"/>
              </a:solidFill>
            </a:endParaRPr>
          </a:p>
        </p:txBody>
      </p:sp>
      <p:sp>
        <p:nvSpPr>
          <p:cNvPr id="6" name="Text Placeholder 3"/>
          <p:cNvSpPr>
            <a:spLocks noGrp="1"/>
          </p:cNvSpPr>
          <p:nvPr>
            <p:ph type="body" sz="quarter" idx="11"/>
          </p:nvPr>
        </p:nvSpPr>
        <p:spPr>
          <a:xfrm>
            <a:off x="838200" y="3387162"/>
            <a:ext cx="9360000" cy="2391659"/>
          </a:xfrm>
        </p:spPr>
        <p:txBody>
          <a:bodyPr>
            <a:noAutofit/>
          </a:bodyPr>
          <a:lstStyle/>
          <a:p>
            <a:pPr rtl="0">
              <a:buFont typeface="Arial" panose="020B0604020202020204" pitchFamily="34" charset="0"/>
              <a:buChar char="•"/>
            </a:pPr>
            <a:r>
              <a:rPr lang="es-AR" sz="2500">
                <a:solidFill>
                  <a:schemeClr val="bg1"/>
                </a:solidFill>
              </a:rPr>
              <a:t>Método efectivo dada la calidad del agua de origen/fuente</a:t>
            </a:r>
          </a:p>
          <a:p>
            <a:pPr rtl="0">
              <a:buFont typeface="Arial" panose="020B0604020202020204" pitchFamily="34" charset="0"/>
              <a:buChar char="•"/>
            </a:pPr>
            <a:r>
              <a:rPr lang="es-AR" sz="2500">
                <a:solidFill>
                  <a:schemeClr val="bg1"/>
                </a:solidFill>
              </a:rPr>
              <a:t>El usuario sigue las instrucciones y lo usa correctamente</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09276" y="723538"/>
            <a:ext cx="2663624" cy="2663624"/>
          </a:xfrm>
          <a:prstGeom prst="rect">
            <a:avLst/>
          </a:prstGeom>
        </p:spPr>
      </p:pic>
    </p:spTree>
    <p:extLst>
      <p:ext uri="{BB962C8B-B14F-4D97-AF65-F5344CB8AC3E}">
        <p14:creationId xmlns:p14="http://schemas.microsoft.com/office/powerpoint/2010/main" val="69826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Ejemplos de uso incorrecto</a:t>
            </a:r>
          </a:p>
        </p:txBody>
      </p:sp>
      <p:sp>
        <p:nvSpPr>
          <p:cNvPr id="3" name="Slide Number Placeholder 2"/>
          <p:cNvSpPr>
            <a:spLocks noGrp="1"/>
          </p:cNvSpPr>
          <p:nvPr>
            <p:ph type="sldNum" sz="quarter" idx="10"/>
          </p:nvPr>
        </p:nvSpPr>
        <p:spPr/>
        <p:txBody>
          <a:bodyPr/>
          <a:lstStyle/>
          <a:p>
            <a:pPr rtl="0"/>
            <a:fld id="{A8350104-CE64-4EE9-82B1-554144FA4C7C}" type="slidenum">
              <a:rPr>
                <a:solidFill>
                  <a:schemeClr val="bg1"/>
                </a:solidFill>
              </a:rPr>
              <a:pPr/>
              <a:t>13</a:t>
            </a:fld>
            <a:endParaRPr>
              <a:solidFill>
                <a:schemeClr val="bg1"/>
              </a:solidFill>
            </a:endParaRPr>
          </a:p>
        </p:txBody>
      </p:sp>
      <p:sp>
        <p:nvSpPr>
          <p:cNvPr id="4" name="Text Placeholder 3"/>
          <p:cNvSpPr>
            <a:spLocks noGrp="1"/>
          </p:cNvSpPr>
          <p:nvPr>
            <p:ph type="body" sz="quarter" idx="11"/>
          </p:nvPr>
        </p:nvSpPr>
        <p:spPr>
          <a:xfrm>
            <a:off x="838200" y="2955925"/>
            <a:ext cx="10752000" cy="3075668"/>
          </a:xfrm>
        </p:spPr>
        <p:txBody>
          <a:bodyPr>
            <a:normAutofit/>
          </a:bodyPr>
          <a:lstStyle/>
          <a:p>
            <a:pPr rtl="0">
              <a:buFont typeface="Arial" panose="020B0604020202020204" pitchFamily="34" charset="0"/>
              <a:buChar char="•"/>
            </a:pPr>
            <a:r>
              <a:rPr lang="es-AR" sz="2500">
                <a:solidFill>
                  <a:schemeClr val="bg1"/>
                </a:solidFill>
              </a:rPr>
              <a:t>La tecnología no es adecuada para la calidad del agua de origen/fuente</a:t>
            </a:r>
          </a:p>
          <a:p>
            <a:pPr rtl="0">
              <a:buFont typeface="Arial" panose="020B0604020202020204" pitchFamily="34" charset="0"/>
              <a:buChar char="•"/>
            </a:pPr>
            <a:r>
              <a:rPr lang="es-AR" sz="2500">
                <a:solidFill>
                  <a:schemeClr val="bg1"/>
                </a:solidFill>
              </a:rPr>
              <a:t>El usuario no sigue las instrucciones (difícil de usar, falta de capacitación)</a:t>
            </a:r>
          </a:p>
          <a:p>
            <a:pPr rtl="0">
              <a:buFont typeface="Arial" panose="020B0604020202020204" pitchFamily="34" charset="0"/>
              <a:buChar char="•"/>
            </a:pPr>
            <a:r>
              <a:rPr lang="es-AR" sz="2500">
                <a:solidFill>
                  <a:schemeClr val="bg1"/>
                </a:solidFill>
              </a:rPr>
              <a:t>Diferentes usuarios con diferentes conocimientos y habilidades</a:t>
            </a:r>
          </a:p>
          <a:p>
            <a:pPr rtl="0">
              <a:buFont typeface="Arial" panose="020B0604020202020204" pitchFamily="34" charset="0"/>
              <a:buChar char="•"/>
            </a:pPr>
            <a:r>
              <a:rPr lang="es-AR" sz="2500">
                <a:solidFill>
                  <a:schemeClr val="bg1"/>
                </a:solidFill>
              </a:rPr>
              <a:t>No se reparan las piezas rotas o no se realiza mantenimiento</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31632" y="372600"/>
            <a:ext cx="2258568" cy="2258568"/>
          </a:xfrm>
          <a:prstGeom prst="rect">
            <a:avLst/>
          </a:prstGeom>
        </p:spPr>
      </p:pic>
    </p:spTree>
    <p:extLst>
      <p:ext uri="{BB962C8B-B14F-4D97-AF65-F5344CB8AC3E}">
        <p14:creationId xmlns:p14="http://schemas.microsoft.com/office/powerpoint/2010/main" val="32644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29"/>
          </p:nvPr>
        </p:nvSpPr>
        <p:spPr/>
        <p:txBody>
          <a:bodyPr/>
          <a:lstStyle/>
          <a:p>
            <a:pPr rtl="0"/>
            <a:fld id="{A8350104-CE64-4EE9-82B1-554144FA4C7C}" type="slidenum">
              <a:rPr>
                <a:solidFill>
                  <a:schemeClr val="bg1"/>
                </a:solidFill>
              </a:rPr>
              <a:pPr/>
              <a:t>14</a:t>
            </a:fld>
            <a:endParaRPr>
              <a:solidFill>
                <a:schemeClr val="bg1"/>
              </a:solidFill>
            </a:endParaRPr>
          </a:p>
        </p:txBody>
      </p:sp>
      <p:sp>
        <p:nvSpPr>
          <p:cNvPr id="6" name="Title 5"/>
          <p:cNvSpPr>
            <a:spLocks noGrp="1"/>
          </p:cNvSpPr>
          <p:nvPr>
            <p:ph type="title"/>
          </p:nvPr>
        </p:nvSpPr>
        <p:spPr/>
        <p:txBody>
          <a:bodyPr/>
          <a:lstStyle/>
          <a:p>
            <a:pPr rtl="0"/>
            <a:r>
              <a:rPr lang="es-AR" dirty="0">
                <a:solidFill>
                  <a:schemeClr val="bg1"/>
                </a:solidFill>
              </a:rPr>
              <a:t>Sistemático</a:t>
            </a:r>
          </a:p>
        </p:txBody>
      </p:sp>
      <p:graphicFrame>
        <p:nvGraphicFramePr>
          <p:cNvPr id="5" name="Chart Placeholder 4"/>
          <p:cNvGraphicFramePr>
            <a:graphicFrameLocks noGrp="1"/>
          </p:cNvGraphicFramePr>
          <p:nvPr>
            <p:ph type="chart" sz="quarter" idx="30"/>
            <p:extLst>
              <p:ext uri="{D42A27DB-BD31-4B8C-83A1-F6EECF244321}">
                <p14:modId xmlns:p14="http://schemas.microsoft.com/office/powerpoint/2010/main" val="1306164425"/>
              </p:ext>
            </p:extLst>
          </p:nvPr>
        </p:nvGraphicFramePr>
        <p:xfrm>
          <a:off x="688076" y="1847850"/>
          <a:ext cx="7199313"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1"/>
          </p:nvPr>
        </p:nvSpPr>
        <p:spPr>
          <a:xfrm>
            <a:off x="8610600" y="3096188"/>
            <a:ext cx="3135600" cy="3442724"/>
          </a:xfrm>
        </p:spPr>
        <p:txBody>
          <a:bodyPr>
            <a:normAutofit fontScale="92500" lnSpcReduction="10000"/>
          </a:bodyPr>
          <a:lstStyle/>
          <a:p>
            <a:pPr rtl="0"/>
            <a:r>
              <a:rPr lang="es-AR" sz="2100" dirty="0">
                <a:solidFill>
                  <a:schemeClr val="bg1"/>
                </a:solidFill>
              </a:rPr>
              <a:t>La importancia del uso sistemático cuando la calidad del agua de pretratamiento es de alto riesgo</a:t>
            </a:r>
          </a:p>
          <a:p>
            <a:pPr rtl="0"/>
            <a:r>
              <a:rPr lang="es-AR" sz="1400" dirty="0">
                <a:solidFill>
                  <a:schemeClr val="bg1"/>
                </a:solidFill>
              </a:rPr>
              <a:t>Simplificado de: Brown J y </a:t>
            </a:r>
            <a:r>
              <a:rPr lang="es-AR" sz="1400" dirty="0" err="1">
                <a:solidFill>
                  <a:schemeClr val="bg1"/>
                </a:solidFill>
              </a:rPr>
              <a:t>Clasen</a:t>
            </a:r>
            <a:r>
              <a:rPr lang="es-AR" sz="1400" dirty="0">
                <a:solidFill>
                  <a:schemeClr val="bg1"/>
                </a:solidFill>
              </a:rPr>
              <a:t> T (2012) High </a:t>
            </a:r>
            <a:r>
              <a:rPr lang="es-AR" sz="1400" dirty="0" err="1">
                <a:solidFill>
                  <a:schemeClr val="bg1"/>
                </a:solidFill>
              </a:rPr>
              <a:t>Adherence</a:t>
            </a:r>
            <a:r>
              <a:rPr lang="es-AR" sz="1400" dirty="0">
                <a:solidFill>
                  <a:schemeClr val="bg1"/>
                </a:solidFill>
              </a:rPr>
              <a:t> </a:t>
            </a:r>
            <a:r>
              <a:rPr lang="es-AR" sz="1400" dirty="0" err="1">
                <a:solidFill>
                  <a:schemeClr val="bg1"/>
                </a:solidFill>
              </a:rPr>
              <a:t>Is</a:t>
            </a:r>
            <a:r>
              <a:rPr lang="es-AR" sz="1400" dirty="0">
                <a:solidFill>
                  <a:schemeClr val="bg1"/>
                </a:solidFill>
              </a:rPr>
              <a:t> </a:t>
            </a:r>
            <a:r>
              <a:rPr lang="es-AR" sz="1400" dirty="0" err="1">
                <a:solidFill>
                  <a:schemeClr val="bg1"/>
                </a:solidFill>
              </a:rPr>
              <a:t>Necessary</a:t>
            </a:r>
            <a:r>
              <a:rPr lang="es-AR" sz="1400" dirty="0">
                <a:solidFill>
                  <a:schemeClr val="bg1"/>
                </a:solidFill>
              </a:rPr>
              <a:t> </a:t>
            </a:r>
            <a:r>
              <a:rPr lang="es-AR" sz="1400" dirty="0" err="1">
                <a:solidFill>
                  <a:schemeClr val="bg1"/>
                </a:solidFill>
              </a:rPr>
              <a:t>to</a:t>
            </a:r>
            <a:r>
              <a:rPr lang="es-AR" sz="1400" dirty="0">
                <a:solidFill>
                  <a:schemeClr val="bg1"/>
                </a:solidFill>
              </a:rPr>
              <a:t> </a:t>
            </a:r>
            <a:r>
              <a:rPr lang="es-AR" sz="1400" dirty="0" err="1">
                <a:solidFill>
                  <a:schemeClr val="bg1"/>
                </a:solidFill>
              </a:rPr>
              <a:t>Realize</a:t>
            </a:r>
            <a:r>
              <a:rPr lang="es-AR" sz="1400" dirty="0">
                <a:solidFill>
                  <a:schemeClr val="bg1"/>
                </a:solidFill>
              </a:rPr>
              <a:t> </a:t>
            </a:r>
            <a:r>
              <a:rPr lang="es-AR" sz="1400" dirty="0" err="1">
                <a:solidFill>
                  <a:schemeClr val="bg1"/>
                </a:solidFill>
              </a:rPr>
              <a:t>Health</a:t>
            </a:r>
            <a:r>
              <a:rPr lang="es-AR" sz="1400" dirty="0">
                <a:solidFill>
                  <a:schemeClr val="bg1"/>
                </a:solidFill>
              </a:rPr>
              <a:t> </a:t>
            </a:r>
            <a:r>
              <a:rPr lang="es-AR" sz="1400" dirty="0" err="1">
                <a:solidFill>
                  <a:schemeClr val="bg1"/>
                </a:solidFill>
              </a:rPr>
              <a:t>Gains</a:t>
            </a:r>
            <a:r>
              <a:rPr lang="es-AR" sz="1400" dirty="0">
                <a:solidFill>
                  <a:schemeClr val="bg1"/>
                </a:solidFill>
              </a:rPr>
              <a:t> </a:t>
            </a:r>
            <a:r>
              <a:rPr lang="es-AR" sz="1400" dirty="0" err="1">
                <a:solidFill>
                  <a:schemeClr val="bg1"/>
                </a:solidFill>
              </a:rPr>
              <a:t>from</a:t>
            </a:r>
            <a:r>
              <a:rPr lang="es-AR" sz="1400" dirty="0">
                <a:solidFill>
                  <a:schemeClr val="bg1"/>
                </a:solidFill>
              </a:rPr>
              <a:t> Water </a:t>
            </a:r>
            <a:r>
              <a:rPr lang="es-AR" sz="1400" dirty="0" err="1">
                <a:solidFill>
                  <a:schemeClr val="bg1"/>
                </a:solidFill>
              </a:rPr>
              <a:t>Quality</a:t>
            </a:r>
            <a:r>
              <a:rPr lang="es-AR" sz="1400" dirty="0">
                <a:solidFill>
                  <a:schemeClr val="bg1"/>
                </a:solidFill>
              </a:rPr>
              <a:t> </a:t>
            </a:r>
            <a:r>
              <a:rPr lang="es-AR" sz="1400" dirty="0" err="1">
                <a:solidFill>
                  <a:schemeClr val="bg1"/>
                </a:solidFill>
              </a:rPr>
              <a:t>Interventions</a:t>
            </a:r>
            <a:r>
              <a:rPr lang="es-AR" sz="1400" dirty="0">
                <a:solidFill>
                  <a:schemeClr val="bg1"/>
                </a:solidFill>
              </a:rPr>
              <a:t>. </a:t>
            </a:r>
            <a:r>
              <a:rPr lang="es-AR" sz="1400" dirty="0" err="1">
                <a:solidFill>
                  <a:schemeClr val="bg1"/>
                </a:solidFill>
              </a:rPr>
              <a:t>PLOS</a:t>
            </a:r>
            <a:r>
              <a:rPr lang="es-AR" sz="1400" dirty="0">
                <a:solidFill>
                  <a:schemeClr val="bg1"/>
                </a:solidFill>
              </a:rPr>
              <a:t> </a:t>
            </a:r>
            <a:r>
              <a:rPr lang="es-AR" sz="1400" dirty="0" err="1">
                <a:solidFill>
                  <a:schemeClr val="bg1"/>
                </a:solidFill>
              </a:rPr>
              <a:t>ONE</a:t>
            </a:r>
            <a:r>
              <a:rPr lang="es-AR" sz="1400" dirty="0">
                <a:solidFill>
                  <a:schemeClr val="bg1"/>
                </a:solidFill>
              </a:rPr>
              <a:t> 7(5): e36735.</a:t>
            </a:r>
          </a:p>
          <a:p>
            <a:endParaRPr lang="en-CA" dirty="0">
              <a:solidFill>
                <a:schemeClr val="bg1"/>
              </a:solidFill>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47948" y="360236"/>
            <a:ext cx="2660904" cy="2660904"/>
          </a:xfrm>
          <a:prstGeom prst="rect">
            <a:avLst/>
          </a:prstGeom>
        </p:spPr>
      </p:pic>
    </p:spTree>
    <p:extLst>
      <p:ext uri="{BB962C8B-B14F-4D97-AF65-F5344CB8AC3E}">
        <p14:creationId xmlns:p14="http://schemas.microsoft.com/office/powerpoint/2010/main" val="7236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2"/>
          <p:cNvSpPr>
            <a:spLocks noGrp="1"/>
          </p:cNvSpPr>
          <p:nvPr>
            <p:ph type="title"/>
          </p:nvPr>
        </p:nvSpPr>
        <p:spPr/>
        <p:txBody>
          <a:bodyPr/>
          <a:lstStyle/>
          <a:p>
            <a:pPr rtl="0"/>
            <a:r>
              <a:rPr lang="es-AR">
                <a:solidFill>
                  <a:schemeClr val="bg1"/>
                </a:solidFill>
              </a:rPr>
              <a:t>Ejemplos de uso incorrecto</a:t>
            </a:r>
          </a:p>
        </p:txBody>
      </p:sp>
      <p:sp>
        <p:nvSpPr>
          <p:cNvPr id="6" name="Text Placeholder 5"/>
          <p:cNvSpPr>
            <a:spLocks noGrp="1"/>
          </p:cNvSpPr>
          <p:nvPr>
            <p:ph type="body" sz="quarter" idx="11"/>
          </p:nvPr>
        </p:nvSpPr>
        <p:spPr>
          <a:xfrm>
            <a:off x="838200" y="3132931"/>
            <a:ext cx="9360000" cy="4357687"/>
          </a:xfrm>
        </p:spPr>
        <p:txBody>
          <a:bodyPr/>
          <a:lstStyle/>
          <a:p>
            <a:pPr rtl="0"/>
            <a:r>
              <a:rPr lang="es-AR">
                <a:solidFill>
                  <a:schemeClr val="bg1"/>
                </a:solidFill>
              </a:rPr>
              <a:t>Beber agua no segura en la escuela o el trabajo pero agua segura en casa</a:t>
            </a:r>
          </a:p>
          <a:p>
            <a:pPr rtl="0"/>
            <a:r>
              <a:rPr lang="es-AR">
                <a:solidFill>
                  <a:schemeClr val="bg1"/>
                </a:solidFill>
              </a:rPr>
              <a:t>Beber agua tratada únicamente cuando está disponible</a:t>
            </a:r>
          </a:p>
          <a:p>
            <a:pPr rtl="0"/>
            <a:r>
              <a:rPr lang="es-AR">
                <a:solidFill>
                  <a:schemeClr val="bg1"/>
                </a:solidFill>
              </a:rPr>
              <a:t>Solo tratar el agua cuando cierta persona está en casa</a:t>
            </a:r>
          </a:p>
        </p:txBody>
      </p:sp>
      <p:sp>
        <p:nvSpPr>
          <p:cNvPr id="2" name="Slide Number Placeholder 1"/>
          <p:cNvSpPr>
            <a:spLocks noGrp="1"/>
          </p:cNvSpPr>
          <p:nvPr>
            <p:ph type="sldNum" sz="quarter" idx="4294967295"/>
          </p:nvPr>
        </p:nvSpPr>
        <p:spPr>
          <a:xfrm>
            <a:off x="9448800" y="6356350"/>
            <a:ext cx="2743200" cy="365125"/>
          </a:xfrm>
        </p:spPr>
        <p:txBody>
          <a:bodyPr/>
          <a:lstStyle/>
          <a:p>
            <a:pPr rtl="0"/>
            <a:fld id="{A8350104-CE64-4EE9-82B1-554144FA4C7C}" type="slidenum">
              <a:rPr/>
              <a:pPr/>
              <a:t>15</a:t>
            </a:fld>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4561" y="561068"/>
            <a:ext cx="2259239" cy="2259239"/>
          </a:xfrm>
          <a:prstGeom prst="rect">
            <a:avLst/>
          </a:prstGeom>
        </p:spPr>
      </p:pic>
    </p:spTree>
    <p:extLst>
      <p:ext uri="{BB962C8B-B14F-4D97-AF65-F5344CB8AC3E}">
        <p14:creationId xmlns:p14="http://schemas.microsoft.com/office/powerpoint/2010/main" val="116637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4B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Continuado (sostenido)</a:t>
            </a:r>
          </a:p>
        </p:txBody>
      </p:sp>
      <p:sp>
        <p:nvSpPr>
          <p:cNvPr id="3" name="Slide Number Placeholder 2"/>
          <p:cNvSpPr>
            <a:spLocks noGrp="1"/>
          </p:cNvSpPr>
          <p:nvPr>
            <p:ph type="sldNum" sz="quarter" idx="10"/>
          </p:nvPr>
        </p:nvSpPr>
        <p:spPr/>
        <p:txBody>
          <a:bodyPr/>
          <a:lstStyle/>
          <a:p>
            <a:pPr rtl="0"/>
            <a:fld id="{A8350104-CE64-4EE9-82B1-554144FA4C7C}" type="slidenum">
              <a:rPr>
                <a:solidFill>
                  <a:schemeClr val="bg1"/>
                </a:solidFill>
              </a:rPr>
              <a:pPr/>
              <a:t>16</a:t>
            </a:fld>
            <a:endParaRPr>
              <a:solidFill>
                <a:schemeClr val="bg1"/>
              </a:solidFill>
            </a:endParaRPr>
          </a:p>
        </p:txBody>
      </p:sp>
      <p:sp>
        <p:nvSpPr>
          <p:cNvPr id="4" name="Text Placeholder 3"/>
          <p:cNvSpPr>
            <a:spLocks noGrp="1"/>
          </p:cNvSpPr>
          <p:nvPr>
            <p:ph type="body" sz="quarter" idx="11"/>
          </p:nvPr>
        </p:nvSpPr>
        <p:spPr>
          <a:xfrm>
            <a:off x="1011736" y="3257028"/>
            <a:ext cx="10342063" cy="2034632"/>
          </a:xfrm>
        </p:spPr>
        <p:txBody>
          <a:bodyPr>
            <a:noAutofit/>
          </a:bodyPr>
          <a:lstStyle/>
          <a:p>
            <a:pPr rtl="0">
              <a:buFont typeface="Arial" panose="020B0604020202020204" pitchFamily="34" charset="0"/>
              <a:buChar char="•"/>
            </a:pPr>
            <a:r>
              <a:rPr lang="es-AR" sz="2500">
                <a:solidFill>
                  <a:schemeClr val="bg1"/>
                </a:solidFill>
              </a:rPr>
              <a:t>Uso del tratamiento a largo plazo</a:t>
            </a:r>
          </a:p>
          <a:p>
            <a:pPr rtl="0">
              <a:buFont typeface="Arial" panose="020B0604020202020204" pitchFamily="34" charset="0"/>
              <a:buChar char="•"/>
            </a:pPr>
            <a:r>
              <a:rPr lang="es-AR" sz="2500">
                <a:solidFill>
                  <a:schemeClr val="bg1"/>
                </a:solidFill>
              </a:rPr>
              <a:t>Hasta que la familia tenga acceso a agua manipulada en forma segura en su casa</a:t>
            </a:r>
          </a:p>
          <a:p>
            <a:pPr rtl="0">
              <a:buFont typeface="Arial" panose="020B0604020202020204" pitchFamily="34" charset="0"/>
              <a:buChar char="•"/>
            </a:pPr>
            <a:r>
              <a:rPr lang="es-AR" sz="2500">
                <a:solidFill>
                  <a:schemeClr val="bg1"/>
                </a:solidFill>
              </a:rPr>
              <a:t>Nunca volver a beber agua no tratada</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11996" y="596124"/>
            <a:ext cx="2660904" cy="2660904"/>
          </a:xfrm>
          <a:prstGeom prst="rect">
            <a:avLst/>
          </a:prstGeom>
        </p:spPr>
      </p:pic>
    </p:spTree>
    <p:extLst>
      <p:ext uri="{BB962C8B-B14F-4D97-AF65-F5344CB8AC3E}">
        <p14:creationId xmlns:p14="http://schemas.microsoft.com/office/powerpoint/2010/main" val="1514379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Ejemplos de uso interrumpido</a:t>
            </a:r>
          </a:p>
        </p:txBody>
      </p:sp>
      <p:sp>
        <p:nvSpPr>
          <p:cNvPr id="3" name="Slide Number Placeholder 2"/>
          <p:cNvSpPr>
            <a:spLocks noGrp="1"/>
          </p:cNvSpPr>
          <p:nvPr>
            <p:ph type="sldNum" sz="quarter" idx="10"/>
          </p:nvPr>
        </p:nvSpPr>
        <p:spPr/>
        <p:txBody>
          <a:bodyPr/>
          <a:lstStyle/>
          <a:p>
            <a:pPr rtl="0"/>
            <a:fld id="{A8350104-CE64-4EE9-82B1-554144FA4C7C}" type="slidenum">
              <a:rPr/>
              <a:pPr/>
              <a:t>17</a:t>
            </a:fld>
            <a:endParaRPr/>
          </a:p>
        </p:txBody>
      </p:sp>
      <p:sp>
        <p:nvSpPr>
          <p:cNvPr id="4" name="Text Placeholder 3"/>
          <p:cNvSpPr>
            <a:spLocks noGrp="1"/>
          </p:cNvSpPr>
          <p:nvPr>
            <p:ph type="body" sz="quarter" idx="11"/>
          </p:nvPr>
        </p:nvSpPr>
        <p:spPr>
          <a:xfrm>
            <a:off x="838200" y="3021757"/>
            <a:ext cx="9360000" cy="2069356"/>
          </a:xfrm>
        </p:spPr>
        <p:txBody>
          <a:bodyPr>
            <a:normAutofit/>
          </a:bodyPr>
          <a:lstStyle/>
          <a:p>
            <a:pPr rtl="0">
              <a:buFont typeface="Arial" panose="020B0604020202020204" pitchFamily="34" charset="0"/>
              <a:buChar char="•"/>
            </a:pPr>
            <a:r>
              <a:rPr lang="es-AR" sz="2500">
                <a:solidFill>
                  <a:schemeClr val="bg1"/>
                </a:solidFill>
              </a:rPr>
              <a:t>Dejar de usar un filtro cuando se rompe</a:t>
            </a:r>
          </a:p>
          <a:p>
            <a:pPr rtl="0">
              <a:buFont typeface="Arial" panose="020B0604020202020204" pitchFamily="34" charset="0"/>
              <a:buChar char="•"/>
            </a:pPr>
            <a:r>
              <a:rPr lang="es-AR" sz="2500">
                <a:solidFill>
                  <a:schemeClr val="bg1"/>
                </a:solidFill>
              </a:rPr>
              <a:t>Dejar de usarlo cuando se queda sin suministros</a:t>
            </a:r>
          </a:p>
          <a:p>
            <a:pPr rtl="0">
              <a:buFont typeface="Arial" panose="020B0604020202020204" pitchFamily="34" charset="0"/>
              <a:buChar char="•"/>
            </a:pPr>
            <a:r>
              <a:rPr lang="es-AR" sz="2500">
                <a:solidFill>
                  <a:schemeClr val="bg1"/>
                </a:solidFill>
              </a:rPr>
              <a:t>Olvidarse de usarlo después de un tiempo</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5232" y="635667"/>
            <a:ext cx="2258568" cy="2258568"/>
          </a:xfrm>
          <a:prstGeom prst="rect">
            <a:avLst/>
          </a:prstGeom>
        </p:spPr>
      </p:pic>
    </p:spTree>
    <p:extLst>
      <p:ext uri="{BB962C8B-B14F-4D97-AF65-F5344CB8AC3E}">
        <p14:creationId xmlns:p14="http://schemas.microsoft.com/office/powerpoint/2010/main" val="251784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AR" sz="2800"/>
              <a:t>Imagine que ha recibido un nuevo producto de TANDAS…</a:t>
            </a:r>
          </a:p>
        </p:txBody>
      </p:sp>
      <p:sp>
        <p:nvSpPr>
          <p:cNvPr id="3" name="Slide Number Placeholder 2"/>
          <p:cNvSpPr>
            <a:spLocks noGrp="1"/>
          </p:cNvSpPr>
          <p:nvPr>
            <p:ph type="sldNum" sz="quarter" idx="10"/>
          </p:nvPr>
        </p:nvSpPr>
        <p:spPr/>
        <p:txBody>
          <a:bodyPr/>
          <a:lstStyle/>
          <a:p>
            <a:pPr rtl="0"/>
            <a:fld id="{A8350104-CE64-4EE9-82B1-554144FA4C7C}" type="slidenum">
              <a:rPr/>
              <a:pPr/>
              <a:t>18</a:t>
            </a:fld>
            <a:endParaRPr/>
          </a:p>
        </p:txBody>
      </p:sp>
      <p:sp>
        <p:nvSpPr>
          <p:cNvPr id="4" name="Text Placeholder 3"/>
          <p:cNvSpPr>
            <a:spLocks noGrp="1"/>
          </p:cNvSpPr>
          <p:nvPr>
            <p:ph type="body" sz="quarter" idx="11"/>
          </p:nvPr>
        </p:nvSpPr>
        <p:spPr>
          <a:xfrm>
            <a:off x="838200" y="2009715"/>
            <a:ext cx="7206205" cy="3511408"/>
          </a:xfrm>
        </p:spPr>
        <p:txBody>
          <a:bodyPr>
            <a:noAutofit/>
          </a:bodyPr>
          <a:lstStyle/>
          <a:p>
            <a:pPr rtl="0"/>
            <a:r>
              <a:rPr lang="es-AR" sz="2500" dirty="0"/>
              <a:t>¿Cómo es el uso </a:t>
            </a:r>
            <a:r>
              <a:rPr lang="es-AR" sz="2500" dirty="0">
                <a:latin typeface="Lato Black" panose="020F0502020204030203" pitchFamily="34" charset="0"/>
                <a:ea typeface="Lato Black" panose="020F0502020204030203" pitchFamily="34" charset="0"/>
                <a:cs typeface="Lato Black" panose="020F0502020204030203" pitchFamily="34" charset="0"/>
              </a:rPr>
              <a:t>correcto, sistemático y continuo </a:t>
            </a:r>
            <a:r>
              <a:rPr lang="es-AR" sz="2500" dirty="0"/>
              <a:t>para su familia?</a:t>
            </a:r>
            <a:br>
              <a:rPr lang="en-US" sz="2500" dirty="0"/>
            </a:br>
            <a:endParaRPr lang="en-US" sz="2500" dirty="0"/>
          </a:p>
          <a:p>
            <a:pPr rtl="0"/>
            <a:r>
              <a:rPr lang="es-AR" sz="2500" dirty="0"/>
              <a:t>¿Qué </a:t>
            </a:r>
            <a:r>
              <a:rPr lang="es-AR" sz="2500" dirty="0">
                <a:latin typeface="Lato Black" panose="020F0502020204030203" pitchFamily="34" charset="0"/>
                <a:ea typeface="Lato Black" panose="020F0502020204030203" pitchFamily="34" charset="0"/>
                <a:cs typeface="Lato Black" panose="020F0502020204030203" pitchFamily="34" charset="0"/>
              </a:rPr>
              <a:t>desafíos</a:t>
            </a:r>
            <a:r>
              <a:rPr lang="es-AR" sz="2500" dirty="0"/>
              <a:t> puede enfrentar para lograr el uso correcto, sistemático y continuo?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71" y="1667538"/>
            <a:ext cx="3687501" cy="3687501"/>
          </a:xfrm>
          <a:prstGeom prst="rect">
            <a:avLst/>
          </a:prstGeom>
        </p:spPr>
      </p:pic>
    </p:spTree>
    <p:extLst>
      <p:ext uri="{BB962C8B-B14F-4D97-AF65-F5344CB8AC3E}">
        <p14:creationId xmlns:p14="http://schemas.microsoft.com/office/powerpoint/2010/main" val="790918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200" y="2080157"/>
            <a:ext cx="10515600" cy="2697686"/>
          </a:xfrm>
        </p:spPr>
        <p:txBody>
          <a:bodyPr>
            <a:noAutofit/>
          </a:bodyPr>
          <a:lstStyle/>
          <a:p>
            <a:pPr rtl="0"/>
            <a:r>
              <a:rPr lang="es-AR" sz="8800" dirty="0">
                <a:solidFill>
                  <a:schemeClr val="bg1"/>
                </a:solidFill>
                <a:latin typeface="Merriweather Light" panose="00000400000000000000" pitchFamily="50" charset="0"/>
              </a:rPr>
              <a:t>Revisión: cuaderno de actividades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chemeClr val="bg1"/>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a:ln>
                <a:noFill/>
              </a:ln>
              <a:solidFill>
                <a:schemeClr val="bg1"/>
              </a:solidFill>
              <a:effectLst/>
              <a:uLnTx/>
              <a:uFillTx/>
              <a:latin typeface="Lato" panose="020F0502020204030203" pitchFamily="34" charset="0"/>
              <a:ea typeface="+mn-ea"/>
              <a:cs typeface="+mn-cs"/>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53655" y="1152204"/>
            <a:ext cx="4154788" cy="4154788"/>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0000" lnSpcReduction="20000"/>
          </a:bodyPr>
          <a:lstStyle/>
          <a:p>
            <a:pPr rtl="0"/>
            <a:r>
              <a:rPr lang="es-AR" dirty="0"/>
              <a:t>Esta presentación es para usar con el</a:t>
            </a:r>
          </a:p>
          <a:p>
            <a:pPr rtl="0"/>
            <a:r>
              <a:rPr lang="es-AR" dirty="0"/>
              <a:t>“Plan de lección: </a:t>
            </a:r>
            <a:br>
              <a:rPr lang="en-CA" dirty="0"/>
            </a:br>
            <a:r>
              <a:rPr lang="es-AR" dirty="0"/>
              <a:t>TANDAS (¿Qué es y cuándo es eficaz?)”</a:t>
            </a:r>
          </a:p>
          <a:p>
            <a:pPr rtl="0"/>
            <a:r>
              <a:rPr lang="es-AR" dirty="0"/>
              <a:t>del manual del capacitador sobre </a:t>
            </a:r>
            <a:br>
              <a:rPr lang="en-CA" dirty="0"/>
            </a:br>
            <a:r>
              <a:rPr lang="es-AR" dirty="0"/>
              <a:t>Tratamiento del agua a nivel domiciliario y su almacenamiento seguro (TANDAS)</a:t>
            </a:r>
          </a:p>
          <a:p>
            <a:endParaRPr lang="en-CA" dirty="0"/>
          </a:p>
        </p:txBody>
      </p:sp>
      <p:sp>
        <p:nvSpPr>
          <p:cNvPr id="5" name="Text Placeholder 4"/>
          <p:cNvSpPr>
            <a:spLocks noGrp="1"/>
          </p:cNvSpPr>
          <p:nvPr>
            <p:ph type="body" sz="quarter" idx="14"/>
          </p:nvPr>
        </p:nvSpPr>
        <p:spPr/>
        <p:txBody>
          <a:bodyPr/>
          <a:lstStyle/>
          <a:p>
            <a:pPr rtl="0"/>
            <a:r>
              <a:rPr lang="es-AR">
                <a:latin typeface="Lato" charset="0"/>
                <a:ea typeface="Lato" charset="0"/>
                <a:cs typeface="Lato" charset="0"/>
              </a:rPr>
              <a:t>Disponible en</a:t>
            </a:r>
            <a:r>
              <a:rPr lang="es-AR">
                <a:hlinkClick r:id="rId4"/>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20</a:t>
            </a:fld>
            <a:endParaRPr/>
          </a:p>
        </p:txBody>
      </p:sp>
      <p:sp>
        <p:nvSpPr>
          <p:cNvPr id="3" name="Title 2"/>
          <p:cNvSpPr>
            <a:spLocks noGrp="1"/>
          </p:cNvSpPr>
          <p:nvPr>
            <p:ph type="title"/>
          </p:nvPr>
        </p:nvSpPr>
        <p:spPr/>
        <p:txBody>
          <a:bodyPr/>
          <a:lstStyle/>
          <a:p>
            <a:pPr rtl="0"/>
            <a:r>
              <a:rPr lang="es-AR"/>
              <a:t>Bibliografía</a:t>
            </a:r>
          </a:p>
        </p:txBody>
      </p:sp>
      <p:sp>
        <p:nvSpPr>
          <p:cNvPr id="4" name="Text Placeholder 3"/>
          <p:cNvSpPr>
            <a:spLocks noGrp="1"/>
          </p:cNvSpPr>
          <p:nvPr>
            <p:ph type="body" sz="quarter" idx="11"/>
          </p:nvPr>
        </p:nvSpPr>
        <p:spPr/>
        <p:txBody>
          <a:bodyPr>
            <a:normAutofit/>
          </a:bodyPr>
          <a:lstStyle/>
          <a:p>
            <a:pPr marL="285750" indent="-285750" rtl="0">
              <a:buFont typeface="Arial" panose="020B0604020202020204" pitchFamily="34" charset="0"/>
              <a:buChar char="•"/>
            </a:pPr>
            <a:r>
              <a:rPr lang="es-AR" sz="1600"/>
              <a:t>Brown, J., y Clasen, T. (2012). High adherence is necessary to realize health gains from water quality interventions. PLoS One, 7(5), e36735.</a:t>
            </a:r>
          </a:p>
          <a:p>
            <a:pPr marL="285750" indent="-285750" rtl="0">
              <a:buFont typeface="Arial" panose="020B0604020202020204" pitchFamily="34" charset="0"/>
              <a:buChar char="•"/>
            </a:pPr>
            <a:r>
              <a:rPr lang="es-AR" sz="1600"/>
              <a:t>Clasen, T. (2015). Tratamiento del agua a nivel domiciliario y su almacenamiento seguro to Prevent Diarrheal Disease in Developing Countries. </a:t>
            </a:r>
            <a:r>
              <a:rPr lang="es-AR" sz="1600" i="1"/>
              <a:t>Current Environmental Health Reports</a:t>
            </a:r>
            <a:r>
              <a:rPr lang="es-AR" sz="1600"/>
              <a:t>, </a:t>
            </a:r>
            <a:r>
              <a:rPr lang="es-AR" sz="1600" i="1"/>
              <a:t>2</a:t>
            </a:r>
            <a:r>
              <a:rPr lang="es-AR" sz="1600">
                <a:hlinkClick r:id="rId3"/>
              </a:rPr>
              <a:t>(1), 69–74. https://doi.org/10.1007/s40572-014-0033-9</a:t>
            </a:r>
          </a:p>
          <a:p>
            <a:pPr marL="285750" indent="-285750" rtl="0">
              <a:buFont typeface="Arial" panose="020B0604020202020204" pitchFamily="34" charset="0"/>
              <a:buChar char="•"/>
            </a:pPr>
            <a:r>
              <a:rPr lang="es-AR" sz="1600"/>
              <a:t>Clasen, T., Alexander, K. T., Sinclair, D., Boisson, S., Peletz, R., Chang, H. H., … Cairncross, S. (2015). Interventions to improve water quality for preventing diarrhoea. En: The Cochrane Collaboration (Ed.), </a:t>
            </a:r>
            <a:r>
              <a:rPr lang="es-AR" sz="1600" i="1"/>
              <a:t>Cochrane Database of Systematic Reviews</a:t>
            </a:r>
            <a:r>
              <a:rPr lang="es-AR" sz="1600"/>
              <a:t>. Chichester, UK: John Wiley y Sons, Ltd. Disponible en: http://doi.wiley.com/10.1002/14651858.CD004794.pub3</a:t>
            </a:r>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62500" lnSpcReduction="20000"/>
          </a:bodyPr>
          <a:lstStyle/>
          <a:p>
            <a:pPr rtl="0"/>
            <a:r>
              <a:rPr lang="es-AR"/>
              <a:t>Tratamiento del agua a nivel domiciliario y su almacenamiento seguro (TANDAS)</a:t>
            </a:r>
          </a:p>
        </p:txBody>
      </p:sp>
      <p:sp>
        <p:nvSpPr>
          <p:cNvPr id="5" name="Text Placeholder 4"/>
          <p:cNvSpPr>
            <a:spLocks noGrp="1"/>
          </p:cNvSpPr>
          <p:nvPr>
            <p:ph type="body" sz="quarter" idx="14"/>
          </p:nvPr>
        </p:nvSpPr>
        <p:spPr>
          <a:xfrm>
            <a:off x="1305031" y="3428999"/>
            <a:ext cx="5400000" cy="578899"/>
          </a:xfrm>
        </p:spPr>
        <p:txBody>
          <a:bodyPr/>
          <a:lstStyle/>
          <a:p>
            <a:pPr rtl="0"/>
            <a:r>
              <a:rPr lang="es-AR"/>
              <a:t>¿Qué es y cuándo es eficaz?</a:t>
            </a:r>
          </a:p>
        </p:txBody>
      </p:sp>
      <p:sp>
        <p:nvSpPr>
          <p:cNvPr id="6" name="Text Placeholder 5"/>
          <p:cNvSpPr>
            <a:spLocks noGrp="1"/>
          </p:cNvSpPr>
          <p:nvPr>
            <p:ph type="body" sz="quarter" idx="15"/>
          </p:nvPr>
        </p:nvSpPr>
        <p:spPr/>
        <p:txBody>
          <a:bodyPr/>
          <a:lstStyle/>
          <a:p>
            <a:pPr rtl="0"/>
            <a:r>
              <a:rPr lang="es-AR"/>
              <a:t>2018</a:t>
            </a:r>
          </a:p>
        </p:txBody>
      </p:sp>
      <p:sp>
        <p:nvSpPr>
          <p:cNvPr id="7" name="Text Placeholder 6"/>
          <p:cNvSpPr>
            <a:spLocks noGrp="1"/>
          </p:cNvSpPr>
          <p:nvPr>
            <p:ph type="body" sz="quarter" idx="16"/>
          </p:nvPr>
        </p:nvSpPr>
        <p:spPr/>
        <p:txBody>
          <a:bodyPr/>
          <a:lstStyle/>
          <a:p>
            <a:pPr rtl="0"/>
            <a:r>
              <a:rPr lang="es-AR"/>
              <a:t>Junio</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es-AR"/>
              <a:t>Objetivos de aprendizaje</a:t>
            </a:r>
          </a:p>
        </p:txBody>
      </p:sp>
      <p:sp>
        <p:nvSpPr>
          <p:cNvPr id="7" name="Text Placeholder 6"/>
          <p:cNvSpPr>
            <a:spLocks noGrp="1"/>
          </p:cNvSpPr>
          <p:nvPr>
            <p:ph type="body" sz="quarter" idx="11"/>
          </p:nvPr>
        </p:nvSpPr>
        <p:spPr>
          <a:xfrm>
            <a:off x="838200" y="2091191"/>
            <a:ext cx="10929257" cy="2763837"/>
          </a:xfrm>
        </p:spPr>
        <p:txBody>
          <a:bodyPr>
            <a:normAutofit fontScale="92500" lnSpcReduction="10000"/>
          </a:bodyPr>
          <a:lstStyle/>
          <a:p>
            <a:pPr lvl="0" rtl="0"/>
            <a:r>
              <a:rPr lang="es-AR" sz="2500" dirty="0"/>
              <a:t>Definir TANDAS</a:t>
            </a:r>
          </a:p>
          <a:p>
            <a:pPr lvl="0" rtl="0"/>
            <a:r>
              <a:rPr lang="es-AR" sz="2500" dirty="0"/>
              <a:t>Describir las 3 condiciones necesarias para que el TANDAS tenga los mayores beneficios para la salud</a:t>
            </a:r>
          </a:p>
          <a:p>
            <a:pPr lvl="0" rtl="0"/>
            <a:r>
              <a:rPr lang="es-AR" sz="2500" dirty="0"/>
              <a:t>Identificar las posibles barreras para el uso correcto, sistemático y continuo de TANDAS</a:t>
            </a: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s-AR"/>
              <a:t>¿Qué es el </a:t>
            </a:r>
            <a:r>
              <a:rPr lang="es-AR">
                <a:solidFill>
                  <a:srgbClr val="38C6F4"/>
                </a:solidFill>
                <a:latin typeface="Lato Black" panose="020F0502020204030203" pitchFamily="34" charset="0"/>
                <a:ea typeface="Lato Black" panose="020F0502020204030203" pitchFamily="34" charset="0"/>
                <a:cs typeface="Lato Black" panose="020F0502020204030203" pitchFamily="34" charset="0"/>
              </a:rPr>
              <a:t>tratamiento del agua</a:t>
            </a:r>
            <a:r>
              <a:rPr lang="es-AR"/>
              <a:t>?</a:t>
            </a:r>
          </a:p>
        </p:txBody>
      </p:sp>
      <p:sp>
        <p:nvSpPr>
          <p:cNvPr id="3" name="Slide Number Placeholder 2"/>
          <p:cNvSpPr>
            <a:spLocks noGrp="1"/>
          </p:cNvSpPr>
          <p:nvPr>
            <p:ph type="sldNum" sz="quarter" idx="10"/>
          </p:nvPr>
        </p:nvSpPr>
        <p:spPr/>
        <p:txBody>
          <a:bodyPr/>
          <a:lstStyle/>
          <a:p>
            <a:pPr rtl="0"/>
            <a:fld id="{A8350104-CE64-4EE9-82B1-554144FA4C7C}" type="slidenum">
              <a:rPr/>
              <a:pPr/>
              <a:t>5</a:t>
            </a:fld>
            <a:endParaRPr/>
          </a:p>
        </p:txBody>
      </p:sp>
      <p:sp>
        <p:nvSpPr>
          <p:cNvPr id="6" name="Text Placeholder 5"/>
          <p:cNvSpPr>
            <a:spLocks noGrp="1"/>
          </p:cNvSpPr>
          <p:nvPr>
            <p:ph type="body" sz="quarter" idx="11"/>
          </p:nvPr>
        </p:nvSpPr>
        <p:spPr>
          <a:xfrm>
            <a:off x="2645030" y="1690688"/>
            <a:ext cx="7883640" cy="1281112"/>
          </a:xfrm>
        </p:spPr>
        <p:txBody>
          <a:bodyPr>
            <a:normAutofit/>
          </a:bodyPr>
          <a:lstStyle/>
          <a:p>
            <a:pPr marL="0" indent="0" rtl="0">
              <a:buNone/>
            </a:pPr>
            <a:r>
              <a:rPr lang="es-AR" sz="2500"/>
              <a:t>Cualquier proceso (físico, químico, biológico) </a:t>
            </a:r>
            <a:br>
              <a:rPr lang="en-US" sz="2500" dirty="0"/>
            </a:br>
            <a:r>
              <a:rPr lang="es-AR" sz="2500"/>
              <a:t>utilizado para </a:t>
            </a:r>
            <a:r>
              <a:rPr lang="es-AR" sz="2500">
                <a:latin typeface="Lato Black" panose="020F0502020204030203" pitchFamily="34" charset="0"/>
                <a:ea typeface="Lato Black" panose="020F0502020204030203" pitchFamily="34" charset="0"/>
                <a:cs typeface="Lato Black" panose="020F0502020204030203" pitchFamily="34" charset="0"/>
              </a:rPr>
              <a:t>mejorar la calidad del agua</a:t>
            </a:r>
          </a:p>
          <a:p>
            <a:endParaRPr lang="en-CA" sz="2400" dirty="0"/>
          </a:p>
        </p:txBody>
      </p:sp>
      <p:pic>
        <p:nvPicPr>
          <p:cNvPr id="1029" name="Picture 5"/>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l="1686" r="74622" b="9901"/>
          <a:stretch>
            <a:fillRect/>
          </a:stretch>
        </p:blipFill>
        <p:spPr bwMode="auto">
          <a:xfrm>
            <a:off x="1048032" y="3586271"/>
            <a:ext cx="1929153" cy="2616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l="72218" b="11423"/>
          <a:stretch>
            <a:fillRect/>
          </a:stretch>
        </p:blipFill>
        <p:spPr bwMode="auto">
          <a:xfrm>
            <a:off x="8551964" y="3620617"/>
            <a:ext cx="2272619" cy="2581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l="1686" r="74622" b="10390"/>
          <a:stretch>
            <a:fillRect/>
          </a:stretch>
        </p:blipFill>
        <p:spPr bwMode="auto">
          <a:xfrm>
            <a:off x="4799999" y="3586271"/>
            <a:ext cx="1929150" cy="2598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22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F8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pPr rtl="0"/>
            <a:r>
              <a:rPr lang="es-AR">
                <a:solidFill>
                  <a:schemeClr val="bg1"/>
                </a:solidFill>
              </a:rPr>
              <a:t>¿Qué problemas puede resolver el </a:t>
            </a:r>
            <a:r>
              <a:rPr lang="es-AR">
                <a:solidFill>
                  <a:schemeClr val="bg1"/>
                </a:solidFill>
                <a:latin typeface="Lato Black" panose="020F0502020204030203" pitchFamily="34" charset="0"/>
                <a:ea typeface="Lato Black" panose="020F0502020204030203" pitchFamily="34" charset="0"/>
                <a:cs typeface="Lato Black" panose="020F0502020204030203" pitchFamily="34" charset="0"/>
              </a:rPr>
              <a:t>tratamiento del agua</a:t>
            </a:r>
            <a:r>
              <a:rPr lang="es-AR">
                <a:solidFill>
                  <a:schemeClr val="bg1"/>
                </a:solidFill>
              </a:rPr>
              <a:t>?</a:t>
            </a:r>
          </a:p>
        </p:txBody>
      </p:sp>
      <p:sp>
        <p:nvSpPr>
          <p:cNvPr id="3" name="Slide Number Placeholder 2"/>
          <p:cNvSpPr>
            <a:spLocks noGrp="1"/>
          </p:cNvSpPr>
          <p:nvPr>
            <p:ph type="sldNum" sz="quarter" idx="10"/>
          </p:nvPr>
        </p:nvSpPr>
        <p:spPr/>
        <p:txBody>
          <a:bodyPr/>
          <a:lstStyle/>
          <a:p>
            <a:pPr rtl="0"/>
            <a:fld id="{A8350104-CE64-4EE9-82B1-554144FA4C7C}" type="slidenum">
              <a:rPr/>
              <a:pPr/>
              <a:t>6</a:t>
            </a:fld>
            <a:endParaRPr/>
          </a:p>
        </p:txBody>
      </p:sp>
      <p:sp>
        <p:nvSpPr>
          <p:cNvPr id="6" name="Text Placeholder 5"/>
          <p:cNvSpPr>
            <a:spLocks noGrp="1"/>
          </p:cNvSpPr>
          <p:nvPr>
            <p:ph type="body" sz="quarter" idx="11"/>
          </p:nvPr>
        </p:nvSpPr>
        <p:spPr>
          <a:xfrm>
            <a:off x="1004572" y="2500313"/>
            <a:ext cx="6354171" cy="4357687"/>
          </a:xfrm>
        </p:spPr>
        <p:txBody>
          <a:bodyPr>
            <a:normAutofit/>
          </a:bodyPr>
          <a:lstStyle/>
          <a:p>
            <a:pPr rtl="0"/>
            <a:r>
              <a:rPr lang="es-AR" sz="2400">
                <a:solidFill>
                  <a:schemeClr val="bg1"/>
                </a:solidFill>
              </a:rPr>
              <a:t>Únicamente </a:t>
            </a:r>
            <a:r>
              <a:rPr lang="es-AR" sz="2400">
                <a:solidFill>
                  <a:schemeClr val="bg1"/>
                </a:solidFill>
                <a:latin typeface="Lato Black" panose="020F0502020204030203" pitchFamily="34" charset="0"/>
                <a:ea typeface="Lato Black" panose="020F0502020204030203" pitchFamily="34" charset="0"/>
                <a:cs typeface="Lato Black" panose="020F0502020204030203" pitchFamily="34" charset="0"/>
              </a:rPr>
              <a:t>problemas relativos a la calidad del agua</a:t>
            </a:r>
          </a:p>
          <a:p>
            <a:pPr rtl="0"/>
            <a:r>
              <a:rPr lang="es-AR" sz="2400">
                <a:solidFill>
                  <a:schemeClr val="bg1"/>
                </a:solidFill>
              </a:rPr>
              <a:t>No aborda el suministro de agua ni la confiabilidad a menos que se combine con otras medidas</a:t>
            </a:r>
          </a:p>
          <a:p>
            <a:endParaRPr lang="en-CA" sz="2400" dirty="0">
              <a:solidFill>
                <a:schemeClr val="bg1"/>
              </a:solidFill>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58743" y="1436915"/>
            <a:ext cx="4582886" cy="4582886"/>
          </a:xfrm>
          <a:prstGeom prst="rect">
            <a:avLst/>
          </a:prstGeom>
        </p:spPr>
      </p:pic>
    </p:spTree>
    <p:extLst>
      <p:ext uri="{BB962C8B-B14F-4D97-AF65-F5344CB8AC3E}">
        <p14:creationId xmlns:p14="http://schemas.microsoft.com/office/powerpoint/2010/main" val="157810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s-AR"/>
              <a:t>¿Qué es el </a:t>
            </a:r>
            <a:r>
              <a:rPr lang="es-AR">
                <a:solidFill>
                  <a:srgbClr val="38C6F4"/>
                </a:solidFill>
                <a:latin typeface="Lato Black" panose="020F0502020204030203" pitchFamily="34" charset="0"/>
                <a:ea typeface="Lato Black" panose="020F0502020204030203" pitchFamily="34" charset="0"/>
                <a:cs typeface="Lato Black" panose="020F0502020204030203" pitchFamily="34" charset="0"/>
              </a:rPr>
              <a:t>TANDAS</a:t>
            </a:r>
            <a:r>
              <a:rPr lang="es-AR"/>
              <a:t>?</a:t>
            </a:r>
          </a:p>
        </p:txBody>
      </p:sp>
      <p:sp>
        <p:nvSpPr>
          <p:cNvPr id="3" name="Slide Number Placeholder 2"/>
          <p:cNvSpPr>
            <a:spLocks noGrp="1"/>
          </p:cNvSpPr>
          <p:nvPr>
            <p:ph type="sldNum" sz="quarter" idx="10"/>
          </p:nvPr>
        </p:nvSpPr>
        <p:spPr/>
        <p:txBody>
          <a:bodyPr/>
          <a:lstStyle/>
          <a:p>
            <a:pPr rtl="0"/>
            <a:fld id="{A8350104-CE64-4EE9-82B1-554144FA4C7C}" type="slidenum">
              <a:rPr/>
              <a:pPr/>
              <a:t>7</a:t>
            </a:fld>
            <a:endParaRPr/>
          </a:p>
        </p:txBody>
      </p:sp>
      <p:sp>
        <p:nvSpPr>
          <p:cNvPr id="6" name="Text Placeholder 5"/>
          <p:cNvSpPr>
            <a:spLocks noGrp="1"/>
          </p:cNvSpPr>
          <p:nvPr>
            <p:ph type="body" sz="quarter" idx="11"/>
          </p:nvPr>
        </p:nvSpPr>
        <p:spPr>
          <a:xfrm>
            <a:off x="838200" y="2442890"/>
            <a:ext cx="4027714" cy="3762284"/>
          </a:xfrm>
        </p:spPr>
        <p:txBody>
          <a:bodyPr>
            <a:normAutofit/>
          </a:bodyPr>
          <a:lstStyle/>
          <a:p>
            <a:pPr marL="0" indent="0" rtl="0">
              <a:buNone/>
            </a:pPr>
            <a:r>
              <a:rPr lang="es-AR" sz="2400"/>
              <a:t>Cualquier enfoque utilizado para tratar y almacenar de manera segura el agua a nivel domiciliario</a:t>
            </a:r>
            <a:br>
              <a:rPr lang="en-US" sz="2400" dirty="0"/>
            </a:br>
            <a:r>
              <a:rPr lang="es-AR" sz="2400"/>
              <a:t>o en el punto de consumo (PDC)</a:t>
            </a:r>
          </a:p>
          <a:p>
            <a:endParaRPr lang="en-CA" sz="2400" dirty="0"/>
          </a:p>
        </p:txBody>
      </p:sp>
      <p:grpSp>
        <p:nvGrpSpPr>
          <p:cNvPr id="9" name="Group 8"/>
          <p:cNvGrpSpPr/>
          <p:nvPr/>
        </p:nvGrpSpPr>
        <p:grpSpPr>
          <a:xfrm>
            <a:off x="7778483" y="1716590"/>
            <a:ext cx="2728814" cy="900311"/>
            <a:chOff x="4653763" y="2591685"/>
            <a:chExt cx="2728814" cy="900311"/>
          </a:xfrm>
        </p:grpSpPr>
        <p:pic>
          <p:nvPicPr>
            <p:cNvPr id="10" name="Picture 9" descr="M:\EPD Media\1 - Images\Object\Sedimentation_buckets_2016-05.tif"/>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4653763" y="2596988"/>
              <a:ext cx="726759" cy="888134"/>
            </a:xfrm>
            <a:prstGeom prst="rect">
              <a:avLst/>
            </a:prstGeom>
            <a:noFill/>
            <a:ln>
              <a:noFill/>
            </a:ln>
            <a:extLst>
              <a:ext uri="{53640926-AAD7-44D8-BBD7-CCE9431645EC}">
                <a14:shadowObscured xmlns:a14="http://schemas.microsoft.com/office/drawing/2010/main"/>
              </a:ext>
            </a:extLst>
          </p:spPr>
        </p:pic>
        <p:grpSp>
          <p:nvGrpSpPr>
            <p:cNvPr id="11" name="Group 10"/>
            <p:cNvGrpSpPr/>
            <p:nvPr/>
          </p:nvGrpSpPr>
          <p:grpSpPr>
            <a:xfrm>
              <a:off x="5537586" y="2591685"/>
              <a:ext cx="1844991" cy="900311"/>
              <a:chOff x="5537586" y="2591685"/>
              <a:chExt cx="1844991" cy="900311"/>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7586" y="2591685"/>
                <a:ext cx="929494" cy="90031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7080" y="2591690"/>
                <a:ext cx="915497" cy="857939"/>
              </a:xfrm>
              <a:prstGeom prst="rect">
                <a:avLst/>
              </a:prstGeom>
            </p:spPr>
          </p:pic>
        </p:grpSp>
      </p:grpSp>
      <p:grpSp>
        <p:nvGrpSpPr>
          <p:cNvPr id="14" name="Group 13"/>
          <p:cNvGrpSpPr/>
          <p:nvPr/>
        </p:nvGrpSpPr>
        <p:grpSpPr>
          <a:xfrm>
            <a:off x="7778483" y="2803120"/>
            <a:ext cx="3685459" cy="907785"/>
            <a:chOff x="4629786" y="3561329"/>
            <a:chExt cx="3685459" cy="907785"/>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a:ext>
              </a:extLst>
            </a:blip>
            <a:srcRect t="5648" b="26"/>
            <a:stretch/>
          </p:blipFill>
          <p:spPr>
            <a:xfrm>
              <a:off x="4629786" y="3568854"/>
              <a:ext cx="777451" cy="900000"/>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6721389" y="3572233"/>
              <a:ext cx="822171" cy="896881"/>
            </a:xfrm>
            <a:prstGeom prst="rect">
              <a:avLst/>
            </a:prstGeom>
            <a:ln>
              <a:noFill/>
            </a:ln>
            <a:extLst>
              <a:ext uri="{53640926-AAD7-44D8-BBD7-CCE9431645EC}">
                <a14:shadowObscured xmlns:a14="http://schemas.microsoft.com/office/drawing/2010/main"/>
              </a:ext>
            </a:ex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5745064" y="3567104"/>
              <a:ext cx="719670" cy="890745"/>
            </a:xfrm>
            <a:prstGeom prst="rect">
              <a:avLst/>
            </a:prstGeom>
            <a:ln>
              <a:noFill/>
            </a:ln>
            <a:extLst>
              <a:ext uri="{53640926-AAD7-44D8-BBD7-CCE9431645EC}">
                <a14:shadowObscured xmlns:a14="http://schemas.microsoft.com/office/drawing/2010/main"/>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00215" y="3561329"/>
              <a:ext cx="515030" cy="896520"/>
            </a:xfrm>
            <a:prstGeom prst="rect">
              <a:avLst/>
            </a:prstGeom>
          </p:spPr>
        </p:pic>
      </p:grpSp>
      <p:grpSp>
        <p:nvGrpSpPr>
          <p:cNvPr id="19" name="Group 18"/>
          <p:cNvGrpSpPr/>
          <p:nvPr/>
        </p:nvGrpSpPr>
        <p:grpSpPr>
          <a:xfrm>
            <a:off x="7828282" y="3855943"/>
            <a:ext cx="3139544" cy="936178"/>
            <a:chOff x="4700603" y="4574582"/>
            <a:chExt cx="3139544" cy="936178"/>
          </a:xfrm>
        </p:grpSpPr>
        <p:pic>
          <p:nvPicPr>
            <p:cNvPr id="20" name="Picture 1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69181" y="4718026"/>
              <a:ext cx="470966" cy="728671"/>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00603" y="4631175"/>
              <a:ext cx="525321" cy="879585"/>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537586" y="4713230"/>
              <a:ext cx="615486" cy="73346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64734" y="4574582"/>
              <a:ext cx="592785" cy="936178"/>
            </a:xfrm>
            <a:prstGeom prst="rect">
              <a:avLst/>
            </a:prstGeom>
          </p:spPr>
        </p:pic>
      </p:grpSp>
      <p:pic>
        <p:nvPicPr>
          <p:cNvPr id="24" name="Picture 23"/>
          <p:cNvPicPr>
            <a:picLocks noChangeAspect="1"/>
          </p:cNvPicPr>
          <p:nvPr/>
        </p:nvPicPr>
        <p:blipFill>
          <a:blip r:embed="rId13"/>
          <a:stretch>
            <a:fillRect/>
          </a:stretch>
        </p:blipFill>
        <p:spPr>
          <a:xfrm>
            <a:off x="7807896" y="5007750"/>
            <a:ext cx="757087" cy="943084"/>
          </a:xfrm>
          <a:prstGeom prst="rect">
            <a:avLst/>
          </a:prstGeom>
        </p:spPr>
      </p:pic>
      <p:sp>
        <p:nvSpPr>
          <p:cNvPr id="2" name="TextBox 1"/>
          <p:cNvSpPr txBox="1"/>
          <p:nvPr/>
        </p:nvSpPr>
        <p:spPr>
          <a:xfrm>
            <a:off x="4635064" y="2145564"/>
            <a:ext cx="2322732" cy="3693319"/>
          </a:xfrm>
          <a:prstGeom prst="rect">
            <a:avLst/>
          </a:prstGeom>
          <a:noFill/>
        </p:spPr>
        <p:txBody>
          <a:bodyPr wrap="square" rtlCol="0">
            <a:spAutoFit/>
          </a:bodyPr>
          <a:lstStyle/>
          <a:p>
            <a:pPr algn="r" rtl="0"/>
            <a:r>
              <a:rPr lang="es-AR">
                <a:latin typeface="Lato" panose="020F0502020204030203" pitchFamily="34" charset="0"/>
                <a:ea typeface="Lato" panose="020F0502020204030203" pitchFamily="34" charset="0"/>
                <a:cs typeface="Lato" panose="020F0502020204030203" pitchFamily="34" charset="0"/>
              </a:rPr>
              <a:t>Sedimentación</a:t>
            </a: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rtl="0"/>
            <a:r>
              <a:rPr lang="es-AR">
                <a:latin typeface="Lato" panose="020F0502020204030203" pitchFamily="34" charset="0"/>
                <a:ea typeface="Lato" panose="020F0502020204030203" pitchFamily="34" charset="0"/>
                <a:cs typeface="Lato" panose="020F0502020204030203" pitchFamily="34" charset="0"/>
              </a:rPr>
              <a:t>Filtración</a:t>
            </a: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rtl="0"/>
            <a:r>
              <a:rPr lang="es-AR">
                <a:latin typeface="Lato" panose="020F0502020204030203" pitchFamily="34" charset="0"/>
                <a:ea typeface="Lato" panose="020F0502020204030203" pitchFamily="34" charset="0"/>
                <a:cs typeface="Lato" panose="020F0502020204030203" pitchFamily="34" charset="0"/>
              </a:rPr>
              <a:t>Desinfección</a:t>
            </a: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rtl="0"/>
            <a:r>
              <a:rPr lang="es-AR">
                <a:latin typeface="Lato" panose="020F0502020204030203" pitchFamily="34" charset="0"/>
                <a:ea typeface="Lato" panose="020F0502020204030203" pitchFamily="34" charset="0"/>
                <a:cs typeface="Lato" panose="020F0502020204030203" pitchFamily="34" charset="0"/>
              </a:rPr>
              <a:t>Almacenamiento seguro</a:t>
            </a:r>
          </a:p>
        </p:txBody>
      </p:sp>
    </p:spTree>
    <p:extLst>
      <p:ext uri="{BB962C8B-B14F-4D97-AF65-F5344CB8AC3E}">
        <p14:creationId xmlns:p14="http://schemas.microsoft.com/office/powerpoint/2010/main" val="103799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¿El TANDAS es efectivo para mejorar la salud?</a:t>
            </a:r>
          </a:p>
        </p:txBody>
      </p:sp>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graphicFrame>
        <p:nvGraphicFramePr>
          <p:cNvPr id="19" name="Table 18"/>
          <p:cNvGraphicFramePr>
            <a:graphicFrameLocks noGrp="1"/>
          </p:cNvGraphicFramePr>
          <p:nvPr>
            <p:extLst>
              <p:ext uri="{D42A27DB-BD31-4B8C-83A1-F6EECF244321}">
                <p14:modId xmlns:p14="http://schemas.microsoft.com/office/powerpoint/2010/main" val="3244596887"/>
              </p:ext>
            </p:extLst>
          </p:nvPr>
        </p:nvGraphicFramePr>
        <p:xfrm>
          <a:off x="2813953" y="1694090"/>
          <a:ext cx="6564093" cy="3901440"/>
        </p:xfrm>
        <a:graphic>
          <a:graphicData uri="http://schemas.openxmlformats.org/drawingml/2006/table">
            <a:tbl>
              <a:tblPr firstRow="1" firstCol="1" bandRow="1"/>
              <a:tblGrid>
                <a:gridCol w="3486745">
                  <a:extLst>
                    <a:ext uri="{9D8B030D-6E8A-4147-A177-3AD203B41FA5}">
                      <a16:colId xmlns:a16="http://schemas.microsoft.com/office/drawing/2014/main" val="2678046822"/>
                    </a:ext>
                  </a:extLst>
                </a:gridCol>
                <a:gridCol w="3077348">
                  <a:extLst>
                    <a:ext uri="{9D8B030D-6E8A-4147-A177-3AD203B41FA5}">
                      <a16:colId xmlns:a16="http://schemas.microsoft.com/office/drawing/2014/main" val="2950049943"/>
                    </a:ext>
                  </a:extLst>
                </a:gridCol>
              </a:tblGrid>
              <a:tr h="548640">
                <a:tc>
                  <a:txBody>
                    <a:bodyPr/>
                    <a:lstStyle/>
                    <a:p>
                      <a:pPr marL="457200" indent="-228600" rtl="0">
                        <a:lnSpc>
                          <a:spcPct val="100000"/>
                        </a:lnSpc>
                        <a:spcBef>
                          <a:spcPts val="300"/>
                        </a:spcBef>
                        <a:spcAft>
                          <a:spcPts val="600"/>
                        </a:spcAft>
                      </a:pPr>
                      <a:r>
                        <a:rPr lang="es-AR" sz="2000" b="1" dirty="0">
                          <a:solidFill>
                            <a:srgbClr val="404040"/>
                          </a:solidFill>
                          <a:effectLst/>
                          <a:latin typeface="Lato" panose="020F0502020204030203" pitchFamily="34" charset="0"/>
                          <a:ea typeface="Lato" panose="020F0502020204030203" pitchFamily="34" charset="0"/>
                          <a:cs typeface="Lato" panose="020F0502020204030203" pitchFamily="34" charset="0"/>
                        </a:rPr>
                        <a:t>Tipo de intervención de TANDAS</a:t>
                      </a:r>
                    </a:p>
                  </a:txBody>
                  <a:tcPr marL="68580" marR="68580" marT="0" marB="0" anchor="ctr">
                    <a:lnL>
                      <a:noFill/>
                    </a:lnL>
                    <a:lnR>
                      <a:noFill/>
                    </a:lnR>
                    <a:lnT>
                      <a:noFill/>
                    </a:lnT>
                    <a:lnB w="12700" cap="flat" cmpd="sng" algn="ctr">
                      <a:solidFill>
                        <a:srgbClr val="9F9F9F"/>
                      </a:solidFill>
                      <a:prstDash val="solid"/>
                      <a:round/>
                      <a:headEnd type="none" w="med" len="med"/>
                      <a:tailEnd type="none" w="med" len="med"/>
                    </a:lnB>
                  </a:tcPr>
                </a:tc>
                <a:tc>
                  <a:txBody>
                    <a:bodyPr/>
                    <a:lstStyle/>
                    <a:p>
                      <a:pPr marL="457200" indent="-228600" rtl="0">
                        <a:lnSpc>
                          <a:spcPts val="1400"/>
                        </a:lnSpc>
                        <a:spcBef>
                          <a:spcPts val="300"/>
                        </a:spcBef>
                        <a:spcAft>
                          <a:spcPts val="600"/>
                        </a:spcAft>
                      </a:pPr>
                      <a:r>
                        <a:rPr lang="es-AR" sz="2000" b="1">
                          <a:solidFill>
                            <a:srgbClr val="404040"/>
                          </a:solidFill>
                          <a:effectLst/>
                          <a:latin typeface="Lato" panose="020F0502020204030203" pitchFamily="34" charset="0"/>
                          <a:ea typeface="Lato" panose="020F0502020204030203" pitchFamily="34" charset="0"/>
                          <a:cs typeface="Lato" panose="020F0502020204030203" pitchFamily="34" charset="0"/>
                        </a:rPr>
                        <a:t>Reducción de la diarrea</a:t>
                      </a:r>
                    </a:p>
                  </a:txBody>
                  <a:tcPr marL="68580" marR="68580" marT="0" marB="0" anchor="ctr">
                    <a:lnL>
                      <a:noFill/>
                    </a:lnL>
                    <a:lnR>
                      <a:noFill/>
                    </a:lnR>
                    <a:lnT>
                      <a:noFill/>
                    </a:lnT>
                    <a:lnB w="12700" cap="flat" cmpd="sng" algn="ctr">
                      <a:solidFill>
                        <a:srgbClr val="9F9F9F"/>
                      </a:solidFill>
                      <a:prstDash val="solid"/>
                      <a:round/>
                      <a:headEnd type="none" w="med" len="med"/>
                      <a:tailEnd type="none" w="med" len="med"/>
                    </a:lnB>
                  </a:tcPr>
                </a:tc>
                <a:extLst>
                  <a:ext uri="{0D108BD9-81ED-4DB2-BD59-A6C34878D82A}">
                    <a16:rowId xmlns:a16="http://schemas.microsoft.com/office/drawing/2014/main" val="1091889079"/>
                  </a:ext>
                </a:extLst>
              </a:tr>
              <a:tr h="548640">
                <a:tc>
                  <a:txBody>
                    <a:bodyPr/>
                    <a:lstStyle/>
                    <a:p>
                      <a:pPr marL="457200" indent="-228600"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Cloración </a:t>
                      </a:r>
                    </a:p>
                  </a:txBody>
                  <a:tcPr marL="68580" marR="68580" marT="0" marB="0" anchor="ctr">
                    <a:lnL>
                      <a:noFill/>
                    </a:lnL>
                    <a:lnR w="12700" cap="flat" cmpd="sng" algn="ctr">
                      <a:solidFill>
                        <a:srgbClr val="9F9F9F"/>
                      </a:solidFill>
                      <a:prstDash val="solid"/>
                      <a:round/>
                      <a:headEnd type="none" w="med" len="med"/>
                      <a:tailEnd type="none" w="med" len="med"/>
                    </a:lnR>
                    <a:lnT w="12700" cap="flat" cmpd="sng" algn="ctr">
                      <a:solidFill>
                        <a:srgbClr val="9F9F9F"/>
                      </a:solidFill>
                      <a:prstDash val="solid"/>
                      <a:round/>
                      <a:headEnd type="none" w="med" len="med"/>
                      <a:tailEnd type="none" w="med" len="med"/>
                    </a:lnT>
                    <a:lnB>
                      <a:noFill/>
                    </a:lnB>
                    <a:solidFill>
                      <a:srgbClr val="F2F2F2"/>
                    </a:solidFill>
                  </a:tcPr>
                </a:tc>
                <a:tc>
                  <a:txBody>
                    <a:bodyPr/>
                    <a:lstStyle/>
                    <a:p>
                      <a:pPr marL="457200" indent="-228600" algn="ctr"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23%</a:t>
                      </a:r>
                    </a:p>
                  </a:txBody>
                  <a:tcPr marL="68580" marR="68580" marT="0" marB="0" anchor="ctr">
                    <a:lnL w="12700" cap="flat" cmpd="sng" algn="ctr">
                      <a:solidFill>
                        <a:srgbClr val="9F9F9F"/>
                      </a:solidFill>
                      <a:prstDash val="solid"/>
                      <a:round/>
                      <a:headEnd type="none" w="med" len="med"/>
                      <a:tailEnd type="none" w="med" len="med"/>
                    </a:lnL>
                    <a:lnR>
                      <a:noFill/>
                    </a:lnR>
                    <a:lnT w="12700" cap="flat" cmpd="sng" algn="ctr">
                      <a:solidFill>
                        <a:srgbClr val="9F9F9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340187653"/>
                  </a:ext>
                </a:extLst>
              </a:tr>
              <a:tr h="548640">
                <a:tc>
                  <a:txBody>
                    <a:bodyPr/>
                    <a:lstStyle/>
                    <a:p>
                      <a:pPr marL="457200" indent="-228600"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Floculación y desinfección</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tcPr>
                </a:tc>
                <a:tc>
                  <a:txBody>
                    <a:bodyPr/>
                    <a:lstStyle/>
                    <a:p>
                      <a:pPr marL="457200" indent="-228600" algn="ctr"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31%</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6767043"/>
                  </a:ext>
                </a:extLst>
              </a:tr>
              <a:tr h="548640">
                <a:tc>
                  <a:txBody>
                    <a:bodyPr/>
                    <a:lstStyle/>
                    <a:p>
                      <a:pPr marL="457200" indent="-228600"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Filtros de cerámica</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solidFill>
                      <a:srgbClr val="F2F2F2"/>
                    </a:solidFill>
                  </a:tcPr>
                </a:tc>
                <a:tc>
                  <a:txBody>
                    <a:bodyPr/>
                    <a:lstStyle/>
                    <a:p>
                      <a:pPr marL="457200" indent="-228600" algn="ctr"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61%</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850119473"/>
                  </a:ext>
                </a:extLst>
              </a:tr>
              <a:tr h="548640">
                <a:tc>
                  <a:txBody>
                    <a:bodyPr/>
                    <a:lstStyle/>
                    <a:p>
                      <a:pPr marL="457200" indent="-228600"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Filtros de bioarena</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tcPr>
                </a:tc>
                <a:tc>
                  <a:txBody>
                    <a:bodyPr/>
                    <a:lstStyle/>
                    <a:p>
                      <a:pPr marL="457200" indent="-228600" algn="ctr"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53%</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1037351"/>
                  </a:ext>
                </a:extLst>
              </a:tr>
              <a:tr h="548640">
                <a:tc>
                  <a:txBody>
                    <a:bodyPr/>
                    <a:lstStyle/>
                    <a:p>
                      <a:pPr marL="457200" indent="-228600"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Filtros Lifestraw</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solidFill>
                      <a:srgbClr val="F2F2F2"/>
                    </a:solidFill>
                  </a:tcPr>
                </a:tc>
                <a:tc>
                  <a:txBody>
                    <a:bodyPr/>
                    <a:lstStyle/>
                    <a:p>
                      <a:pPr marL="457200" indent="-228600" algn="ctr"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31%</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327949794"/>
                  </a:ext>
                </a:extLst>
              </a:tr>
              <a:tr h="548640">
                <a:tc>
                  <a:txBody>
                    <a:bodyPr/>
                    <a:lstStyle/>
                    <a:p>
                      <a:pPr marL="457200" indent="-228600" rtl="0">
                        <a:lnSpc>
                          <a:spcPts val="1400"/>
                        </a:lnSpc>
                        <a:spcBef>
                          <a:spcPts val="300"/>
                        </a:spcBef>
                        <a:spcAft>
                          <a:spcPts val="600"/>
                        </a:spcAft>
                      </a:pPr>
                      <a:r>
                        <a:rPr lang="es-AR" sz="2000" b="0">
                          <a:solidFill>
                            <a:srgbClr val="404040"/>
                          </a:solidFill>
                          <a:effectLst/>
                          <a:latin typeface="Lato" panose="020F0502020204030203" pitchFamily="34" charset="0"/>
                          <a:ea typeface="Lato" panose="020F0502020204030203" pitchFamily="34" charset="0"/>
                          <a:cs typeface="Lato" panose="020F0502020204030203" pitchFamily="34" charset="0"/>
                        </a:rPr>
                        <a:t>Desinfección solar (SODIS)</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tcPr>
                </a:tc>
                <a:tc>
                  <a:txBody>
                    <a:bodyPr/>
                    <a:lstStyle/>
                    <a:p>
                      <a:pPr marL="457200" indent="-228600" algn="ctr" rtl="0">
                        <a:lnSpc>
                          <a:spcPts val="1400"/>
                        </a:lnSpc>
                        <a:spcBef>
                          <a:spcPts val="300"/>
                        </a:spcBef>
                        <a:spcAft>
                          <a:spcPts val="600"/>
                        </a:spcAft>
                      </a:pPr>
                      <a:r>
                        <a:rPr lang="es-AR"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38%</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4979611"/>
                  </a:ext>
                </a:extLst>
              </a:tr>
            </a:tbl>
          </a:graphicData>
        </a:graphic>
      </p:graphicFrame>
      <p:sp>
        <p:nvSpPr>
          <p:cNvPr id="20" name="Rectangle 2"/>
          <p:cNvSpPr>
            <a:spLocks noChangeArrowheads="1"/>
          </p:cNvSpPr>
          <p:nvPr/>
        </p:nvSpPr>
        <p:spPr bwMode="auto">
          <a:xfrm>
            <a:off x="404041" y="6154191"/>
            <a:ext cx="108499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17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s-AR" i="0" u="none" strike="noStrike" cap="none" normalizeH="0" baseline="0" dirty="0">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Reducción de la diarrea para diferentes intervenciones de TANDAS (adaptado</a:t>
            </a:r>
            <a:r>
              <a:rPr kumimoji="0" lang="es-AR" i="0" u="none" strike="noStrike" cap="none" normalizeH="0" dirty="0">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 de </a:t>
            </a:r>
            <a:r>
              <a:rPr kumimoji="0" lang="es-AR" i="0" u="none" strike="noStrike" cap="none" normalizeH="0" dirty="0" err="1">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Clasen</a:t>
            </a:r>
            <a:r>
              <a:rPr kumimoji="0" lang="es-AR" i="0" u="none" strike="noStrike" cap="none" normalizeH="0" dirty="0">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 et al., 2015)</a:t>
            </a:r>
          </a:p>
        </p:txBody>
      </p:sp>
    </p:spTree>
    <p:extLst>
      <p:ext uri="{BB962C8B-B14F-4D97-AF65-F5344CB8AC3E}">
        <p14:creationId xmlns:p14="http://schemas.microsoft.com/office/powerpoint/2010/main" val="376494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s-AR"/>
              <a:t>Impactos sobre la salud de TANDAS: enfermedad diarreica</a:t>
            </a:r>
          </a:p>
        </p:txBody>
      </p:sp>
      <p:sp>
        <p:nvSpPr>
          <p:cNvPr id="2" name="Slide Number Placeholder 1"/>
          <p:cNvSpPr>
            <a:spLocks noGrp="1"/>
          </p:cNvSpPr>
          <p:nvPr>
            <p:ph type="sldNum" sz="quarter" idx="10"/>
          </p:nvPr>
        </p:nvSpPr>
        <p:spPr/>
        <p:txBody>
          <a:bodyPr/>
          <a:lstStyle/>
          <a:p>
            <a:pPr rtl="0"/>
            <a:fld id="{A8350104-CE64-4EE9-82B1-554144FA4C7C}" type="slidenum">
              <a:rPr/>
              <a:pPr/>
              <a:t>9</a:t>
            </a:fld>
            <a:endParaRPr/>
          </a:p>
        </p:txBody>
      </p:sp>
      <p:grpSp>
        <p:nvGrpSpPr>
          <p:cNvPr id="4" name="Group 3"/>
          <p:cNvGrpSpPr/>
          <p:nvPr/>
        </p:nvGrpSpPr>
        <p:grpSpPr>
          <a:xfrm>
            <a:off x="2034009" y="1829788"/>
            <a:ext cx="8121458" cy="3634457"/>
            <a:chOff x="2034009" y="1829788"/>
            <a:chExt cx="8121458" cy="3634457"/>
          </a:xfrm>
        </p:grpSpPr>
        <p:sp>
          <p:nvSpPr>
            <p:cNvPr id="5" name="L-Shape 4"/>
            <p:cNvSpPr/>
            <p:nvPr/>
          </p:nvSpPr>
          <p:spPr>
            <a:xfrm rot="5400000">
              <a:off x="2538412" y="2708203"/>
              <a:ext cx="1519334" cy="2528139"/>
            </a:xfrm>
            <a:prstGeom prst="corner">
              <a:avLst>
                <a:gd name="adj1" fmla="val 16120"/>
                <a:gd name="adj2" fmla="val 16110"/>
              </a:avLst>
            </a:prstGeom>
            <a:solidFill>
              <a:srgbClr val="AF815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2284797" y="3463572"/>
              <a:ext cx="2282418" cy="2000673"/>
            </a:xfrm>
            <a:custGeom>
              <a:avLst/>
              <a:gdLst>
                <a:gd name="connsiteX0" fmla="*/ 0 w 2282418"/>
                <a:gd name="connsiteY0" fmla="*/ 0 h 2000673"/>
                <a:gd name="connsiteX1" fmla="*/ 2282418 w 2282418"/>
                <a:gd name="connsiteY1" fmla="*/ 0 h 2000673"/>
                <a:gd name="connsiteX2" fmla="*/ 2282418 w 2282418"/>
                <a:gd name="connsiteY2" fmla="*/ 2000673 h 2000673"/>
                <a:gd name="connsiteX3" fmla="*/ 0 w 2282418"/>
                <a:gd name="connsiteY3" fmla="*/ 2000673 h 2000673"/>
                <a:gd name="connsiteX4" fmla="*/ 0 w 2282418"/>
                <a:gd name="connsiteY4" fmla="*/ 0 h 20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18" h="2000673">
                  <a:moveTo>
                    <a:pt x="0" y="0"/>
                  </a:moveTo>
                  <a:lnTo>
                    <a:pt x="2282418" y="0"/>
                  </a:lnTo>
                  <a:lnTo>
                    <a:pt x="2282418" y="2000673"/>
                  </a:lnTo>
                  <a:lnTo>
                    <a:pt x="0" y="20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s-AR" sz="2000" kern="1200" dirty="0">
                  <a:latin typeface="Lato" panose="020B0604020202020204" charset="0"/>
                </a:rPr>
                <a:t>Fuente no mejorada</a:t>
              </a:r>
            </a:p>
          </p:txBody>
        </p:sp>
        <p:sp>
          <p:nvSpPr>
            <p:cNvPr id="7" name="Isosceles Triangle 6"/>
            <p:cNvSpPr/>
            <p:nvPr/>
          </p:nvSpPr>
          <p:spPr>
            <a:xfrm>
              <a:off x="4136571" y="2522079"/>
              <a:ext cx="430644" cy="430644"/>
            </a:xfrm>
            <a:prstGeom prst="triangle">
              <a:avLst>
                <a:gd name="adj" fmla="val 100000"/>
              </a:avLst>
            </a:prstGeom>
            <a:solidFill>
              <a:srgbClr val="AF815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5332538" y="2016794"/>
              <a:ext cx="1519334" cy="2528139"/>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Freeform 8"/>
            <p:cNvSpPr/>
            <p:nvPr/>
          </p:nvSpPr>
          <p:spPr>
            <a:xfrm>
              <a:off x="5078923" y="2772163"/>
              <a:ext cx="2282418" cy="2000673"/>
            </a:xfrm>
            <a:custGeom>
              <a:avLst/>
              <a:gdLst>
                <a:gd name="connsiteX0" fmla="*/ 0 w 2282418"/>
                <a:gd name="connsiteY0" fmla="*/ 0 h 2000673"/>
                <a:gd name="connsiteX1" fmla="*/ 2282418 w 2282418"/>
                <a:gd name="connsiteY1" fmla="*/ 0 h 2000673"/>
                <a:gd name="connsiteX2" fmla="*/ 2282418 w 2282418"/>
                <a:gd name="connsiteY2" fmla="*/ 2000673 h 2000673"/>
                <a:gd name="connsiteX3" fmla="*/ 0 w 2282418"/>
                <a:gd name="connsiteY3" fmla="*/ 2000673 h 2000673"/>
                <a:gd name="connsiteX4" fmla="*/ 0 w 2282418"/>
                <a:gd name="connsiteY4" fmla="*/ 0 h 20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18" h="2000673">
                  <a:moveTo>
                    <a:pt x="0" y="0"/>
                  </a:moveTo>
                  <a:lnTo>
                    <a:pt x="2282418" y="0"/>
                  </a:lnTo>
                  <a:lnTo>
                    <a:pt x="2282418" y="2000673"/>
                  </a:lnTo>
                  <a:lnTo>
                    <a:pt x="0" y="20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s-AR" sz="2000" kern="1200" dirty="0">
                  <a:latin typeface="Lato" panose="020B0604020202020204" charset="0"/>
                </a:rPr>
                <a:t>Fuente mejorada</a:t>
              </a:r>
            </a:p>
          </p:txBody>
        </p:sp>
        <p:sp>
          <p:nvSpPr>
            <p:cNvPr id="10" name="Isosceles Triangle 9"/>
            <p:cNvSpPr/>
            <p:nvPr/>
          </p:nvSpPr>
          <p:spPr>
            <a:xfrm>
              <a:off x="6930696" y="1830669"/>
              <a:ext cx="430644" cy="430644"/>
            </a:xfrm>
            <a:prstGeom prst="triangle">
              <a:avLst>
                <a:gd name="adj" fmla="val 10000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L-Shape 10"/>
            <p:cNvSpPr/>
            <p:nvPr/>
          </p:nvSpPr>
          <p:spPr>
            <a:xfrm rot="5400000">
              <a:off x="8126664" y="1325385"/>
              <a:ext cx="1519334" cy="2528139"/>
            </a:xfrm>
            <a:prstGeom prst="corner">
              <a:avLst>
                <a:gd name="adj1" fmla="val 16120"/>
                <a:gd name="adj2" fmla="val 16110"/>
              </a:avLst>
            </a:prstGeom>
            <a:solidFill>
              <a:srgbClr val="38C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Freeform 11"/>
            <p:cNvSpPr/>
            <p:nvPr/>
          </p:nvSpPr>
          <p:spPr>
            <a:xfrm>
              <a:off x="7873049" y="2080753"/>
              <a:ext cx="2282418" cy="2000673"/>
            </a:xfrm>
            <a:custGeom>
              <a:avLst/>
              <a:gdLst>
                <a:gd name="connsiteX0" fmla="*/ 0 w 2282418"/>
                <a:gd name="connsiteY0" fmla="*/ 0 h 2000673"/>
                <a:gd name="connsiteX1" fmla="*/ 2282418 w 2282418"/>
                <a:gd name="connsiteY1" fmla="*/ 0 h 2000673"/>
                <a:gd name="connsiteX2" fmla="*/ 2282418 w 2282418"/>
                <a:gd name="connsiteY2" fmla="*/ 2000673 h 2000673"/>
                <a:gd name="connsiteX3" fmla="*/ 0 w 2282418"/>
                <a:gd name="connsiteY3" fmla="*/ 2000673 h 2000673"/>
                <a:gd name="connsiteX4" fmla="*/ 0 w 2282418"/>
                <a:gd name="connsiteY4" fmla="*/ 0 h 20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18" h="2000673">
                  <a:moveTo>
                    <a:pt x="0" y="0"/>
                  </a:moveTo>
                  <a:lnTo>
                    <a:pt x="2282418" y="0"/>
                  </a:lnTo>
                  <a:lnTo>
                    <a:pt x="2282418" y="2000673"/>
                  </a:lnTo>
                  <a:lnTo>
                    <a:pt x="0" y="20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ts val="0"/>
                </a:spcAft>
              </a:pPr>
              <a:r>
                <a:rPr lang="es-AR" sz="2000" kern="1200" dirty="0">
                  <a:latin typeface="Lato" panose="020B0604020202020204" charset="0"/>
                </a:rPr>
                <a:t>Agua entubada en las instalaciones</a:t>
              </a:r>
            </a:p>
          </p:txBody>
        </p:sp>
      </p:grpSp>
      <p:sp>
        <p:nvSpPr>
          <p:cNvPr id="20" name="Text Placeholder 11"/>
          <p:cNvSpPr>
            <a:spLocks noGrp="1"/>
          </p:cNvSpPr>
          <p:nvPr>
            <p:ph type="body" sz="quarter" idx="4294967295"/>
          </p:nvPr>
        </p:nvSpPr>
        <p:spPr>
          <a:xfrm>
            <a:off x="1087615" y="5981186"/>
            <a:ext cx="9313200" cy="585560"/>
          </a:xfrm>
          <a:prstGeom prst="rect">
            <a:avLst/>
          </a:prstGeom>
        </p:spPr>
        <p:txBody>
          <a:bodyPr>
            <a:noAutofit/>
          </a:bodyPr>
          <a:lstStyle/>
          <a:p>
            <a:pPr rtl="0"/>
            <a:r>
              <a:rPr lang="es-AR" sz="1100"/>
              <a:t>Wolf J, Prüss-Ustün A, Cumming O, et al. Review of the evidence relating drinking-water and sanitation to diarrhoea: a meta-regression. </a:t>
            </a:r>
            <a:br>
              <a:rPr lang="en-CA" sz="1100" dirty="0"/>
            </a:br>
            <a:r>
              <a:rPr lang="es-AR" sz="1100"/>
              <a:t>Tropical Medicine and International Health. 2014.</a:t>
            </a:r>
          </a:p>
        </p:txBody>
      </p:sp>
      <p:grpSp>
        <p:nvGrpSpPr>
          <p:cNvPr id="24" name="Group 23"/>
          <p:cNvGrpSpPr/>
          <p:nvPr/>
        </p:nvGrpSpPr>
        <p:grpSpPr>
          <a:xfrm>
            <a:off x="2682212" y="4699869"/>
            <a:ext cx="1438952" cy="646331"/>
            <a:chOff x="2682212" y="4699869"/>
            <a:chExt cx="1438952" cy="646331"/>
          </a:xfrm>
        </p:grpSpPr>
        <p:sp>
          <p:nvSpPr>
            <p:cNvPr id="21" name="Right Arrow 20"/>
            <p:cNvSpPr/>
            <p:nvPr/>
          </p:nvSpPr>
          <p:spPr>
            <a:xfrm rot="16200000" flipH="1">
              <a:off x="2598406" y="4881366"/>
              <a:ext cx="548640" cy="381028"/>
            </a:xfrm>
            <a:prstGeom prst="rightArrow">
              <a:avLst/>
            </a:prstGeom>
            <a:solidFill>
              <a:srgbClr val="AF8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3168659" y="4699869"/>
              <a:ext cx="952505" cy="553998"/>
            </a:xfrm>
            <a:prstGeom prst="rect">
              <a:avLst/>
            </a:prstGeom>
            <a:noFill/>
          </p:spPr>
          <p:txBody>
            <a:bodyPr wrap="none" rtlCol="0">
              <a:spAutoFit/>
            </a:bodyPr>
            <a:lstStyle/>
            <a:p>
              <a:pPr rtl="0"/>
              <a:r>
                <a:rPr lang="es-AR" sz="3000" dirty="0">
                  <a:latin typeface="Lato Black" panose="020F0502020204030203" pitchFamily="34" charset="0"/>
                  <a:ea typeface="Lato Black" panose="020F0502020204030203" pitchFamily="34" charset="0"/>
                  <a:cs typeface="Lato Black" panose="020F0502020204030203" pitchFamily="34" charset="0"/>
                </a:rPr>
                <a:t>45%</a:t>
              </a:r>
            </a:p>
          </p:txBody>
        </p:sp>
      </p:grpSp>
      <p:grpSp>
        <p:nvGrpSpPr>
          <p:cNvPr id="25" name="Group 24"/>
          <p:cNvGrpSpPr/>
          <p:nvPr/>
        </p:nvGrpSpPr>
        <p:grpSpPr>
          <a:xfrm>
            <a:off x="5553701" y="4021867"/>
            <a:ext cx="1438952" cy="646331"/>
            <a:chOff x="2682212" y="4699869"/>
            <a:chExt cx="1438952" cy="646331"/>
          </a:xfrm>
          <a:solidFill>
            <a:srgbClr val="FFC000"/>
          </a:solidFill>
        </p:grpSpPr>
        <p:sp>
          <p:nvSpPr>
            <p:cNvPr id="26" name="Right Arrow 25"/>
            <p:cNvSpPr/>
            <p:nvPr/>
          </p:nvSpPr>
          <p:spPr>
            <a:xfrm rot="16200000" flipH="1">
              <a:off x="2598406" y="4881366"/>
              <a:ext cx="548640" cy="381028"/>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3168659" y="4699869"/>
              <a:ext cx="952505" cy="553998"/>
            </a:xfrm>
            <a:prstGeom prst="rect">
              <a:avLst/>
            </a:prstGeom>
            <a:noFill/>
          </p:spPr>
          <p:txBody>
            <a:bodyPr wrap="none" rtlCol="0">
              <a:spAutoFit/>
            </a:bodyPr>
            <a:lstStyle/>
            <a:p>
              <a:pPr rtl="0"/>
              <a:r>
                <a:rPr lang="es-AR" sz="3000" dirty="0">
                  <a:latin typeface="Lato Black" panose="020F0502020204030203" pitchFamily="34" charset="0"/>
                  <a:ea typeface="Lato Black" panose="020F0502020204030203" pitchFamily="34" charset="0"/>
                  <a:cs typeface="Lato Black" panose="020F0502020204030203" pitchFamily="34" charset="0"/>
                </a:rPr>
                <a:t>38%</a:t>
              </a:r>
            </a:p>
          </p:txBody>
        </p:sp>
      </p:grpSp>
      <p:grpSp>
        <p:nvGrpSpPr>
          <p:cNvPr id="28" name="Group 27"/>
          <p:cNvGrpSpPr/>
          <p:nvPr/>
        </p:nvGrpSpPr>
        <p:grpSpPr>
          <a:xfrm>
            <a:off x="8270239" y="3296456"/>
            <a:ext cx="1438952" cy="646331"/>
            <a:chOff x="2682212" y="4699869"/>
            <a:chExt cx="1438952" cy="646331"/>
          </a:xfrm>
        </p:grpSpPr>
        <p:sp>
          <p:nvSpPr>
            <p:cNvPr id="29" name="Right Arrow 28"/>
            <p:cNvSpPr/>
            <p:nvPr/>
          </p:nvSpPr>
          <p:spPr>
            <a:xfrm rot="16200000" flipH="1">
              <a:off x="2598406" y="4881366"/>
              <a:ext cx="548640" cy="381028"/>
            </a:xfrm>
            <a:prstGeom prst="rightArrow">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38C6F4"/>
                </a:solidFill>
              </a:endParaRPr>
            </a:p>
          </p:txBody>
        </p:sp>
        <p:sp>
          <p:nvSpPr>
            <p:cNvPr id="30" name="TextBox 29"/>
            <p:cNvSpPr txBox="1"/>
            <p:nvPr/>
          </p:nvSpPr>
          <p:spPr>
            <a:xfrm>
              <a:off x="3168659" y="4699869"/>
              <a:ext cx="952505" cy="553998"/>
            </a:xfrm>
            <a:prstGeom prst="rect">
              <a:avLst/>
            </a:prstGeom>
            <a:noFill/>
          </p:spPr>
          <p:txBody>
            <a:bodyPr wrap="none" rtlCol="0">
              <a:spAutoFit/>
            </a:bodyPr>
            <a:lstStyle/>
            <a:p>
              <a:pPr rtl="0"/>
              <a:r>
                <a:rPr lang="es-AR" sz="3000" dirty="0">
                  <a:latin typeface="Lato Black" panose="020F0502020204030203" pitchFamily="34" charset="0"/>
                  <a:ea typeface="Lato Black" panose="020F0502020204030203" pitchFamily="34" charset="0"/>
                  <a:cs typeface="Lato Black" panose="020F0502020204030203" pitchFamily="34" charset="0"/>
                </a:rPr>
                <a:t>28%</a:t>
              </a:r>
            </a:p>
          </p:txBody>
        </p:sp>
      </p:grpSp>
    </p:spTree>
    <p:custDataLst>
      <p:tags r:id="rId1"/>
    </p:custDataLst>
    <p:extLst>
      <p:ext uri="{BB962C8B-B14F-4D97-AF65-F5344CB8AC3E}">
        <p14:creationId xmlns:p14="http://schemas.microsoft.com/office/powerpoint/2010/main" val="3103008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1_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855</TotalTime>
  <Words>935</Words>
  <Application>Microsoft Office PowerPoint</Application>
  <PresentationFormat>Widescreen</PresentationFormat>
  <Paragraphs>130</Paragraphs>
  <Slides>21</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Merriweather Light</vt:lpstr>
      <vt:lpstr>Lato</vt:lpstr>
      <vt:lpstr>Georgia</vt:lpstr>
      <vt:lpstr>Lato Light</vt:lpstr>
      <vt:lpstr>Calibri</vt:lpstr>
      <vt:lpstr>Lato Black</vt:lpstr>
      <vt:lpstr>CAWST Title</vt:lpstr>
      <vt:lpstr>CAWST Content</vt:lpstr>
      <vt:lpstr>1_CAWST Content</vt:lpstr>
      <vt:lpstr>PowerPoint Presentation</vt:lpstr>
      <vt:lpstr>PowerPoint Presentation</vt:lpstr>
      <vt:lpstr>PowerPoint Presentation</vt:lpstr>
      <vt:lpstr>Objetivos de aprendizaje</vt:lpstr>
      <vt:lpstr>¿Qué es el tratamiento del agua?</vt:lpstr>
      <vt:lpstr>¿Qué problemas puede resolver el tratamiento del agua?</vt:lpstr>
      <vt:lpstr>¿Qué es el TANDAS?</vt:lpstr>
      <vt:lpstr>¿El TANDAS es efectivo para mejorar la salud?</vt:lpstr>
      <vt:lpstr>Impactos sobre la salud de TANDAS: enfermedad diarreica</vt:lpstr>
      <vt:lpstr>¿Cuándo es más probable que los métodos de TANDAS mejoren la salud de las personas?</vt:lpstr>
      <vt:lpstr>Las 3 C</vt:lpstr>
      <vt:lpstr>Correcto</vt:lpstr>
      <vt:lpstr>Ejemplos de uso incorrecto</vt:lpstr>
      <vt:lpstr>Sistemático</vt:lpstr>
      <vt:lpstr>Ejemplos de uso incorrecto</vt:lpstr>
      <vt:lpstr>Continuado (sostenido)</vt:lpstr>
      <vt:lpstr>Ejemplos de uso interrumpido</vt:lpstr>
      <vt:lpstr>Imagine que ha recibido un nuevo producto de TANDAS…</vt:lpstr>
      <vt:lpstr>Revisión: cuaderno de actividades</vt:lpstr>
      <vt:lpstr>Bibliografía</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56</cp:revision>
  <dcterms:created xsi:type="dcterms:W3CDTF">2018-04-24T20:01:19Z</dcterms:created>
  <dcterms:modified xsi:type="dcterms:W3CDTF">2018-08-26T23:14:46Z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