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307" r:id="rId2"/>
    <p:sldId id="256" r:id="rId3"/>
    <p:sldId id="257" r:id="rId4"/>
    <p:sldId id="259" r:id="rId5"/>
    <p:sldId id="263" r:id="rId6"/>
    <p:sldId id="265" r:id="rId7"/>
    <p:sldId id="264" r:id="rId8"/>
    <p:sldId id="266" r:id="rId9"/>
    <p:sldId id="267" r:id="rId10"/>
    <p:sldId id="268" r:id="rId11"/>
    <p:sldId id="269" r:id="rId12"/>
    <p:sldId id="270" r:id="rId13"/>
    <p:sldId id="274" r:id="rId14"/>
    <p:sldId id="273" r:id="rId15"/>
    <p:sldId id="282" r:id="rId16"/>
    <p:sldId id="283" r:id="rId17"/>
    <p:sldId id="285" r:id="rId18"/>
    <p:sldId id="286" r:id="rId19"/>
    <p:sldId id="287" r:id="rId20"/>
    <p:sldId id="288" r:id="rId21"/>
    <p:sldId id="275" r:id="rId22"/>
    <p:sldId id="276" r:id="rId23"/>
    <p:sldId id="277" r:id="rId24"/>
    <p:sldId id="278" r:id="rId25"/>
    <p:sldId id="279" r:id="rId26"/>
    <p:sldId id="281" r:id="rId27"/>
    <p:sldId id="290" r:id="rId28"/>
    <p:sldId id="289" r:id="rId29"/>
    <p:sldId id="291" r:id="rId30"/>
    <p:sldId id="292" r:id="rId31"/>
    <p:sldId id="293" r:id="rId32"/>
    <p:sldId id="294" r:id="rId33"/>
    <p:sldId id="296" r:id="rId34"/>
    <p:sldId id="297" r:id="rId35"/>
    <p:sldId id="298" r:id="rId36"/>
    <p:sldId id="299" r:id="rId37"/>
    <p:sldId id="300" r:id="rId38"/>
    <p:sldId id="301" r:id="rId39"/>
    <p:sldId id="305" r:id="rId40"/>
    <p:sldId id="306"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lert" initials="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18" autoAdjust="0"/>
  </p:normalViewPr>
  <p:slideViewPr>
    <p:cSldViewPr>
      <p:cViewPr varScale="1">
        <p:scale>
          <a:sx n="58" d="100"/>
          <a:sy n="58" d="100"/>
        </p:scale>
        <p:origin x="-17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0-23T15:57:03.638" idx="2">
    <p:pos x="3127" y="1903"/>
    <p:text>D'où vient cette information ? Impossible de la trouver dans la fiche technique</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067FA-07C1-4EB7-9CD2-2C4982B3B5FE}" type="datetimeFigureOut">
              <a:rPr lang="en-CA" smtClean="0"/>
              <a:t>13/04/2014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C0E41-A809-4261-8BC0-7F066B55B892}" type="slidenum">
              <a:rPr lang="en-CA" smtClean="0"/>
              <a:t>‹#›</a:t>
            </a:fld>
            <a:endParaRPr lang="en-CA"/>
          </a:p>
        </p:txBody>
      </p:sp>
    </p:spTree>
    <p:extLst>
      <p:ext uri="{BB962C8B-B14F-4D97-AF65-F5344CB8AC3E}">
        <p14:creationId xmlns:p14="http://schemas.microsoft.com/office/powerpoint/2010/main" val="57679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sz="1000">
                <a:latin typeface="Arial" panose="020B0604020202020204" pitchFamily="34" charset="0"/>
                <a:cs typeface="Arial" panose="020B0604020202020204" pitchFamily="34" charset="0"/>
              </a:rPr>
              <a:t>Il n'est pas possible d'analyser l'eau pour détecter tous les produits chimiques pouvant provoquer des problèmes de santé, et ce n'est pas nécessaire. La plupart des produits chimiques ne sont que rarement présents, et beaucoup d'entre eux sont le résultat de la contamination humaine d'une petite zone, qui n'affecte que quelques sources d'eau. </a:t>
            </a:r>
          </a:p>
          <a:p>
            <a:pPr marL="0" indent="0">
              <a:buFont typeface="Arial" panose="020B0604020202020204" pitchFamily="34" charset="0"/>
              <a:buNone/>
            </a:pPr>
            <a:endParaRPr lang="en-CA" sz="1000" dirty="0" smtClean="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sz="1000" b="1">
                <a:latin typeface="Arial" panose="020B0604020202020204" pitchFamily="34" charset="0"/>
                <a:cs typeface="Arial" panose="020B0604020202020204" pitchFamily="34" charset="0"/>
              </a:rPr>
              <a:t>Demandez</a:t>
            </a:r>
            <a:r>
              <a:rPr sz="1000" b="1" baseline="0">
                <a:latin typeface="Arial" panose="020B0604020202020204" pitchFamily="34" charset="0"/>
                <a:cs typeface="Arial" panose="020B0604020202020204" pitchFamily="34" charset="0"/>
              </a:rPr>
              <a:t> aux participants quels sont selon eux les produits chimiques dont il faut tester la présence en priorité.</a:t>
            </a:r>
          </a:p>
          <a:p>
            <a:pPr marL="171450" indent="-171450">
              <a:buFont typeface="Arial" panose="020B0604020202020204" pitchFamily="34" charset="0"/>
              <a:buChar char="•"/>
            </a:pPr>
            <a:endParaRPr lang="en-CA" sz="1000" b="1" dirty="0" smtClean="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sz="1200" kern="1200">
                <a:solidFill>
                  <a:schemeClr val="tx1"/>
                </a:solidFill>
                <a:latin typeface="+mn-lt"/>
                <a:ea typeface="+mn-ea"/>
                <a:cs typeface="+mn-cs"/>
              </a:rPr>
              <a:t>Trois produits chimiques peuvent potentiellement provoquer de graves problèmes de santé et se trouvent sur de vastes zones. Il y a l'</a:t>
            </a:r>
            <a:r>
              <a:rPr sz="1200" b="1" kern="1200">
                <a:solidFill>
                  <a:schemeClr val="tx1"/>
                </a:solidFill>
                <a:latin typeface="+mn-lt"/>
                <a:ea typeface="+mn-ea"/>
                <a:cs typeface="+mn-cs"/>
              </a:rPr>
              <a:t>arsenic</a:t>
            </a:r>
            <a:r>
              <a:rPr sz="1200" kern="1200">
                <a:solidFill>
                  <a:schemeClr val="tx1"/>
                </a:solidFill>
                <a:latin typeface="+mn-lt"/>
                <a:ea typeface="+mn-ea"/>
                <a:cs typeface="+mn-cs"/>
              </a:rPr>
              <a:t> et le </a:t>
            </a:r>
            <a:r>
              <a:rPr sz="1200" b="1" kern="1200">
                <a:solidFill>
                  <a:schemeClr val="tx1"/>
                </a:solidFill>
                <a:latin typeface="+mn-lt"/>
                <a:ea typeface="+mn-ea"/>
                <a:cs typeface="+mn-cs"/>
              </a:rPr>
              <a:t>fluorure</a:t>
            </a:r>
            <a:r>
              <a:rPr sz="1200" kern="1200">
                <a:solidFill>
                  <a:schemeClr val="tx1"/>
                </a:solidFill>
                <a:latin typeface="+mn-lt"/>
                <a:ea typeface="+mn-ea"/>
                <a:cs typeface="+mn-cs"/>
              </a:rPr>
              <a:t>, qui peuvent être naturellement présents, et les </a:t>
            </a:r>
            <a:r>
              <a:rPr sz="1200" b="1" kern="1200">
                <a:solidFill>
                  <a:schemeClr val="tx1"/>
                </a:solidFill>
                <a:latin typeface="+mn-lt"/>
                <a:ea typeface="+mn-ea"/>
                <a:cs typeface="+mn-cs"/>
              </a:rPr>
              <a:t>nitrates</a:t>
            </a:r>
            <a:r>
              <a:rPr sz="1200" kern="1200">
                <a:solidFill>
                  <a:schemeClr val="tx1"/>
                </a:solidFill>
                <a:latin typeface="+mn-lt"/>
                <a:ea typeface="+mn-ea"/>
                <a:cs typeface="+mn-cs"/>
              </a:rPr>
              <a:t>, couramment utilisés comme engrais dans l'agriculture. Ces trois contaminants sont le plus souvent présents dans l'eau souterraine, bien que l'eau de surface puisse aussi être touchée. </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rtl="0">
              <a:buFont typeface="Arial" panose="020B0604020202020204" pitchFamily="34" charset="0"/>
              <a:buChar char="•"/>
            </a:pPr>
            <a:r>
              <a:rPr sz="1200" kern="1200">
                <a:solidFill>
                  <a:schemeClr val="tx1"/>
                </a:solidFill>
                <a:latin typeface="+mn-lt"/>
                <a:ea typeface="+mn-ea"/>
                <a:cs typeface="+mn-cs"/>
              </a:rPr>
              <a:t>La deuxième priorité d'analyse de qualité de l'eau doit concerner des paramètres chimiques qui conduisent couramment l'eau à être rejetée pour des raisons esthétiques, comme les métaux (surtout le fer et le manganèse) et les matières dissoutes totales (salinité). </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rtl="0">
              <a:buFont typeface="Arial" panose="020B0604020202020204" pitchFamily="34" charset="0"/>
              <a:buChar char="•"/>
            </a:pPr>
            <a:r>
              <a:rPr sz="1200" kern="1200">
                <a:solidFill>
                  <a:schemeClr val="tx1"/>
                </a:solidFill>
                <a:latin typeface="+mn-lt"/>
                <a:ea typeface="+mn-ea"/>
                <a:cs typeface="+mn-cs"/>
              </a:rPr>
              <a:t>Lorsque l'eau est désinfectée avec du chlore, il est aussi important de contrôler la qualité de l'eau de boisson en termes de pH et de chlore résiduel libre, qui sont des indicateurs d'un traitement approprié et efficace. De même, il peut être important de tester la présence de produits chimiques connus pour être présent localement, comme le mercure ou le plomb provenant de la pollution industrielle.</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C21C0E41-A809-4261-8BC0-7F066B55B892}" type="slidenum">
              <a:rPr/>
              <a:t>4</a:t>
            </a:fld>
            <a:endParaRPr/>
          </a:p>
        </p:txBody>
      </p:sp>
    </p:spTree>
    <p:extLst>
      <p:ext uri="{BB962C8B-B14F-4D97-AF65-F5344CB8AC3E}">
        <p14:creationId xmlns:p14="http://schemas.microsoft.com/office/powerpoint/2010/main" val="428583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sz="1000">
                <a:latin typeface="Arial" panose="020B0604020202020204" pitchFamily="34" charset="0"/>
                <a:cs typeface="Arial" panose="020B0604020202020204" pitchFamily="34" charset="0"/>
              </a:rPr>
              <a:t>L'OMS recommande que l'eau de boisson contienne moins de 50 mg/L de nitrates et 3 mg/L de nitrites pour éviter le syndrome du bébé bleu (exposition à court terme). De plus, le total des ratios des concentrations de chacun au niveau de sa directive ne doit pas dépasser 1.</a:t>
            </a:r>
          </a:p>
          <a:p>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rtl="0"/>
            <a:fld id="{C21C0E41-A809-4261-8BC0-7F066B55B892}" type="slidenum">
              <a:rPr/>
              <a:t>13</a:t>
            </a:fld>
            <a:endParaRPr/>
          </a:p>
        </p:txBody>
      </p:sp>
    </p:spTree>
    <p:extLst>
      <p:ext uri="{BB962C8B-B14F-4D97-AF65-F5344CB8AC3E}">
        <p14:creationId xmlns:p14="http://schemas.microsoft.com/office/powerpoint/2010/main" val="3124494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Des niveaux de nitrates élevés sont souvent associés à de hauts niveaux de contamination microbiologique car les nitrates ont pu provenir de fumier ou d’eaux usées.</a:t>
            </a:r>
          </a:p>
          <a:p>
            <a:pPr marL="171450" indent="-171450">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Si des niveaux élevés de nitrates sont détectés, les individus doivent également traiter leur eau pour en éliminer la possible contamination microbiologique. </a:t>
            </a:r>
          </a:p>
          <a:p>
            <a:pPr marL="171450" indent="-171450">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a:latin typeface="Arial" panose="020B0604020202020204" pitchFamily="34" charset="0"/>
                <a:cs typeface="Arial" panose="020B0604020202020204" pitchFamily="34" charset="0"/>
              </a:rPr>
              <a:t>Si les gens changent leur source d’eau d'une eau souterraine pour une eau de surface, ils devront probablement la traiter pour en éliminer la turbidité et les agents pathogènes.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0">
                <a:latin typeface="Arial" panose="020B0604020202020204" pitchFamily="34" charset="0"/>
                <a:cs typeface="Arial" panose="020B0604020202020204" pitchFamily="34" charset="0"/>
              </a:rPr>
              <a:t>L'OMS indique que des concentration élevées de nitrites peuvent être réduites à des niveaux acceptables au moyen d'une chloration.</a:t>
            </a:r>
          </a:p>
        </p:txBody>
      </p:sp>
      <p:sp>
        <p:nvSpPr>
          <p:cNvPr id="4" name="Slide Number Placeholder 3"/>
          <p:cNvSpPr>
            <a:spLocks noGrp="1"/>
          </p:cNvSpPr>
          <p:nvPr>
            <p:ph type="sldNum" sz="quarter" idx="10"/>
          </p:nvPr>
        </p:nvSpPr>
        <p:spPr/>
        <p:txBody>
          <a:bodyPr/>
          <a:lstStyle/>
          <a:p>
            <a:pPr rtl="0"/>
            <a:fld id="{C21C0E41-A809-4261-8BC0-7F066B55B892}" type="slidenum">
              <a:rPr/>
              <a:t>14</a:t>
            </a:fld>
            <a:endParaRPr/>
          </a:p>
        </p:txBody>
      </p:sp>
    </p:spTree>
    <p:extLst>
      <p:ext uri="{BB962C8B-B14F-4D97-AF65-F5344CB8AC3E}">
        <p14:creationId xmlns:p14="http://schemas.microsoft.com/office/powerpoint/2010/main" val="389382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A04D8D55-264B-4F13-87FF-A67E283EDFBC}" type="slidenum">
              <a:rPr/>
              <a:pPr rtl="0" eaLnBrk="1" hangingPunct="1"/>
              <a:t>15</a:t>
            </a:fld>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Photo prise par CAWST en collaboration</a:t>
            </a:r>
            <a:r>
              <a:rPr sz="1000" baseline="0">
                <a:latin typeface="Arial" panose="020B0604020202020204" pitchFamily="34" charset="0"/>
                <a:cs typeface="Arial" panose="020B0604020202020204" pitchFamily="34" charset="0"/>
              </a:rPr>
              <a:t> avec les enfants du club d'hygiène à l’École Élémentaire Kayele à Ndola, en Zambie. Le club d'hygiène a traitél'eau de boisson de l'école quotidiennement au chlore. </a:t>
            </a:r>
          </a:p>
          <a:p>
            <a:pPr marL="0" indent="0" eaLnBrk="1" hangingPunct="1">
              <a:buFont typeface="Arial" panose="020B0604020202020204" pitchFamily="34" charset="0"/>
              <a:buNone/>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Généralement non présent naturellement dans l'eau en quantités pouvant causer des dommages</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Le chlore est largement utilisé pour désinfecter l’eau de boisson en tant qu’étape finale du processus de traitement de l’eau.</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Le chlore, cependant, peut changer le goût et l'odeur de l’eau et conduire les gens à ne pas l’utiliser au profit d’une autre source d’eau, peut-être contaminée. Les gens se plaignent souvent du goût et de l'odeur forts du chlore lorsque la concentration du</a:t>
            </a:r>
            <a:r>
              <a:rPr sz="1000" baseline="0">
                <a:latin typeface="Arial" panose="020B0604020202020204" pitchFamily="34" charset="0"/>
                <a:cs typeface="Arial" panose="020B0604020202020204" pitchFamily="34" charset="0"/>
              </a:rPr>
              <a:t> chlore</a:t>
            </a:r>
            <a:r>
              <a:rPr sz="1000">
                <a:latin typeface="Arial" panose="020B0604020202020204" pitchFamily="34" charset="0"/>
                <a:cs typeface="Arial" panose="020B0604020202020204" pitchFamily="34" charset="0"/>
              </a:rPr>
              <a:t>résiduel libre (CRL) se situe entre 0,6 et 1,0 mg/L </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Il n'y a pas d'effet indésirable sur la santé spécifique lié à l'exposition au chlore libre, mais l'OMS (2011) a établi par prudence une directive de 5 mg/L, ce qui est bien au-delà du niveau auquel le goût et l'odeur apparaisse.</a:t>
            </a:r>
          </a:p>
        </p:txBody>
      </p:sp>
    </p:spTree>
    <p:extLst>
      <p:ext uri="{BB962C8B-B14F-4D97-AF65-F5344CB8AC3E}">
        <p14:creationId xmlns:p14="http://schemas.microsoft.com/office/powerpoint/2010/main" val="57303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A6A2BB8-6A6B-406F-9906-5E201D753008}" type="slidenum">
              <a:rPr/>
              <a:pPr rtl="0" eaLnBrk="1" hangingPunct="1"/>
              <a:t>16</a:t>
            </a:fld>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Le chlore</a:t>
            </a:r>
            <a:r>
              <a:rPr sz="1000" u="sng">
                <a:latin typeface="Arial" panose="020B0604020202020204" pitchFamily="34" charset="0"/>
                <a:cs typeface="Arial" panose="020B0604020202020204" pitchFamily="34" charset="0"/>
              </a:rPr>
              <a:t>consommé</a:t>
            </a:r>
            <a:r>
              <a:rPr sz="1000">
                <a:latin typeface="Arial" panose="020B0604020202020204" pitchFamily="34" charset="0"/>
                <a:cs typeface="Arial" panose="020B0604020202020204" pitchFamily="34" charset="0"/>
              </a:rPr>
              <a:t>est ce qui tue les agents pathogènes dans l'eau de boisson.</a:t>
            </a:r>
          </a:p>
          <a:p>
            <a:pPr marL="171450" indent="-171450" eaLnBrk="1" hangingPunct="1">
              <a:buFont typeface="Arial" panose="020B0604020202020204" pitchFamily="34" charset="0"/>
              <a:buChar char="•"/>
            </a:pPr>
            <a:endParaRPr lang="en-US" altLang="en-US" sz="1000" u="sng"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Le chlore</a:t>
            </a:r>
            <a:r>
              <a:rPr sz="1000" u="sng">
                <a:latin typeface="Arial" panose="020B0604020202020204" pitchFamily="34" charset="0"/>
                <a:cs typeface="Arial" panose="020B0604020202020204" pitchFamily="34" charset="0"/>
              </a:rPr>
              <a:t>résiduel libre </a:t>
            </a:r>
            <a:r>
              <a:rPr sz="1000">
                <a:latin typeface="Arial" panose="020B0604020202020204" pitchFamily="34" charset="0"/>
                <a:cs typeface="Arial" panose="020B0604020202020204" pitchFamily="34" charset="0"/>
              </a:rPr>
              <a:t>est ce qui protège l'eau potable d'une nouvelle contamination.</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Taux idéal de</a:t>
            </a:r>
            <a:r>
              <a:rPr sz="1000" baseline="0">
                <a:latin typeface="Arial" panose="020B0604020202020204" pitchFamily="34" charset="0"/>
                <a:cs typeface="Arial" panose="020B0604020202020204" pitchFamily="34" charset="0"/>
              </a:rPr>
              <a:t> </a:t>
            </a:r>
            <a:r>
              <a:rPr sz="1000">
                <a:latin typeface="Arial" panose="020B0604020202020204" pitchFamily="34" charset="0"/>
                <a:cs typeface="Arial" panose="020B0604020202020204" pitchFamily="34" charset="0"/>
              </a:rPr>
              <a:t>chlore résiduel libre dans l'eau de boisson : 0,2–0,5 mg/L.</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Les niveaux typiques de chlore résiduel libre dans l'eau potable sont de 0,2 à 2,0 mg/L</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32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3991BB3-D113-4B3D-938C-1EE2B777AE3F}" type="slidenum">
              <a:rPr/>
              <a:pPr rtl="0" eaLnBrk="1" hangingPunct="1"/>
              <a:t>17</a:t>
            </a:fld>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a:t>Le pH optimal pour une chloration efficace va de 5,5 à 5,7.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La désinfection au chlore n'est pas fiable lorsque le pH est supérieur à 9.</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Si le pH est supérieur à 7,5, une concentration de CRL supérieure de 0,6 mg/L doit être utilisée et le temps de contact étendu à 1 heure. </a:t>
            </a:r>
          </a:p>
        </p:txBody>
      </p:sp>
    </p:spTree>
    <p:extLst>
      <p:ext uri="{BB962C8B-B14F-4D97-AF65-F5344CB8AC3E}">
        <p14:creationId xmlns:p14="http://schemas.microsoft.com/office/powerpoint/2010/main" val="1841903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3991BB3-D113-4B3D-938C-1EE2B777AE3F}" type="slidenum">
              <a:rPr/>
              <a:pPr rtl="0" eaLnBrk="1" hangingPunct="1"/>
              <a:t>18</a:t>
            </a:fld>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Le pH de l'eau</a:t>
            </a:r>
            <a:r>
              <a:rPr sz="1000" kern="1200" baseline="0">
                <a:solidFill>
                  <a:schemeClr val="tx1"/>
                </a:solidFill>
                <a:latin typeface="Arial" panose="020B0604020202020204" pitchFamily="34" charset="0"/>
                <a:ea typeface="+mn-ea"/>
                <a:cs typeface="Arial" panose="020B0604020202020204" pitchFamily="34" charset="0"/>
              </a:rPr>
              <a:t> </a:t>
            </a:r>
            <a:r>
              <a:rPr sz="1000" kern="1200">
                <a:solidFill>
                  <a:schemeClr val="tx1"/>
                </a:solidFill>
                <a:latin typeface="Arial" panose="020B0604020202020204" pitchFamily="34" charset="0"/>
                <a:ea typeface="+mn-ea"/>
                <a:cs typeface="Arial" panose="020B0604020202020204" pitchFamily="34" charset="0"/>
              </a:rPr>
              <a:t>va varier en fonction de différentes conditions dont :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La source d'eau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Les types de sols, de substrats rocheux et de végétations par lesquels l'eau transite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Les types de contaminants que l'eau rencontre sur son chemin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Le niveau de mélange et d'aération de l'eau en raison des turbulences dans son écoulement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Des valeurs extrêmes de pH peuvent aussi découler de déversements chimiques accidentels, de ruptures dans le système de traitement de l'eau, et de cuvelage de tuyaux en mortier de ciment non suffisamment séché et appliqué lorsque le pH de l'eau est bas.</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65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CE1164E-6146-4D91-9F0A-EA77BF1443D3}" type="slidenum">
              <a:rPr/>
              <a:pPr rtl="0" eaLnBrk="1" hangingPunct="1"/>
              <a:t>19</a:t>
            </a:fld>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Il n'y a pas de directive de l'Organisation Mondiale de la Santé concernant le pH car il ne présente pas de risque pour la santé aux niveaux trouvés dans l'eau de boisson.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Cependant, l'OMS note que le pH est un paramètre opérationnel important de la qualité de l'eau</a:t>
            </a:r>
            <a:r>
              <a:rPr sz="1000" kern="1200" baseline="0">
                <a:solidFill>
                  <a:schemeClr val="tx1"/>
                </a:solidFill>
                <a:latin typeface="Arial" panose="020B0604020202020204" pitchFamily="34" charset="0"/>
                <a:ea typeface="+mn-ea"/>
                <a:cs typeface="Arial" panose="020B0604020202020204" pitchFamily="34" charset="0"/>
              </a:rPr>
              <a:t> (ex : efficacité de la désinfection au chlore).</a:t>
            </a:r>
          </a:p>
        </p:txBody>
      </p:sp>
    </p:spTree>
    <p:extLst>
      <p:ext uri="{BB962C8B-B14F-4D97-AF65-F5344CB8AC3E}">
        <p14:creationId xmlns:p14="http://schemas.microsoft.com/office/powerpoint/2010/main" val="2448820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8876658-BA38-4813-B4FD-D295B64EA67A}" type="slidenum">
              <a:rPr/>
              <a:pPr rtl="0" eaLnBrk="1" hangingPunct="1"/>
              <a:t>20</a:t>
            </a:fld>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Le meilleur moyen de régler un problème de pH trop haut ou trop bas est de changer de source d'eau de boisson.</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Le pH est l'un des plus importants paramètres dans l'efficacité de nombreuses technologies de traitement de l'eau. Par exemple, pour une désinfection efficace au chlore, le pH doit être inférieur à 8.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6350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C234ABD9-1C50-4032-9F1F-B2B6ED1D49A5}" type="slidenum">
              <a:rPr/>
              <a:pPr rtl="0" eaLnBrk="1" hangingPunct="1"/>
              <a:t>21</a:t>
            </a:fld>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Certaines régions du monde présentent des taux naturellement élevés de fer dans leurs eaux souterraines.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Le fer peut aussi se trouver dans l’eau de boisson ayant circulé dans des tuyaux en fonte ou en acier rouillés.</a:t>
            </a:r>
          </a:p>
        </p:txBody>
      </p:sp>
    </p:spTree>
    <p:extLst>
      <p:ext uri="{BB962C8B-B14F-4D97-AF65-F5344CB8AC3E}">
        <p14:creationId xmlns:p14="http://schemas.microsoft.com/office/powerpoint/2010/main" val="24504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7CE1164E-6146-4D91-9F0A-EA77BF1443D3}" type="slidenum">
              <a:rPr/>
              <a:pPr rtl="0" eaLnBrk="1" hangingPunct="1"/>
              <a:t>22</a:t>
            </a:fld>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b="1">
                <a:latin typeface="Arial" panose="020B0604020202020204" pitchFamily="34" charset="0"/>
                <a:cs typeface="Arial" panose="020B0604020202020204" pitchFamily="34" charset="0"/>
              </a:rPr>
              <a:t>Demandez aux participants</a:t>
            </a:r>
            <a:r>
              <a:rPr sz="1000" b="1" baseline="0">
                <a:latin typeface="Arial" panose="020B0604020202020204" pitchFamily="34" charset="0"/>
                <a:cs typeface="Arial" panose="020B0604020202020204" pitchFamily="34" charset="0"/>
              </a:rPr>
              <a:t>pourquoi le</a:t>
            </a:r>
            <a:r>
              <a:rPr sz="1000" b="1">
                <a:latin typeface="Arial" panose="020B0604020202020204" pitchFamily="34" charset="0"/>
                <a:cs typeface="Arial" panose="020B0604020202020204" pitchFamily="34" charset="0"/>
              </a:rPr>
              <a:t>fer est une nuisance.</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Des niveaux élevés peuvent donner à l'eau une couleur et un goût inacceptable et tacher les aliments cuits, les tuyaux d'eau et la lessive. Certains types de bactéries utilisent le fer dissous comme source d'énergie et laissent des dépôts rouges visqueux qui peuvent obstruer les tuyaux d'eau. </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Des niveaux élevés peuvent inciter les gens à ne pas utiliser </a:t>
            </a:r>
            <a:r>
              <a:rPr sz="1000" baseline="0">
                <a:latin typeface="Arial" panose="020B0604020202020204" pitchFamily="34" charset="0"/>
                <a:cs typeface="Arial" panose="020B0604020202020204" pitchFamily="34" charset="0"/>
              </a:rPr>
              <a:t>l'eau </a:t>
            </a:r>
            <a:r>
              <a:rPr sz="1000">
                <a:latin typeface="Arial" panose="020B0604020202020204" pitchFamily="34" charset="0"/>
                <a:cs typeface="Arial" panose="020B0604020202020204" pitchFamily="34" charset="0"/>
              </a:rPr>
              <a:t>au profit d'une autre source, peut-être contaminée. </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20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77E7C47-70E3-4831-A102-687EA11FA987}" type="slidenum">
              <a:rPr/>
              <a:pPr rtl="0" eaLnBrk="1" hangingPunct="1"/>
              <a:t>5</a:t>
            </a:fld>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i="0" kern="1200">
                <a:solidFill>
                  <a:schemeClr val="tx1"/>
                </a:solidFill>
                <a:latin typeface="Arial" panose="020B0604020202020204" pitchFamily="34" charset="0"/>
                <a:ea typeface="+mn-ea"/>
                <a:cs typeface="Arial" panose="020B0604020202020204" pitchFamily="34" charset="0"/>
              </a:rPr>
              <a:t>Principal problème chimique dans les pays en développement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i="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latin typeface="+mn-lt"/>
                <a:ea typeface="+mn-ea"/>
                <a:cs typeface="+mn-cs"/>
              </a:rPr>
              <a:t>L’Organisation Mondiale de la Santé (OMS) considère que l'arsenic est l'un des éléments chimiques naturellement présent dans certaines eaux soulevant les plus graves préoccupations sanitaires, et que sa présence doit être testée en priorité dans les sources d'eau de boisson (OMS, 2011 ; OMS 2012).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1" kern="1200">
                <a:solidFill>
                  <a:schemeClr val="tx1"/>
                </a:solidFill>
                <a:latin typeface="+mn-lt"/>
                <a:ea typeface="+mn-ea"/>
                <a:cs typeface="+mn-cs"/>
              </a:rPr>
              <a:t>Demandez</a:t>
            </a:r>
            <a:r>
              <a:rPr sz="1200" b="1" kern="1200" baseline="0">
                <a:solidFill>
                  <a:schemeClr val="tx1"/>
                </a:solidFill>
                <a:latin typeface="+mn-lt"/>
                <a:ea typeface="+mn-ea"/>
                <a:cs typeface="+mn-cs"/>
              </a:rPr>
              <a:t> aux participants s'ils connaissent des pays touchés par le problème de l'arsenic ? </a:t>
            </a:r>
            <a:r>
              <a:rPr sz="1200" kern="1200" baseline="0">
                <a:solidFill>
                  <a:schemeClr val="tx1"/>
                </a:solidFill>
                <a:latin typeface="+mn-lt"/>
                <a:ea typeface="+mn-ea"/>
                <a:cs typeface="+mn-cs"/>
              </a:rPr>
              <a:t>Montrez la carte du monde</a:t>
            </a:r>
          </a:p>
        </p:txBody>
      </p:sp>
    </p:spTree>
    <p:extLst>
      <p:ext uri="{BB962C8B-B14F-4D97-AF65-F5344CB8AC3E}">
        <p14:creationId xmlns:p14="http://schemas.microsoft.com/office/powerpoint/2010/main" val="2587146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8876658-BA38-4813-B4FD-D295B64EA67A}" type="slidenum">
              <a:rPr/>
              <a:pPr rtl="0" eaLnBrk="1" hangingPunct="1"/>
              <a:t>23</a:t>
            </a:fld>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Les filtres biosable ou céramiques, qui sont conçus en premier lieu pour éliminer les agents pathogènes, peut servir à éliminer une partie du fer présent dans l'eau de boisson.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200" kern="1200">
                <a:solidFill>
                  <a:schemeClr val="tx1"/>
                </a:solidFill>
                <a:latin typeface="+mn-lt"/>
                <a:ea typeface="+mn-ea"/>
                <a:cs typeface="+mn-cs"/>
              </a:rPr>
              <a:t>Des niveaux élevés de fer peuvent conduire ces filtres à s'obstruer plus rapidement, nécessitant un entretien plus fréquent qui peut réduire l'efficacité d'élimination des agents pathogènes. </a:t>
            </a:r>
          </a:p>
          <a:p>
            <a:pPr marL="171450" indent="-171450" eaLnBrk="1" hangingPunct="1">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rtl="0" eaLnBrk="1" hangingPunct="1">
              <a:buFont typeface="Arial" panose="020B0604020202020204" pitchFamily="34" charset="0"/>
              <a:buChar char="•"/>
            </a:pPr>
            <a:r>
              <a:rPr sz="1200" kern="1200">
                <a:solidFill>
                  <a:schemeClr val="tx1"/>
                </a:solidFill>
                <a:latin typeface="+mn-lt"/>
                <a:ea typeface="+mn-ea"/>
                <a:cs typeface="+mn-cs"/>
              </a:rPr>
              <a:t>Dans ce cas, il est recommandé de sédimenter l'eau auparavant.</a:t>
            </a:r>
          </a:p>
        </p:txBody>
      </p:sp>
    </p:spTree>
    <p:extLst>
      <p:ext uri="{BB962C8B-B14F-4D97-AF65-F5344CB8AC3E}">
        <p14:creationId xmlns:p14="http://schemas.microsoft.com/office/powerpoint/2010/main" val="151290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D493AC0-1BC1-4B42-8110-240D35D49C23}" type="slidenum">
              <a:rPr/>
              <a:pPr rtl="0" eaLnBrk="1" hangingPunct="1"/>
              <a:t>24</a:t>
            </a:fld>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417029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A99A230B-81C6-44B6-9FAA-8B08477BAECB}" type="slidenum">
              <a:rPr/>
              <a:pPr rtl="0" eaLnBrk="1" hangingPunct="1"/>
              <a:t>25</a:t>
            </a:fld>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Des niveaux élevés de manganèse peuvent donner à l’eau une couleur noire et inciter les gens à ne pas l’utiliser et au profit d'une autre source, peut être contaminée. </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latin typeface="+mn-lt"/>
                <a:ea typeface="+mn-ea"/>
                <a:cs typeface="+mn-cs"/>
              </a:rPr>
              <a:t>Le manganèse ne présente pas de risque pour la santé aux niveaux entrainant des problèmes </a:t>
            </a:r>
            <a:r>
              <a:rPr sz="1200" u="sng" kern="1200">
                <a:solidFill>
                  <a:schemeClr val="tx1"/>
                </a:solidFill>
                <a:latin typeface="+mn-lt"/>
                <a:ea typeface="+mn-ea"/>
                <a:cs typeface="+mn-cs"/>
              </a:rPr>
              <a:t>d'acceptabilité </a:t>
            </a:r>
            <a:r>
              <a:rPr sz="1200" kern="1200">
                <a:solidFill>
                  <a:schemeClr val="tx1"/>
                </a:solidFill>
                <a:latin typeface="+mn-lt"/>
                <a:ea typeface="+mn-ea"/>
                <a:cs typeface="+mn-cs"/>
              </a:rPr>
              <a:t>de l'eau de boisson.</a:t>
            </a:r>
            <a:r>
              <a:rPr sz="1200" kern="1200" baseline="0">
                <a:solidFill>
                  <a:schemeClr val="tx1"/>
                </a:solidFill>
                <a:latin typeface="+mn-lt"/>
                <a:ea typeface="+mn-ea"/>
                <a:cs typeface="+mn-cs"/>
              </a:rPr>
              <a:t> Cela signifie</a:t>
            </a:r>
            <a:r>
              <a:rPr sz="1200" kern="1200">
                <a:solidFill>
                  <a:schemeClr val="tx1"/>
                </a:solidFill>
                <a:latin typeface="+mn-lt"/>
                <a:ea typeface="+mn-ea"/>
                <a:cs typeface="+mn-cs"/>
              </a:rPr>
              <a:t>que les personnes</a:t>
            </a:r>
            <a:r>
              <a:rPr sz="1200" kern="1200" baseline="0">
                <a:solidFill>
                  <a:schemeClr val="tx1"/>
                </a:solidFill>
                <a:latin typeface="+mn-lt"/>
                <a:ea typeface="+mn-ea"/>
                <a:cs typeface="+mn-cs"/>
              </a:rPr>
              <a:t> ne boiront pas d'eau ayant un niveau de manganèse dangereux pour la santé en raison de son mauvais goût, par conséquent l'OMS ne propose pas de </a:t>
            </a:r>
            <a:r>
              <a:rPr sz="1200" kern="1200">
                <a:solidFill>
                  <a:schemeClr val="tx1"/>
                </a:solidFill>
                <a:latin typeface="+mn-lt"/>
                <a:ea typeface="+mn-ea"/>
                <a:cs typeface="+mn-cs"/>
              </a:rPr>
              <a:t>directive.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a:t>Il faut du manganèse dans les aliments pour être en bonne santé</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352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8876658-BA38-4813-B4FD-D295B64EA67A}" type="slidenum">
              <a:rPr/>
              <a:pPr rtl="0" eaLnBrk="1" hangingPunct="1"/>
              <a:t>26</a:t>
            </a:fld>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Les options de traitement du manganèse sont similaires à celles du fer ; cependant les taux d'élimination ne sont pas aussi élevés.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Les filtres biosable ou céramiques, qui sont conçus en premier lieu pour éliminer les agents pathogènes, peut servir à éliminer une partie du </a:t>
            </a:r>
            <a:r>
              <a:rPr sz="1000"/>
              <a:t>manganèse </a:t>
            </a:r>
            <a:r>
              <a:rPr sz="1000" kern="1200">
                <a:solidFill>
                  <a:schemeClr val="tx1"/>
                </a:solidFill>
                <a:latin typeface="Arial" panose="020B0604020202020204" pitchFamily="34" charset="0"/>
                <a:ea typeface="+mn-ea"/>
                <a:cs typeface="Arial" panose="020B0604020202020204" pitchFamily="34" charset="0"/>
              </a:rPr>
              <a:t>présent dans l'eau de boisson.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200" kern="1200">
                <a:solidFill>
                  <a:schemeClr val="tx1"/>
                </a:solidFill>
                <a:latin typeface="+mn-lt"/>
                <a:ea typeface="+mn-ea"/>
                <a:cs typeface="+mn-cs"/>
              </a:rPr>
              <a:t>Des niveaux élevés de </a:t>
            </a:r>
            <a:r>
              <a:rPr sz="1200"/>
              <a:t>manganèse </a:t>
            </a:r>
            <a:r>
              <a:rPr sz="1200" kern="1200">
                <a:solidFill>
                  <a:schemeClr val="tx1"/>
                </a:solidFill>
                <a:latin typeface="+mn-lt"/>
                <a:ea typeface="+mn-ea"/>
                <a:cs typeface="+mn-cs"/>
              </a:rPr>
              <a:t>peuvent conduire ces filtres à s'obstruer plus rapidement, nécessitant un entretien plus fréquent qui peut réduire l'efficacité d'élimination des agents pathogènes.</a:t>
            </a:r>
          </a:p>
          <a:p>
            <a:pPr marL="171450" indent="-171450" rtl="0" eaLnBrk="1" hangingPunct="1">
              <a:buFont typeface="Arial" panose="020B0604020202020204" pitchFamily="34" charset="0"/>
              <a:buChar char="•"/>
            </a:pPr>
            <a:r>
              <a:rPr sz="1200" kern="1200">
                <a:solidFill>
                  <a:schemeClr val="tx1"/>
                </a:solidFill>
                <a:latin typeface="+mn-lt"/>
                <a:ea typeface="+mn-ea"/>
                <a:cs typeface="+mn-cs"/>
              </a:rPr>
              <a:t> </a:t>
            </a:r>
          </a:p>
          <a:p>
            <a:pPr marL="171450" indent="-171450" rtl="0" eaLnBrk="1" hangingPunct="1">
              <a:buFont typeface="Arial" panose="020B0604020202020204" pitchFamily="34" charset="0"/>
              <a:buChar char="•"/>
            </a:pPr>
            <a:r>
              <a:rPr sz="1200" kern="1200">
                <a:solidFill>
                  <a:schemeClr val="tx1"/>
                </a:solidFill>
                <a:latin typeface="+mn-lt"/>
                <a:ea typeface="+mn-ea"/>
                <a:cs typeface="+mn-cs"/>
              </a:rPr>
              <a:t>Dans ce cas, il est recommandé de sédimenter l'eau auparavant.</a:t>
            </a:r>
          </a:p>
        </p:txBody>
      </p:sp>
    </p:spTree>
    <p:extLst>
      <p:ext uri="{BB962C8B-B14F-4D97-AF65-F5344CB8AC3E}">
        <p14:creationId xmlns:p14="http://schemas.microsoft.com/office/powerpoint/2010/main" val="404073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744F704-F79A-471F-BF27-1283D149632F}" type="slidenum">
              <a:rPr/>
              <a:pPr rtl="0" eaLnBrk="1" hangingPunct="1"/>
              <a:t>27</a:t>
            </a:fld>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b="1"/>
              <a:t>Demandez aux participants</a:t>
            </a:r>
            <a:r>
              <a:rPr b="1" baseline="0"/>
              <a:t> ce que sont les matières dissoutes totales.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Matières dissoutes totales (MDT) est le terme utilisé pour décrire les sels inorganiques (principalement le chlorure de sodium, le calcium, le magnésium, et le potassium) et de faibles quantités de matière organique dissous dans l'eau. Techniquement, tout ce qui se dissous dans l'eau contribue au niveau de MDT.</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Certaines régions du monde présentent des taux naturellement élevés de MDT dans leur eau de boisson. Les MDT dans l’eau de boisson proviennent de sources naturelles, et dans une moindre mesure d’égouts, de ruissellements urbains et d’eaux usées industrielles. </a:t>
            </a:r>
          </a:p>
          <a:p>
            <a:pPr marL="171450" indent="-171450" eaLnBrk="1" hangingPunct="1">
              <a:buFont typeface="Arial" panose="020B0604020202020204" pitchFamily="34" charset="0"/>
              <a:buChar char="•"/>
            </a:pPr>
            <a:endParaRPr lang="en-CA" altLang="en-US" dirty="0" smtClean="0"/>
          </a:p>
          <a:p>
            <a:pPr marL="171450" indent="-171450" rtl="0" eaLnBrk="1" hangingPunct="1">
              <a:buFont typeface="Arial" panose="020B0604020202020204" pitchFamily="34" charset="0"/>
              <a:buChar char="•"/>
            </a:pPr>
            <a:r>
              <a:rPr/>
              <a:t>L’analyse des MDT</a:t>
            </a:r>
            <a:r>
              <a:rPr baseline="0"/>
              <a:t> </a:t>
            </a:r>
            <a:r>
              <a:rPr/>
              <a:t> ne fournit pas d'information spécifique sur les produits chimiques présents dans l’eau, mais elle donne une estimation des MDT. Des résultats élevés indiquent que des produits chimiques peuvent être présents dans l'eau.</a:t>
            </a:r>
            <a:r>
              <a:rPr baseline="0"/>
              <a:t> </a:t>
            </a:r>
            <a:r>
              <a:rPr/>
              <a:t>Une analyse plus spécifique doit être effectuée pour déterminer quels produits chimiques sont présents.</a:t>
            </a:r>
          </a:p>
        </p:txBody>
      </p:sp>
    </p:spTree>
    <p:extLst>
      <p:ext uri="{BB962C8B-B14F-4D97-AF65-F5344CB8AC3E}">
        <p14:creationId xmlns:p14="http://schemas.microsoft.com/office/powerpoint/2010/main" val="3515243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C8A7BC20-BB36-41E9-A2D9-87B6F65817BB}" type="slidenum">
              <a:rPr/>
              <a:pPr rtl="0" eaLnBrk="1" hangingPunct="1"/>
              <a:t>28</a:t>
            </a:fld>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Certaines personnes perçoivent un goût salé dans l’eau à des niveaux d’environ 500 mg/L, ce qui peut les inciter à ne pas l’utiliser et à choisir une autre source d’eau à la place, peut-être contaminée.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a:latin typeface="Arial" panose="020B0604020202020204" pitchFamily="34" charset="0"/>
                <a:cs typeface="Arial" panose="020B0604020202020204" pitchFamily="34" charset="0"/>
              </a:rPr>
              <a:t>Goût désagréable, entre 900 et 1200 mg/L, Goût inacceptable, au-delà de 1200 mg/L.</a:t>
            </a:r>
            <a:r>
              <a:rPr sz="1000" baseline="0">
                <a:latin typeface="Arial" panose="020B0604020202020204" pitchFamily="34" charset="0"/>
                <a:cs typeface="Arial" panose="020B060402020202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a:latin typeface="Arial" panose="020B0604020202020204" pitchFamily="34" charset="0"/>
                <a:cs typeface="Arial" panose="020B0604020202020204" pitchFamily="34" charset="0"/>
              </a:rPr>
              <a:t>L’eau ayant une concentration extrêmement faible en MDT (ex : eau de pluie) peut aussi être inacceptable en raison de son goût fade.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plupart des individus rejetteront une eau de boisson en raison de son odeur, son goût et sa couleur, à des niveaux très inférieurs à ceux pouvant présenter un risque pour la santé.</a:t>
            </a:r>
          </a:p>
          <a:p>
            <a:pPr marL="171450" indent="-171450" eaLnBrk="1" hangingPunct="1">
              <a:buFont typeface="Arial" panose="020B0604020202020204" pitchFamily="34" charset="0"/>
              <a:buChar char="•"/>
            </a:pPr>
            <a:endParaRPr lang="en-US" alt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De l'eau ayant un niveau élevé ou faible de MDT est appelée respectivement eau "dure" ou "douce". L'eau dure a été appelée ainsi car elle requiert davantage de savon pour faire assez de mousse, et il est "dur" de travailler avec. Le savon est moins efficace avec l'eau dure en raison de sa réaction avec le magnésium et le calcium, ce qui en entraine une consommation élevée pour la lessive et le bain. De même, l'eau dure (&gt;500 mg/L) peut laisser un résidu et provoquer la formation de tartre dans les équipements ménagers (ex : bouilloire électrique, lave-vaisselle), les ustensiles de cuisine et les canalisations. </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On préfère généralement l'eau douce pour la lessive, la toilette et la cuisine. </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475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8876658-BA38-4813-B4FD-D295B64EA67A}" type="slidenum">
              <a:rPr/>
              <a:pPr rtl="0" eaLnBrk="1" hangingPunct="1"/>
              <a:t>29</a:t>
            </a:fld>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171450" indent="-171450" rtl="0">
              <a:lnSpc>
                <a:spcPct val="90000"/>
              </a:lnSpc>
              <a:buFont typeface="Arial" panose="020B0604020202020204" pitchFamily="34" charset="0"/>
              <a:buChar char="•"/>
            </a:pPr>
            <a:r>
              <a:rPr sz="1000">
                <a:latin typeface="Arial" panose="020B0604020202020204" pitchFamily="34" charset="0"/>
                <a:cs typeface="Arial" panose="020B0604020202020204" pitchFamily="34" charset="0"/>
              </a:rPr>
              <a:t>La filtration ne fonctionne pas car les produits chimiques et la matière organique sont dissous dans l'eau.</a:t>
            </a:r>
          </a:p>
          <a:p>
            <a:pPr marL="171450" indent="-171450">
              <a:lnSpc>
                <a:spcPct val="90000"/>
              </a:lnSpc>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171450" indent="-171450" rtl="0">
              <a:lnSpc>
                <a:spcPct val="90000"/>
              </a:lnSpc>
              <a:buFont typeface="Arial" panose="020B0604020202020204" pitchFamily="34" charset="0"/>
              <a:buChar char="•"/>
            </a:pPr>
            <a:r>
              <a:rPr sz="1000">
                <a:latin typeface="Arial" panose="020B0604020202020204" pitchFamily="34" charset="0"/>
                <a:cs typeface="Arial" panose="020B0604020202020204" pitchFamily="34" charset="0"/>
              </a:rPr>
              <a:t>La distillation n'est ni pratique ni simple à utiliser au niveau du ménage.</a:t>
            </a:r>
          </a:p>
          <a:p>
            <a:pPr marL="171450" indent="-171450">
              <a:lnSpc>
                <a:spcPct val="90000"/>
              </a:lnSpc>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a:lnSpc>
                <a:spcPct val="90000"/>
              </a:lnSpc>
              <a:buFont typeface="Arial" panose="020B0604020202020204" pitchFamily="34" charset="0"/>
              <a:buChar char="•"/>
            </a:pPr>
            <a:r>
              <a:rPr sz="1000">
                <a:latin typeface="Arial" panose="020B0604020202020204" pitchFamily="34" charset="0"/>
                <a:cs typeface="Arial" panose="020B0604020202020204" pitchFamily="34" charset="0"/>
              </a:rPr>
              <a:t>Les systèmes d'osmose inverse sont utilisés dans les</a:t>
            </a:r>
            <a:r>
              <a:rPr sz="1000" baseline="0">
                <a:latin typeface="Arial" panose="020B0604020202020204" pitchFamily="34" charset="0"/>
                <a:cs typeface="Arial" panose="020B0604020202020204" pitchFamily="34" charset="0"/>
              </a:rPr>
              <a:t> pays </a:t>
            </a:r>
            <a:r>
              <a:rPr sz="1000">
                <a:latin typeface="Arial" panose="020B0604020202020204" pitchFamily="34" charset="0"/>
                <a:cs typeface="Arial" panose="020B0604020202020204" pitchFamily="34" charset="0"/>
              </a:rPr>
              <a:t>industrialisés, mais sont relativement chers et requièrent une source alimentation électrique.</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5241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7E416FA-167D-44AB-BA87-46A88E1306AF}" type="slidenum">
              <a:rPr/>
              <a:pPr rtl="0" eaLnBrk="1" hangingPunct="1"/>
              <a:t>30</a:t>
            </a:fld>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18424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52AB7E97-4467-427E-A4D2-C2B27C0045A5}" type="slidenum">
              <a:rPr/>
              <a:pPr rtl="0" eaLnBrk="1" hangingPunct="1"/>
              <a:t>31</a:t>
            </a:fld>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a:latin typeface="Arial" panose="020B0604020202020204" pitchFamily="34" charset="0"/>
                <a:cs typeface="Arial" panose="020B0604020202020204" pitchFamily="34" charset="0"/>
              </a:rPr>
              <a:t>Croissance excessive des plantes dans les rivières et les lacs, qui recouvrent l'eau et provoquent la mort des poissons </a:t>
            </a:r>
          </a:p>
          <a:p>
            <a:pPr eaLnBrk="1" hangingPunct="1"/>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301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95D7DC87-EF8B-43E8-9A03-6B8DF15FA5A4}" type="slidenum">
              <a:rPr/>
              <a:pPr rtl="0" eaLnBrk="1" hangingPunct="1"/>
              <a:t>32</a:t>
            </a:fld>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1604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B75A0B1-8E75-474A-80BC-478418C43981}" type="slidenum">
              <a:rPr/>
              <a:pPr rtl="0" eaLnBrk="1" hangingPunct="1"/>
              <a:t>6</a:t>
            </a:fld>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mélanose consiste en des taches claires ou sombres sur la peau de l’individu, souvent sur la poitrine, le dos ou les paumes de la main.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L’étape suivante est le développement de gonflements de corne sur les paumes et les pieds, appelé kératose.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consommation de quantités importantes d'arsenic sur une plus longue période peut entrainer l'apparition d'un cancer des poumons, de la vessie, des reins, de la peau, du foie, ou de la prostate. </a:t>
            </a:r>
          </a:p>
          <a:p>
            <a:pPr marL="171450" indent="-171450" eaLnBrk="1" hangingPunct="1">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L’arsenic peut aussi provoquer des maladies vasculaires, des effets neurologiques, et des anomalies de développement chez les nourrissons. </a:t>
            </a:r>
          </a:p>
        </p:txBody>
      </p:sp>
    </p:spTree>
    <p:extLst>
      <p:ext uri="{BB962C8B-B14F-4D97-AF65-F5344CB8AC3E}">
        <p14:creationId xmlns:p14="http://schemas.microsoft.com/office/powerpoint/2010/main" val="4078291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a:buFontTx/>
              <a:buChar char="•"/>
            </a:pPr>
            <a:r>
              <a:rPr/>
              <a:t>Se reporter au plan de leçon 17</a:t>
            </a:r>
            <a:r>
              <a:rPr baseline="0"/>
              <a:t> : Paramètres chimiques pour l'exercice des fiches mnémotechniques. </a:t>
            </a:r>
          </a:p>
          <a:p>
            <a:pPr marL="171450" indent="-171450" rtl="0">
              <a:buFontTx/>
              <a:buChar char="•"/>
            </a:pPr>
            <a:r>
              <a:rPr sz="1200" kern="1200">
                <a:solidFill>
                  <a:schemeClr val="tx1"/>
                </a:solidFill>
                <a:latin typeface="+mn-lt"/>
                <a:ea typeface="+mn-ea"/>
                <a:cs typeface="+mn-cs"/>
              </a:rPr>
              <a:t>Distribuez les fiches et faites associer par chacun le produit chimique avec les effets sur la santé et/ou les directives de l'OMS associés</a:t>
            </a:r>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ED0D8E4-72B0-4D34-9C66-191121925A2D}" type="slidenum">
              <a:rPr/>
              <a:pPr rtl="0" eaLnBrk="1" hangingPunct="1"/>
              <a:t>33</a:t>
            </a:fld>
            <a:endParaRPr/>
          </a:p>
        </p:txBody>
      </p:sp>
    </p:spTree>
    <p:extLst>
      <p:ext uri="{BB962C8B-B14F-4D97-AF65-F5344CB8AC3E}">
        <p14:creationId xmlns:p14="http://schemas.microsoft.com/office/powerpoint/2010/main" val="1251596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95E3675E-21F4-472B-B9AE-298C584111BF}" type="slidenum">
              <a:rPr/>
              <a:pPr rtl="0" eaLnBrk="1" hangingPunct="1"/>
              <a:t>34</a:t>
            </a:fld>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19688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6C6F2DAC-F83D-46EA-ACC7-03BDD54C4601}" type="slidenum">
              <a:rPr/>
              <a:pPr rtl="0" eaLnBrk="1" hangingPunct="1"/>
              <a:t>35</a:t>
            </a:fld>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825076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95EE17B9-E621-436F-B390-6C1E79703B5F}" type="slidenum">
              <a:rPr/>
              <a:pPr rtl="0" eaLnBrk="1" hangingPunct="1"/>
              <a:t>36</a:t>
            </a:fld>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4991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47F9AC74-4935-47CC-8A73-F62F862D08E8}" type="slidenum">
              <a:rPr/>
              <a:pPr rtl="0" eaLnBrk="1" hangingPunct="1"/>
              <a:t>37</a:t>
            </a:fld>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Les termes colorimètre et photomètres ont parfois utilisés de manière interchangeable. Tous deux sont des instruments numériques mesurant la quantité de lumière colorée absorbée par un échantillon de couleur par rapport à un échantillon blanc ; cependant, ils utilisent des technologies différentes pour faire les mesures de couleur.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Les colorimètres sont généralement moins chers et plus robustes que les photomètres ; cependant ils ne sont pas aussi précis et la qualité peut varier en fonction des fabricants.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Les photomètres sont en général plutôt utilisés pour la recherche et le développement.</a:t>
            </a:r>
          </a:p>
          <a:p>
            <a:pPr eaLnBrk="1" hangingPunct="1"/>
            <a:endParaRPr lang="en-US" altLang="en-US" dirty="0" smtClean="0"/>
          </a:p>
        </p:txBody>
      </p:sp>
    </p:spTree>
    <p:extLst>
      <p:ext uri="{BB962C8B-B14F-4D97-AF65-F5344CB8AC3E}">
        <p14:creationId xmlns:p14="http://schemas.microsoft.com/office/powerpoint/2010/main" val="38726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D542BADD-7799-4B9E-8C36-A16B6300E364}" type="slidenum">
              <a:rPr/>
              <a:pPr rtl="0" eaLnBrk="1" hangingPunct="1"/>
              <a:t>38</a:t>
            </a:fld>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Les principaux inconvénients sont que les compteurs doivent être étalonnés, les batteries doivent être remplacées, et ils souffrent de la fragilité générale de l'équipement électronique. </a:t>
            </a:r>
          </a:p>
        </p:txBody>
      </p:sp>
    </p:spTree>
    <p:extLst>
      <p:ext uri="{BB962C8B-B14F-4D97-AF65-F5344CB8AC3E}">
        <p14:creationId xmlns:p14="http://schemas.microsoft.com/office/powerpoint/2010/main" val="3590384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B75A0B1-8E75-474A-80BC-478418C43981}" type="slidenum">
              <a:rPr/>
              <a:pPr rtl="0" eaLnBrk="1" hangingPunct="1"/>
              <a:t>39</a:t>
            </a:fld>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L'analyse de l'arsenic n'était possible auparavant que dans un laboratoire. Cependant, suite à la découverte d'une contamination significative à l'arsenic des eaux souterraines, il existe à présent une gamme de kits d'analyse portables. Tous ceux-ci reposent sur la méthode Gutzeit, consistant en plusieurs étapes.</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La plupart des kits d'analyse disponibles sur le marché fournissent des tables de référence de couleur, avec une limite de détection annoncée à environ 0,01 mg/L. Cependant, des évaluations ont montré que les résultats sont au mieux semi-quantitatifs, notamment pour les concentrations les plus basse (&lt; 0,1 mg/L). </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Quoi qu'il en soit, au cours des dernières années, les fabricants de kits d'analyse portables ont modifié leurs produits pour en abaisser la limite de détection de l'arsenic. Les kits les plus récents ne sont probablement toujours pas capables de quantifier de manière fiable l'arsenic à des niveaux si bas, mais doivent avoir des taux inférieurs de faux positifs.</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835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B75A0B1-8E75-474A-80BC-478418C43981}" type="slidenum">
              <a:rPr/>
              <a:pPr rtl="0" eaLnBrk="1" hangingPunct="1"/>
              <a:t>40</a:t>
            </a:fld>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latin typeface="+mn-lt"/>
                <a:ea typeface="+mn-ea"/>
                <a:cs typeface="+mn-cs"/>
              </a:rPr>
              <a:t>Trois produits chimiques peuvent potentiellement provoquer de graves problèmes de santé et se trouvent sur de vastes zones : l'arsenic, le fluorure et les nitrates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latin typeface="+mn-lt"/>
                <a:ea typeface="+mn-ea"/>
                <a:cs typeface="+mn-cs"/>
              </a:rPr>
              <a:t>Ces trois contaminants sont le plus souvent présents dans l'eau souterraine, bien que l'eau de surface puisse aussi être touchée.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latin typeface="+mn-lt"/>
                <a:ea typeface="+mn-ea"/>
                <a:cs typeface="+mn-cs"/>
              </a:rPr>
              <a:t>Lors de la planification de nouveaux projets d'approvisionnement en eau, en particulier ceux qui font appel à des ressources souterraines, la présence de ces trois contaminants doit être testée en priorité (UNICEF, 2008).</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8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998BE0D3-7A37-451E-8DE3-7C4540D49E70}" type="slidenum">
              <a:rPr/>
              <a:pPr rtl="0" eaLnBrk="1" hangingPunct="1"/>
              <a:t>7</a:t>
            </a:fld>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Il est complexe de mesurer des niveaux d'arsenic inférieurs à 1-10 μg/L, et réduire la concentration de l'arsenic dans l'eau de boisson à moins de 10 μg/L est difficile dans de nombreuses circonstances. Compte tenu des difficultés pratiques à vérifier la présence de l'arsenic et à l'éliminer, l'OMS recommande que l'eau de boisson en contienne moins de 10 μg/L (10 μg/L équivalent à 0,01 mg/L, 0,01 ppm ou 10 ppb).</a:t>
            </a:r>
          </a:p>
          <a:p>
            <a:pPr marL="171450" indent="-171450" eaLnBrk="1" hangingPunct="1">
              <a:buFont typeface="Arial" panose="020B0604020202020204" pitchFamily="34" charset="0"/>
              <a:buChar char="•"/>
            </a:pPr>
            <a:endParaRPr lang="en-CA"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De nombreux pays ont leurs propres normes moins strictes que les Directives de l'OMS, allant de 25 mg/L à 50 μg/L (25-50 ppb). </a:t>
            </a:r>
          </a:p>
          <a:p>
            <a:pPr marL="171450" indent="-171450" eaLnBrk="1" hangingPunct="1">
              <a:buFont typeface="Arial" panose="020B0604020202020204" pitchFamily="34" charset="0"/>
              <a:buChar char="•"/>
            </a:pPr>
            <a:endParaRPr lang="en-CA" altLang="en-US" sz="1000" b="1"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b="1">
                <a:latin typeface="Arial" panose="020B0604020202020204" pitchFamily="34" charset="0"/>
                <a:cs typeface="Arial" panose="020B0604020202020204" pitchFamily="34" charset="0"/>
              </a:rPr>
              <a:t>Demandez </a:t>
            </a:r>
            <a:r>
              <a:rPr sz="1000" b="1" baseline="0">
                <a:latin typeface="Arial" panose="020B0604020202020204" pitchFamily="34" charset="0"/>
                <a:cs typeface="Arial" panose="020B0604020202020204" pitchFamily="34" charset="0"/>
              </a:rPr>
              <a:t>aux participants la raison de ceci ? </a:t>
            </a:r>
            <a:r>
              <a:rPr sz="1000">
                <a:latin typeface="Arial" panose="020B0604020202020204" pitchFamily="34" charset="0"/>
                <a:cs typeface="Arial" panose="020B0604020202020204" pitchFamily="34" charset="0"/>
              </a:rPr>
              <a:t>De nombreux pays d’Asie du Sud-est, ayant un problème d’arsenic, ont adopté une norme temporaire de 50 μg/L, car il est difficile d’analyser avec précision à 10 μg/L et de traiter l’eau pour atteindre ce niveau.</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39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AF15453-A872-4A03-84A4-E5F76C2C2E8A}" type="slidenum">
              <a:rPr/>
              <a:pPr rtl="0" eaLnBrk="1" hangingPunct="1"/>
              <a:t>8</a:t>
            </a:fld>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a:latin typeface="Arial" panose="020B0604020202020204" pitchFamily="34" charset="0"/>
                <a:cs typeface="Arial" panose="020B0604020202020204" pitchFamily="34" charset="0"/>
              </a:rPr>
              <a:t>Reportez-vous</a:t>
            </a:r>
            <a:r>
              <a:rPr sz="1000" baseline="0">
                <a:latin typeface="Arial" panose="020B0604020202020204" pitchFamily="34" charset="0"/>
                <a:cs typeface="Arial" panose="020B0604020202020204" pitchFamily="34" charset="0"/>
              </a:rPr>
              <a:t> au PowerPoint : l'Arsenic dans l'Eau de Boisson si davantage d'information est nécessaire </a:t>
            </a:r>
            <a:r>
              <a:rPr sz="1000" b="0" kern="1200">
                <a:solidFill>
                  <a:schemeClr val="tx1"/>
                </a:solidFill>
                <a:latin typeface="Arial" panose="020B0604020202020204" pitchFamily="34" charset="0"/>
                <a:ea typeface="+mn-ea"/>
                <a:cs typeface="Arial" panose="020B0604020202020204" pitchFamily="34" charset="0"/>
              </a:rPr>
              <a:t>en fonction des problèmes locaux et des requêtes des participants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Si les gens ne sont pas en mesure de changer leur source d’eau pour une autre ne contenant pas d’arsenic, il existe différentes options de traitement de l'eau à domicile qui ont été développées pour éliminer celui-ci de l’eau.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Chaque technologie a ses avantages et ses limites. Beaucoup d’entre elles sont utilisées au Bangladesh, où le problème de l’arsenic est très présent.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Voir les </a:t>
            </a:r>
            <a:r>
              <a:rPr sz="1000" i="1" kern="1200">
                <a:solidFill>
                  <a:schemeClr val="tx1"/>
                </a:solidFill>
                <a:latin typeface="Arial" panose="020B0604020202020204" pitchFamily="34" charset="0"/>
                <a:ea typeface="+mn-ea"/>
                <a:cs typeface="Arial" panose="020B0604020202020204" pitchFamily="34" charset="0"/>
              </a:rPr>
              <a:t>Fiches Techniques sur le Traitement de l’Eau à Domicile pour l’Élimination de l’Arsenic</a:t>
            </a:r>
            <a:r>
              <a:rPr sz="1000" kern="1200">
                <a:solidFill>
                  <a:schemeClr val="tx1"/>
                </a:solidFill>
                <a:latin typeface="Arial" panose="020B0604020202020204" pitchFamily="34" charset="0"/>
                <a:ea typeface="+mn-ea"/>
                <a:cs typeface="Arial" panose="020B0604020202020204" pitchFamily="34" charset="0"/>
              </a:rPr>
              <a:t> afin d’obtenir plus d’information sur les différentes technologies.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81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03C37AE2-CA28-4980-B45B-F53217702C99}" type="slidenum">
              <a:rPr/>
              <a:pPr rtl="0" eaLnBrk="1" hangingPunct="1"/>
              <a:t>9</a:t>
            </a:fld>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marL="171450" indent="-171450" rtl="0">
              <a:buFont typeface="Arial" panose="020B0604020202020204" pitchFamily="34" charset="0"/>
              <a:buChar char="•"/>
            </a:pPr>
            <a:r>
              <a:rPr sz="1200" kern="1200">
                <a:solidFill>
                  <a:schemeClr val="tx1"/>
                </a:solidFill>
                <a:latin typeface="+mn-lt"/>
                <a:ea typeface="+mn-ea"/>
                <a:cs typeface="+mn-cs"/>
              </a:rPr>
              <a:t>Le fluorure peut être naturellement présent dans les eaux souterraines et dans certaines eaux de surface. L’Eau de boisson est normalement la principale source d'exposition au fluorure.</a:t>
            </a:r>
            <a:r>
              <a:rPr sz="1200" kern="1200" baseline="0">
                <a:solidFill>
                  <a:schemeClr val="tx1"/>
                </a:solidFill>
                <a:latin typeface="+mn-lt"/>
                <a:ea typeface="+mn-ea"/>
                <a:cs typeface="+mn-cs"/>
              </a:rPr>
              <a:t> </a:t>
            </a:r>
            <a:r>
              <a:rPr sz="1200" kern="1200">
                <a:solidFill>
                  <a:schemeClr val="tx1"/>
                </a:solidFill>
                <a:latin typeface="+mn-lt"/>
                <a:ea typeface="+mn-ea"/>
                <a:cs typeface="+mn-cs"/>
              </a:rPr>
              <a:t>Cependant, dans certaines régions, les aliments et la combustion de charbon contenant des niveaux élevés de fluorure peuvent aussi contribuer significativement à la présence de celui-ci dans l'environnement.</a:t>
            </a:r>
          </a:p>
          <a:p>
            <a:pPr marL="171450" indent="-171450">
              <a:buFont typeface="Arial" panose="020B0604020202020204" pitchFamily="34" charset="0"/>
              <a:buChar char="•"/>
            </a:pPr>
            <a:endParaRPr lang="en-CA" sz="1200" kern="1200" dirty="0" smtClean="0">
              <a:solidFill>
                <a:schemeClr val="tx1"/>
              </a:solidFill>
              <a:effectLst/>
              <a:latin typeface="+mn-lt"/>
              <a:ea typeface="+mn-ea"/>
              <a:cs typeface="+mn-cs"/>
            </a:endParaRPr>
          </a:p>
          <a:p>
            <a:pPr marL="171450" indent="-171450" rtl="0">
              <a:buFont typeface="Arial" panose="020B0604020202020204" pitchFamily="34" charset="0"/>
              <a:buChar char="•"/>
            </a:pPr>
            <a:r>
              <a:rPr sz="1200" kern="1200">
                <a:solidFill>
                  <a:schemeClr val="tx1"/>
                </a:solidFill>
                <a:latin typeface="+mn-lt"/>
                <a:ea typeface="+mn-ea"/>
                <a:cs typeface="+mn-cs"/>
              </a:rPr>
              <a:t>Des niveaux élevés de fluorure peuvent être naturellement présents dans de nombreuses régions du monde.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1" kern="1200">
                <a:solidFill>
                  <a:schemeClr val="tx1"/>
                </a:solidFill>
                <a:latin typeface="+mn-lt"/>
                <a:ea typeface="+mn-ea"/>
                <a:cs typeface="+mn-cs"/>
              </a:rPr>
              <a:t>Demandez</a:t>
            </a:r>
            <a:r>
              <a:rPr sz="1200" b="1" kern="1200" baseline="0">
                <a:solidFill>
                  <a:schemeClr val="tx1"/>
                </a:solidFill>
                <a:latin typeface="+mn-lt"/>
                <a:ea typeface="+mn-ea"/>
                <a:cs typeface="+mn-cs"/>
              </a:rPr>
              <a:t> aux participants s'ils connaissent des pays touchés par le problème du fluorure ? </a:t>
            </a:r>
            <a:r>
              <a:rPr sz="1200" kern="1200" baseline="0">
                <a:solidFill>
                  <a:schemeClr val="tx1"/>
                </a:solidFill>
                <a:latin typeface="+mn-lt"/>
                <a:ea typeface="+mn-ea"/>
                <a:cs typeface="+mn-cs"/>
              </a:rPr>
              <a:t>Montrez la carte du monde</a:t>
            </a:r>
          </a:p>
          <a:p>
            <a:pPr eaLnBrk="1" hangingPunct="1"/>
            <a:endParaRPr lang="en-US" altLang="en-US" dirty="0" smtClean="0"/>
          </a:p>
        </p:txBody>
      </p:sp>
    </p:spTree>
    <p:extLst>
      <p:ext uri="{BB962C8B-B14F-4D97-AF65-F5344CB8AC3E}">
        <p14:creationId xmlns:p14="http://schemas.microsoft.com/office/powerpoint/2010/main" val="50626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FF0C622-2010-4267-B9CE-F0498631CD72}" type="slidenum">
              <a:rPr/>
              <a:pPr rtl="0" eaLnBrk="1" hangingPunct="1"/>
              <a:t>10</a:t>
            </a:fld>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consommation de doses plus importantes de fluorure sur une longue durée peut provoque une fluorose dentaire et abîmer les dents des personnes en les tachant et les piquant. </a:t>
            </a: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Au bout de nombreuses années, le fluorure peut s’accumuler dans les os, provoquant une fluorose osseuse dont les effets se traduisent par une raideur et des douleurs au niveau des articulations. </a:t>
            </a: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Dans les cas graves, le fluorure peut provoquer une modification de la structure osseuse et des paralysies. </a:t>
            </a: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C’est pour les nourrissons et les jeunes enfants que des niveaux élevés de fluorure présentent le plus de risques, car leur corps est encore en train de grandir et de se développer.</a:t>
            </a:r>
          </a:p>
        </p:txBody>
      </p:sp>
    </p:spTree>
    <p:extLst>
      <p:ext uri="{BB962C8B-B14F-4D97-AF65-F5344CB8AC3E}">
        <p14:creationId xmlns:p14="http://schemas.microsoft.com/office/powerpoint/2010/main" val="78882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B13688B3-3246-4389-8B29-4DAB6A201E36}" type="slidenum">
              <a:rPr/>
              <a:pPr rtl="0" eaLnBrk="1" hangingPunct="1"/>
              <a:t>11</a:t>
            </a:fld>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Reportez-vous</a:t>
            </a:r>
            <a:r>
              <a:rPr sz="1000" baseline="0">
                <a:latin typeface="Arial" panose="020B0604020202020204" pitchFamily="34" charset="0"/>
                <a:cs typeface="Arial" panose="020B0604020202020204" pitchFamily="34" charset="0"/>
              </a:rPr>
              <a:t> au PowerPoint : Le fluorure dans l'eau de boisson si davantage d'informations sont nécessaires </a:t>
            </a:r>
            <a:r>
              <a:rPr sz="1000" b="0" kern="1200">
                <a:solidFill>
                  <a:schemeClr val="tx1"/>
                </a:solidFill>
                <a:latin typeface="Arial" panose="020B0604020202020204" pitchFamily="34" charset="0"/>
                <a:ea typeface="+mn-ea"/>
                <a:cs typeface="Arial" panose="020B0604020202020204" pitchFamily="34" charset="0"/>
              </a:rPr>
              <a:t>en fonction des problèmes locaux et des requêtes des participants</a:t>
            </a:r>
          </a:p>
        </p:txBody>
      </p:sp>
    </p:spTree>
    <p:extLst>
      <p:ext uri="{BB962C8B-B14F-4D97-AF65-F5344CB8AC3E}">
        <p14:creationId xmlns:p14="http://schemas.microsoft.com/office/powerpoint/2010/main" val="272775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sz="1200"/>
              <a:t>Photo</a:t>
            </a:r>
            <a:r>
              <a:rPr sz="1200" baseline="0"/>
              <a:t> prise par CAWST en Éthiopie durant une excursion d'analyse de qualité de l'eau de boisson sur le terrain, à l'extérieur d’Addis-Abeba. On a remarqué que les villageois utilisaient un cours d'eau contaminé comme source d'eau et pour nettoyer les récipients de transport.  La présence d'animaux et de ruissellements agricoles indiquent une probable contamination par des excréments et des nitrates.</a:t>
            </a:r>
          </a:p>
          <a:p>
            <a:pPr marL="0" indent="0" rtl="0">
              <a:buFont typeface="Arial" panose="020B0604020202020204" pitchFamily="34" charset="0"/>
              <a:buNone/>
            </a:pPr>
            <a:r>
              <a:rPr sz="1200" baseline="0"/>
              <a:t> </a:t>
            </a:r>
          </a:p>
          <a:p>
            <a:pPr marL="171450" indent="-171450" rtl="0">
              <a:buFont typeface="Arial" panose="020B0604020202020204" pitchFamily="34" charset="0"/>
              <a:buChar char="•"/>
            </a:pPr>
            <a:r>
              <a:rPr sz="1200"/>
              <a:t>Nitrates : couramment utilisés dans les engrais,</a:t>
            </a:r>
            <a:r>
              <a:rPr sz="1200" baseline="0"/>
              <a:t> c</a:t>
            </a:r>
            <a:r>
              <a:rPr sz="1200"/>
              <a:t>ontamination par des excréments et des ruissellements agricoles.</a:t>
            </a:r>
          </a:p>
          <a:p>
            <a:pPr marL="171450" indent="-171450">
              <a:buFont typeface="Arial" panose="020B0604020202020204" pitchFamily="34" charset="0"/>
              <a:buChar char="•"/>
            </a:pPr>
            <a:endParaRPr lang="en-CA" altLang="en-US" sz="1200" dirty="0" smtClean="0"/>
          </a:p>
          <a:p>
            <a:pPr marL="171450" indent="-171450" rtl="0">
              <a:buFont typeface="Arial" panose="020B0604020202020204" pitchFamily="34" charset="0"/>
              <a:buChar char="•"/>
            </a:pPr>
            <a:r>
              <a:rPr sz="1200"/>
              <a:t>Des niveaux de nitrates élevés sont souvent associés à une contamination microbiologique car ils peuvent être d'origine fécale.</a:t>
            </a:r>
          </a:p>
          <a:p>
            <a:pPr marL="171450" indent="-171450">
              <a:buFont typeface="Arial" panose="020B0604020202020204" pitchFamily="34" charset="0"/>
              <a:buChar char="•"/>
            </a:pPr>
            <a:endParaRPr lang="en-CA" altLang="en-US" sz="1200" dirty="0" smtClean="0"/>
          </a:p>
          <a:p>
            <a:pPr marL="171450" indent="-171450" rtl="0">
              <a:buFont typeface="Arial" panose="020B0604020202020204" pitchFamily="34" charset="0"/>
              <a:buChar char="•"/>
            </a:pPr>
            <a:r>
              <a:rPr sz="1200"/>
              <a:t> Nitrites : formés par l'activité microbienne dans le sol et leurs niveaux dans l'eau peuvent varier, </a:t>
            </a:r>
            <a:r>
              <a:rPr sz="1200" baseline="0"/>
              <a:t> </a:t>
            </a:r>
            <a:r>
              <a:rPr sz="1200"/>
              <a:t>peuvent aussi se former dans les tuyaux de distribution par l'action de la bactérie Nitrosomonas si l'eau est stagnante et contient peu d'oxygène, ou si l'eau est traitée à la chloramine.</a:t>
            </a:r>
          </a:p>
          <a:p>
            <a:pPr marL="171450" indent="-171450">
              <a:buFont typeface="Arial" panose="020B0604020202020204" pitchFamily="34" charset="0"/>
              <a:buChar char="•"/>
            </a:pPr>
            <a:endParaRPr lang="en-CA" altLang="en-US" sz="1200" dirty="0" smtClean="0"/>
          </a:p>
          <a:p>
            <a:pPr marL="171450" indent="-171450" rtl="0">
              <a:buFont typeface="Arial" panose="020B0604020202020204" pitchFamily="34" charset="0"/>
              <a:buChar char="•"/>
            </a:pPr>
            <a:r>
              <a:rPr sz="1200"/>
              <a:t>Des </a:t>
            </a:r>
            <a:r>
              <a:rPr sz="1200" baseline="0"/>
              <a:t> niveaux </a:t>
            </a:r>
            <a:r>
              <a:rPr sz="1200"/>
              <a:t>élevés de nitrates et nitrites peuvent provoquer le syndrome du bébé bleu lorsque du lait maternisé est préparé avec de l'eau contaminée (cela entraine des difficultés à respirer et la peau devient bleue à cause du manque d'oxygène)</a:t>
            </a:r>
          </a:p>
          <a:p>
            <a:pPr marL="171450" indent="-171450">
              <a:buFont typeface="Arial" panose="020B0604020202020204" pitchFamily="34" charset="0"/>
              <a:buChar char="•"/>
            </a:pPr>
            <a:endParaRPr lang="en-CA" altLang="en-US" sz="1200" dirty="0" smtClean="0"/>
          </a:p>
          <a:p>
            <a:endParaRPr lang="en-CA" dirty="0"/>
          </a:p>
        </p:txBody>
      </p:sp>
      <p:sp>
        <p:nvSpPr>
          <p:cNvPr id="4" name="Slide Number Placeholder 3"/>
          <p:cNvSpPr>
            <a:spLocks noGrp="1"/>
          </p:cNvSpPr>
          <p:nvPr>
            <p:ph type="sldNum" sz="quarter" idx="10"/>
          </p:nvPr>
        </p:nvSpPr>
        <p:spPr/>
        <p:txBody>
          <a:bodyPr/>
          <a:lstStyle/>
          <a:p>
            <a:pPr rtl="0"/>
            <a:fld id="{C21C0E41-A809-4261-8BC0-7F066B55B892}" type="slidenum">
              <a:rPr/>
              <a:t>12</a:t>
            </a:fld>
            <a:endParaRPr/>
          </a:p>
        </p:txBody>
      </p:sp>
    </p:spTree>
    <p:extLst>
      <p:ext uri="{BB962C8B-B14F-4D97-AF65-F5344CB8AC3E}">
        <p14:creationId xmlns:p14="http://schemas.microsoft.com/office/powerpoint/2010/main" val="267917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7020272" y="6409134"/>
            <a:ext cx="2133600" cy="476250"/>
          </a:xfrm>
          <a:prstGeom prst="rect">
            <a:avLst/>
          </a:prstGeom>
          <a:ln/>
        </p:spPr>
        <p:txBody>
          <a:bodyPr/>
          <a:lstStyle>
            <a:lvl1pPr algn="r">
              <a:defRPr sz="1400"/>
            </a:lvl1pPr>
          </a:lstStyle>
          <a:p>
            <a:pPr>
              <a:defRPr/>
            </a:pPr>
            <a:fld id="{BA91FE0C-4740-4FC1-A863-82081429BA20}" type="slidenum">
              <a:rPr lang="en-US" smtClean="0"/>
              <a:pPr>
                <a:defRPr/>
              </a:pPr>
              <a:t>‹#›</a:t>
            </a:fld>
            <a:endParaRPr lang="en-US" dirty="0"/>
          </a:p>
        </p:txBody>
      </p:sp>
    </p:spTree>
    <p:extLst>
      <p:ext uri="{BB962C8B-B14F-4D97-AF65-F5344CB8AC3E}">
        <p14:creationId xmlns:p14="http://schemas.microsoft.com/office/powerpoint/2010/main" val="3275987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7020272" y="6409134"/>
            <a:ext cx="2133600" cy="476250"/>
          </a:xfrm>
          <a:prstGeom prst="rect">
            <a:avLst/>
          </a:prstGeom>
        </p:spPr>
        <p:txBody>
          <a:bodyPr/>
          <a:lstStyle>
            <a:lvl1pPr algn="r">
              <a:defRPr sz="1400"/>
            </a:lvl1pPr>
          </a:lstStyle>
          <a:p>
            <a:fld id="{696D6939-B8AB-415C-8E07-37773906FC33}" type="slidenum">
              <a:rPr lang="en-US" smtClean="0"/>
              <a:pPr/>
              <a:t>‹#›</a:t>
            </a:fld>
            <a:endParaRPr lang="en-US" dirty="0"/>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7020272" y="6409134"/>
            <a:ext cx="2133600" cy="476250"/>
          </a:xfrm>
          <a:prstGeom prst="rect">
            <a:avLst/>
          </a:prstGeom>
        </p:spPr>
        <p:txBody>
          <a:bodyPr/>
          <a:lstStyle>
            <a:lvl1pPr algn="r">
              <a:defRPr sz="1400"/>
            </a:lvl1pPr>
          </a:lstStyle>
          <a:p>
            <a:fld id="{90C5138D-4C5F-48AF-A64F-FBCEEBACA0DF}" type="slidenum">
              <a:rPr lang="en-US" smtClean="0"/>
              <a:pPr/>
              <a:t>‹#›</a:t>
            </a:fld>
            <a:endParaRPr lang="en-US" dirty="0"/>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8.tiff"/><Relationship Id="rId4" Type="http://schemas.openxmlformats.org/officeDocument/2006/relationships/image" Target="../media/image27.tiff"/></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1737474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446856" y="274638"/>
            <a:ext cx="8229600" cy="1143000"/>
          </a:xfrm>
        </p:spPr>
        <p:txBody>
          <a:bodyPr/>
          <a:lstStyle/>
          <a:p>
            <a:pPr rtl="0" eaLnBrk="1" hangingPunct="1"/>
            <a:r>
              <a:rPr b="1">
                <a:solidFill>
                  <a:schemeClr val="accent2"/>
                </a:solidFill>
              </a:rPr>
              <a:t>Quels sont les effets sur la santé ?</a:t>
            </a:r>
          </a:p>
        </p:txBody>
      </p:sp>
      <p:pic>
        <p:nvPicPr>
          <p:cNvPr id="235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992" y="1600200"/>
            <a:ext cx="2057400" cy="1928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038600"/>
            <a:ext cx="3238500" cy="1895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a:xfrm>
            <a:off x="358301" y="1484784"/>
            <a:ext cx="5437835" cy="4495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rtl="0"/>
            <a:r>
              <a:rPr sz="2800" kern="0" dirty="0"/>
              <a:t>Directive de </a:t>
            </a:r>
            <a:r>
              <a:rPr sz="2800" kern="0" dirty="0" err="1"/>
              <a:t>l’OMS</a:t>
            </a:r>
            <a:r>
              <a:rPr sz="2800" kern="0" dirty="0"/>
              <a:t> &lt; 1,5 mg/L</a:t>
            </a:r>
          </a:p>
          <a:p>
            <a:pPr rtl="0"/>
            <a:r>
              <a:rPr sz="2800" kern="0" dirty="0"/>
              <a:t>De </a:t>
            </a:r>
            <a:r>
              <a:rPr sz="2800" kern="0" dirty="0" err="1"/>
              <a:t>faibles</a:t>
            </a:r>
            <a:r>
              <a:rPr sz="2800" kern="0" dirty="0"/>
              <a:t> doses </a:t>
            </a:r>
            <a:r>
              <a:rPr sz="2800" kern="0" dirty="0" err="1"/>
              <a:t>aident</a:t>
            </a:r>
            <a:r>
              <a:rPr sz="2800" kern="0" dirty="0"/>
              <a:t> à </a:t>
            </a:r>
            <a:r>
              <a:rPr sz="2800" kern="0" dirty="0" err="1"/>
              <a:t>renforcer</a:t>
            </a:r>
            <a:r>
              <a:rPr sz="2800" kern="0" dirty="0"/>
              <a:t> les dents et à </a:t>
            </a:r>
            <a:r>
              <a:rPr sz="2800" kern="0" dirty="0" err="1"/>
              <a:t>éviter</a:t>
            </a:r>
            <a:r>
              <a:rPr sz="2800" kern="0" dirty="0"/>
              <a:t> les caries (0,5–1,0 mg/L)</a:t>
            </a:r>
          </a:p>
          <a:p>
            <a:pPr rtl="0"/>
            <a:r>
              <a:rPr sz="2800" kern="0" dirty="0"/>
              <a:t>Des doses plus </a:t>
            </a:r>
            <a:r>
              <a:rPr sz="2800" kern="0" dirty="0" err="1"/>
              <a:t>élevées</a:t>
            </a:r>
            <a:r>
              <a:rPr sz="2800" kern="0" dirty="0"/>
              <a:t> </a:t>
            </a:r>
            <a:r>
              <a:rPr sz="2800" kern="0" dirty="0" err="1"/>
              <a:t>peuvent</a:t>
            </a:r>
            <a:r>
              <a:rPr sz="2800" kern="0" dirty="0"/>
              <a:t> </a:t>
            </a:r>
            <a:r>
              <a:rPr sz="2800" dirty="0" err="1">
                <a:latin typeface="Arial" panose="020B0604020202020204" pitchFamily="34" charset="0"/>
                <a:cs typeface="Arial" panose="020B0604020202020204" pitchFamily="34" charset="0"/>
              </a:rPr>
              <a:t>tacher</a:t>
            </a:r>
            <a:r>
              <a:rPr sz="2800" dirty="0">
                <a:latin typeface="Arial" panose="020B0604020202020204" pitchFamily="34" charset="0"/>
                <a:cs typeface="Arial" panose="020B0604020202020204" pitchFamily="34" charset="0"/>
              </a:rPr>
              <a:t> et </a:t>
            </a:r>
            <a:r>
              <a:rPr sz="2800" dirty="0" err="1">
                <a:latin typeface="Arial" panose="020B0604020202020204" pitchFamily="34" charset="0"/>
                <a:cs typeface="Arial" panose="020B0604020202020204" pitchFamily="34" charset="0"/>
              </a:rPr>
              <a:t>piquer</a:t>
            </a:r>
            <a:r>
              <a:rPr sz="2800" dirty="0">
                <a:latin typeface="Arial" panose="020B0604020202020204" pitchFamily="34" charset="0"/>
                <a:cs typeface="Arial" panose="020B0604020202020204" pitchFamily="34" charset="0"/>
              </a:rPr>
              <a:t> les dents staining and pitting </a:t>
            </a:r>
            <a:r>
              <a:rPr sz="2800" kern="0" dirty="0"/>
              <a:t>(1,5–4,0 mg/L)</a:t>
            </a:r>
          </a:p>
          <a:p>
            <a:pPr rtl="0"/>
            <a:r>
              <a:rPr sz="2800" kern="0" dirty="0"/>
              <a:t>Des doses </a:t>
            </a:r>
            <a:r>
              <a:rPr sz="2800" kern="0" dirty="0" err="1"/>
              <a:t>très</a:t>
            </a:r>
            <a:r>
              <a:rPr sz="2800" kern="0" dirty="0"/>
              <a:t> </a:t>
            </a:r>
            <a:r>
              <a:rPr sz="2800" kern="0" dirty="0" err="1"/>
              <a:t>importantes</a:t>
            </a:r>
            <a:r>
              <a:rPr sz="2800" kern="0" dirty="0"/>
              <a:t> </a:t>
            </a:r>
            <a:r>
              <a:rPr sz="2800" kern="0" dirty="0" err="1"/>
              <a:t>endommagent</a:t>
            </a:r>
            <a:r>
              <a:rPr sz="2800" kern="0" dirty="0"/>
              <a:t> les </a:t>
            </a:r>
            <a:r>
              <a:rPr sz="2800" kern="0" dirty="0" err="1"/>
              <a:t>os</a:t>
            </a:r>
            <a:r>
              <a:rPr sz="2800" kern="0" dirty="0"/>
              <a:t> (&gt; 10 mg/L)</a:t>
            </a:r>
          </a:p>
          <a:p>
            <a:endParaRPr lang="en-CA" altLang="en-US" sz="2800" kern="0" dirty="0" smtClean="0"/>
          </a:p>
        </p:txBody>
      </p:sp>
      <p:pic>
        <p:nvPicPr>
          <p:cNvPr id="9"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90C5138D-4C5F-48AF-A64F-FBCEEBACA0DF}" type="slidenum">
              <a:rPr/>
              <a:pPr rtl="0"/>
              <a:t>10</a:t>
            </a:fld>
            <a:endParaRPr/>
          </a:p>
        </p:txBody>
      </p:sp>
      <p:sp>
        <p:nvSpPr>
          <p:cNvPr id="3" name="TextBox 2"/>
          <p:cNvSpPr txBox="1"/>
          <p:nvPr/>
        </p:nvSpPr>
        <p:spPr>
          <a:xfrm>
            <a:off x="6400800" y="3573016"/>
            <a:ext cx="2448272" cy="307777"/>
          </a:xfrm>
          <a:prstGeom prst="rect">
            <a:avLst/>
          </a:prstGeom>
          <a:noFill/>
        </p:spPr>
        <p:txBody>
          <a:bodyPr wrap="square" rtlCol="0">
            <a:spAutoFit/>
          </a:bodyPr>
          <a:lstStyle/>
          <a:p>
            <a:pPr rtl="0"/>
            <a:r>
              <a:rPr sz="1400"/>
              <a:t>Fluorose dentaire </a:t>
            </a:r>
          </a:p>
        </p:txBody>
      </p:sp>
      <p:sp>
        <p:nvSpPr>
          <p:cNvPr id="10" name="TextBox 9"/>
          <p:cNvSpPr txBox="1"/>
          <p:nvPr/>
        </p:nvSpPr>
        <p:spPr>
          <a:xfrm>
            <a:off x="5905500" y="6006359"/>
            <a:ext cx="2448272" cy="307777"/>
          </a:xfrm>
          <a:prstGeom prst="rect">
            <a:avLst/>
          </a:prstGeom>
          <a:noFill/>
        </p:spPr>
        <p:txBody>
          <a:bodyPr wrap="square" rtlCol="0">
            <a:spAutoFit/>
          </a:bodyPr>
          <a:lstStyle/>
          <a:p>
            <a:pPr rtl="0"/>
            <a:r>
              <a:rPr sz="1400"/>
              <a:t>Fluorose osseuse </a:t>
            </a:r>
          </a:p>
        </p:txBody>
      </p:sp>
    </p:spTree>
    <p:extLst>
      <p:ext uri="{BB962C8B-B14F-4D97-AF65-F5344CB8AC3E}">
        <p14:creationId xmlns:p14="http://schemas.microsoft.com/office/powerpoint/2010/main" val="31902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558"/>
                                        </p:tgtEl>
                                        <p:attrNameLst>
                                          <p:attrName>style.visibility</p:attrName>
                                        </p:attrNameLst>
                                      </p:cBhvr>
                                      <p:to>
                                        <p:strVal val="visible"/>
                                      </p:to>
                                    </p:set>
                                    <p:animEffect transition="in" filter="fade">
                                      <p:cBhvr>
                                        <p:cTn id="26" dur="500"/>
                                        <p:tgtEl>
                                          <p:spTgt spid="235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559"/>
                                        </p:tgtEl>
                                        <p:attrNameLst>
                                          <p:attrName>style.visibility</p:attrName>
                                        </p:attrNameLst>
                                      </p:cBhvr>
                                      <p:to>
                                        <p:strVal val="visible"/>
                                      </p:to>
                                    </p:set>
                                    <p:animEffect transition="in" filter="fade">
                                      <p:cBhvr>
                                        <p:cTn id="39" dur="500"/>
                                        <p:tgtEl>
                                          <p:spTgt spid="235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467544" y="274638"/>
            <a:ext cx="8229600" cy="1143000"/>
          </a:xfrm>
        </p:spPr>
        <p:txBody>
          <a:bodyPr/>
          <a:lstStyle/>
          <a:p>
            <a:pPr rtl="0" eaLnBrk="1" hangingPunct="1"/>
            <a:r>
              <a:rPr sz="3200" b="1" dirty="0">
                <a:solidFill>
                  <a:schemeClr val="accent2"/>
                </a:solidFill>
              </a:rPr>
              <a:t>Comment </a:t>
            </a:r>
            <a:r>
              <a:rPr sz="3200" b="1" dirty="0" err="1">
                <a:solidFill>
                  <a:schemeClr val="accent2"/>
                </a:solidFill>
              </a:rPr>
              <a:t>pouvons</a:t>
            </a:r>
            <a:r>
              <a:rPr sz="3200" b="1" dirty="0">
                <a:solidFill>
                  <a:schemeClr val="accent2"/>
                </a:solidFill>
              </a:rPr>
              <a:t>-nous </a:t>
            </a:r>
            <a:r>
              <a:rPr sz="3200" b="1" dirty="0" err="1">
                <a:solidFill>
                  <a:schemeClr val="accent2"/>
                </a:solidFill>
              </a:rPr>
              <a:t>traiter</a:t>
            </a:r>
            <a:r>
              <a:rPr sz="3200" b="1" dirty="0">
                <a:solidFill>
                  <a:schemeClr val="accent2"/>
                </a:solidFill>
              </a:rPr>
              <a:t> </a:t>
            </a:r>
            <a:r>
              <a:rPr sz="3200" b="1" dirty="0" err="1">
                <a:solidFill>
                  <a:schemeClr val="accent2"/>
                </a:solidFill>
              </a:rPr>
              <a:t>l'eau</a:t>
            </a:r>
            <a:r>
              <a:rPr sz="3200" b="1" dirty="0">
                <a:solidFill>
                  <a:schemeClr val="accent2"/>
                </a:solidFill>
              </a:rPr>
              <a:t> de </a:t>
            </a:r>
            <a:r>
              <a:rPr sz="3200" b="1" dirty="0" err="1">
                <a:solidFill>
                  <a:schemeClr val="accent2"/>
                </a:solidFill>
              </a:rPr>
              <a:t>boisson</a:t>
            </a:r>
            <a:r>
              <a:rPr sz="3200" b="1" dirty="0">
                <a:solidFill>
                  <a:schemeClr val="accent2"/>
                </a:solidFill>
              </a:rPr>
              <a:t> pour en </a:t>
            </a:r>
            <a:r>
              <a:rPr sz="3200" b="1" dirty="0" err="1">
                <a:solidFill>
                  <a:schemeClr val="accent2"/>
                </a:solidFill>
              </a:rPr>
              <a:t>éliminer</a:t>
            </a:r>
            <a:r>
              <a:rPr sz="3200" b="1" dirty="0">
                <a:solidFill>
                  <a:schemeClr val="accent2"/>
                </a:solidFill>
              </a:rPr>
              <a:t> le </a:t>
            </a:r>
            <a:r>
              <a:rPr sz="3200" b="1" dirty="0" err="1">
                <a:solidFill>
                  <a:schemeClr val="accent2"/>
                </a:solidFill>
              </a:rPr>
              <a:t>fluorure</a:t>
            </a:r>
            <a:r>
              <a:rPr sz="3200" b="1" dirty="0">
                <a:solidFill>
                  <a:schemeClr val="accent2"/>
                </a:solidFill>
              </a:rPr>
              <a:t> ?</a:t>
            </a:r>
          </a:p>
        </p:txBody>
      </p:sp>
      <p:sp>
        <p:nvSpPr>
          <p:cNvPr id="24581" name="Rectangle 3"/>
          <p:cNvSpPr>
            <a:spLocks noGrp="1" noChangeArrowheads="1"/>
          </p:cNvSpPr>
          <p:nvPr>
            <p:ph type="body" idx="4294967295"/>
          </p:nvPr>
        </p:nvSpPr>
        <p:spPr>
          <a:xfrm>
            <a:off x="467544" y="1600200"/>
            <a:ext cx="8229600" cy="4525963"/>
          </a:xfrm>
        </p:spPr>
        <p:txBody>
          <a:bodyPr/>
          <a:lstStyle/>
          <a:p>
            <a:pPr rtl="0" eaLnBrk="1" hangingPunct="1"/>
            <a:r>
              <a:rPr/>
              <a:t>Il existe peu de technologies pratiques ou courantes de traitement à domicile pour éliminer le fluorure de l’eau </a:t>
            </a:r>
          </a:p>
          <a:p>
            <a:pPr rtl="0" eaLnBrk="1" hangingPunct="1"/>
            <a:r>
              <a:rPr/>
              <a:t>Davantage de recherche est nécessaire pour trouver des technologies simples et abordables</a:t>
            </a:r>
          </a:p>
          <a:p>
            <a:pPr rtl="0" eaLnBrk="1" hangingPunct="1"/>
            <a:r>
              <a:rPr/>
              <a:t>Trouver une autre source d'eau potable</a:t>
            </a:r>
          </a:p>
          <a:p>
            <a:pPr rtl="0" eaLnBrk="1" hangingPunct="1"/>
            <a:r>
              <a:rPr/>
              <a:t>Diluer l'eau souterraine avec une source différente (par exemple l'eau de pluie)</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90C5138D-4C5F-48AF-A64F-FBCEEBACA0DF}" type="slidenum">
              <a:rPr/>
              <a:pPr rtl="0"/>
              <a:t>11</a:t>
            </a:fld>
            <a:endParaRPr/>
          </a:p>
        </p:txBody>
      </p:sp>
    </p:spTree>
    <p:extLst>
      <p:ext uri="{BB962C8B-B14F-4D97-AF65-F5344CB8AC3E}">
        <p14:creationId xmlns:p14="http://schemas.microsoft.com/office/powerpoint/2010/main" val="438337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85192" y="-27384"/>
            <a:ext cx="8229600" cy="1143000"/>
          </a:xfrm>
        </p:spPr>
        <p:txBody>
          <a:bodyPr/>
          <a:lstStyle/>
          <a:p>
            <a:pPr rtl="0" eaLnBrk="1" hangingPunct="1"/>
            <a:r>
              <a:rPr b="1" dirty="0">
                <a:solidFill>
                  <a:schemeClr val="accent2"/>
                </a:solidFill>
              </a:rPr>
              <a:t>Nitrates et nitrites</a:t>
            </a:r>
          </a:p>
        </p:txBody>
      </p:sp>
      <p:sp>
        <p:nvSpPr>
          <p:cNvPr id="30723" name="Content Placeholder 2"/>
          <p:cNvSpPr>
            <a:spLocks noGrp="1"/>
          </p:cNvSpPr>
          <p:nvPr>
            <p:ph idx="4294967295"/>
          </p:nvPr>
        </p:nvSpPr>
        <p:spPr>
          <a:xfrm>
            <a:off x="446856" y="908720"/>
            <a:ext cx="8229600" cy="4525963"/>
          </a:xfrm>
        </p:spPr>
        <p:txBody>
          <a:bodyPr/>
          <a:lstStyle/>
          <a:p>
            <a:pPr rtl="0"/>
            <a:r>
              <a:rPr sz="2400" dirty="0"/>
              <a:t>Nitrates : Contamination par des </a:t>
            </a:r>
            <a:r>
              <a:rPr sz="2400" dirty="0" err="1"/>
              <a:t>excréments</a:t>
            </a:r>
            <a:r>
              <a:rPr sz="2400" dirty="0"/>
              <a:t> et des </a:t>
            </a:r>
            <a:r>
              <a:rPr sz="2400" dirty="0" err="1"/>
              <a:t>ruissellements</a:t>
            </a:r>
            <a:r>
              <a:rPr sz="2400" dirty="0"/>
              <a:t> </a:t>
            </a:r>
            <a:r>
              <a:rPr sz="2400" dirty="0" err="1"/>
              <a:t>agricoles</a:t>
            </a:r>
            <a:endParaRPr sz="2400" dirty="0"/>
          </a:p>
          <a:p>
            <a:pPr rtl="0"/>
            <a:r>
              <a:rPr sz="2400" dirty="0"/>
              <a:t>Nitrites : </a:t>
            </a:r>
            <a:r>
              <a:rPr sz="2400" dirty="0" err="1"/>
              <a:t>Activité</a:t>
            </a:r>
            <a:r>
              <a:rPr sz="2400" dirty="0"/>
              <a:t> </a:t>
            </a:r>
            <a:r>
              <a:rPr sz="2400" dirty="0" err="1"/>
              <a:t>microbienne</a:t>
            </a:r>
            <a:r>
              <a:rPr sz="2400" dirty="0"/>
              <a:t> </a:t>
            </a:r>
            <a:r>
              <a:rPr sz="2400" dirty="0" err="1"/>
              <a:t>dans</a:t>
            </a:r>
            <a:r>
              <a:rPr sz="2400" dirty="0"/>
              <a:t> le sol, les </a:t>
            </a:r>
            <a:r>
              <a:rPr sz="2400" dirty="0" err="1"/>
              <a:t>canalisations</a:t>
            </a:r>
            <a:r>
              <a:rPr sz="2400" dirty="0"/>
              <a:t> </a:t>
            </a:r>
            <a:r>
              <a:rPr sz="2400" dirty="0" err="1"/>
              <a:t>d'eau</a:t>
            </a:r>
            <a:r>
              <a:rPr sz="2400" dirty="0"/>
              <a:t>, la chloramine </a:t>
            </a:r>
            <a:r>
              <a:rPr sz="2400" dirty="0" err="1"/>
              <a:t>utilisée</a:t>
            </a:r>
            <a:r>
              <a:rPr sz="2400" dirty="0"/>
              <a:t> pour </a:t>
            </a:r>
            <a:r>
              <a:rPr sz="2400" dirty="0" err="1"/>
              <a:t>traiter</a:t>
            </a:r>
            <a:r>
              <a:rPr sz="2400" dirty="0"/>
              <a:t> </a:t>
            </a:r>
            <a:r>
              <a:rPr sz="2400" dirty="0" err="1"/>
              <a:t>l'eau</a:t>
            </a:r>
            <a:r>
              <a:rPr sz="2400" dirty="0"/>
              <a:t> de </a:t>
            </a:r>
            <a:r>
              <a:rPr sz="2400" dirty="0" err="1"/>
              <a:t>boisson</a:t>
            </a:r>
            <a:endParaRPr sz="2400" dirty="0"/>
          </a:p>
          <a:p>
            <a:pPr rtl="0"/>
            <a:r>
              <a:rPr sz="2400" dirty="0" err="1"/>
              <a:t>Effet</a:t>
            </a:r>
            <a:r>
              <a:rPr sz="2400" dirty="0"/>
              <a:t> </a:t>
            </a:r>
            <a:r>
              <a:rPr sz="2400" dirty="0" err="1"/>
              <a:t>potentiel</a:t>
            </a:r>
            <a:r>
              <a:rPr sz="2400" dirty="0"/>
              <a:t> </a:t>
            </a:r>
            <a:r>
              <a:rPr sz="2400" dirty="0" err="1"/>
              <a:t>sur</a:t>
            </a:r>
            <a:r>
              <a:rPr sz="2400" dirty="0"/>
              <a:t> la santé : syndrome du </a:t>
            </a:r>
            <a:r>
              <a:rPr sz="2400" dirty="0" err="1"/>
              <a:t>bébé</a:t>
            </a:r>
            <a:r>
              <a:rPr sz="2400" dirty="0"/>
              <a:t> bleu</a:t>
            </a:r>
          </a:p>
          <a:p>
            <a:endParaRPr lang="en-CA" altLang="en-US" sz="2400" dirty="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90C5138D-4C5F-48AF-A64F-FBCEEBACA0DF}" type="slidenum">
              <a:rPr/>
              <a:pPr rtl="0"/>
              <a:t>12</a:t>
            </a:fld>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3568917"/>
            <a:ext cx="5472608" cy="3078342"/>
          </a:xfrm>
          <a:prstGeom prst="rect">
            <a:avLst/>
          </a:prstGeom>
          <a:ln>
            <a:solidFill>
              <a:schemeClr val="tx1"/>
            </a:solidFill>
          </a:ln>
        </p:spPr>
      </p:pic>
      <p:sp>
        <p:nvSpPr>
          <p:cNvPr id="4" name="TextBox 3"/>
          <p:cNvSpPr txBox="1"/>
          <p:nvPr/>
        </p:nvSpPr>
        <p:spPr>
          <a:xfrm>
            <a:off x="6588224" y="6361583"/>
            <a:ext cx="2232248" cy="307777"/>
          </a:xfrm>
          <a:prstGeom prst="rect">
            <a:avLst/>
          </a:prstGeom>
          <a:noFill/>
        </p:spPr>
        <p:txBody>
          <a:bodyPr wrap="square" rtlCol="0">
            <a:spAutoFit/>
          </a:bodyPr>
          <a:lstStyle/>
          <a:p>
            <a:pPr rtl="0"/>
            <a:r>
              <a:rPr sz="1400"/>
              <a:t>Crédit : CAWST, 2103</a:t>
            </a:r>
          </a:p>
        </p:txBody>
      </p:sp>
    </p:spTree>
    <p:extLst>
      <p:ext uri="{BB962C8B-B14F-4D97-AF65-F5344CB8AC3E}">
        <p14:creationId xmlns:p14="http://schemas.microsoft.com/office/powerpoint/2010/main" val="1718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Effect transition="in" filter="fade">
                                      <p:cBhvr>
                                        <p:cTn id="11" dur="500"/>
                                        <p:tgtEl>
                                          <p:spTgt spid="307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23">
                                            <p:txEl>
                                              <p:pRg st="1" end="1"/>
                                            </p:txEl>
                                          </p:spTgt>
                                        </p:tgtEl>
                                        <p:attrNameLst>
                                          <p:attrName>style.visibility</p:attrName>
                                        </p:attrNameLst>
                                      </p:cBhvr>
                                      <p:to>
                                        <p:strVal val="visible"/>
                                      </p:to>
                                    </p:set>
                                    <p:animEffect transition="in" filter="fade">
                                      <p:cBhvr>
                                        <p:cTn id="16" dur="500"/>
                                        <p:tgtEl>
                                          <p:spTgt spid="307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500"/>
                                        <p:tgtEl>
                                          <p:spTgt spid="307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46856" y="274638"/>
            <a:ext cx="8229600" cy="1143000"/>
          </a:xfrm>
        </p:spPr>
        <p:txBody>
          <a:bodyPr/>
          <a:lstStyle/>
          <a:p>
            <a:pPr rtl="0" eaLnBrk="1" hangingPunct="1"/>
            <a:r>
              <a:rPr b="1">
                <a:solidFill>
                  <a:schemeClr val="accent2"/>
                </a:solidFill>
              </a:rPr>
              <a:t>Directives de l’OMS</a:t>
            </a:r>
          </a:p>
        </p:txBody>
      </p:sp>
      <p:sp>
        <p:nvSpPr>
          <p:cNvPr id="30723" name="Content Placeholder 2"/>
          <p:cNvSpPr>
            <a:spLocks noGrp="1"/>
          </p:cNvSpPr>
          <p:nvPr>
            <p:ph idx="4294967295"/>
          </p:nvPr>
        </p:nvSpPr>
        <p:spPr>
          <a:xfrm>
            <a:off x="590872" y="1495325"/>
            <a:ext cx="8229600" cy="4525963"/>
          </a:xfrm>
        </p:spPr>
        <p:txBody>
          <a:bodyPr/>
          <a:lstStyle/>
          <a:p>
            <a:pPr rtl="0"/>
            <a:r>
              <a:rPr sz="2800"/>
              <a:t>Exposition à court terme</a:t>
            </a:r>
          </a:p>
          <a:p>
            <a:pPr rtl="0"/>
            <a:r>
              <a:rPr sz="2800"/>
              <a:t>Directive de l’OMS pour les Nitrates &lt; 50 mg/L</a:t>
            </a:r>
          </a:p>
          <a:p>
            <a:pPr rtl="0"/>
            <a:r>
              <a:rPr sz="2800"/>
              <a:t>Directive de l’OMS pour les Nitrites &lt; 3 mg/L</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90C5138D-4C5F-48AF-A64F-FBCEEBACA0DF}" type="slidenum">
              <a:rPr/>
              <a:pPr rtl="0"/>
              <a:t>13</a:t>
            </a:fld>
            <a:endParaRPr/>
          </a:p>
        </p:txBody>
      </p:sp>
    </p:spTree>
    <p:extLst>
      <p:ext uri="{BB962C8B-B14F-4D97-AF65-F5344CB8AC3E}">
        <p14:creationId xmlns:p14="http://schemas.microsoft.com/office/powerpoint/2010/main" val="2016520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457200" y="274638"/>
            <a:ext cx="8229600" cy="1143000"/>
          </a:xfrm>
          <a:prstGeom prst="rect">
            <a:avLst/>
          </a:prstGeom>
        </p:spPr>
        <p:txBody>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rtl="0"/>
            <a:r>
              <a:rPr sz="3600" b="1" kern="0" dirty="0"/>
              <a:t>Comment </a:t>
            </a:r>
            <a:r>
              <a:rPr sz="3600" b="1" kern="0" dirty="0" err="1"/>
              <a:t>traiter</a:t>
            </a:r>
            <a:r>
              <a:rPr sz="3600" b="1" kern="0" dirty="0"/>
              <a:t> </a:t>
            </a:r>
            <a:r>
              <a:rPr sz="3600" b="1" kern="0" dirty="0" err="1"/>
              <a:t>l'eau</a:t>
            </a:r>
            <a:r>
              <a:rPr sz="3600" b="1" kern="0" dirty="0"/>
              <a:t> de </a:t>
            </a:r>
            <a:r>
              <a:rPr sz="3600" b="1" kern="0" dirty="0" err="1"/>
              <a:t>boisson</a:t>
            </a:r>
            <a:r>
              <a:rPr sz="3600" b="1" kern="0" dirty="0"/>
              <a:t> pour en </a:t>
            </a:r>
            <a:r>
              <a:rPr sz="3600" b="1" kern="0" dirty="0" err="1"/>
              <a:t>éliminer</a:t>
            </a:r>
            <a:r>
              <a:rPr sz="3600" b="1" kern="0" dirty="0"/>
              <a:t> les nitrates et les nitrites ?</a:t>
            </a:r>
          </a:p>
        </p:txBody>
      </p:sp>
      <p:sp>
        <p:nvSpPr>
          <p:cNvPr id="4" name="Rectangle 3"/>
          <p:cNvSpPr txBox="1">
            <a:spLocks noChangeArrowheads="1"/>
          </p:cNvSpPr>
          <p:nvPr/>
        </p:nvSpPr>
        <p:spPr>
          <a:xfrm>
            <a:off x="457200" y="2287413"/>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rtl="0">
              <a:lnSpc>
                <a:spcPct val="90000"/>
              </a:lnSpc>
            </a:pPr>
            <a:r>
              <a:rPr dirty="0" err="1"/>
              <a:t>Trouver</a:t>
            </a:r>
            <a:r>
              <a:rPr dirty="0"/>
              <a:t> </a:t>
            </a:r>
            <a:r>
              <a:rPr dirty="0" err="1"/>
              <a:t>une</a:t>
            </a:r>
            <a:r>
              <a:rPr dirty="0"/>
              <a:t> </a:t>
            </a:r>
            <a:r>
              <a:rPr dirty="0" err="1"/>
              <a:t>autre</a:t>
            </a:r>
            <a:r>
              <a:rPr dirty="0"/>
              <a:t> source </a:t>
            </a:r>
            <a:r>
              <a:rPr dirty="0" err="1"/>
              <a:t>d'eau</a:t>
            </a:r>
            <a:r>
              <a:rPr dirty="0"/>
              <a:t> de </a:t>
            </a:r>
            <a:r>
              <a:rPr dirty="0" err="1"/>
              <a:t>boisson</a:t>
            </a:r>
            <a:r>
              <a:rPr dirty="0"/>
              <a:t> (ex : eau de </a:t>
            </a:r>
            <a:r>
              <a:rPr dirty="0" err="1"/>
              <a:t>pluie</a:t>
            </a:r>
            <a:r>
              <a:rPr dirty="0"/>
              <a:t>)</a:t>
            </a:r>
          </a:p>
          <a:p>
            <a:pPr rtl="0">
              <a:lnSpc>
                <a:spcPct val="90000"/>
              </a:lnSpc>
            </a:pPr>
            <a:r>
              <a:rPr dirty="0"/>
              <a:t>Si on change la source </a:t>
            </a:r>
            <a:r>
              <a:rPr dirty="0" err="1"/>
              <a:t>d’eau</a:t>
            </a:r>
            <a:r>
              <a:rPr dirty="0"/>
              <a:t> </a:t>
            </a:r>
            <a:r>
              <a:rPr dirty="0" err="1"/>
              <a:t>d'une</a:t>
            </a:r>
            <a:r>
              <a:rPr dirty="0"/>
              <a:t> eau </a:t>
            </a:r>
            <a:r>
              <a:rPr dirty="0" err="1"/>
              <a:t>souterraine</a:t>
            </a:r>
            <a:r>
              <a:rPr dirty="0"/>
              <a:t> pour </a:t>
            </a:r>
            <a:r>
              <a:rPr dirty="0" err="1"/>
              <a:t>une</a:t>
            </a:r>
            <a:r>
              <a:rPr dirty="0"/>
              <a:t> eau de surface, </a:t>
            </a:r>
            <a:r>
              <a:rPr dirty="0" err="1"/>
              <a:t>il</a:t>
            </a:r>
            <a:r>
              <a:rPr dirty="0"/>
              <a:t> </a:t>
            </a:r>
            <a:r>
              <a:rPr dirty="0" err="1"/>
              <a:t>faudra</a:t>
            </a:r>
            <a:r>
              <a:rPr dirty="0"/>
              <a:t> la </a:t>
            </a:r>
            <a:r>
              <a:rPr dirty="0" err="1"/>
              <a:t>traiter</a:t>
            </a:r>
            <a:r>
              <a:rPr dirty="0"/>
              <a:t> pour en </a:t>
            </a:r>
            <a:r>
              <a:rPr dirty="0" err="1"/>
              <a:t>éliminer</a:t>
            </a:r>
            <a:r>
              <a:rPr dirty="0"/>
              <a:t> la </a:t>
            </a:r>
            <a:r>
              <a:rPr dirty="0" err="1"/>
              <a:t>turbidité</a:t>
            </a:r>
            <a:r>
              <a:rPr dirty="0"/>
              <a:t> et les agents </a:t>
            </a:r>
            <a:r>
              <a:rPr dirty="0" err="1"/>
              <a:t>pathogènes</a:t>
            </a:r>
            <a:r>
              <a:rPr dirty="0"/>
              <a:t>.</a:t>
            </a:r>
          </a:p>
          <a:p>
            <a:pPr rtl="0">
              <a:lnSpc>
                <a:spcPct val="90000"/>
              </a:lnSpc>
            </a:pPr>
            <a:r>
              <a:rPr dirty="0"/>
              <a:t>Les nitrites </a:t>
            </a:r>
            <a:r>
              <a:rPr dirty="0" err="1"/>
              <a:t>peuvent</a:t>
            </a:r>
            <a:r>
              <a:rPr dirty="0"/>
              <a:t> </a:t>
            </a:r>
            <a:r>
              <a:rPr dirty="0" err="1"/>
              <a:t>être</a:t>
            </a:r>
            <a:r>
              <a:rPr dirty="0"/>
              <a:t> </a:t>
            </a:r>
            <a:r>
              <a:rPr dirty="0" err="1"/>
              <a:t>réduits</a:t>
            </a:r>
            <a:r>
              <a:rPr dirty="0"/>
              <a:t> par la </a:t>
            </a:r>
            <a:r>
              <a:rPr dirty="0" err="1"/>
              <a:t>chloration</a:t>
            </a:r>
            <a:endParaRPr dirty="0"/>
          </a:p>
        </p:txBody>
      </p:sp>
      <p:sp>
        <p:nvSpPr>
          <p:cNvPr id="5" name="Slide Number Placeholder 4"/>
          <p:cNvSpPr>
            <a:spLocks noGrp="1"/>
          </p:cNvSpPr>
          <p:nvPr>
            <p:ph type="sldNum" sz="quarter" idx="12"/>
          </p:nvPr>
        </p:nvSpPr>
        <p:spPr/>
        <p:txBody>
          <a:bodyPr/>
          <a:lstStyle/>
          <a:p>
            <a:pPr rtl="0"/>
            <a:fld id="{90C5138D-4C5F-48AF-A64F-FBCEEBACA0DF}" type="slidenum">
              <a:rPr/>
              <a:pPr rtl="0"/>
              <a:t>14</a:t>
            </a:fld>
            <a:endParaRPr/>
          </a:p>
        </p:txBody>
      </p:sp>
    </p:spTree>
    <p:extLst>
      <p:ext uri="{BB962C8B-B14F-4D97-AF65-F5344CB8AC3E}">
        <p14:creationId xmlns:p14="http://schemas.microsoft.com/office/powerpoint/2010/main" val="967742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rtl="0" eaLnBrk="1" hangingPunct="1"/>
            <a:r>
              <a:rPr b="1">
                <a:solidFill>
                  <a:schemeClr val="accent2"/>
                </a:solidFill>
              </a:rPr>
              <a:t>Chlore</a:t>
            </a:r>
          </a:p>
        </p:txBody>
      </p:sp>
      <p:sp>
        <p:nvSpPr>
          <p:cNvPr id="25605" name="Rectangle 3"/>
          <p:cNvSpPr>
            <a:spLocks noGrp="1" noChangeArrowheads="1"/>
          </p:cNvSpPr>
          <p:nvPr>
            <p:ph type="body" idx="4294967295"/>
          </p:nvPr>
        </p:nvSpPr>
        <p:spPr>
          <a:xfrm>
            <a:off x="323528" y="1495325"/>
            <a:ext cx="5544616" cy="4525963"/>
          </a:xfrm>
        </p:spPr>
        <p:txBody>
          <a:bodyPr/>
          <a:lstStyle/>
          <a:p>
            <a:pPr rtl="0"/>
            <a:r>
              <a:rPr sz="2800"/>
              <a:t>Généralement non présent naturellement dans l'eau en quantités pouvant causer des dommages</a:t>
            </a:r>
          </a:p>
          <a:p>
            <a:pPr rtl="0"/>
            <a:r>
              <a:rPr sz="2800"/>
              <a:t>Couramment utilisé comme désinfecter pour traiter l'eau de boisson</a:t>
            </a:r>
          </a:p>
          <a:p>
            <a:pPr rtl="0"/>
            <a:r>
              <a:rPr sz="2800"/>
              <a:t>Peut changer le goût et l'odeur de l'eau de boisson</a:t>
            </a:r>
          </a:p>
          <a:p>
            <a:pPr rtl="0"/>
            <a:r>
              <a:rPr sz="2800"/>
              <a:t>Directive de l’OMS &lt; 5,0 mg/L</a:t>
            </a:r>
          </a:p>
          <a:p>
            <a:pPr eaLnBrk="1" hangingPunct="1">
              <a:buFontTx/>
              <a:buNone/>
            </a:pPr>
            <a:endParaRPr lang="en-US" altLang="en-US" sz="2800"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15</a:t>
            </a:fld>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8660"/>
          <a:stretch/>
        </p:blipFill>
        <p:spPr>
          <a:xfrm>
            <a:off x="5868144" y="1484784"/>
            <a:ext cx="3011339" cy="3681562"/>
          </a:xfrm>
          <a:prstGeom prst="rect">
            <a:avLst/>
          </a:prstGeom>
        </p:spPr>
      </p:pic>
      <p:sp>
        <p:nvSpPr>
          <p:cNvPr id="7" name="TextBox 6"/>
          <p:cNvSpPr txBox="1"/>
          <p:nvPr/>
        </p:nvSpPr>
        <p:spPr>
          <a:xfrm>
            <a:off x="5859016" y="5191066"/>
            <a:ext cx="2664296" cy="738664"/>
          </a:xfrm>
          <a:prstGeom prst="rect">
            <a:avLst/>
          </a:prstGeom>
          <a:noFill/>
        </p:spPr>
        <p:txBody>
          <a:bodyPr wrap="square" rtlCol="0">
            <a:spAutoFit/>
          </a:bodyPr>
          <a:lstStyle/>
          <a:p>
            <a:pPr rtl="0"/>
            <a:r>
              <a:rPr sz="1400"/>
              <a:t>Traitement de l'eau de boisson au chlore (Crédit : CAWST et les Enfants de Kayele, Zambie)</a:t>
            </a:r>
          </a:p>
        </p:txBody>
      </p:sp>
    </p:spTree>
    <p:extLst>
      <p:ext uri="{BB962C8B-B14F-4D97-AF65-F5344CB8AC3E}">
        <p14:creationId xmlns:p14="http://schemas.microsoft.com/office/powerpoint/2010/main" val="3006764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rtl="0" eaLnBrk="1" hangingPunct="1"/>
            <a:r>
              <a:rPr b="1">
                <a:solidFill>
                  <a:schemeClr val="accent2"/>
                </a:solidFill>
              </a:rPr>
              <a:t>Que se passe-t-il lorsque du chlore est ajouté à l'eau ?</a:t>
            </a:r>
          </a:p>
        </p:txBody>
      </p:sp>
      <p:sp>
        <p:nvSpPr>
          <p:cNvPr id="47107" name="Rectangle 3"/>
          <p:cNvSpPr>
            <a:spLocks noGrp="1" noChangeArrowheads="1"/>
          </p:cNvSpPr>
          <p:nvPr>
            <p:ph type="body" idx="4294967295"/>
          </p:nvPr>
        </p:nvSpPr>
        <p:spPr>
          <a:xfrm>
            <a:off x="233772" y="1735359"/>
            <a:ext cx="8676456" cy="4752528"/>
          </a:xfrm>
        </p:spPr>
        <p:txBody>
          <a:bodyPr/>
          <a:lstStyle/>
          <a:p>
            <a:pPr marL="514350" indent="-514350" rtl="0" eaLnBrk="1" hangingPunct="1">
              <a:buFontTx/>
              <a:buAutoNum type="arabicPeriod"/>
            </a:pPr>
            <a:r>
              <a:rPr sz="2800" dirty="0" err="1"/>
              <a:t>Une</a:t>
            </a:r>
            <a:r>
              <a:rPr sz="2800" dirty="0"/>
              <a:t> </a:t>
            </a:r>
            <a:r>
              <a:rPr sz="2800" dirty="0" err="1"/>
              <a:t>partie</a:t>
            </a:r>
            <a:r>
              <a:rPr sz="2800" dirty="0"/>
              <a:t> </a:t>
            </a:r>
            <a:r>
              <a:rPr sz="2800" dirty="0" err="1"/>
              <a:t>réagit</a:t>
            </a:r>
            <a:r>
              <a:rPr sz="2800" dirty="0"/>
              <a:t> avec la </a:t>
            </a:r>
            <a:r>
              <a:rPr sz="2800" dirty="0" err="1"/>
              <a:t>matière</a:t>
            </a:r>
            <a:r>
              <a:rPr sz="2800" dirty="0"/>
              <a:t> </a:t>
            </a:r>
            <a:r>
              <a:rPr sz="2800" dirty="0" err="1"/>
              <a:t>organique</a:t>
            </a:r>
            <a:r>
              <a:rPr sz="2800" dirty="0"/>
              <a:t> et les agents </a:t>
            </a:r>
            <a:r>
              <a:rPr sz="2800" dirty="0" err="1"/>
              <a:t>pathogènes</a:t>
            </a:r>
            <a:r>
              <a:rPr sz="2800" dirty="0"/>
              <a:t>, et les </a:t>
            </a:r>
            <a:r>
              <a:rPr sz="2800" dirty="0" err="1"/>
              <a:t>tue</a:t>
            </a:r>
            <a:r>
              <a:rPr sz="2800" dirty="0"/>
              <a:t> – </a:t>
            </a:r>
            <a:r>
              <a:rPr sz="2800" dirty="0" err="1"/>
              <a:t>Chlore</a:t>
            </a:r>
            <a:r>
              <a:rPr sz="2800" dirty="0"/>
              <a:t> </a:t>
            </a:r>
            <a:r>
              <a:rPr sz="2800" b="1" u="sng" dirty="0"/>
              <a:t>Consommé</a:t>
            </a:r>
            <a:r>
              <a:rPr sz="2800" dirty="0"/>
              <a:t> </a:t>
            </a:r>
          </a:p>
          <a:p>
            <a:pPr marL="514350" indent="-514350" eaLnBrk="1" hangingPunct="1">
              <a:buFontTx/>
              <a:buAutoNum type="arabicPeriod"/>
            </a:pPr>
            <a:endParaRPr lang="en-US" altLang="en-US" sz="1100" dirty="0" smtClean="0"/>
          </a:p>
          <a:p>
            <a:pPr marL="514350" indent="-514350" rtl="0" eaLnBrk="1" hangingPunct="1">
              <a:buFont typeface="+mj-lt"/>
              <a:buAutoNum type="arabicPeriod"/>
            </a:pPr>
            <a:r>
              <a:rPr sz="2800" dirty="0" err="1"/>
              <a:t>Une</a:t>
            </a:r>
            <a:r>
              <a:rPr sz="2800" dirty="0"/>
              <a:t> </a:t>
            </a:r>
            <a:r>
              <a:rPr sz="2800" dirty="0" err="1"/>
              <a:t>partie</a:t>
            </a:r>
            <a:r>
              <a:rPr sz="2800" dirty="0"/>
              <a:t> du </a:t>
            </a:r>
            <a:r>
              <a:rPr sz="2800" dirty="0" err="1"/>
              <a:t>chlore</a:t>
            </a:r>
            <a:r>
              <a:rPr sz="2800" dirty="0"/>
              <a:t> </a:t>
            </a:r>
            <a:r>
              <a:rPr sz="2800" dirty="0" err="1"/>
              <a:t>réagit</a:t>
            </a:r>
            <a:r>
              <a:rPr sz="2800" dirty="0"/>
              <a:t> avec les </a:t>
            </a:r>
            <a:r>
              <a:rPr sz="2800" dirty="0" err="1"/>
              <a:t>matières</a:t>
            </a:r>
            <a:r>
              <a:rPr sz="2800" dirty="0"/>
              <a:t> </a:t>
            </a:r>
            <a:r>
              <a:rPr sz="2800" dirty="0" err="1"/>
              <a:t>organiques</a:t>
            </a:r>
            <a:r>
              <a:rPr sz="2800" dirty="0"/>
              <a:t> pour former de nouveaux </a:t>
            </a:r>
            <a:r>
              <a:rPr sz="2800" dirty="0" err="1"/>
              <a:t>produits</a:t>
            </a:r>
            <a:r>
              <a:rPr sz="2800" dirty="0"/>
              <a:t> </a:t>
            </a:r>
            <a:r>
              <a:rPr sz="2800" dirty="0" err="1"/>
              <a:t>chimiques</a:t>
            </a:r>
            <a:r>
              <a:rPr sz="2800" dirty="0"/>
              <a:t> - le </a:t>
            </a:r>
            <a:r>
              <a:rPr sz="2800" dirty="0" err="1"/>
              <a:t>chlore</a:t>
            </a:r>
            <a:r>
              <a:rPr sz="2800" dirty="0"/>
              <a:t> </a:t>
            </a:r>
            <a:r>
              <a:rPr sz="2800" b="1" u="sng" dirty="0" err="1"/>
              <a:t>Combiné</a:t>
            </a:r>
            <a:r>
              <a:rPr sz="2800" dirty="0"/>
              <a:t> </a:t>
            </a:r>
          </a:p>
          <a:p>
            <a:pPr marL="514350" indent="-514350" eaLnBrk="1" hangingPunct="1">
              <a:buFont typeface="+mj-lt"/>
              <a:buAutoNum type="arabicPeriod"/>
            </a:pPr>
            <a:endParaRPr lang="en-US" altLang="en-US" sz="1100" dirty="0"/>
          </a:p>
          <a:p>
            <a:pPr marL="514350" indent="-514350" rtl="0" eaLnBrk="1" hangingPunct="1">
              <a:buFont typeface="+mj-lt"/>
              <a:buAutoNum type="arabicPeriod"/>
            </a:pPr>
            <a:r>
              <a:rPr sz="2800" dirty="0" err="1"/>
              <a:t>Une</a:t>
            </a:r>
            <a:r>
              <a:rPr sz="2800" dirty="0"/>
              <a:t> </a:t>
            </a:r>
            <a:r>
              <a:rPr sz="2800" dirty="0" err="1"/>
              <a:t>partie</a:t>
            </a:r>
            <a:r>
              <a:rPr sz="2800" dirty="0"/>
              <a:t> </a:t>
            </a:r>
            <a:r>
              <a:rPr sz="2800" dirty="0" err="1"/>
              <a:t>reste</a:t>
            </a:r>
            <a:r>
              <a:rPr sz="2800" dirty="0"/>
              <a:t> – Le </a:t>
            </a:r>
            <a:r>
              <a:rPr sz="2800" dirty="0" err="1"/>
              <a:t>Chlore</a:t>
            </a:r>
            <a:r>
              <a:rPr sz="2800" dirty="0"/>
              <a:t> </a:t>
            </a:r>
            <a:r>
              <a:rPr sz="2800" b="1" u="sng" dirty="0" err="1"/>
              <a:t>Résiduel</a:t>
            </a:r>
            <a:r>
              <a:rPr sz="2800" b="1" u="sng" dirty="0"/>
              <a:t> </a:t>
            </a:r>
            <a:r>
              <a:rPr sz="2800" b="1" u="sng" dirty="0" err="1"/>
              <a:t>Libre</a:t>
            </a:r>
            <a:r>
              <a:rPr sz="2800" b="1" u="sng" dirty="0"/>
              <a:t> </a:t>
            </a:r>
            <a:r>
              <a:rPr sz="2800" dirty="0"/>
              <a:t>(</a:t>
            </a:r>
            <a:r>
              <a:rPr sz="2800" dirty="0" err="1"/>
              <a:t>CRL</a:t>
            </a:r>
            <a:r>
              <a:rPr sz="2800" dirty="0"/>
              <a:t>) </a:t>
            </a:r>
          </a:p>
          <a:p>
            <a:pPr lvl="1" indent="-342900" rtl="0"/>
            <a:r>
              <a:rPr sz="2400" dirty="0"/>
              <a:t>Le </a:t>
            </a:r>
            <a:r>
              <a:rPr sz="2400" dirty="0" err="1"/>
              <a:t>niveau</a:t>
            </a:r>
            <a:r>
              <a:rPr sz="2400" dirty="0"/>
              <a:t> </a:t>
            </a:r>
            <a:r>
              <a:rPr sz="2400" dirty="0" err="1"/>
              <a:t>idéal</a:t>
            </a:r>
            <a:r>
              <a:rPr sz="2400" dirty="0"/>
              <a:t> pour la </a:t>
            </a:r>
            <a:r>
              <a:rPr sz="2400" dirty="0" err="1"/>
              <a:t>désinfection</a:t>
            </a:r>
            <a:r>
              <a:rPr sz="2400" dirty="0"/>
              <a:t> </a:t>
            </a:r>
            <a:r>
              <a:rPr sz="2400" dirty="0" err="1"/>
              <a:t>est</a:t>
            </a:r>
            <a:r>
              <a:rPr sz="2400" dirty="0"/>
              <a:t> de 0,2-0,5 mg/L de </a:t>
            </a:r>
            <a:r>
              <a:rPr sz="2400" dirty="0" err="1"/>
              <a:t>CRL</a:t>
            </a:r>
            <a:endParaRPr sz="2400" dirty="0"/>
          </a:p>
          <a:p>
            <a:pPr marL="0" indent="0" eaLnBrk="1" hangingPunct="1">
              <a:buNone/>
            </a:pPr>
            <a:endParaRPr lang="en-US" altLang="en-US" sz="2800" dirty="0" smtClean="0"/>
          </a:p>
          <a:p>
            <a:pPr marL="0" indent="0" algn="ctr" rtl="0">
              <a:buNone/>
            </a:pPr>
            <a:r>
              <a:rPr sz="2800" b="1" dirty="0"/>
              <a:t>Le </a:t>
            </a:r>
            <a:r>
              <a:rPr sz="2800" b="1" dirty="0" err="1"/>
              <a:t>Chlore</a:t>
            </a:r>
            <a:r>
              <a:rPr sz="2800" b="1" dirty="0"/>
              <a:t> Total</a:t>
            </a:r>
            <a:r>
              <a:rPr sz="2800" dirty="0"/>
              <a:t> = </a:t>
            </a:r>
            <a:r>
              <a:rPr sz="2800" dirty="0" err="1"/>
              <a:t>Combiné</a:t>
            </a:r>
            <a:r>
              <a:rPr sz="2800" dirty="0"/>
              <a:t> + </a:t>
            </a:r>
            <a:r>
              <a:rPr sz="2800" dirty="0" err="1"/>
              <a:t>Libre</a:t>
            </a:r>
            <a:endParaRPr sz="2800" dirty="0"/>
          </a:p>
          <a:p>
            <a:pPr marL="0" indent="0" eaLnBrk="1" hangingPunct="1">
              <a:buFontTx/>
              <a:buAutoNum type="arabicPeriod"/>
            </a:pPr>
            <a:endParaRPr lang="en-US" altLang="en-US" sz="2800" dirty="0" smtClean="0"/>
          </a:p>
          <a:p>
            <a:pPr marL="0" indent="0" eaLnBrk="1" hangingPunct="1">
              <a:buFontTx/>
              <a:buNone/>
            </a:pPr>
            <a:endParaRPr lang="en-US" altLang="en-US" sz="1400" dirty="0" smtClean="0"/>
          </a:p>
          <a:p>
            <a:pPr marL="0" indent="0" eaLnBrk="1" hangingPunct="1">
              <a:buNone/>
            </a:pPr>
            <a:endParaRPr lang="en-CA" altLang="en-US" sz="2800" dirty="0" smtClean="0"/>
          </a:p>
          <a:p>
            <a:pPr marL="0" indent="0" eaLnBrk="1" hangingPunct="1">
              <a:buNone/>
            </a:pPr>
            <a:endParaRPr lang="en-CA" altLang="en-US" sz="2800"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16</a:t>
            </a:fld>
            <a:endParaRPr/>
          </a:p>
        </p:txBody>
      </p:sp>
    </p:spTree>
    <p:extLst>
      <p:ext uri="{BB962C8B-B14F-4D97-AF65-F5344CB8AC3E}">
        <p14:creationId xmlns:p14="http://schemas.microsoft.com/office/powerpoint/2010/main" val="431199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rtl="0" eaLnBrk="1" hangingPunct="1"/>
            <a:r>
              <a:rPr b="1">
                <a:solidFill>
                  <a:schemeClr val="accent2"/>
                </a:solidFill>
              </a:rPr>
              <a:t>pH et Chlore</a:t>
            </a:r>
          </a:p>
        </p:txBody>
      </p:sp>
      <p:sp>
        <p:nvSpPr>
          <p:cNvPr id="28677" name="Rectangle 3"/>
          <p:cNvSpPr>
            <a:spLocks noGrp="1" noChangeArrowheads="1"/>
          </p:cNvSpPr>
          <p:nvPr>
            <p:ph type="body" idx="4294967295"/>
          </p:nvPr>
        </p:nvSpPr>
        <p:spPr>
          <a:xfrm>
            <a:off x="467544" y="1412776"/>
            <a:ext cx="8229600" cy="4525963"/>
          </a:xfrm>
        </p:spPr>
        <p:txBody>
          <a:bodyPr/>
          <a:lstStyle/>
          <a:p>
            <a:pPr rtl="0" eaLnBrk="1" hangingPunct="1"/>
            <a:r>
              <a:rPr/>
              <a:t>Pour une désinfection efficace au chlore, il faut un pH compris entre 5,5 et 7,5</a:t>
            </a:r>
          </a:p>
          <a:p>
            <a:pPr rtl="0" eaLnBrk="1" hangingPunct="1"/>
            <a:r>
              <a:rPr/>
              <a:t>La désinfection au chlore n'est pas fiable lorsque le pH est supérieur à 9 et la turbidité au dessus de 20 NTU</a:t>
            </a:r>
          </a:p>
          <a:p>
            <a:pPr rtl="0" eaLnBrk="1" hangingPunct="1"/>
            <a:r>
              <a:rPr/>
              <a:t>Si le pH est supérieur à 7,5, la quantité de chlore doit être accrue et le temps de contact prolongé</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17</a:t>
            </a:fld>
            <a:endParaRPr/>
          </a:p>
        </p:txBody>
      </p:sp>
    </p:spTree>
    <p:extLst>
      <p:ext uri="{BB962C8B-B14F-4D97-AF65-F5344CB8AC3E}">
        <p14:creationId xmlns:p14="http://schemas.microsoft.com/office/powerpoint/2010/main" val="1680803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57200" y="44624"/>
            <a:ext cx="8229600" cy="1143000"/>
          </a:xfrm>
        </p:spPr>
        <p:txBody>
          <a:bodyPr/>
          <a:lstStyle/>
          <a:p>
            <a:pPr rtl="0" eaLnBrk="1" hangingPunct="1"/>
            <a:r>
              <a:rPr b="1" dirty="0">
                <a:solidFill>
                  <a:schemeClr val="accent2"/>
                </a:solidFill>
              </a:rPr>
              <a:t>pH</a:t>
            </a:r>
          </a:p>
        </p:txBody>
      </p:sp>
      <p:sp>
        <p:nvSpPr>
          <p:cNvPr id="28677" name="Rectangle 3"/>
          <p:cNvSpPr>
            <a:spLocks noGrp="1" noChangeArrowheads="1"/>
          </p:cNvSpPr>
          <p:nvPr>
            <p:ph type="body" idx="4294967295"/>
          </p:nvPr>
        </p:nvSpPr>
        <p:spPr>
          <a:xfrm>
            <a:off x="467544" y="1052736"/>
            <a:ext cx="8229600" cy="4525963"/>
          </a:xfrm>
        </p:spPr>
        <p:txBody>
          <a:bodyPr/>
          <a:lstStyle/>
          <a:p>
            <a:pPr rtl="0"/>
            <a:r>
              <a:rPr sz="2800" dirty="0"/>
              <a:t>Le pH </a:t>
            </a:r>
            <a:r>
              <a:rPr sz="2800" dirty="0" err="1"/>
              <a:t>mesure</a:t>
            </a:r>
            <a:r>
              <a:rPr sz="2800" dirty="0"/>
              <a:t> </a:t>
            </a:r>
            <a:r>
              <a:rPr sz="2800" dirty="0" err="1"/>
              <a:t>l'acidité</a:t>
            </a:r>
            <a:r>
              <a:rPr sz="2800" dirty="0"/>
              <a:t> </a:t>
            </a:r>
            <a:r>
              <a:rPr sz="2800" dirty="0" err="1"/>
              <a:t>ou</a:t>
            </a:r>
            <a:r>
              <a:rPr sz="2800" dirty="0"/>
              <a:t> </a:t>
            </a:r>
            <a:r>
              <a:rPr sz="2800" dirty="0" err="1"/>
              <a:t>l'alcalinité</a:t>
            </a:r>
            <a:r>
              <a:rPr sz="2800" dirty="0"/>
              <a:t> de </a:t>
            </a:r>
            <a:r>
              <a:rPr sz="2800" dirty="0" err="1"/>
              <a:t>l'eau</a:t>
            </a:r>
            <a:endParaRPr sz="2800" dirty="0"/>
          </a:p>
          <a:p>
            <a:pPr rtl="0"/>
            <a:r>
              <a:rPr sz="2800" dirty="0" err="1"/>
              <a:t>L'eau</a:t>
            </a:r>
            <a:r>
              <a:rPr sz="2800" dirty="0"/>
              <a:t> de </a:t>
            </a:r>
            <a:r>
              <a:rPr sz="2800" dirty="0" err="1"/>
              <a:t>boisson</a:t>
            </a:r>
            <a:r>
              <a:rPr sz="2800" dirty="0"/>
              <a:t> a </a:t>
            </a:r>
            <a:r>
              <a:rPr sz="2800" dirty="0" err="1"/>
              <a:t>généralement</a:t>
            </a:r>
            <a:r>
              <a:rPr sz="2800" dirty="0"/>
              <a:t> un pH </a:t>
            </a:r>
            <a:r>
              <a:rPr sz="2800" dirty="0" err="1"/>
              <a:t>compris</a:t>
            </a:r>
            <a:r>
              <a:rPr sz="2800" dirty="0"/>
              <a:t> entre 6,5 et 8,0</a:t>
            </a:r>
          </a:p>
          <a:p>
            <a:endParaRPr lang="en-US" sz="2800" dirty="0" smtClean="0"/>
          </a:p>
          <a:p>
            <a:endParaRPr lang="en-CA" altLang="en-US" sz="2800"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581" y="2564904"/>
            <a:ext cx="46386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18</a:t>
            </a:fld>
            <a:endParaRPr/>
          </a:p>
        </p:txBody>
      </p:sp>
    </p:spTree>
    <p:extLst>
      <p:ext uri="{BB962C8B-B14F-4D97-AF65-F5344CB8AC3E}">
        <p14:creationId xmlns:p14="http://schemas.microsoft.com/office/powerpoint/2010/main" val="3167676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rtl="0" eaLnBrk="1" hangingPunct="1"/>
            <a:r>
              <a:rPr b="1">
                <a:solidFill>
                  <a:schemeClr val="accent2"/>
                </a:solidFill>
              </a:rPr>
              <a:t>Quels sont les effets sur la santé ?</a:t>
            </a:r>
          </a:p>
        </p:txBody>
      </p:sp>
      <p:sp>
        <p:nvSpPr>
          <p:cNvPr id="10245" name="Rectangle 3"/>
          <p:cNvSpPr>
            <a:spLocks noGrp="1" noChangeArrowheads="1"/>
          </p:cNvSpPr>
          <p:nvPr>
            <p:ph type="body" idx="4294967295"/>
          </p:nvPr>
        </p:nvSpPr>
        <p:spPr>
          <a:xfrm>
            <a:off x="372269" y="1842762"/>
            <a:ext cx="8229600" cy="4525963"/>
          </a:xfrm>
        </p:spPr>
        <p:txBody>
          <a:bodyPr/>
          <a:lstStyle/>
          <a:p>
            <a:pPr rtl="0"/>
            <a:r>
              <a:rPr sz="2800" dirty="0"/>
              <a:t>Pas de danger direct pour la santé </a:t>
            </a:r>
            <a:r>
              <a:rPr sz="2800" dirty="0" err="1"/>
              <a:t>lié</a:t>
            </a:r>
            <a:r>
              <a:rPr sz="2800" dirty="0"/>
              <a:t> aux pH </a:t>
            </a:r>
            <a:r>
              <a:rPr sz="2800" dirty="0" err="1"/>
              <a:t>normaux</a:t>
            </a:r>
            <a:r>
              <a:rPr sz="2800" dirty="0"/>
              <a:t> de </a:t>
            </a:r>
            <a:r>
              <a:rPr sz="2800" dirty="0" err="1"/>
              <a:t>l'eau</a:t>
            </a:r>
            <a:r>
              <a:rPr sz="2800" dirty="0"/>
              <a:t> de </a:t>
            </a:r>
            <a:r>
              <a:rPr sz="2800" dirty="0" err="1"/>
              <a:t>boisson</a:t>
            </a:r>
            <a:r>
              <a:rPr sz="2800" dirty="0"/>
              <a:t>  </a:t>
            </a:r>
          </a:p>
          <a:p>
            <a:pPr rtl="0"/>
            <a:r>
              <a:rPr sz="2800" dirty="0"/>
              <a:t>Pas de Directive de </a:t>
            </a:r>
            <a:r>
              <a:rPr sz="2800" dirty="0" err="1"/>
              <a:t>l'OMS</a:t>
            </a:r>
            <a:endParaRPr sz="2800" dirty="0"/>
          </a:p>
          <a:p>
            <a:pPr eaLnBrk="1" hangingPunct="1"/>
            <a:endParaRPr lang="en-CA"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19</a:t>
            </a:fld>
            <a:endParaRPr/>
          </a:p>
        </p:txBody>
      </p:sp>
    </p:spTree>
    <p:extLst>
      <p:ext uri="{BB962C8B-B14F-4D97-AF65-F5344CB8AC3E}">
        <p14:creationId xmlns:p14="http://schemas.microsoft.com/office/powerpoint/2010/main" val="3603185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44824"/>
            <a:ext cx="9144000" cy="1470025"/>
          </a:xfrm>
        </p:spPr>
        <p:txBody>
          <a:bodyPr/>
          <a:lstStyle/>
          <a:p>
            <a:pPr rtl="0"/>
            <a:r>
              <a:rPr b="1" dirty="0" err="1">
                <a:solidFill>
                  <a:schemeClr val="accent2"/>
                </a:solidFill>
              </a:rPr>
              <a:t>Paramètres</a:t>
            </a:r>
            <a:r>
              <a:rPr b="1" dirty="0">
                <a:solidFill>
                  <a:schemeClr val="accent2"/>
                </a:solidFill>
              </a:rPr>
              <a:t> </a:t>
            </a:r>
            <a:r>
              <a:rPr b="1" dirty="0" err="1">
                <a:solidFill>
                  <a:schemeClr val="accent2"/>
                </a:solidFill>
              </a:rPr>
              <a:t>chimiques</a:t>
            </a:r>
            <a:r>
              <a:rPr b="1" dirty="0">
                <a:solidFill>
                  <a:schemeClr val="accent2"/>
                </a:solidFill>
              </a:rPr>
              <a:t> </a:t>
            </a:r>
            <a:r>
              <a:rPr lang="en-US" b="1" dirty="0" smtClean="0">
                <a:solidFill>
                  <a:schemeClr val="accent2"/>
                </a:solidFill>
              </a:rPr>
              <a:t/>
            </a:r>
            <a:br>
              <a:rPr lang="en-US" b="1" dirty="0" smtClean="0">
                <a:solidFill>
                  <a:schemeClr val="accent2"/>
                </a:solidFill>
              </a:rPr>
            </a:br>
            <a:r>
              <a:rPr b="1" dirty="0">
                <a:solidFill>
                  <a:schemeClr val="accent2"/>
                </a:solidFill>
              </a:rPr>
              <a:t>pour</a:t>
            </a:r>
            <a:r>
              <a:rPr lang="en-US" b="1" dirty="0" smtClean="0">
                <a:solidFill>
                  <a:schemeClr val="accent2"/>
                </a:solidFill>
              </a:rPr>
              <a:t/>
            </a:r>
            <a:br>
              <a:rPr lang="en-US" b="1" dirty="0" smtClean="0">
                <a:solidFill>
                  <a:schemeClr val="accent2"/>
                </a:solidFill>
              </a:rPr>
            </a:br>
            <a:r>
              <a:rPr b="1" dirty="0" smtClean="0">
                <a:solidFill>
                  <a:schemeClr val="accent2"/>
                </a:solidFill>
              </a:rPr>
              <a:t>l'</a:t>
            </a:r>
            <a:r>
              <a:rPr lang="en-GB" b="1" dirty="0" smtClean="0">
                <a:solidFill>
                  <a:schemeClr val="accent2"/>
                </a:solidFill>
              </a:rPr>
              <a:t>a</a:t>
            </a:r>
            <a:r>
              <a:rPr b="1" dirty="0" err="1" smtClean="0">
                <a:solidFill>
                  <a:schemeClr val="accent2"/>
                </a:solidFill>
              </a:rPr>
              <a:t>nalyse</a:t>
            </a:r>
            <a:r>
              <a:rPr b="1" dirty="0" smtClean="0">
                <a:solidFill>
                  <a:schemeClr val="accent2"/>
                </a:solidFill>
              </a:rPr>
              <a:t> </a:t>
            </a:r>
            <a:r>
              <a:rPr b="1" dirty="0">
                <a:solidFill>
                  <a:schemeClr val="accent2"/>
                </a:solidFill>
              </a:rPr>
              <a:t>de </a:t>
            </a:r>
            <a:r>
              <a:rPr lang="en-GB" b="1" dirty="0" err="1"/>
              <a:t>q</a:t>
            </a:r>
            <a:r>
              <a:rPr b="1" dirty="0" err="1" smtClean="0">
                <a:solidFill>
                  <a:schemeClr val="accent2"/>
                </a:solidFill>
              </a:rPr>
              <a:t>ualité</a:t>
            </a:r>
            <a:r>
              <a:rPr b="1" dirty="0" smtClean="0">
                <a:solidFill>
                  <a:schemeClr val="accent2"/>
                </a:solidFill>
              </a:rPr>
              <a:t> </a:t>
            </a:r>
            <a:r>
              <a:rPr b="1" dirty="0">
                <a:solidFill>
                  <a:schemeClr val="accent2"/>
                </a:solidFill>
              </a:rPr>
              <a:t>de </a:t>
            </a:r>
            <a:r>
              <a:rPr b="1" dirty="0" smtClean="0">
                <a:solidFill>
                  <a:schemeClr val="accent2"/>
                </a:solidFill>
              </a:rPr>
              <a:t>l'</a:t>
            </a:r>
            <a:r>
              <a:rPr lang="en-GB" b="1" dirty="0" smtClean="0">
                <a:solidFill>
                  <a:schemeClr val="accent2"/>
                </a:solidFill>
              </a:rPr>
              <a:t>e</a:t>
            </a:r>
            <a:r>
              <a:rPr b="1" dirty="0" smtClean="0">
                <a:solidFill>
                  <a:schemeClr val="accent2"/>
                </a:solidFill>
              </a:rPr>
              <a:t>au </a:t>
            </a:r>
            <a:r>
              <a:rPr b="1" dirty="0">
                <a:solidFill>
                  <a:schemeClr val="accent2"/>
                </a:solidFill>
              </a:rPr>
              <a:t>de </a:t>
            </a:r>
            <a:r>
              <a:rPr lang="en-GB" b="1" dirty="0" err="1"/>
              <a:t>b</a:t>
            </a:r>
            <a:r>
              <a:rPr b="1" dirty="0" err="1" smtClean="0">
                <a:solidFill>
                  <a:schemeClr val="accent2"/>
                </a:solidFill>
              </a:rPr>
              <a:t>oisson</a:t>
            </a:r>
            <a:endParaRPr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rtl="0" eaLnBrk="1" hangingPunct="1"/>
            <a:r>
              <a:rPr sz="4000" b="1" dirty="0">
                <a:solidFill>
                  <a:schemeClr val="accent2"/>
                </a:solidFill>
              </a:rPr>
              <a:t>Comment </a:t>
            </a:r>
            <a:r>
              <a:rPr sz="4000" b="1" dirty="0" err="1">
                <a:solidFill>
                  <a:schemeClr val="accent2"/>
                </a:solidFill>
              </a:rPr>
              <a:t>traiter</a:t>
            </a:r>
            <a:r>
              <a:rPr lang="en-US" altLang="en-US" sz="4000" b="1" dirty="0" smtClean="0">
                <a:solidFill>
                  <a:schemeClr val="accent2"/>
                </a:solidFill>
              </a:rPr>
              <a:t/>
            </a:r>
            <a:br>
              <a:rPr lang="en-US" altLang="en-US" sz="4000" b="1" dirty="0" smtClean="0">
                <a:solidFill>
                  <a:schemeClr val="accent2"/>
                </a:solidFill>
              </a:rPr>
            </a:br>
            <a:r>
              <a:rPr sz="4000" b="1" dirty="0">
                <a:solidFill>
                  <a:schemeClr val="accent2"/>
                </a:solidFill>
              </a:rPr>
              <a:t> </a:t>
            </a:r>
            <a:r>
              <a:rPr sz="4000" b="1" dirty="0" err="1">
                <a:solidFill>
                  <a:schemeClr val="accent2"/>
                </a:solidFill>
              </a:rPr>
              <a:t>l'eau</a:t>
            </a:r>
            <a:r>
              <a:rPr sz="4000" b="1" dirty="0">
                <a:solidFill>
                  <a:schemeClr val="accent2"/>
                </a:solidFill>
              </a:rPr>
              <a:t> de </a:t>
            </a:r>
            <a:r>
              <a:rPr sz="4000" b="1" dirty="0" err="1">
                <a:solidFill>
                  <a:schemeClr val="accent2"/>
                </a:solidFill>
              </a:rPr>
              <a:t>boisson</a:t>
            </a:r>
            <a:r>
              <a:rPr sz="4000" b="1" dirty="0">
                <a:solidFill>
                  <a:schemeClr val="accent2"/>
                </a:solidFill>
              </a:rPr>
              <a:t> pour son pH ?</a:t>
            </a:r>
          </a:p>
        </p:txBody>
      </p:sp>
      <p:sp>
        <p:nvSpPr>
          <p:cNvPr id="11269" name="Rectangle 3"/>
          <p:cNvSpPr>
            <a:spLocks noGrp="1" noChangeArrowheads="1"/>
          </p:cNvSpPr>
          <p:nvPr>
            <p:ph type="body" idx="4294967295"/>
          </p:nvPr>
        </p:nvSpPr>
        <p:spPr>
          <a:xfrm>
            <a:off x="457200" y="1967508"/>
            <a:ext cx="8229600" cy="4453955"/>
          </a:xfrm>
        </p:spPr>
        <p:txBody>
          <a:bodyPr/>
          <a:lstStyle/>
          <a:p>
            <a:pPr rtl="0"/>
            <a:r>
              <a:rPr sz="2800" dirty="0" err="1"/>
              <a:t>Utiliser</a:t>
            </a:r>
            <a:r>
              <a:rPr sz="2800" dirty="0"/>
              <a:t> </a:t>
            </a:r>
            <a:r>
              <a:rPr sz="2800" dirty="0" err="1"/>
              <a:t>une</a:t>
            </a:r>
            <a:r>
              <a:rPr sz="2800" dirty="0"/>
              <a:t> </a:t>
            </a:r>
            <a:r>
              <a:rPr sz="2800" dirty="0" err="1"/>
              <a:t>autre</a:t>
            </a:r>
            <a:r>
              <a:rPr sz="2800" dirty="0"/>
              <a:t> source </a:t>
            </a:r>
            <a:r>
              <a:rPr sz="2800" dirty="0" err="1"/>
              <a:t>d'eau</a:t>
            </a:r>
            <a:r>
              <a:rPr sz="2800" dirty="0"/>
              <a:t> potable</a:t>
            </a:r>
          </a:p>
          <a:p>
            <a:pPr eaLnBrk="1" hangingPunct="1">
              <a:lnSpc>
                <a:spcPct val="90000"/>
              </a:lnSpc>
            </a:pPr>
            <a:endParaRPr lang="en-CA"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20</a:t>
            </a:fld>
            <a:endParaRPr/>
          </a:p>
        </p:txBody>
      </p:sp>
    </p:spTree>
    <p:extLst>
      <p:ext uri="{BB962C8B-B14F-4D97-AF65-F5344CB8AC3E}">
        <p14:creationId xmlns:p14="http://schemas.microsoft.com/office/powerpoint/2010/main" val="3487634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rtl="0" eaLnBrk="1" hangingPunct="1"/>
            <a:r>
              <a:rPr b="1">
                <a:solidFill>
                  <a:schemeClr val="accent2"/>
                </a:solidFill>
              </a:rPr>
              <a:t>Fer</a:t>
            </a:r>
          </a:p>
        </p:txBody>
      </p:sp>
      <p:sp>
        <p:nvSpPr>
          <p:cNvPr id="9221" name="Rectangle 3"/>
          <p:cNvSpPr>
            <a:spLocks noGrp="1" noChangeArrowheads="1"/>
          </p:cNvSpPr>
          <p:nvPr>
            <p:ph type="body" idx="4294967295"/>
          </p:nvPr>
        </p:nvSpPr>
        <p:spPr>
          <a:xfrm>
            <a:off x="323528" y="1124744"/>
            <a:ext cx="5040560" cy="4929411"/>
          </a:xfrm>
        </p:spPr>
        <p:txBody>
          <a:bodyPr/>
          <a:lstStyle/>
          <a:p>
            <a:pPr rtl="0"/>
            <a:r>
              <a:rPr dirty="0" err="1"/>
              <a:t>Présent</a:t>
            </a:r>
            <a:r>
              <a:rPr dirty="0"/>
              <a:t> </a:t>
            </a:r>
            <a:r>
              <a:rPr dirty="0" err="1"/>
              <a:t>naturellement</a:t>
            </a:r>
            <a:r>
              <a:rPr dirty="0"/>
              <a:t> </a:t>
            </a:r>
            <a:r>
              <a:rPr dirty="0" err="1"/>
              <a:t>dans</a:t>
            </a:r>
            <a:r>
              <a:rPr dirty="0"/>
              <a:t> les </a:t>
            </a:r>
            <a:r>
              <a:rPr dirty="0" err="1"/>
              <a:t>eaux</a:t>
            </a:r>
            <a:r>
              <a:rPr dirty="0"/>
              <a:t> </a:t>
            </a:r>
            <a:r>
              <a:rPr dirty="0" err="1"/>
              <a:t>souterraines</a:t>
            </a:r>
            <a:r>
              <a:rPr dirty="0"/>
              <a:t> et </a:t>
            </a:r>
            <a:r>
              <a:rPr dirty="0" err="1"/>
              <a:t>certaines</a:t>
            </a:r>
            <a:r>
              <a:rPr dirty="0"/>
              <a:t> </a:t>
            </a:r>
            <a:r>
              <a:rPr dirty="0" err="1"/>
              <a:t>eaux</a:t>
            </a:r>
            <a:r>
              <a:rPr dirty="0"/>
              <a:t> de surface </a:t>
            </a:r>
          </a:p>
          <a:p>
            <a:pPr rtl="0"/>
            <a:r>
              <a:rPr dirty="0" err="1"/>
              <a:t>Deux</a:t>
            </a:r>
            <a:r>
              <a:rPr dirty="0"/>
              <a:t> </a:t>
            </a:r>
            <a:r>
              <a:rPr dirty="0" err="1"/>
              <a:t>formes</a:t>
            </a:r>
            <a:r>
              <a:rPr dirty="0"/>
              <a:t> </a:t>
            </a:r>
            <a:r>
              <a:rPr dirty="0" err="1"/>
              <a:t>dans</a:t>
            </a:r>
            <a:r>
              <a:rPr dirty="0"/>
              <a:t> </a:t>
            </a:r>
            <a:r>
              <a:rPr dirty="0" err="1"/>
              <a:t>l'eau</a:t>
            </a:r>
            <a:r>
              <a:rPr dirty="0"/>
              <a:t> :</a:t>
            </a:r>
          </a:p>
          <a:p>
            <a:pPr lvl="1" rtl="0"/>
            <a:r>
              <a:rPr sz="2400" dirty="0" err="1"/>
              <a:t>Dissous</a:t>
            </a:r>
            <a:r>
              <a:rPr sz="2400" dirty="0"/>
              <a:t> </a:t>
            </a:r>
            <a:r>
              <a:rPr sz="2400" dirty="0" err="1"/>
              <a:t>dans</a:t>
            </a:r>
            <a:r>
              <a:rPr sz="2400" dirty="0"/>
              <a:t> </a:t>
            </a:r>
            <a:r>
              <a:rPr sz="2400" dirty="0" err="1"/>
              <a:t>l'eau</a:t>
            </a:r>
            <a:r>
              <a:rPr sz="2400" dirty="0"/>
              <a:t> </a:t>
            </a:r>
            <a:r>
              <a:rPr sz="2400" dirty="0" err="1"/>
              <a:t>souterraine</a:t>
            </a:r>
            <a:r>
              <a:rPr sz="2400" dirty="0"/>
              <a:t> : Invisible, </a:t>
            </a:r>
            <a:r>
              <a:rPr sz="2400" dirty="0" err="1"/>
              <a:t>mais</a:t>
            </a:r>
            <a:r>
              <a:rPr sz="2400" dirty="0"/>
              <a:t> </a:t>
            </a:r>
            <a:r>
              <a:rPr sz="2400" dirty="0" err="1"/>
              <a:t>l'eau</a:t>
            </a:r>
            <a:r>
              <a:rPr sz="2400" dirty="0"/>
              <a:t> </a:t>
            </a:r>
            <a:r>
              <a:rPr sz="2400" dirty="0" err="1"/>
              <a:t>devient</a:t>
            </a:r>
            <a:r>
              <a:rPr sz="2400" dirty="0"/>
              <a:t> orange </a:t>
            </a:r>
            <a:r>
              <a:rPr sz="2400" dirty="0" err="1"/>
              <a:t>ou</a:t>
            </a:r>
            <a:r>
              <a:rPr sz="2400" dirty="0"/>
              <a:t> noire </a:t>
            </a:r>
            <a:r>
              <a:rPr sz="2400" dirty="0" err="1"/>
              <a:t>lorsqu'elle</a:t>
            </a:r>
            <a:r>
              <a:rPr sz="2400" dirty="0"/>
              <a:t> </a:t>
            </a:r>
            <a:r>
              <a:rPr sz="2400" dirty="0" err="1"/>
              <a:t>est</a:t>
            </a:r>
            <a:r>
              <a:rPr sz="2400" dirty="0"/>
              <a:t> </a:t>
            </a:r>
            <a:r>
              <a:rPr sz="2400" dirty="0" err="1"/>
              <a:t>exposée</a:t>
            </a:r>
            <a:r>
              <a:rPr sz="2400" dirty="0"/>
              <a:t> à </a:t>
            </a:r>
            <a:r>
              <a:rPr sz="2400" dirty="0" err="1"/>
              <a:t>l'air</a:t>
            </a:r>
            <a:endParaRPr sz="2400" dirty="0"/>
          </a:p>
          <a:p>
            <a:pPr lvl="1" rtl="0"/>
            <a:r>
              <a:rPr sz="2400" dirty="0"/>
              <a:t>En suspension </a:t>
            </a:r>
            <a:r>
              <a:rPr sz="2400" dirty="0" err="1"/>
              <a:t>dans</a:t>
            </a:r>
            <a:r>
              <a:rPr sz="2400" dirty="0"/>
              <a:t> </a:t>
            </a:r>
            <a:r>
              <a:rPr sz="2400" dirty="0" err="1"/>
              <a:t>l'eau</a:t>
            </a:r>
            <a:r>
              <a:rPr sz="2400" dirty="0"/>
              <a:t> de surface : Les </a:t>
            </a:r>
            <a:r>
              <a:rPr sz="2400" dirty="0" err="1"/>
              <a:t>particules</a:t>
            </a:r>
            <a:r>
              <a:rPr sz="2400" dirty="0"/>
              <a:t> </a:t>
            </a:r>
            <a:r>
              <a:rPr sz="2400" dirty="0" err="1"/>
              <a:t>donnent</a:t>
            </a:r>
            <a:r>
              <a:rPr sz="2400" dirty="0"/>
              <a:t> à </a:t>
            </a:r>
            <a:r>
              <a:rPr sz="2400" dirty="0" err="1"/>
              <a:t>l'eau</a:t>
            </a:r>
            <a:r>
              <a:rPr sz="2400" dirty="0"/>
              <a:t> </a:t>
            </a:r>
            <a:r>
              <a:rPr sz="2400" dirty="0" err="1"/>
              <a:t>une</a:t>
            </a:r>
            <a:r>
              <a:rPr sz="2400" dirty="0"/>
              <a:t> </a:t>
            </a:r>
            <a:r>
              <a:rPr sz="2400" dirty="0" err="1"/>
              <a:t>couleur</a:t>
            </a:r>
            <a:r>
              <a:rPr sz="2400" dirty="0"/>
              <a:t> rouge-</a:t>
            </a:r>
            <a:r>
              <a:rPr sz="2400" dirty="0" err="1"/>
              <a:t>orangé</a:t>
            </a:r>
            <a:endParaRPr sz="2400" dirty="0"/>
          </a:p>
          <a:p>
            <a:pPr marL="990600" lvl="1" indent="-533400" eaLnBrk="1" hangingPunct="1">
              <a:buFontTx/>
              <a:buAutoNum type="arabicPeriod"/>
            </a:pPr>
            <a:endParaRPr lang="en-US"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21</a:t>
            </a:fld>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081228" y="2018274"/>
            <a:ext cx="3384376" cy="2538282"/>
          </a:xfrm>
          <a:prstGeom prst="rect">
            <a:avLst/>
          </a:prstGeom>
          <a:ln>
            <a:solidFill>
              <a:schemeClr val="tx1"/>
            </a:solidFill>
          </a:ln>
        </p:spPr>
      </p:pic>
      <p:sp>
        <p:nvSpPr>
          <p:cNvPr id="7" name="TextBox 6"/>
          <p:cNvSpPr txBox="1"/>
          <p:nvPr/>
        </p:nvSpPr>
        <p:spPr>
          <a:xfrm>
            <a:off x="5504275" y="5157192"/>
            <a:ext cx="2664296" cy="523220"/>
          </a:xfrm>
          <a:prstGeom prst="rect">
            <a:avLst/>
          </a:prstGeom>
          <a:noFill/>
        </p:spPr>
        <p:txBody>
          <a:bodyPr wrap="square" rtlCol="0">
            <a:spAutoFit/>
          </a:bodyPr>
          <a:lstStyle/>
          <a:p>
            <a:pPr rtl="0"/>
            <a:r>
              <a:rPr sz="1400"/>
              <a:t>Puits taché par le fer </a:t>
            </a:r>
          </a:p>
          <a:p>
            <a:pPr rtl="0"/>
            <a:r>
              <a:rPr sz="1400"/>
              <a:t>(Crédit : CAWST)</a:t>
            </a:r>
          </a:p>
        </p:txBody>
      </p:sp>
    </p:spTree>
    <p:extLst>
      <p:ext uri="{BB962C8B-B14F-4D97-AF65-F5344CB8AC3E}">
        <p14:creationId xmlns:p14="http://schemas.microsoft.com/office/powerpoint/2010/main" val="1389042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rtl="0" eaLnBrk="1" hangingPunct="1"/>
            <a:r>
              <a:rPr b="1">
                <a:solidFill>
                  <a:schemeClr val="accent2"/>
                </a:solidFill>
              </a:rPr>
              <a:t>Quels sont les effets sur la santé ?</a:t>
            </a:r>
          </a:p>
        </p:txBody>
      </p:sp>
      <p:sp>
        <p:nvSpPr>
          <p:cNvPr id="10245" name="Rectangle 3"/>
          <p:cNvSpPr>
            <a:spLocks noGrp="1" noChangeArrowheads="1"/>
          </p:cNvSpPr>
          <p:nvPr>
            <p:ph type="body" idx="4294967295"/>
          </p:nvPr>
        </p:nvSpPr>
        <p:spPr>
          <a:xfrm>
            <a:off x="467544" y="1711349"/>
            <a:ext cx="8113836" cy="4525963"/>
          </a:xfrm>
        </p:spPr>
        <p:txBody>
          <a:bodyPr/>
          <a:lstStyle/>
          <a:p>
            <a:pPr rtl="0" eaLnBrk="1" hangingPunct="1"/>
            <a:r>
              <a:rPr/>
              <a:t>Pas d'effet sur la santé</a:t>
            </a:r>
          </a:p>
          <a:p>
            <a:pPr rtl="0" eaLnBrk="1" hangingPunct="1"/>
            <a:r>
              <a:rPr/>
              <a:t>Pas de directive de l'OMS </a:t>
            </a:r>
          </a:p>
          <a:p>
            <a:pPr rtl="0" eaLnBrk="1" hangingPunct="1"/>
            <a:r>
              <a:rPr/>
              <a:t>Pourquoi le fer est-il une nuisance ?</a:t>
            </a:r>
          </a:p>
          <a:p>
            <a:pPr rtl="0" eaLnBrk="1" hangingPunct="1"/>
            <a:r>
              <a:rPr/>
              <a:t>&gt; 0,3 mg/L de fer </a:t>
            </a:r>
          </a:p>
          <a:p>
            <a:pPr lvl="1" rtl="0" eaLnBrk="1" hangingPunct="1"/>
            <a:r>
              <a:rPr/>
              <a:t>Donne un mauvais goût</a:t>
            </a:r>
          </a:p>
          <a:p>
            <a:pPr lvl="1" rtl="0" eaLnBrk="1" hangingPunct="1"/>
            <a:r>
              <a:rPr/>
              <a:t>Tâche les tuyaux et la margelle des puits</a:t>
            </a:r>
          </a:p>
          <a:p>
            <a:pPr lvl="1" rtl="0" eaLnBrk="1" hangingPunct="1"/>
            <a:r>
              <a:rPr/>
              <a:t>Tâche les vêtements au lavage</a:t>
            </a:r>
          </a:p>
          <a:p>
            <a:pPr eaLnBrk="1" hangingPunct="1"/>
            <a:endParaRPr lang="en-CA"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22</a:t>
            </a:fld>
            <a:endParaRPr/>
          </a:p>
        </p:txBody>
      </p:sp>
    </p:spTree>
    <p:extLst>
      <p:ext uri="{BB962C8B-B14F-4D97-AF65-F5344CB8AC3E}">
        <p14:creationId xmlns:p14="http://schemas.microsoft.com/office/powerpoint/2010/main" val="42309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0" y="274638"/>
            <a:ext cx="9153872" cy="1143000"/>
          </a:xfrm>
        </p:spPr>
        <p:txBody>
          <a:bodyPr/>
          <a:lstStyle/>
          <a:p>
            <a:pPr rtl="0" eaLnBrk="1" hangingPunct="1"/>
            <a:r>
              <a:rPr b="1"/>
              <a:t>Comment traiter l'eau de boisson pour en éliminer le fer ?</a:t>
            </a:r>
          </a:p>
        </p:txBody>
      </p:sp>
      <p:sp>
        <p:nvSpPr>
          <p:cNvPr id="11269" name="Rectangle 3"/>
          <p:cNvSpPr>
            <a:spLocks noGrp="1" noChangeArrowheads="1"/>
          </p:cNvSpPr>
          <p:nvPr>
            <p:ph type="body" idx="4294967295"/>
          </p:nvPr>
        </p:nvSpPr>
        <p:spPr>
          <a:xfrm>
            <a:off x="467544" y="1639341"/>
            <a:ext cx="8229600" cy="4886003"/>
          </a:xfrm>
        </p:spPr>
        <p:txBody>
          <a:bodyPr/>
          <a:lstStyle/>
          <a:p>
            <a:pPr rtl="0" eaLnBrk="1" hangingPunct="1">
              <a:lnSpc>
                <a:spcPct val="90000"/>
              </a:lnSpc>
            </a:pPr>
            <a:r>
              <a:rPr dirty="0" err="1"/>
              <a:t>Fer</a:t>
            </a:r>
            <a:r>
              <a:rPr dirty="0"/>
              <a:t> en suspension (eau de surface)</a:t>
            </a:r>
          </a:p>
          <a:p>
            <a:pPr lvl="1" rtl="0">
              <a:lnSpc>
                <a:spcPct val="90000"/>
              </a:lnSpc>
            </a:pPr>
            <a:r>
              <a:rPr dirty="0"/>
              <a:t>Laissez </a:t>
            </a:r>
            <a:r>
              <a:rPr dirty="0" err="1"/>
              <a:t>l'eau</a:t>
            </a:r>
            <a:r>
              <a:rPr dirty="0"/>
              <a:t> </a:t>
            </a:r>
            <a:r>
              <a:rPr dirty="0" err="1"/>
              <a:t>décanter</a:t>
            </a:r>
            <a:r>
              <a:rPr dirty="0"/>
              <a:t> </a:t>
            </a:r>
            <a:r>
              <a:rPr dirty="0" err="1"/>
              <a:t>dans</a:t>
            </a:r>
            <a:r>
              <a:rPr dirty="0"/>
              <a:t> un </a:t>
            </a:r>
            <a:r>
              <a:rPr dirty="0" err="1"/>
              <a:t>récipient</a:t>
            </a:r>
            <a:r>
              <a:rPr dirty="0"/>
              <a:t> et des </a:t>
            </a:r>
            <a:r>
              <a:rPr dirty="0" err="1"/>
              <a:t>flocons</a:t>
            </a:r>
            <a:r>
              <a:rPr dirty="0"/>
              <a:t> se </a:t>
            </a:r>
            <a:r>
              <a:rPr dirty="0" err="1"/>
              <a:t>déposeront</a:t>
            </a:r>
            <a:r>
              <a:rPr dirty="0"/>
              <a:t> au fond</a:t>
            </a:r>
          </a:p>
          <a:p>
            <a:pPr lvl="1" rtl="0" eaLnBrk="1" hangingPunct="1">
              <a:lnSpc>
                <a:spcPct val="90000"/>
              </a:lnSpc>
            </a:pPr>
            <a:r>
              <a:rPr dirty="0" err="1"/>
              <a:t>Filtrer</a:t>
            </a:r>
            <a:r>
              <a:rPr dirty="0"/>
              <a:t> </a:t>
            </a:r>
            <a:r>
              <a:rPr dirty="0" err="1"/>
              <a:t>l’eau</a:t>
            </a:r>
            <a:r>
              <a:rPr dirty="0"/>
              <a:t> à travers un </a:t>
            </a:r>
            <a:r>
              <a:rPr dirty="0" err="1"/>
              <a:t>tissu</a:t>
            </a:r>
            <a:endParaRPr dirty="0"/>
          </a:p>
          <a:p>
            <a:pPr lvl="1" rtl="0" eaLnBrk="1" hangingPunct="1">
              <a:lnSpc>
                <a:spcPct val="90000"/>
              </a:lnSpc>
            </a:pPr>
            <a:r>
              <a:rPr dirty="0" err="1"/>
              <a:t>Filtrer</a:t>
            </a:r>
            <a:r>
              <a:rPr dirty="0"/>
              <a:t> </a:t>
            </a:r>
            <a:r>
              <a:rPr dirty="0" err="1"/>
              <a:t>l'eau</a:t>
            </a:r>
            <a:r>
              <a:rPr dirty="0"/>
              <a:t> </a:t>
            </a:r>
          </a:p>
          <a:p>
            <a:pPr rtl="0" eaLnBrk="1" hangingPunct="1">
              <a:lnSpc>
                <a:spcPct val="90000"/>
              </a:lnSpc>
            </a:pPr>
            <a:r>
              <a:rPr dirty="0" err="1"/>
              <a:t>Fer</a:t>
            </a:r>
            <a:r>
              <a:rPr dirty="0"/>
              <a:t> </a:t>
            </a:r>
            <a:r>
              <a:rPr dirty="0" err="1"/>
              <a:t>dissous</a:t>
            </a:r>
            <a:r>
              <a:rPr dirty="0"/>
              <a:t> (eau </a:t>
            </a:r>
            <a:r>
              <a:rPr dirty="0" err="1"/>
              <a:t>souterraine</a:t>
            </a:r>
            <a:r>
              <a:rPr dirty="0"/>
              <a:t>)</a:t>
            </a:r>
          </a:p>
          <a:p>
            <a:pPr lvl="1" rtl="0">
              <a:lnSpc>
                <a:spcPct val="90000"/>
              </a:lnSpc>
            </a:pPr>
            <a:r>
              <a:rPr dirty="0"/>
              <a:t>Exposer à </a:t>
            </a:r>
            <a:r>
              <a:rPr dirty="0" err="1"/>
              <a:t>l'air</a:t>
            </a:r>
            <a:r>
              <a:rPr dirty="0"/>
              <a:t>, </a:t>
            </a:r>
            <a:r>
              <a:rPr dirty="0" err="1"/>
              <a:t>décanter</a:t>
            </a:r>
            <a:r>
              <a:rPr dirty="0"/>
              <a:t> et </a:t>
            </a:r>
            <a:r>
              <a:rPr dirty="0" err="1"/>
              <a:t>filtrer</a:t>
            </a:r>
            <a:r>
              <a:rPr dirty="0"/>
              <a:t> </a:t>
            </a:r>
          </a:p>
          <a:p>
            <a:pPr lvl="1" rtl="0">
              <a:lnSpc>
                <a:spcPct val="90000"/>
              </a:lnSpc>
            </a:pPr>
            <a:r>
              <a:rPr dirty="0" err="1"/>
              <a:t>Trouver</a:t>
            </a:r>
            <a:r>
              <a:rPr dirty="0"/>
              <a:t> </a:t>
            </a:r>
            <a:r>
              <a:rPr dirty="0" err="1"/>
              <a:t>une</a:t>
            </a:r>
            <a:r>
              <a:rPr dirty="0"/>
              <a:t> source alternative</a:t>
            </a:r>
          </a:p>
          <a:p>
            <a:pPr lvl="1" rtl="0" eaLnBrk="1" hangingPunct="1">
              <a:lnSpc>
                <a:spcPct val="90000"/>
              </a:lnSpc>
            </a:pPr>
            <a:r>
              <a:rPr dirty="0" err="1"/>
              <a:t>Diluer</a:t>
            </a:r>
            <a:r>
              <a:rPr dirty="0"/>
              <a:t> </a:t>
            </a:r>
            <a:r>
              <a:rPr dirty="0" err="1"/>
              <a:t>l'eau</a:t>
            </a:r>
            <a:r>
              <a:rPr dirty="0"/>
              <a:t> </a:t>
            </a:r>
            <a:r>
              <a:rPr dirty="0" err="1"/>
              <a:t>souterraine</a:t>
            </a:r>
            <a:r>
              <a:rPr dirty="0"/>
              <a:t> avec </a:t>
            </a:r>
            <a:r>
              <a:rPr dirty="0" err="1"/>
              <a:t>une</a:t>
            </a:r>
            <a:r>
              <a:rPr dirty="0"/>
              <a:t> source </a:t>
            </a:r>
            <a:r>
              <a:rPr dirty="0" err="1"/>
              <a:t>différente</a:t>
            </a:r>
            <a:r>
              <a:rPr dirty="0"/>
              <a:t> (par </a:t>
            </a:r>
            <a:r>
              <a:rPr dirty="0" err="1"/>
              <a:t>exemple</a:t>
            </a:r>
            <a:r>
              <a:rPr dirty="0"/>
              <a:t> </a:t>
            </a:r>
            <a:r>
              <a:rPr dirty="0" err="1"/>
              <a:t>l'eau</a:t>
            </a:r>
            <a:r>
              <a:rPr dirty="0"/>
              <a:t> de </a:t>
            </a:r>
            <a:r>
              <a:rPr dirty="0" err="1"/>
              <a:t>pluie</a:t>
            </a:r>
            <a:r>
              <a:rPr dirty="0"/>
              <a:t>)</a:t>
            </a:r>
          </a:p>
          <a:p>
            <a:pPr lvl="1" eaLnBrk="1" hangingPunct="1">
              <a:lnSpc>
                <a:spcPct val="90000"/>
              </a:lnSpc>
            </a:pPr>
            <a:endParaRPr lang="en-CA"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23</a:t>
            </a:fld>
            <a:endParaRPr/>
          </a:p>
        </p:txBody>
      </p:sp>
    </p:spTree>
    <p:extLst>
      <p:ext uri="{BB962C8B-B14F-4D97-AF65-F5344CB8AC3E}">
        <p14:creationId xmlns:p14="http://schemas.microsoft.com/office/powerpoint/2010/main" val="1299910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rtl="0" eaLnBrk="1" hangingPunct="1"/>
            <a:r>
              <a:rPr b="1">
                <a:solidFill>
                  <a:schemeClr val="accent2"/>
                </a:solidFill>
              </a:rPr>
              <a:t>Manganèse</a:t>
            </a:r>
          </a:p>
        </p:txBody>
      </p:sp>
      <p:sp>
        <p:nvSpPr>
          <p:cNvPr id="12293" name="Rectangle 3"/>
          <p:cNvSpPr>
            <a:spLocks noGrp="1" noChangeArrowheads="1"/>
          </p:cNvSpPr>
          <p:nvPr>
            <p:ph type="body" idx="4294967295"/>
          </p:nvPr>
        </p:nvSpPr>
        <p:spPr>
          <a:xfrm>
            <a:off x="446856" y="1412776"/>
            <a:ext cx="8373616" cy="4824536"/>
          </a:xfrm>
        </p:spPr>
        <p:txBody>
          <a:bodyPr/>
          <a:lstStyle/>
          <a:p>
            <a:pPr rtl="0" eaLnBrk="1" hangingPunct="1"/>
            <a:r>
              <a:rPr sz="2800"/>
              <a:t>Présent naturellement dans les eaux souterraines et certaines eaux de surface</a:t>
            </a:r>
          </a:p>
          <a:p>
            <a:pPr rtl="0" eaLnBrk="1" hangingPunct="1"/>
            <a:r>
              <a:rPr sz="2800"/>
              <a:t>On trouve communément à la fois du manganèse et du fer dans l'eau</a:t>
            </a:r>
          </a:p>
          <a:p>
            <a:pPr rtl="0" eaLnBrk="1" hangingPunct="1"/>
            <a:r>
              <a:rPr sz="2800"/>
              <a:t>Deux formes :</a:t>
            </a:r>
          </a:p>
          <a:p>
            <a:pPr lvl="1" rtl="0"/>
            <a:r>
              <a:rPr sz="2400"/>
              <a:t>Dissous – Dans l'eau souterraine le manganèse peut être dissous et invisible, mais une fois exposé à l'air il donne à l'eau une couleur noire</a:t>
            </a:r>
          </a:p>
          <a:p>
            <a:pPr lvl="1" rtl="0"/>
            <a:r>
              <a:rPr sz="2400"/>
              <a:t>En suspension – Dans l'eau de surface le manganèse peut être présent sous forme de particules en suspension et donner à l'eau une couleur noire.</a:t>
            </a:r>
          </a:p>
          <a:p>
            <a:pPr eaLnBrk="1" hangingPunct="1">
              <a:buFontTx/>
              <a:buNone/>
            </a:pPr>
            <a:endParaRPr lang="en-CA"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24</a:t>
            </a:fld>
            <a:endParaRPr/>
          </a:p>
        </p:txBody>
      </p:sp>
    </p:spTree>
    <p:extLst>
      <p:ext uri="{BB962C8B-B14F-4D97-AF65-F5344CB8AC3E}">
        <p14:creationId xmlns:p14="http://schemas.microsoft.com/office/powerpoint/2010/main" val="3628581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rtl="0" eaLnBrk="1" hangingPunct="1"/>
            <a:r>
              <a:rPr b="1">
                <a:solidFill>
                  <a:schemeClr val="accent2"/>
                </a:solidFill>
              </a:rPr>
              <a:t>Quels sont les effets sur la santé ?</a:t>
            </a:r>
          </a:p>
        </p:txBody>
      </p:sp>
      <p:sp>
        <p:nvSpPr>
          <p:cNvPr id="13317" name="Rectangle 3"/>
          <p:cNvSpPr>
            <a:spLocks noGrp="1" noChangeArrowheads="1"/>
          </p:cNvSpPr>
          <p:nvPr>
            <p:ph type="body" idx="4294967295"/>
          </p:nvPr>
        </p:nvSpPr>
        <p:spPr>
          <a:xfrm>
            <a:off x="395536" y="1600200"/>
            <a:ext cx="5486258" cy="4525963"/>
          </a:xfrm>
        </p:spPr>
        <p:txBody>
          <a:bodyPr/>
          <a:lstStyle/>
          <a:p>
            <a:pPr rtl="0">
              <a:lnSpc>
                <a:spcPct val="90000"/>
              </a:lnSpc>
            </a:pPr>
            <a:r>
              <a:rPr/>
              <a:t>Pas de risque pour la santé aux niveaux posant des problèmes d'acceptabilité </a:t>
            </a:r>
          </a:p>
          <a:p>
            <a:pPr rtl="0">
              <a:lnSpc>
                <a:spcPct val="90000"/>
              </a:lnSpc>
            </a:pPr>
            <a:r>
              <a:rPr/>
              <a:t>Pas de Directive de l'OMS</a:t>
            </a:r>
          </a:p>
          <a:p>
            <a:pPr rtl="0">
              <a:lnSpc>
                <a:spcPct val="90000"/>
              </a:lnSpc>
            </a:pPr>
            <a:r>
              <a:rPr/>
              <a:t>&gt; 0,1 mg/L de manganèse </a:t>
            </a:r>
          </a:p>
          <a:p>
            <a:pPr lvl="1" rtl="0" eaLnBrk="1" hangingPunct="1">
              <a:lnSpc>
                <a:spcPct val="90000"/>
              </a:lnSpc>
            </a:pPr>
            <a:r>
              <a:rPr sz="2400"/>
              <a:t>Mauvais goût</a:t>
            </a:r>
          </a:p>
          <a:p>
            <a:pPr lvl="1" rtl="0" eaLnBrk="1" hangingPunct="1">
              <a:lnSpc>
                <a:spcPct val="90000"/>
              </a:lnSpc>
            </a:pPr>
            <a:r>
              <a:rPr sz="2400"/>
              <a:t>Tache les tuyaux d'eau, le linge et les aliments</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25</a:t>
            </a:fld>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794" y="1633669"/>
            <a:ext cx="2809875" cy="2533650"/>
          </a:xfrm>
          <a:prstGeom prst="rect">
            <a:avLst/>
          </a:prstGeom>
          <a:ln>
            <a:solidFill>
              <a:schemeClr val="tx1"/>
            </a:solidFill>
          </a:ln>
        </p:spPr>
      </p:pic>
      <p:sp>
        <p:nvSpPr>
          <p:cNvPr id="4" name="TextBox 3"/>
          <p:cNvSpPr txBox="1"/>
          <p:nvPr/>
        </p:nvSpPr>
        <p:spPr>
          <a:xfrm>
            <a:off x="5765618" y="4224926"/>
            <a:ext cx="3042227" cy="523220"/>
          </a:xfrm>
          <a:prstGeom prst="rect">
            <a:avLst/>
          </a:prstGeom>
          <a:noFill/>
        </p:spPr>
        <p:txBody>
          <a:bodyPr wrap="square" rtlCol="0">
            <a:spAutoFit/>
          </a:bodyPr>
          <a:lstStyle/>
          <a:p>
            <a:pPr rtl="0"/>
            <a:r>
              <a:rPr sz="1400"/>
              <a:t>Eau ayant un niveau élevé de manganèse (Crédit : EPA)</a:t>
            </a:r>
          </a:p>
        </p:txBody>
      </p:sp>
    </p:spTree>
    <p:extLst>
      <p:ext uri="{BB962C8B-B14F-4D97-AF65-F5344CB8AC3E}">
        <p14:creationId xmlns:p14="http://schemas.microsoft.com/office/powerpoint/2010/main" val="2634657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rtl="0" eaLnBrk="1" hangingPunct="1"/>
            <a:r>
              <a:rPr sz="3600" b="1" dirty="0">
                <a:solidFill>
                  <a:schemeClr val="accent2"/>
                </a:solidFill>
              </a:rPr>
              <a:t>Comment </a:t>
            </a:r>
            <a:r>
              <a:rPr lang="es-SV" sz="3600" b="1" dirty="0" err="1"/>
              <a:t>p</a:t>
            </a:r>
            <a:r>
              <a:rPr sz="3600" b="1" dirty="0" err="1" smtClean="0">
                <a:solidFill>
                  <a:schemeClr val="accent2"/>
                </a:solidFill>
              </a:rPr>
              <a:t>ouvons</a:t>
            </a:r>
            <a:r>
              <a:rPr sz="3600" b="1" dirty="0" smtClean="0">
                <a:solidFill>
                  <a:schemeClr val="accent2"/>
                </a:solidFill>
              </a:rPr>
              <a:t>-nous </a:t>
            </a:r>
            <a:r>
              <a:rPr lang="es-SV" sz="3600" b="1" dirty="0" err="1"/>
              <a:t>t</a:t>
            </a:r>
            <a:r>
              <a:rPr sz="3600" b="1" dirty="0" err="1" smtClean="0"/>
              <a:t>raiter</a:t>
            </a:r>
            <a:r>
              <a:rPr sz="3600" b="1" dirty="0" smtClean="0"/>
              <a:t> l'</a:t>
            </a:r>
            <a:r>
              <a:rPr lang="es-SV" sz="3600" b="1" dirty="0" smtClean="0"/>
              <a:t>e</a:t>
            </a:r>
            <a:r>
              <a:rPr sz="3600" b="1" dirty="0" smtClean="0"/>
              <a:t>au </a:t>
            </a:r>
            <a:r>
              <a:rPr sz="3600" b="1" dirty="0"/>
              <a:t>de </a:t>
            </a:r>
            <a:r>
              <a:rPr lang="es-SV" sz="3600" b="1" dirty="0" err="1"/>
              <a:t>b</a:t>
            </a:r>
            <a:r>
              <a:rPr sz="3600" b="1" dirty="0" err="1" smtClean="0"/>
              <a:t>oisson</a:t>
            </a:r>
            <a:r>
              <a:rPr sz="3600" b="1" dirty="0" smtClean="0"/>
              <a:t> </a:t>
            </a:r>
            <a:r>
              <a:rPr sz="3600" b="1" dirty="0"/>
              <a:t>pour en </a:t>
            </a:r>
            <a:r>
              <a:rPr lang="es-SV" sz="3600" b="1" dirty="0" err="1"/>
              <a:t>é</a:t>
            </a:r>
            <a:r>
              <a:rPr sz="3600" b="1" dirty="0" err="1" smtClean="0"/>
              <a:t>liminer</a:t>
            </a:r>
            <a:r>
              <a:rPr sz="3600" b="1" dirty="0" smtClean="0"/>
              <a:t> </a:t>
            </a:r>
            <a:r>
              <a:rPr sz="3600" b="1" dirty="0">
                <a:solidFill>
                  <a:schemeClr val="accent2"/>
                </a:solidFill>
              </a:rPr>
              <a:t>le </a:t>
            </a:r>
            <a:r>
              <a:rPr sz="3600" b="1" dirty="0" err="1">
                <a:solidFill>
                  <a:schemeClr val="accent2"/>
                </a:solidFill>
              </a:rPr>
              <a:t>manganèse</a:t>
            </a:r>
            <a:r>
              <a:rPr sz="3600" b="1" dirty="0">
                <a:solidFill>
                  <a:schemeClr val="accent2"/>
                </a:solidFill>
              </a:rPr>
              <a:t> ?</a:t>
            </a:r>
          </a:p>
        </p:txBody>
      </p:sp>
      <p:sp>
        <p:nvSpPr>
          <p:cNvPr id="11269" name="Rectangle 3"/>
          <p:cNvSpPr>
            <a:spLocks noGrp="1" noChangeArrowheads="1"/>
          </p:cNvSpPr>
          <p:nvPr>
            <p:ph type="body" idx="4294967295"/>
          </p:nvPr>
        </p:nvSpPr>
        <p:spPr>
          <a:xfrm>
            <a:off x="467544" y="1711349"/>
            <a:ext cx="8229600" cy="4886003"/>
          </a:xfrm>
        </p:spPr>
        <p:txBody>
          <a:bodyPr/>
          <a:lstStyle/>
          <a:p>
            <a:pPr rtl="0">
              <a:lnSpc>
                <a:spcPct val="90000"/>
              </a:lnSpc>
            </a:pPr>
            <a:r>
              <a:rPr dirty="0" err="1"/>
              <a:t>Manganèse</a:t>
            </a:r>
            <a:r>
              <a:rPr dirty="0"/>
              <a:t> en suspension (eau de surface)</a:t>
            </a:r>
          </a:p>
          <a:p>
            <a:pPr lvl="1" rtl="0">
              <a:lnSpc>
                <a:spcPct val="90000"/>
              </a:lnSpc>
            </a:pPr>
            <a:r>
              <a:rPr dirty="0"/>
              <a:t>Laissez </a:t>
            </a:r>
            <a:r>
              <a:rPr dirty="0" err="1"/>
              <a:t>l'eau</a:t>
            </a:r>
            <a:r>
              <a:rPr dirty="0"/>
              <a:t> </a:t>
            </a:r>
            <a:r>
              <a:rPr dirty="0" err="1"/>
              <a:t>décanter</a:t>
            </a:r>
            <a:r>
              <a:rPr dirty="0"/>
              <a:t> </a:t>
            </a:r>
            <a:r>
              <a:rPr dirty="0" err="1"/>
              <a:t>dans</a:t>
            </a:r>
            <a:r>
              <a:rPr dirty="0"/>
              <a:t> un </a:t>
            </a:r>
            <a:r>
              <a:rPr dirty="0" err="1"/>
              <a:t>récipient</a:t>
            </a:r>
            <a:r>
              <a:rPr dirty="0"/>
              <a:t> et des </a:t>
            </a:r>
            <a:r>
              <a:rPr dirty="0" err="1"/>
              <a:t>flocons</a:t>
            </a:r>
            <a:r>
              <a:rPr dirty="0"/>
              <a:t> se </a:t>
            </a:r>
            <a:r>
              <a:rPr dirty="0" err="1"/>
              <a:t>déposeront</a:t>
            </a:r>
            <a:r>
              <a:rPr dirty="0"/>
              <a:t> au fond</a:t>
            </a:r>
          </a:p>
          <a:p>
            <a:pPr lvl="1" rtl="0">
              <a:lnSpc>
                <a:spcPct val="90000"/>
              </a:lnSpc>
            </a:pPr>
            <a:r>
              <a:rPr dirty="0" err="1"/>
              <a:t>Filtrer</a:t>
            </a:r>
            <a:r>
              <a:rPr dirty="0"/>
              <a:t> </a:t>
            </a:r>
            <a:r>
              <a:rPr dirty="0" err="1"/>
              <a:t>l’eau</a:t>
            </a:r>
            <a:r>
              <a:rPr dirty="0"/>
              <a:t> à travers un </a:t>
            </a:r>
            <a:r>
              <a:rPr dirty="0" err="1"/>
              <a:t>tissu</a:t>
            </a:r>
            <a:endParaRPr dirty="0"/>
          </a:p>
          <a:p>
            <a:pPr lvl="1" rtl="0">
              <a:lnSpc>
                <a:spcPct val="90000"/>
              </a:lnSpc>
            </a:pPr>
            <a:r>
              <a:rPr dirty="0" err="1"/>
              <a:t>Filtrer</a:t>
            </a:r>
            <a:r>
              <a:rPr dirty="0"/>
              <a:t> </a:t>
            </a:r>
            <a:r>
              <a:rPr dirty="0" err="1"/>
              <a:t>l'eau</a:t>
            </a:r>
            <a:r>
              <a:rPr dirty="0"/>
              <a:t> </a:t>
            </a:r>
          </a:p>
          <a:p>
            <a:pPr rtl="0">
              <a:lnSpc>
                <a:spcPct val="90000"/>
              </a:lnSpc>
            </a:pPr>
            <a:r>
              <a:rPr dirty="0" err="1"/>
              <a:t>Manganèse</a:t>
            </a:r>
            <a:r>
              <a:rPr dirty="0"/>
              <a:t> </a:t>
            </a:r>
            <a:r>
              <a:rPr dirty="0" err="1"/>
              <a:t>dissous</a:t>
            </a:r>
            <a:r>
              <a:rPr dirty="0"/>
              <a:t> (eau </a:t>
            </a:r>
            <a:r>
              <a:rPr dirty="0" err="1"/>
              <a:t>souterraine</a:t>
            </a:r>
            <a:r>
              <a:rPr dirty="0"/>
              <a:t>)</a:t>
            </a:r>
          </a:p>
          <a:p>
            <a:pPr lvl="1" rtl="0">
              <a:lnSpc>
                <a:spcPct val="90000"/>
              </a:lnSpc>
            </a:pPr>
            <a:r>
              <a:rPr dirty="0"/>
              <a:t>Exposer à </a:t>
            </a:r>
            <a:r>
              <a:rPr dirty="0" err="1"/>
              <a:t>l'air</a:t>
            </a:r>
            <a:r>
              <a:rPr dirty="0"/>
              <a:t>, </a:t>
            </a:r>
            <a:r>
              <a:rPr dirty="0" err="1"/>
              <a:t>décanter</a:t>
            </a:r>
            <a:r>
              <a:rPr dirty="0"/>
              <a:t> et </a:t>
            </a:r>
            <a:r>
              <a:rPr dirty="0" err="1"/>
              <a:t>filtrer</a:t>
            </a:r>
            <a:r>
              <a:rPr dirty="0"/>
              <a:t> </a:t>
            </a:r>
          </a:p>
          <a:p>
            <a:pPr lvl="1" rtl="0">
              <a:lnSpc>
                <a:spcPct val="90000"/>
              </a:lnSpc>
            </a:pPr>
            <a:r>
              <a:rPr dirty="0" err="1"/>
              <a:t>Trouver</a:t>
            </a:r>
            <a:r>
              <a:rPr dirty="0"/>
              <a:t> </a:t>
            </a:r>
            <a:r>
              <a:rPr dirty="0" err="1"/>
              <a:t>une</a:t>
            </a:r>
            <a:r>
              <a:rPr dirty="0"/>
              <a:t> </a:t>
            </a:r>
            <a:r>
              <a:rPr dirty="0" err="1"/>
              <a:t>autre</a:t>
            </a:r>
            <a:r>
              <a:rPr dirty="0"/>
              <a:t> source </a:t>
            </a:r>
            <a:r>
              <a:rPr dirty="0" err="1"/>
              <a:t>d'eau</a:t>
            </a:r>
            <a:r>
              <a:rPr dirty="0"/>
              <a:t> de </a:t>
            </a:r>
            <a:r>
              <a:rPr dirty="0" err="1"/>
              <a:t>boisson</a:t>
            </a:r>
            <a:endParaRPr dirty="0"/>
          </a:p>
          <a:p>
            <a:pPr lvl="1" rtl="0">
              <a:lnSpc>
                <a:spcPct val="90000"/>
              </a:lnSpc>
            </a:pPr>
            <a:r>
              <a:rPr dirty="0" err="1"/>
              <a:t>Diluer</a:t>
            </a:r>
            <a:r>
              <a:rPr dirty="0"/>
              <a:t> </a:t>
            </a:r>
            <a:r>
              <a:rPr dirty="0" err="1"/>
              <a:t>l'eau</a:t>
            </a:r>
            <a:r>
              <a:rPr dirty="0"/>
              <a:t> </a:t>
            </a:r>
            <a:r>
              <a:rPr dirty="0" err="1"/>
              <a:t>souterraine</a:t>
            </a:r>
            <a:r>
              <a:rPr dirty="0"/>
              <a:t> avec </a:t>
            </a:r>
            <a:r>
              <a:rPr dirty="0" err="1"/>
              <a:t>une</a:t>
            </a:r>
            <a:r>
              <a:rPr dirty="0"/>
              <a:t> source </a:t>
            </a:r>
            <a:r>
              <a:rPr dirty="0" err="1"/>
              <a:t>différente</a:t>
            </a:r>
            <a:r>
              <a:rPr dirty="0"/>
              <a:t> (par </a:t>
            </a:r>
            <a:r>
              <a:rPr dirty="0" err="1"/>
              <a:t>exemple</a:t>
            </a:r>
            <a:r>
              <a:rPr dirty="0"/>
              <a:t> </a:t>
            </a:r>
            <a:r>
              <a:rPr dirty="0" err="1"/>
              <a:t>l'eau</a:t>
            </a:r>
            <a:r>
              <a:rPr dirty="0"/>
              <a:t> de </a:t>
            </a:r>
            <a:r>
              <a:rPr dirty="0" err="1"/>
              <a:t>pluie</a:t>
            </a:r>
            <a:r>
              <a:rPr dirty="0"/>
              <a:t>)</a:t>
            </a:r>
          </a:p>
          <a:p>
            <a:pPr lvl="1" eaLnBrk="1" hangingPunct="1">
              <a:lnSpc>
                <a:spcPct val="90000"/>
              </a:lnSpc>
            </a:pPr>
            <a:endParaRPr lang="en-CA"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26</a:t>
            </a:fld>
            <a:endParaRPr/>
          </a:p>
        </p:txBody>
      </p:sp>
    </p:spTree>
    <p:extLst>
      <p:ext uri="{BB962C8B-B14F-4D97-AF65-F5344CB8AC3E}">
        <p14:creationId xmlns:p14="http://schemas.microsoft.com/office/powerpoint/2010/main" val="1185367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rtl="0" eaLnBrk="1" hangingPunct="1"/>
            <a:r>
              <a:rPr b="1">
                <a:solidFill>
                  <a:schemeClr val="accent2"/>
                </a:solidFill>
              </a:rPr>
              <a:t>Matières Dissoutes Totales (MDT)</a:t>
            </a:r>
          </a:p>
        </p:txBody>
      </p:sp>
      <p:sp>
        <p:nvSpPr>
          <p:cNvPr id="8197" name="Rectangle 3"/>
          <p:cNvSpPr>
            <a:spLocks noGrp="1" noChangeArrowheads="1"/>
          </p:cNvSpPr>
          <p:nvPr>
            <p:ph type="body" idx="4294967295"/>
          </p:nvPr>
        </p:nvSpPr>
        <p:spPr>
          <a:xfrm>
            <a:off x="395536" y="1495326"/>
            <a:ext cx="8229600" cy="4525962"/>
          </a:xfrm>
        </p:spPr>
        <p:txBody>
          <a:bodyPr/>
          <a:lstStyle/>
          <a:p>
            <a:pPr rtl="0"/>
            <a:r>
              <a:rPr dirty="0" err="1"/>
              <a:t>Qu'est-ce</a:t>
            </a:r>
            <a:r>
              <a:rPr dirty="0"/>
              <a:t> </a:t>
            </a:r>
            <a:r>
              <a:rPr dirty="0" err="1"/>
              <a:t>que</a:t>
            </a:r>
            <a:r>
              <a:rPr dirty="0"/>
              <a:t> </a:t>
            </a:r>
            <a:r>
              <a:rPr dirty="0" err="1"/>
              <a:t>c'est</a:t>
            </a:r>
            <a:r>
              <a:rPr dirty="0"/>
              <a:t> ?</a:t>
            </a:r>
          </a:p>
          <a:p>
            <a:pPr lvl="1" rtl="0"/>
            <a:r>
              <a:rPr dirty="0"/>
              <a:t>Des </a:t>
            </a:r>
            <a:r>
              <a:rPr dirty="0" err="1"/>
              <a:t>sels</a:t>
            </a:r>
            <a:r>
              <a:rPr dirty="0"/>
              <a:t> </a:t>
            </a:r>
            <a:r>
              <a:rPr dirty="0" err="1"/>
              <a:t>inorganiques</a:t>
            </a:r>
            <a:r>
              <a:rPr dirty="0"/>
              <a:t> (</a:t>
            </a:r>
            <a:r>
              <a:rPr dirty="0" err="1"/>
              <a:t>chlorure</a:t>
            </a:r>
            <a:r>
              <a:rPr dirty="0"/>
              <a:t> de sodium, calcium, </a:t>
            </a:r>
            <a:r>
              <a:rPr dirty="0" err="1"/>
              <a:t>magnésium</a:t>
            </a:r>
            <a:r>
              <a:rPr dirty="0"/>
              <a:t>, potassium) et de la </a:t>
            </a:r>
            <a:r>
              <a:rPr dirty="0" err="1"/>
              <a:t>matière</a:t>
            </a:r>
            <a:r>
              <a:rPr dirty="0"/>
              <a:t> </a:t>
            </a:r>
            <a:r>
              <a:rPr dirty="0" err="1"/>
              <a:t>organique</a:t>
            </a:r>
            <a:r>
              <a:rPr dirty="0"/>
              <a:t> </a:t>
            </a:r>
            <a:r>
              <a:rPr dirty="0" err="1"/>
              <a:t>dissous</a:t>
            </a:r>
            <a:r>
              <a:rPr dirty="0"/>
              <a:t> </a:t>
            </a:r>
            <a:r>
              <a:rPr dirty="0" err="1"/>
              <a:t>dans</a:t>
            </a:r>
            <a:r>
              <a:rPr dirty="0"/>
              <a:t> </a:t>
            </a:r>
            <a:r>
              <a:rPr dirty="0" err="1"/>
              <a:t>l'eau</a:t>
            </a:r>
            <a:endParaRPr dirty="0"/>
          </a:p>
          <a:p>
            <a:pPr rtl="0"/>
            <a:r>
              <a:rPr dirty="0" err="1"/>
              <a:t>D’où</a:t>
            </a:r>
            <a:r>
              <a:rPr dirty="0"/>
              <a:t> </a:t>
            </a:r>
            <a:r>
              <a:rPr dirty="0" err="1"/>
              <a:t>est-ce</a:t>
            </a:r>
            <a:r>
              <a:rPr dirty="0"/>
              <a:t> </a:t>
            </a:r>
            <a:r>
              <a:rPr dirty="0" err="1"/>
              <a:t>que</a:t>
            </a:r>
            <a:r>
              <a:rPr dirty="0"/>
              <a:t> </a:t>
            </a:r>
            <a:r>
              <a:rPr dirty="0" err="1"/>
              <a:t>ça</a:t>
            </a:r>
            <a:r>
              <a:rPr dirty="0"/>
              <a:t> </a:t>
            </a:r>
            <a:r>
              <a:rPr dirty="0" err="1"/>
              <a:t>vient</a:t>
            </a:r>
            <a:r>
              <a:rPr dirty="0"/>
              <a:t> ?</a:t>
            </a:r>
          </a:p>
          <a:p>
            <a:pPr lvl="1" rtl="0"/>
            <a:r>
              <a:rPr dirty="0"/>
              <a:t>Sources </a:t>
            </a:r>
            <a:r>
              <a:rPr dirty="0" err="1"/>
              <a:t>naturelles</a:t>
            </a:r>
            <a:r>
              <a:rPr dirty="0"/>
              <a:t>, </a:t>
            </a:r>
            <a:r>
              <a:rPr dirty="0" err="1"/>
              <a:t>eaux</a:t>
            </a:r>
            <a:r>
              <a:rPr dirty="0"/>
              <a:t> de </a:t>
            </a:r>
            <a:r>
              <a:rPr dirty="0" err="1"/>
              <a:t>ruissellement</a:t>
            </a:r>
            <a:r>
              <a:rPr dirty="0"/>
              <a:t>, </a:t>
            </a:r>
            <a:r>
              <a:rPr dirty="0" err="1"/>
              <a:t>égouts</a:t>
            </a:r>
            <a:r>
              <a:rPr dirty="0"/>
              <a:t> et </a:t>
            </a:r>
            <a:r>
              <a:rPr dirty="0" err="1"/>
              <a:t>eaux</a:t>
            </a:r>
            <a:r>
              <a:rPr dirty="0"/>
              <a:t> </a:t>
            </a:r>
            <a:r>
              <a:rPr dirty="0" err="1"/>
              <a:t>usées</a:t>
            </a:r>
            <a:r>
              <a:rPr dirty="0"/>
              <a:t> </a:t>
            </a:r>
            <a:r>
              <a:rPr dirty="0" err="1"/>
              <a:t>industrielles</a:t>
            </a:r>
            <a:endParaRPr dirty="0"/>
          </a:p>
          <a:p>
            <a:pPr rtl="0" eaLnBrk="1" hangingPunct="1"/>
            <a:r>
              <a:rPr dirty="0" err="1"/>
              <a:t>L'analyse</a:t>
            </a:r>
            <a:r>
              <a:rPr dirty="0"/>
              <a:t> ne </a:t>
            </a:r>
            <a:r>
              <a:rPr dirty="0" err="1"/>
              <a:t>dit</a:t>
            </a:r>
            <a:r>
              <a:rPr dirty="0"/>
              <a:t> pas </a:t>
            </a:r>
            <a:r>
              <a:rPr dirty="0" err="1"/>
              <a:t>quels</a:t>
            </a:r>
            <a:r>
              <a:rPr dirty="0"/>
              <a:t> </a:t>
            </a:r>
            <a:r>
              <a:rPr dirty="0" err="1"/>
              <a:t>sont</a:t>
            </a:r>
            <a:r>
              <a:rPr dirty="0"/>
              <a:t> les </a:t>
            </a:r>
            <a:r>
              <a:rPr dirty="0" err="1"/>
              <a:t>produits</a:t>
            </a:r>
            <a:r>
              <a:rPr dirty="0"/>
              <a:t> </a:t>
            </a:r>
            <a:r>
              <a:rPr dirty="0" err="1"/>
              <a:t>chimiques</a:t>
            </a:r>
            <a:r>
              <a:rPr dirty="0"/>
              <a:t> </a:t>
            </a:r>
            <a:r>
              <a:rPr dirty="0" err="1"/>
              <a:t>présents</a:t>
            </a:r>
            <a:r>
              <a:rPr dirty="0"/>
              <a:t> </a:t>
            </a:r>
            <a:r>
              <a:rPr dirty="0" err="1"/>
              <a:t>dans</a:t>
            </a:r>
            <a:r>
              <a:rPr dirty="0"/>
              <a:t> </a:t>
            </a:r>
            <a:r>
              <a:rPr dirty="0" err="1"/>
              <a:t>l'eau</a:t>
            </a:r>
            <a:endParaRPr dirty="0"/>
          </a:p>
        </p:txBody>
      </p:sp>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27</a:t>
            </a:fld>
            <a:endParaRPr/>
          </a:p>
        </p:txBody>
      </p:sp>
    </p:spTree>
    <p:extLst>
      <p:ext uri="{BB962C8B-B14F-4D97-AF65-F5344CB8AC3E}">
        <p14:creationId xmlns:p14="http://schemas.microsoft.com/office/powerpoint/2010/main" val="5163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rtl="0" eaLnBrk="1" hangingPunct="1"/>
            <a:r>
              <a:rPr b="1">
                <a:solidFill>
                  <a:schemeClr val="accent2"/>
                </a:solidFill>
              </a:rPr>
              <a:t>Quels sont les effets sur la santé ?</a:t>
            </a:r>
          </a:p>
        </p:txBody>
      </p:sp>
      <p:sp>
        <p:nvSpPr>
          <p:cNvPr id="7173" name="Rectangle 3"/>
          <p:cNvSpPr>
            <a:spLocks noGrp="1" noChangeArrowheads="1"/>
          </p:cNvSpPr>
          <p:nvPr>
            <p:ph type="body" idx="4294967295"/>
          </p:nvPr>
        </p:nvSpPr>
        <p:spPr>
          <a:xfrm>
            <a:off x="446856" y="1711349"/>
            <a:ext cx="5565304" cy="4525963"/>
          </a:xfrm>
        </p:spPr>
        <p:txBody>
          <a:bodyPr/>
          <a:lstStyle/>
          <a:p>
            <a:pPr rtl="0"/>
            <a:r>
              <a:rPr/>
              <a:t>Pas d'effet direct sur la santé</a:t>
            </a:r>
          </a:p>
          <a:p>
            <a:pPr rtl="0"/>
            <a:r>
              <a:rPr/>
              <a:t>Pas de Directive de l'OMS</a:t>
            </a:r>
          </a:p>
          <a:p>
            <a:pPr lvl="0" rtl="0"/>
            <a:r>
              <a:rPr/>
              <a:t>Des niveaux élevés ou faibles sont souvent appelés eau "dure" ou "douce"</a:t>
            </a:r>
          </a:p>
          <a:p>
            <a:pPr lvl="1" rtl="0"/>
            <a:r>
              <a:rPr/>
              <a:t>Peut affecter le goût de l'eau</a:t>
            </a:r>
          </a:p>
          <a:p>
            <a:pPr lvl="0"/>
            <a:endParaRPr lang="en-US"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28</a:t>
            </a:fld>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28800"/>
            <a:ext cx="2465388" cy="3429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32546" y="5407352"/>
            <a:ext cx="3042227" cy="307777"/>
          </a:xfrm>
          <a:prstGeom prst="rect">
            <a:avLst/>
          </a:prstGeom>
          <a:noFill/>
        </p:spPr>
        <p:txBody>
          <a:bodyPr wrap="square" rtlCol="0">
            <a:spAutoFit/>
          </a:bodyPr>
          <a:lstStyle/>
          <a:p>
            <a:pPr rtl="0"/>
            <a:r>
              <a:rPr sz="1400"/>
              <a:t>L'eau dure peut former du tartre dans les canalisations</a:t>
            </a:r>
          </a:p>
        </p:txBody>
      </p:sp>
    </p:spTree>
    <p:extLst>
      <p:ext uri="{BB962C8B-B14F-4D97-AF65-F5344CB8AC3E}">
        <p14:creationId xmlns:p14="http://schemas.microsoft.com/office/powerpoint/2010/main" val="4272987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rtl="0" eaLnBrk="1" hangingPunct="1"/>
            <a:r>
              <a:rPr b="1">
                <a:solidFill>
                  <a:schemeClr val="accent2"/>
                </a:solidFill>
              </a:rPr>
              <a:t>Comment traiter l'eau de boisson pour un problème de MDT ?</a:t>
            </a:r>
          </a:p>
        </p:txBody>
      </p:sp>
      <p:sp>
        <p:nvSpPr>
          <p:cNvPr id="11269" name="Rectangle 3"/>
          <p:cNvSpPr>
            <a:spLocks noGrp="1" noChangeArrowheads="1"/>
          </p:cNvSpPr>
          <p:nvPr>
            <p:ph type="body" idx="4294967295"/>
          </p:nvPr>
        </p:nvSpPr>
        <p:spPr>
          <a:xfrm>
            <a:off x="467544" y="1988840"/>
            <a:ext cx="8229600" cy="4680520"/>
          </a:xfrm>
        </p:spPr>
        <p:txBody>
          <a:bodyPr/>
          <a:lstStyle/>
          <a:p>
            <a:pPr rtl="0">
              <a:lnSpc>
                <a:spcPct val="90000"/>
              </a:lnSpc>
            </a:pPr>
            <a:r>
              <a:rPr dirty="0" err="1"/>
              <a:t>Peu</a:t>
            </a:r>
            <a:r>
              <a:rPr dirty="0"/>
              <a:t> </a:t>
            </a:r>
            <a:r>
              <a:rPr dirty="0" err="1"/>
              <a:t>d'options</a:t>
            </a:r>
            <a:r>
              <a:rPr dirty="0"/>
              <a:t> au </a:t>
            </a:r>
            <a:r>
              <a:rPr dirty="0" err="1"/>
              <a:t>niveau</a:t>
            </a:r>
            <a:r>
              <a:rPr dirty="0"/>
              <a:t> des ménages pour </a:t>
            </a:r>
            <a:r>
              <a:rPr dirty="0" err="1"/>
              <a:t>éliminer</a:t>
            </a:r>
            <a:r>
              <a:rPr dirty="0"/>
              <a:t> les MDT de </a:t>
            </a:r>
            <a:r>
              <a:rPr dirty="0" err="1"/>
              <a:t>l'eau</a:t>
            </a:r>
            <a:r>
              <a:rPr dirty="0"/>
              <a:t> de </a:t>
            </a:r>
            <a:r>
              <a:rPr dirty="0" err="1"/>
              <a:t>boisson</a:t>
            </a:r>
            <a:endParaRPr dirty="0"/>
          </a:p>
          <a:p>
            <a:pPr rtl="0">
              <a:lnSpc>
                <a:spcPct val="90000"/>
              </a:lnSpc>
            </a:pPr>
            <a:r>
              <a:rPr dirty="0" err="1"/>
              <a:t>Utiliser</a:t>
            </a:r>
            <a:r>
              <a:rPr dirty="0"/>
              <a:t> </a:t>
            </a:r>
            <a:r>
              <a:rPr dirty="0" err="1"/>
              <a:t>une</a:t>
            </a:r>
            <a:r>
              <a:rPr dirty="0"/>
              <a:t> </a:t>
            </a:r>
            <a:r>
              <a:rPr dirty="0" err="1"/>
              <a:t>autre</a:t>
            </a:r>
            <a:r>
              <a:rPr dirty="0"/>
              <a:t> source </a:t>
            </a:r>
            <a:r>
              <a:rPr dirty="0" err="1"/>
              <a:t>d'eau</a:t>
            </a:r>
            <a:r>
              <a:rPr dirty="0"/>
              <a:t> de </a:t>
            </a:r>
            <a:r>
              <a:rPr dirty="0" err="1"/>
              <a:t>boisson</a:t>
            </a:r>
            <a:r>
              <a:rPr dirty="0"/>
              <a:t> (ex : eau de </a:t>
            </a:r>
            <a:r>
              <a:rPr dirty="0" err="1"/>
              <a:t>pluie</a:t>
            </a:r>
            <a:r>
              <a:rPr dirty="0"/>
              <a:t>)</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29</a:t>
            </a:fld>
            <a:endParaRPr/>
          </a:p>
        </p:txBody>
      </p:sp>
    </p:spTree>
    <p:extLst>
      <p:ext uri="{BB962C8B-B14F-4D97-AF65-F5344CB8AC3E}">
        <p14:creationId xmlns:p14="http://schemas.microsoft.com/office/powerpoint/2010/main" val="210194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4624"/>
            <a:ext cx="8229600" cy="1143000"/>
          </a:xfrm>
        </p:spPr>
        <p:txBody>
          <a:bodyPr/>
          <a:lstStyle/>
          <a:p>
            <a:pPr rtl="0"/>
            <a:r>
              <a:rPr b="1" dirty="0" err="1">
                <a:solidFill>
                  <a:schemeClr val="accent2"/>
                </a:solidFill>
              </a:rPr>
              <a:t>Attentes</a:t>
            </a:r>
            <a:r>
              <a:rPr b="1" dirty="0">
                <a:solidFill>
                  <a:schemeClr val="accent2"/>
                </a:solidFill>
              </a:rPr>
              <a:t> </a:t>
            </a:r>
            <a:r>
              <a:rPr b="1" dirty="0" err="1">
                <a:solidFill>
                  <a:schemeClr val="accent2"/>
                </a:solidFill>
              </a:rPr>
              <a:t>d’apprentissage</a:t>
            </a:r>
            <a:endParaRPr b="1" dirty="0">
              <a:solidFill>
                <a:schemeClr val="accent2"/>
              </a:solidFill>
            </a:endParaRPr>
          </a:p>
        </p:txBody>
      </p:sp>
      <p:sp>
        <p:nvSpPr>
          <p:cNvPr id="3075" name="Rectangle 3"/>
          <p:cNvSpPr>
            <a:spLocks noGrp="1" noChangeArrowheads="1"/>
          </p:cNvSpPr>
          <p:nvPr>
            <p:ph type="body" idx="1"/>
          </p:nvPr>
        </p:nvSpPr>
        <p:spPr>
          <a:xfrm>
            <a:off x="457200" y="980728"/>
            <a:ext cx="8229600" cy="4525963"/>
          </a:xfrm>
        </p:spPr>
        <p:txBody>
          <a:bodyPr/>
          <a:lstStyle/>
          <a:p>
            <a:pPr marL="514350" lvl="0" indent="-514350" rtl="0">
              <a:buFont typeface="+mj-lt"/>
              <a:buAutoNum type="arabicPeriod"/>
            </a:pPr>
            <a:r>
              <a:rPr dirty="0"/>
              <a:t>Identifier les </a:t>
            </a:r>
            <a:r>
              <a:rPr dirty="0" err="1"/>
              <a:t>paramètres</a:t>
            </a:r>
            <a:r>
              <a:rPr dirty="0"/>
              <a:t> </a:t>
            </a:r>
            <a:r>
              <a:rPr dirty="0" err="1"/>
              <a:t>chimiques</a:t>
            </a:r>
            <a:r>
              <a:rPr dirty="0"/>
              <a:t> </a:t>
            </a:r>
            <a:r>
              <a:rPr dirty="0" err="1"/>
              <a:t>clés</a:t>
            </a:r>
            <a:r>
              <a:rPr dirty="0"/>
              <a:t> pour </a:t>
            </a:r>
            <a:r>
              <a:rPr dirty="0" err="1"/>
              <a:t>l'analyse</a:t>
            </a:r>
            <a:r>
              <a:rPr dirty="0"/>
              <a:t> de </a:t>
            </a:r>
            <a:r>
              <a:rPr dirty="0" err="1"/>
              <a:t>qualité</a:t>
            </a:r>
            <a:r>
              <a:rPr dirty="0"/>
              <a:t> de </a:t>
            </a:r>
            <a:r>
              <a:rPr dirty="0" err="1"/>
              <a:t>l'eau</a:t>
            </a:r>
            <a:r>
              <a:rPr dirty="0"/>
              <a:t> de </a:t>
            </a:r>
            <a:r>
              <a:rPr dirty="0" err="1"/>
              <a:t>boisson</a:t>
            </a:r>
            <a:r>
              <a:rPr dirty="0"/>
              <a:t>.</a:t>
            </a:r>
          </a:p>
          <a:p>
            <a:pPr marL="514350" lvl="0" indent="-514350" rtl="0">
              <a:buFont typeface="+mj-lt"/>
              <a:buAutoNum type="arabicPeriod"/>
            </a:pPr>
            <a:r>
              <a:rPr dirty="0" err="1"/>
              <a:t>Décrivez</a:t>
            </a:r>
            <a:r>
              <a:rPr dirty="0"/>
              <a:t> </a:t>
            </a:r>
            <a:r>
              <a:rPr dirty="0" err="1"/>
              <a:t>différentes</a:t>
            </a:r>
            <a:r>
              <a:rPr dirty="0"/>
              <a:t> options </a:t>
            </a:r>
            <a:r>
              <a:rPr dirty="0" err="1"/>
              <a:t>d'analyse</a:t>
            </a:r>
            <a:r>
              <a:rPr dirty="0"/>
              <a:t> </a:t>
            </a:r>
            <a:r>
              <a:rPr dirty="0" err="1"/>
              <a:t>chimique</a:t>
            </a:r>
            <a:r>
              <a:rPr dirty="0"/>
              <a:t>, </a:t>
            </a:r>
            <a:r>
              <a:rPr dirty="0" err="1"/>
              <a:t>dont</a:t>
            </a:r>
            <a:r>
              <a:rPr dirty="0"/>
              <a:t> les </a:t>
            </a:r>
            <a:r>
              <a:rPr dirty="0" err="1"/>
              <a:t>bandelettes</a:t>
            </a:r>
            <a:r>
              <a:rPr dirty="0"/>
              <a:t> test, les </a:t>
            </a:r>
            <a:r>
              <a:rPr dirty="0" err="1"/>
              <a:t>comparateurs</a:t>
            </a:r>
            <a:r>
              <a:rPr dirty="0"/>
              <a:t> de </a:t>
            </a:r>
            <a:r>
              <a:rPr dirty="0" err="1"/>
              <a:t>couleur</a:t>
            </a:r>
            <a:r>
              <a:rPr dirty="0"/>
              <a:t>, les </a:t>
            </a:r>
            <a:r>
              <a:rPr dirty="0" err="1"/>
              <a:t>colorimètres</a:t>
            </a:r>
            <a:r>
              <a:rPr dirty="0"/>
              <a:t> et </a:t>
            </a:r>
            <a:r>
              <a:rPr dirty="0" err="1"/>
              <a:t>photomètres</a:t>
            </a:r>
            <a:r>
              <a:rPr dirty="0"/>
              <a:t>, et les </a:t>
            </a:r>
            <a:r>
              <a:rPr dirty="0" err="1"/>
              <a:t>compteurs</a:t>
            </a:r>
            <a:r>
              <a:rPr dirty="0"/>
              <a:t> </a:t>
            </a:r>
            <a:r>
              <a:rPr dirty="0" err="1"/>
              <a:t>numériques</a:t>
            </a:r>
            <a:r>
              <a:rPr dirty="0"/>
              <a:t>.</a:t>
            </a:r>
          </a:p>
          <a:p>
            <a:pPr marL="514350" indent="-514350" rtl="0">
              <a:buFont typeface="+mj-lt"/>
              <a:buAutoNum type="arabicPeriod"/>
            </a:pPr>
            <a:r>
              <a:rPr dirty="0" err="1"/>
              <a:t>Énumérer</a:t>
            </a:r>
            <a:r>
              <a:rPr dirty="0"/>
              <a:t> les </a:t>
            </a:r>
            <a:r>
              <a:rPr dirty="0" err="1"/>
              <a:t>avantages</a:t>
            </a:r>
            <a:r>
              <a:rPr dirty="0"/>
              <a:t> et les </a:t>
            </a:r>
            <a:r>
              <a:rPr dirty="0" err="1"/>
              <a:t>limites</a:t>
            </a:r>
            <a:r>
              <a:rPr dirty="0"/>
              <a:t> des </a:t>
            </a:r>
            <a:r>
              <a:rPr dirty="0" err="1"/>
              <a:t>différentes</a:t>
            </a:r>
            <a:r>
              <a:rPr dirty="0"/>
              <a:t> options </a:t>
            </a:r>
            <a:r>
              <a:rPr dirty="0" err="1"/>
              <a:t>d’analyse</a:t>
            </a:r>
            <a:r>
              <a:rPr dirty="0"/>
              <a:t> </a:t>
            </a:r>
            <a:r>
              <a:rPr dirty="0" err="1"/>
              <a:t>chimique</a:t>
            </a:r>
            <a:r>
              <a:rPr dirty="0"/>
              <a:t>.</a:t>
            </a:r>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3296"/>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rtl="0" eaLnBrk="1" hangingPunct="1"/>
            <a:r>
              <a:rPr b="1">
                <a:solidFill>
                  <a:schemeClr val="accent2"/>
                </a:solidFill>
              </a:rPr>
              <a:t>Phosphate</a:t>
            </a:r>
          </a:p>
        </p:txBody>
      </p:sp>
      <p:sp>
        <p:nvSpPr>
          <p:cNvPr id="15365" name="Rectangle 3"/>
          <p:cNvSpPr>
            <a:spLocks noGrp="1" noChangeArrowheads="1"/>
          </p:cNvSpPr>
          <p:nvPr>
            <p:ph type="body" idx="4294967295"/>
          </p:nvPr>
        </p:nvSpPr>
        <p:spPr>
          <a:xfrm>
            <a:off x="518864" y="1855365"/>
            <a:ext cx="8229600" cy="4525963"/>
          </a:xfrm>
        </p:spPr>
        <p:txBody>
          <a:bodyPr/>
          <a:lstStyle/>
          <a:p>
            <a:pPr rtl="0" eaLnBrk="1" hangingPunct="1"/>
            <a:r>
              <a:rPr/>
              <a:t>Minéral naturel utilisé dans le savon, les détergents et les lessives</a:t>
            </a:r>
          </a:p>
          <a:p>
            <a:pPr rtl="0" eaLnBrk="1" hangingPunct="1"/>
            <a:r>
              <a:rPr/>
              <a:t>Aussi utilisé dans les engrais agricoles</a:t>
            </a:r>
          </a:p>
          <a:p>
            <a:pPr rtl="0" eaLnBrk="1" hangingPunct="1"/>
            <a:r>
              <a:rPr/>
              <a:t>Présent dans l'eau par les eaux usées domestiques et industrielles et les eaux de ruissellement agricoles</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30</a:t>
            </a:fld>
            <a:endParaRPr/>
          </a:p>
        </p:txBody>
      </p:sp>
    </p:spTree>
    <p:extLst>
      <p:ext uri="{BB962C8B-B14F-4D97-AF65-F5344CB8AC3E}">
        <p14:creationId xmlns:p14="http://schemas.microsoft.com/office/powerpoint/2010/main" val="87355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rtl="0"/>
            <a:r>
              <a:rPr b="1">
                <a:solidFill>
                  <a:schemeClr val="accent2"/>
                </a:solidFill>
              </a:rPr>
              <a:t>Quels sont les effets sur la santé ?</a:t>
            </a:r>
          </a:p>
        </p:txBody>
      </p:sp>
      <p:sp>
        <p:nvSpPr>
          <p:cNvPr id="16389" name="Rectangle 3"/>
          <p:cNvSpPr>
            <a:spLocks noGrp="1" noChangeArrowheads="1"/>
          </p:cNvSpPr>
          <p:nvPr>
            <p:ph type="body" idx="4294967295"/>
          </p:nvPr>
        </p:nvSpPr>
        <p:spPr>
          <a:xfrm>
            <a:off x="467544" y="1484784"/>
            <a:ext cx="5245224" cy="4525963"/>
          </a:xfrm>
        </p:spPr>
        <p:txBody>
          <a:bodyPr/>
          <a:lstStyle/>
          <a:p>
            <a:pPr rtl="0" eaLnBrk="1" hangingPunct="1"/>
            <a:r>
              <a:rPr sz="2800" dirty="0"/>
              <a:t>Pas </a:t>
            </a:r>
            <a:r>
              <a:rPr sz="2800" dirty="0" err="1"/>
              <a:t>d'effet</a:t>
            </a:r>
            <a:r>
              <a:rPr sz="2800" dirty="0"/>
              <a:t> </a:t>
            </a:r>
            <a:r>
              <a:rPr sz="2800" dirty="0" err="1"/>
              <a:t>sur</a:t>
            </a:r>
            <a:r>
              <a:rPr sz="2800" dirty="0"/>
              <a:t> la santé</a:t>
            </a:r>
          </a:p>
          <a:p>
            <a:pPr rtl="0" eaLnBrk="1" hangingPunct="1"/>
            <a:r>
              <a:rPr sz="2800" dirty="0"/>
              <a:t>Pas de directive de </a:t>
            </a:r>
            <a:r>
              <a:rPr sz="2800" dirty="0" err="1"/>
              <a:t>l'OMS</a:t>
            </a:r>
            <a:r>
              <a:rPr sz="2800" dirty="0"/>
              <a:t> </a:t>
            </a:r>
          </a:p>
          <a:p>
            <a:pPr rtl="0" eaLnBrk="1" hangingPunct="1"/>
            <a:r>
              <a:rPr sz="2800" dirty="0" err="1"/>
              <a:t>L’impact</a:t>
            </a:r>
            <a:r>
              <a:rPr sz="2800" dirty="0"/>
              <a:t> </a:t>
            </a:r>
            <a:r>
              <a:rPr sz="2800" dirty="0" err="1"/>
              <a:t>est</a:t>
            </a:r>
            <a:r>
              <a:rPr sz="2800" dirty="0"/>
              <a:t> </a:t>
            </a:r>
            <a:r>
              <a:rPr sz="2800" dirty="0" err="1"/>
              <a:t>sur</a:t>
            </a:r>
            <a:r>
              <a:rPr sz="2800" dirty="0"/>
              <a:t> </a:t>
            </a:r>
            <a:r>
              <a:rPr sz="2800" dirty="0" err="1"/>
              <a:t>l’environnement</a:t>
            </a:r>
            <a:endParaRPr sz="2800" dirty="0"/>
          </a:p>
          <a:p>
            <a:pPr rtl="0" eaLnBrk="1" hangingPunct="1"/>
            <a:r>
              <a:rPr sz="2800" dirty="0" err="1"/>
              <a:t>Favorise</a:t>
            </a:r>
            <a:r>
              <a:rPr sz="2800" dirty="0"/>
              <a:t> la </a:t>
            </a:r>
            <a:r>
              <a:rPr sz="2800" dirty="0" err="1"/>
              <a:t>croissance</a:t>
            </a:r>
            <a:r>
              <a:rPr sz="2800" dirty="0"/>
              <a:t> de </a:t>
            </a:r>
            <a:r>
              <a:rPr sz="2800" dirty="0" err="1"/>
              <a:t>plantes</a:t>
            </a:r>
            <a:r>
              <a:rPr sz="2800" dirty="0"/>
              <a:t> </a:t>
            </a:r>
            <a:r>
              <a:rPr sz="2800" dirty="0" err="1"/>
              <a:t>indésirables</a:t>
            </a:r>
            <a:r>
              <a:rPr sz="2800" dirty="0"/>
              <a:t> </a:t>
            </a:r>
            <a:r>
              <a:rPr sz="2800" dirty="0" err="1"/>
              <a:t>dans</a:t>
            </a:r>
            <a:r>
              <a:rPr sz="2800" dirty="0"/>
              <a:t> les </a:t>
            </a:r>
            <a:r>
              <a:rPr sz="2800" dirty="0" err="1"/>
              <a:t>rivières</a:t>
            </a:r>
            <a:r>
              <a:rPr sz="2800" dirty="0"/>
              <a:t> et les lacs</a:t>
            </a:r>
          </a:p>
          <a:p>
            <a:pPr rtl="0" eaLnBrk="1" hangingPunct="1"/>
            <a:r>
              <a:rPr sz="2800" dirty="0" err="1"/>
              <a:t>C'est</a:t>
            </a:r>
            <a:r>
              <a:rPr sz="2800" dirty="0"/>
              <a:t> un </a:t>
            </a:r>
            <a:r>
              <a:rPr sz="2800" dirty="0" err="1"/>
              <a:t>indicateur</a:t>
            </a:r>
            <a:r>
              <a:rPr sz="2800" dirty="0"/>
              <a:t> de </a:t>
            </a:r>
            <a:r>
              <a:rPr sz="2800" dirty="0" err="1"/>
              <a:t>ruissellements</a:t>
            </a:r>
            <a:r>
              <a:rPr sz="2800" dirty="0"/>
              <a:t> </a:t>
            </a:r>
            <a:r>
              <a:rPr sz="2800" dirty="0" err="1"/>
              <a:t>agricoles</a:t>
            </a:r>
            <a:r>
              <a:rPr sz="2800" dirty="0"/>
              <a:t> et </a:t>
            </a:r>
            <a:r>
              <a:rPr sz="2800" dirty="0" err="1"/>
              <a:t>d'une</a:t>
            </a:r>
            <a:r>
              <a:rPr sz="2800" dirty="0"/>
              <a:t> possible contamination </a:t>
            </a:r>
            <a:r>
              <a:rPr sz="2800" dirty="0" err="1"/>
              <a:t>fécale</a:t>
            </a:r>
            <a:endParaRPr sz="2800" dirty="0"/>
          </a:p>
        </p:txBody>
      </p:sp>
      <p:pic>
        <p:nvPicPr>
          <p:cNvPr id="163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600200"/>
            <a:ext cx="2817813" cy="3732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31</a:t>
            </a:fld>
            <a:endParaRPr/>
          </a:p>
        </p:txBody>
      </p:sp>
    </p:spTree>
    <p:extLst>
      <p:ext uri="{BB962C8B-B14F-4D97-AF65-F5344CB8AC3E}">
        <p14:creationId xmlns:p14="http://schemas.microsoft.com/office/powerpoint/2010/main" val="3698431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485800"/>
            <a:ext cx="8229600" cy="1143000"/>
          </a:xfrm>
        </p:spPr>
        <p:txBody>
          <a:bodyPr/>
          <a:lstStyle/>
          <a:p>
            <a:pPr rtl="0"/>
            <a:r>
              <a:rPr b="1" dirty="0">
                <a:solidFill>
                  <a:schemeClr val="accent2"/>
                </a:solidFill>
              </a:rPr>
              <a:t>Comment </a:t>
            </a:r>
            <a:r>
              <a:rPr b="1" dirty="0" err="1">
                <a:solidFill>
                  <a:schemeClr val="accent2"/>
                </a:solidFill>
              </a:rPr>
              <a:t>pouvons</a:t>
            </a:r>
            <a:r>
              <a:rPr b="1" dirty="0">
                <a:solidFill>
                  <a:schemeClr val="accent2"/>
                </a:solidFill>
              </a:rPr>
              <a:t>-nous </a:t>
            </a:r>
            <a:r>
              <a:rPr b="1" dirty="0" err="1">
                <a:solidFill>
                  <a:schemeClr val="accent2"/>
                </a:solidFill>
              </a:rPr>
              <a:t>traiter</a:t>
            </a:r>
            <a:r>
              <a:rPr b="1" dirty="0">
                <a:solidFill>
                  <a:schemeClr val="accent2"/>
                </a:solidFill>
              </a:rPr>
              <a:t> </a:t>
            </a:r>
            <a:r>
              <a:rPr b="1" dirty="0" err="1">
                <a:solidFill>
                  <a:schemeClr val="accent2"/>
                </a:solidFill>
              </a:rPr>
              <a:t>l'eau</a:t>
            </a:r>
            <a:r>
              <a:rPr b="1" dirty="0">
                <a:solidFill>
                  <a:schemeClr val="accent2"/>
                </a:solidFill>
              </a:rPr>
              <a:t> de </a:t>
            </a:r>
            <a:r>
              <a:rPr b="1" dirty="0" err="1">
                <a:solidFill>
                  <a:schemeClr val="accent2"/>
                </a:solidFill>
              </a:rPr>
              <a:t>boisson</a:t>
            </a:r>
            <a:r>
              <a:rPr b="1" dirty="0">
                <a:solidFill>
                  <a:schemeClr val="accent2"/>
                </a:solidFill>
              </a:rPr>
              <a:t> pour en </a:t>
            </a:r>
            <a:r>
              <a:rPr b="1" dirty="0" err="1">
                <a:solidFill>
                  <a:schemeClr val="accent2"/>
                </a:solidFill>
              </a:rPr>
              <a:t>éliminer</a:t>
            </a:r>
            <a:r>
              <a:rPr b="1" dirty="0">
                <a:solidFill>
                  <a:schemeClr val="accent2"/>
                </a:solidFill>
              </a:rPr>
              <a:t> le phosphate ?</a:t>
            </a:r>
          </a:p>
        </p:txBody>
      </p:sp>
      <p:sp>
        <p:nvSpPr>
          <p:cNvPr id="17413" name="Rectangle 3"/>
          <p:cNvSpPr>
            <a:spLocks noGrp="1" noChangeArrowheads="1"/>
          </p:cNvSpPr>
          <p:nvPr>
            <p:ph type="body" idx="4294967295"/>
          </p:nvPr>
        </p:nvSpPr>
        <p:spPr>
          <a:xfrm>
            <a:off x="446856" y="2287413"/>
            <a:ext cx="8229600" cy="4525963"/>
          </a:xfrm>
        </p:spPr>
        <p:txBody>
          <a:bodyPr/>
          <a:lstStyle/>
          <a:p>
            <a:pPr rtl="0" eaLnBrk="1" hangingPunct="1"/>
            <a:r>
              <a:rPr dirty="0"/>
              <a:t>Il </a:t>
            </a:r>
            <a:r>
              <a:rPr dirty="0" err="1"/>
              <a:t>n'y</a:t>
            </a:r>
            <a:r>
              <a:rPr dirty="0"/>
              <a:t> a pas de </a:t>
            </a:r>
            <a:r>
              <a:rPr dirty="0" err="1"/>
              <a:t>technologie</a:t>
            </a:r>
            <a:r>
              <a:rPr dirty="0"/>
              <a:t> </a:t>
            </a:r>
            <a:r>
              <a:rPr dirty="0" err="1"/>
              <a:t>pratique</a:t>
            </a:r>
            <a:r>
              <a:rPr dirty="0"/>
              <a:t> </a:t>
            </a:r>
            <a:r>
              <a:rPr dirty="0" err="1"/>
              <a:t>ou</a:t>
            </a:r>
            <a:r>
              <a:rPr dirty="0"/>
              <a:t> commune de </a:t>
            </a:r>
            <a:r>
              <a:rPr dirty="0" err="1"/>
              <a:t>traitement</a:t>
            </a:r>
            <a:r>
              <a:rPr dirty="0"/>
              <a:t> à domicile pour </a:t>
            </a:r>
            <a:r>
              <a:rPr dirty="0" err="1"/>
              <a:t>éliminer</a:t>
            </a:r>
            <a:r>
              <a:rPr dirty="0"/>
              <a:t> le phosphate de </a:t>
            </a:r>
            <a:r>
              <a:rPr dirty="0" err="1"/>
              <a:t>l'eau</a:t>
            </a:r>
            <a:endParaRPr dirty="0"/>
          </a:p>
          <a:p>
            <a:pPr rtl="0" eaLnBrk="1" hangingPunct="1"/>
            <a:r>
              <a:rPr dirty="0" err="1"/>
              <a:t>Utiliser</a:t>
            </a:r>
            <a:r>
              <a:rPr dirty="0"/>
              <a:t> </a:t>
            </a:r>
            <a:r>
              <a:rPr dirty="0" err="1"/>
              <a:t>une</a:t>
            </a:r>
            <a:r>
              <a:rPr dirty="0"/>
              <a:t> </a:t>
            </a:r>
            <a:r>
              <a:rPr dirty="0" err="1"/>
              <a:t>autre</a:t>
            </a:r>
            <a:r>
              <a:rPr dirty="0"/>
              <a:t> source </a:t>
            </a:r>
            <a:r>
              <a:rPr dirty="0" err="1"/>
              <a:t>d'eau</a:t>
            </a:r>
            <a:r>
              <a:rPr dirty="0"/>
              <a:t> de </a:t>
            </a:r>
            <a:r>
              <a:rPr dirty="0" err="1"/>
              <a:t>boisson</a:t>
            </a:r>
            <a:endParaRPr dirty="0"/>
          </a:p>
          <a:p>
            <a:pPr eaLnBrk="1" hangingPunct="1">
              <a:buFontTx/>
              <a:buNone/>
            </a:pPr>
            <a:endParaRPr lang="en-CA" altLang="en-US" dirty="0" smtClean="0"/>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32</a:t>
            </a:fld>
            <a:endParaRPr/>
          </a:p>
        </p:txBody>
      </p:sp>
    </p:spTree>
    <p:extLst>
      <p:ext uri="{BB962C8B-B14F-4D97-AF65-F5344CB8AC3E}">
        <p14:creationId xmlns:p14="http://schemas.microsoft.com/office/powerpoint/2010/main" val="414568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rtl="0"/>
            <a:r>
              <a:rPr b="1">
                <a:solidFill>
                  <a:schemeClr val="accent2"/>
                </a:solidFill>
              </a:rPr>
              <a:t>Révision</a:t>
            </a:r>
          </a:p>
        </p:txBody>
      </p:sp>
      <p:sp>
        <p:nvSpPr>
          <p:cNvPr id="6" name="Rectangle 3"/>
          <p:cNvSpPr>
            <a:spLocks noGrp="1" noChangeArrowheads="1"/>
          </p:cNvSpPr>
          <p:nvPr>
            <p:ph idx="4294967295"/>
          </p:nvPr>
        </p:nvSpPr>
        <p:spPr>
          <a:xfrm>
            <a:off x="395536" y="1268413"/>
            <a:ext cx="8229600" cy="4525962"/>
          </a:xfrm>
        </p:spPr>
        <p:txBody>
          <a:bodyPr/>
          <a:lstStyle/>
          <a:p>
            <a:pPr marL="0" indent="0" algn="ctr" rtl="0">
              <a:buNone/>
            </a:pPr>
            <a:r>
              <a:rPr b="1"/>
              <a:t>Exercice des fiches mnémotechniques</a:t>
            </a:r>
          </a:p>
          <a:p>
            <a:pPr rtl="0"/>
            <a:r>
              <a:rPr sz="2800"/>
              <a:t>On vous remettra une fiche montrant un produit chimique ou un ensemble de caractéristiques</a:t>
            </a:r>
          </a:p>
          <a:p>
            <a:pPr rtl="0"/>
            <a:r>
              <a:rPr sz="2800"/>
              <a:t>Trouvez la personne portant la fiche qui permet d'apparier le produit chimiques à ses caractéristiques </a:t>
            </a:r>
          </a:p>
          <a:p>
            <a:pPr rtl="0"/>
            <a:r>
              <a:rPr sz="2800"/>
              <a:t>Exemple</a:t>
            </a:r>
          </a:p>
          <a:p>
            <a:pPr rtl="0"/>
            <a:r>
              <a:rPr sz="2800"/>
              <a:t>Fiche 1 : Nitrite</a:t>
            </a:r>
          </a:p>
          <a:p>
            <a:pPr rtl="0"/>
            <a:r>
              <a:rPr sz="2800"/>
              <a:t>Fiche 2 : Utilisé comme conservateur alimentaire, Directive de l'OMS &lt;3 mg/L</a:t>
            </a:r>
          </a:p>
          <a:p>
            <a:pPr marL="0" indent="0" algn="ctr">
              <a:buNone/>
            </a:pPr>
            <a:endParaRPr lang="en-US" sz="2800" dirty="0" smtClean="0"/>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33</a:t>
            </a:fld>
            <a:endParaRPr/>
          </a:p>
        </p:txBody>
      </p:sp>
    </p:spTree>
    <p:extLst>
      <p:ext uri="{BB962C8B-B14F-4D97-AF65-F5344CB8AC3E}">
        <p14:creationId xmlns:p14="http://schemas.microsoft.com/office/powerpoint/2010/main" val="2578433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0" y="274638"/>
            <a:ext cx="9144000" cy="1143000"/>
          </a:xfrm>
        </p:spPr>
        <p:txBody>
          <a:bodyPr/>
          <a:lstStyle/>
          <a:p>
            <a:pPr rtl="0" eaLnBrk="1" hangingPunct="1"/>
            <a:r>
              <a:rPr b="1">
                <a:solidFill>
                  <a:schemeClr val="accent2"/>
                </a:solidFill>
              </a:rPr>
              <a:t>Comment vérifier</a:t>
            </a:r>
            <a:r>
              <a:rPr b="1"/>
              <a:t>la présence de produits chimiques ?</a:t>
            </a:r>
          </a:p>
        </p:txBody>
      </p:sp>
      <p:sp>
        <p:nvSpPr>
          <p:cNvPr id="33797" name="Rectangle 3"/>
          <p:cNvSpPr>
            <a:spLocks noGrp="1" noChangeArrowheads="1"/>
          </p:cNvSpPr>
          <p:nvPr>
            <p:ph type="body" idx="4294967295"/>
          </p:nvPr>
        </p:nvSpPr>
        <p:spPr>
          <a:xfrm>
            <a:off x="683568" y="1600200"/>
            <a:ext cx="8229600" cy="4525963"/>
          </a:xfrm>
        </p:spPr>
        <p:txBody>
          <a:bodyPr/>
          <a:lstStyle/>
          <a:p>
            <a:pPr rtl="0" eaLnBrk="1" hangingPunct="1"/>
            <a:r>
              <a:rPr/>
              <a:t>Bandelettes test (réactives)</a:t>
            </a:r>
          </a:p>
          <a:p>
            <a:pPr rtl="0" eaLnBrk="1" hangingPunct="1"/>
            <a:r>
              <a:rPr/>
              <a:t>Comparateurs à disques colorés</a:t>
            </a:r>
          </a:p>
          <a:p>
            <a:pPr rtl="0" eaLnBrk="1" hangingPunct="1"/>
            <a:r>
              <a:rPr/>
              <a:t>Colorimètres et photomètres</a:t>
            </a:r>
          </a:p>
          <a:p>
            <a:pPr rtl="0" eaLnBrk="1" hangingPunct="1"/>
            <a:r>
              <a:rPr/>
              <a:t>Compteurs numériques</a:t>
            </a:r>
          </a:p>
          <a:p>
            <a:pPr rtl="0" eaLnBrk="1" hangingPunct="1"/>
            <a:r>
              <a:rPr/>
              <a:t>Kits d'analyse de l'arsenic (facultatif)</a:t>
            </a:r>
          </a:p>
          <a:p>
            <a:pPr eaLnBrk="1" hangingPunct="1">
              <a:buFontTx/>
              <a:buNone/>
            </a:pPr>
            <a:endParaRPr lang="en-US" altLang="en-US" dirty="0" smtClean="0"/>
          </a:p>
        </p:txBody>
      </p:sp>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34</a:t>
            </a:fld>
            <a:endParaRPr/>
          </a:p>
        </p:txBody>
      </p:sp>
    </p:spTree>
    <p:extLst>
      <p:ext uri="{BB962C8B-B14F-4D97-AF65-F5344CB8AC3E}">
        <p14:creationId xmlns:p14="http://schemas.microsoft.com/office/powerpoint/2010/main" val="534793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457200" y="228600"/>
            <a:ext cx="8458200" cy="990600"/>
          </a:xfrm>
        </p:spPr>
        <p:txBody>
          <a:bodyPr/>
          <a:lstStyle/>
          <a:p>
            <a:pPr rtl="0" eaLnBrk="1" hangingPunct="1"/>
            <a:r>
              <a:rPr b="1">
                <a:solidFill>
                  <a:schemeClr val="accent2"/>
                </a:solidFill>
              </a:rPr>
              <a:t>Bandelettes test (réactives)</a:t>
            </a:r>
          </a:p>
        </p:txBody>
      </p:sp>
      <p:sp>
        <p:nvSpPr>
          <p:cNvPr id="34821" name="Rectangle 3"/>
          <p:cNvSpPr>
            <a:spLocks noGrp="1" noChangeArrowheads="1"/>
          </p:cNvSpPr>
          <p:nvPr>
            <p:ph type="body" sz="half" idx="1"/>
          </p:nvPr>
        </p:nvSpPr>
        <p:spPr>
          <a:xfrm>
            <a:off x="448892" y="1196752"/>
            <a:ext cx="4419600" cy="5334000"/>
          </a:xfrm>
        </p:spPr>
        <p:txBody>
          <a:bodyPr/>
          <a:lstStyle/>
          <a:p>
            <a:pPr rtl="0" eaLnBrk="1" hangingPunct="1">
              <a:lnSpc>
                <a:spcPct val="90000"/>
              </a:lnSpc>
            </a:pPr>
            <a:r>
              <a:rPr sz="2600" dirty="0" err="1"/>
              <a:t>Conçues</a:t>
            </a:r>
            <a:r>
              <a:rPr sz="2600" dirty="0"/>
              <a:t> pour </a:t>
            </a:r>
            <a:r>
              <a:rPr sz="2600" dirty="0" err="1"/>
              <a:t>réagir</a:t>
            </a:r>
            <a:r>
              <a:rPr sz="2600" dirty="0"/>
              <a:t> avec des substances </a:t>
            </a:r>
            <a:r>
              <a:rPr sz="2600" dirty="0" err="1"/>
              <a:t>chimiques</a:t>
            </a:r>
            <a:endParaRPr sz="2600" dirty="0"/>
          </a:p>
          <a:p>
            <a:pPr lvl="1" rtl="0" eaLnBrk="1" hangingPunct="1">
              <a:lnSpc>
                <a:spcPct val="90000"/>
              </a:lnSpc>
            </a:pPr>
            <a:r>
              <a:rPr sz="2200" dirty="0"/>
              <a:t>pH, </a:t>
            </a:r>
            <a:r>
              <a:rPr sz="2200" dirty="0" err="1"/>
              <a:t>chlore</a:t>
            </a:r>
            <a:r>
              <a:rPr sz="2200" dirty="0"/>
              <a:t>, </a:t>
            </a:r>
            <a:r>
              <a:rPr sz="2200" dirty="0" err="1"/>
              <a:t>fer</a:t>
            </a:r>
            <a:r>
              <a:rPr sz="2200" dirty="0"/>
              <a:t>, nitrates</a:t>
            </a:r>
          </a:p>
          <a:p>
            <a:pPr rtl="0" eaLnBrk="1" hangingPunct="1">
              <a:lnSpc>
                <a:spcPct val="90000"/>
              </a:lnSpc>
            </a:pPr>
            <a:r>
              <a:rPr sz="2600" dirty="0" err="1"/>
              <a:t>Comparez</a:t>
            </a:r>
            <a:r>
              <a:rPr sz="2600" dirty="0"/>
              <a:t> la </a:t>
            </a:r>
            <a:r>
              <a:rPr sz="2600" dirty="0" err="1"/>
              <a:t>couleur</a:t>
            </a:r>
            <a:r>
              <a:rPr sz="2600" dirty="0"/>
              <a:t> des </a:t>
            </a:r>
            <a:r>
              <a:rPr sz="2600" dirty="0" err="1"/>
              <a:t>bandelettes</a:t>
            </a:r>
            <a:r>
              <a:rPr sz="2600" dirty="0"/>
              <a:t> au tableau de </a:t>
            </a:r>
            <a:r>
              <a:rPr sz="2600" dirty="0" err="1"/>
              <a:t>référence</a:t>
            </a:r>
            <a:r>
              <a:rPr sz="2600" dirty="0"/>
              <a:t> des </a:t>
            </a:r>
            <a:r>
              <a:rPr sz="2600" dirty="0" err="1"/>
              <a:t>couleurs</a:t>
            </a:r>
            <a:endParaRPr sz="2600" dirty="0"/>
          </a:p>
          <a:p>
            <a:pPr eaLnBrk="1" hangingPunct="1">
              <a:lnSpc>
                <a:spcPct val="90000"/>
              </a:lnSpc>
              <a:buFontTx/>
              <a:buNone/>
            </a:pPr>
            <a:endParaRPr lang="en-US" altLang="en-US" sz="1800" dirty="0" smtClean="0"/>
          </a:p>
          <a:p>
            <a:pPr rtl="0" eaLnBrk="1" hangingPunct="1">
              <a:lnSpc>
                <a:spcPct val="90000"/>
              </a:lnSpc>
              <a:buFontTx/>
              <a:buNone/>
            </a:pPr>
            <a:r>
              <a:rPr sz="2400" u="sng" dirty="0" err="1"/>
              <a:t>Avantages</a:t>
            </a:r>
            <a:r>
              <a:rPr sz="2400" u="sng" dirty="0"/>
              <a:t> :</a:t>
            </a:r>
          </a:p>
          <a:p>
            <a:pPr lvl="1" rtl="0" eaLnBrk="1" hangingPunct="1">
              <a:lnSpc>
                <a:spcPct val="90000"/>
              </a:lnSpc>
            </a:pPr>
            <a:r>
              <a:rPr sz="2000" dirty="0"/>
              <a:t>Bon </a:t>
            </a:r>
            <a:r>
              <a:rPr sz="2000" dirty="0" err="1"/>
              <a:t>marché</a:t>
            </a:r>
            <a:endParaRPr sz="2000" dirty="0"/>
          </a:p>
          <a:p>
            <a:pPr lvl="1" rtl="0" eaLnBrk="1" hangingPunct="1">
              <a:lnSpc>
                <a:spcPct val="90000"/>
              </a:lnSpc>
            </a:pPr>
            <a:r>
              <a:rPr sz="2000" dirty="0"/>
              <a:t>Facile</a:t>
            </a:r>
          </a:p>
          <a:p>
            <a:pPr lvl="1" rtl="0" eaLnBrk="1" hangingPunct="1">
              <a:lnSpc>
                <a:spcPct val="90000"/>
              </a:lnSpc>
            </a:pPr>
            <a:r>
              <a:rPr sz="2000" dirty="0" err="1"/>
              <a:t>Fournit</a:t>
            </a:r>
            <a:r>
              <a:rPr sz="2000" dirty="0"/>
              <a:t> </a:t>
            </a:r>
            <a:r>
              <a:rPr sz="2000" dirty="0" err="1"/>
              <a:t>une</a:t>
            </a:r>
            <a:r>
              <a:rPr sz="2000" dirty="0"/>
              <a:t> estimation </a:t>
            </a:r>
            <a:r>
              <a:rPr sz="2000" dirty="0" err="1"/>
              <a:t>grossière</a:t>
            </a:r>
            <a:endParaRPr sz="2000" dirty="0"/>
          </a:p>
          <a:p>
            <a:pPr rtl="0" eaLnBrk="1" hangingPunct="1">
              <a:lnSpc>
                <a:spcPct val="90000"/>
              </a:lnSpc>
              <a:buFontTx/>
              <a:buNone/>
            </a:pPr>
            <a:r>
              <a:rPr sz="2400" u="sng" dirty="0" err="1"/>
              <a:t>Limites</a:t>
            </a:r>
            <a:r>
              <a:rPr sz="2400" u="sng" dirty="0"/>
              <a:t> :</a:t>
            </a:r>
          </a:p>
          <a:p>
            <a:pPr lvl="1" rtl="0" eaLnBrk="1" hangingPunct="1">
              <a:lnSpc>
                <a:spcPct val="90000"/>
              </a:lnSpc>
            </a:pPr>
            <a:r>
              <a:rPr sz="2000" dirty="0" err="1"/>
              <a:t>Nécessite</a:t>
            </a:r>
            <a:r>
              <a:rPr sz="2000" dirty="0"/>
              <a:t> </a:t>
            </a:r>
            <a:r>
              <a:rPr sz="2000" dirty="0" err="1"/>
              <a:t>une</a:t>
            </a:r>
            <a:r>
              <a:rPr sz="2000" dirty="0"/>
              <a:t> </a:t>
            </a:r>
            <a:r>
              <a:rPr sz="2000" dirty="0" err="1"/>
              <a:t>interprétation</a:t>
            </a:r>
            <a:r>
              <a:rPr sz="2000" dirty="0"/>
              <a:t> </a:t>
            </a:r>
            <a:r>
              <a:rPr sz="2000" dirty="0" err="1"/>
              <a:t>visuelle</a:t>
            </a:r>
            <a:r>
              <a:rPr sz="2000" dirty="0"/>
              <a:t> de la </a:t>
            </a:r>
            <a:r>
              <a:rPr sz="2000" dirty="0" err="1"/>
              <a:t>couleur</a:t>
            </a:r>
            <a:endParaRPr sz="2000" dirty="0"/>
          </a:p>
          <a:p>
            <a:pPr lvl="1" rtl="0" eaLnBrk="1" hangingPunct="1">
              <a:lnSpc>
                <a:spcPct val="90000"/>
              </a:lnSpc>
            </a:pPr>
            <a:r>
              <a:rPr sz="2000" dirty="0" err="1"/>
              <a:t>Précision</a:t>
            </a:r>
            <a:r>
              <a:rPr sz="2000" dirty="0"/>
              <a:t> </a:t>
            </a:r>
            <a:r>
              <a:rPr sz="2000" dirty="0" err="1"/>
              <a:t>faible</a:t>
            </a:r>
            <a:r>
              <a:rPr sz="2000" dirty="0"/>
              <a:t> +/- 10 % </a:t>
            </a:r>
          </a:p>
        </p:txBody>
      </p:sp>
      <p:pic>
        <p:nvPicPr>
          <p:cNvPr id="3482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19313" y="1594206"/>
            <a:ext cx="4296087" cy="413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defRPr/>
            </a:pPr>
            <a:fld id="{BA91FE0C-4740-4FC1-A863-82081429BA20}" type="slidenum">
              <a:rPr/>
              <a:pPr rtl="0">
                <a:defRPr/>
              </a:pPr>
              <a:t>35</a:t>
            </a:fld>
            <a:endParaRPr/>
          </a:p>
        </p:txBody>
      </p:sp>
    </p:spTree>
    <p:extLst>
      <p:ext uri="{BB962C8B-B14F-4D97-AF65-F5344CB8AC3E}">
        <p14:creationId xmlns:p14="http://schemas.microsoft.com/office/powerpoint/2010/main" val="2009722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457200" y="228600"/>
            <a:ext cx="8305800" cy="990600"/>
          </a:xfrm>
        </p:spPr>
        <p:txBody>
          <a:bodyPr/>
          <a:lstStyle/>
          <a:p>
            <a:pPr rtl="0" eaLnBrk="1" hangingPunct="1"/>
            <a:r>
              <a:rPr b="1">
                <a:solidFill>
                  <a:schemeClr val="accent2"/>
                </a:solidFill>
              </a:rPr>
              <a:t>Comparateur à disques colorés</a:t>
            </a:r>
          </a:p>
        </p:txBody>
      </p:sp>
      <p:sp>
        <p:nvSpPr>
          <p:cNvPr id="35845" name="Rectangle 7"/>
          <p:cNvSpPr>
            <a:spLocks noChangeArrowheads="1"/>
          </p:cNvSpPr>
          <p:nvPr/>
        </p:nvSpPr>
        <p:spPr bwMode="auto">
          <a:xfrm>
            <a:off x="304800" y="1295400"/>
            <a:ext cx="5105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20000"/>
              </a:spcBef>
              <a:buFontTx/>
              <a:buChar char="•"/>
            </a:pPr>
            <a:r>
              <a:rPr sz="2400"/>
              <a:t>Conçus pour réagir avec des substances chimiques</a:t>
            </a:r>
          </a:p>
          <a:p>
            <a:pPr lvl="1" rtl="0" eaLnBrk="1" hangingPunct="1">
              <a:spcBef>
                <a:spcPct val="20000"/>
              </a:spcBef>
              <a:buFontTx/>
              <a:buChar char="–"/>
            </a:pPr>
            <a:r>
              <a:rPr sz="2000"/>
              <a:t>Chlore, fluor, nitrates</a:t>
            </a:r>
          </a:p>
          <a:p>
            <a:pPr rtl="0" eaLnBrk="1" hangingPunct="1">
              <a:spcBef>
                <a:spcPct val="20000"/>
              </a:spcBef>
              <a:buFontTx/>
              <a:buChar char="•"/>
            </a:pPr>
            <a:r>
              <a:rPr sz="2400"/>
              <a:t>Disques de couleur interchangeables</a:t>
            </a:r>
          </a:p>
          <a:p>
            <a:pPr eaLnBrk="1" hangingPunct="1">
              <a:spcBef>
                <a:spcPct val="20000"/>
              </a:spcBef>
            </a:pPr>
            <a:endParaRPr lang="en-US" altLang="en-US" sz="1000" u="sng" dirty="0"/>
          </a:p>
          <a:p>
            <a:pPr rtl="0" eaLnBrk="1" hangingPunct="1">
              <a:spcBef>
                <a:spcPct val="20000"/>
              </a:spcBef>
            </a:pPr>
            <a:r>
              <a:rPr sz="2400" u="sng"/>
              <a:t>Avantages :</a:t>
            </a:r>
          </a:p>
          <a:p>
            <a:pPr lvl="1" rtl="0" eaLnBrk="1" hangingPunct="1">
              <a:spcBef>
                <a:spcPct val="20000"/>
              </a:spcBef>
              <a:buFontTx/>
              <a:buChar char="–"/>
            </a:pPr>
            <a:r>
              <a:rPr sz="2000"/>
              <a:t>Peut s’utiliser sur le terrain dans des conditions normales</a:t>
            </a:r>
          </a:p>
          <a:p>
            <a:pPr lvl="1" rtl="0" eaLnBrk="1" hangingPunct="1">
              <a:spcBef>
                <a:spcPct val="20000"/>
              </a:spcBef>
              <a:buFontTx/>
              <a:buChar char="–"/>
            </a:pPr>
            <a:r>
              <a:rPr sz="2000"/>
              <a:t>Meilleure précision</a:t>
            </a:r>
          </a:p>
          <a:p>
            <a:pPr rtl="0" eaLnBrk="1" hangingPunct="1">
              <a:spcBef>
                <a:spcPct val="20000"/>
              </a:spcBef>
            </a:pPr>
            <a:r>
              <a:rPr sz="2400" u="sng"/>
              <a:t>Limites :</a:t>
            </a:r>
          </a:p>
          <a:p>
            <a:pPr lvl="1" rtl="0" eaLnBrk="1" hangingPunct="1">
              <a:spcBef>
                <a:spcPct val="20000"/>
              </a:spcBef>
              <a:buFontTx/>
              <a:buChar char="–"/>
            </a:pPr>
            <a:r>
              <a:rPr sz="2000"/>
              <a:t>Besoin de réactifs</a:t>
            </a:r>
          </a:p>
          <a:p>
            <a:pPr lvl="1" rtl="0" eaLnBrk="1" hangingPunct="1">
              <a:spcBef>
                <a:spcPct val="20000"/>
              </a:spcBef>
              <a:buFontTx/>
              <a:buChar char="–"/>
            </a:pPr>
            <a:r>
              <a:rPr sz="2000"/>
              <a:t>Plus cher</a:t>
            </a:r>
          </a:p>
          <a:p>
            <a:pPr lvl="1" rtl="0" eaLnBrk="1" hangingPunct="1">
              <a:spcBef>
                <a:spcPct val="20000"/>
              </a:spcBef>
              <a:buFontTx/>
              <a:buChar char="–"/>
            </a:pPr>
            <a:r>
              <a:rPr sz="2000"/>
              <a:t>Nécessite une interprétation visuelle de la couleur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88840"/>
            <a:ext cx="416538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defRPr/>
            </a:pPr>
            <a:fld id="{BA91FE0C-4740-4FC1-A863-82081429BA20}" type="slidenum">
              <a:rPr/>
              <a:pPr rtl="0">
                <a:defRPr/>
              </a:pPr>
              <a:t>36</a:t>
            </a:fld>
            <a:endParaRPr/>
          </a:p>
        </p:txBody>
      </p:sp>
    </p:spTree>
    <p:extLst>
      <p:ext uri="{BB962C8B-B14F-4D97-AF65-F5344CB8AC3E}">
        <p14:creationId xmlns:p14="http://schemas.microsoft.com/office/powerpoint/2010/main" val="4138598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457200" y="-171400"/>
            <a:ext cx="8229600" cy="1143000"/>
          </a:xfrm>
        </p:spPr>
        <p:txBody>
          <a:bodyPr/>
          <a:lstStyle/>
          <a:p>
            <a:pPr rtl="0" eaLnBrk="1" hangingPunct="1"/>
            <a:r>
              <a:rPr b="1" dirty="0" err="1">
                <a:solidFill>
                  <a:schemeClr val="accent2"/>
                </a:solidFill>
              </a:rPr>
              <a:t>Colorimètres</a:t>
            </a:r>
            <a:r>
              <a:rPr b="1" dirty="0">
                <a:solidFill>
                  <a:schemeClr val="accent2"/>
                </a:solidFill>
              </a:rPr>
              <a:t> et </a:t>
            </a:r>
            <a:r>
              <a:rPr b="1" dirty="0" err="1">
                <a:solidFill>
                  <a:schemeClr val="accent2"/>
                </a:solidFill>
              </a:rPr>
              <a:t>photomètres</a:t>
            </a:r>
            <a:endParaRPr b="1" dirty="0">
              <a:solidFill>
                <a:schemeClr val="accent2"/>
              </a:solidFill>
            </a:endParaRPr>
          </a:p>
        </p:txBody>
      </p:sp>
      <p:sp>
        <p:nvSpPr>
          <p:cNvPr id="36869" name="Text Box 3"/>
          <p:cNvSpPr txBox="1">
            <a:spLocks noChangeArrowheads="1"/>
          </p:cNvSpPr>
          <p:nvPr/>
        </p:nvSpPr>
        <p:spPr bwMode="auto">
          <a:xfrm>
            <a:off x="838200" y="11430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CA" altLang="en-US"/>
          </a:p>
        </p:txBody>
      </p:sp>
      <p:sp>
        <p:nvSpPr>
          <p:cNvPr id="36870" name="Text Box 6"/>
          <p:cNvSpPr txBox="1">
            <a:spLocks noChangeArrowheads="1"/>
          </p:cNvSpPr>
          <p:nvPr/>
        </p:nvSpPr>
        <p:spPr bwMode="auto">
          <a:xfrm>
            <a:off x="5257800" y="1524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CA" altLang="en-US"/>
          </a:p>
        </p:txBody>
      </p:sp>
      <p:sp>
        <p:nvSpPr>
          <p:cNvPr id="36872" name="Rectangle 12"/>
          <p:cNvSpPr>
            <a:spLocks noChangeArrowheads="1"/>
          </p:cNvSpPr>
          <p:nvPr/>
        </p:nvSpPr>
        <p:spPr bwMode="auto">
          <a:xfrm>
            <a:off x="413657" y="764704"/>
            <a:ext cx="534662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20000"/>
              </a:spcBef>
              <a:buFontTx/>
              <a:buChar char="•"/>
            </a:pPr>
            <a:r>
              <a:rPr sz="2800" dirty="0" err="1"/>
              <a:t>Utilise</a:t>
            </a:r>
            <a:r>
              <a:rPr sz="2800" dirty="0"/>
              <a:t> </a:t>
            </a:r>
            <a:r>
              <a:rPr sz="2800" dirty="0" err="1"/>
              <a:t>une</a:t>
            </a:r>
            <a:r>
              <a:rPr sz="2800" dirty="0"/>
              <a:t> source de lumière pour </a:t>
            </a:r>
            <a:r>
              <a:rPr sz="2800" dirty="0" err="1"/>
              <a:t>mesurer</a:t>
            </a:r>
            <a:r>
              <a:rPr sz="2800" dirty="0"/>
              <a:t> la concentration </a:t>
            </a:r>
            <a:r>
              <a:rPr sz="2800" dirty="0" err="1"/>
              <a:t>chimique</a:t>
            </a:r>
            <a:endParaRPr sz="2800" dirty="0"/>
          </a:p>
          <a:p>
            <a:pPr rtl="0" eaLnBrk="1" hangingPunct="1">
              <a:spcBef>
                <a:spcPct val="20000"/>
              </a:spcBef>
              <a:buFontTx/>
              <a:buChar char="•"/>
            </a:pPr>
            <a:r>
              <a:rPr sz="2800" dirty="0"/>
              <a:t>Test un </a:t>
            </a:r>
            <a:r>
              <a:rPr sz="2800" dirty="0" err="1"/>
              <a:t>éventail</a:t>
            </a:r>
            <a:r>
              <a:rPr sz="2800" dirty="0"/>
              <a:t> de </a:t>
            </a:r>
            <a:r>
              <a:rPr sz="2800" dirty="0" err="1"/>
              <a:t>produits</a:t>
            </a:r>
            <a:r>
              <a:rPr sz="2800" dirty="0"/>
              <a:t> </a:t>
            </a:r>
            <a:r>
              <a:rPr sz="2800" dirty="0" err="1"/>
              <a:t>chimiques</a:t>
            </a:r>
            <a:endParaRPr sz="2800" dirty="0"/>
          </a:p>
          <a:p>
            <a:pPr eaLnBrk="1" hangingPunct="1">
              <a:spcBef>
                <a:spcPct val="20000"/>
              </a:spcBef>
            </a:pPr>
            <a:endParaRPr lang="en-US" altLang="en-US" sz="800" dirty="0"/>
          </a:p>
          <a:p>
            <a:pPr rtl="0" eaLnBrk="1" hangingPunct="1">
              <a:spcBef>
                <a:spcPct val="20000"/>
              </a:spcBef>
            </a:pPr>
            <a:r>
              <a:rPr sz="2800" u="sng" dirty="0" err="1"/>
              <a:t>Avantages</a:t>
            </a:r>
            <a:r>
              <a:rPr sz="2800" dirty="0"/>
              <a:t> :</a:t>
            </a:r>
          </a:p>
          <a:p>
            <a:pPr lvl="1" rtl="0" eaLnBrk="1" hangingPunct="1">
              <a:spcBef>
                <a:spcPct val="20000"/>
              </a:spcBef>
              <a:buFontTx/>
              <a:buChar char="–"/>
            </a:pPr>
            <a:r>
              <a:rPr sz="2400" dirty="0" err="1"/>
              <a:t>Résultats</a:t>
            </a:r>
            <a:r>
              <a:rPr sz="2400" dirty="0"/>
              <a:t> plus précis et </a:t>
            </a:r>
            <a:r>
              <a:rPr sz="2400" dirty="0" err="1"/>
              <a:t>reproductibles</a:t>
            </a:r>
            <a:endParaRPr sz="2400" dirty="0"/>
          </a:p>
          <a:p>
            <a:pPr rtl="0" eaLnBrk="1" hangingPunct="1">
              <a:spcBef>
                <a:spcPct val="20000"/>
              </a:spcBef>
            </a:pPr>
            <a:r>
              <a:rPr sz="2800" u="sng" dirty="0" err="1"/>
              <a:t>Limites</a:t>
            </a:r>
            <a:r>
              <a:rPr sz="2800" dirty="0"/>
              <a:t> :</a:t>
            </a:r>
          </a:p>
          <a:p>
            <a:pPr lvl="1" rtl="0" eaLnBrk="1" hangingPunct="1">
              <a:spcBef>
                <a:spcPct val="20000"/>
              </a:spcBef>
              <a:buFontTx/>
              <a:buChar char="–"/>
            </a:pPr>
            <a:r>
              <a:rPr sz="2400" dirty="0"/>
              <a:t>Plus </a:t>
            </a:r>
            <a:r>
              <a:rPr sz="2400" dirty="0" err="1"/>
              <a:t>cher</a:t>
            </a:r>
            <a:endParaRPr sz="2400" dirty="0"/>
          </a:p>
          <a:p>
            <a:pPr lvl="1" rtl="0" eaLnBrk="1" hangingPunct="1">
              <a:spcBef>
                <a:spcPct val="20000"/>
              </a:spcBef>
              <a:buFontTx/>
              <a:buChar char="–"/>
            </a:pPr>
            <a:r>
              <a:rPr sz="2400" dirty="0"/>
              <a:t>Alimentation </a:t>
            </a:r>
            <a:r>
              <a:rPr sz="2400" dirty="0" err="1"/>
              <a:t>électrique</a:t>
            </a:r>
            <a:r>
              <a:rPr sz="2400" dirty="0"/>
              <a:t> </a:t>
            </a:r>
            <a:r>
              <a:rPr sz="2400" dirty="0" err="1"/>
              <a:t>requise</a:t>
            </a:r>
            <a:endParaRPr sz="2400" dirty="0"/>
          </a:p>
          <a:p>
            <a:pPr lvl="1" rtl="0" eaLnBrk="1" hangingPunct="1">
              <a:spcBef>
                <a:spcPct val="20000"/>
              </a:spcBef>
              <a:buFontTx/>
              <a:buChar char="–"/>
            </a:pPr>
            <a:r>
              <a:rPr sz="2400" dirty="0" err="1"/>
              <a:t>Requiert</a:t>
            </a:r>
            <a:r>
              <a:rPr sz="2400" dirty="0"/>
              <a:t> un </a:t>
            </a:r>
            <a:r>
              <a:rPr sz="2400" dirty="0" err="1"/>
              <a:t>étalonnage</a:t>
            </a:r>
            <a:endParaRPr sz="2400" dirty="0"/>
          </a:p>
          <a:p>
            <a:pPr lvl="1" rtl="0" eaLnBrk="1" hangingPunct="1">
              <a:spcBef>
                <a:spcPct val="20000"/>
              </a:spcBef>
              <a:buFontTx/>
              <a:buChar char="–"/>
            </a:pPr>
            <a:r>
              <a:rPr sz="2400" dirty="0" err="1"/>
              <a:t>Une</a:t>
            </a:r>
            <a:r>
              <a:rPr sz="2400" dirty="0"/>
              <a:t> formation </a:t>
            </a:r>
            <a:r>
              <a:rPr sz="2400" dirty="0" err="1"/>
              <a:t>est</a:t>
            </a:r>
            <a:r>
              <a:rPr sz="2400" dirty="0"/>
              <a:t> </a:t>
            </a:r>
            <a:r>
              <a:rPr sz="2400" dirty="0" err="1"/>
              <a:t>nécessaire</a:t>
            </a:r>
            <a:endParaRPr sz="2400" dirty="0"/>
          </a:p>
        </p:txBody>
      </p:sp>
      <p:pic>
        <p:nvPicPr>
          <p:cNvPr id="3687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7456" y="1877442"/>
            <a:ext cx="3756416" cy="368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37</a:t>
            </a:fld>
            <a:endParaRPr/>
          </a:p>
        </p:txBody>
      </p:sp>
    </p:spTree>
    <p:extLst>
      <p:ext uri="{BB962C8B-B14F-4D97-AF65-F5344CB8AC3E}">
        <p14:creationId xmlns:p14="http://schemas.microsoft.com/office/powerpoint/2010/main" val="513564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269776" y="116632"/>
            <a:ext cx="8229600" cy="685800"/>
          </a:xfrm>
          <a:noFill/>
        </p:spPr>
        <p:txBody>
          <a:bodyPr/>
          <a:lstStyle/>
          <a:p>
            <a:pPr rtl="0" eaLnBrk="1" hangingPunct="1"/>
            <a:r>
              <a:rPr b="1" dirty="0" err="1">
                <a:solidFill>
                  <a:schemeClr val="accent2"/>
                </a:solidFill>
              </a:rPr>
              <a:t>Compteurs</a:t>
            </a:r>
            <a:r>
              <a:rPr b="1" dirty="0">
                <a:solidFill>
                  <a:schemeClr val="accent2"/>
                </a:solidFill>
              </a:rPr>
              <a:t> </a:t>
            </a:r>
            <a:r>
              <a:rPr b="1" dirty="0" err="1">
                <a:solidFill>
                  <a:schemeClr val="accent2"/>
                </a:solidFill>
              </a:rPr>
              <a:t>numériques</a:t>
            </a:r>
            <a:endParaRPr b="1" dirty="0">
              <a:solidFill>
                <a:schemeClr val="accent2"/>
              </a:solidFill>
            </a:endParaRPr>
          </a:p>
        </p:txBody>
      </p:sp>
      <p:sp>
        <p:nvSpPr>
          <p:cNvPr id="37894" name="Text Box 3"/>
          <p:cNvSpPr txBox="1">
            <a:spLocks noChangeArrowheads="1"/>
          </p:cNvSpPr>
          <p:nvPr/>
        </p:nvSpPr>
        <p:spPr bwMode="auto">
          <a:xfrm>
            <a:off x="838200" y="11430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CA" altLang="en-US"/>
          </a:p>
        </p:txBody>
      </p:sp>
      <p:sp>
        <p:nvSpPr>
          <p:cNvPr id="37895" name="Text Box 5"/>
          <p:cNvSpPr txBox="1">
            <a:spLocks noChangeArrowheads="1"/>
          </p:cNvSpPr>
          <p:nvPr/>
        </p:nvSpPr>
        <p:spPr bwMode="auto">
          <a:xfrm>
            <a:off x="5257800" y="1524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CA" altLang="en-US"/>
          </a:p>
        </p:txBody>
      </p:sp>
      <p:sp>
        <p:nvSpPr>
          <p:cNvPr id="37898" name="Rectangle 14"/>
          <p:cNvSpPr>
            <a:spLocks noChangeArrowheads="1"/>
          </p:cNvSpPr>
          <p:nvPr/>
        </p:nvSpPr>
        <p:spPr bwMode="auto">
          <a:xfrm>
            <a:off x="787896" y="1038944"/>
            <a:ext cx="464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20000"/>
              </a:spcBef>
              <a:buFontTx/>
              <a:buChar char="•"/>
            </a:pPr>
            <a:r>
              <a:rPr sz="2400" dirty="0"/>
              <a:t>Les </a:t>
            </a:r>
            <a:r>
              <a:rPr sz="2400" dirty="0" err="1"/>
              <a:t>compteurs</a:t>
            </a:r>
            <a:r>
              <a:rPr sz="2400" dirty="0"/>
              <a:t> </a:t>
            </a:r>
            <a:r>
              <a:rPr sz="2400" dirty="0" err="1"/>
              <a:t>numériques</a:t>
            </a:r>
            <a:r>
              <a:rPr sz="2400" dirty="0"/>
              <a:t> </a:t>
            </a:r>
            <a:r>
              <a:rPr sz="2400" dirty="0" err="1"/>
              <a:t>sont</a:t>
            </a:r>
            <a:r>
              <a:rPr sz="2400" dirty="0"/>
              <a:t> </a:t>
            </a:r>
            <a:r>
              <a:rPr sz="2400" dirty="0" err="1"/>
              <a:t>conçus</a:t>
            </a:r>
            <a:r>
              <a:rPr sz="2400" dirty="0"/>
              <a:t> pour des </a:t>
            </a:r>
            <a:r>
              <a:rPr sz="2400" dirty="0" err="1"/>
              <a:t>paramètres</a:t>
            </a:r>
            <a:r>
              <a:rPr sz="2400" dirty="0"/>
              <a:t> </a:t>
            </a:r>
            <a:r>
              <a:rPr sz="2400" dirty="0" err="1"/>
              <a:t>spécifiques</a:t>
            </a:r>
            <a:endParaRPr sz="2400" dirty="0"/>
          </a:p>
          <a:p>
            <a:pPr lvl="1" rtl="0" eaLnBrk="1" hangingPunct="1">
              <a:spcBef>
                <a:spcPct val="20000"/>
              </a:spcBef>
              <a:buFontTx/>
              <a:buChar char="–"/>
            </a:pPr>
            <a:r>
              <a:rPr sz="2000" dirty="0"/>
              <a:t>pH, </a:t>
            </a:r>
            <a:r>
              <a:rPr sz="2000" dirty="0" err="1"/>
              <a:t>turbidité</a:t>
            </a:r>
            <a:r>
              <a:rPr sz="2000" dirty="0"/>
              <a:t>, MDT</a:t>
            </a:r>
          </a:p>
          <a:p>
            <a:pPr eaLnBrk="1" hangingPunct="1">
              <a:spcBef>
                <a:spcPct val="20000"/>
              </a:spcBef>
            </a:pPr>
            <a:endParaRPr lang="en-US" altLang="en-US" sz="900" dirty="0"/>
          </a:p>
          <a:p>
            <a:pPr rtl="0" eaLnBrk="1" hangingPunct="1">
              <a:spcBef>
                <a:spcPct val="20000"/>
              </a:spcBef>
            </a:pPr>
            <a:r>
              <a:rPr sz="2400" u="sng" dirty="0" err="1"/>
              <a:t>Avantages</a:t>
            </a:r>
            <a:r>
              <a:rPr sz="2400" dirty="0"/>
              <a:t> :</a:t>
            </a:r>
          </a:p>
          <a:p>
            <a:pPr lvl="1" rtl="0" eaLnBrk="1" hangingPunct="1">
              <a:spcBef>
                <a:spcPct val="20000"/>
              </a:spcBef>
              <a:buFontTx/>
              <a:buChar char="–"/>
            </a:pPr>
            <a:r>
              <a:rPr sz="2000" dirty="0" err="1"/>
              <a:t>Très</a:t>
            </a:r>
            <a:r>
              <a:rPr sz="2000" dirty="0"/>
              <a:t> précis </a:t>
            </a:r>
          </a:p>
          <a:p>
            <a:pPr lvl="1" rtl="0" eaLnBrk="1" hangingPunct="1">
              <a:spcBef>
                <a:spcPct val="20000"/>
              </a:spcBef>
              <a:buFontTx/>
              <a:buChar char="–"/>
            </a:pPr>
            <a:r>
              <a:rPr sz="2000" dirty="0"/>
              <a:t>Portable</a:t>
            </a:r>
          </a:p>
          <a:p>
            <a:pPr lvl="1" rtl="0" eaLnBrk="1" hangingPunct="1">
              <a:spcBef>
                <a:spcPct val="20000"/>
              </a:spcBef>
              <a:buFontTx/>
              <a:buChar char="–"/>
            </a:pPr>
            <a:r>
              <a:rPr sz="2000" dirty="0"/>
              <a:t>Facile à </a:t>
            </a:r>
            <a:r>
              <a:rPr sz="2000" dirty="0" err="1"/>
              <a:t>utiliser</a:t>
            </a:r>
            <a:endParaRPr sz="2000" dirty="0"/>
          </a:p>
          <a:p>
            <a:pPr rtl="0" eaLnBrk="1" hangingPunct="1">
              <a:spcBef>
                <a:spcPct val="20000"/>
              </a:spcBef>
            </a:pPr>
            <a:r>
              <a:rPr sz="2400" u="sng" dirty="0" err="1"/>
              <a:t>Limites</a:t>
            </a:r>
            <a:r>
              <a:rPr sz="2400" dirty="0"/>
              <a:t> :</a:t>
            </a:r>
          </a:p>
          <a:p>
            <a:pPr lvl="1" rtl="0" eaLnBrk="1" hangingPunct="1">
              <a:spcBef>
                <a:spcPct val="20000"/>
              </a:spcBef>
              <a:buFontTx/>
              <a:buChar char="–"/>
            </a:pPr>
            <a:r>
              <a:rPr sz="2000" dirty="0"/>
              <a:t>Plus </a:t>
            </a:r>
            <a:r>
              <a:rPr sz="2000" dirty="0" err="1"/>
              <a:t>cher</a:t>
            </a:r>
            <a:endParaRPr sz="2000" dirty="0"/>
          </a:p>
          <a:p>
            <a:pPr lvl="1" rtl="0" eaLnBrk="1" hangingPunct="1">
              <a:spcBef>
                <a:spcPct val="20000"/>
              </a:spcBef>
              <a:buFontTx/>
              <a:buChar char="–"/>
            </a:pPr>
            <a:r>
              <a:rPr sz="2000" dirty="0"/>
              <a:t>Alimentation </a:t>
            </a:r>
            <a:r>
              <a:rPr sz="2000" dirty="0" err="1"/>
              <a:t>électrique</a:t>
            </a:r>
            <a:r>
              <a:rPr sz="2000" dirty="0"/>
              <a:t> </a:t>
            </a:r>
            <a:r>
              <a:rPr sz="2000" dirty="0" err="1"/>
              <a:t>requise</a:t>
            </a:r>
            <a:endParaRPr sz="2000" dirty="0"/>
          </a:p>
          <a:p>
            <a:pPr lvl="1" rtl="0" eaLnBrk="1" hangingPunct="1">
              <a:spcBef>
                <a:spcPct val="20000"/>
              </a:spcBef>
              <a:buFontTx/>
              <a:buChar char="–"/>
            </a:pPr>
            <a:r>
              <a:rPr sz="2000" dirty="0" err="1"/>
              <a:t>Requiert</a:t>
            </a:r>
            <a:r>
              <a:rPr sz="2000" dirty="0"/>
              <a:t> un </a:t>
            </a:r>
            <a:r>
              <a:rPr sz="2000" dirty="0" err="1"/>
              <a:t>étalonnage</a:t>
            </a:r>
            <a:endParaRPr sz="2000" dirty="0"/>
          </a:p>
        </p:txBody>
      </p:sp>
      <p:pic>
        <p:nvPicPr>
          <p:cNvPr id="13"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573015"/>
            <a:ext cx="3502370" cy="3272609"/>
          </a:xfrm>
          <a:prstGeom prst="rect">
            <a:avLst/>
          </a:prstGeom>
        </p:spPr>
      </p:pic>
      <p:sp>
        <p:nvSpPr>
          <p:cNvPr id="3" name="Slide Number Placeholder 2"/>
          <p:cNvSpPr>
            <a:spLocks noGrp="1"/>
          </p:cNvSpPr>
          <p:nvPr>
            <p:ph type="sldNum" sz="quarter" idx="12"/>
          </p:nvPr>
        </p:nvSpPr>
        <p:spPr/>
        <p:txBody>
          <a:bodyPr/>
          <a:lstStyle/>
          <a:p>
            <a:pPr rtl="0"/>
            <a:fld id="{696D6939-B8AB-415C-8E07-37773906FC33}" type="slidenum">
              <a:rPr/>
              <a:pPr rtl="0"/>
              <a:t>38</a:t>
            </a:fld>
            <a:endParaRPr/>
          </a:p>
        </p:txBody>
      </p:sp>
      <p:pic>
        <p:nvPicPr>
          <p:cNvPr id="379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135586" y="319275"/>
            <a:ext cx="1584176" cy="358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343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rtl="0" eaLnBrk="1" hangingPunct="1"/>
            <a:r>
              <a:rPr b="1"/>
              <a:t>Kits d’analyse de l’arsenic</a:t>
            </a:r>
          </a:p>
        </p:txBody>
      </p:sp>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39</a:t>
            </a:fld>
            <a:endParaRPr/>
          </a:p>
        </p:txBody>
      </p:sp>
      <p:sp>
        <p:nvSpPr>
          <p:cNvPr id="8" name="Rectangle 3"/>
          <p:cNvSpPr txBox="1">
            <a:spLocks noChangeArrowheads="1"/>
          </p:cNvSpPr>
          <p:nvPr/>
        </p:nvSpPr>
        <p:spPr bwMode="auto">
          <a:xfrm>
            <a:off x="518864"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rtl="0"/>
            <a:r>
              <a:rPr kern="0" dirty="0" err="1"/>
              <a:t>Bandelettes</a:t>
            </a:r>
            <a:r>
              <a:rPr kern="0" dirty="0"/>
              <a:t> test</a:t>
            </a:r>
          </a:p>
          <a:p>
            <a:pPr rtl="0"/>
            <a:r>
              <a:rPr kern="0" dirty="0"/>
              <a:t>Tables de </a:t>
            </a:r>
            <a:r>
              <a:rPr kern="0" dirty="0" err="1"/>
              <a:t>référence</a:t>
            </a:r>
            <a:r>
              <a:rPr kern="0" dirty="0"/>
              <a:t> de </a:t>
            </a:r>
            <a:endParaRPr lang="es-SV" kern="0" dirty="0" smtClean="0"/>
          </a:p>
          <a:p>
            <a:pPr marL="0" indent="0" rtl="0">
              <a:buNone/>
            </a:pPr>
            <a:r>
              <a:rPr kern="0" dirty="0" err="1" smtClean="0"/>
              <a:t>couleurs</a:t>
            </a:r>
            <a:endParaRPr kern="0" dirty="0"/>
          </a:p>
          <a:p>
            <a:pPr rtl="0"/>
            <a:r>
              <a:rPr kern="0" dirty="0" err="1"/>
              <a:t>Photomètre</a:t>
            </a:r>
            <a:r>
              <a:rPr kern="0" dirty="0"/>
              <a:t> </a:t>
            </a:r>
            <a:r>
              <a:rPr kern="0" dirty="0" err="1"/>
              <a:t>numérique</a:t>
            </a:r>
            <a:endParaRPr kern="0" dirty="0"/>
          </a:p>
        </p:txBody>
      </p:sp>
      <p:pic>
        <p:nvPicPr>
          <p:cNvPr id="3" name="Picture 2"/>
          <p:cNvPicPr>
            <a:picLocks noChangeAspect="1"/>
          </p:cNvPicPr>
          <p:nvPr/>
        </p:nvPicPr>
        <p:blipFill>
          <a:blip r:embed="rId4"/>
          <a:stretch>
            <a:fillRect/>
          </a:stretch>
        </p:blipFill>
        <p:spPr>
          <a:xfrm>
            <a:off x="5292080" y="1355795"/>
            <a:ext cx="3032908" cy="2088232"/>
          </a:xfrm>
          <a:prstGeom prst="rect">
            <a:avLst/>
          </a:prstGeom>
        </p:spPr>
      </p:pic>
      <p:sp>
        <p:nvSpPr>
          <p:cNvPr id="4" name="Rectangle 3"/>
          <p:cNvSpPr/>
          <p:nvPr/>
        </p:nvSpPr>
        <p:spPr>
          <a:xfrm>
            <a:off x="5447466" y="3155493"/>
            <a:ext cx="3058428" cy="769441"/>
          </a:xfrm>
          <a:prstGeom prst="rect">
            <a:avLst/>
          </a:prstGeom>
        </p:spPr>
        <p:txBody>
          <a:bodyPr wrap="square">
            <a:spAutoFit/>
          </a:bodyPr>
          <a:lstStyle/>
          <a:p>
            <a:pPr algn="ctr" rtl="0" hangingPunct="0">
              <a:spcAft>
                <a:spcPts val="0"/>
              </a:spcAft>
            </a:pPr>
            <a:r>
              <a:rPr kern="1800">
                <a:latin typeface="Arial" panose="020B0604020202020204" pitchFamily="34" charset="0"/>
              </a:rPr>
              <a:t>Bandelettes test (Crédit : Hach)</a:t>
            </a:r>
          </a:p>
        </p:txBody>
      </p:sp>
      <p:pic>
        <p:nvPicPr>
          <p:cNvPr id="1027" name="Picture 3" descr="enph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158134"/>
            <a:ext cx="1956196"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67456" y="6000928"/>
            <a:ext cx="3960440" cy="646331"/>
          </a:xfrm>
          <a:prstGeom prst="rect">
            <a:avLst/>
          </a:prstGeom>
        </p:spPr>
        <p:txBody>
          <a:bodyPr wrap="square">
            <a:spAutoFit/>
          </a:bodyPr>
          <a:lstStyle/>
          <a:p>
            <a:pPr rtl="0" hangingPunct="0">
              <a:spcAft>
                <a:spcPts val="0"/>
              </a:spcAft>
            </a:pPr>
            <a:r>
              <a:rPr>
                <a:latin typeface="Arial" panose="020B0604020202020204" pitchFamily="34" charset="0"/>
                <a:ea typeface="Times New Roman" panose="02020603050405020304" pitchFamily="18" charset="0"/>
              </a:rPr>
              <a:t>Comparaison de couleur</a:t>
            </a:r>
            <a:r>
              <a:rPr sz="3600">
                <a:latin typeface="Times New Roman" panose="02020603050405020304" pitchFamily="18" charset="0"/>
                <a:ea typeface="Times New Roman" panose="02020603050405020304" pitchFamily="18" charset="0"/>
              </a:rPr>
              <a:t> </a:t>
            </a:r>
            <a:r>
              <a:rPr>
                <a:latin typeface="Arial" panose="020B0604020202020204" pitchFamily="34" charset="0"/>
                <a:ea typeface="Times New Roman" panose="02020603050405020304" pitchFamily="18" charset="0"/>
              </a:rPr>
              <a:t>(Crédit : ENPHO) </a:t>
            </a:r>
          </a:p>
        </p:txBody>
      </p:sp>
      <p:pic>
        <p:nvPicPr>
          <p:cNvPr id="13" name="Picture 12" descr="arsenic"/>
          <p:cNvPicPr/>
          <p:nvPr/>
        </p:nvPicPr>
        <p:blipFill>
          <a:blip r:embed="rId6">
            <a:extLst>
              <a:ext uri="{28A0092B-C50C-407E-A947-70E740481C1C}">
                <a14:useLocalDpi xmlns:a14="http://schemas.microsoft.com/office/drawing/2010/main" val="0"/>
              </a:ext>
            </a:extLst>
          </a:blip>
          <a:srcRect/>
          <a:stretch>
            <a:fillRect/>
          </a:stretch>
        </p:blipFill>
        <p:spPr bwMode="auto">
          <a:xfrm>
            <a:off x="5447466" y="3926657"/>
            <a:ext cx="2438858" cy="2454671"/>
          </a:xfrm>
          <a:prstGeom prst="rect">
            <a:avLst/>
          </a:prstGeom>
          <a:noFill/>
        </p:spPr>
      </p:pic>
      <p:sp>
        <p:nvSpPr>
          <p:cNvPr id="9" name="Rectangle 8"/>
          <p:cNvSpPr/>
          <p:nvPr/>
        </p:nvSpPr>
        <p:spPr>
          <a:xfrm>
            <a:off x="1271398" y="6005569"/>
            <a:ext cx="7659488" cy="646331"/>
          </a:xfrm>
          <a:prstGeom prst="rect">
            <a:avLst/>
          </a:prstGeom>
        </p:spPr>
        <p:txBody>
          <a:bodyPr wrap="square">
            <a:spAutoFit/>
          </a:bodyPr>
          <a:lstStyle/>
          <a:p>
            <a:pPr marL="3200400" indent="457200" rtl="0">
              <a:spcAft>
                <a:spcPts val="0"/>
              </a:spcAft>
            </a:pPr>
            <a:r>
              <a:rPr kern="1800">
                <a:latin typeface="Arial" panose="020B0604020202020204" pitchFamily="34" charset="0"/>
                <a:ea typeface="Times New Roman" panose="02020603050405020304" pitchFamily="18" charset="0"/>
                <a:cs typeface="Times New Roman" panose="02020603050405020304" pitchFamily="18" charset="0"/>
              </a:rPr>
              <a:t>Photomètre numérique (Crédit : Palintest)</a:t>
            </a:r>
          </a:p>
        </p:txBody>
      </p:sp>
    </p:spTree>
    <p:extLst>
      <p:ext uri="{BB962C8B-B14F-4D97-AF65-F5344CB8AC3E}">
        <p14:creationId xmlns:p14="http://schemas.microsoft.com/office/powerpoint/2010/main" val="255781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457200" y="274638"/>
            <a:ext cx="8229600" cy="1143000"/>
          </a:xfrm>
          <a:prstGeom prst="rect">
            <a:avLst/>
          </a:prstGeom>
        </p:spPr>
        <p:txBody>
          <a:bodyPr/>
          <a:lst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rtl="0"/>
            <a:r>
              <a:rPr sz="3600" b="1" kern="0" dirty="0"/>
              <a:t>De </a:t>
            </a:r>
            <a:r>
              <a:rPr sz="3600" b="1" kern="0" dirty="0" err="1"/>
              <a:t>quels</a:t>
            </a:r>
            <a:r>
              <a:rPr sz="3600" b="1" kern="0" dirty="0"/>
              <a:t> </a:t>
            </a:r>
            <a:r>
              <a:rPr sz="3600" b="1" kern="0" dirty="0" err="1"/>
              <a:t>produits</a:t>
            </a:r>
            <a:r>
              <a:rPr sz="3600" b="1" kern="0" dirty="0"/>
              <a:t> </a:t>
            </a:r>
            <a:r>
              <a:rPr sz="3600" b="1" kern="0" dirty="0" err="1"/>
              <a:t>chimiques</a:t>
            </a:r>
            <a:r>
              <a:rPr sz="3600" b="1" kern="0" dirty="0"/>
              <a:t> </a:t>
            </a:r>
          </a:p>
          <a:p>
            <a:pPr rtl="0"/>
            <a:r>
              <a:rPr sz="3600" b="1" kern="0" dirty="0" err="1"/>
              <a:t>devons</a:t>
            </a:r>
            <a:r>
              <a:rPr sz="3600" b="1" kern="0" dirty="0"/>
              <a:t>-nous tester la </a:t>
            </a:r>
            <a:r>
              <a:rPr sz="3600" b="1" kern="0" dirty="0" err="1"/>
              <a:t>présence</a:t>
            </a:r>
            <a:r>
              <a:rPr sz="3600" b="1" kern="0" dirty="0"/>
              <a:t> ?</a:t>
            </a:r>
          </a:p>
        </p:txBody>
      </p:sp>
      <p:sp>
        <p:nvSpPr>
          <p:cNvPr id="4" name="Rectangle 3"/>
          <p:cNvSpPr txBox="1">
            <a:spLocks noChangeArrowheads="1"/>
          </p:cNvSpPr>
          <p:nvPr/>
        </p:nvSpPr>
        <p:spPr>
          <a:xfrm>
            <a:off x="457200" y="1484784"/>
            <a:ext cx="8229600" cy="452596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rtl="0"/>
            <a:r>
              <a:rPr kern="0" dirty="0"/>
              <a:t>De </a:t>
            </a:r>
            <a:r>
              <a:rPr kern="0" dirty="0" err="1"/>
              <a:t>nombreux</a:t>
            </a:r>
            <a:r>
              <a:rPr kern="0" dirty="0"/>
              <a:t> </a:t>
            </a:r>
            <a:r>
              <a:rPr kern="0" dirty="0" err="1"/>
              <a:t>produits</a:t>
            </a:r>
            <a:r>
              <a:rPr kern="0" dirty="0"/>
              <a:t> </a:t>
            </a:r>
            <a:r>
              <a:rPr kern="0" dirty="0" err="1"/>
              <a:t>chimiques</a:t>
            </a:r>
            <a:r>
              <a:rPr kern="0" dirty="0"/>
              <a:t> </a:t>
            </a:r>
            <a:r>
              <a:rPr kern="0" dirty="0" err="1"/>
              <a:t>peuvent</a:t>
            </a:r>
            <a:r>
              <a:rPr kern="0" dirty="0"/>
              <a:t> </a:t>
            </a:r>
            <a:r>
              <a:rPr kern="0" dirty="0" err="1"/>
              <a:t>être</a:t>
            </a:r>
            <a:r>
              <a:rPr kern="0" dirty="0"/>
              <a:t> </a:t>
            </a:r>
            <a:r>
              <a:rPr kern="0" dirty="0" err="1"/>
              <a:t>présents</a:t>
            </a:r>
            <a:r>
              <a:rPr kern="0" dirty="0"/>
              <a:t> </a:t>
            </a:r>
            <a:r>
              <a:rPr kern="0" dirty="0" err="1"/>
              <a:t>dans</a:t>
            </a:r>
            <a:r>
              <a:rPr kern="0" dirty="0"/>
              <a:t> </a:t>
            </a:r>
            <a:r>
              <a:rPr kern="0" dirty="0" err="1"/>
              <a:t>l'eau</a:t>
            </a:r>
            <a:r>
              <a:rPr kern="0" dirty="0"/>
              <a:t> de </a:t>
            </a:r>
            <a:r>
              <a:rPr kern="0" dirty="0" err="1"/>
              <a:t>boisson</a:t>
            </a:r>
            <a:endParaRPr kern="0" dirty="0"/>
          </a:p>
          <a:p>
            <a:pPr rtl="0"/>
            <a:r>
              <a:rPr kern="0" dirty="0"/>
              <a:t>Il </a:t>
            </a:r>
            <a:r>
              <a:rPr kern="0" dirty="0" err="1"/>
              <a:t>est</a:t>
            </a:r>
            <a:r>
              <a:rPr kern="0" dirty="0"/>
              <a:t> </a:t>
            </a:r>
            <a:r>
              <a:rPr kern="0" dirty="0" err="1"/>
              <a:t>difficile</a:t>
            </a:r>
            <a:r>
              <a:rPr kern="0" dirty="0"/>
              <a:t> et </a:t>
            </a:r>
            <a:r>
              <a:rPr kern="0" dirty="0" err="1"/>
              <a:t>onéreux</a:t>
            </a:r>
            <a:r>
              <a:rPr kern="0" dirty="0"/>
              <a:t> de </a:t>
            </a:r>
            <a:r>
              <a:rPr kern="0" dirty="0" err="1"/>
              <a:t>vérifier</a:t>
            </a:r>
            <a:r>
              <a:rPr kern="0" dirty="0"/>
              <a:t> la </a:t>
            </a:r>
            <a:r>
              <a:rPr kern="0" dirty="0" err="1"/>
              <a:t>présence</a:t>
            </a:r>
            <a:r>
              <a:rPr kern="0" dirty="0"/>
              <a:t> de </a:t>
            </a:r>
            <a:r>
              <a:rPr kern="0" dirty="0" err="1"/>
              <a:t>chacun</a:t>
            </a:r>
            <a:r>
              <a:rPr kern="0" dirty="0"/>
              <a:t> </a:t>
            </a:r>
            <a:r>
              <a:rPr kern="0" dirty="0" err="1"/>
              <a:t>d'entre</a:t>
            </a:r>
            <a:r>
              <a:rPr kern="0" dirty="0"/>
              <a:t> </a:t>
            </a:r>
            <a:r>
              <a:rPr kern="0" dirty="0" err="1"/>
              <a:t>eux</a:t>
            </a:r>
            <a:endParaRPr kern="0" dirty="0"/>
          </a:p>
          <a:p>
            <a:pPr rtl="0"/>
            <a:r>
              <a:rPr kern="0" dirty="0" err="1"/>
              <a:t>Quelles</a:t>
            </a:r>
            <a:r>
              <a:rPr kern="0" dirty="0"/>
              <a:t> </a:t>
            </a:r>
            <a:r>
              <a:rPr kern="0" dirty="0" err="1"/>
              <a:t>sont</a:t>
            </a:r>
            <a:r>
              <a:rPr kern="0" dirty="0"/>
              <a:t> les </a:t>
            </a:r>
            <a:r>
              <a:rPr kern="0" dirty="0" err="1"/>
              <a:t>priorités</a:t>
            </a:r>
            <a:r>
              <a:rPr kern="0" dirty="0"/>
              <a:t> ?</a:t>
            </a:r>
          </a:p>
          <a:p>
            <a:pPr lvl="1" rtl="0"/>
            <a:r>
              <a:rPr kern="0" dirty="0"/>
              <a:t>Arsenic</a:t>
            </a:r>
          </a:p>
          <a:p>
            <a:pPr lvl="1" rtl="0"/>
            <a:r>
              <a:rPr kern="0" dirty="0" err="1"/>
              <a:t>Fluorure</a:t>
            </a:r>
            <a:endParaRPr kern="0" dirty="0"/>
          </a:p>
          <a:p>
            <a:pPr lvl="1" rtl="0"/>
            <a:r>
              <a:rPr kern="0" dirty="0"/>
              <a:t>Nitrates et nitrites</a:t>
            </a:r>
          </a:p>
          <a:p>
            <a:pPr lvl="1" rtl="0"/>
            <a:r>
              <a:rPr kern="0" dirty="0" err="1"/>
              <a:t>Chlore</a:t>
            </a:r>
            <a:endParaRPr kern="0" dirty="0"/>
          </a:p>
          <a:p>
            <a:pPr lvl="1" rtl="0"/>
            <a:r>
              <a:rPr kern="0" dirty="0" err="1"/>
              <a:t>Paramètres</a:t>
            </a:r>
            <a:r>
              <a:rPr kern="0" dirty="0"/>
              <a:t> </a:t>
            </a:r>
            <a:r>
              <a:rPr kern="0" dirty="0" err="1"/>
              <a:t>esthétiques</a:t>
            </a:r>
            <a:endParaRPr kern="0"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3401722"/>
            <a:ext cx="22669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a:xfrm>
            <a:off x="7010400" y="6392863"/>
            <a:ext cx="2133600" cy="476250"/>
          </a:xfrm>
        </p:spPr>
        <p:txBody>
          <a:bodyPr/>
          <a:lstStyle/>
          <a:p>
            <a:pPr rtl="0"/>
            <a:fld id="{90C5138D-4C5F-48AF-A64F-FBCEEBACA0DF}" type="slidenum">
              <a:rPr/>
              <a:pPr rtl="0"/>
              <a:t>4</a:t>
            </a:fld>
            <a:endParaRPr/>
          </a:p>
        </p:txBody>
      </p:sp>
    </p:spTree>
    <p:extLst>
      <p:ext uri="{BB962C8B-B14F-4D97-AF65-F5344CB8AC3E}">
        <p14:creationId xmlns:p14="http://schemas.microsoft.com/office/powerpoint/2010/main" val="164238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rtl="0"/>
            <a:r>
              <a:rPr b="1"/>
              <a:t>Révision</a:t>
            </a:r>
          </a:p>
        </p:txBody>
      </p:sp>
      <p:pic>
        <p:nvPicPr>
          <p:cNvPr id="7"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40</a:t>
            </a:fld>
            <a:endParaRPr/>
          </a:p>
        </p:txBody>
      </p:sp>
      <p:sp>
        <p:nvSpPr>
          <p:cNvPr id="8" name="Rectangle 3"/>
          <p:cNvSpPr txBox="1">
            <a:spLocks noChangeArrowheads="1"/>
          </p:cNvSpPr>
          <p:nvPr/>
        </p:nvSpPr>
        <p:spPr bwMode="auto">
          <a:xfrm>
            <a:off x="518864" y="1600200"/>
            <a:ext cx="837361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rtl="0"/>
            <a:r>
              <a:rPr kern="0" dirty="0" err="1"/>
              <a:t>Quels</a:t>
            </a:r>
            <a:r>
              <a:rPr kern="0" dirty="0"/>
              <a:t> </a:t>
            </a:r>
            <a:r>
              <a:rPr kern="0" dirty="0" err="1"/>
              <a:t>sont</a:t>
            </a:r>
            <a:r>
              <a:rPr kern="0" dirty="0"/>
              <a:t> les </a:t>
            </a:r>
            <a:r>
              <a:rPr kern="0" dirty="0" err="1"/>
              <a:t>trois</a:t>
            </a:r>
            <a:r>
              <a:rPr kern="0" dirty="0"/>
              <a:t> </a:t>
            </a:r>
            <a:r>
              <a:rPr kern="0" dirty="0" err="1"/>
              <a:t>produits</a:t>
            </a:r>
            <a:r>
              <a:rPr kern="0" dirty="0"/>
              <a:t> </a:t>
            </a:r>
            <a:r>
              <a:rPr kern="0" dirty="0" err="1"/>
              <a:t>chimiques</a:t>
            </a:r>
            <a:r>
              <a:rPr kern="0" dirty="0"/>
              <a:t> </a:t>
            </a:r>
            <a:r>
              <a:rPr kern="0" dirty="0" err="1"/>
              <a:t>présents</a:t>
            </a:r>
            <a:r>
              <a:rPr kern="0" dirty="0"/>
              <a:t> </a:t>
            </a:r>
            <a:r>
              <a:rPr kern="0" dirty="0" err="1"/>
              <a:t>dans</a:t>
            </a:r>
            <a:r>
              <a:rPr kern="0" dirty="0"/>
              <a:t> </a:t>
            </a:r>
            <a:r>
              <a:rPr kern="0" dirty="0" err="1"/>
              <a:t>l'eau</a:t>
            </a:r>
            <a:r>
              <a:rPr kern="0" dirty="0"/>
              <a:t> de </a:t>
            </a:r>
            <a:r>
              <a:rPr kern="0" dirty="0" err="1"/>
              <a:t>boisson</a:t>
            </a:r>
            <a:r>
              <a:rPr kern="0" dirty="0"/>
              <a:t> et </a:t>
            </a:r>
            <a:r>
              <a:rPr kern="0" dirty="0" err="1"/>
              <a:t>pouvant</a:t>
            </a:r>
            <a:r>
              <a:rPr kern="0" dirty="0"/>
              <a:t> </a:t>
            </a:r>
            <a:r>
              <a:rPr kern="0" dirty="0" err="1"/>
              <a:t>provoquer</a:t>
            </a:r>
            <a:r>
              <a:rPr kern="0" dirty="0"/>
              <a:t> de graves </a:t>
            </a:r>
            <a:r>
              <a:rPr kern="0" dirty="0" err="1"/>
              <a:t>problèmes</a:t>
            </a:r>
            <a:r>
              <a:rPr kern="0" dirty="0"/>
              <a:t> de santé ?</a:t>
            </a:r>
          </a:p>
          <a:p>
            <a:pPr lvl="1" rtl="0"/>
            <a:r>
              <a:rPr kern="0" dirty="0" err="1"/>
              <a:t>L'arsenic</a:t>
            </a:r>
            <a:endParaRPr kern="0" dirty="0"/>
          </a:p>
          <a:p>
            <a:pPr lvl="1" rtl="0"/>
            <a:r>
              <a:rPr kern="0" dirty="0"/>
              <a:t>Le </a:t>
            </a:r>
            <a:r>
              <a:rPr kern="0" dirty="0" err="1"/>
              <a:t>fluorure</a:t>
            </a:r>
            <a:endParaRPr kern="0" dirty="0"/>
          </a:p>
          <a:p>
            <a:pPr lvl="1" rtl="0"/>
            <a:r>
              <a:rPr kern="0" dirty="0"/>
              <a:t>Les nitrates </a:t>
            </a:r>
          </a:p>
        </p:txBody>
      </p:sp>
    </p:spTree>
    <p:extLst>
      <p:ext uri="{BB962C8B-B14F-4D97-AF65-F5344CB8AC3E}">
        <p14:creationId xmlns:p14="http://schemas.microsoft.com/office/powerpoint/2010/main" val="3177266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rtl="0" eaLnBrk="1" hangingPunct="1"/>
            <a:r>
              <a:rPr b="1"/>
              <a:t>Arsenic</a:t>
            </a:r>
          </a:p>
        </p:txBody>
      </p:sp>
      <p:sp>
        <p:nvSpPr>
          <p:cNvPr id="18437" name="Rectangle 3"/>
          <p:cNvSpPr>
            <a:spLocks noGrp="1" noChangeArrowheads="1"/>
          </p:cNvSpPr>
          <p:nvPr>
            <p:ph idx="1"/>
          </p:nvPr>
        </p:nvSpPr>
        <p:spPr>
          <a:xfrm>
            <a:off x="457200" y="1326908"/>
            <a:ext cx="8507288" cy="1175706"/>
          </a:xfrm>
          <a:noFill/>
        </p:spPr>
        <p:txBody>
          <a:bodyPr wrap="square">
            <a:spAutoFit/>
          </a:bodyPr>
          <a:lstStyle/>
          <a:p>
            <a:pPr rtl="0" eaLnBrk="1" hangingPunct="1"/>
            <a:r>
              <a:rPr dirty="0" err="1"/>
              <a:t>Présent</a:t>
            </a:r>
            <a:r>
              <a:rPr dirty="0"/>
              <a:t> </a:t>
            </a:r>
            <a:r>
              <a:rPr dirty="0" err="1"/>
              <a:t>naturellement</a:t>
            </a:r>
            <a:r>
              <a:rPr dirty="0"/>
              <a:t> </a:t>
            </a:r>
            <a:r>
              <a:rPr dirty="0" err="1"/>
              <a:t>dans</a:t>
            </a:r>
            <a:r>
              <a:rPr dirty="0"/>
              <a:t> </a:t>
            </a:r>
            <a:r>
              <a:rPr dirty="0" err="1"/>
              <a:t>l’eau</a:t>
            </a:r>
            <a:endParaRPr dirty="0"/>
          </a:p>
          <a:p>
            <a:pPr rtl="0" eaLnBrk="1" hangingPunct="1"/>
            <a:r>
              <a:rPr dirty="0" err="1"/>
              <a:t>Où</a:t>
            </a:r>
            <a:r>
              <a:rPr dirty="0"/>
              <a:t> </a:t>
            </a:r>
            <a:r>
              <a:rPr dirty="0" err="1"/>
              <a:t>trouve</a:t>
            </a:r>
            <a:r>
              <a:rPr dirty="0"/>
              <a:t>-t-on de </a:t>
            </a:r>
            <a:r>
              <a:rPr dirty="0" err="1"/>
              <a:t>l'arsenic</a:t>
            </a:r>
            <a:r>
              <a:rPr dirty="0"/>
              <a:t> </a:t>
            </a:r>
            <a:r>
              <a:rPr dirty="0" err="1"/>
              <a:t>dans</a:t>
            </a:r>
            <a:r>
              <a:rPr dirty="0"/>
              <a:t> le monde ?</a:t>
            </a:r>
          </a:p>
        </p:txBody>
      </p:sp>
      <p:sp>
        <p:nvSpPr>
          <p:cNvPr id="2" name="Slide Number Placeholder 1"/>
          <p:cNvSpPr>
            <a:spLocks noGrp="1"/>
          </p:cNvSpPr>
          <p:nvPr>
            <p:ph type="sldNum" sz="quarter" idx="4294967295"/>
          </p:nvPr>
        </p:nvSpPr>
        <p:spPr>
          <a:xfrm>
            <a:off x="7010400" y="6408738"/>
            <a:ext cx="2133600" cy="476250"/>
          </a:xfrm>
          <a:prstGeom prst="rect">
            <a:avLst/>
          </a:prstGeom>
        </p:spPr>
        <p:txBody>
          <a:bodyPr/>
          <a:lstStyle/>
          <a:p>
            <a:pPr rtl="0"/>
            <a:fld id="{90C5138D-4C5F-48AF-A64F-FBCEEBACA0DF}" type="slidenum">
              <a:rPr/>
              <a:pPr rtl="0"/>
              <a:t>5</a:t>
            </a:fld>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97622"/>
            <a:ext cx="7110413" cy="412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8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rtl="0" eaLnBrk="1" hangingPunct="1"/>
            <a:r>
              <a:rPr b="1">
                <a:solidFill>
                  <a:schemeClr val="accent2"/>
                </a:solidFill>
              </a:rPr>
              <a:t>Quels sont les effets sur la santé ?</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554413"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905000"/>
            <a:ext cx="4419600" cy="311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6</a:t>
            </a:fld>
            <a:endParaRPr/>
          </a:p>
        </p:txBody>
      </p:sp>
    </p:spTree>
    <p:extLst>
      <p:ext uri="{BB962C8B-B14F-4D97-AF65-F5344CB8AC3E}">
        <p14:creationId xmlns:p14="http://schemas.microsoft.com/office/powerpoint/2010/main" val="2542581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446856" y="274638"/>
            <a:ext cx="8229600" cy="1143000"/>
          </a:xfrm>
        </p:spPr>
        <p:txBody>
          <a:bodyPr/>
          <a:lstStyle/>
          <a:p>
            <a:pPr rtl="0" eaLnBrk="1" hangingPunct="1"/>
            <a:r>
              <a:rPr b="1">
                <a:solidFill>
                  <a:schemeClr val="accent2"/>
                </a:solidFill>
              </a:rPr>
              <a:t>Directives de l’OMS</a:t>
            </a:r>
          </a:p>
        </p:txBody>
      </p:sp>
      <p:sp>
        <p:nvSpPr>
          <p:cNvPr id="19461" name="Rectangle 3"/>
          <p:cNvSpPr>
            <a:spLocks noGrp="1" noChangeArrowheads="1"/>
          </p:cNvSpPr>
          <p:nvPr>
            <p:ph type="body" idx="4294967295"/>
          </p:nvPr>
        </p:nvSpPr>
        <p:spPr>
          <a:xfrm>
            <a:off x="518864" y="1600200"/>
            <a:ext cx="8229600" cy="4525963"/>
          </a:xfrm>
        </p:spPr>
        <p:txBody>
          <a:bodyPr/>
          <a:lstStyle/>
          <a:p>
            <a:pPr rtl="0"/>
            <a:r>
              <a:rPr/>
              <a:t>Directive de l’OMS &lt; 0,01 mg/L</a:t>
            </a:r>
          </a:p>
          <a:p>
            <a:pPr rtl="0" eaLnBrk="1" hangingPunct="1"/>
            <a:r>
              <a:rPr/>
              <a:t>Les normes varient selon les pays Pourquoi ?</a:t>
            </a:r>
          </a:p>
          <a:p>
            <a:pPr lvl="1" rtl="0"/>
            <a:r>
              <a:rPr/>
              <a:t>Il est difficile d'analyser avec précision des concentrations inférieures à 0,01 mg/L</a:t>
            </a:r>
          </a:p>
          <a:p>
            <a:pPr lvl="1" rtl="0"/>
            <a:r>
              <a:rPr/>
              <a:t>Il est difficile de traiter l'eau pour la rendre conforme à la directive</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90C5138D-4C5F-48AF-A64F-FBCEEBACA0DF}" type="slidenum">
              <a:rPr/>
              <a:pPr rtl="0"/>
              <a:t>7</a:t>
            </a:fld>
            <a:endParaRPr/>
          </a:p>
        </p:txBody>
      </p:sp>
    </p:spTree>
    <p:extLst>
      <p:ext uri="{BB962C8B-B14F-4D97-AF65-F5344CB8AC3E}">
        <p14:creationId xmlns:p14="http://schemas.microsoft.com/office/powerpoint/2010/main" val="16425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446856" y="274638"/>
            <a:ext cx="8229600" cy="1143000"/>
          </a:xfrm>
        </p:spPr>
        <p:txBody>
          <a:bodyPr/>
          <a:lstStyle/>
          <a:p>
            <a:pPr rtl="0" eaLnBrk="1" hangingPunct="1"/>
            <a:r>
              <a:rPr sz="3600" b="1" dirty="0">
                <a:solidFill>
                  <a:schemeClr val="accent2"/>
                </a:solidFill>
              </a:rPr>
              <a:t>Comment </a:t>
            </a:r>
            <a:r>
              <a:rPr lang="en-GB" sz="3600" b="1" dirty="0" err="1"/>
              <a:t>p</a:t>
            </a:r>
            <a:r>
              <a:rPr sz="3600" b="1" dirty="0" err="1" smtClean="0">
                <a:solidFill>
                  <a:schemeClr val="accent2"/>
                </a:solidFill>
              </a:rPr>
              <a:t>ouvons</a:t>
            </a:r>
            <a:r>
              <a:rPr sz="3600" b="1" dirty="0" smtClean="0">
                <a:solidFill>
                  <a:schemeClr val="accent2"/>
                </a:solidFill>
              </a:rPr>
              <a:t>-nous </a:t>
            </a:r>
            <a:r>
              <a:rPr lang="en-GB" sz="3600" b="1" dirty="0" err="1"/>
              <a:t>t</a:t>
            </a:r>
            <a:r>
              <a:rPr sz="3600" b="1" dirty="0" err="1" smtClean="0"/>
              <a:t>raiter</a:t>
            </a:r>
            <a:r>
              <a:rPr sz="3600" b="1" dirty="0" smtClean="0"/>
              <a:t> </a:t>
            </a:r>
            <a:r>
              <a:rPr lang="en-US" altLang="en-US" sz="3600" b="1" dirty="0" smtClean="0"/>
              <a:t/>
            </a:r>
            <a:br>
              <a:rPr lang="en-US" altLang="en-US" sz="3600" b="1" dirty="0" smtClean="0"/>
            </a:br>
            <a:r>
              <a:rPr sz="3600" b="1" dirty="0" smtClean="0"/>
              <a:t>l'</a:t>
            </a:r>
            <a:r>
              <a:rPr lang="en-GB" sz="3600" b="1" dirty="0" smtClean="0"/>
              <a:t>e</a:t>
            </a:r>
            <a:r>
              <a:rPr sz="3600" b="1" dirty="0" smtClean="0"/>
              <a:t>au </a:t>
            </a:r>
            <a:r>
              <a:rPr sz="3600" b="1" dirty="0"/>
              <a:t>de </a:t>
            </a:r>
            <a:r>
              <a:rPr lang="en-GB" sz="3600" b="1" dirty="0" smtClean="0"/>
              <a:t>b</a:t>
            </a:r>
            <a:r>
              <a:rPr sz="3600" b="1" dirty="0" err="1" smtClean="0"/>
              <a:t>oisson</a:t>
            </a:r>
            <a:r>
              <a:rPr sz="3600" b="1" dirty="0" smtClean="0"/>
              <a:t> </a:t>
            </a:r>
            <a:r>
              <a:rPr sz="3600" b="1" dirty="0"/>
              <a:t>pour en </a:t>
            </a:r>
            <a:r>
              <a:rPr lang="es-SV" sz="3600" b="1" dirty="0" err="1"/>
              <a:t>é</a:t>
            </a:r>
            <a:r>
              <a:rPr sz="3600" b="1" dirty="0" err="1" smtClean="0"/>
              <a:t>liminer</a:t>
            </a:r>
            <a:r>
              <a:rPr sz="3600" b="1" dirty="0" smtClean="0"/>
              <a:t> </a:t>
            </a:r>
            <a:r>
              <a:rPr sz="3600" b="1" dirty="0" smtClean="0">
                <a:solidFill>
                  <a:schemeClr val="accent2"/>
                </a:solidFill>
              </a:rPr>
              <a:t>l'</a:t>
            </a:r>
            <a:r>
              <a:rPr lang="es-SV" sz="3600" b="1" dirty="0" smtClean="0">
                <a:solidFill>
                  <a:schemeClr val="accent2"/>
                </a:solidFill>
              </a:rPr>
              <a:t>a</a:t>
            </a:r>
            <a:r>
              <a:rPr sz="3600" b="1" dirty="0" err="1" smtClean="0">
                <a:solidFill>
                  <a:schemeClr val="accent2"/>
                </a:solidFill>
              </a:rPr>
              <a:t>rsenic</a:t>
            </a:r>
            <a:r>
              <a:rPr sz="3600" b="1" dirty="0" smtClean="0">
                <a:solidFill>
                  <a:schemeClr val="accent2"/>
                </a:solidFill>
              </a:rPr>
              <a:t> </a:t>
            </a:r>
            <a:r>
              <a:rPr sz="3600" b="1" dirty="0">
                <a:solidFill>
                  <a:schemeClr val="accent2"/>
                </a:solidFill>
              </a:rPr>
              <a:t>?</a:t>
            </a:r>
          </a:p>
        </p:txBody>
      </p:sp>
      <p:sp>
        <p:nvSpPr>
          <p:cNvPr id="21509" name="Rectangle 3"/>
          <p:cNvSpPr>
            <a:spLocks noGrp="1" noChangeArrowheads="1"/>
          </p:cNvSpPr>
          <p:nvPr>
            <p:ph type="body" idx="4294967295"/>
          </p:nvPr>
        </p:nvSpPr>
        <p:spPr>
          <a:xfrm>
            <a:off x="4756731" y="1633686"/>
            <a:ext cx="4343400" cy="685800"/>
          </a:xfrm>
        </p:spPr>
        <p:txBody>
          <a:bodyPr/>
          <a:lstStyle/>
          <a:p>
            <a:pPr rtl="0" eaLnBrk="1" hangingPunct="1">
              <a:buFontTx/>
              <a:buNone/>
            </a:pPr>
            <a:r>
              <a:rPr/>
              <a:t>Filtre à Arsenic Kanchan</a:t>
            </a:r>
          </a:p>
        </p:txBody>
      </p:sp>
      <p:grpSp>
        <p:nvGrpSpPr>
          <p:cNvPr id="2" name="Group 1"/>
          <p:cNvGrpSpPr/>
          <p:nvPr/>
        </p:nvGrpSpPr>
        <p:grpSpPr>
          <a:xfrm>
            <a:off x="744538" y="1890861"/>
            <a:ext cx="8003307" cy="4562475"/>
            <a:chOff x="744538" y="1600200"/>
            <a:chExt cx="8003307" cy="4562475"/>
          </a:xfrm>
        </p:grpSpPr>
        <p:grpSp>
          <p:nvGrpSpPr>
            <p:cNvPr id="21510" name="Group 4"/>
            <p:cNvGrpSpPr>
              <a:grpSpLocks/>
            </p:cNvGrpSpPr>
            <p:nvPr/>
          </p:nvGrpSpPr>
          <p:grpSpPr bwMode="auto">
            <a:xfrm>
              <a:off x="2957513" y="2295525"/>
              <a:ext cx="1905000" cy="3781425"/>
              <a:chOff x="3749" y="7399"/>
              <a:chExt cx="2725" cy="5807"/>
            </a:xfrm>
          </p:grpSpPr>
          <p:sp>
            <p:nvSpPr>
              <p:cNvPr id="21561" name="Line 5"/>
              <p:cNvSpPr>
                <a:spLocks noChangeShapeType="1"/>
              </p:cNvSpPr>
              <p:nvPr/>
            </p:nvSpPr>
            <p:spPr bwMode="auto">
              <a:xfrm>
                <a:off x="3749" y="7399"/>
                <a:ext cx="0" cy="5807"/>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62" name="Line 6"/>
              <p:cNvSpPr>
                <a:spLocks noChangeShapeType="1"/>
              </p:cNvSpPr>
              <p:nvPr/>
            </p:nvSpPr>
            <p:spPr bwMode="auto">
              <a:xfrm>
                <a:off x="3749" y="13206"/>
                <a:ext cx="2725"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63" name="Line 7"/>
              <p:cNvSpPr>
                <a:spLocks noChangeShapeType="1"/>
              </p:cNvSpPr>
              <p:nvPr/>
            </p:nvSpPr>
            <p:spPr bwMode="auto">
              <a:xfrm flipV="1">
                <a:off x="6474" y="7399"/>
                <a:ext cx="0" cy="5807"/>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grpSp>
        <p:grpSp>
          <p:nvGrpSpPr>
            <p:cNvPr id="21511" name="Group 8"/>
            <p:cNvGrpSpPr>
              <a:grpSpLocks/>
            </p:cNvGrpSpPr>
            <p:nvPr/>
          </p:nvGrpSpPr>
          <p:grpSpPr bwMode="auto">
            <a:xfrm>
              <a:off x="3033713" y="2295525"/>
              <a:ext cx="1752600" cy="782638"/>
              <a:chOff x="3879" y="7528"/>
              <a:chExt cx="2465" cy="1290"/>
            </a:xfrm>
          </p:grpSpPr>
          <p:sp>
            <p:nvSpPr>
              <p:cNvPr id="21558" name="Line 9"/>
              <p:cNvSpPr>
                <a:spLocks noChangeShapeType="1"/>
              </p:cNvSpPr>
              <p:nvPr/>
            </p:nvSpPr>
            <p:spPr bwMode="auto">
              <a:xfrm>
                <a:off x="3879" y="7528"/>
                <a:ext cx="0" cy="129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59" name="Line 10"/>
              <p:cNvSpPr>
                <a:spLocks noChangeShapeType="1"/>
              </p:cNvSpPr>
              <p:nvPr/>
            </p:nvSpPr>
            <p:spPr bwMode="auto">
              <a:xfrm>
                <a:off x="3879" y="8818"/>
                <a:ext cx="246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60" name="Line 11"/>
              <p:cNvSpPr>
                <a:spLocks noChangeShapeType="1"/>
              </p:cNvSpPr>
              <p:nvPr/>
            </p:nvSpPr>
            <p:spPr bwMode="auto">
              <a:xfrm flipV="1">
                <a:off x="6344" y="7528"/>
                <a:ext cx="0" cy="129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grpSp>
        <p:grpSp>
          <p:nvGrpSpPr>
            <p:cNvPr id="21512" name="Group 12"/>
            <p:cNvGrpSpPr>
              <a:grpSpLocks/>
            </p:cNvGrpSpPr>
            <p:nvPr/>
          </p:nvGrpSpPr>
          <p:grpSpPr bwMode="auto">
            <a:xfrm>
              <a:off x="2119313" y="3209925"/>
              <a:ext cx="838200" cy="2743200"/>
              <a:chOff x="960" y="2208"/>
              <a:chExt cx="528" cy="1728"/>
            </a:xfrm>
          </p:grpSpPr>
          <p:sp>
            <p:nvSpPr>
              <p:cNvPr id="21554" name="Line 13"/>
              <p:cNvSpPr>
                <a:spLocks noChangeShapeType="1"/>
              </p:cNvSpPr>
              <p:nvPr/>
            </p:nvSpPr>
            <p:spPr bwMode="auto">
              <a:xfrm flipH="1" flipV="1">
                <a:off x="1260" y="3935"/>
                <a:ext cx="228" cy="1"/>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55" name="Line 14"/>
              <p:cNvSpPr>
                <a:spLocks noChangeShapeType="1"/>
              </p:cNvSpPr>
              <p:nvPr/>
            </p:nvSpPr>
            <p:spPr bwMode="auto">
              <a:xfrm flipV="1">
                <a:off x="1248" y="2223"/>
                <a:ext cx="0" cy="1712"/>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56" name="Line 15"/>
              <p:cNvSpPr>
                <a:spLocks noChangeShapeType="1"/>
              </p:cNvSpPr>
              <p:nvPr/>
            </p:nvSpPr>
            <p:spPr bwMode="auto">
              <a:xfrm flipH="1" flipV="1">
                <a:off x="960" y="2208"/>
                <a:ext cx="288" cy="0"/>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57" name="Line 16"/>
              <p:cNvSpPr>
                <a:spLocks noChangeShapeType="1"/>
              </p:cNvSpPr>
              <p:nvPr/>
            </p:nvSpPr>
            <p:spPr bwMode="auto">
              <a:xfrm>
                <a:off x="960" y="2223"/>
                <a:ext cx="0" cy="59"/>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grpSp>
        <p:sp>
          <p:nvSpPr>
            <p:cNvPr id="21513" name="Line 17"/>
            <p:cNvSpPr>
              <a:spLocks noChangeShapeType="1"/>
            </p:cNvSpPr>
            <p:nvPr/>
          </p:nvSpPr>
          <p:spPr bwMode="auto">
            <a:xfrm>
              <a:off x="2119313" y="2286000"/>
              <a:ext cx="685800" cy="0"/>
            </a:xfrm>
            <a:prstGeom prst="line">
              <a:avLst/>
            </a:prstGeom>
            <a:noFill/>
            <a:ln w="381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1514" name="Text Box 18"/>
            <p:cNvSpPr txBox="1">
              <a:spLocks noChangeArrowheads="1"/>
            </p:cNvSpPr>
            <p:nvPr/>
          </p:nvSpPr>
          <p:spPr bwMode="auto">
            <a:xfrm>
              <a:off x="2652713" y="16002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a:solidFill>
                    <a:srgbClr val="1C1C1C"/>
                  </a:solidFill>
                </a:rPr>
                <a:t>Basin diffuseur</a:t>
              </a:r>
            </a:p>
          </p:txBody>
        </p:sp>
        <p:grpSp>
          <p:nvGrpSpPr>
            <p:cNvPr id="21515" name="Group 19"/>
            <p:cNvGrpSpPr>
              <a:grpSpLocks/>
            </p:cNvGrpSpPr>
            <p:nvPr/>
          </p:nvGrpSpPr>
          <p:grpSpPr bwMode="auto">
            <a:xfrm>
              <a:off x="2881313" y="2219325"/>
              <a:ext cx="2057400" cy="141288"/>
              <a:chOff x="6336" y="2736"/>
              <a:chExt cx="3312" cy="144"/>
            </a:xfrm>
          </p:grpSpPr>
          <p:sp>
            <p:nvSpPr>
              <p:cNvPr id="21551" name="Line 20"/>
              <p:cNvSpPr>
                <a:spLocks noChangeShapeType="1"/>
              </p:cNvSpPr>
              <p:nvPr/>
            </p:nvSpPr>
            <p:spPr bwMode="auto">
              <a:xfrm>
                <a:off x="6336" y="2736"/>
                <a:ext cx="3312"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52" name="Line 21"/>
              <p:cNvSpPr>
                <a:spLocks noChangeShapeType="1"/>
              </p:cNvSpPr>
              <p:nvPr/>
            </p:nvSpPr>
            <p:spPr bwMode="auto">
              <a:xfrm>
                <a:off x="6336" y="2736"/>
                <a:ext cx="0" cy="144"/>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1553" name="Line 22"/>
              <p:cNvSpPr>
                <a:spLocks noChangeShapeType="1"/>
              </p:cNvSpPr>
              <p:nvPr/>
            </p:nvSpPr>
            <p:spPr bwMode="auto">
              <a:xfrm>
                <a:off x="9648" y="2736"/>
                <a:ext cx="0" cy="144"/>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CA"/>
              </a:p>
            </p:txBody>
          </p:sp>
        </p:grpSp>
        <p:sp>
          <p:nvSpPr>
            <p:cNvPr id="21516" name="Text Box 23"/>
            <p:cNvSpPr txBox="1">
              <a:spLocks noChangeArrowheads="1"/>
            </p:cNvSpPr>
            <p:nvPr/>
          </p:nvSpPr>
          <p:spPr bwMode="auto">
            <a:xfrm>
              <a:off x="744539" y="2057400"/>
              <a:ext cx="13843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dirty="0" err="1">
                  <a:solidFill>
                    <a:srgbClr val="1C1C1C"/>
                  </a:solidFill>
                </a:rPr>
                <a:t>Couvercle</a:t>
              </a:r>
              <a:endParaRPr dirty="0">
                <a:solidFill>
                  <a:srgbClr val="1C1C1C"/>
                </a:solidFill>
              </a:endParaRPr>
            </a:p>
          </p:txBody>
        </p:sp>
        <p:sp>
          <p:nvSpPr>
            <p:cNvPr id="21517" name="Line 24"/>
            <p:cNvSpPr>
              <a:spLocks noChangeShapeType="1"/>
            </p:cNvSpPr>
            <p:nvPr/>
          </p:nvSpPr>
          <p:spPr bwMode="auto">
            <a:xfrm flipH="1">
              <a:off x="1765300" y="4810125"/>
              <a:ext cx="658813" cy="0"/>
            </a:xfrm>
            <a:prstGeom prst="line">
              <a:avLst/>
            </a:prstGeom>
            <a:noFill/>
            <a:ln w="38100">
              <a:solidFill>
                <a:srgbClr val="1C1C1C"/>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sp>
          <p:nvSpPr>
            <p:cNvPr id="21518" name="Line 25"/>
            <p:cNvSpPr>
              <a:spLocks noChangeShapeType="1"/>
            </p:cNvSpPr>
            <p:nvPr/>
          </p:nvSpPr>
          <p:spPr bwMode="auto">
            <a:xfrm flipH="1">
              <a:off x="2119313" y="2895600"/>
              <a:ext cx="658812" cy="0"/>
            </a:xfrm>
            <a:prstGeom prst="line">
              <a:avLst/>
            </a:prstGeom>
            <a:noFill/>
            <a:ln w="38100">
              <a:solidFill>
                <a:srgbClr val="1C1C1C"/>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sp>
          <p:nvSpPr>
            <p:cNvPr id="21519" name="Text Box 26"/>
            <p:cNvSpPr txBox="1">
              <a:spLocks noChangeArrowheads="1"/>
            </p:cNvSpPr>
            <p:nvPr/>
          </p:nvSpPr>
          <p:spPr bwMode="auto">
            <a:xfrm>
              <a:off x="976313" y="2673350"/>
              <a:ext cx="1219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dirty="0" err="1">
                  <a:solidFill>
                    <a:srgbClr val="1C1C1C"/>
                  </a:solidFill>
                </a:rPr>
                <a:t>Récipient</a:t>
              </a:r>
              <a:endParaRPr dirty="0">
                <a:solidFill>
                  <a:srgbClr val="1C1C1C"/>
                </a:solidFill>
              </a:endParaRPr>
            </a:p>
          </p:txBody>
        </p:sp>
        <p:sp>
          <p:nvSpPr>
            <p:cNvPr id="21520" name="Text Box 27"/>
            <p:cNvSpPr txBox="1">
              <a:spLocks noChangeArrowheads="1"/>
            </p:cNvSpPr>
            <p:nvPr/>
          </p:nvSpPr>
          <p:spPr bwMode="auto">
            <a:xfrm>
              <a:off x="744538" y="4587875"/>
              <a:ext cx="10699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dirty="0" err="1">
                  <a:solidFill>
                    <a:srgbClr val="1C1C1C"/>
                  </a:solidFill>
                </a:rPr>
                <a:t>Tuyau</a:t>
              </a:r>
              <a:endParaRPr dirty="0">
                <a:solidFill>
                  <a:srgbClr val="1C1C1C"/>
                </a:solidFill>
              </a:endParaRPr>
            </a:p>
          </p:txBody>
        </p:sp>
        <p:sp>
          <p:nvSpPr>
            <p:cNvPr id="21521" name="Line 28"/>
            <p:cNvSpPr>
              <a:spLocks noChangeShapeType="1"/>
            </p:cNvSpPr>
            <p:nvPr/>
          </p:nvSpPr>
          <p:spPr bwMode="auto">
            <a:xfrm flipH="1" flipV="1">
              <a:off x="4252913" y="1828800"/>
              <a:ext cx="457200" cy="609600"/>
            </a:xfrm>
            <a:prstGeom prst="line">
              <a:avLst/>
            </a:prstGeom>
            <a:noFill/>
            <a:ln w="38100">
              <a:solidFill>
                <a:srgbClr val="1C1C1C"/>
              </a:solidFill>
              <a:round/>
              <a:headEnd type="triangle" w="med" len="med"/>
              <a:tailEnd/>
            </a:ln>
            <a:extLst>
              <a:ext uri="{909E8E84-426E-40DD-AFC4-6F175D3DCCD1}">
                <a14:hiddenFill xmlns:a14="http://schemas.microsoft.com/office/drawing/2010/main">
                  <a:noFill/>
                </a14:hiddenFill>
              </a:ext>
            </a:extLst>
          </p:spPr>
          <p:txBody>
            <a:bodyPr/>
            <a:lstStyle/>
            <a:p>
              <a:endParaRPr lang="en-CA"/>
            </a:p>
          </p:txBody>
        </p:sp>
        <p:grpSp>
          <p:nvGrpSpPr>
            <p:cNvPr id="58397" name="Group 29"/>
            <p:cNvGrpSpPr>
              <a:grpSpLocks/>
            </p:cNvGrpSpPr>
            <p:nvPr/>
          </p:nvGrpSpPr>
          <p:grpSpPr bwMode="auto">
            <a:xfrm>
              <a:off x="3059832" y="2438400"/>
              <a:ext cx="5688013" cy="3724275"/>
              <a:chOff x="1392" y="1536"/>
              <a:chExt cx="3583" cy="2346"/>
            </a:xfrm>
          </p:grpSpPr>
          <p:sp>
            <p:nvSpPr>
              <p:cNvPr id="21523" name="Text Box 30"/>
              <p:cNvSpPr txBox="1">
                <a:spLocks noChangeArrowheads="1"/>
              </p:cNvSpPr>
              <p:nvPr/>
            </p:nvSpPr>
            <p:spPr bwMode="auto">
              <a:xfrm>
                <a:off x="3168" y="3648"/>
                <a:ext cx="1545"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a:solidFill>
                      <a:srgbClr val="1C1C1C"/>
                    </a:solidFill>
                  </a:rPr>
                  <a:t>Graviers </a:t>
                </a:r>
              </a:p>
            </p:txBody>
          </p:sp>
          <p:sp>
            <p:nvSpPr>
              <p:cNvPr id="21524" name="Line 31"/>
              <p:cNvSpPr>
                <a:spLocks noChangeShapeType="1"/>
              </p:cNvSpPr>
              <p:nvPr/>
            </p:nvSpPr>
            <p:spPr bwMode="auto">
              <a:xfrm flipH="1">
                <a:off x="2688" y="3744"/>
                <a:ext cx="415" cy="0"/>
              </a:xfrm>
              <a:prstGeom prst="line">
                <a:avLst/>
              </a:prstGeom>
              <a:noFill/>
              <a:ln w="381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1525" name="Rectangle 32" descr="Sphere"/>
              <p:cNvSpPr>
                <a:spLocks noChangeArrowheads="1"/>
              </p:cNvSpPr>
              <p:nvPr/>
            </p:nvSpPr>
            <p:spPr bwMode="auto">
              <a:xfrm>
                <a:off x="1392" y="3606"/>
                <a:ext cx="1104" cy="192"/>
              </a:xfrm>
              <a:prstGeom prst="rect">
                <a:avLst/>
              </a:prstGeom>
              <a:pattFill prst="sphere">
                <a:fgClr>
                  <a:srgbClr val="000000"/>
                </a:fgClr>
                <a:bgClr>
                  <a:srgbClr val="FFFFFF"/>
                </a:bgClr>
              </a:pattFill>
              <a:ln>
                <a:noFill/>
              </a:ln>
              <a:extLs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26" name="Text Box 33"/>
              <p:cNvSpPr txBox="1">
                <a:spLocks noChangeArrowheads="1"/>
              </p:cNvSpPr>
              <p:nvPr/>
            </p:nvSpPr>
            <p:spPr bwMode="auto">
              <a:xfrm>
                <a:off x="3168" y="3366"/>
                <a:ext cx="1536"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a:solidFill>
                      <a:srgbClr val="1C1C1C"/>
                    </a:solidFill>
                  </a:rPr>
                  <a:t>Sable grossier </a:t>
                </a:r>
              </a:p>
            </p:txBody>
          </p:sp>
          <p:sp>
            <p:nvSpPr>
              <p:cNvPr id="21527" name="Line 34"/>
              <p:cNvSpPr>
                <a:spLocks noChangeShapeType="1"/>
              </p:cNvSpPr>
              <p:nvPr/>
            </p:nvSpPr>
            <p:spPr bwMode="auto">
              <a:xfrm flipH="1">
                <a:off x="2688" y="3462"/>
                <a:ext cx="415" cy="0"/>
              </a:xfrm>
              <a:prstGeom prst="line">
                <a:avLst/>
              </a:prstGeom>
              <a:noFill/>
              <a:ln w="381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1528" name="Rectangle 35" descr="Large confetti"/>
              <p:cNvSpPr>
                <a:spLocks noChangeArrowheads="1"/>
              </p:cNvSpPr>
              <p:nvPr/>
            </p:nvSpPr>
            <p:spPr bwMode="auto">
              <a:xfrm>
                <a:off x="1392" y="3414"/>
                <a:ext cx="1104" cy="192"/>
              </a:xfrm>
              <a:prstGeom prst="rect">
                <a:avLst/>
              </a:prstGeom>
              <a:pattFill prst="lgConfetti">
                <a:fgClr>
                  <a:srgbClr val="969696"/>
                </a:fgClr>
                <a:bgClr>
                  <a:srgbClr val="FFFFFF"/>
                </a:bgClr>
              </a:pattFill>
              <a:ln>
                <a:noFill/>
              </a:ln>
              <a:extLs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29" name="Text Box 36"/>
              <p:cNvSpPr txBox="1">
                <a:spLocks noChangeArrowheads="1"/>
              </p:cNvSpPr>
              <p:nvPr/>
            </p:nvSpPr>
            <p:spPr bwMode="auto">
              <a:xfrm>
                <a:off x="3120" y="2068"/>
                <a:ext cx="61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a:solidFill>
                      <a:srgbClr val="1C1C1C"/>
                    </a:solidFill>
                  </a:rPr>
                  <a:t> Eau</a:t>
                </a:r>
              </a:p>
            </p:txBody>
          </p:sp>
          <p:sp>
            <p:nvSpPr>
              <p:cNvPr id="21530" name="Line 37"/>
              <p:cNvSpPr>
                <a:spLocks noChangeShapeType="1"/>
              </p:cNvSpPr>
              <p:nvPr/>
            </p:nvSpPr>
            <p:spPr bwMode="auto">
              <a:xfrm flipH="1">
                <a:off x="2688" y="2160"/>
                <a:ext cx="415" cy="0"/>
              </a:xfrm>
              <a:prstGeom prst="line">
                <a:avLst/>
              </a:prstGeom>
              <a:noFill/>
              <a:ln w="381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1531" name="Rectangle 38"/>
              <p:cNvSpPr>
                <a:spLocks noChangeArrowheads="1"/>
              </p:cNvSpPr>
              <p:nvPr/>
            </p:nvSpPr>
            <p:spPr bwMode="auto">
              <a:xfrm>
                <a:off x="1392" y="2098"/>
                <a:ext cx="1104" cy="212"/>
              </a:xfrm>
              <a:prstGeom prst="rect">
                <a:avLst/>
              </a:prstGeom>
              <a:solidFill>
                <a:srgbClr val="0000FF">
                  <a:alpha val="50195"/>
                </a:srgbClr>
              </a:solidFill>
              <a:ln>
                <a:noFill/>
              </a:ln>
              <a:extLst>
                <a:ext uri="{91240B29-F687-4F45-9708-019B960494DF}">
                  <a14:hiddenLine xmlns:a14="http://schemas.microsoft.com/office/drawing/2010/main" w="9525">
                    <a:solidFill>
                      <a:srgbClr val="99CCFF"/>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32" name="Text Box 39"/>
              <p:cNvSpPr txBox="1">
                <a:spLocks noChangeArrowheads="1"/>
              </p:cNvSpPr>
              <p:nvPr/>
            </p:nvSpPr>
            <p:spPr bwMode="auto">
              <a:xfrm>
                <a:off x="3168" y="2688"/>
                <a:ext cx="1056"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a:solidFill>
                      <a:srgbClr val="1C1C1C"/>
                    </a:solidFill>
                  </a:rPr>
                  <a:t>Sable fin </a:t>
                </a:r>
              </a:p>
            </p:txBody>
          </p:sp>
          <p:sp>
            <p:nvSpPr>
              <p:cNvPr id="21533" name="Line 40"/>
              <p:cNvSpPr>
                <a:spLocks noChangeShapeType="1"/>
              </p:cNvSpPr>
              <p:nvPr/>
            </p:nvSpPr>
            <p:spPr bwMode="auto">
              <a:xfrm flipH="1">
                <a:off x="2688" y="2790"/>
                <a:ext cx="415" cy="0"/>
              </a:xfrm>
              <a:prstGeom prst="line">
                <a:avLst/>
              </a:prstGeom>
              <a:noFill/>
              <a:ln w="381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1534" name="Rectangle 41" descr="Cork"/>
              <p:cNvSpPr>
                <a:spLocks noChangeArrowheads="1"/>
              </p:cNvSpPr>
              <p:nvPr/>
            </p:nvSpPr>
            <p:spPr bwMode="auto">
              <a:xfrm>
                <a:off x="1392" y="2310"/>
                <a:ext cx="1104" cy="110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35" name="Text Box 42"/>
              <p:cNvSpPr txBox="1">
                <a:spLocks noChangeArrowheads="1"/>
              </p:cNvSpPr>
              <p:nvPr/>
            </p:nvSpPr>
            <p:spPr bwMode="auto">
              <a:xfrm>
                <a:off x="3168" y="1776"/>
                <a:ext cx="10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a:solidFill>
                      <a:srgbClr val="1C1C1C"/>
                    </a:solidFill>
                  </a:rPr>
                  <a:t>Clous en fer</a:t>
                </a:r>
              </a:p>
            </p:txBody>
          </p:sp>
          <p:sp>
            <p:nvSpPr>
              <p:cNvPr id="21536" name="Line 43"/>
              <p:cNvSpPr>
                <a:spLocks noChangeShapeType="1"/>
              </p:cNvSpPr>
              <p:nvPr/>
            </p:nvSpPr>
            <p:spPr bwMode="auto">
              <a:xfrm flipH="1">
                <a:off x="2688" y="1872"/>
                <a:ext cx="432" cy="0"/>
              </a:xfrm>
              <a:prstGeom prst="line">
                <a:avLst/>
              </a:prstGeom>
              <a:noFill/>
              <a:ln w="381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1537" name="Rectangle 44"/>
              <p:cNvSpPr>
                <a:spLocks noChangeArrowheads="1"/>
              </p:cNvSpPr>
              <p:nvPr/>
            </p:nvSpPr>
            <p:spPr bwMode="auto">
              <a:xfrm>
                <a:off x="1440" y="1782"/>
                <a:ext cx="1008" cy="140"/>
              </a:xfrm>
              <a:prstGeom prst="rect">
                <a:avLst/>
              </a:prstGeom>
              <a:solidFill>
                <a:srgbClr val="4D4D4D">
                  <a:alpha val="50195"/>
                </a:srgbClr>
              </a:solidFill>
              <a:ln>
                <a:noFill/>
              </a:ln>
              <a:extLs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38" name="Line 45"/>
              <p:cNvSpPr>
                <a:spLocks noChangeShapeType="1"/>
              </p:cNvSpPr>
              <p:nvPr/>
            </p:nvSpPr>
            <p:spPr bwMode="auto">
              <a:xfrm flipH="1">
                <a:off x="2688" y="1680"/>
                <a:ext cx="432" cy="0"/>
              </a:xfrm>
              <a:prstGeom prst="line">
                <a:avLst/>
              </a:prstGeom>
              <a:noFill/>
              <a:ln w="38100">
                <a:solidFill>
                  <a:srgbClr val="1C1C1C"/>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1539" name="Text Box 46"/>
              <p:cNvSpPr txBox="1">
                <a:spLocks noChangeArrowheads="1"/>
              </p:cNvSpPr>
              <p:nvPr/>
            </p:nvSpPr>
            <p:spPr bwMode="auto">
              <a:xfrm>
                <a:off x="3168" y="1536"/>
                <a:ext cx="180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66"/>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r>
                  <a:rPr dirty="0">
                    <a:solidFill>
                      <a:srgbClr val="1C1C1C"/>
                    </a:solidFill>
                  </a:rPr>
                  <a:t>Fragments de </a:t>
                </a:r>
                <a:r>
                  <a:rPr dirty="0" err="1">
                    <a:solidFill>
                      <a:srgbClr val="1C1C1C"/>
                    </a:solidFill>
                  </a:rPr>
                  <a:t>brique</a:t>
                </a:r>
                <a:endParaRPr dirty="0">
                  <a:solidFill>
                    <a:srgbClr val="1C1C1C"/>
                  </a:solidFill>
                </a:endParaRPr>
              </a:p>
            </p:txBody>
          </p:sp>
          <p:grpSp>
            <p:nvGrpSpPr>
              <p:cNvPr id="21540" name="Group 47"/>
              <p:cNvGrpSpPr>
                <a:grpSpLocks/>
              </p:cNvGrpSpPr>
              <p:nvPr/>
            </p:nvGrpSpPr>
            <p:grpSpPr bwMode="auto">
              <a:xfrm>
                <a:off x="1456" y="1680"/>
                <a:ext cx="960" cy="96"/>
                <a:chOff x="1440" y="1680"/>
                <a:chExt cx="960" cy="96"/>
              </a:xfrm>
            </p:grpSpPr>
            <p:sp>
              <p:nvSpPr>
                <p:cNvPr id="21541" name="Oval 48"/>
                <p:cNvSpPr>
                  <a:spLocks noChangeArrowheads="1"/>
                </p:cNvSpPr>
                <p:nvPr/>
              </p:nvSpPr>
              <p:spPr bwMode="auto">
                <a:xfrm>
                  <a:off x="1440"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42" name="Oval 49"/>
                <p:cNvSpPr>
                  <a:spLocks noChangeArrowheads="1"/>
                </p:cNvSpPr>
                <p:nvPr/>
              </p:nvSpPr>
              <p:spPr bwMode="auto">
                <a:xfrm>
                  <a:off x="1536"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43" name="Oval 50"/>
                <p:cNvSpPr>
                  <a:spLocks noChangeArrowheads="1"/>
                </p:cNvSpPr>
                <p:nvPr/>
              </p:nvSpPr>
              <p:spPr bwMode="auto">
                <a:xfrm>
                  <a:off x="1632"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44" name="Oval 51"/>
                <p:cNvSpPr>
                  <a:spLocks noChangeArrowheads="1"/>
                </p:cNvSpPr>
                <p:nvPr/>
              </p:nvSpPr>
              <p:spPr bwMode="auto">
                <a:xfrm>
                  <a:off x="1728"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45" name="Oval 52"/>
                <p:cNvSpPr>
                  <a:spLocks noChangeArrowheads="1"/>
                </p:cNvSpPr>
                <p:nvPr/>
              </p:nvSpPr>
              <p:spPr bwMode="auto">
                <a:xfrm>
                  <a:off x="1824"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46" name="Oval 53"/>
                <p:cNvSpPr>
                  <a:spLocks noChangeArrowheads="1"/>
                </p:cNvSpPr>
                <p:nvPr/>
              </p:nvSpPr>
              <p:spPr bwMode="auto">
                <a:xfrm>
                  <a:off x="2016"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47" name="Oval 54"/>
                <p:cNvSpPr>
                  <a:spLocks noChangeArrowheads="1"/>
                </p:cNvSpPr>
                <p:nvPr/>
              </p:nvSpPr>
              <p:spPr bwMode="auto">
                <a:xfrm>
                  <a:off x="1920"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48" name="Oval 55"/>
                <p:cNvSpPr>
                  <a:spLocks noChangeArrowheads="1"/>
                </p:cNvSpPr>
                <p:nvPr/>
              </p:nvSpPr>
              <p:spPr bwMode="auto">
                <a:xfrm>
                  <a:off x="2112"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49" name="Oval 56"/>
                <p:cNvSpPr>
                  <a:spLocks noChangeArrowheads="1"/>
                </p:cNvSpPr>
                <p:nvPr/>
              </p:nvSpPr>
              <p:spPr bwMode="auto">
                <a:xfrm>
                  <a:off x="2208"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21550" name="Oval 57"/>
                <p:cNvSpPr>
                  <a:spLocks noChangeArrowheads="1"/>
                </p:cNvSpPr>
                <p:nvPr/>
              </p:nvSpPr>
              <p:spPr bwMode="auto">
                <a:xfrm>
                  <a:off x="2304" y="1680"/>
                  <a:ext cx="96" cy="96"/>
                </a:xfrm>
                <a:prstGeom prst="ellipse">
                  <a:avLst/>
                </a:prstGeom>
                <a:solidFill>
                  <a:srgbClr val="FF6600"/>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grpSp>
        </p:grpSp>
      </p:grpSp>
      <p:pic>
        <p:nvPicPr>
          <p:cNvPr id="59"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rtl="0"/>
            <a:fld id="{90C5138D-4C5F-48AF-A64F-FBCEEBACA0DF}" type="slidenum">
              <a:rPr/>
              <a:pPr rtl="0"/>
              <a:t>8</a:t>
            </a:fld>
            <a:endParaRPr/>
          </a:p>
        </p:txBody>
      </p:sp>
    </p:spTree>
    <p:extLst>
      <p:ext uri="{BB962C8B-B14F-4D97-AF65-F5344CB8AC3E}">
        <p14:creationId xmlns:p14="http://schemas.microsoft.com/office/powerpoint/2010/main" val="392099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rtl="0" eaLnBrk="1" hangingPunct="1"/>
            <a:r>
              <a:rPr b="1">
                <a:solidFill>
                  <a:schemeClr val="accent2"/>
                </a:solidFill>
              </a:rPr>
              <a:t>Fluorure</a:t>
            </a:r>
          </a:p>
        </p:txBody>
      </p:sp>
      <p:sp>
        <p:nvSpPr>
          <p:cNvPr id="22533" name="Rectangle 3"/>
          <p:cNvSpPr>
            <a:spLocks noGrp="1" noChangeArrowheads="1"/>
          </p:cNvSpPr>
          <p:nvPr>
            <p:ph type="body" idx="4294967295"/>
          </p:nvPr>
        </p:nvSpPr>
        <p:spPr>
          <a:xfrm>
            <a:off x="662880" y="1196752"/>
            <a:ext cx="8229600" cy="4525963"/>
          </a:xfrm>
        </p:spPr>
        <p:txBody>
          <a:bodyPr/>
          <a:lstStyle/>
          <a:p>
            <a:pPr rtl="0" eaLnBrk="1" hangingPunct="1"/>
            <a:r>
              <a:rPr/>
              <a:t>Naturellement présent dans les eaux souterraines et certaines eaux de surface.</a:t>
            </a:r>
          </a:p>
          <a:p>
            <a:pPr rtl="0" eaLnBrk="1" hangingPunct="1"/>
            <a:r>
              <a:rPr/>
              <a:t>Où trouve-t-on du fluorure dans le monde ?</a:t>
            </a:r>
          </a:p>
          <a:p>
            <a:pPr eaLnBrk="1" hangingPunct="1"/>
            <a:endParaRPr lang="en-US" altLang="en-US" dirty="0" smtClean="0"/>
          </a:p>
        </p:txBody>
      </p:sp>
      <p:pic>
        <p:nvPicPr>
          <p:cNvPr id="225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24944"/>
            <a:ext cx="73152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AWST Colour - no tex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9</a:t>
            </a:fld>
            <a:endParaRPr/>
          </a:p>
        </p:txBody>
      </p:sp>
    </p:spTree>
    <p:extLst>
      <p:ext uri="{BB962C8B-B14F-4D97-AF65-F5344CB8AC3E}">
        <p14:creationId xmlns:p14="http://schemas.microsoft.com/office/powerpoint/2010/main" val="287123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526b6c425166e168829fb9a6d9d0be636f89fc"/>
</p:tagLst>
</file>

<file path=ppt/theme/theme1.xml><?xml version="1.0" encoding="utf-8"?>
<a:theme xmlns:a="http://schemas.openxmlformats.org/drawingml/2006/main" name="Template_Powerpoint Presentation_2012">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Presentation_2012</Template>
  <TotalTime>1046</TotalTime>
  <Words>4900</Words>
  <Application>Microsoft Office PowerPoint</Application>
  <PresentationFormat>On-screen Show (4:3)</PresentationFormat>
  <Paragraphs>517</Paragraphs>
  <Slides>40</Slides>
  <Notes>37</Notes>
  <HiddenSlides>3</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Template_Powerpoint Presentation_2012</vt:lpstr>
      <vt:lpstr>PowerPoint Presentation</vt:lpstr>
      <vt:lpstr>Paramètres chimiques  pour l'analyse de qualité de l'eau de boisson</vt:lpstr>
      <vt:lpstr>Attentes d’apprentissage</vt:lpstr>
      <vt:lpstr>PowerPoint Presentation</vt:lpstr>
      <vt:lpstr>Arsenic</vt:lpstr>
      <vt:lpstr>Quels sont les effets sur la santé ?</vt:lpstr>
      <vt:lpstr>Directives de l’OMS</vt:lpstr>
      <vt:lpstr>Comment pouvons-nous traiter  l'eau de boisson pour en éliminer l'arsenic ?</vt:lpstr>
      <vt:lpstr>Fluorure</vt:lpstr>
      <vt:lpstr>Quels sont les effets sur la santé ?</vt:lpstr>
      <vt:lpstr>Comment pouvons-nous traiter l'eau de boisson pour en éliminer le fluorure ?</vt:lpstr>
      <vt:lpstr>Nitrates et nitrites</vt:lpstr>
      <vt:lpstr>Directives de l’OMS</vt:lpstr>
      <vt:lpstr>PowerPoint Presentation</vt:lpstr>
      <vt:lpstr>Chlore</vt:lpstr>
      <vt:lpstr>Que se passe-t-il lorsque du chlore est ajouté à l'eau ?</vt:lpstr>
      <vt:lpstr>pH et Chlore</vt:lpstr>
      <vt:lpstr>pH</vt:lpstr>
      <vt:lpstr>Quels sont les effets sur la santé ?</vt:lpstr>
      <vt:lpstr>Comment traiter  l'eau de boisson pour son pH ?</vt:lpstr>
      <vt:lpstr>Fer</vt:lpstr>
      <vt:lpstr>Quels sont les effets sur la santé ?</vt:lpstr>
      <vt:lpstr>Comment traiter l'eau de boisson pour en éliminer le fer ?</vt:lpstr>
      <vt:lpstr>Manganèse</vt:lpstr>
      <vt:lpstr>Quels sont les effets sur la santé ?</vt:lpstr>
      <vt:lpstr>Comment pouvons-nous traiter l'eau de boisson pour en éliminer le manganèse ?</vt:lpstr>
      <vt:lpstr>Matières Dissoutes Totales (MDT)</vt:lpstr>
      <vt:lpstr>Quels sont les effets sur la santé ?</vt:lpstr>
      <vt:lpstr>Comment traiter l'eau de boisson pour un problème de MDT ?</vt:lpstr>
      <vt:lpstr>Phosphate</vt:lpstr>
      <vt:lpstr>Quels sont les effets sur la santé ?</vt:lpstr>
      <vt:lpstr>Comment pouvons-nous traiter l'eau de boisson pour en éliminer le phosphate ?</vt:lpstr>
      <vt:lpstr>Révision</vt:lpstr>
      <vt:lpstr>Comment vérifierla présence de produits chimiques ?</vt:lpstr>
      <vt:lpstr>Bandelettes test (réactives)</vt:lpstr>
      <vt:lpstr>Comparateur à disques colorés</vt:lpstr>
      <vt:lpstr>Colorimètres et photomètres</vt:lpstr>
      <vt:lpstr>Compteurs numériques</vt:lpstr>
      <vt:lpstr>Kits d’analyse de l’arsenic</vt:lpstr>
      <vt:lpstr>Révision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Roachita</cp:lastModifiedBy>
  <cp:revision>100</cp:revision>
  <dcterms:created xsi:type="dcterms:W3CDTF">2013-10-18T16:02:50Z</dcterms:created>
  <dcterms:modified xsi:type="dcterms:W3CDTF">2014-04-14T03:17:56Z</dcterms:modified>
</cp:coreProperties>
</file>