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15"/>
  </p:notesMasterIdLst>
  <p:handoutMasterIdLst>
    <p:handoutMasterId r:id="rId16"/>
  </p:handoutMasterIdLst>
  <p:sldIdLst>
    <p:sldId id="261" r:id="rId2"/>
    <p:sldId id="263" r:id="rId3"/>
    <p:sldId id="262" r:id="rId4"/>
    <p:sldId id="309" r:id="rId5"/>
    <p:sldId id="310" r:id="rId6"/>
    <p:sldId id="311" r:id="rId7"/>
    <p:sldId id="312" r:id="rId8"/>
    <p:sldId id="314" r:id="rId9"/>
    <p:sldId id="313" r:id="rId10"/>
    <p:sldId id="316" r:id="rId11"/>
    <p:sldId id="315" r:id="rId12"/>
    <p:sldId id="317" r:id="rId13"/>
    <p:sldId id="307" r:id="rId14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8D37"/>
    <a:srgbClr val="FEC441"/>
    <a:srgbClr val="F1512A"/>
    <a:srgbClr val="EF512A"/>
    <a:srgbClr val="025479"/>
    <a:srgbClr val="37C6F4"/>
    <a:srgbClr val="2A95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793"/>
    <p:restoredTop sz="78027" autoAdjust="0"/>
  </p:normalViewPr>
  <p:slideViewPr>
    <p:cSldViewPr snapToGrid="0" snapToObjects="1">
      <p:cViewPr varScale="1">
        <p:scale>
          <a:sx n="49" d="100"/>
          <a:sy n="49" d="100"/>
        </p:scale>
        <p:origin x="320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110" d="100"/>
          <a:sy n="110" d="100"/>
        </p:scale>
        <p:origin x="4104" y="1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9CD9EA6-D1FA-AB46-909D-D3AD7FCFC5E1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0E7448-AB70-B245-8C29-A6CE0229FAAD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0212D-D8F0-0746-9311-6D3C2C5595B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B40BCE4-DDA7-4441-A225-AF5DA0E01A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823915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Shape 116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17" name="Shape 117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18724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98712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533521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48142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3116797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1909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70977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Certains formulaires d'IS incluent une échelle de risque de contamination, qui permet de calculer un score de risque (de faible à très élevé), chaque réponse « Oui » obtenant un score de 1 et chaque réponse « Non », un score de 0. </a:t>
            </a:r>
          </a:p>
          <a:p>
            <a:pPr marL="171450" indent="-171450" rtl="0">
              <a:buFont typeface="Arial" panose="020B0604020202020204" pitchFamily="34" charset="0"/>
              <a:buChar char="•"/>
            </a:pPr>
            <a:r>
              <a:rPr lang="fr-FR" sz="2400" kern="1200">
                <a:solidFill>
                  <a:schemeClr val="tx1"/>
                </a:solidFill>
                <a:effectLst/>
                <a:latin typeface="Helvetica Neue"/>
                <a:ea typeface="Helvetica Neue"/>
                <a:cs typeface="Helvetica Neue"/>
                <a:sym typeface="Helvetica Neue"/>
              </a:rPr>
              <a:t>Le score de risque dépend du nombre de questions sur le formulaire.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579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Image"/>
          <p:cNvSpPr>
            <a:spLocks noGrp="1"/>
          </p:cNvSpPr>
          <p:nvPr>
            <p:ph type="pic" idx="21"/>
          </p:nvPr>
        </p:nvSpPr>
        <p:spPr>
          <a:xfrm>
            <a:off x="3124200" y="-38100"/>
            <a:ext cx="18135600" cy="12096698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21" name="Title Text"/>
          <p:cNvSpPr txBox="1">
            <a:spLocks noGrp="1"/>
          </p:cNvSpPr>
          <p:nvPr>
            <p:ph type="title"/>
          </p:nvPr>
        </p:nvSpPr>
        <p:spPr>
          <a:xfrm>
            <a:off x="635000" y="9512300"/>
            <a:ext cx="23114000" cy="2006600"/>
          </a:xfrm>
          <a:prstGeom prst="rect">
            <a:avLst/>
          </a:prstGeom>
        </p:spPr>
        <p:txBody>
          <a:bodyPr anchor="b"/>
          <a:lstStyle/>
          <a:p>
            <a:r>
              <a:t>Title Text</a:t>
            </a:r>
          </a:p>
        </p:txBody>
      </p:sp>
      <p:sp>
        <p:nvSpPr>
          <p:cNvPr id="22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635000" y="11442700"/>
            <a:ext cx="23114000" cy="15875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1545"/>
            <a:ext cx="24457829" cy="1375752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328645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1545"/>
            <a:ext cx="24457829" cy="1375752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386695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364A0C-DD17-D541-954D-28F9CD909B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1B9F26F8-C4FD-C64D-AA84-6885E714EDCA}"/>
              </a:ext>
            </a:extLst>
          </p:cNvPr>
          <p:cNvSpPr/>
          <p:nvPr userDrawn="1"/>
        </p:nvSpPr>
        <p:spPr>
          <a:xfrm rot="10800000">
            <a:off x="1158239" y="1485020"/>
            <a:ext cx="167246" cy="1095620"/>
          </a:xfrm>
          <a:prstGeom prst="rect">
            <a:avLst/>
          </a:prstGeom>
          <a:solidFill>
            <a:srgbClr val="F88D37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 dirty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  <p:extLst>
      <p:ext uri="{BB962C8B-B14F-4D97-AF65-F5344CB8AC3E}">
        <p14:creationId xmlns:p14="http://schemas.microsoft.com/office/powerpoint/2010/main" val="802621351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WS.jpg">
            <a:extLst>
              <a:ext uri="{FF2B5EF4-FFF2-40B4-BE49-F238E27FC236}">
                <a16:creationId xmlns:a16="http://schemas.microsoft.com/office/drawing/2014/main" id="{61281518-7C57-3D4B-ABAD-9A7411CE814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910" y="-502783"/>
            <a:ext cx="24350179" cy="1369697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>
            <a:spLocks noGrp="1"/>
          </p:cNvSpPr>
          <p:nvPr>
            <p:ph type="title"/>
          </p:nvPr>
        </p:nvSpPr>
        <p:spPr>
          <a:xfrm>
            <a:off x="1778000" y="4533900"/>
            <a:ext cx="20828000" cy="46482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3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Image"/>
          <p:cNvSpPr>
            <a:spLocks noGrp="1"/>
          </p:cNvSpPr>
          <p:nvPr>
            <p:ph type="pic" idx="21"/>
          </p:nvPr>
        </p:nvSpPr>
        <p:spPr>
          <a:xfrm>
            <a:off x="7950200" y="1104900"/>
            <a:ext cx="17259302" cy="115062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39" name="Title Text"/>
          <p:cNvSpPr txBox="1">
            <a:spLocks noGrp="1"/>
          </p:cNvSpPr>
          <p:nvPr>
            <p:ph type="title"/>
          </p:nvPr>
        </p:nvSpPr>
        <p:spPr>
          <a:xfrm>
            <a:off x="1651000" y="952500"/>
            <a:ext cx="10223500" cy="5549900"/>
          </a:xfrm>
          <a:prstGeom prst="rect">
            <a:avLst/>
          </a:prstGeom>
        </p:spPr>
        <p:txBody>
          <a:bodyPr anchor="b"/>
          <a:lstStyle>
            <a:lvl1pPr>
              <a:defRPr sz="8400"/>
            </a:lvl1pPr>
          </a:lstStyle>
          <a:p>
            <a:r>
              <a:t>Title Text</a:t>
            </a:r>
          </a:p>
        </p:txBody>
      </p:sp>
      <p:sp>
        <p:nvSpPr>
          <p:cNvPr id="40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651000" y="6527800"/>
            <a:ext cx="10223500" cy="57277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  <a:defRPr sz="5400"/>
            </a:lvl1pPr>
            <a:lvl2pPr marL="0" indent="0" algn="ctr">
              <a:spcBef>
                <a:spcPts val="0"/>
              </a:spcBef>
              <a:buSzTx/>
              <a:buNone/>
              <a:defRPr sz="5400"/>
            </a:lvl2pPr>
            <a:lvl3pPr marL="0" indent="0" algn="ctr">
              <a:spcBef>
                <a:spcPts val="0"/>
              </a:spcBef>
              <a:buSzTx/>
              <a:buNone/>
              <a:defRPr sz="5400"/>
            </a:lvl3pPr>
            <a:lvl4pPr marL="0" indent="0" algn="ctr">
              <a:spcBef>
                <a:spcPts val="0"/>
              </a:spcBef>
              <a:buSzTx/>
              <a:buNone/>
              <a:defRPr sz="5400"/>
            </a:lvl4pPr>
            <a:lvl5pPr marL="0" indent="0" algn="ctr">
              <a:spcBef>
                <a:spcPts val="0"/>
              </a:spcBef>
              <a:buSzTx/>
              <a:buNone/>
              <a:defRPr sz="54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49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57" name="Body Level One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</p:spPr>
        <p:txBody>
          <a:bodyPr/>
          <a:lstStyle>
            <a:lvl1pPr>
              <a:defRPr sz="4800"/>
            </a:lvl1pPr>
            <a:lvl2pPr>
              <a:defRPr sz="4800"/>
            </a:lvl2pPr>
            <a:lvl3pPr>
              <a:defRPr sz="4800"/>
            </a:lvl3pPr>
            <a:lvl4pPr>
              <a:defRPr sz="4800"/>
            </a:lvl4pPr>
            <a:lvl5pPr>
              <a:defRPr sz="4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Image"/>
          <p:cNvSpPr>
            <a:spLocks noGrp="1"/>
          </p:cNvSpPr>
          <p:nvPr>
            <p:ph type="pic" sz="half" idx="21"/>
          </p:nvPr>
        </p:nvSpPr>
        <p:spPr>
          <a:xfrm>
            <a:off x="10960100" y="3149600"/>
            <a:ext cx="13944600" cy="92964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endParaRPr/>
          </a:p>
        </p:txBody>
      </p:sp>
      <p:sp>
        <p:nvSpPr>
          <p:cNvPr id="66" name="Title Text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67" name="Body Level One…"/>
          <p:cNvSpPr txBox="1">
            <a:spLocks noGrp="1"/>
          </p:cNvSpPr>
          <p:nvPr>
            <p:ph type="body" sz="half" idx="1"/>
          </p:nvPr>
        </p:nvSpPr>
        <p:spPr>
          <a:xfrm>
            <a:off x="1689100" y="3149600"/>
            <a:ext cx="10223500" cy="9296400"/>
          </a:xfrm>
          <a:prstGeom prst="rect">
            <a:avLst/>
          </a:prstGeom>
        </p:spPr>
        <p:txBody>
          <a:bodyPr/>
          <a:lstStyle>
            <a:lvl1pPr marL="558800" indent="-558800">
              <a:spcBef>
                <a:spcPts val="4500"/>
              </a:spcBef>
              <a:defRPr sz="3800"/>
            </a:lvl1pPr>
            <a:lvl2pPr marL="1117600" indent="-558800">
              <a:spcBef>
                <a:spcPts val="4500"/>
              </a:spcBef>
              <a:defRPr sz="3800"/>
            </a:lvl2pPr>
            <a:lvl3pPr marL="1676400" indent="-558800">
              <a:spcBef>
                <a:spcPts val="4500"/>
              </a:spcBef>
              <a:defRPr sz="3800"/>
            </a:lvl3pPr>
            <a:lvl4pPr marL="2235200" indent="-558800">
              <a:spcBef>
                <a:spcPts val="4500"/>
              </a:spcBef>
              <a:defRPr sz="3800"/>
            </a:lvl4pPr>
            <a:lvl5pPr marL="2794000" indent="-558800">
              <a:spcBef>
                <a:spcPts val="4500"/>
              </a:spcBef>
              <a:defRPr sz="3800"/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5AC8111C-BE46-F142-B264-6B56AA3A104A}"/>
              </a:ext>
            </a:extLst>
          </p:cNvPr>
          <p:cNvSpPr/>
          <p:nvPr userDrawn="1"/>
        </p:nvSpPr>
        <p:spPr>
          <a:xfrm>
            <a:off x="0" y="0"/>
            <a:ext cx="24383999" cy="13716000"/>
          </a:xfrm>
          <a:prstGeom prst="rect">
            <a:avLst/>
          </a:prstGeom>
          <a:solidFill>
            <a:srgbClr val="025479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1544"/>
            <a:ext cx="24457829" cy="13757528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DCFC0DF-FDE6-1E40-974B-57768878EC6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" y="-41544"/>
            <a:ext cx="24457829" cy="13757529"/>
          </a:xfrm>
          <a:prstGeom prst="rect">
            <a:avLst/>
          </a:prstGeom>
        </p:spPr>
      </p:pic>
      <p:sp>
        <p:nvSpPr>
          <p:cNvPr id="8" name="Slide Number">
            <a:extLst>
              <a:ext uri="{FF2B5EF4-FFF2-40B4-BE49-F238E27FC236}">
                <a16:creationId xmlns:a16="http://schemas.microsoft.com/office/drawing/2014/main" id="{C8B11991-BF55-8647-A11C-E480E72776DC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864927" y="12761275"/>
            <a:ext cx="503343" cy="53347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800" b="0" i="0">
                <a:solidFill>
                  <a:srgbClr val="025479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  <a:sym typeface="Helvetica Neue Light"/>
              </a:defRPr>
            </a:lvl1pPr>
          </a:lstStyle>
          <a:p>
            <a:fld id="{86CB4B4D-7CA3-9044-876B-883B54F8677D}" type="slidenum">
              <a:rPr lang="en-CA" smtClean="0"/>
              <a:pPr/>
              <a:t>‹#›</a:t>
            </a:fld>
            <a:endParaRPr lang="en-CA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24E4BFE0-2A60-374D-8DA3-5CA0305A9A4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69909" y="12368463"/>
            <a:ext cx="524193" cy="730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914101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1959031" y="13081000"/>
            <a:ext cx="453238" cy="461059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>
                <a:latin typeface="Helvetica Neue Light"/>
                <a:ea typeface="Helvetica Neue Light"/>
                <a:cs typeface="Helvetica Neue Light"/>
                <a:sym typeface="Helvetica Neue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0" r:id="rId1"/>
    <p:sldLayoutId id="2147483651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9" r:id="rId8"/>
    <p:sldLayoutId id="2147483662" r:id="rId9"/>
    <p:sldLayoutId id="2147483664" r:id="rId10"/>
    <p:sldLayoutId id="2147483663" r:id="rId11"/>
    <p:sldLayoutId id="2147483661" r:id="rId12"/>
    <p:sldLayoutId id="2147483660" r:id="rId13"/>
  </p:sldLayoutIdLst>
  <p:transition spd="med"/>
  <p:hf hdr="0" ftr="0" dt="0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63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127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190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254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317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381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444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5080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5715000" marR="0" indent="-635000" algn="l" defTabSz="82550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5200" b="0" i="0" u="none" strike="noStrike" cap="none" spc="0" baseline="0"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Neue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D55C37-E75E-CA49-8445-57978332CD6A}"/>
              </a:ext>
            </a:extLst>
          </p:cNvPr>
          <p:cNvSpPr/>
          <p:nvPr/>
        </p:nvSpPr>
        <p:spPr>
          <a:xfrm>
            <a:off x="2667000" y="9316747"/>
            <a:ext cx="12192000" cy="896399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>
              <a:lnSpc>
                <a:spcPct val="150000"/>
              </a:lnSpc>
            </a:pP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2021</a:t>
            </a:r>
            <a:r>
              <a:rPr lang="fr-FR" sz="4000"/>
              <a:t> | </a:t>
            </a:r>
            <a:r>
              <a:rPr lang="fr-FR" sz="4000">
                <a:solidFill>
                  <a:srgbClr val="5C5C5C"/>
                </a:solidFill>
                <a:latin typeface="Lato" panose="020F0502020204030203" pitchFamily="34" charset="0"/>
              </a:rPr>
              <a:t>NOVEMBRE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32E8DFC-FE30-D039-1643-2958D4527C3D}"/>
              </a:ext>
            </a:extLst>
          </p:cNvPr>
          <p:cNvSpPr txBox="1"/>
          <p:nvPr/>
        </p:nvSpPr>
        <p:spPr>
          <a:xfrm>
            <a:off x="2714624" y="5092832"/>
            <a:ext cx="2149792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INSPECTION </a:t>
            </a:r>
          </a:p>
          <a:p>
            <a:pPr marL="0" marR="0" indent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SANITAIRE</a:t>
            </a:r>
            <a:r>
              <a:rPr lang="en-CA" sz="6800" b="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6800" b="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987354795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10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05234-442F-3E42-9D4E-6C37912AE9AD}"/>
              </a:ext>
            </a:extLst>
          </p:cNvPr>
          <p:cNvSpPr/>
          <p:nvPr/>
        </p:nvSpPr>
        <p:spPr>
          <a:xfrm>
            <a:off x="2038349" y="1550765"/>
            <a:ext cx="1781082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Inspection sanitaire (IS) : tableau des risques de contamination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F1A945-1CA4-F848-A512-235BFD8674BE}"/>
              </a:ext>
            </a:extLst>
          </p:cNvPr>
          <p:cNvSpPr/>
          <p:nvPr/>
        </p:nvSpPr>
        <p:spPr>
          <a:xfrm>
            <a:off x="2038349" y="3691479"/>
            <a:ext cx="1781082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Exemple d'échelle du risque liée à l'IS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17CD2A9C-81F8-F24B-9D14-847B41C4408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6080081"/>
              </p:ext>
            </p:extLst>
          </p:nvPr>
        </p:nvGraphicFramePr>
        <p:xfrm>
          <a:off x="2038349" y="4783905"/>
          <a:ext cx="16093534" cy="6914355"/>
        </p:xfrm>
        <a:graphic>
          <a:graphicData uri="http://schemas.openxmlformats.org/drawingml/2006/table">
            <a:tbl>
              <a:tblPr/>
              <a:tblGrid>
                <a:gridCol w="7930841">
                  <a:extLst>
                    <a:ext uri="{9D8B030D-6E8A-4147-A177-3AD203B41FA5}">
                      <a16:colId xmlns:a16="http://schemas.microsoft.com/office/drawing/2014/main" val="278613645"/>
                    </a:ext>
                  </a:extLst>
                </a:gridCol>
                <a:gridCol w="8162693">
                  <a:extLst>
                    <a:ext uri="{9D8B030D-6E8A-4147-A177-3AD203B41FA5}">
                      <a16:colId xmlns:a16="http://schemas.microsoft.com/office/drawing/2014/main" val="2254922582"/>
                    </a:ext>
                  </a:extLst>
                </a:gridCol>
              </a:tblGrid>
              <a:tr h="167543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1" i="0" u="none" strike="noStrike">
                          <a:solidFill>
                            <a:srgbClr val="02547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Score de l'inspection sanitaire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1" i="0" u="none" strike="noStrike">
                          <a:solidFill>
                            <a:srgbClr val="025479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Risque de contamination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01487865"/>
                  </a:ext>
                </a:extLst>
              </a:tr>
              <a:tr h="1370813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9-10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Très élevé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98066093"/>
                  </a:ext>
                </a:extLst>
              </a:tr>
              <a:tr h="1370813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6-8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Élevé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74386939"/>
                  </a:ext>
                </a:extLst>
              </a:tr>
              <a:tr h="1126478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3-5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Moyen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864286404"/>
                  </a:ext>
                </a:extLst>
              </a:tr>
              <a:tr h="1370813">
                <a:tc>
                  <a:txBody>
                    <a:bodyPr/>
                    <a:lstStyle/>
                    <a:p>
                      <a:pPr algn="ctr"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0-2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3600" b="0" i="0" u="none" strike="noStrike">
                          <a:solidFill>
                            <a:schemeClr val="tx1"/>
                          </a:solidFill>
                          <a:effectLst/>
                          <a:latin typeface="Lato" panose="020F0502020204030203" pitchFamily="34" charset="0"/>
                          <a:ea typeface="Lato" panose="020F0502020204030203" pitchFamily="34" charset="0"/>
                          <a:cs typeface="Lato" panose="020F0502020204030203" pitchFamily="34" charset="0"/>
                        </a:rPr>
                        <a:t>Faible</a:t>
                      </a:r>
                    </a:p>
                  </a:txBody>
                  <a:tcPr marL="104775" marR="104775" anchor="ctr">
                    <a:lnL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697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0314027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9218624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6FAEC64-5FF8-FB45-9BCD-B7D364FDA78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0" y="12761913"/>
            <a:ext cx="503238" cy="533400"/>
          </a:xfrm>
        </p:spPr>
        <p:txBody>
          <a:bodyPr/>
          <a:lstStyle/>
          <a:p>
            <a:pPr rtl="0"/>
            <a:fld id="{86CB4B4D-7CA3-9044-876B-883B54F8677D}" type="slidenum">
              <a:rPr/>
              <a:pPr/>
              <a:t>11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AFFF550-3E80-C94D-BA5A-154B6CCDA74F}"/>
              </a:ext>
            </a:extLst>
          </p:cNvPr>
          <p:cNvSpPr/>
          <p:nvPr/>
        </p:nvSpPr>
        <p:spPr>
          <a:xfrm>
            <a:off x="10255623" y="8087599"/>
            <a:ext cx="3657600" cy="45719"/>
          </a:xfrm>
          <a:prstGeom prst="rect">
            <a:avLst/>
          </a:prstGeom>
          <a:solidFill>
            <a:srgbClr val="F88D37"/>
          </a:solidFill>
          <a:ln w="76200" cap="flat">
            <a:solidFill>
              <a:srgbClr val="F88D37"/>
            </a:solidFill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0F1CEBA-DBAB-924A-9854-D13CA0834AF0}"/>
              </a:ext>
            </a:extLst>
          </p:cNvPr>
          <p:cNvSpPr/>
          <p:nvPr/>
        </p:nvSpPr>
        <p:spPr>
          <a:xfrm>
            <a:off x="6096000" y="5503783"/>
            <a:ext cx="1219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7200" dirty="0">
                <a:solidFill>
                  <a:schemeClr val="bg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Pratique des inspections sanitaires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9D6F736-9CD5-1949-9F0A-C433969953E1}"/>
              </a:ext>
            </a:extLst>
          </p:cNvPr>
          <p:cNvSpPr/>
          <p:nvPr/>
        </p:nvSpPr>
        <p:spPr>
          <a:xfrm>
            <a:off x="6096000" y="8916640"/>
            <a:ext cx="1219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3600" b="0">
                <a:solidFill>
                  <a:srgbClr val="FFFFFF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Par groupes, évaluez les risques indiqués dans les diagrammes du formulaire d'inspection et relevez les éventuelles actions indispensables</a:t>
            </a:r>
          </a:p>
          <a:p>
            <a:br>
              <a:rPr lang="en-CA" sz="36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36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591450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151EB7F-CDCA-D241-8197-B6D0B973C743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12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FEBC7FB-9045-4E44-8B93-62586A250B9D}"/>
              </a:ext>
            </a:extLst>
          </p:cNvPr>
          <p:cNvSpPr/>
          <p:nvPr/>
        </p:nvSpPr>
        <p:spPr>
          <a:xfrm>
            <a:off x="3925229" y="7190185"/>
            <a:ext cx="16013151" cy="40421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 rtl="0" fontAlgn="base"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Dessinez le système d'approvisionnement en eau de votre maison ou votre travail dans vos cahiers</a:t>
            </a:r>
          </a:p>
          <a:p>
            <a:pPr marL="914400" indent="-914400" algn="l" fontAlgn="base">
              <a:spcBef>
                <a:spcPts val="1000"/>
              </a:spcBef>
              <a:buFont typeface="+mj-lt"/>
              <a:buAutoNum type="arabicPeriod"/>
            </a:pP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914400" indent="-914400" algn="l" rtl="0" fontAlgn="base">
              <a:spcBef>
                <a:spcPts val="1000"/>
              </a:spcBef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Identifiez un ou deux risques de contamination significatifs influant sur la qualité de l'eau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19E404-BB0B-9ED5-3FC5-3A3F6E1864C5}"/>
              </a:ext>
            </a:extLst>
          </p:cNvPr>
          <p:cNvSpPr txBox="1"/>
          <p:nvPr/>
        </p:nvSpPr>
        <p:spPr>
          <a:xfrm>
            <a:off x="0" y="3561347"/>
            <a:ext cx="24384000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fr-CA" sz="7200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RÉVISION</a:t>
            </a:r>
            <a:r>
              <a:rPr lang="en-CA" sz="7200" b="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 </a:t>
            </a:r>
            <a:endParaRPr kumimoji="0" lang="en-US" sz="7200" b="0" u="none" strike="noStrike" cap="none" spc="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4051287619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DF7EC274-3751-2F4D-9EFE-14D65186292B}"/>
              </a:ext>
            </a:extLst>
          </p:cNvPr>
          <p:cNvSpPr/>
          <p:nvPr/>
        </p:nvSpPr>
        <p:spPr>
          <a:xfrm>
            <a:off x="2379591" y="2921836"/>
            <a:ext cx="3619902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fr-FR" sz="5400">
                <a:solidFill>
                  <a:srgbClr val="F88D37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Merci !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1CED2C03-FABD-3046-99BD-9C20E664285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5163" y="6027413"/>
            <a:ext cx="5613992" cy="1962172"/>
          </a:xfrm>
          <a:prstGeom prst="rect">
            <a:avLst/>
          </a:prstGeom>
        </p:spPr>
      </p:pic>
      <p:pic>
        <p:nvPicPr>
          <p:cNvPr id="4" name="Google Shape;356;p38">
            <a:extLst>
              <a:ext uri="{FF2B5EF4-FFF2-40B4-BE49-F238E27FC236}">
                <a16:creationId xmlns:a16="http://schemas.microsoft.com/office/drawing/2014/main" id="{9E0886A3-8BB6-7820-E43D-7ABEA96F6BFF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379591" y="6678612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57;p38">
            <a:extLst>
              <a:ext uri="{FF2B5EF4-FFF2-40B4-BE49-F238E27FC236}">
                <a16:creationId xmlns:a16="http://schemas.microsoft.com/office/drawing/2014/main" id="{D8ED9576-BDB1-8BFD-22B8-386FC55C886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379591" y="5245074"/>
            <a:ext cx="779100" cy="77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58;p38">
            <a:extLst>
              <a:ext uri="{FF2B5EF4-FFF2-40B4-BE49-F238E27FC236}">
                <a16:creationId xmlns:a16="http://schemas.microsoft.com/office/drawing/2014/main" id="{348F923D-2A60-68D2-5494-ADBF3423DD06}"/>
              </a:ext>
            </a:extLst>
          </p:cNvPr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2379591" y="5955194"/>
            <a:ext cx="779100" cy="7791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Google Shape;359;p38">
            <a:extLst>
              <a:ext uri="{FF2B5EF4-FFF2-40B4-BE49-F238E27FC236}">
                <a16:creationId xmlns:a16="http://schemas.microsoft.com/office/drawing/2014/main" id="{996F66DC-606F-17D0-93CC-FAACF7AF9B8E}"/>
              </a:ext>
            </a:extLst>
          </p:cNvPr>
          <p:cNvSpPr txBox="1"/>
          <p:nvPr/>
        </p:nvSpPr>
        <p:spPr>
          <a:xfrm>
            <a:off x="3158691" y="6088485"/>
            <a:ext cx="4326630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+1 403 243 3285</a:t>
            </a:r>
          </a:p>
        </p:txBody>
      </p:sp>
      <p:sp>
        <p:nvSpPr>
          <p:cNvPr id="14" name="Google Shape;360;p38">
            <a:extLst>
              <a:ext uri="{FF2B5EF4-FFF2-40B4-BE49-F238E27FC236}">
                <a16:creationId xmlns:a16="http://schemas.microsoft.com/office/drawing/2014/main" id="{8342103C-A59F-D613-82B0-CD3C911520D4}"/>
              </a:ext>
            </a:extLst>
          </p:cNvPr>
          <p:cNvSpPr txBox="1"/>
          <p:nvPr/>
        </p:nvSpPr>
        <p:spPr>
          <a:xfrm>
            <a:off x="3158691" y="5338545"/>
            <a:ext cx="5347356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Calgary. Alberta. Canada</a:t>
            </a:r>
          </a:p>
        </p:txBody>
      </p:sp>
      <p:sp>
        <p:nvSpPr>
          <p:cNvPr id="15" name="Google Shape;361;p38">
            <a:extLst>
              <a:ext uri="{FF2B5EF4-FFF2-40B4-BE49-F238E27FC236}">
                <a16:creationId xmlns:a16="http://schemas.microsoft.com/office/drawing/2014/main" id="{C9E3393E-9E8F-0543-C390-69EBCD105CDA}"/>
              </a:ext>
            </a:extLst>
          </p:cNvPr>
          <p:cNvSpPr txBox="1"/>
          <p:nvPr/>
        </p:nvSpPr>
        <p:spPr>
          <a:xfrm>
            <a:off x="3158691" y="6786033"/>
            <a:ext cx="3901328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cawst@cawst.org</a:t>
            </a:r>
          </a:p>
        </p:txBody>
      </p:sp>
      <p:pic>
        <p:nvPicPr>
          <p:cNvPr id="16" name="Google Shape;363;p38">
            <a:extLst>
              <a:ext uri="{FF2B5EF4-FFF2-40B4-BE49-F238E27FC236}">
                <a16:creationId xmlns:a16="http://schemas.microsoft.com/office/drawing/2014/main" id="{6E7BE8B4-D51D-61C9-1727-5CB331B43D75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515141" y="7516012"/>
            <a:ext cx="508000" cy="50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" name="Google Shape;364;p38">
            <a:extLst>
              <a:ext uri="{FF2B5EF4-FFF2-40B4-BE49-F238E27FC236}">
                <a16:creationId xmlns:a16="http://schemas.microsoft.com/office/drawing/2014/main" id="{3AADD45A-A55D-A14A-CB51-31C71C6E30E0}"/>
              </a:ext>
            </a:extLst>
          </p:cNvPr>
          <p:cNvSpPr txBox="1"/>
          <p:nvPr/>
        </p:nvSpPr>
        <p:spPr>
          <a:xfrm>
            <a:off x="3158691" y="7445252"/>
            <a:ext cx="2840802" cy="5642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50800" tIns="50800" rIns="50800" bIns="50800" anchor="ctr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000"/>
              <a:buFont typeface="Lato Light"/>
              <a:buNone/>
            </a:pPr>
            <a:r>
              <a:rPr lang="fr-FR" sz="3000" u="none" strike="noStrike" cap="none">
                <a:solidFill>
                  <a:schemeClr val="lt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Lato Light"/>
              </a:rPr>
              <a:t>cawst.org</a:t>
            </a:r>
          </a:p>
        </p:txBody>
      </p:sp>
    </p:spTree>
    <p:extLst>
      <p:ext uri="{BB962C8B-B14F-4D97-AF65-F5344CB8AC3E}">
        <p14:creationId xmlns:p14="http://schemas.microsoft.com/office/powerpoint/2010/main" val="1184316542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2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9" y="1617673"/>
            <a:ext cx="1580360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>
                <a:solidFill>
                  <a:schemeClr val="tx2"/>
                </a:solidFill>
                <a:latin typeface="Lato" panose="020F0502020204030203" pitchFamily="34" charset="0"/>
              </a:rPr>
              <a:t>D'où provient votre eau de boisson ?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671E58E-3895-FF4B-A3FF-CC24A3808DCA}"/>
              </a:ext>
            </a:extLst>
          </p:cNvPr>
          <p:cNvSpPr/>
          <p:nvPr/>
        </p:nvSpPr>
        <p:spPr>
          <a:xfrm>
            <a:off x="2038350" y="3556665"/>
            <a:ext cx="719709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Pensez-vous que cette eau est salubre ? 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Pourquoi ou pourquoi pas ?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0237A4A9-DB2E-BA4A-8C7B-72774F6358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9940149" y="3558360"/>
            <a:ext cx="11542077" cy="7694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0ED3B-D9DA-F84B-939B-15966A3368D4}"/>
              </a:ext>
            </a:extLst>
          </p:cNvPr>
          <p:cNvSpPr/>
          <p:nvPr/>
        </p:nvSpPr>
        <p:spPr>
          <a:xfrm>
            <a:off x="9940148" y="11254773"/>
            <a:ext cx="11542077" cy="523220"/>
          </a:xfrm>
          <a:prstGeom prst="rect">
            <a:avLst/>
          </a:prstGeom>
          <a:solidFill>
            <a:srgbClr val="F88D37"/>
          </a:solidFill>
        </p:spPr>
        <p:txBody>
          <a:bodyPr wrap="square" anchor="t">
            <a:spAutoFit/>
          </a:bodyPr>
          <a:lstStyle/>
          <a:p>
            <a:pPr rtl="0">
              <a:spcAft>
                <a:spcPts val="600"/>
              </a:spcAft>
            </a:pPr>
            <a:r>
              <a:rPr lang="fr-FR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Envato Elements</a:t>
            </a:r>
          </a:p>
        </p:txBody>
      </p:sp>
    </p:spTree>
    <p:extLst>
      <p:ext uri="{BB962C8B-B14F-4D97-AF65-F5344CB8AC3E}">
        <p14:creationId xmlns:p14="http://schemas.microsoft.com/office/powerpoint/2010/main" val="1196929285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BE990068-5E20-A840-9AFC-A005F1231144}"/>
              </a:ext>
            </a:extLst>
          </p:cNvPr>
          <p:cNvSpPr/>
          <p:nvPr/>
        </p:nvSpPr>
        <p:spPr>
          <a:xfrm>
            <a:off x="2924174" y="7430830"/>
            <a:ext cx="18107025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914400" indent="-914400" algn="l" rtl="0" fontAlgn="base">
              <a:spcAft>
                <a:spcPts val="600"/>
              </a:spcAft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Définir un système d'approvisionnement en eau</a:t>
            </a:r>
          </a:p>
          <a:p>
            <a:pPr marL="914400" indent="-914400" algn="l" rtl="0" fontAlgn="base">
              <a:spcAft>
                <a:spcPts val="600"/>
              </a:spcAft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Identifier les sources de contamination pour un petit système d'approvisionnement en eau </a:t>
            </a:r>
          </a:p>
          <a:p>
            <a:pPr marL="914400" indent="-914400" algn="l" rtl="0" fontAlgn="base">
              <a:spcAft>
                <a:spcPts val="600"/>
              </a:spcAft>
              <a:buFont typeface="+mj-lt"/>
              <a:buAutoNum type="arabicPeriod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Évaluer les risques de contamination d'un petit système d'approvisionnement en eau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0FCD331-9952-7525-BBA3-C8DC9E7F67C3}"/>
              </a:ext>
            </a:extLst>
          </p:cNvPr>
          <p:cNvSpPr txBox="1"/>
          <p:nvPr/>
        </p:nvSpPr>
        <p:spPr>
          <a:xfrm>
            <a:off x="0" y="3068905"/>
            <a:ext cx="22717125" cy="219547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lvl="0" indent="0" algn="ctr" defTabSz="825500" rtl="0" eaLnBrk="1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CA" sz="6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RÉSULTATS</a:t>
            </a:r>
            <a:br>
              <a:rPr kumimoji="0" lang="fr-CA" sz="6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</a:br>
            <a:r>
              <a:rPr kumimoji="0" lang="fr-CA" sz="6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D’APPRENTISSAGE</a:t>
            </a:r>
            <a:r>
              <a:rPr kumimoji="0" lang="en-CA" sz="6800" b="1" i="0" u="none" strike="noStrike" kern="0" cap="none" spc="60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  <a:sym typeface="Helvetica Neue"/>
              </a:rPr>
              <a:t> </a:t>
            </a:r>
            <a:endParaRPr kumimoji="0" lang="en-US" sz="6800" b="1" i="0" u="none" strike="noStrike" kern="0" cap="none" spc="60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2723807165"/>
      </p:ext>
    </p:extLst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4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550765"/>
            <a:ext cx="1067181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Système d'approvisionnement en eau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D4F079D-6FDE-E643-A342-D5D895B76E62}"/>
              </a:ext>
            </a:extLst>
          </p:cNvPr>
          <p:cNvSpPr/>
          <p:nvPr/>
        </p:nvSpPr>
        <p:spPr>
          <a:xfrm>
            <a:off x="2038350" y="4536060"/>
            <a:ext cx="10161084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Source</a:t>
            </a:r>
          </a:p>
          <a:p>
            <a:pPr algn="l" rtl="0"/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Transport de la source au foyer</a:t>
            </a:r>
          </a:p>
          <a:p>
            <a:pPr algn="l" rtl="0"/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Foyer </a:t>
            </a:r>
          </a:p>
          <a:p>
            <a:pPr algn="l" rtl="0"/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r>
              <a:rPr lang="fr-FR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Conservation</a:t>
            </a:r>
          </a:p>
          <a:p>
            <a:pPr algn="l"/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  <p:pic>
        <p:nvPicPr>
          <p:cNvPr id="6" name="Picture 2" descr="https://lh4.googleusercontent.com/1ARQ--I8LjqdQMFSbMga1MzbEEDqd9TNZiFJlrpC2C4_rSxHk932nxWz9gFmuxGR3IM2DZp0uKjyiBtSezj1M5atlcQB3eFQX5IJw1uMXCJPimVKI9IhE0O5Zb_aaHozTbDPnMko">
            <a:extLst>
              <a:ext uri="{FF2B5EF4-FFF2-40B4-BE49-F238E27FC236}">
                <a16:creationId xmlns:a16="http://schemas.microsoft.com/office/drawing/2014/main" id="{6CBD3F92-9D9A-A241-8B95-BC4B766515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66038" y="936702"/>
            <a:ext cx="11317962" cy="12779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D0ED3B-D9DA-F84B-939B-15966A3368D4}"/>
              </a:ext>
            </a:extLst>
          </p:cNvPr>
          <p:cNvSpPr/>
          <p:nvPr/>
        </p:nvSpPr>
        <p:spPr>
          <a:xfrm>
            <a:off x="13066038" y="12740992"/>
            <a:ext cx="11317962" cy="523220"/>
          </a:xfrm>
          <a:prstGeom prst="rect">
            <a:avLst/>
          </a:prstGeom>
          <a:solidFill>
            <a:srgbClr val="F88D37"/>
          </a:solidFill>
        </p:spPr>
        <p:txBody>
          <a:bodyPr wrap="square" anchor="ctr">
            <a:spAutoFit/>
          </a:bodyPr>
          <a:lstStyle/>
          <a:p>
            <a:pPr rtl="0">
              <a:spcAft>
                <a:spcPts val="600"/>
              </a:spcAft>
            </a:pPr>
            <a:r>
              <a:rPr lang="fr-FR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Organisation mondiale de la Santé, 2020</a:t>
            </a:r>
          </a:p>
        </p:txBody>
      </p:sp>
    </p:spTree>
    <p:extLst>
      <p:ext uri="{BB962C8B-B14F-4D97-AF65-F5344CB8AC3E}">
        <p14:creationId xmlns:p14="http://schemas.microsoft.com/office/powerpoint/2010/main" val="365812339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5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015365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Collecte d'eau de pluie </a:t>
            </a:r>
          </a:p>
          <a:p>
            <a:pPr algn="l" rtl="0"/>
            <a:r>
              <a:rPr lang="fr-FR" sz="6000" dirty="0">
                <a:solidFill>
                  <a:schemeClr val="tx1"/>
                </a:solidFill>
                <a:latin typeface="Lato" panose="020F0502020204030203" pitchFamily="34" charset="0"/>
              </a:rPr>
              <a:t>Système d'approvisionnement en eau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0818" y="0"/>
            <a:ext cx="12480061" cy="1371600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8D0ED3B-D9DA-F84B-939B-15966A3368D4}"/>
              </a:ext>
            </a:extLst>
          </p:cNvPr>
          <p:cNvSpPr/>
          <p:nvPr/>
        </p:nvSpPr>
        <p:spPr>
          <a:xfrm>
            <a:off x="11990817" y="12740992"/>
            <a:ext cx="12480061" cy="523220"/>
          </a:xfrm>
          <a:prstGeom prst="rect">
            <a:avLst/>
          </a:prstGeom>
          <a:solidFill>
            <a:srgbClr val="F88D37"/>
          </a:solidFill>
        </p:spPr>
        <p:txBody>
          <a:bodyPr wrap="square" anchor="ctr">
            <a:spAutoFit/>
          </a:bodyPr>
          <a:lstStyle/>
          <a:p>
            <a:pPr rtl="0">
              <a:spcAft>
                <a:spcPts val="600"/>
              </a:spcAft>
            </a:pPr>
            <a:r>
              <a:rPr lang="fr-FR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Collecte d'eau de pluie, Burkina_Faso, SuSanA Secretariat, via Wikimedia</a:t>
            </a:r>
          </a:p>
        </p:txBody>
      </p:sp>
    </p:spTree>
    <p:extLst>
      <p:ext uri="{BB962C8B-B14F-4D97-AF65-F5344CB8AC3E}">
        <p14:creationId xmlns:p14="http://schemas.microsoft.com/office/powerpoint/2010/main" val="1810494395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6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49" y="1617673"/>
            <a:ext cx="99060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5600" dirty="0">
                <a:solidFill>
                  <a:schemeClr val="tx1"/>
                </a:solidFill>
                <a:latin typeface="Lato" panose="020F0502020204030203" pitchFamily="34" charset="0"/>
              </a:rPr>
              <a:t>Eau d'un puits creusé à la main </a:t>
            </a:r>
          </a:p>
          <a:p>
            <a:pPr algn="l" rtl="0"/>
            <a:r>
              <a:rPr lang="fr-FR" sz="5600" dirty="0">
                <a:solidFill>
                  <a:schemeClr val="tx1"/>
                </a:solidFill>
                <a:latin typeface="Lato" panose="020F0502020204030203" pitchFamily="34" charset="0"/>
              </a:rPr>
              <a:t>Système d'approvisionnement</a:t>
            </a:r>
          </a:p>
        </p:txBody>
      </p:sp>
      <p:pic>
        <p:nvPicPr>
          <p:cNvPr id="4098" name="Picture 2" descr="https://lh3.googleusercontent.com/ZhVQThIPlYOZoCvj6DhAbbiimwv2YVmDBuzaobUKVRNTDXLGiKiSuThJwWqhHMzG9q-7hF2Zivehzk8dFIhVjzLxKmcc6aN3cNMlpRurrpTONIGkn5rWZGZs1RN-keRUciJa-7u5">
            <a:extLst>
              <a:ext uri="{FF2B5EF4-FFF2-40B4-BE49-F238E27FC236}">
                <a16:creationId xmlns:a16="http://schemas.microsoft.com/office/drawing/2014/main" id="{B8F170B4-491D-624C-B863-1D11DED711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09"/>
          <a:stretch/>
        </p:blipFill>
        <p:spPr bwMode="auto">
          <a:xfrm>
            <a:off x="11944351" y="0"/>
            <a:ext cx="12439650" cy="1371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28D0ED3B-D9DA-F84B-939B-15966A3368D4}"/>
              </a:ext>
            </a:extLst>
          </p:cNvPr>
          <p:cNvSpPr/>
          <p:nvPr/>
        </p:nvSpPr>
        <p:spPr>
          <a:xfrm>
            <a:off x="11944351" y="12740992"/>
            <a:ext cx="12439649" cy="523220"/>
          </a:xfrm>
          <a:prstGeom prst="rect">
            <a:avLst/>
          </a:prstGeom>
          <a:solidFill>
            <a:srgbClr val="F88D37"/>
          </a:solidFill>
        </p:spPr>
        <p:txBody>
          <a:bodyPr wrap="square" anchor="ctr">
            <a:spAutoFit/>
          </a:bodyPr>
          <a:lstStyle/>
          <a:p>
            <a:pPr rtl="0">
              <a:spcAft>
                <a:spcPts val="600"/>
              </a:spcAft>
            </a:pPr>
            <a:r>
              <a:rPr lang="fr-FR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puits creusé à la main, Mali. Cataclasite, Wikimedia</a:t>
            </a:r>
          </a:p>
        </p:txBody>
      </p:sp>
    </p:spTree>
    <p:extLst>
      <p:ext uri="{BB962C8B-B14F-4D97-AF65-F5344CB8AC3E}">
        <p14:creationId xmlns:p14="http://schemas.microsoft.com/office/powerpoint/2010/main" val="15952899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7</a:t>
            </a:fld>
            <a:endParaRPr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F9A1CC38-475E-7B4E-83F5-9218BCF47B2F}"/>
              </a:ext>
            </a:extLst>
          </p:cNvPr>
          <p:cNvSpPr/>
          <p:nvPr/>
        </p:nvSpPr>
        <p:spPr>
          <a:xfrm>
            <a:off x="2038350" y="1617673"/>
            <a:ext cx="1131189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 rtl="0"/>
            <a:r>
              <a:rPr lang="fr-FR" sz="5600" dirty="0">
                <a:solidFill>
                  <a:schemeClr val="tx1"/>
                </a:solidFill>
                <a:latin typeface="Lato" panose="020F0502020204030203" pitchFamily="34" charset="0"/>
              </a:rPr>
              <a:t>Eau de source</a:t>
            </a:r>
          </a:p>
          <a:p>
            <a:pPr algn="l" rtl="0"/>
            <a:r>
              <a:rPr lang="fr-FR" sz="5600" dirty="0">
                <a:solidFill>
                  <a:schemeClr val="tx1"/>
                </a:solidFill>
                <a:latin typeface="Lato" panose="020F0502020204030203" pitchFamily="34" charset="0"/>
              </a:rPr>
              <a:t>Système d'approvisionnement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6A6F8B95-8654-644A-8166-539E50BA31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912019" y="11151"/>
            <a:ext cx="12469462" cy="13704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8D0ED3B-D9DA-F84B-939B-15966A3368D4}"/>
              </a:ext>
            </a:extLst>
          </p:cNvPr>
          <p:cNvSpPr/>
          <p:nvPr/>
        </p:nvSpPr>
        <p:spPr>
          <a:xfrm>
            <a:off x="11911815" y="12740992"/>
            <a:ext cx="12472185" cy="523220"/>
          </a:xfrm>
          <a:prstGeom prst="rect">
            <a:avLst/>
          </a:prstGeom>
          <a:solidFill>
            <a:srgbClr val="F88D37"/>
          </a:solidFill>
        </p:spPr>
        <p:txBody>
          <a:bodyPr wrap="square" anchor="ctr">
            <a:spAutoFit/>
          </a:bodyPr>
          <a:lstStyle/>
          <a:p>
            <a:pPr rtl="0">
              <a:spcAft>
                <a:spcPts val="600"/>
              </a:spcAft>
            </a:pPr>
            <a:r>
              <a:rPr lang="fr-FR" sz="2800" b="0">
                <a:solidFill>
                  <a:schemeClr val="bg1"/>
                </a:solidFill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  <a:t>Source : Envato Elements </a:t>
            </a:r>
          </a:p>
        </p:txBody>
      </p:sp>
    </p:spTree>
    <p:extLst>
      <p:ext uri="{BB962C8B-B14F-4D97-AF65-F5344CB8AC3E}">
        <p14:creationId xmlns:p14="http://schemas.microsoft.com/office/powerpoint/2010/main" val="2760651632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3BCE308-BC43-F048-8D27-14207B3EDF88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8</a:t>
            </a:fld>
            <a:endParaRPr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4CC17CE-F095-8245-8952-5CFAA7087128}"/>
              </a:ext>
            </a:extLst>
          </p:cNvPr>
          <p:cNvSpPr/>
          <p:nvPr/>
        </p:nvSpPr>
        <p:spPr>
          <a:xfrm>
            <a:off x="6096000" y="7486700"/>
            <a:ext cx="12192000" cy="2308324"/>
          </a:xfrm>
          <a:prstGeom prst="rect">
            <a:avLst/>
          </a:prstGeom>
        </p:spPr>
        <p:txBody>
          <a:bodyPr>
            <a:spAutoFit/>
          </a:bodyPr>
          <a:lstStyle/>
          <a:p>
            <a:pPr rtl="0"/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Risques pour les petits systèmes d'approvisionnement</a:t>
            </a:r>
          </a:p>
          <a:p>
            <a:br>
              <a:rPr lang="en-CA" sz="4800" b="0" dirty="0">
                <a:latin typeface="Lato Light" panose="020F0502020204030203" pitchFamily="34" charset="0"/>
                <a:ea typeface="Lato Light" panose="020F0502020204030203" pitchFamily="34" charset="0"/>
                <a:cs typeface="Lato Light" panose="020F0502020204030203" pitchFamily="34" charset="0"/>
              </a:rPr>
            </a:br>
            <a:endParaRPr lang="en-CA" sz="4800" b="0" dirty="0">
              <a:latin typeface="Lato Light" panose="020F0502020204030203" pitchFamily="34" charset="0"/>
              <a:ea typeface="Lato Light" panose="020F0502020204030203" pitchFamily="34" charset="0"/>
              <a:cs typeface="Lato Light" panose="020F0502020204030203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89579B3-18F9-FBDA-6027-783C8F97A167}"/>
              </a:ext>
            </a:extLst>
          </p:cNvPr>
          <p:cNvSpPr txBox="1"/>
          <p:nvPr/>
        </p:nvSpPr>
        <p:spPr>
          <a:xfrm>
            <a:off x="0" y="3007350"/>
            <a:ext cx="24384000" cy="231858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ACTIVITÉ</a:t>
            </a: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CA" sz="7200" u="none" strike="noStrike" spc="600" dirty="0">
                <a:solidFill>
                  <a:schemeClr val="bg1"/>
                </a:solidFill>
                <a:effectLst/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 GROUPE</a:t>
            </a:r>
            <a:endParaRPr kumimoji="0" lang="en-US" sz="7200" u="none" strike="noStrike" cap="none" spc="600" normalizeH="0" baseline="0" dirty="0">
              <a:ln>
                <a:noFill/>
              </a:ln>
              <a:solidFill>
                <a:schemeClr val="bg1"/>
              </a:solidFill>
              <a:effectLst/>
              <a:uFillTx/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  <a:sym typeface="Helvetica Neue"/>
            </a:endParaRPr>
          </a:p>
        </p:txBody>
      </p:sp>
    </p:spTree>
    <p:extLst>
      <p:ext uri="{BB962C8B-B14F-4D97-AF65-F5344CB8AC3E}">
        <p14:creationId xmlns:p14="http://schemas.microsoft.com/office/powerpoint/2010/main" val="3042693811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57433B9-82A7-184B-950E-2C5E17BA3DF0}"/>
              </a:ext>
            </a:extLst>
          </p:cNvPr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pPr rtl="0"/>
            <a:fld id="{86CB4B4D-7CA3-9044-876B-883B54F8677D}" type="slidenum">
              <a:rPr/>
              <a:pPr/>
              <a:t>9</a:t>
            </a:fld>
            <a:endParaRPr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5E905234-442F-3E42-9D4E-6C37912AE9AD}"/>
              </a:ext>
            </a:extLst>
          </p:cNvPr>
          <p:cNvSpPr/>
          <p:nvPr/>
        </p:nvSpPr>
        <p:spPr>
          <a:xfrm>
            <a:off x="2038350" y="1550765"/>
            <a:ext cx="12192000" cy="10156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l" rtl="0"/>
            <a:r>
              <a:rPr lang="fr-FR" sz="6000">
                <a:solidFill>
                  <a:schemeClr val="tx1"/>
                </a:solidFill>
                <a:latin typeface="Lato" panose="020F0502020204030203" pitchFamily="34" charset="0"/>
              </a:rPr>
              <a:t>Qu'est-ce qu'une inspection sanitaire ?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DBF1A945-1CA4-F848-A512-235BFD8674BE}"/>
              </a:ext>
            </a:extLst>
          </p:cNvPr>
          <p:cNvSpPr/>
          <p:nvPr/>
        </p:nvSpPr>
        <p:spPr>
          <a:xfrm>
            <a:off x="2038349" y="3869899"/>
            <a:ext cx="17810822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0" indent="-685800" algn="l" rtl="0"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Une inspection sanitaire est une inspection sur site (observations) d'un système d'approvisionnement en eau afin d'identifier les sources réelles et potentielles de contamination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 algn="l" rtl="0"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Se concentre habituellement sur les sources de contamination microbiologique</a:t>
            </a:r>
            <a:br>
              <a:rPr lang="en-CA" sz="4800" b="0" dirty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solidFill>
                <a:schemeClr val="tx1"/>
              </a:solidFill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  <a:p>
            <a:pPr marL="685800" indent="-685800" algn="l" rtl="0">
              <a:buFont typeface="Arial" panose="020B0604020202020204" pitchFamily="34" charset="0"/>
              <a:buChar char="•"/>
            </a:pPr>
            <a:r>
              <a:rPr lang="fr-FR" sz="4800" b="0">
                <a:solidFill>
                  <a:schemeClr val="tx1"/>
                </a:solidFill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  <a:t>Des formulaires d'inspection normalisés assurent une certaine homogénéité</a:t>
            </a:r>
            <a:br>
              <a:rPr lang="en-CA" sz="4800" b="0" dirty="0">
                <a:latin typeface="Lato" panose="020F0502020204030203" pitchFamily="34" charset="0"/>
                <a:ea typeface="Lato" panose="020F0502020204030203" pitchFamily="34" charset="0"/>
                <a:cs typeface="Lato" panose="020F0502020204030203" pitchFamily="34" charset="0"/>
              </a:rPr>
            </a:br>
            <a:endParaRPr lang="en-CA" sz="4800" b="0" dirty="0">
              <a:latin typeface="Lato" panose="020F0502020204030203" pitchFamily="34" charset="0"/>
              <a:ea typeface="Lato" panose="020F0502020204030203" pitchFamily="34" charset="0"/>
              <a:cs typeface="Lato" panose="020F0502020204030203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0652340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12839</TotalTime>
  <Words>382</Words>
  <Application>Microsoft Macintosh PowerPoint</Application>
  <PresentationFormat>Custom</PresentationFormat>
  <Paragraphs>71</Paragraphs>
  <Slides>13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Arial</vt:lpstr>
      <vt:lpstr>Helvetica Neue</vt:lpstr>
      <vt:lpstr>Helvetica Neue Light</vt:lpstr>
      <vt:lpstr>Helvetica Neue Medium</vt:lpstr>
      <vt:lpstr>Lato</vt:lpstr>
      <vt:lpstr>Lato Light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cp:lastModifiedBy>Mike Grant</cp:lastModifiedBy>
  <cp:revision>94</cp:revision>
  <dcterms:modified xsi:type="dcterms:W3CDTF">2022-10-26T17:04:42Z</dcterms:modified>
</cp:coreProperties>
</file>