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318" r:id="rId2"/>
    <p:sldId id="314" r:id="rId3"/>
    <p:sldId id="258" r:id="rId4"/>
    <p:sldId id="309" r:id="rId5"/>
    <p:sldId id="310" r:id="rId6"/>
    <p:sldId id="311" r:id="rId7"/>
    <p:sldId id="308" r:id="rId8"/>
    <p:sldId id="312" r:id="rId9"/>
    <p:sldId id="271" r:id="rId10"/>
    <p:sldId id="276" r:id="rId11"/>
    <p:sldId id="279" r:id="rId12"/>
    <p:sldId id="284" r:id="rId13"/>
    <p:sldId id="266" r:id="rId14"/>
    <p:sldId id="289" r:id="rId15"/>
    <p:sldId id="270" r:id="rId16"/>
    <p:sldId id="288" r:id="rId17"/>
    <p:sldId id="290" r:id="rId18"/>
    <p:sldId id="291" r:id="rId19"/>
    <p:sldId id="287" r:id="rId20"/>
    <p:sldId id="295" r:id="rId21"/>
    <p:sldId id="296" r:id="rId22"/>
    <p:sldId id="292" r:id="rId23"/>
    <p:sldId id="293" r:id="rId24"/>
    <p:sldId id="294" r:id="rId25"/>
    <p:sldId id="273" r:id="rId26"/>
    <p:sldId id="297" r:id="rId27"/>
    <p:sldId id="274" r:id="rId28"/>
    <p:sldId id="298" r:id="rId29"/>
    <p:sldId id="299" r:id="rId30"/>
    <p:sldId id="275" r:id="rId31"/>
    <p:sldId id="277" r:id="rId32"/>
    <p:sldId id="278" r:id="rId33"/>
    <p:sldId id="304" r:id="rId34"/>
    <p:sldId id="281" r:id="rId35"/>
    <p:sldId id="316" r:id="rId36"/>
    <p:sldId id="300" r:id="rId37"/>
    <p:sldId id="306" r:id="rId38"/>
    <p:sldId id="305" r:id="rId39"/>
    <p:sldId id="307" r:id="rId40"/>
    <p:sldId id="302" r:id="rId41"/>
    <p:sldId id="282" r:id="rId42"/>
    <p:sldId id="283" r:id="rId43"/>
    <p:sldId id="315" r:id="rId44"/>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9D4"/>
    <a:srgbClr val="A6C3F2"/>
    <a:srgbClr val="E2C8F6"/>
    <a:srgbClr val="DEF2D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63500" autoAdjust="0"/>
  </p:normalViewPr>
  <p:slideViewPr>
    <p:cSldViewPr>
      <p:cViewPr varScale="1">
        <p:scale>
          <a:sx n="56" d="100"/>
          <a:sy n="56" d="100"/>
        </p:scale>
        <p:origin x="214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784B9B5-F63F-40B1-8614-C501DCE56994}" type="slidenum">
              <a:rPr lang="en-CA"/>
              <a:pPr>
                <a:defRPr/>
              </a:pPr>
              <a:t>‹#›</a:t>
            </a:fld>
            <a:endParaRPr lang="en-CA"/>
          </a:p>
        </p:txBody>
      </p:sp>
    </p:spTree>
    <p:extLst>
      <p:ext uri="{BB962C8B-B14F-4D97-AF65-F5344CB8AC3E}">
        <p14:creationId xmlns:p14="http://schemas.microsoft.com/office/powerpoint/2010/main" val="332236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9D18980-FE4C-4DCB-95E3-D904B04E35F4}" type="slidenum">
              <a:rPr/>
              <a:pPr rtl="0" eaLnBrk="1" hangingPunct="1"/>
              <a:t>2</a:t>
            </a:fld>
            <a:endParaRPr/>
          </a:p>
        </p:txBody>
      </p:sp>
    </p:spTree>
    <p:extLst>
      <p:ext uri="{BB962C8B-B14F-4D97-AF65-F5344CB8AC3E}">
        <p14:creationId xmlns:p14="http://schemas.microsoft.com/office/powerpoint/2010/main" val="191398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8A25973-B6D5-4AFD-8074-A331DA7952AD}" type="slidenum">
              <a:rPr/>
              <a:pPr rtl="0" eaLnBrk="1" hangingPunct="1"/>
              <a:t>11</a:t>
            </a:fld>
            <a:endParaRPr/>
          </a:p>
        </p:txBody>
      </p:sp>
      <p:sp>
        <p:nvSpPr>
          <p:cNvPr id="57347"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pPr rtl="0" eaLnBrk="1" hangingPunct="1">
              <a:defRPr/>
            </a:pPr>
            <a:r>
              <a:rPr/>
              <a:t>Le développement des connaissances et des compétences des personnes est une partie du développement de la capacité organisationnelle nécessaire à la mise en œuvre. Un processus de développement des capacités avec validation des compétences peut être utilisé pour développer les capacités individuelles et celles de l'organisation. L’objectif final des programmes de CTED devrait être de renforcer les capacités des populations locales à satisfaire leurs propres besoins.</a:t>
            </a:r>
          </a:p>
          <a:p>
            <a:pPr rtl="0" eaLnBrk="1" hangingPunct="1">
              <a:defRPr/>
            </a:pPr>
            <a:r>
              <a:rPr/>
              <a:t> </a:t>
            </a:r>
          </a:p>
          <a:p>
            <a:pPr rtl="0" eaLnBrk="1" hangingPunct="1">
              <a:defRPr/>
            </a:pPr>
            <a:r>
              <a:rPr/>
              <a:t>Des rôles variés sont nécessaires pour exécuter les programmes de CTED. Les rôles suivants peuvent être exécutés par une seule organisation ou être répartis entre plusieurs organisations :</a:t>
            </a:r>
          </a:p>
          <a:p>
            <a:pPr rtl="0" eaLnBrk="1" hangingPunct="1">
              <a:defRPr/>
            </a:pPr>
            <a:r>
              <a:rPr/>
              <a:t> </a:t>
            </a:r>
          </a:p>
          <a:p>
            <a:pPr marL="171450" indent="-171450" rtl="0" eaLnBrk="1" hangingPunct="1">
              <a:buFont typeface="Arial" pitchFamily="34" charset="0"/>
              <a:buChar char="•"/>
              <a:defRPr/>
            </a:pPr>
            <a:r>
              <a:rPr b="1"/>
              <a:t>Responsables de la mise en œuvre : </a:t>
            </a:r>
            <a:r>
              <a:rPr/>
              <a:t>individu ou organisation qui planifie et met en œuvre un programme de CTED.</a:t>
            </a:r>
            <a:r>
              <a:rPr b="1"/>
              <a:t> </a:t>
            </a:r>
          </a:p>
          <a:p>
            <a:pPr marL="171450" indent="-171450" rtl="0" eaLnBrk="1" hangingPunct="1">
              <a:buFont typeface="Arial" pitchFamily="34" charset="0"/>
              <a:buChar char="•"/>
              <a:defRPr/>
            </a:pPr>
            <a:r>
              <a:rPr b="1"/>
              <a:t>Promoteurs de la santé communautaire :</a:t>
            </a:r>
            <a:r>
              <a:rPr/>
              <a:t> sensibilisent et éduquent les familles à l'importance de l'eau potable et des solutions de CTED.</a:t>
            </a:r>
            <a:r>
              <a:rPr b="1"/>
              <a:t> </a:t>
            </a:r>
          </a:p>
          <a:p>
            <a:pPr marL="171450" indent="-171450" rtl="0" eaLnBrk="1" hangingPunct="1">
              <a:buFont typeface="Arial" pitchFamily="34" charset="0"/>
              <a:buChar char="•"/>
              <a:defRPr/>
            </a:pPr>
            <a:r>
              <a:rPr b="1"/>
              <a:t>Fabricants de produits : </a:t>
            </a:r>
            <a:r>
              <a:rPr/>
              <a:t>construisent et distribuent les produits de CTED</a:t>
            </a:r>
          </a:p>
          <a:p>
            <a:pPr marL="171450" indent="-171450" rtl="0" eaLnBrk="1" hangingPunct="1">
              <a:buFont typeface="Arial" pitchFamily="34" charset="0"/>
              <a:buChar char="•"/>
              <a:defRPr/>
            </a:pPr>
            <a:r>
              <a:rPr b="1"/>
              <a:t>Formateurs : </a:t>
            </a:r>
            <a:r>
              <a:rPr/>
              <a:t>forment et conseillent les opérateurs de projets.</a:t>
            </a:r>
          </a:p>
          <a:p>
            <a:pPr marL="171450" indent="-171450" rtl="0" eaLnBrk="1" hangingPunct="1">
              <a:buFont typeface="Arial" pitchFamily="34" charset="0"/>
              <a:buChar char="•"/>
              <a:defRPr/>
            </a:pPr>
            <a:r>
              <a:rPr b="1"/>
              <a:t>Autres parties prenantes : </a:t>
            </a:r>
            <a:r>
              <a:rPr/>
              <a:t>donateurs, gouvernement, universités et établissements éducatifs</a:t>
            </a:r>
          </a:p>
          <a:p>
            <a:pPr rtl="0" eaLnBrk="1" hangingPunct="1">
              <a:defRPr/>
            </a:pPr>
            <a:r>
              <a:rPr/>
              <a:t> </a:t>
            </a:r>
          </a:p>
        </p:txBody>
      </p:sp>
    </p:spTree>
    <p:extLst>
      <p:ext uri="{BB962C8B-B14F-4D97-AF65-F5344CB8AC3E}">
        <p14:creationId xmlns:p14="http://schemas.microsoft.com/office/powerpoint/2010/main" val="239290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056CB1-2254-4666-9AC0-A51E98A2A7B4}" type="slidenum">
              <a:rPr/>
              <a:pPr rtl="0" eaLnBrk="1" hangingPunct="1"/>
              <a:t>12</a:t>
            </a:fld>
            <a:endParaRPr/>
          </a:p>
        </p:txBody>
      </p:sp>
      <p:sp>
        <p:nvSpPr>
          <p:cNvPr id="58371"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rtl="0" eaLnBrk="1" hangingPunct="1">
              <a:defRPr/>
            </a:pPr>
            <a:r>
              <a:rPr b="1"/>
              <a:t>Pourquoi : </a:t>
            </a:r>
            <a:r>
              <a:rPr/>
              <a:t>le financement à long terme aide à sécuriser l’adoption à long terme</a:t>
            </a:r>
          </a:p>
          <a:p>
            <a:pPr eaLnBrk="1" hangingPunct="1">
              <a:defRPr/>
            </a:pPr>
            <a:endParaRPr lang="en-US" dirty="0" smtClean="0"/>
          </a:p>
          <a:p>
            <a:pPr rtl="0" eaLnBrk="1" hangingPunct="1">
              <a:defRPr/>
            </a:pPr>
            <a:r>
              <a:rPr b="1"/>
              <a:t>Comment :</a:t>
            </a:r>
          </a:p>
          <a:p>
            <a:pPr marL="171450" indent="-171450" rtl="0" eaLnBrk="1" hangingPunct="1">
              <a:buFont typeface="Arial" pitchFamily="34" charset="0"/>
              <a:buChar char="•"/>
              <a:defRPr/>
            </a:pPr>
            <a:r>
              <a:rPr/>
              <a:t>Déterminer les coûts du programme, y compris la planification, la sensibilisation et l’éducation, la fabrication et la distribution du produit, le contrôle et l’évaluation</a:t>
            </a:r>
          </a:p>
          <a:p>
            <a:pPr marL="171450" indent="-171450" rtl="0" eaLnBrk="1" hangingPunct="1">
              <a:buFont typeface="Arial" pitchFamily="34" charset="0"/>
              <a:buChar char="•"/>
              <a:defRPr/>
            </a:pPr>
            <a:r>
              <a:rPr/>
              <a:t>Déterminer la somme que les utilisateurs accepteront de payer</a:t>
            </a:r>
          </a:p>
          <a:p>
            <a:pPr marL="171450" indent="-171450" rtl="0" eaLnBrk="1" hangingPunct="1">
              <a:buFont typeface="Arial" pitchFamily="34" charset="0"/>
              <a:buChar char="•"/>
              <a:defRPr/>
            </a:pPr>
            <a:r>
              <a:rPr/>
              <a:t>Déterminer l’écart entre cette somme et le coût réel</a:t>
            </a:r>
          </a:p>
          <a:p>
            <a:pPr marL="171450" indent="-171450" rtl="0" eaLnBrk="1" hangingPunct="1">
              <a:buFont typeface="Arial" pitchFamily="34" charset="0"/>
              <a:buChar char="•"/>
              <a:defRPr/>
            </a:pPr>
            <a:r>
              <a:rPr/>
              <a:t>Mettre en place une stratégie permettant d'assurer un accès durable au financement ; des bailleurs de fonds différents peuvent être utilisés pour couvrir les coûts différents.</a:t>
            </a:r>
          </a:p>
          <a:p>
            <a:pPr marL="171450" indent="-171450" eaLnBrk="1" hangingPunct="1">
              <a:buFont typeface="Arial" pitchFamily="34" charset="0"/>
              <a:buChar char="•"/>
              <a:defRPr/>
            </a:pPr>
            <a:endParaRPr lang="en-US" dirty="0" smtClean="0"/>
          </a:p>
          <a:p>
            <a:pPr rtl="0" eaLnBrk="1" hangingPunct="1">
              <a:buFont typeface="Arial" pitchFamily="34" charset="0"/>
              <a:buNone/>
              <a:defRPr/>
            </a:pPr>
            <a:r>
              <a:rPr b="1"/>
              <a:t>Étude de cas : </a:t>
            </a:r>
            <a:r>
              <a:rPr/>
              <a:t>WaterGuard, PSI Myanmar</a:t>
            </a:r>
          </a:p>
          <a:p>
            <a:pPr eaLnBrk="1" hangingPunct="1">
              <a:buFont typeface="Arial" pitchFamily="34" charset="0"/>
              <a:buNone/>
              <a:defRPr/>
            </a:pPr>
            <a:endParaRPr lang="en-US" dirty="0" smtClean="0"/>
          </a:p>
          <a:p>
            <a:pPr rtl="0" eaLnBrk="1" hangingPunct="1">
              <a:buFont typeface="Arial" pitchFamily="34" charset="0"/>
              <a:buNone/>
              <a:defRPr/>
            </a:pPr>
            <a:r>
              <a:rPr b="1"/>
              <a:t>Points clés :</a:t>
            </a:r>
          </a:p>
          <a:p>
            <a:pPr marL="171450" indent="-171450" rtl="0" eaLnBrk="1" hangingPunct="1">
              <a:buFont typeface="Arial" pitchFamily="34" charset="0"/>
              <a:buChar char="•"/>
              <a:defRPr/>
            </a:pPr>
            <a:r>
              <a:rPr/>
              <a:t>Les domiciles payent 70% du coût du produit en zones rurales et 100% en zones urbaines et péri-urbaines.</a:t>
            </a:r>
          </a:p>
          <a:p>
            <a:pPr marL="171450" indent="-171450" rtl="0" eaLnBrk="1" hangingPunct="1">
              <a:buFont typeface="Arial" pitchFamily="34" charset="0"/>
              <a:buChar char="•"/>
              <a:defRPr/>
            </a:pPr>
            <a:r>
              <a:rPr/>
              <a:t>Les fonds attribués par des donateurs internationaux couvrent : la fabrication, la distribution, la vente au détail, la promotion et l'éducation</a:t>
            </a:r>
          </a:p>
          <a:p>
            <a:pPr marL="171450" indent="-171450" rtl="0" eaLnBrk="1" hangingPunct="1">
              <a:buFont typeface="Arial" pitchFamily="34" charset="0"/>
              <a:buChar char="•"/>
              <a:defRPr/>
            </a:pPr>
            <a:r>
              <a:rPr/>
              <a:t>Le gouvernement permet à WaterGuard de faire des publicités télévisées à prix réduit</a:t>
            </a:r>
          </a:p>
          <a:p>
            <a:pPr eaLnBrk="1" hangingPunct="1">
              <a:buFont typeface="Arial" pitchFamily="34" charset="0"/>
              <a:buNone/>
              <a:defRPr/>
            </a:pPr>
            <a:endParaRPr lang="en-US" dirty="0" smtClean="0"/>
          </a:p>
        </p:txBody>
      </p:sp>
    </p:spTree>
    <p:extLst>
      <p:ext uri="{BB962C8B-B14F-4D97-AF65-F5344CB8AC3E}">
        <p14:creationId xmlns:p14="http://schemas.microsoft.com/office/powerpoint/2010/main" val="157043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769945-FE9C-47A5-A3D6-B0B8FC8CAEE2}" type="slidenum">
              <a:rPr/>
              <a:pPr rtl="0" eaLnBrk="1" hangingPunct="1"/>
              <a:t>13</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5448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81939D-A9F9-47E0-A2B0-201468AB16A7}" type="slidenum">
              <a:rPr/>
              <a:pPr rtl="0" eaLnBrk="1" hangingPunct="1"/>
              <a:t>14</a:t>
            </a:fld>
            <a:endParaRPr/>
          </a:p>
        </p:txBody>
      </p:sp>
    </p:spTree>
    <p:extLst>
      <p:ext uri="{BB962C8B-B14F-4D97-AF65-F5344CB8AC3E}">
        <p14:creationId xmlns:p14="http://schemas.microsoft.com/office/powerpoint/2010/main" val="190026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12E44E-3C85-4409-8850-DFB11BDE8D8E}" type="slidenum">
              <a:rPr/>
              <a:pPr rtl="0" eaLnBrk="1" hangingPunct="1"/>
              <a:t>15</a:t>
            </a:fld>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Créer une demande au démarrage d'un programme est souvent beaucoup plus difficile que de la satisfaire. Cela demande d'éduquer et de convaincre les familles du besoin et des bénéfices de la CTED afin d'en faire un objet de désir et de convoitise pour les familles. Créer une demande pour la CTED est une tâche compliquée pour les responsables de la mise en œuvre de projets — cela demande du temps, un investissement durable, et un ensemble de stratégies. </a:t>
            </a:r>
          </a:p>
          <a:p>
            <a:pPr eaLnBrk="1" hangingPunct="1"/>
            <a:endParaRPr lang="en-US" smtClean="0"/>
          </a:p>
          <a:p>
            <a:pPr rtl="0" eaLnBrk="1" hangingPunct="1"/>
            <a:r>
              <a:rPr/>
              <a:t>L'expérience montre qu'un renforcement continu et positif est nécessaire pour transformer un comportement d'essai en habitude. Le changement de comportements n'est pas un évènement ponctuel ; au contraire, il s'agit d'un processus au cours duquel les gens progressent, mais il peuvent aussi rechuter et revenir en arrière. Les responsables de la mise en œuvre de projets doivent absolument comprendre que l'échec fait partie du processus de changement, et ne doivent pas céder à la frustration ni abandonner trop rapidement. Pour atteindre un changement de comportement, une motivation et un soutien permanents aux familles qui découvrent l'utilisation de la CTED et commencent à l'adopter au quotidien sont nécessaires. Cela suppose un engagement sans faille sur le long terme pour le programme.</a:t>
            </a:r>
          </a:p>
        </p:txBody>
      </p:sp>
    </p:spTree>
    <p:extLst>
      <p:ext uri="{BB962C8B-B14F-4D97-AF65-F5344CB8AC3E}">
        <p14:creationId xmlns:p14="http://schemas.microsoft.com/office/powerpoint/2010/main" val="210775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F53B389-2F01-404B-B8E5-720329066C2B}" type="slidenum">
              <a:rPr/>
              <a:pPr rtl="0" eaLnBrk="1" hangingPunct="1"/>
              <a:t>16</a:t>
            </a:fld>
            <a:endParaRPr/>
          </a:p>
        </p:txBody>
      </p:sp>
      <p:sp>
        <p:nvSpPr>
          <p:cNvPr id="62467"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rtl="0" eaLnBrk="1" hangingPunct="1">
              <a:defRPr/>
            </a:pPr>
            <a:r>
              <a:rPr/>
              <a:t>Les projets de mise en oeuvre de CTED réussis suivent souvent les étapes suivantes pour créer une demande : </a:t>
            </a:r>
          </a:p>
          <a:p>
            <a:pPr rtl="0" eaLnBrk="1" hangingPunct="1">
              <a:defRPr/>
            </a:pPr>
            <a:r>
              <a:rPr/>
              <a:t> </a:t>
            </a:r>
          </a:p>
          <a:p>
            <a:pPr marL="228600" indent="-228600" rtl="0" eaLnBrk="1" hangingPunct="1">
              <a:buFont typeface="+mj-lt"/>
              <a:buAutoNum type="arabicPeriod"/>
              <a:defRPr/>
            </a:pPr>
            <a:r>
              <a:rPr/>
              <a:t>Identifier une population cible appropriée.</a:t>
            </a:r>
          </a:p>
          <a:p>
            <a:pPr marL="228600" indent="-228600" rtl="0" eaLnBrk="1" hangingPunct="1">
              <a:buFont typeface="+mj-lt"/>
              <a:buAutoNum type="arabicPeriod"/>
              <a:defRPr/>
            </a:pPr>
            <a:r>
              <a:rPr/>
              <a:t>Sélectionner des options de CTED appropriées et réalistes. </a:t>
            </a:r>
          </a:p>
          <a:p>
            <a:pPr marL="228600" indent="-228600" rtl="0" eaLnBrk="1" hangingPunct="1">
              <a:buFont typeface="+mj-lt"/>
              <a:buAutoNum type="arabicPeriod"/>
              <a:defRPr/>
            </a:pPr>
            <a:r>
              <a:rPr/>
              <a:t>Sensibiliser au fait que la CTED constitue une solution qui permet d'obtenir de l’eau potable, et éduquer les gens sur la relation entre l’eau et la santé.</a:t>
            </a:r>
          </a:p>
          <a:p>
            <a:pPr marL="228600" indent="-228600" rtl="0" eaLnBrk="1" hangingPunct="1">
              <a:buFont typeface="+mj-lt"/>
              <a:buAutoNum type="arabicPeriod"/>
              <a:defRPr/>
            </a:pPr>
            <a:r>
              <a:rPr/>
              <a:t>Mener des projets de démonstration pour convaincre les personnes des avantages de la CTED.</a:t>
            </a:r>
          </a:p>
          <a:p>
            <a:pPr marL="228600" indent="-228600" rtl="0" eaLnBrk="1" hangingPunct="1">
              <a:buFont typeface="+mj-lt"/>
              <a:buAutoNum type="arabicPeriod"/>
              <a:defRPr/>
            </a:pPr>
            <a:r>
              <a:rPr/>
              <a:t>Impliquer les agences gouvernementales pour donner de la crédibilité au CTED</a:t>
            </a:r>
          </a:p>
          <a:p>
            <a:pPr marL="228600" indent="-228600" rtl="0" eaLnBrk="1" hangingPunct="1">
              <a:buFont typeface="+mj-lt"/>
              <a:buAutoNum type="arabicPeriod"/>
              <a:defRPr/>
            </a:pPr>
            <a:r>
              <a:rPr/>
              <a:t>Encourager les familles pour qu’elles continuent à utiliser la CTED.</a:t>
            </a:r>
          </a:p>
          <a:p>
            <a:pPr rtl="0" eaLnBrk="1" hangingPunct="1">
              <a:defRPr/>
            </a:pPr>
            <a:r>
              <a:rPr/>
              <a:t> </a:t>
            </a:r>
          </a:p>
        </p:txBody>
      </p:sp>
    </p:spTree>
    <p:extLst>
      <p:ext uri="{BB962C8B-B14F-4D97-AF65-F5344CB8AC3E}">
        <p14:creationId xmlns:p14="http://schemas.microsoft.com/office/powerpoint/2010/main" val="364068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A85E1DD-9A04-4FF5-B708-F7675E071E91}" type="slidenum">
              <a:rPr/>
              <a:pPr rtl="0" eaLnBrk="1" hangingPunct="1"/>
              <a:t>17</a:t>
            </a:fld>
            <a:endParaRPr/>
          </a:p>
        </p:txBody>
      </p:sp>
      <p:sp>
        <p:nvSpPr>
          <p:cNvPr id="63491"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rtl="0" eaLnBrk="1" hangingPunct="1">
              <a:defRPr/>
            </a:pPr>
            <a:r>
              <a:rPr dirty="0"/>
              <a:t>Les </a:t>
            </a:r>
            <a:r>
              <a:rPr dirty="0" err="1"/>
              <a:t>responsables</a:t>
            </a:r>
            <a:r>
              <a:rPr dirty="0"/>
              <a:t> de la </a:t>
            </a:r>
            <a:r>
              <a:rPr dirty="0" err="1"/>
              <a:t>mise</a:t>
            </a:r>
            <a:r>
              <a:rPr dirty="0"/>
              <a:t> </a:t>
            </a:r>
            <a:r>
              <a:rPr dirty="0" err="1"/>
              <a:t>en</a:t>
            </a:r>
            <a:r>
              <a:rPr dirty="0"/>
              <a:t> oeuvre </a:t>
            </a:r>
            <a:r>
              <a:rPr dirty="0" err="1"/>
              <a:t>devraient</a:t>
            </a:r>
            <a:r>
              <a:rPr dirty="0"/>
              <a:t> identifier </a:t>
            </a:r>
            <a:r>
              <a:rPr dirty="0" err="1"/>
              <a:t>une</a:t>
            </a:r>
            <a:r>
              <a:rPr dirty="0"/>
              <a:t> population </a:t>
            </a:r>
            <a:r>
              <a:rPr dirty="0" err="1"/>
              <a:t>cible</a:t>
            </a:r>
            <a:r>
              <a:rPr dirty="0"/>
              <a:t> au </a:t>
            </a:r>
            <a:r>
              <a:rPr dirty="0" err="1"/>
              <a:t>cours</a:t>
            </a:r>
            <a:r>
              <a:rPr dirty="0"/>
              <a:t> de la phase de </a:t>
            </a:r>
            <a:r>
              <a:rPr dirty="0" err="1"/>
              <a:t>planification</a:t>
            </a:r>
            <a:r>
              <a:rPr dirty="0"/>
              <a:t> du </a:t>
            </a:r>
            <a:r>
              <a:rPr dirty="0" err="1"/>
              <a:t>projet</a:t>
            </a:r>
            <a:r>
              <a:rPr dirty="0"/>
              <a:t>. </a:t>
            </a:r>
            <a:r>
              <a:rPr dirty="0" err="1"/>
              <a:t>Ils</a:t>
            </a:r>
            <a:r>
              <a:rPr dirty="0"/>
              <a:t> </a:t>
            </a:r>
            <a:r>
              <a:rPr dirty="0" err="1"/>
              <a:t>ont</a:t>
            </a:r>
            <a:r>
              <a:rPr dirty="0"/>
              <a:t> des chances </a:t>
            </a:r>
            <a:r>
              <a:rPr dirty="0" err="1"/>
              <a:t>d'avoir</a:t>
            </a:r>
            <a:r>
              <a:rPr dirty="0"/>
              <a:t> des </a:t>
            </a:r>
            <a:r>
              <a:rPr dirty="0" err="1"/>
              <a:t>réussites</a:t>
            </a:r>
            <a:r>
              <a:rPr dirty="0"/>
              <a:t> </a:t>
            </a:r>
            <a:r>
              <a:rPr dirty="0" err="1"/>
              <a:t>initiales</a:t>
            </a:r>
            <a:r>
              <a:rPr dirty="0"/>
              <a:t> </a:t>
            </a:r>
            <a:r>
              <a:rPr dirty="0" err="1"/>
              <a:t>en</a:t>
            </a:r>
            <a:r>
              <a:rPr dirty="0"/>
              <a:t> </a:t>
            </a:r>
            <a:r>
              <a:rPr dirty="0" err="1"/>
              <a:t>travaillant</a:t>
            </a:r>
            <a:r>
              <a:rPr dirty="0"/>
              <a:t> avec les </a:t>
            </a:r>
            <a:r>
              <a:rPr dirty="0" err="1"/>
              <a:t>familles</a:t>
            </a:r>
            <a:r>
              <a:rPr dirty="0"/>
              <a:t> qui </a:t>
            </a:r>
            <a:r>
              <a:rPr dirty="0" err="1"/>
              <a:t>adopteront</a:t>
            </a:r>
            <a:r>
              <a:rPr dirty="0"/>
              <a:t> </a:t>
            </a:r>
            <a:r>
              <a:rPr dirty="0" err="1"/>
              <a:t>probablement</a:t>
            </a:r>
            <a:r>
              <a:rPr dirty="0"/>
              <a:t> la CTED, et </a:t>
            </a:r>
            <a:r>
              <a:rPr dirty="0" err="1"/>
              <a:t>cela</a:t>
            </a:r>
            <a:r>
              <a:rPr dirty="0"/>
              <a:t> fait </a:t>
            </a:r>
            <a:r>
              <a:rPr dirty="0" err="1"/>
              <a:t>partie</a:t>
            </a:r>
            <a:r>
              <a:rPr dirty="0"/>
              <a:t> des </a:t>
            </a:r>
            <a:r>
              <a:rPr dirty="0" err="1"/>
              <a:t>capacités</a:t>
            </a:r>
            <a:r>
              <a:rPr dirty="0"/>
              <a:t> de </a:t>
            </a:r>
            <a:r>
              <a:rPr dirty="0" err="1"/>
              <a:t>leur</a:t>
            </a:r>
            <a:r>
              <a:rPr dirty="0"/>
              <a:t> </a:t>
            </a:r>
            <a:r>
              <a:rPr dirty="0" err="1"/>
              <a:t>organisation</a:t>
            </a:r>
            <a:r>
              <a:rPr dirty="0"/>
              <a:t>. </a:t>
            </a:r>
          </a:p>
          <a:p>
            <a:pPr rtl="0" eaLnBrk="1" hangingPunct="1">
              <a:defRPr/>
            </a:pPr>
            <a:r>
              <a:rPr dirty="0"/>
              <a:t> </a:t>
            </a:r>
          </a:p>
          <a:p>
            <a:pPr rtl="0" eaLnBrk="1" hangingPunct="1">
              <a:defRPr/>
            </a:pPr>
            <a:r>
              <a:rPr dirty="0"/>
              <a:t>Il </a:t>
            </a:r>
            <a:r>
              <a:rPr dirty="0" err="1"/>
              <a:t>est</a:t>
            </a:r>
            <a:r>
              <a:rPr dirty="0"/>
              <a:t> plus facile de commencer la </a:t>
            </a:r>
            <a:r>
              <a:rPr dirty="0" err="1"/>
              <a:t>mise</a:t>
            </a:r>
            <a:r>
              <a:rPr dirty="0"/>
              <a:t> </a:t>
            </a:r>
            <a:r>
              <a:rPr dirty="0" err="1"/>
              <a:t>en</a:t>
            </a:r>
            <a:r>
              <a:rPr dirty="0"/>
              <a:t> </a:t>
            </a:r>
            <a:r>
              <a:rPr dirty="0" err="1"/>
              <a:t>œuvre</a:t>
            </a:r>
            <a:r>
              <a:rPr dirty="0"/>
              <a:t> </a:t>
            </a:r>
            <a:r>
              <a:rPr dirty="0" err="1"/>
              <a:t>dans</a:t>
            </a:r>
            <a:r>
              <a:rPr dirty="0"/>
              <a:t> </a:t>
            </a:r>
            <a:r>
              <a:rPr dirty="0" err="1"/>
              <a:t>une</a:t>
            </a:r>
            <a:r>
              <a:rPr dirty="0"/>
              <a:t> zone </a:t>
            </a:r>
            <a:r>
              <a:rPr dirty="0" err="1"/>
              <a:t>où</a:t>
            </a:r>
            <a:r>
              <a:rPr dirty="0"/>
              <a:t> les gens </a:t>
            </a:r>
            <a:r>
              <a:rPr dirty="0" err="1"/>
              <a:t>ont</a:t>
            </a:r>
            <a:r>
              <a:rPr dirty="0"/>
              <a:t> déjà </a:t>
            </a:r>
            <a:r>
              <a:rPr dirty="0" err="1"/>
              <a:t>identifié</a:t>
            </a:r>
            <a:r>
              <a:rPr dirty="0"/>
              <a:t> par </a:t>
            </a:r>
            <a:r>
              <a:rPr dirty="0" err="1"/>
              <a:t>eux-même</a:t>
            </a:r>
            <a:r>
              <a:rPr dirty="0"/>
              <a:t> un </a:t>
            </a:r>
            <a:r>
              <a:rPr dirty="0" err="1"/>
              <a:t>besoin</a:t>
            </a:r>
            <a:r>
              <a:rPr dirty="0"/>
              <a:t>, et </a:t>
            </a:r>
            <a:r>
              <a:rPr dirty="0" err="1"/>
              <a:t>sont</a:t>
            </a:r>
            <a:r>
              <a:rPr dirty="0"/>
              <a:t> </a:t>
            </a:r>
            <a:r>
              <a:rPr dirty="0" err="1"/>
              <a:t>motivés</a:t>
            </a:r>
            <a:r>
              <a:rPr dirty="0"/>
              <a:t> pour adopter des </a:t>
            </a:r>
            <a:r>
              <a:rPr dirty="0" err="1"/>
              <a:t>comportements</a:t>
            </a:r>
            <a:r>
              <a:rPr dirty="0"/>
              <a:t> plus </a:t>
            </a:r>
            <a:r>
              <a:rPr dirty="0" err="1"/>
              <a:t>sains</a:t>
            </a:r>
            <a:r>
              <a:rPr dirty="0"/>
              <a:t>. Les </a:t>
            </a:r>
            <a:r>
              <a:rPr dirty="0" err="1"/>
              <a:t>responsables</a:t>
            </a:r>
            <a:r>
              <a:rPr dirty="0"/>
              <a:t> de la </a:t>
            </a:r>
            <a:r>
              <a:rPr dirty="0" err="1"/>
              <a:t>mise</a:t>
            </a:r>
            <a:r>
              <a:rPr dirty="0"/>
              <a:t> </a:t>
            </a:r>
            <a:r>
              <a:rPr dirty="0" err="1"/>
              <a:t>en</a:t>
            </a:r>
            <a:r>
              <a:rPr dirty="0"/>
              <a:t> </a:t>
            </a:r>
            <a:r>
              <a:rPr dirty="0" err="1"/>
              <a:t>œuvre</a:t>
            </a:r>
            <a:r>
              <a:rPr dirty="0"/>
              <a:t> de </a:t>
            </a:r>
            <a:r>
              <a:rPr dirty="0" err="1"/>
              <a:t>projets</a:t>
            </a:r>
            <a:r>
              <a:rPr dirty="0"/>
              <a:t> </a:t>
            </a:r>
            <a:r>
              <a:rPr dirty="0" err="1"/>
              <a:t>peuvent</a:t>
            </a:r>
            <a:r>
              <a:rPr dirty="0"/>
              <a:t> </a:t>
            </a:r>
            <a:r>
              <a:rPr dirty="0" err="1"/>
              <a:t>également</a:t>
            </a:r>
            <a:r>
              <a:rPr dirty="0"/>
              <a:t> se </a:t>
            </a:r>
            <a:r>
              <a:rPr dirty="0" err="1"/>
              <a:t>focaliser</a:t>
            </a:r>
            <a:r>
              <a:rPr dirty="0"/>
              <a:t> de </a:t>
            </a:r>
            <a:r>
              <a:rPr dirty="0" err="1"/>
              <a:t>manière</a:t>
            </a:r>
            <a:r>
              <a:rPr dirty="0"/>
              <a:t> </a:t>
            </a:r>
            <a:r>
              <a:rPr dirty="0" err="1"/>
              <a:t>stratégique</a:t>
            </a:r>
            <a:r>
              <a:rPr dirty="0"/>
              <a:t> sur les </a:t>
            </a:r>
            <a:r>
              <a:rPr dirty="0" err="1"/>
              <a:t>personnes</a:t>
            </a:r>
            <a:r>
              <a:rPr dirty="0"/>
              <a:t> les plus </a:t>
            </a:r>
            <a:r>
              <a:rPr dirty="0" err="1"/>
              <a:t>vulnérables</a:t>
            </a:r>
            <a:r>
              <a:rPr dirty="0"/>
              <a:t> face à </a:t>
            </a:r>
            <a:r>
              <a:rPr dirty="0" err="1"/>
              <a:t>l'eau</a:t>
            </a:r>
            <a:r>
              <a:rPr dirty="0"/>
              <a:t> non potable, à savoir </a:t>
            </a:r>
            <a:r>
              <a:rPr dirty="0" err="1"/>
              <a:t>ceux</a:t>
            </a:r>
            <a:r>
              <a:rPr dirty="0"/>
              <a:t> qui : </a:t>
            </a:r>
          </a:p>
          <a:p>
            <a:pPr rtl="0" eaLnBrk="1" hangingPunct="1">
              <a:defRPr/>
            </a:pPr>
            <a:r>
              <a:rPr dirty="0"/>
              <a:t> </a:t>
            </a:r>
          </a:p>
          <a:p>
            <a:pPr marL="171450" indent="-171450" rtl="0" eaLnBrk="1" hangingPunct="1">
              <a:buFont typeface="Arial" pitchFamily="34" charset="0"/>
              <a:buChar char="•"/>
              <a:defRPr/>
            </a:pPr>
            <a:r>
              <a:rPr dirty="0" err="1"/>
              <a:t>Ont</a:t>
            </a:r>
            <a:r>
              <a:rPr dirty="0"/>
              <a:t> des </a:t>
            </a:r>
            <a:r>
              <a:rPr dirty="0" err="1"/>
              <a:t>systèmes</a:t>
            </a:r>
            <a:r>
              <a:rPr dirty="0"/>
              <a:t> </a:t>
            </a:r>
            <a:r>
              <a:rPr dirty="0" err="1"/>
              <a:t>immunitaires</a:t>
            </a:r>
            <a:r>
              <a:rPr dirty="0"/>
              <a:t> </a:t>
            </a:r>
            <a:r>
              <a:rPr dirty="0" err="1"/>
              <a:t>faibles</a:t>
            </a:r>
            <a:r>
              <a:rPr dirty="0"/>
              <a:t>, </a:t>
            </a:r>
            <a:r>
              <a:rPr dirty="0" err="1"/>
              <a:t>comme</a:t>
            </a:r>
            <a:r>
              <a:rPr dirty="0"/>
              <a:t> les </a:t>
            </a:r>
            <a:r>
              <a:rPr dirty="0" err="1"/>
              <a:t>enfants</a:t>
            </a:r>
            <a:r>
              <a:rPr dirty="0"/>
              <a:t> de </a:t>
            </a:r>
            <a:r>
              <a:rPr dirty="0" err="1"/>
              <a:t>moins</a:t>
            </a:r>
            <a:r>
              <a:rPr dirty="0"/>
              <a:t> de cinq </a:t>
            </a:r>
            <a:r>
              <a:rPr dirty="0" err="1"/>
              <a:t>ans</a:t>
            </a:r>
            <a:r>
              <a:rPr dirty="0"/>
              <a:t>, les </a:t>
            </a:r>
            <a:r>
              <a:rPr dirty="0" err="1"/>
              <a:t>personnes</a:t>
            </a:r>
            <a:r>
              <a:rPr dirty="0"/>
              <a:t> </a:t>
            </a:r>
            <a:r>
              <a:rPr dirty="0" err="1"/>
              <a:t>malades</a:t>
            </a:r>
            <a:r>
              <a:rPr dirty="0"/>
              <a:t> (</a:t>
            </a:r>
            <a:r>
              <a:rPr dirty="0" err="1"/>
              <a:t>notamment</a:t>
            </a:r>
            <a:r>
              <a:rPr dirty="0"/>
              <a:t> </a:t>
            </a:r>
            <a:r>
              <a:rPr dirty="0" err="1"/>
              <a:t>celles</a:t>
            </a:r>
            <a:r>
              <a:rPr dirty="0"/>
              <a:t> qui </a:t>
            </a:r>
            <a:r>
              <a:rPr dirty="0" err="1"/>
              <a:t>vivent</a:t>
            </a:r>
            <a:r>
              <a:rPr dirty="0"/>
              <a:t> avec le </a:t>
            </a:r>
            <a:r>
              <a:rPr dirty="0" err="1"/>
              <a:t>VIH</a:t>
            </a:r>
            <a:r>
              <a:rPr dirty="0"/>
              <a:t>/</a:t>
            </a:r>
            <a:r>
              <a:rPr dirty="0" err="1"/>
              <a:t>SIDA</a:t>
            </a:r>
            <a:r>
              <a:rPr dirty="0"/>
              <a:t>), et les </a:t>
            </a:r>
            <a:r>
              <a:rPr dirty="0" err="1"/>
              <a:t>personnes</a:t>
            </a:r>
            <a:r>
              <a:rPr dirty="0"/>
              <a:t> </a:t>
            </a:r>
            <a:r>
              <a:rPr dirty="0" err="1"/>
              <a:t>âgées</a:t>
            </a:r>
            <a:endParaRPr dirty="0"/>
          </a:p>
          <a:p>
            <a:pPr marL="171450" indent="-171450" rtl="0" eaLnBrk="1" hangingPunct="1">
              <a:buFont typeface="Arial" pitchFamily="34" charset="0"/>
              <a:buChar char="•"/>
              <a:defRPr/>
            </a:pPr>
            <a:r>
              <a:rPr dirty="0" err="1"/>
              <a:t>Souffrent</a:t>
            </a:r>
            <a:r>
              <a:rPr dirty="0"/>
              <a:t> de </a:t>
            </a:r>
            <a:r>
              <a:rPr dirty="0" err="1"/>
              <a:t>diarrhées</a:t>
            </a:r>
            <a:r>
              <a:rPr dirty="0"/>
              <a:t> et </a:t>
            </a:r>
            <a:r>
              <a:rPr dirty="0" err="1"/>
              <a:t>d'autres</a:t>
            </a:r>
            <a:r>
              <a:rPr dirty="0"/>
              <a:t> maladies qui </a:t>
            </a:r>
            <a:r>
              <a:rPr dirty="0" err="1"/>
              <a:t>pourraient</a:t>
            </a:r>
            <a:r>
              <a:rPr dirty="0"/>
              <a:t> </a:t>
            </a:r>
            <a:r>
              <a:rPr dirty="0" err="1"/>
              <a:t>être</a:t>
            </a:r>
            <a:r>
              <a:rPr dirty="0"/>
              <a:t> </a:t>
            </a:r>
            <a:r>
              <a:rPr dirty="0" err="1"/>
              <a:t>évitées</a:t>
            </a:r>
            <a:r>
              <a:rPr dirty="0"/>
              <a:t> à </a:t>
            </a:r>
            <a:r>
              <a:rPr dirty="0" err="1"/>
              <a:t>l'aide</a:t>
            </a:r>
            <a:r>
              <a:rPr dirty="0"/>
              <a:t> de </a:t>
            </a:r>
            <a:r>
              <a:rPr dirty="0" err="1"/>
              <a:t>programmes</a:t>
            </a:r>
            <a:r>
              <a:rPr dirty="0"/>
              <a:t> </a:t>
            </a:r>
            <a:r>
              <a:rPr dirty="0" err="1"/>
              <a:t>d'eau</a:t>
            </a:r>
            <a:r>
              <a:rPr dirty="0"/>
              <a:t>, </a:t>
            </a:r>
            <a:r>
              <a:rPr dirty="0" err="1"/>
              <a:t>hygiène</a:t>
            </a:r>
            <a:r>
              <a:rPr dirty="0"/>
              <a:t> et </a:t>
            </a:r>
            <a:r>
              <a:rPr dirty="0" err="1"/>
              <a:t>assainissement</a:t>
            </a:r>
            <a:endParaRPr dirty="0"/>
          </a:p>
          <a:p>
            <a:pPr marL="171450" indent="-171450" rtl="0" eaLnBrk="1" hangingPunct="1">
              <a:buFont typeface="Arial" pitchFamily="34" charset="0"/>
              <a:buChar char="•"/>
              <a:defRPr/>
            </a:pPr>
            <a:r>
              <a:rPr dirty="0" err="1"/>
              <a:t>Utilisent</a:t>
            </a:r>
            <a:r>
              <a:rPr dirty="0"/>
              <a:t> de </a:t>
            </a:r>
            <a:r>
              <a:rPr dirty="0" err="1"/>
              <a:t>l'eau</a:t>
            </a:r>
            <a:r>
              <a:rPr dirty="0"/>
              <a:t> </a:t>
            </a:r>
            <a:r>
              <a:rPr dirty="0" err="1"/>
              <a:t>provenant</a:t>
            </a:r>
            <a:r>
              <a:rPr dirty="0"/>
              <a:t> de plans </a:t>
            </a:r>
            <a:r>
              <a:rPr dirty="0" err="1"/>
              <a:t>d'eau</a:t>
            </a:r>
            <a:r>
              <a:rPr dirty="0"/>
              <a:t> de surface </a:t>
            </a:r>
            <a:r>
              <a:rPr dirty="0" err="1"/>
              <a:t>ou</a:t>
            </a:r>
            <a:r>
              <a:rPr dirty="0"/>
              <a:t> de </a:t>
            </a:r>
            <a:r>
              <a:rPr dirty="0" err="1"/>
              <a:t>puits</a:t>
            </a:r>
            <a:r>
              <a:rPr dirty="0"/>
              <a:t> </a:t>
            </a:r>
            <a:r>
              <a:rPr dirty="0" err="1"/>
              <a:t>peu</a:t>
            </a:r>
            <a:r>
              <a:rPr dirty="0"/>
              <a:t> </a:t>
            </a:r>
            <a:r>
              <a:rPr dirty="0" err="1"/>
              <a:t>profonds</a:t>
            </a:r>
            <a:r>
              <a:rPr dirty="0"/>
              <a:t>, qui </a:t>
            </a:r>
            <a:r>
              <a:rPr dirty="0" err="1"/>
              <a:t>sont</a:t>
            </a:r>
            <a:r>
              <a:rPr dirty="0"/>
              <a:t> plus </a:t>
            </a:r>
            <a:r>
              <a:rPr dirty="0" err="1"/>
              <a:t>susceptibles</a:t>
            </a:r>
            <a:r>
              <a:rPr dirty="0"/>
              <a:t> d'être </a:t>
            </a:r>
            <a:r>
              <a:rPr dirty="0" err="1"/>
              <a:t>contaminés</a:t>
            </a:r>
            <a:r>
              <a:rPr dirty="0"/>
              <a:t> par des agents </a:t>
            </a:r>
            <a:r>
              <a:rPr dirty="0" err="1"/>
              <a:t>pathogènes</a:t>
            </a:r>
            <a:endParaRPr dirty="0"/>
          </a:p>
          <a:p>
            <a:pPr marL="171450" indent="-171450" rtl="0" eaLnBrk="1" hangingPunct="1">
              <a:buFont typeface="Arial" pitchFamily="34" charset="0"/>
              <a:buChar char="•"/>
              <a:defRPr/>
            </a:pPr>
            <a:r>
              <a:rPr dirty="0" err="1"/>
              <a:t>Vivent</a:t>
            </a:r>
            <a:r>
              <a:rPr dirty="0"/>
              <a:t> </a:t>
            </a:r>
            <a:r>
              <a:rPr dirty="0" err="1"/>
              <a:t>dans</a:t>
            </a:r>
            <a:r>
              <a:rPr dirty="0"/>
              <a:t> des zones à </a:t>
            </a:r>
            <a:r>
              <a:rPr dirty="0" err="1"/>
              <a:t>risque</a:t>
            </a:r>
            <a:r>
              <a:rPr dirty="0"/>
              <a:t> </a:t>
            </a:r>
            <a:r>
              <a:rPr dirty="0" err="1"/>
              <a:t>d'inondations</a:t>
            </a:r>
            <a:r>
              <a:rPr dirty="0"/>
              <a:t>, </a:t>
            </a:r>
            <a:r>
              <a:rPr dirty="0" err="1"/>
              <a:t>dans</a:t>
            </a:r>
            <a:r>
              <a:rPr dirty="0"/>
              <a:t> les zones </a:t>
            </a:r>
            <a:r>
              <a:rPr dirty="0" err="1"/>
              <a:t>où</a:t>
            </a:r>
            <a:r>
              <a:rPr dirty="0"/>
              <a:t> les conditions </a:t>
            </a:r>
            <a:r>
              <a:rPr dirty="0" err="1"/>
              <a:t>d'hygiène</a:t>
            </a:r>
            <a:r>
              <a:rPr dirty="0"/>
              <a:t> et </a:t>
            </a:r>
            <a:r>
              <a:rPr dirty="0" err="1"/>
              <a:t>d'assainissement</a:t>
            </a:r>
            <a:r>
              <a:rPr dirty="0"/>
              <a:t> </a:t>
            </a:r>
            <a:r>
              <a:rPr dirty="0" err="1"/>
              <a:t>sont</a:t>
            </a:r>
            <a:r>
              <a:rPr dirty="0"/>
              <a:t> </a:t>
            </a:r>
            <a:r>
              <a:rPr dirty="0" err="1"/>
              <a:t>médiocres</a:t>
            </a:r>
            <a:r>
              <a:rPr dirty="0"/>
              <a:t>, et </a:t>
            </a:r>
            <a:r>
              <a:rPr dirty="0" err="1"/>
              <a:t>dans</a:t>
            </a:r>
            <a:r>
              <a:rPr dirty="0"/>
              <a:t> zones de </a:t>
            </a:r>
            <a:r>
              <a:rPr dirty="0" err="1"/>
              <a:t>conflit</a:t>
            </a:r>
            <a:r>
              <a:rPr dirty="0"/>
              <a:t> </a:t>
            </a:r>
            <a:r>
              <a:rPr dirty="0" err="1"/>
              <a:t>ou</a:t>
            </a:r>
            <a:r>
              <a:rPr dirty="0"/>
              <a:t> </a:t>
            </a:r>
            <a:r>
              <a:rPr dirty="0" err="1"/>
              <a:t>d'urgence</a:t>
            </a:r>
            <a:endParaRPr dirty="0"/>
          </a:p>
        </p:txBody>
      </p:sp>
    </p:spTree>
    <p:extLst>
      <p:ext uri="{BB962C8B-B14F-4D97-AF65-F5344CB8AC3E}">
        <p14:creationId xmlns:p14="http://schemas.microsoft.com/office/powerpoint/2010/main" val="240539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La majorité des organisations choisit une seule option de CTED parmi toutes celles qui font partie de l'approche à barrières multiples. Cela est fréquemment du à leurs ressources et à leurs capacités limitées à proposer plus d'une option aux familles. </a:t>
            </a:r>
          </a:p>
          <a:p>
            <a:pPr rtl="0" eaLnBrk="1" hangingPunct="1"/>
            <a:r>
              <a:rPr/>
              <a:t> </a:t>
            </a:r>
          </a:p>
          <a:p>
            <a:pPr rtl="0" eaLnBrk="1" hangingPunct="1"/>
            <a:r>
              <a:rPr/>
              <a:t>Les responsables de la mise en œuvre de projets prennent souvent leur décision en suivant les critères suivants, discutés dans le Module 2 :</a:t>
            </a:r>
          </a:p>
          <a:p>
            <a:pPr rtl="0" eaLnBrk="1" hangingPunct="1"/>
            <a:r>
              <a:rPr/>
              <a:t> </a:t>
            </a:r>
          </a:p>
          <a:p>
            <a:pPr rtl="0" eaLnBrk="1" hangingPunct="1"/>
            <a:r>
              <a:rPr b="1"/>
              <a:t>Efficacité</a:t>
            </a:r>
            <a:r>
              <a:rPr/>
              <a:t> : est-ce que cette technologie fonctionne bien ?</a:t>
            </a:r>
          </a:p>
          <a:p>
            <a:pPr rtl="0" eaLnBrk="1" hangingPunct="1"/>
            <a:r>
              <a:rPr b="1"/>
              <a:t>Pertinence :</a:t>
            </a:r>
            <a:r>
              <a:rPr/>
              <a:t> la technologie est-elle adaptée à la vie quotidienne des personnes ?</a:t>
            </a:r>
          </a:p>
          <a:p>
            <a:pPr rtl="0" eaLnBrk="1" hangingPunct="1"/>
            <a:r>
              <a:rPr b="1"/>
              <a:t>Acceptabilité :</a:t>
            </a:r>
            <a:r>
              <a:rPr/>
              <a:t> qu’est-ce que les gens vont penser de cette technologie ?</a:t>
            </a:r>
          </a:p>
          <a:p>
            <a:pPr rtl="0" eaLnBrk="1" hangingPunct="1"/>
            <a:r>
              <a:rPr b="1"/>
              <a:t>Coût :</a:t>
            </a:r>
            <a:r>
              <a:rPr/>
              <a:t> quels sont les coûts pour la famille ?</a:t>
            </a:r>
          </a:p>
          <a:p>
            <a:pPr rtl="0" eaLnBrk="1" hangingPunct="1"/>
            <a:r>
              <a:rPr b="1"/>
              <a:t>Mise en œuvre :</a:t>
            </a:r>
            <a:r>
              <a:rPr/>
              <a:t> quels sont les besoins pour faire pénétrer cette technologie dans les maisons ?</a:t>
            </a:r>
          </a:p>
          <a:p>
            <a:pPr rtl="0" eaLnBrk="1" hangingPunct="1"/>
            <a:r>
              <a:rPr/>
              <a:t> </a:t>
            </a:r>
          </a:p>
          <a:p>
            <a:pPr rtl="0" eaLnBrk="1" hangingPunct="1"/>
            <a:r>
              <a:rPr/>
              <a:t>On pense que la demande peut être augmentée en proposant plus d'options de CTED : par exemple, en permettant aux familles de choisir parmi un éventail de produits à différents niveaux de prix (WSP, 2002 ; UNICEF, 2008 ; Clasen, 2009). Généralement, plus les familles sont impliquées dans le choix de leur produits de CTED, mieux elles le comprennent, et plus elles sont motivées pour l'utiliser. </a:t>
            </a:r>
          </a:p>
          <a:p>
            <a:pPr rtl="0" eaLnBrk="1" hangingPunct="1"/>
            <a:r>
              <a:rPr/>
              <a:t> </a:t>
            </a:r>
          </a:p>
          <a:p>
            <a:pPr rtl="0" eaLnBrk="1" hangingPunct="1"/>
            <a:r>
              <a:rPr/>
              <a:t>Les gens peuvent cependant être rapidement perdus s'il y a trop de choix. La difficulté à prendre une décision peut entrainer les gens à ne pas agir du tout et à continuer à boire une eau non potable. Les familles ont souvent besoin de quelqu'un pour les aider à prendre une décision, en leur suggérant un bon moyen de commencer. Certains responsables de la mise en œuvre de projets forment et éduquent les gens pour les aider à décider quelle option est la plus adaptée à leur situation. </a:t>
            </a:r>
          </a:p>
          <a:p>
            <a:pPr rtl="0" eaLnBrk="1" hangingPunct="1"/>
            <a:r>
              <a:rPr/>
              <a:t> </a:t>
            </a: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4E8540D-1B0D-479D-A574-C1CBB4F2C0F5}" type="slidenum">
              <a:rPr/>
              <a:pPr rtl="0" eaLnBrk="1" hangingPunct="1"/>
              <a:t>18</a:t>
            </a:fld>
            <a:endParaRPr/>
          </a:p>
        </p:txBody>
      </p:sp>
    </p:spTree>
    <p:extLst>
      <p:ext uri="{BB962C8B-B14F-4D97-AF65-F5344CB8AC3E}">
        <p14:creationId xmlns:p14="http://schemas.microsoft.com/office/powerpoint/2010/main" val="261096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8D10B9E-21D1-4F5D-BFB2-22DBD3367289}" type="slidenum">
              <a:rPr/>
              <a:pPr rtl="0" eaLnBrk="1" hangingPunct="1"/>
              <a:t>19</a:t>
            </a:fld>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responsables des projets doivent sensibiliser les gens et leur apporter des connaissances pour les motiver à agir.  Au cours du processus de sensibilisation, de développement des connaissances et d'action, la promotion est utilisée pour sensibiliser et encourager les gens à apprendre sur l’eau potable et sur les options qui permettent de traiter l'eau. L’éducation permet de développer leurs connaissances sur les relations entre l’eau et la santé et sur les options de traitement de l’eau à domicile. La promotion et l’éducation sont nécessaires pour motiver les personnes à agir différemment et à intégrer ces systèmes de traitement de l’eau dans leur quotidien. Les efforts de promotion et d'éducation doivent être adaptés à la population ciblée.</a:t>
            </a:r>
            <a:r>
              <a:rPr b="1"/>
              <a:t>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27816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activités promotionnelles visent généralement un large éventail de personnes, en considérant que les plus intéressées franchiront le pas. Les médias tels que la télévision, la radio, les journaux, les panneaux d'affichage publicitaire, le théâtre de rue, etc. se prêtent bien à ces activités. Les campagnes dans les médias se concentrent généralement sur quelques messages clés pour le grand public, tels que :</a:t>
            </a:r>
          </a:p>
          <a:p>
            <a:pPr rtl="0" eaLnBrk="1" hangingPunct="1"/>
            <a:r>
              <a:rPr/>
              <a:t> </a:t>
            </a:r>
          </a:p>
          <a:p>
            <a:pPr rtl="0" eaLnBrk="1" hangingPunct="1"/>
            <a:r>
              <a:rPr/>
              <a:t>“L'eau polluée vous rend malade.”</a:t>
            </a:r>
          </a:p>
          <a:p>
            <a:pPr rtl="0" eaLnBrk="1" hangingPunct="1"/>
            <a:r>
              <a:rPr/>
              <a:t>“L'eau potable vous maintient en bonne santé.”</a:t>
            </a:r>
          </a:p>
          <a:p>
            <a:pPr rtl="0" eaLnBrk="1" hangingPunct="1"/>
            <a:r>
              <a:rPr/>
              <a:t>“Vous pouvez traiter l'eau polluée à la maison pour avoir de l'eau potable.”</a:t>
            </a:r>
          </a:p>
          <a:p>
            <a:pPr rtl="0" eaLnBrk="1" hangingPunct="1"/>
            <a:r>
              <a:rPr/>
              <a:t> </a:t>
            </a:r>
          </a:p>
          <a:p>
            <a:pPr rtl="0" eaLnBrk="1" hangingPunct="1"/>
            <a:r>
              <a:rPr/>
              <a:t>Les campagnes médiatiques peuvent être très ponctuelles (par exemple, sensibiliser au cholera juste avant la saison des pluies) et atteindre un large public avec des moyens humains limités. Cependant, une campagne médiatique devrait être rapidement suivie par un projet éducatif pour encourager les gens à agir. Les médias seuls sont moins efficaces pour provoquer un changement à long terme car ils permettent seulement de communiquer dans un sens. De plus, ils risquent de n'atteindre que les familles les plus aisées, qui sont souvent les seules à posséder une télévision ou une radio (Namsaat, 2001).</a:t>
            </a:r>
          </a:p>
          <a:p>
            <a:pPr eaLnBrk="1" hangingPunct="1"/>
            <a:endParaRPr lang="en-CA"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9CD11F3-A145-417A-9EA6-8C3B422A0A57}" type="slidenum">
              <a:rPr/>
              <a:pPr rtl="0" eaLnBrk="1" hangingPunct="1"/>
              <a:t>20</a:t>
            </a:fld>
            <a:endParaRPr/>
          </a:p>
        </p:txBody>
      </p:sp>
    </p:spTree>
    <p:extLst>
      <p:ext uri="{BB962C8B-B14F-4D97-AF65-F5344CB8AC3E}">
        <p14:creationId xmlns:p14="http://schemas.microsoft.com/office/powerpoint/2010/main" val="398822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B9D56E1-469E-443C-87E3-727E9A8D0600}" type="slidenum">
              <a:rPr/>
              <a:pPr rtl="0" eaLnBrk="1" hangingPunct="1"/>
              <a:t>3</a:t>
            </a:fld>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516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gens doivent être formés à trois choses de manière à commencer à traiter l'eau à domicile : pourquoi utiliser la CTED, comment avoir accès à la CTED, et comment utiliser la CTED. </a:t>
            </a:r>
          </a:p>
          <a:p>
            <a:pPr rtl="0" eaLnBrk="1" hangingPunct="1"/>
            <a:r>
              <a:rPr/>
              <a:t> </a:t>
            </a:r>
          </a:p>
          <a:p>
            <a:pPr rtl="0" eaLnBrk="1" hangingPunct="1"/>
            <a:r>
              <a:rPr/>
              <a:t>Les promoteurs de la santé communautaire sont essentiels pour une mise en œuvre réussie, car ils expliquent aux familles pourquoi l'eau potable et la CTED sont nécessaires. Ce sont des personnes de la communauté qui sont respectées et en qui les gens ont confiance. Ces personnes aident à crédibiliser la CTED. Elles peuvent être des infirmières, des instituteurs, des dirigeantes de groupes de femmes, des dirigeants de la communauté, ou des anciens. </a:t>
            </a:r>
          </a:p>
          <a:p>
            <a:pPr rtl="0" eaLnBrk="1" hangingPunct="1"/>
            <a:r>
              <a:rPr/>
              <a:t> </a:t>
            </a:r>
          </a:p>
          <a:p>
            <a:pPr rtl="0" eaLnBrk="1" hangingPunct="1"/>
            <a:r>
              <a:rPr/>
              <a:t>Des études montrent que les gens seront plus susceptibles de traiter l'eau s'ils comprennent la relation entre l'eau et la santé, et qu'elles ont des connaissances en eau potable (Kraemer and Mosler, 2010; Brown et al., 2007). Cependant, de très nombreuses personnes dans le monde ne comprennent pas le rapport entre l'eau et la santé. Les responsables de la mise en œuvre de projets rapportent que certaines croyances ou normes traditionnelles sont responsables d'une faible demande : par exemple, beaucoup de gens croient que la diarrhée n'est pas une maladie mais le résultat de pouvoirs surnaturels. D'autres responsables ont découvert que certaines personnes sont persuadées qu'elles sont immunisées à force de boire l'eau, et qu'elles n'ont pas besoin de la traiter (Heri et Mosler, 2008; Graf et al., 2008; Clasen, 2009). </a:t>
            </a:r>
          </a:p>
          <a:p>
            <a:pPr eaLnBrk="1" hangingPunct="1"/>
            <a:endParaRPr lang="en-US" smtClean="0"/>
          </a:p>
          <a:p>
            <a:pPr rtl="0" eaLnBrk="1" hangingPunct="1"/>
            <a:r>
              <a:rPr/>
              <a:t>C'est pourquoi il est fondamental de choisir les messages clés et les moyens de communication les plus appropriés pour faire appel aux croyances et à la motivation du public visé. Par exemple, les promoteurs de la santé communautaire peuvent organiser des visites à domicile et des réunions avec les groupes de femmes pour atteindre les mères, tandis que le théâtre de rue sera probablement plus efficace pour atteindre les pères et les jeunes. </a:t>
            </a:r>
          </a:p>
          <a:p>
            <a:pPr rtl="0" eaLnBrk="1" hangingPunct="1"/>
            <a:r>
              <a:rPr/>
              <a:t> </a:t>
            </a:r>
          </a:p>
          <a:p>
            <a:pPr rtl="0" eaLnBrk="1" hangingPunct="1"/>
            <a:r>
              <a:rPr/>
              <a:t>Certains estiment que la communication de personne à personne consomme trop de ressources et n'est pas applicable à grande échelle, et qu'elle devrait donc être limitée aux zones qui ne peuvent pas être atteintes par les médias (Parker, 2009). Cependant, de nombreux responsables de projets considèrent que les réunions de groupes et les visites des promoteurs de la santé communautaire forment la stratégie la plus efficace pour éduquer les gens et les accompagner vers l'adoption de la CTED. L'acceptation, l'adoption et l'utilisation à long terme ont plus de chances de se produire ; de plus, cela aide à créer une éducation de "bouche-à-oreille" hors du cadre du projet, ce qui peut faire franchir un palier à l'impact. </a:t>
            </a:r>
          </a:p>
          <a:p>
            <a:pPr rtl="0" eaLnBrk="1" hangingPunct="1"/>
            <a:r>
              <a:rPr/>
              <a:t> </a:t>
            </a:r>
          </a:p>
          <a:p>
            <a:pPr rtl="0" eaLnBrk="1" hangingPunct="1"/>
            <a:r>
              <a:rPr/>
              <a:t> </a:t>
            </a:r>
          </a:p>
          <a:p>
            <a:pPr eaLnBrk="1" hangingPunct="1"/>
            <a:endParaRPr lang="en-CA" smtClean="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8E53478-D7D3-43FD-9E37-F8E450334D11}" type="slidenum">
              <a:rPr/>
              <a:pPr rtl="0" eaLnBrk="1" hangingPunct="1"/>
              <a:t>21</a:t>
            </a:fld>
            <a:endParaRPr/>
          </a:p>
        </p:txBody>
      </p:sp>
    </p:spTree>
    <p:extLst>
      <p:ext uri="{BB962C8B-B14F-4D97-AF65-F5344CB8AC3E}">
        <p14:creationId xmlns:p14="http://schemas.microsoft.com/office/powerpoint/2010/main" val="2180274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Un projet de démonstration permet aux gens de voir et de ressentir les bénéfices de la CTED par eux-mêmes Mener un petit projet de démonstration au début d'un programme constitue une bonne stratégie pour les responsables de projets. Cela aide à générer de l'intérêt et à créer de la demande avant de faire franchir un palier au programme.</a:t>
            </a:r>
          </a:p>
          <a:p>
            <a:pPr rtl="0" eaLnBrk="1" hangingPunct="1"/>
            <a:r>
              <a:rPr/>
              <a:t> </a:t>
            </a:r>
          </a:p>
          <a:p>
            <a:pPr rtl="0" eaLnBrk="1" hangingPunct="1"/>
            <a:r>
              <a:rPr/>
              <a:t>Les meilleurs endroits pour faire une démonstration sont généralement les instituts publics et communautaires, comme les écoles et les centres de santé. Ces endroits soulignent les qualités de meneurs d'hommes des responsables du programme et donnent de la crédibilité à celui-ci. C'est aussi le moyen pour les responsables de la mise en oeuvre de projets d'accéder aux plus vulnérables : les jeunes enfants et les malades. </a:t>
            </a:r>
          </a:p>
          <a:p>
            <a:pPr rtl="0" eaLnBrk="1" hangingPunct="1"/>
            <a:r>
              <a:rPr/>
              <a:t> </a:t>
            </a:r>
          </a:p>
          <a:p>
            <a:pPr rtl="0" eaLnBrk="1" hangingPunct="1"/>
            <a:r>
              <a:rPr/>
              <a:t>L'efficacité de la CTED peut aussi être enseignée dans le cadre scolaire, et les professeurs peuvent être formés à l'eau potable, l'hygiène et la CTED afin de transmettre ces notions à leurs élèves. Lorsque les enfants comprennent l'importance de l'eau potable et connaissent les solutions disponibles, ils transmettent le message à leurs parents et encouragent le passage à l'action à la maison. </a:t>
            </a:r>
          </a:p>
          <a:p>
            <a:pPr rtl="0" eaLnBrk="1" hangingPunct="1"/>
            <a:r>
              <a:rPr/>
              <a:t> </a:t>
            </a:r>
          </a:p>
          <a:p>
            <a:pPr rtl="0" eaLnBrk="1" hangingPunct="1"/>
            <a:r>
              <a:rPr/>
              <a:t>De même, les interventions dans les centres de santé peuvent être associées à la formation des professionnels de la santé, qui transmettent les informations à leurs patients et à leurs clients. Travailler avec les centres de soins permet d'atteindre directement les enfants de moins de cinq ans, qui sont les plus sujets aux diarrhées parfois mortelles, ainsi que les mères qui souhaitent améliorer la santé de leur famille.</a:t>
            </a:r>
          </a:p>
          <a:p>
            <a:pPr rtl="0" eaLnBrk="1" hangingPunct="1"/>
            <a:r>
              <a:rPr/>
              <a:t> </a:t>
            </a:r>
          </a:p>
          <a:p>
            <a:pPr rtl="0" eaLnBrk="1" hangingPunct="1"/>
            <a:r>
              <a:rPr/>
              <a:t>Les systèmes de CTED sont généralement fournis gratuitement aux écoles et aux centres de soins. Une lettre d'accord ou un contrat permet de s'assurer que le personnel s'engage à utiliser et entretenir correctement les produits de CTED. Certains programmes fournissent également des systèmes de CTED aux enseignants et aux professionnels de santé pour leur domicile. </a:t>
            </a:r>
          </a:p>
          <a:p>
            <a:pPr rtl="0" eaLnBrk="1" hangingPunct="1"/>
            <a:r>
              <a:rPr/>
              <a:t> </a:t>
            </a:r>
          </a:p>
          <a:p>
            <a:pPr rtl="0" eaLnBrk="1" hangingPunct="1"/>
            <a:r>
              <a:rPr b="1"/>
              <a:t>Voir, c'est croire</a:t>
            </a:r>
          </a:p>
          <a:p>
            <a:pPr rtl="0" eaLnBrk="1" hangingPunct="1"/>
            <a:r>
              <a:rPr b="1"/>
              <a:t> </a:t>
            </a:r>
          </a:p>
          <a:p>
            <a:pPr rtl="0" eaLnBrk="1" hangingPunct="1"/>
            <a:r>
              <a:rPr/>
              <a:t>Les responsables de la mise en œuvre de projets témoignent du fait que lorsque les gens constatent les bénéfices que tirent leurs voisins de leur système de CTED, ils veulent la même chose pour eux. Une étude menée par Moser et al. en 2005 montre que plus une personne voit de gens utiliser le système SODIS, plus cette personne a de chances de l'utiliser elle-même. Clean Water for Haiti a commencé par installer des filtres biosable dans les écoles, les centres de santé, les églises et les maisons des chefs des communautés pour offrir une vitrine au système. Les gens ont pu constater par eux-mêmes que l'eau filtrée était de meilleure qualité, et qu'elle permettait d'améliorer la santé des gens. Grâce à cela, les gens ont adopté les filtres. A ce jour, plus de 10 000 personnes ont un filtre biosable installé, et la demande dépasse les capacités de l'organisation (Dow Baker et al., 2008).</a:t>
            </a:r>
          </a:p>
          <a:p>
            <a:pPr eaLnBrk="1" hangingPunct="1"/>
            <a:endParaRPr lang="en-CA" smtClean="0"/>
          </a:p>
          <a:p>
            <a:pPr rtl="0" eaLnBrk="1" hangingPunct="1"/>
            <a:r>
              <a:rPr b="1"/>
              <a:t> </a:t>
            </a:r>
          </a:p>
          <a:p>
            <a:pPr rtl="0" eaLnBrk="1" hangingPunct="1"/>
            <a:r>
              <a:rPr b="1"/>
              <a:t>Éduquer les communautés par l'intermédiaire des écoles et des centres de soins – chlore, Kenya</a:t>
            </a:r>
          </a:p>
          <a:p>
            <a:pPr rtl="0" eaLnBrk="1" hangingPunct="1"/>
            <a:r>
              <a:rPr/>
              <a:t> </a:t>
            </a:r>
          </a:p>
          <a:p>
            <a:pPr rtl="0" eaLnBrk="1" hangingPunct="1"/>
            <a:r>
              <a:rPr/>
              <a:t>CARE-Kenya a mis en oeuvre une intervention consacrée à l'eau potable et à l'hygiène dans les écoles rurales. Ils fournissent aux écoles des récipients de stockage sûr, des WaterGuard (flacons de chlore), et des postes de lavage des mains. Une évaluation du programme a été conduite sur les connaissances des élèves et sur l'adoption par les parents de bonnes pratiques relatives à l'eau potable et à l'hygiène à la maison. Cette approche s'est montrée prometteuse en ce qui concerne la transmission des messages des élèves aux parents (O’Reilly et al., 2006 ; O’Reilly et al., 2008).</a:t>
            </a:r>
          </a:p>
          <a:p>
            <a:pPr rtl="0" eaLnBrk="1" hangingPunct="1"/>
            <a:r>
              <a:rPr/>
              <a:t> </a:t>
            </a:r>
          </a:p>
          <a:p>
            <a:pPr rtl="0" eaLnBrk="1" hangingPunct="1"/>
            <a:r>
              <a:rPr/>
              <a:t>Dans le cadre d'une autre étude, les infirmières d'un centre de santé comportant une maternité ont été formées à la chloration à l'aide de WaterGuard et au lavage correct des mains. On leur a demandé de transmettre ces connaissances à leurs patients. A la suite de cette formation, un sondage a été mené auprès des patients : 76% d'entre eux ont témoigné avoir été formés à la fois à la chloration et au lavage des mains (Parker et al., 2006).</a:t>
            </a:r>
          </a:p>
          <a:p>
            <a:pPr rtl="0" eaLnBrk="1" hangingPunct="1"/>
            <a:r>
              <a:rPr/>
              <a:t> </a:t>
            </a:r>
          </a:p>
          <a:p>
            <a:pPr eaLnBrk="1" hangingPunct="1"/>
            <a:endParaRPr lang="en-CA"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6E87B5-52D2-4CC6-A4B4-4203547881B4}" type="slidenum">
              <a:rPr/>
              <a:pPr rtl="0" eaLnBrk="1" hangingPunct="1"/>
              <a:t>22</a:t>
            </a:fld>
            <a:endParaRPr/>
          </a:p>
        </p:txBody>
      </p:sp>
    </p:spTree>
    <p:extLst>
      <p:ext uri="{BB962C8B-B14F-4D97-AF65-F5344CB8AC3E}">
        <p14:creationId xmlns:p14="http://schemas.microsoft.com/office/powerpoint/2010/main" val="2090033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Une reconnaissance et un soutien de la part du gouvernement sont nécessaires pour augmenter la demande sur le long terme. Une approbation par des agences gouvernementales donne du crédit à la CTED et au projet </a:t>
            </a:r>
          </a:p>
          <a:p>
            <a:pPr rtl="0" eaLnBrk="1" hangingPunct="1"/>
            <a:r>
              <a:rPr/>
              <a:t> </a:t>
            </a:r>
          </a:p>
          <a:p>
            <a:pPr rtl="0" eaLnBrk="1" hangingPunct="1"/>
            <a:r>
              <a:rPr/>
              <a:t>Les responsables de la mise en oeuvre doivent être réactifs et faire les démarches nécessaires pour intégrer tous échelons administratifs : local, régional et national. La CTED est transversale à plusieurs secteurs (tels que la santé, l'eau et l'assainissement, le développement rural et l'éducation), donc les responsables de tous ces domaines devraient être impliqués. Les former aux bénéfices de la CTED et leur montrer à quel point elle permet de renforcer leurs propres efforts permet d'impliquer des responsables gouvernementaux (Clasen, 2009). </a:t>
            </a:r>
          </a:p>
          <a:p>
            <a:pPr rtl="0" eaLnBrk="1" hangingPunct="1"/>
            <a:r>
              <a:rPr/>
              <a:t> </a:t>
            </a:r>
          </a:p>
          <a:p>
            <a:pPr rtl="0" eaLnBrk="1" hangingPunct="1"/>
            <a:r>
              <a:rPr/>
              <a:t>Au Népal, le gouvernement est très actif en ce qui concerne la promotion de la CTED. Il coordonne le développement de supports de promotion de la CTED et la transmission des messages avec plusieurs organisations exécutantes. Le gouvernement du Laos travaille aussi de manière rapprochée avec les responsables de la mise en œuvre de projets pour promouvoir divers moyens de CTED, notamment faire bouillir l'eau, le chlore, SODIS, et le filtre biosable. Il propose aussi des formations s'implique dans la production de supports éducatifs en partenariat avec les responsables de la mise en œuvre de projets (SODIS, 2010). </a:t>
            </a:r>
          </a:p>
          <a:p>
            <a:pPr rtl="0" eaLnBrk="1" hangingPunct="1"/>
            <a:r>
              <a:rPr/>
              <a:t> </a:t>
            </a:r>
          </a:p>
          <a:p>
            <a:pPr rtl="0" eaLnBrk="1" hangingPunct="1"/>
            <a:r>
              <a:rPr/>
              <a:t>Plusieurs gouvernements (notamment le Cambodge, l'Indonésie, le Népal et les Philippines) ont également rédigé des directives de CTED pour favoriser leur adoption et se porter garants de leur qualité.</a:t>
            </a:r>
          </a:p>
          <a:p>
            <a:pPr rtl="0" eaLnBrk="1" hangingPunct="1"/>
            <a:r>
              <a:rPr/>
              <a:t> </a:t>
            </a:r>
          </a:p>
          <a:p>
            <a:pPr eaLnBrk="1" hangingPunct="1"/>
            <a:endParaRPr lang="en-CA" smtClean="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EC739FB-0339-4F2C-9487-BC6FD49B120F}" type="slidenum">
              <a:rPr/>
              <a:pPr rtl="0" eaLnBrk="1" hangingPunct="1"/>
              <a:t>23</a:t>
            </a:fld>
            <a:endParaRPr/>
          </a:p>
        </p:txBody>
      </p:sp>
    </p:spTree>
    <p:extLst>
      <p:ext uri="{BB962C8B-B14F-4D97-AF65-F5344CB8AC3E}">
        <p14:creationId xmlns:p14="http://schemas.microsoft.com/office/powerpoint/2010/main" val="3062556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Un renforcement positif est indispensable après l'introduction de la CTED à la maison.</a:t>
            </a:r>
            <a:r>
              <a:rPr b="1"/>
              <a:t> </a:t>
            </a:r>
            <a:r>
              <a:rPr/>
              <a:t>Les gens ont besoin d'encouragements et de soutien lorsqu'ils apprennent à intégrer la CTED à leurs activités quotidiennes. Ils ont souvent des questions ou ont besoin de rappels sur l'utilisation correcte et l'entretien de leurs systèmes de CTED. </a:t>
            </a:r>
          </a:p>
          <a:p>
            <a:pPr rtl="0" eaLnBrk="1" hangingPunct="1"/>
            <a:r>
              <a:rPr/>
              <a:t> </a:t>
            </a:r>
          </a:p>
          <a:p>
            <a:pPr rtl="0" eaLnBrk="1" hangingPunct="1"/>
            <a:r>
              <a:rPr/>
              <a:t>L'une des principales difficultés pour les responsables de la mise en œuvre de projets est de faire un suivi régulier auprès des familles afin de constater et encourager la pratique de la CTED. De nombreux responsables de la mise en œuvre de projets ont fait appel avec succès aux promoteurs de la santé communautaire pour appuyer leurs messages clés. Les promoteurs de la santé communautaire rendent visite aux familles et organisent des activités de groupe pour aider les gens à traiter leur eau, résoudre les problèmes et répondre aux questions. </a:t>
            </a:r>
          </a:p>
          <a:p>
            <a:pPr rtl="0" eaLnBrk="1" hangingPunct="1"/>
            <a:r>
              <a:rPr/>
              <a:t> </a:t>
            </a:r>
          </a:p>
          <a:p>
            <a:pPr rtl="0" eaLnBrk="1" hangingPunct="1"/>
            <a:r>
              <a:rPr/>
              <a:t> </a:t>
            </a:r>
          </a:p>
          <a:p>
            <a:pPr rtl="0" eaLnBrk="1" hangingPunct="1"/>
            <a:r>
              <a:rPr b="1"/>
              <a:t>Besoin de renforcement en continu – SODIS, Bolivie</a:t>
            </a:r>
          </a:p>
          <a:p>
            <a:pPr rtl="0" eaLnBrk="1" hangingPunct="1"/>
            <a:r>
              <a:rPr/>
              <a:t> </a:t>
            </a:r>
          </a:p>
          <a:p>
            <a:pPr rtl="0" eaLnBrk="1" hangingPunct="1"/>
            <a:r>
              <a:rPr/>
              <a:t>Une étude de SODIS en Bolivie montre que le changement d'habitudes existantes et le développement de nouveaux comportements est un processus long et compliqué. Cette étude recommande un suivi régulier auprès des nouveaux utilisateurs pendant une durée relativement longue pour soutenir la pratique du SODIS (Moser et al., 2005).</a:t>
            </a:r>
          </a:p>
          <a:p>
            <a:pPr rtl="0" eaLnBrk="1" hangingPunct="1"/>
            <a:r>
              <a:rPr/>
              <a:t> </a:t>
            </a:r>
          </a:p>
          <a:p>
            <a:pPr eaLnBrk="1" hangingPunct="1"/>
            <a:endParaRPr lang="en-CA"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056F5FB-1CB3-43AE-BF46-6628BBA7E386}" type="slidenum">
              <a:rPr/>
              <a:pPr rtl="0" eaLnBrk="1" hangingPunct="1"/>
              <a:t>24</a:t>
            </a:fld>
            <a:endParaRPr/>
          </a:p>
        </p:txBody>
      </p:sp>
    </p:spTree>
    <p:extLst>
      <p:ext uri="{BB962C8B-B14F-4D97-AF65-F5344CB8AC3E}">
        <p14:creationId xmlns:p14="http://schemas.microsoft.com/office/powerpoint/2010/main" val="4196799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84B18B9-A8C2-444D-AB41-694DB4B95217}" type="slidenum">
              <a:rPr/>
              <a:pPr rtl="0" eaLnBrk="1" hangingPunct="1"/>
              <a:t>25</a:t>
            </a:fld>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L'accessibilité et la disponibilité sont deux points clés à prendre en compte pour assurer la fourniture de produits de conservation et traitement de l'eau à domicile. Les récipients hygiéniques de conservation de l'eau sont des produits essentiels, qui doivent être fournis aux familles.</a:t>
            </a:r>
          </a:p>
          <a:p>
            <a:pPr rtl="0" eaLnBrk="1" hangingPunct="1"/>
            <a:r>
              <a:rPr/>
              <a:t> </a:t>
            </a:r>
          </a:p>
          <a:p>
            <a:pPr rtl="0" eaLnBrk="1" hangingPunct="1"/>
            <a:r>
              <a:rPr/>
              <a:t>Les moyens de CTED peuvent être distingués entre produits consommables et produits durables ; les produits de ces deux catégories requièrent des stratégies de mise en œuvre différentes pour les rendre accessibles et disponibles. </a:t>
            </a:r>
          </a:p>
          <a:p>
            <a:pPr rtl="0" eaLnBrk="1" hangingPunct="1"/>
            <a:r>
              <a:rPr/>
              <a:t> </a:t>
            </a:r>
          </a:p>
          <a:p>
            <a:pPr rtl="0" eaLnBrk="1" hangingPunct="1"/>
            <a:r>
              <a:rPr/>
              <a:t>Les produits consommables tels que l'alun et le chlore doivent être renouvelés de manière régulière et continue (par exemple chaque semaine ou chaque mois) Ainsi, ils représentent des coûts récurrents, mais généralement pas de coût d'investissement </a:t>
            </a:r>
          </a:p>
          <a:p>
            <a:pPr rtl="0" eaLnBrk="1" hangingPunct="1"/>
            <a:r>
              <a:rPr/>
              <a:t> </a:t>
            </a:r>
          </a:p>
          <a:p>
            <a:pPr rtl="0" eaLnBrk="1" hangingPunct="1"/>
            <a:r>
              <a:rPr/>
              <a:t>Les produits durables sont un achat occasionnel ou unique (par exemple les éléments d'un filtre à céramique doivent être remplacés tous les 1 à 2 ans, les filtres biosable peuvent durer toute une vie) Ils représentent un coût d'investissement relativement plus élevé que les produits consommables, mais des coûts récurrents minimaux.</a:t>
            </a:r>
          </a:p>
          <a:p>
            <a:pPr rtl="0" eaLnBrk="1" hangingPunct="1"/>
            <a:r>
              <a:rPr/>
              <a:t> </a:t>
            </a:r>
          </a:p>
          <a:p>
            <a:pPr eaLnBrk="1" hangingPunct="1"/>
            <a:endParaRPr lang="en-US" smtClean="0"/>
          </a:p>
        </p:txBody>
      </p:sp>
    </p:spTree>
    <p:extLst>
      <p:ext uri="{BB962C8B-B14F-4D97-AF65-F5344CB8AC3E}">
        <p14:creationId xmlns:p14="http://schemas.microsoft.com/office/powerpoint/2010/main" val="254067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coûts d'investissement comme les coûts récurrents doivent être abordables. De nombreux programmes ciblent les pauvres car ce sont souvent ceux qui tirent le plus de bénéfice de la CTED. Par conséquent, les coûts d'investissement comme les coûts récurrents doivent être abordables pour les pauvres, particulièrement ceux qui vivent avec 1 à 2 dollars par jour. </a:t>
            </a:r>
          </a:p>
          <a:p>
            <a:pPr rtl="0" eaLnBrk="1" hangingPunct="1"/>
            <a:r>
              <a:rPr/>
              <a:t> </a:t>
            </a:r>
          </a:p>
          <a:p>
            <a:pPr rtl="0" eaLnBrk="1" hangingPunct="1"/>
            <a:r>
              <a:rPr/>
              <a:t>La plupart des acteurs sont d'accord avec le postulat que pour qu'un programme soit durable, les coûts récurrents ne devraient pas être subventionnés. Les familles doivent être capables d'assumer la totalité des coûts d'achat des produits consommables de manière continue et à long terme. Dans le cas des produits durables, les gens devraient être capables de payer pour les coûts récurrents liés au remplacement de certaines pièces et au fonctionnement et à l'entretien continus. </a:t>
            </a:r>
          </a:p>
          <a:p>
            <a:pPr rtl="0" eaLnBrk="1" hangingPunct="1"/>
            <a:r>
              <a:rPr/>
              <a:t> </a:t>
            </a:r>
          </a:p>
          <a:p>
            <a:pPr rtl="0" eaLnBrk="1" hangingPunct="1"/>
            <a:r>
              <a:rPr/>
              <a:t>Le coût en capital des produits durables peut nécessiter des subventions afin de les rendre accessibles aux pauvres. Les coûts initiaux élevés des produits durables, tels que le filtre biosable, rend généralement ceux-ci inabordables pour les familles pauvres. De la même manière que pour d'autres projets d'infrastructures, une forme de partage des coûts est généralement nécessaire. </a:t>
            </a:r>
          </a:p>
          <a:p>
            <a:pPr rtl="0" eaLnBrk="1" hangingPunct="1"/>
            <a:r>
              <a:rPr/>
              <a:t> </a:t>
            </a:r>
          </a:p>
          <a:p>
            <a:pPr rtl="0" eaLnBrk="1" hangingPunct="1"/>
            <a:r>
              <a:rPr/>
              <a:t>La majorité des responsables de projets recommande que les familles contribuent d'une certaine manière à l'achat initial de produits durables.  L'expérience montre que les gens sont plus conscients de la valeur de leurs systèmes de CTED et les utilisent plus sur le long terme lorsqu'ils en ont payé une partie. Une distribution gratuite n'est pas recommandée.</a:t>
            </a:r>
          </a:p>
          <a:p>
            <a:pPr rtl="0" eaLnBrk="1" hangingPunct="1"/>
            <a:r>
              <a:rPr/>
              <a:t> </a:t>
            </a:r>
          </a:p>
          <a:p>
            <a:pPr rtl="0" eaLnBrk="1" hangingPunct="1"/>
            <a:r>
              <a:rPr/>
              <a:t>Différents modes de fonctionnement ont émergé et permettent aux pauvres de participer aux coûts d'investissement. Les bénéficiaires participent souvent en nature, en apportant une main d’œuvre bénévole pour la construction ou le transport, ou en fournissant des matériaux locaux. On peut aussi proposer aux familles de payer en plusieurs fois, plutôt que de payer le coût total d'installation d'un coup. </a:t>
            </a:r>
          </a:p>
          <a:p>
            <a:pPr rtl="0" eaLnBrk="1" hangingPunct="1"/>
            <a:r>
              <a:rPr/>
              <a:t> </a:t>
            </a:r>
          </a:p>
          <a:p>
            <a:pPr rtl="0" eaLnBrk="1" hangingPunct="1"/>
            <a:r>
              <a:rPr/>
              <a:t>Les institutions de microcrédit peuvent également jouer un rôle utile dans le financement des coûts d'investissement de produits de CTED durables. Des projets pilotes de microcrédit en Inde montrent que près de 100 % des sommes prêtées pour l'achat de filtres à des populations à faible revenu sont remboursées. Cela rend ces filtres accessibles aux pauvres, alors qu'ils sont normalement réservés à la classe moyenne. L'eau potable aide à réaliser des économies et limitant les maladies et en améliorant la productivité, ce qui aide à rembourser les emprunts.  Malgré cette réussite, l'accès aux petits prêts pour des produits non générateurs de revenus (comme les systèmes de CTED) reste limité. Il est important que les responsables de la mise en œuvre de projets qui souhaitent faire appel au microcrédit sensibilisent ces institutions aux bénéfices de la CTED (IFC, 2009). </a:t>
            </a:r>
          </a:p>
          <a:p>
            <a:pPr rtl="0" eaLnBrk="1" hangingPunct="1"/>
            <a:r>
              <a:rPr/>
              <a:t> </a:t>
            </a:r>
          </a:p>
          <a:p>
            <a:pPr rtl="0" eaLnBrk="1" hangingPunct="1"/>
            <a:r>
              <a:rPr/>
              <a:t> </a:t>
            </a:r>
          </a:p>
          <a:p>
            <a:pPr rtl="0" eaLnBrk="1" hangingPunct="1"/>
            <a:r>
              <a:rPr b="1"/>
              <a:t>Investissement d'une famille dans la CTED – filtres biosable, Cambodge</a:t>
            </a:r>
          </a:p>
          <a:p>
            <a:pPr rtl="0" eaLnBrk="1" hangingPunct="1"/>
            <a:r>
              <a:rPr/>
              <a:t> </a:t>
            </a:r>
          </a:p>
          <a:p>
            <a:pPr rtl="0" eaLnBrk="1" hangingPunct="1"/>
            <a:r>
              <a:rPr/>
              <a:t>Les filtres biosable sont subventionnés par HAGAR au Cambodge pour aider ceux qui ne peuvent pas en acheter un au plein tarif. Les familles payent un montant nominal et participent à la construction et au transport de leurs filtres chez eux. Ainsi, les gens s'investissent personnellement et HAGAR observe un taux d'adoption élevé pour les plus de 55 000 filtres biosable qu'ils ont installés dans le pays.</a:t>
            </a:r>
          </a:p>
          <a:p>
            <a:pPr rtl="0" eaLnBrk="1" hangingPunct="1"/>
            <a:r>
              <a:rPr/>
              <a:t> </a:t>
            </a:r>
          </a:p>
          <a:p>
            <a:pPr rtl="0" eaLnBrk="1" hangingPunct="1"/>
            <a:r>
              <a:rPr b="1"/>
              <a:t> </a:t>
            </a:r>
          </a:p>
          <a:p>
            <a:pPr eaLnBrk="1" hangingPunct="1"/>
            <a:endParaRPr lang="en-CA"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5CBD58-D391-4CFC-B9D1-19CD115897C8}" type="slidenum">
              <a:rPr/>
              <a:pPr rtl="0" eaLnBrk="1" hangingPunct="1"/>
              <a:t>26</a:t>
            </a:fld>
            <a:endParaRPr/>
          </a:p>
        </p:txBody>
      </p:sp>
    </p:spTree>
    <p:extLst>
      <p:ext uri="{BB962C8B-B14F-4D97-AF65-F5344CB8AC3E}">
        <p14:creationId xmlns:p14="http://schemas.microsoft.com/office/powerpoint/2010/main" val="263211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7553E9C-C3B6-4B00-9AAF-EABB209358CD}" type="slidenum">
              <a:rPr/>
              <a:pPr rtl="0" eaLnBrk="1" hangingPunct="1"/>
              <a:t>27</a:t>
            </a:fld>
            <a:endParaRPr/>
          </a:p>
        </p:txBody>
      </p:sp>
      <p:sp>
        <p:nvSpPr>
          <p:cNvPr id="73731"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rtl="0" eaLnBrk="1" hangingPunct="1">
              <a:defRPr/>
            </a:pPr>
            <a:r>
              <a:rPr/>
              <a:t>Une chaîne d'approvisionnement est nécessaire pour assurer la disponibilité des produits de CTED et répondre à la demande Les responsables de la mise en œuvre de projets doivent prendre en compte la manière dont le produit va être fabriqué, emballé, distribué et à quel prix il sera vendu (le recouvrement des coûts et le financement sont abordés plus en détail en Section 4). La complexité de la chaîne d'approvisionnement dépend de nombreux facteurs, notamment :</a:t>
            </a:r>
            <a:r>
              <a:rPr lang="en-GB" dirty="0" smtClean="0"/>
              <a:t/>
            </a:r>
            <a:br>
              <a:rPr lang="en-GB" dirty="0" smtClean="0"/>
            </a:br>
            <a:endParaRPr lang="en-GB" dirty="0" smtClean="0"/>
          </a:p>
          <a:p>
            <a:pPr marL="171450" indent="-171450" rtl="0" eaLnBrk="1" hangingPunct="1">
              <a:buFont typeface="Arial" pitchFamily="34" charset="0"/>
              <a:buChar char="•"/>
              <a:defRPr/>
            </a:pPr>
            <a:r>
              <a:rPr/>
              <a:t>Type de produit de CTED (durable ou consommable)</a:t>
            </a:r>
          </a:p>
          <a:p>
            <a:pPr marL="171450" indent="-171450" rtl="0" eaLnBrk="1" hangingPunct="1">
              <a:buFont typeface="Arial" pitchFamily="34" charset="0"/>
              <a:buChar char="•"/>
              <a:defRPr/>
            </a:pPr>
            <a:r>
              <a:rPr/>
              <a:t>Disponibilité des matériaux et de la main d’œuvre localement</a:t>
            </a:r>
          </a:p>
          <a:p>
            <a:pPr marL="171450" indent="-171450" rtl="0" eaLnBrk="1" hangingPunct="1">
              <a:buFont typeface="Arial" pitchFamily="34" charset="0"/>
              <a:buChar char="•"/>
              <a:defRPr/>
            </a:pPr>
            <a:r>
              <a:rPr/>
              <a:t>Force du secteur privé</a:t>
            </a:r>
          </a:p>
          <a:p>
            <a:pPr marL="171450" indent="-171450" rtl="0" eaLnBrk="1" hangingPunct="1">
              <a:buFont typeface="Arial" pitchFamily="34" charset="0"/>
              <a:buChar char="•"/>
              <a:defRPr/>
            </a:pPr>
            <a:r>
              <a:rPr/>
              <a:t>Transport</a:t>
            </a:r>
          </a:p>
          <a:p>
            <a:pPr marL="171450" indent="-171450" rtl="0" eaLnBrk="1" hangingPunct="1">
              <a:buFont typeface="Arial" pitchFamily="34" charset="0"/>
              <a:buChar char="•"/>
              <a:defRPr/>
            </a:pPr>
            <a:r>
              <a:rPr/>
              <a:t>Durée de conservation</a:t>
            </a:r>
          </a:p>
          <a:p>
            <a:pPr marL="171450" indent="-171450" rtl="0" eaLnBrk="1" hangingPunct="1">
              <a:buFont typeface="Arial" pitchFamily="34" charset="0"/>
              <a:buChar char="•"/>
              <a:defRPr/>
            </a:pPr>
            <a:r>
              <a:rPr/>
              <a:t>Assurance de qualité</a:t>
            </a:r>
          </a:p>
          <a:p>
            <a:pPr marL="171450" indent="-171450" rtl="0" eaLnBrk="1" hangingPunct="1">
              <a:buFont typeface="Arial" pitchFamily="34" charset="0"/>
              <a:buChar char="•"/>
              <a:defRPr/>
            </a:pPr>
            <a:r>
              <a:rPr/>
              <a:t>Echelle et capacité du programme</a:t>
            </a:r>
          </a:p>
          <a:p>
            <a:pPr rtl="0" eaLnBrk="1" hangingPunct="1">
              <a:defRPr/>
            </a:pPr>
            <a:r>
              <a:rPr/>
              <a:t> </a:t>
            </a:r>
          </a:p>
          <a:p>
            <a:pPr rtl="0" eaLnBrk="1" hangingPunct="1">
              <a:defRPr/>
            </a:pPr>
            <a:r>
              <a:rPr/>
              <a:t>Les consommables requièrent une chaine d’approvisionnement ininterrompue et à long terme. La durée de conservation des produits et l'assurance qualité sont des facteurs critiques à prendre en compte lors de la production et la distribution de consommables. Par exemple, les consommables qui ont une durée de conservation courte comme le chlore doivent de préférence être produits localement et distribués en circuit court. A l'inverse, les produits à durée de conservation longue, tels que les Aquatabs® ou Pur®, se prêtent à une production internationale et à une distribution globalisée. </a:t>
            </a:r>
          </a:p>
          <a:p>
            <a:pPr rtl="0" eaLnBrk="1" hangingPunct="1">
              <a:defRPr/>
            </a:pPr>
            <a:r>
              <a:rPr/>
              <a:t> </a:t>
            </a:r>
          </a:p>
          <a:p>
            <a:pPr rtl="0" eaLnBrk="1" hangingPunct="1">
              <a:defRPr/>
            </a:pPr>
            <a:r>
              <a:rPr/>
              <a:t>Les produits de CTED durables sont généralement plus adaptés à une production locale. Les filtres biosable comme les filtres à céramique peuvent être fabriqués localement à l'aide de matériaux disponibles localement. Ils sont produits selon des processus bien établis, ce qui permet de les fabriquer en respectant des normes cohérentes d'une communauté à l'autre, à des coûts inférieurs à ceux de filtres importés. De plus, ces produits sont difficilement transportables sur de longues distances, à cause de leur poids ou de leur fragilité ; il est donc préférable de les produire aussi près que possible des utilisateurs. </a:t>
            </a:r>
          </a:p>
          <a:p>
            <a:pPr rtl="0" eaLnBrk="1" hangingPunct="1">
              <a:defRPr/>
            </a:pPr>
            <a:r>
              <a:rPr/>
              <a:t> </a:t>
            </a:r>
          </a:p>
          <a:p>
            <a:pPr rtl="0" eaLnBrk="1" hangingPunct="1">
              <a:defRPr/>
            </a:pPr>
            <a:r>
              <a:rPr/>
              <a:t>Des rôles variés sont nécessaires pour mettre en œuvre une chaîne d'approvisionnement. La production et la distribution peuvent être exécutées par une seule organisation ou être répartis entre plusieurs organisations. L'organisation qui met en œuvre le programme doit d'abord décider de quelles parties de la chaîne d'approvisionnement elle va se charger, et quelles parties seront gérées par d'autres organisations ou des entreprises privées. Nous considérerons la construction et la distribution séparément dans les sections suivantes.</a:t>
            </a:r>
          </a:p>
          <a:p>
            <a:pPr rtl="0" eaLnBrk="1" hangingPunct="1">
              <a:defRPr/>
            </a:pPr>
            <a:r>
              <a:rPr/>
              <a:t> </a:t>
            </a:r>
          </a:p>
          <a:p>
            <a:pPr rtl="0" eaLnBrk="1" hangingPunct="1">
              <a:defRPr/>
            </a:pPr>
            <a:r>
              <a:rPr/>
              <a:t> </a:t>
            </a:r>
          </a:p>
          <a:p>
            <a:pPr rtl="0" eaLnBrk="1" hangingPunct="1">
              <a:defRPr/>
            </a:pPr>
            <a:r>
              <a:rPr b="1"/>
              <a:t>Distribution :</a:t>
            </a:r>
          </a:p>
          <a:p>
            <a:pPr rtl="0" eaLnBrk="1" hangingPunct="1">
              <a:defRPr/>
            </a:pPr>
            <a:r>
              <a:rPr/>
              <a:t>Les organisations qui mettent en oeuvre des produits de CTED ont de nombreuses stratégies de distribution. En fonction de la force du secteur privé, certaines organisations choisissent de distribuer leurs produits dans le commerce, notamment en boutique ou en pharmacie. D'autres le font par des moyens moins traditionnels, tels que des groupes de volontaires dans les communautés ou des équipes de vente mobiles. Dans certains programmes, les familles doivent acheter leurs produits de CTED directement à l'usine ou à l'organisation responsable de la mise en oeuvre.</a:t>
            </a:r>
          </a:p>
          <a:p>
            <a:pPr rtl="0" eaLnBrk="1" hangingPunct="1">
              <a:defRPr/>
            </a:pPr>
            <a:r>
              <a:rPr/>
              <a:t> </a:t>
            </a:r>
          </a:p>
          <a:p>
            <a:pPr eaLnBrk="1" hangingPunct="1">
              <a:defRPr/>
            </a:pPr>
            <a:endParaRPr lang="en-US" dirty="0" smtClean="0"/>
          </a:p>
        </p:txBody>
      </p:sp>
    </p:spTree>
    <p:extLst>
      <p:ext uri="{BB962C8B-B14F-4D97-AF65-F5344CB8AC3E}">
        <p14:creationId xmlns:p14="http://schemas.microsoft.com/office/powerpoint/2010/main" val="172488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eaLnBrk="1" hangingPunct="1">
              <a:defRPr/>
            </a:pPr>
            <a:r>
              <a:rPr/>
              <a:t>Les responsables de la mise en oeuvre qui font de la construction et de la distribution eux-mêmes gardent plus de contrôle sur la qualité du produit car ils supervisent la totalité du processus, depuis le départ jusqu'à l'installation dans la maison. Cependant, cela peut demander des compétences spéciales et une formation, et plus de trésorerie et de ressources humaines. </a:t>
            </a:r>
          </a:p>
          <a:p>
            <a:pPr rtl="0" eaLnBrk="1" hangingPunct="1">
              <a:defRPr/>
            </a:pPr>
            <a:r>
              <a:rPr/>
              <a:t> </a:t>
            </a:r>
          </a:p>
          <a:p>
            <a:pPr rtl="0" eaLnBrk="1" hangingPunct="1">
              <a:defRPr/>
            </a:pPr>
            <a:r>
              <a:rPr/>
              <a:t>Les responsables de la mise en oeuvre qui fabriquent eux-mêmes doivent décider s'ils choisissent une production centralisée ou décentralisée. Par exemple, RDI au Cambodge utilise une usine centralisée de production de filtres à céramique, et les distribue dans tout le pays. A l'inverse, HAGAR fait appel à un modèle décentralisé pour construire ses filtres biosable. Leurs équipes mobiles transportent les moules et les outils vers le site de fabrication temporaire dans le village. L'équipe y reste plusieurs semaines jusqu’à ce que la demande soit satisfaite avant de se déplacer vers le village suivant. </a:t>
            </a:r>
          </a:p>
          <a:p>
            <a:pPr rtl="0" eaLnBrk="1" hangingPunct="1">
              <a:defRPr/>
            </a:pPr>
            <a:r>
              <a:rPr/>
              <a:t> </a:t>
            </a:r>
          </a:p>
          <a:p>
            <a:pPr rtl="0" eaLnBrk="1" hangingPunct="1">
              <a:defRPr/>
            </a:pPr>
            <a:r>
              <a:rPr/>
              <a:t>Si l'organisation qui distribue les produits de CTED décide d'acheter ceux-ci à une autre organisation ou à une entreprise privée, alors elle doit se poser la question d'acheter des produits fabriqués localement ou provenant d'entreprises nationales ou internationales. </a:t>
            </a:r>
          </a:p>
          <a:p>
            <a:pPr rtl="0" eaLnBrk="1" hangingPunct="1">
              <a:defRPr/>
            </a:pPr>
            <a:r>
              <a:rPr/>
              <a:t> </a:t>
            </a:r>
          </a:p>
          <a:p>
            <a:pPr rtl="0" eaLnBrk="1" hangingPunct="1">
              <a:defRPr/>
            </a:pPr>
            <a:r>
              <a:rPr/>
              <a:t>Tirer parti des ressources d'entrepreneurs locaux ou d'autres organisations peut être bénéfique à différents niveaux :</a:t>
            </a:r>
          </a:p>
          <a:p>
            <a:pPr rtl="0" eaLnBrk="1" hangingPunct="1">
              <a:defRPr/>
            </a:pPr>
            <a:r>
              <a:rPr/>
              <a:t> </a:t>
            </a:r>
          </a:p>
          <a:p>
            <a:pPr marL="171450" indent="-171450" rtl="0" eaLnBrk="1" hangingPunct="1">
              <a:buFont typeface="Arial" pitchFamily="34" charset="0"/>
              <a:buChar char="•"/>
              <a:defRPr/>
            </a:pPr>
            <a:r>
              <a:rPr/>
              <a:t>Approvisionnement régulier</a:t>
            </a:r>
          </a:p>
          <a:p>
            <a:pPr marL="171450" indent="-171450" rtl="0" eaLnBrk="1" hangingPunct="1">
              <a:buFont typeface="Arial" pitchFamily="34" charset="0"/>
              <a:buChar char="•"/>
              <a:defRPr/>
            </a:pPr>
            <a:r>
              <a:rPr/>
              <a:t>Moins de dépendance à l'importation</a:t>
            </a:r>
          </a:p>
          <a:p>
            <a:pPr marL="171450" indent="-171450" rtl="0" eaLnBrk="1" hangingPunct="1">
              <a:buFont typeface="Arial" pitchFamily="34" charset="0"/>
              <a:buChar char="•"/>
              <a:defRPr/>
            </a:pPr>
            <a:r>
              <a:rPr/>
              <a:t>Création d'emplois et soutien à l'économie locale</a:t>
            </a:r>
          </a:p>
          <a:p>
            <a:pPr rtl="0" eaLnBrk="1" hangingPunct="1">
              <a:defRPr/>
            </a:pPr>
            <a:r>
              <a:rPr/>
              <a:t> </a:t>
            </a:r>
          </a:p>
          <a:p>
            <a:pPr rtl="0" eaLnBrk="1" hangingPunct="1">
              <a:defRPr/>
            </a:pPr>
            <a:r>
              <a:rPr/>
              <a:t>Certaines organisations ont éprouvé des difficultés et passé beaucoup de temps lors des premières étapes de leur collaboration avec des entreprises locales. Mais en fin de compte, elles expliquent que c'est essentiel pour la durabilité et la rentabilité du programme. </a:t>
            </a:r>
          </a:p>
          <a:p>
            <a:pPr rtl="0" eaLnBrk="1" hangingPunct="1">
              <a:defRPr/>
            </a:pPr>
            <a:r>
              <a:rPr/>
              <a:t> </a:t>
            </a:r>
          </a:p>
          <a:p>
            <a:pPr rtl="0" eaLnBrk="1" hangingPunct="1">
              <a:defRPr/>
            </a:pPr>
            <a:r>
              <a:rPr/>
              <a:t>Des fabricants régionaux et internationaux réputés, tels que Medentech, Proctor &amp; Gamble et Hindustan Unilever Limited, garantissent un niveau de qualité élevé et une régularité dans la production. Cependant, les produits de CTED qui dépendent de chaînes d'approvisionnement internationales peuvent être sujets à des taxes d'importation et à des frais de stockage et de manutention, ce qui peut rallonger les délais et augmenter les dépenses.</a:t>
            </a:r>
          </a:p>
          <a:p>
            <a:pPr rtl="0" eaLnBrk="1" hangingPunct="1">
              <a:defRPr/>
            </a:pPr>
            <a:r>
              <a:rPr/>
              <a:t> </a:t>
            </a:r>
          </a:p>
          <a:p>
            <a:pPr rtl="0" eaLnBrk="1" hangingPunct="1">
              <a:defRPr/>
            </a:pPr>
            <a:r>
              <a:rPr/>
              <a:t>L'expérience montre que même en faisant appel à des sous-traitants privés, les organisations responsables de la mise en oeuvre peuvent être amenées à rester impliquées dans le développement du produit, l'approvisionnement en fournisseurs de matières premières, l'enregistrement des produits, le test des produits et le contrôle qualité (projet POUZN, 2007 ; Ngai, 2010).</a:t>
            </a:r>
          </a:p>
          <a:p>
            <a:pPr eaLnBrk="1" hangingPunct="1">
              <a:defRPr/>
            </a:pPr>
            <a:endParaRPr lang="en-CA" dirty="0"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C457616-9BD6-4CA3-95C5-6D40BC318B78}" type="slidenum">
              <a:rPr/>
              <a:pPr rtl="0" eaLnBrk="1" hangingPunct="1"/>
              <a:t>28</a:t>
            </a:fld>
            <a:endParaRPr/>
          </a:p>
        </p:txBody>
      </p:sp>
    </p:spTree>
    <p:extLst>
      <p:ext uri="{BB962C8B-B14F-4D97-AF65-F5344CB8AC3E}">
        <p14:creationId xmlns:p14="http://schemas.microsoft.com/office/powerpoint/2010/main" val="1688185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consommables requièrent une chaine d’approvisionnement ininterrompue et à long terme. La durée de conservation des produits et l'assurance qualité sont des facteurs critiques à prendre en compte lors de la production et la distribution de consommables. Par exemple, les consommables qui ont une durée de conservation courte comme le chlore doivent de préférence être produits localement et distribués en circuit court. A l'inverse, les produits à durée de conservation longue, tels que les Aquatabs® ou Pur®, se prêtent à une production internationale et à une distribution globalisée. </a:t>
            </a:r>
          </a:p>
          <a:p>
            <a:pPr rtl="0" eaLnBrk="1" hangingPunct="1"/>
            <a:r>
              <a:rPr/>
              <a:t> </a:t>
            </a:r>
          </a:p>
          <a:p>
            <a:pPr rtl="0" eaLnBrk="1" hangingPunct="1"/>
            <a:r>
              <a:rPr/>
              <a:t>Les produits de CTED durables sont généralement plus adaptés à une production locale. Les filtres biosable ainsi que les filtres à céramique peuvent être fabriqués à l'aide de matériaux disponibles localement. Ils sont produits selon des processus bien établis, ce qui permet de respecter des normes cohérentes d'une communauté à l'autre, à des coûts inférieurs à ceux de filtres importés. De plus, ces produits sont difficilement transportables sur de longues distances, à cause de leur poids ou de leur fragilité ; il est donc préférable de les produire aussi près que possible des utilisateurs. </a:t>
            </a:r>
          </a:p>
          <a:p>
            <a:pPr rtl="0" eaLnBrk="1" hangingPunct="1"/>
            <a:r>
              <a:rPr/>
              <a:t> </a:t>
            </a:r>
          </a:p>
          <a:p>
            <a:pPr rtl="0" eaLnBrk="1" hangingPunct="1"/>
            <a:r>
              <a:rPr/>
              <a:t>Les organisations qui mettent en oeuvre des produits de CTED ont de nombreuses stratégies de distribution. En fonction de la force du secteur privé, certaines organisations choisissent de distribuer leurs produits dans le commerce, notamment en boutique ou en pharmacie. D'autres le font par des moyens moins traditionnels, tels que des groupes de volontaires dans les communautés ou des équipes de vente mobiles. Dans certains programmes, les familles doivent acheter leurs produits de CTED directement à l'usine ou à l'organisation responsable de la mise en oeuvre.</a:t>
            </a:r>
          </a:p>
          <a:p>
            <a:pPr rtl="0" eaLnBrk="1" hangingPunct="1"/>
            <a:r>
              <a:rPr/>
              <a:t> </a:t>
            </a:r>
          </a:p>
          <a:p>
            <a:pPr eaLnBrk="1" hangingPunct="1"/>
            <a:endParaRPr lang="en-CA"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E1D3986-FBAC-4F88-8CE9-77AF4DA5819B}" type="slidenum">
              <a:rPr/>
              <a:pPr rtl="0" eaLnBrk="1" hangingPunct="1"/>
              <a:t>29</a:t>
            </a:fld>
            <a:endParaRPr/>
          </a:p>
        </p:txBody>
      </p:sp>
    </p:spTree>
    <p:extLst>
      <p:ext uri="{BB962C8B-B14F-4D97-AF65-F5344CB8AC3E}">
        <p14:creationId xmlns:p14="http://schemas.microsoft.com/office/powerpoint/2010/main" val="219642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32BC56B-F5E0-4BF5-B567-787D8658AE28}" type="slidenum">
              <a:rPr/>
              <a:pPr rtl="0" eaLnBrk="1" hangingPunct="1"/>
              <a:t>30</a:t>
            </a:fld>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responsables de la mise en œuvre doivent définir un système qui permette de soutenir les familles dans leur pratique correcte et régulière de la CTED à long terme. Les familles ont besoin d’un interlocuteur pour le suivi, l’achat de pièces de rechange, et obtenir des réponses à leurs questions. </a:t>
            </a:r>
          </a:p>
          <a:p>
            <a:pPr rtl="0" eaLnBrk="1" hangingPunct="1"/>
            <a:r>
              <a:rPr/>
              <a:t>  </a:t>
            </a:r>
          </a:p>
          <a:p>
            <a:pPr rtl="0" eaLnBrk="1" hangingPunct="1"/>
            <a:r>
              <a:rPr/>
              <a:t>Les organisations doivent identifier le niveau de service nécessaire et le moyen de le financer pour garantir que cela sera bien fait. La fourniture de services sur le long terme, même après la fin de la mise en œuvre du programme, fait généralement appel aux promoteurs de la santé communautaire, aux institutions locales (par exemple le centre de santé), et aux agences gouvernementales.</a:t>
            </a:r>
          </a:p>
          <a:p>
            <a:pPr rtl="0" eaLnBrk="1" hangingPunct="1"/>
            <a:r>
              <a:rPr/>
              <a:t> </a:t>
            </a:r>
          </a:p>
          <a:p>
            <a:pPr rtl="0" eaLnBrk="1" hangingPunct="1"/>
            <a:r>
              <a:rPr/>
              <a:t>Pour les consommables vendus dans le commerce, le secteur privé a intérêt à apporter un soutien suivi aux familles, ce qui garantit qu'ils seront satisfaits et qu'il rachèteront le produit. La situation est différente pour les produits durables à achat unique et qui sont rarement remplacés. Les entreprises qui les vendent ont moins intérêt à apporter ce soutien aux familles puisque le coût réduira leur marge sur le produit.</a:t>
            </a:r>
          </a:p>
          <a:p>
            <a:pPr eaLnBrk="1" hangingPunct="1"/>
            <a:endParaRPr lang="en-US" smtClean="0"/>
          </a:p>
          <a:p>
            <a:pPr rtl="0" eaLnBrk="1" hangingPunct="1"/>
            <a:r>
              <a:rPr i="1"/>
              <a:t>"Les filtres à céramique ne sont pas une ressource passive ; ils requièrent une gestion et un entretien permanents de la part des utilisateurs. C'est pourquoi, comme pour des ordinateurs, le soutien après vente est essentiel pour un usage correct et systématique des filtres.” </a:t>
            </a:r>
          </a:p>
          <a:p>
            <a:pPr rtl="0" eaLnBrk="1" hangingPunct="1"/>
            <a:r>
              <a:rPr/>
              <a:t>(Hagan et al, 2009)</a:t>
            </a:r>
          </a:p>
          <a:p>
            <a:pPr rtl="0" eaLnBrk="1" hangingPunct="1"/>
            <a:r>
              <a:rPr/>
              <a:t> </a:t>
            </a:r>
          </a:p>
          <a:p>
            <a:pPr eaLnBrk="1" hangingPunct="1"/>
            <a:endParaRPr lang="en-CA" smtClean="0"/>
          </a:p>
        </p:txBody>
      </p:sp>
    </p:spTree>
    <p:extLst>
      <p:ext uri="{BB962C8B-B14F-4D97-AF65-F5344CB8AC3E}">
        <p14:creationId xmlns:p14="http://schemas.microsoft.com/office/powerpoint/2010/main" val="295896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t>Soulignez le fait que le filtre biosable n'est ici pas utilisé pour traiter de l'eau, mais comme jardinière ! Pourquoi ?</a:t>
            </a: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6CCC130-A068-4683-A7B9-EA4974F7F733}" type="slidenum">
              <a:rPr/>
              <a:pPr rtl="0" eaLnBrk="1" hangingPunct="1"/>
              <a:t>4</a:t>
            </a:fld>
            <a:endParaRPr/>
          </a:p>
        </p:txBody>
      </p:sp>
    </p:spTree>
    <p:extLst>
      <p:ext uri="{BB962C8B-B14F-4D97-AF65-F5344CB8AC3E}">
        <p14:creationId xmlns:p14="http://schemas.microsoft.com/office/powerpoint/2010/main" val="1819135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123E7DF-4D61-4980-AC5A-FD18801FC9B5}" type="slidenum">
              <a:rPr/>
              <a:pPr rtl="0" eaLnBrk="1" hangingPunct="1"/>
              <a:t>31</a:t>
            </a:fld>
            <a:endParaRPr/>
          </a:p>
        </p:txBody>
      </p:sp>
      <p:sp>
        <p:nvSpPr>
          <p:cNvPr id="77827"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rtl="0" eaLnBrk="1" hangingPunct="1">
              <a:defRPr/>
            </a:pPr>
            <a:r>
              <a:rPr/>
              <a:t>La surveillance est essentielle à l’amélioration continue de la mise en œuvre. Elle permet de créer un mécanisme de retour au sein d’un programme. C’est particulièrement important pour mesurer l’impact et la réussite d’un programme, notamment si l’organisation souhaite élargir ses activités.</a:t>
            </a:r>
          </a:p>
          <a:p>
            <a:pPr rtl="0" eaLnBrk="1" hangingPunct="1">
              <a:defRPr/>
            </a:pPr>
            <a:r>
              <a:rPr/>
              <a:t> </a:t>
            </a:r>
          </a:p>
          <a:p>
            <a:pPr rtl="0" eaLnBrk="1" hangingPunct="1">
              <a:defRPr/>
            </a:pPr>
            <a:r>
              <a:rPr/>
              <a:t>La clé d’une surveillance réussie est de rester simple et compatible avec les moyens de l’organisation. De nombreuses organisations qui mettent en œuvre des programmes ont tendance à collecter de trop nombreuses données, et à se retrouver submergées d'informations qui ne sont pas nécessairement utiles. L'idéal est de se fixer quelques indicateurs qui peuvent être renseignés sans représenter une charge supplémentaire pour le programme.</a:t>
            </a:r>
          </a:p>
          <a:p>
            <a:pPr rtl="0" eaLnBrk="1" hangingPunct="1">
              <a:defRPr/>
            </a:pPr>
            <a:r>
              <a:rPr/>
              <a:t> </a:t>
            </a:r>
          </a:p>
          <a:p>
            <a:pPr rtl="0" eaLnBrk="1" hangingPunct="1">
              <a:defRPr/>
            </a:pPr>
            <a:r>
              <a:rPr/>
              <a:t>L'étendue de la surveillance varie en fonction de la capacité de l'organisation qui la met en œuvre et de la nature de ses activités. Il n'existe pas de formules précise à suivre pour les organisations, cependant les programmes surveillent souvent les points suivants :</a:t>
            </a:r>
          </a:p>
          <a:p>
            <a:pPr rtl="0" eaLnBrk="1" hangingPunct="1">
              <a:defRPr/>
            </a:pPr>
            <a:r>
              <a:rPr/>
              <a:t> </a:t>
            </a:r>
          </a:p>
          <a:p>
            <a:pPr marL="171450" indent="-171450" rtl="0" eaLnBrk="1" hangingPunct="1">
              <a:buFont typeface="Arial" pitchFamily="34" charset="0"/>
              <a:buChar char="•"/>
              <a:defRPr/>
            </a:pPr>
            <a:r>
              <a:rPr/>
              <a:t>Gestion </a:t>
            </a:r>
          </a:p>
          <a:p>
            <a:pPr marL="171450" indent="-171450" rtl="0" eaLnBrk="1" hangingPunct="1">
              <a:buFont typeface="Arial" pitchFamily="34" charset="0"/>
              <a:buChar char="•"/>
              <a:defRPr/>
            </a:pPr>
            <a:r>
              <a:rPr/>
              <a:t>Qualité des produits</a:t>
            </a:r>
          </a:p>
          <a:p>
            <a:pPr marL="171450" indent="-171450" rtl="0" eaLnBrk="1" hangingPunct="1">
              <a:buFont typeface="Arial" pitchFamily="34" charset="0"/>
              <a:buChar char="•"/>
              <a:defRPr/>
            </a:pPr>
            <a:r>
              <a:rPr/>
              <a:t>Systèmes de distribution</a:t>
            </a:r>
          </a:p>
          <a:p>
            <a:pPr marL="171450" indent="-171450" rtl="0" eaLnBrk="1" hangingPunct="1">
              <a:buFont typeface="Arial" pitchFamily="34" charset="0"/>
              <a:buChar char="•"/>
              <a:defRPr/>
            </a:pPr>
            <a:r>
              <a:rPr/>
              <a:t>Education des familles</a:t>
            </a:r>
          </a:p>
          <a:p>
            <a:pPr marL="171450" indent="-171450" rtl="0" eaLnBrk="1" hangingPunct="1">
              <a:buFont typeface="Arial" pitchFamily="34" charset="0"/>
              <a:buChar char="•"/>
              <a:defRPr/>
            </a:pPr>
            <a:r>
              <a:rPr/>
              <a:t>Performance et utilisation du système de CTED</a:t>
            </a:r>
          </a:p>
          <a:p>
            <a:pPr marL="171450" indent="-171450" rtl="0" eaLnBrk="1" hangingPunct="1">
              <a:buFont typeface="Arial" pitchFamily="34" charset="0"/>
              <a:buChar char="•"/>
              <a:defRPr/>
            </a:pPr>
            <a:r>
              <a:rPr/>
              <a:t>Impact</a:t>
            </a:r>
          </a:p>
          <a:p>
            <a:pPr rtl="0" eaLnBrk="1" hangingPunct="1">
              <a:defRPr/>
            </a:pPr>
            <a:r>
              <a:rPr/>
              <a:t> </a:t>
            </a:r>
          </a:p>
          <a:p>
            <a:pPr eaLnBrk="1" hangingPunct="1">
              <a:defRPr/>
            </a:pPr>
            <a:endParaRPr lang="en-CA" dirty="0" smtClean="0"/>
          </a:p>
        </p:txBody>
      </p:sp>
    </p:spTree>
    <p:extLst>
      <p:ext uri="{BB962C8B-B14F-4D97-AF65-F5344CB8AC3E}">
        <p14:creationId xmlns:p14="http://schemas.microsoft.com/office/powerpoint/2010/main" val="3790977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CB5C1E4-C612-4BA0-A9F0-AA0F2D44BC14}" type="slidenum">
              <a:rPr/>
              <a:pPr rtl="0" eaLnBrk="1" hangingPunct="1"/>
              <a:t>32</a:t>
            </a:fld>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Les bons systèmes de surveillance partagent les caractéristiques suivantes :</a:t>
            </a:r>
          </a:p>
          <a:p>
            <a:pPr rtl="0" eaLnBrk="1" hangingPunct="1"/>
            <a:r>
              <a:rPr/>
              <a:t> </a:t>
            </a:r>
          </a:p>
          <a:p>
            <a:pPr rtl="0" eaLnBrk="1"/>
            <a:r>
              <a:rPr/>
              <a:t>Complètement intégrés aux activités du programme</a:t>
            </a:r>
          </a:p>
          <a:p>
            <a:pPr rtl="0" eaLnBrk="1"/>
            <a:r>
              <a:rPr/>
              <a:t>Simples et non pénibles pour le personnel</a:t>
            </a:r>
          </a:p>
          <a:p>
            <a:pPr rtl="0" eaLnBrk="1"/>
            <a:r>
              <a:rPr/>
              <a:t>Collectent des informations précises liées aux entrées, aux sorties et aux processus du programme</a:t>
            </a:r>
          </a:p>
          <a:p>
            <a:pPr rtl="0" eaLnBrk="1"/>
            <a:r>
              <a:rPr/>
              <a:t>Entrainent des modifications et des améliorations du programme, en fonction des leçons apprises et des informations recueillies</a:t>
            </a:r>
          </a:p>
        </p:txBody>
      </p:sp>
    </p:spTree>
    <p:extLst>
      <p:ext uri="{BB962C8B-B14F-4D97-AF65-F5344CB8AC3E}">
        <p14:creationId xmlns:p14="http://schemas.microsoft.com/office/powerpoint/2010/main" val="257904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BE9F130-53BB-4394-8E05-5BEB5E9C4B42}" type="slidenum">
              <a:rPr/>
              <a:pPr rtl="0" eaLnBrk="1" hangingPunct="1"/>
              <a:t>33</a:t>
            </a:fld>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90000"/>
              </a:lnSpc>
            </a:pPr>
            <a:r>
              <a:rPr sz="900"/>
              <a:t>Le suivi au cours de la mise en œuvre est divisée en deux grandes parties : le contrôle des processus et l'observation de l'impact.</a:t>
            </a:r>
          </a:p>
          <a:p>
            <a:pPr eaLnBrk="1" hangingPunct="1">
              <a:lnSpc>
                <a:spcPct val="90000"/>
              </a:lnSpc>
            </a:pPr>
            <a:endParaRPr lang="en-US" sz="900" b="1" smtClean="0"/>
          </a:p>
          <a:p>
            <a:pPr rtl="0" eaLnBrk="1" hangingPunct="1">
              <a:lnSpc>
                <a:spcPct val="90000"/>
              </a:lnSpc>
            </a:pPr>
            <a:r>
              <a:rPr sz="900" b="1"/>
              <a:t>Le contrôle des processus </a:t>
            </a:r>
            <a:r>
              <a:rPr sz="900"/>
              <a:t>consiste à observer les processus qui contribuent au fonctionnement du programme. Cela comprend la production, le contrôle de la qualité, les systèmes de distribution, le contrôle financier, l'utilisation des matériaux, et la gestion du programme. L'observation de l’impact aide les exécutants à répondre à la question : "Est-ce que nous faisons les choses correctement ? ". En fonction de l'approche de la mise en œuvre, il existe de nombreux indicateurs de processus différents qui peuvent être utilisés pour le suivi du programme. Parmi ces indicateurs, on trouve par exemple :</a:t>
            </a:r>
          </a:p>
          <a:p>
            <a:pPr eaLnBrk="1" hangingPunct="1">
              <a:lnSpc>
                <a:spcPct val="90000"/>
              </a:lnSpc>
            </a:pPr>
            <a:endParaRPr lang="en-US" sz="900" smtClean="0"/>
          </a:p>
          <a:p>
            <a:pPr rtl="0" eaLnBrk="1" hangingPunct="1">
              <a:lnSpc>
                <a:spcPct val="90000"/>
              </a:lnSpc>
              <a:buFontTx/>
              <a:buChar char="•"/>
            </a:pPr>
            <a:r>
              <a:rPr sz="900"/>
              <a:t>Nombre de produits fabriqués</a:t>
            </a:r>
          </a:p>
          <a:p>
            <a:pPr rtl="0" eaLnBrk="1" hangingPunct="1">
              <a:lnSpc>
                <a:spcPct val="90000"/>
              </a:lnSpc>
              <a:buFontTx/>
              <a:buChar char="•"/>
            </a:pPr>
            <a:r>
              <a:rPr sz="900"/>
              <a:t>Nombre de produits distribués</a:t>
            </a:r>
          </a:p>
          <a:p>
            <a:pPr rtl="0" eaLnBrk="1" hangingPunct="1">
              <a:lnSpc>
                <a:spcPct val="90000"/>
              </a:lnSpc>
              <a:buFontTx/>
              <a:buChar char="•"/>
            </a:pPr>
            <a:r>
              <a:rPr sz="900"/>
              <a:t>Coût par produit</a:t>
            </a:r>
          </a:p>
          <a:p>
            <a:pPr rtl="0" eaLnBrk="1" hangingPunct="1">
              <a:lnSpc>
                <a:spcPct val="90000"/>
              </a:lnSpc>
              <a:buFontTx/>
              <a:buChar char="•"/>
            </a:pPr>
            <a:r>
              <a:rPr sz="900"/>
              <a:t>Nombre de personnes formées (par exemple promoteurs de la santé communautaire, techniciens, personnel)</a:t>
            </a:r>
          </a:p>
          <a:p>
            <a:pPr rtl="0" eaLnBrk="1" hangingPunct="1">
              <a:lnSpc>
                <a:spcPct val="90000"/>
              </a:lnSpc>
              <a:buFontTx/>
              <a:buChar char="•"/>
            </a:pPr>
            <a:r>
              <a:rPr sz="900"/>
              <a:t>Nombre de supports éducatifs distribués</a:t>
            </a:r>
          </a:p>
          <a:p>
            <a:pPr rtl="0" eaLnBrk="1" hangingPunct="1">
              <a:lnSpc>
                <a:spcPct val="90000"/>
              </a:lnSpc>
              <a:buFontTx/>
              <a:buChar char="•"/>
            </a:pPr>
            <a:r>
              <a:rPr sz="900"/>
              <a:t>Nombre de ménages visités</a:t>
            </a:r>
          </a:p>
          <a:p>
            <a:pPr eaLnBrk="1" hangingPunct="1">
              <a:lnSpc>
                <a:spcPct val="90000"/>
              </a:lnSpc>
            </a:pPr>
            <a:endParaRPr lang="en-US" sz="900" b="1" smtClean="0"/>
          </a:p>
          <a:p>
            <a:pPr rtl="0" eaLnBrk="1" hangingPunct="1">
              <a:lnSpc>
                <a:spcPct val="90000"/>
              </a:lnSpc>
            </a:pPr>
            <a:r>
              <a:rPr sz="900" b="1"/>
              <a:t>L'observation de l'impact </a:t>
            </a:r>
            <a:r>
              <a:rPr sz="900"/>
              <a:t>considère l'impact qu'a le programme sur la population ciblée. Pour cela, il peut s'intéresser aux données suivantes : nombre de personnes disposant d’eau améliorée en résultat de la mise en œuvre de la CTED ; utilisation correcte et régulière de la CTED ; efficacité de la CTED ; pertinence des efforts de promotion et d’éducation ; et utilité des supports éducatifs. L'observation de l’impact aide les exécutants à répondre à la question : "Est-ce que nous faisons les choses correctement ? ". Voici quelques exemples d'indicateurs d'impact :</a:t>
            </a:r>
          </a:p>
          <a:p>
            <a:pPr eaLnBrk="1" hangingPunct="1">
              <a:lnSpc>
                <a:spcPct val="90000"/>
              </a:lnSpc>
            </a:pPr>
            <a:endParaRPr lang="en-US" sz="900" smtClean="0"/>
          </a:p>
          <a:p>
            <a:pPr rtl="0" eaLnBrk="1" hangingPunct="1">
              <a:lnSpc>
                <a:spcPct val="90000"/>
              </a:lnSpc>
              <a:buFontTx/>
              <a:buChar char="•"/>
            </a:pPr>
            <a:r>
              <a:rPr sz="900"/>
              <a:t>Pourcentage de produits dont les paramètres de fonctionnement basiques sont satisfaisants</a:t>
            </a:r>
          </a:p>
          <a:p>
            <a:pPr rtl="0" eaLnBrk="1" hangingPunct="1">
              <a:lnSpc>
                <a:spcPct val="90000"/>
              </a:lnSpc>
              <a:buFontTx/>
              <a:buChar char="•"/>
            </a:pPr>
            <a:r>
              <a:rPr sz="900"/>
              <a:t>Pourcentage de produits toujours en fonctionnement après une durée donnée</a:t>
            </a:r>
          </a:p>
          <a:p>
            <a:pPr rtl="0" eaLnBrk="1" hangingPunct="1">
              <a:lnSpc>
                <a:spcPct val="90000"/>
              </a:lnSpc>
              <a:buFontTx/>
              <a:buChar char="•"/>
            </a:pPr>
            <a:r>
              <a:rPr sz="900"/>
              <a:t>Pourcentage de produits utilisés correctement après une durée donnée</a:t>
            </a:r>
          </a:p>
          <a:p>
            <a:pPr rtl="0" eaLnBrk="1" hangingPunct="1">
              <a:lnSpc>
                <a:spcPct val="90000"/>
              </a:lnSpc>
              <a:buFontTx/>
              <a:buChar char="•"/>
            </a:pPr>
            <a:r>
              <a:rPr sz="900"/>
              <a:t>Avantages et inconvénients du produit selon les utilisateurs</a:t>
            </a:r>
          </a:p>
          <a:p>
            <a:pPr rtl="0" eaLnBrk="1" hangingPunct="1">
              <a:lnSpc>
                <a:spcPct val="90000"/>
              </a:lnSpc>
              <a:buFontTx/>
              <a:buChar char="•"/>
            </a:pPr>
            <a:r>
              <a:rPr sz="900"/>
              <a:t>Nombre de personnes ayant accès à l'eau potable</a:t>
            </a:r>
          </a:p>
          <a:p>
            <a:pPr eaLnBrk="1" hangingPunct="1">
              <a:lnSpc>
                <a:spcPct val="90000"/>
              </a:lnSpc>
            </a:pPr>
            <a:endParaRPr lang="en-US" sz="900" smtClean="0"/>
          </a:p>
        </p:txBody>
      </p:sp>
    </p:spTree>
    <p:extLst>
      <p:ext uri="{BB962C8B-B14F-4D97-AF65-F5344CB8AC3E}">
        <p14:creationId xmlns:p14="http://schemas.microsoft.com/office/powerpoint/2010/main" val="2438465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CB3920A-493A-4693-A08E-5FC32030E1BE}" type="slidenum">
              <a:rPr/>
              <a:pPr rtl="0" eaLnBrk="1" hangingPunct="1"/>
              <a:t>34</a:t>
            </a:fld>
            <a:endParaRPr/>
          </a:p>
        </p:txBody>
      </p:sp>
      <p:sp>
        <p:nvSpPr>
          <p:cNvPr id="80899"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rtl="0" eaLnBrk="1" hangingPunct="1">
              <a:defRPr/>
            </a:pPr>
            <a:r>
              <a:rPr/>
              <a:t>Le développement des connaissances et des compétences des personnes fait partie du développement de la capacité organisationnelle nécessaire à la mise en œuvre. Un processus de développement des capacités avec validation des compétences peut être utilisé pour développer les capacités individuelles et celles de l'organisation. L’objectif final des programmes de CTED devrait être de développer la capacité des populations locales à satisfaire leurs propres besoins.</a:t>
            </a:r>
          </a:p>
          <a:p>
            <a:pPr rtl="0" eaLnBrk="1" hangingPunct="1">
              <a:defRPr/>
            </a:pPr>
            <a:r>
              <a:rPr/>
              <a:t> </a:t>
            </a:r>
          </a:p>
          <a:p>
            <a:pPr rtl="0" eaLnBrk="1" hangingPunct="1">
              <a:defRPr/>
            </a:pPr>
            <a:r>
              <a:rPr/>
              <a:t>Des rôles variés sont nécessaires pour mettre en œuvre des programmes de CTED. Les rôles suivants peuvent être exécutés par une seule ou plusieurs organisations :</a:t>
            </a:r>
          </a:p>
          <a:p>
            <a:pPr rtl="0" eaLnBrk="1" hangingPunct="1">
              <a:defRPr/>
            </a:pPr>
            <a:r>
              <a:rPr/>
              <a:t> </a:t>
            </a:r>
          </a:p>
          <a:p>
            <a:pPr marL="171450" indent="-171450" rtl="0" eaLnBrk="1" hangingPunct="1">
              <a:buFont typeface="Arial" pitchFamily="34" charset="0"/>
              <a:buChar char="•"/>
              <a:defRPr/>
            </a:pPr>
            <a:r>
              <a:rPr b="1"/>
              <a:t>Responsables de la mise en œuvre : </a:t>
            </a:r>
            <a:r>
              <a:rPr/>
              <a:t>individu ou organisation qui planifie et exécute un programme de CTED</a:t>
            </a:r>
            <a:r>
              <a:rPr b="1"/>
              <a:t> </a:t>
            </a:r>
          </a:p>
          <a:p>
            <a:pPr marL="171450" indent="-171450" rtl="0" eaLnBrk="1" hangingPunct="1">
              <a:buFont typeface="Arial" pitchFamily="34" charset="0"/>
              <a:buChar char="•"/>
              <a:defRPr/>
            </a:pPr>
            <a:r>
              <a:rPr b="1"/>
              <a:t>Promoteurs de la santé communautaire :</a:t>
            </a:r>
            <a:r>
              <a:rPr/>
              <a:t> sensibilisent et éduquent les foyers à propose des besoins en eau potable et en solutions de CTED.</a:t>
            </a:r>
            <a:r>
              <a:rPr b="1"/>
              <a:t> </a:t>
            </a:r>
          </a:p>
          <a:p>
            <a:pPr marL="171450" indent="-171450" rtl="0" eaLnBrk="1" hangingPunct="1">
              <a:buFont typeface="Arial" pitchFamily="34" charset="0"/>
              <a:buChar char="•"/>
              <a:defRPr/>
            </a:pPr>
            <a:r>
              <a:rPr b="1"/>
              <a:t>Fabricants de produits : </a:t>
            </a:r>
            <a:r>
              <a:rPr/>
              <a:t>construisent et distribuent les produits de CTED</a:t>
            </a:r>
          </a:p>
          <a:p>
            <a:pPr marL="171450" indent="-171450" rtl="0" eaLnBrk="1" hangingPunct="1">
              <a:buFont typeface="Arial" pitchFamily="34" charset="0"/>
              <a:buChar char="•"/>
              <a:defRPr/>
            </a:pPr>
            <a:r>
              <a:rPr b="1"/>
              <a:t>Formateurs : </a:t>
            </a:r>
            <a:r>
              <a:rPr/>
              <a:t>forment et conseillent les responsables de la mise en œuvre de projets.</a:t>
            </a:r>
          </a:p>
          <a:p>
            <a:pPr marL="171450" indent="-171450" rtl="0" eaLnBrk="1" hangingPunct="1">
              <a:buFont typeface="Arial" pitchFamily="34" charset="0"/>
              <a:buChar char="•"/>
              <a:defRPr/>
            </a:pPr>
            <a:r>
              <a:rPr b="1"/>
              <a:t>Autres parties prenantes : </a:t>
            </a:r>
            <a:r>
              <a:rPr/>
              <a:t>donateurs, gouvernement, universités et institutions d’éducation</a:t>
            </a:r>
          </a:p>
          <a:p>
            <a:pPr eaLnBrk="1" hangingPunct="1">
              <a:defRPr/>
            </a:pPr>
            <a:endParaRPr lang="en-CA" sz="1000" dirty="0" smtClean="0"/>
          </a:p>
          <a:p>
            <a:pPr rtl="0" eaLnBrk="1" hangingPunct="1">
              <a:defRPr/>
            </a:pPr>
            <a:r>
              <a:rPr sz="1000"/>
              <a:t>Différents rôles sont importants afin que les programmes de CTED soient réussis et durables. Ces rôles peuvent être exécutés par une seule ou plusieurs organisations : Dans le cadre d'une approche intégrée, les responsabilités sont partagées entre toutes les parties impliquées. Le passage à grande échelle des programmes de CTED nécessite le développement de partenariats créatifs et une collaboration entre les différents rôles et différents types d'organisations. Dans cette optique, il est possible de combiner les forces de différents types d'organisations pour créer des synergies.  </a:t>
            </a:r>
          </a:p>
          <a:p>
            <a:pPr eaLnBrk="1" hangingPunct="1">
              <a:defRPr/>
            </a:pPr>
            <a:endParaRPr lang="en-US" sz="1000" dirty="0" smtClean="0"/>
          </a:p>
          <a:p>
            <a:pPr rtl="0" eaLnBrk="1" hangingPunct="1">
              <a:defRPr/>
            </a:pPr>
            <a:r>
              <a:rPr sz="1000"/>
              <a:t>Les centaines d'initiatives pour la CTED à l'échelle mondiale sont mises en œuvre par des organisations très variées. En voici quelques exemples :</a:t>
            </a:r>
          </a:p>
          <a:p>
            <a:pPr eaLnBrk="1" hangingPunct="1">
              <a:defRPr/>
            </a:pPr>
            <a:endParaRPr lang="en-US" sz="1000" dirty="0" smtClean="0"/>
          </a:p>
          <a:p>
            <a:pPr rtl="0" eaLnBrk="1" hangingPunct="1">
              <a:buFontTx/>
              <a:buChar char="•"/>
              <a:defRPr/>
            </a:pPr>
            <a:r>
              <a:rPr sz="1000"/>
              <a:t>Gouvernements de tous niveaux (en charge de la santé, du développement rural, de l'eau ou de l'environnement)</a:t>
            </a:r>
          </a:p>
          <a:p>
            <a:pPr rtl="0" eaLnBrk="1" hangingPunct="1">
              <a:buFontTx/>
              <a:buChar char="•"/>
              <a:defRPr/>
            </a:pPr>
            <a:r>
              <a:rPr sz="1000"/>
              <a:t>Agences de l'ONU (par exemple l'UNICEF)</a:t>
            </a:r>
          </a:p>
          <a:p>
            <a:pPr rtl="0" eaLnBrk="1" hangingPunct="1">
              <a:buFontTx/>
              <a:buChar char="•"/>
              <a:defRPr/>
            </a:pPr>
            <a:r>
              <a:rPr sz="1000"/>
              <a:t>Organisations autochtones non gouvernementales (créées et gérées localement)</a:t>
            </a:r>
          </a:p>
          <a:p>
            <a:pPr rtl="0" eaLnBrk="1" hangingPunct="1">
              <a:buFontTx/>
              <a:buChar char="•"/>
              <a:defRPr/>
            </a:pPr>
            <a:r>
              <a:rPr sz="1000"/>
              <a:t>Petites organisations internationales (groupes et individus de pays développés qui lancent des programmes, souvent en partenariat avec une organisation ou une communauté locale)</a:t>
            </a:r>
          </a:p>
          <a:p>
            <a:pPr rtl="0" eaLnBrk="1" hangingPunct="1">
              <a:buFontTx/>
              <a:buChar char="•"/>
              <a:defRPr/>
            </a:pPr>
            <a:r>
              <a:rPr sz="1000"/>
              <a:t>Grandes organisations multinationales (dont les activités sont basées dans plusieurs pays en développement)</a:t>
            </a:r>
          </a:p>
          <a:p>
            <a:pPr rtl="0" eaLnBrk="1" hangingPunct="1">
              <a:buFontTx/>
              <a:buChar char="•"/>
              <a:defRPr/>
            </a:pPr>
            <a:r>
              <a:rPr sz="1000"/>
              <a:t>Secteur privé</a:t>
            </a:r>
          </a:p>
          <a:p>
            <a:pPr eaLnBrk="1" hangingPunct="1">
              <a:defRPr/>
            </a:pPr>
            <a:endParaRPr lang="en-US" sz="1000" dirty="0" smtClean="0"/>
          </a:p>
          <a:p>
            <a:pPr rtl="0" eaLnBrk="1" hangingPunct="1">
              <a:defRPr/>
            </a:pPr>
            <a:r>
              <a:rPr sz="1000"/>
              <a:t>Chaque type d'organisation a ses propres caractéristiques, ses forces et ses faiblesses </a:t>
            </a:r>
          </a:p>
        </p:txBody>
      </p:sp>
    </p:spTree>
    <p:extLst>
      <p:ext uri="{BB962C8B-B14F-4D97-AF65-F5344CB8AC3E}">
        <p14:creationId xmlns:p14="http://schemas.microsoft.com/office/powerpoint/2010/main" val="2459799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1C0294F-BB76-4FDD-A49F-1C17019AA3F7}" type="slidenum">
              <a:rPr/>
              <a:pPr rtl="0" eaLnBrk="1" hangingPunct="1"/>
              <a:t>35</a:t>
            </a:fld>
            <a:endParaRPr/>
          </a:p>
        </p:txBody>
      </p:sp>
    </p:spTree>
    <p:extLst>
      <p:ext uri="{BB962C8B-B14F-4D97-AF65-F5344CB8AC3E}">
        <p14:creationId xmlns:p14="http://schemas.microsoft.com/office/powerpoint/2010/main" val="2003593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Il n'existe pas de profil type du responsable de la mise en œuvre de programme. Si l'on étudie les programmes de CTED, on voit qu'il existe une grande diversité de responsables de la mise en œuvre. Cependant, les responsables de la mise en œuvre de programmes qui ont réussis ont un certain nombre de caractéristiques en commun, notamment d'excellente facultés de planification, de management, d'organisation et de communication.</a:t>
            </a:r>
          </a:p>
          <a:p>
            <a:pPr eaLnBrk="1" hangingPunct="1"/>
            <a:endParaRPr lang="en-US" smtClean="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0746F77-33ED-4619-B400-B8671C08EA59}" type="slidenum">
              <a:rPr/>
              <a:pPr rtl="0" eaLnBrk="1" hangingPunct="1"/>
              <a:t>36</a:t>
            </a:fld>
            <a:endParaRPr/>
          </a:p>
        </p:txBody>
      </p:sp>
    </p:spTree>
    <p:extLst>
      <p:ext uri="{BB962C8B-B14F-4D97-AF65-F5344CB8AC3E}">
        <p14:creationId xmlns:p14="http://schemas.microsoft.com/office/powerpoint/2010/main" val="128757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a:defRPr/>
            </a:pPr>
            <a:r>
              <a:rPr/>
              <a:t>Les promoteurs de la santé communautaire sont essentiels pour la bonne mise en œuvre de projets de traitement de l'eau à domicile. Leur rôle principal est de faciliter le processus d'apprentissage et d'aider les autres à améliorer leurs pratiques liées à l'eau, l'hygiène et l'assainissement en organisant des activités communautaires et des visites à domicile. </a:t>
            </a:r>
          </a:p>
          <a:p>
            <a:pPr rtl="0">
              <a:defRPr/>
            </a:pPr>
            <a:r>
              <a:rPr/>
              <a:t> </a:t>
            </a:r>
          </a:p>
          <a:p>
            <a:pPr rtl="0">
              <a:defRPr/>
            </a:pPr>
            <a:r>
              <a:rPr/>
              <a:t>Les promoteurs de la santé communautaire présentent en général leurs résultats au responsable de la mise en œuvre du projet.  Ils peuvent être soit payés, soit volontaires, et peuvent travailler à plein temps ou seulement quelques heures par semaine. Selon l'organisation qui met en oeuvre le projet, les promoteurs de la santé communautaire peuvent être chargés d'autre activités, comme par exemple le suivi.</a:t>
            </a:r>
          </a:p>
          <a:p>
            <a:pPr rtl="0">
              <a:defRPr/>
            </a:pPr>
            <a:r>
              <a:rPr/>
              <a:t> </a:t>
            </a:r>
          </a:p>
          <a:p>
            <a:pPr rtl="0">
              <a:defRPr/>
            </a:pPr>
            <a:r>
              <a:rPr/>
              <a:t>A condition d'avoir les compétences suivantes, quasiment tout le monde peut devenir promoteur de la santé communautaire :</a:t>
            </a:r>
          </a:p>
          <a:p>
            <a:pPr rtl="0">
              <a:defRPr/>
            </a:pPr>
            <a:r>
              <a:rPr/>
              <a:t> </a:t>
            </a:r>
          </a:p>
          <a:p>
            <a:pPr marL="171450" indent="-171450" rtl="0">
              <a:buFont typeface="Arial" pitchFamily="34" charset="0"/>
              <a:buChar char="•"/>
              <a:defRPr/>
            </a:pPr>
            <a:r>
              <a:rPr/>
              <a:t>Inspirer confiance et être respecté par les membres de la communauté </a:t>
            </a:r>
          </a:p>
          <a:p>
            <a:pPr marL="171450" indent="-171450" rtl="0">
              <a:buFont typeface="Arial" pitchFamily="34" charset="0"/>
              <a:buChar char="•"/>
              <a:defRPr/>
            </a:pPr>
            <a:r>
              <a:rPr/>
              <a:t>Parler la langue locale </a:t>
            </a:r>
          </a:p>
          <a:p>
            <a:pPr marL="171450" indent="-171450" rtl="0">
              <a:buFont typeface="Arial" pitchFamily="34" charset="0"/>
              <a:buChar char="•"/>
              <a:defRPr/>
            </a:pPr>
            <a:r>
              <a:rPr/>
              <a:t>Comprendre la culture locale </a:t>
            </a:r>
          </a:p>
          <a:p>
            <a:pPr marL="171450" indent="-171450" rtl="0">
              <a:buFont typeface="Arial" pitchFamily="34" charset="0"/>
              <a:buChar char="•"/>
              <a:defRPr/>
            </a:pPr>
            <a:r>
              <a:rPr/>
              <a:t>Communiquer efficacement et être à l'écoute</a:t>
            </a:r>
          </a:p>
          <a:p>
            <a:pPr marL="171450" indent="-171450" rtl="0">
              <a:buFont typeface="Arial" pitchFamily="34" charset="0"/>
              <a:buChar char="•"/>
              <a:defRPr/>
            </a:pPr>
            <a:r>
              <a:rPr/>
              <a:t>Donner le bon exemple en matière d'eau, d'hygiène et d'assainissement</a:t>
            </a:r>
          </a:p>
          <a:p>
            <a:pPr marL="171450" indent="-171450" rtl="0">
              <a:buFont typeface="Arial" pitchFamily="34" charset="0"/>
              <a:buChar char="•"/>
              <a:defRPr/>
            </a:pPr>
            <a:r>
              <a:rPr/>
              <a:t>Être volontaire pour répondre aux besoins en eau, hygiène et assainissement de la communauté</a:t>
            </a:r>
          </a:p>
          <a:p>
            <a:pPr rtl="0">
              <a:defRPr/>
            </a:pPr>
            <a:r>
              <a:rPr/>
              <a:t> </a:t>
            </a:r>
          </a:p>
          <a:p>
            <a:pPr rtl="0">
              <a:defRPr/>
            </a:pPr>
            <a:r>
              <a:rPr/>
              <a:t>Les promoteurs de la santé communautaire ne doivent pas nécessairement être des experts en eau, hygiène et assainissement. Ils peuvent acquérir ces connaissances par des formations. Il est plus important qu'ils soient capables d'apprendre et de communiquer. </a:t>
            </a:r>
          </a:p>
          <a:p>
            <a:pPr>
              <a:defRPr/>
            </a:pPr>
            <a:endParaRPr lang="en-CA" dirty="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2BCA756-55A1-4210-AB67-74E6E822082D}" type="slidenum">
              <a:rPr/>
              <a:pPr rtl="0" eaLnBrk="1" hangingPunct="1"/>
              <a:t>37</a:t>
            </a:fld>
            <a:endParaRPr/>
          </a:p>
        </p:txBody>
      </p:sp>
    </p:spTree>
    <p:extLst>
      <p:ext uri="{BB962C8B-B14F-4D97-AF65-F5344CB8AC3E}">
        <p14:creationId xmlns:p14="http://schemas.microsoft.com/office/powerpoint/2010/main" val="2534455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t>Des formations et du conseil sont souvent nécessaires pour développer les capacités des personnes qui remplissent les différents rôles de la mise en œuvre. Une assistance sur le terrain est un facteur important qui peut contribuer à la réussite des programmes. Pour de nombreuses personnes, la formation aide à développer les connaissances et les compétences, ainsi qu'à acquérir la confiance qui permettra de résoudre les nombreuses difficultés qui se présenteront régulièrement.</a:t>
            </a:r>
          </a:p>
          <a:p>
            <a:pPr rtl="0"/>
            <a:r>
              <a:rPr/>
              <a:t> </a:t>
            </a:r>
          </a:p>
          <a:p>
            <a:pPr rtl="0"/>
            <a:r>
              <a:rPr/>
              <a:t>Toutes les formations doivent être pratiques et aider à résoudre les difficultés auxquelles le responsable de la mise en œuvre devra faire face. Bien souvent, les responsables de la mise en œuvre se concentrent sur la formation et sur la théorie, ce qui est généralement insuffisant. En fonction de leurs compétences humaines, les organisations peuvent aussi avoir besoin d'apprendre à planifier, mettre en œuvre et faire le suivi de leurs programmes.</a:t>
            </a:r>
          </a:p>
          <a:p>
            <a:endParaRPr lang="en-US" smtClean="0"/>
          </a:p>
          <a:p>
            <a:pPr rtl="0"/>
            <a:r>
              <a:rPr/>
              <a:t>Des organisations formatrices externes comptent dans leurs rangs des conseillers et des volontaires très qualifiés qui peuvent vous former de manière professionnelle, vous conseiller, et vous aider à développer votre réseau. Des organisations expérimentées basées dans le pays peuvent aussi former d'autres organisations communautaires aux différents rôles de la mise en œuvre de programmes de CTED. </a:t>
            </a:r>
          </a:p>
          <a:p>
            <a:endParaRPr lang="en-CA" smtClean="0"/>
          </a:p>
          <a:p>
            <a:pPr rtl="0"/>
            <a:r>
              <a:rPr/>
              <a:t> </a:t>
            </a:r>
          </a:p>
          <a:p>
            <a:endParaRPr lang="en-CA" smtClean="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B19E4A-BB79-49A9-BCC9-19756ACB5AA9}" type="slidenum">
              <a:rPr/>
              <a:pPr rtl="0" eaLnBrk="1" hangingPunct="1"/>
              <a:t>38</a:t>
            </a:fld>
            <a:endParaRPr/>
          </a:p>
        </p:txBody>
      </p:sp>
    </p:spTree>
    <p:extLst>
      <p:ext uri="{BB962C8B-B14F-4D97-AF65-F5344CB8AC3E}">
        <p14:creationId xmlns:p14="http://schemas.microsoft.com/office/powerpoint/2010/main" val="2394418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t>Il est important que les responsables de la mise en œuvre travaillent en étroite collaboration avec les autres parties prenantes. Il existe différents types de parties prenantes qui jouent un rôle à différents moments, notamment :</a:t>
            </a:r>
          </a:p>
          <a:p>
            <a:pPr rtl="0"/>
            <a:r>
              <a:rPr/>
              <a:t> </a:t>
            </a:r>
          </a:p>
          <a:p>
            <a:pPr rtl="0"/>
            <a:r>
              <a:rPr b="1"/>
              <a:t>Les donateurs </a:t>
            </a:r>
            <a:r>
              <a:rPr/>
              <a:t>peuvent être des individus locaux et internationaux, des organisations communautaires, des fondations, et des agences gouvernementales. Les organisations qui mettent en œuvre des projets ont besoin d’un financement régulier et à long terme pour avoir la garantie que leurs activités sont mises en œuvre sans interruption. Elles ont un rôle à jouer dans l'éducation des donateurs qui ne sont pas nécessairement familiers avec la CTED et les bonnes pratiques de mise en œuvre. Il est utile que les donateurs comprennent ce qu'ils financent et pourquoi ils le font car ils doivent réviser et valider des propositions, donner des conseils, et évaluer des programmes.</a:t>
            </a:r>
            <a:r>
              <a:rPr b="1"/>
              <a:t>  </a:t>
            </a:r>
          </a:p>
          <a:p>
            <a:pPr rtl="0"/>
            <a:r>
              <a:rPr b="1"/>
              <a:t>Le gouvernement </a:t>
            </a:r>
            <a:r>
              <a:rPr/>
              <a:t>est responsable de l'approvisionnement en eau potable ; il a donc tout intérêt à voir se mettre en œuvre des programmes de CTED. Certains gouvernements ont rédigé des directives nationales pour la CTED. Le soutien et l'approbation par des agences gouvernementales donne du crédit à la CTED et au projet. Le gouvernement peut financer et fournir des ressources en nature (par exemple des locaux ou des moyens de transport) pour appuyer la mise en œuvre.</a:t>
            </a:r>
            <a:r>
              <a:rPr b="1"/>
              <a:t> </a:t>
            </a:r>
          </a:p>
          <a:p>
            <a:pPr rtl="0"/>
            <a:r>
              <a:rPr b="1"/>
              <a:t>Les universités et les établissements éducatifs </a:t>
            </a:r>
            <a:r>
              <a:rPr/>
              <a:t>font</a:t>
            </a:r>
            <a:r>
              <a:rPr b="1"/>
              <a:t> </a:t>
            </a:r>
            <a:r>
              <a:rPr/>
              <a:t> de la recherche qui peut appuyer la pertinence de la CTED auprès des décideurs politiques et des donateurs (Clasen, 2009). Les universités et autres institutions peuvent mener des recherches sur le développement technologique et sur la mise en œuvre de programmes. Elles peuvent aussi aider les responsables de la mise en œuvre à évaluer leurs programmes.</a:t>
            </a:r>
          </a:p>
          <a:p>
            <a:endParaRPr lang="en-CA"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B79F45A-2C2A-4E7E-B51B-F3BB511ABDBC}" type="slidenum">
              <a:rPr/>
              <a:pPr rtl="0" eaLnBrk="1" hangingPunct="1"/>
              <a:t>39</a:t>
            </a:fld>
            <a:endParaRPr/>
          </a:p>
        </p:txBody>
      </p:sp>
    </p:spTree>
    <p:extLst>
      <p:ext uri="{BB962C8B-B14F-4D97-AF65-F5344CB8AC3E}">
        <p14:creationId xmlns:p14="http://schemas.microsoft.com/office/powerpoint/2010/main" val="4281260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rtl="0" eaLnBrk="1" hangingPunct="1">
              <a:defRPr/>
            </a:pPr>
            <a:r>
              <a:rPr b="1"/>
              <a:t>Une compétence </a:t>
            </a:r>
            <a:r>
              <a:rPr/>
              <a:t>est un bilan de connaissances, d'aptitudes ou d'attitudes qui constitue une exigence standardisée pour qu'une personne puisse convenablement accomplir un travail ou jouer un rôle. Une liste de compétences peut être rédigée par les responsables de la mise en œuvre pour chacun des rôles de l'organisation, tels que ceux de formateur, de fabricant de produits ou de promoteur de la santé communautaire.</a:t>
            </a:r>
            <a:r>
              <a:rPr b="1"/>
              <a:t> </a:t>
            </a:r>
          </a:p>
          <a:p>
            <a:pPr rtl="0" eaLnBrk="1" hangingPunct="1">
              <a:defRPr/>
            </a:pPr>
            <a:r>
              <a:rPr/>
              <a:t> </a:t>
            </a:r>
          </a:p>
          <a:p>
            <a:pPr rtl="0" eaLnBrk="1" hangingPunct="1">
              <a:defRPr/>
            </a:pPr>
            <a:r>
              <a:rPr b="1"/>
              <a:t>La validation </a:t>
            </a:r>
            <a:r>
              <a:rPr/>
              <a:t>consiste à vérifier les connaissances, les aptitudes et les attitudes des gens pour attester de leur compétence à remplir leur rôle. Les validateurs peuvent faire partie de l'organisation responsable de la mise en œuvre ou travailler pour des organisations de formation externes.</a:t>
            </a:r>
          </a:p>
          <a:p>
            <a:pPr rtl="0" eaLnBrk="1" hangingPunct="1">
              <a:defRPr/>
            </a:pPr>
            <a:r>
              <a:rPr/>
              <a:t>	</a:t>
            </a:r>
          </a:p>
          <a:p>
            <a:pPr rtl="0" eaLnBrk="1" hangingPunct="1">
              <a:defRPr/>
            </a:pPr>
            <a:r>
              <a:rPr/>
              <a:t>Les responsables de la mise en œuvre peuvent mettre en place un processus de développement et de validation des compétences pour plusieurs raisons :</a:t>
            </a:r>
          </a:p>
          <a:p>
            <a:pPr rtl="0" eaLnBrk="1" hangingPunct="1">
              <a:defRPr/>
            </a:pPr>
            <a:r>
              <a:rPr/>
              <a:t> </a:t>
            </a:r>
          </a:p>
          <a:p>
            <a:pPr marL="171450" indent="-171450" rtl="0" eaLnBrk="1" hangingPunct="1">
              <a:buFont typeface="Arial" pitchFamily="34" charset="0"/>
              <a:buChar char="•"/>
              <a:defRPr/>
            </a:pPr>
            <a:r>
              <a:rPr/>
              <a:t>Cela offre un cadre qui permet aux personnes et aux organisations d'élargir leurs connaissances, leurs aptitudes et leurs attitudes par rapport à un processus ou une tâche spécifique</a:t>
            </a:r>
          </a:p>
          <a:p>
            <a:pPr marL="171450" indent="-171450" rtl="0" eaLnBrk="1" hangingPunct="1">
              <a:buFont typeface="Arial" pitchFamily="34" charset="0"/>
              <a:buChar char="•"/>
              <a:defRPr/>
            </a:pPr>
            <a:r>
              <a:rPr/>
              <a:t>Cela donne de la crédibilité à l'organisation en légitimant sa capacité à fournir des produits et des services de haute qualité </a:t>
            </a:r>
          </a:p>
          <a:p>
            <a:pPr marL="171450" indent="-171450" rtl="0" eaLnBrk="1" hangingPunct="1">
              <a:buFont typeface="Arial" pitchFamily="34" charset="0"/>
              <a:buChar char="•"/>
              <a:defRPr/>
            </a:pPr>
            <a:r>
              <a:rPr/>
              <a:t>Cela donne à l'organisation responsable de la mise en œuvre de nouvelles possibilités de financement car elle peut défendre la qualité de ses produits et de ses services</a:t>
            </a:r>
          </a:p>
          <a:p>
            <a:pPr marL="171450" indent="-171450" rtl="0" eaLnBrk="1" hangingPunct="1">
              <a:buFont typeface="Arial" pitchFamily="34" charset="0"/>
              <a:buChar char="•"/>
              <a:defRPr/>
            </a:pPr>
            <a:r>
              <a:rPr/>
              <a:t>Cela distingue ceux qui ont été formés et qui fournissent un bon produit et un bon service des autres</a:t>
            </a:r>
          </a:p>
          <a:p>
            <a:pPr eaLnBrk="1" hangingPunct="1">
              <a:defRPr/>
            </a:pPr>
            <a:endParaRPr lang="en-CA" dirty="0" smtClean="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92D95EA-EB65-4639-AA8B-EC3BE827FAD9}" type="slidenum">
              <a:rPr/>
              <a:pPr rtl="0" eaLnBrk="1" hangingPunct="1"/>
              <a:t>40</a:t>
            </a:fld>
            <a:endParaRPr/>
          </a:p>
        </p:txBody>
      </p:sp>
    </p:spTree>
    <p:extLst>
      <p:ext uri="{BB962C8B-B14F-4D97-AF65-F5344CB8AC3E}">
        <p14:creationId xmlns:p14="http://schemas.microsoft.com/office/powerpoint/2010/main" val="166979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t>En faisant le bilan de nombreux articles relatifs à la mise en œuvre de projets et en s'appuyant sur des années d’expérience de travail avec plus de 350 organisations qui mettent en œuvre des projets a travers le monde, CAWST a montré que les projets de CTED mis en œuvre par de nombreuses organisations de par le monde, en utilisant des moyens divers, sont de véritables succès, de la réponse d'urgence jusqu’au développement à long terme. </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32DADC-F39D-4997-8391-E029759CBA36}" type="slidenum">
              <a:rPr/>
              <a:pPr rtl="0" eaLnBrk="1" hangingPunct="1"/>
              <a:t>5</a:t>
            </a:fld>
            <a:endParaRPr/>
          </a:p>
        </p:txBody>
      </p:sp>
    </p:spTree>
    <p:extLst>
      <p:ext uri="{BB962C8B-B14F-4D97-AF65-F5344CB8AC3E}">
        <p14:creationId xmlns:p14="http://schemas.microsoft.com/office/powerpoint/2010/main" val="3999772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FF72295-A7A6-4DCD-A5C1-E88A29711055}" type="slidenum">
              <a:rPr/>
              <a:pPr rtl="0" eaLnBrk="1" hangingPunct="1"/>
              <a:t>41</a:t>
            </a:fld>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lnSpc>
                <a:spcPct val="80000"/>
              </a:lnSpc>
            </a:pPr>
            <a:r>
              <a:rPr sz="900"/>
              <a:t>Les organisations responsables de la mise en œuvre doivent s'assurer qu'il y a suffisamment de temps et de ressources disponibles pour la formation et l'apprentissage, afin que les personnes puissent acquérir de nouvelles compétences ou développer celles qu'ils ont déjà. Une évaluation des besoins peut être menée pour aider les organisations à identifier les manques de compétences et développer un plan pour développer leurs capacités. La durée d'un processus de validation des compétences dépend du point de départ et de la capacité des personnes à développer leurs connaissances et leurs compétences.</a:t>
            </a:r>
          </a:p>
          <a:p>
            <a:pPr eaLnBrk="1" hangingPunct="1">
              <a:lnSpc>
                <a:spcPct val="80000"/>
              </a:lnSpc>
            </a:pPr>
            <a:endParaRPr lang="en-US" sz="900" smtClean="0"/>
          </a:p>
          <a:p>
            <a:pPr rtl="0" eaLnBrk="1" hangingPunct="1">
              <a:lnSpc>
                <a:spcPct val="80000"/>
              </a:lnSpc>
            </a:pPr>
            <a:r>
              <a:rPr sz="900"/>
              <a:t>Souvent, les gens deviennent compétents dans un rôle en participant à des formations, puis par un apprentissage avec du personnel qualifié interne ou des experts externes. Ils sont alors amenés à prendre progressivement plus de responsabilités au fur et à mesure qu'ils gagnent en confiance et qu'ils développent leurs connaissances et leurs aptitudes. Le développement des compétences et des capacités ne se fait pas en une fois ; il est important de fournir un suivi et un mentorat permanents lors de la pratique des aptitudes nouvellement acquises. Une fois pleinement compétents, les personnes et les organisations peuvent alors agir en tant que centres d'expertise locaux et transmettre leurs connaissances et leurs compétences à d'autres organisations communautaires. </a:t>
            </a:r>
          </a:p>
        </p:txBody>
      </p:sp>
    </p:spTree>
    <p:extLst>
      <p:ext uri="{BB962C8B-B14F-4D97-AF65-F5344CB8AC3E}">
        <p14:creationId xmlns:p14="http://schemas.microsoft.com/office/powerpoint/2010/main" val="2099604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92E6888-436B-4536-AC74-944453B17084}" type="slidenum">
              <a:rPr/>
              <a:pPr rtl="0" eaLnBrk="1" hangingPunct="1"/>
              <a:t>42</a:t>
            </a:fld>
            <a:endParaRPr/>
          </a:p>
        </p:txBody>
      </p:sp>
      <p:sp>
        <p:nvSpPr>
          <p:cNvPr id="89091"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rtl="0" eaLnBrk="1" hangingPunct="1">
              <a:defRPr/>
            </a:pPr>
            <a:r>
              <a:rPr/>
              <a:t>Les responsables de la mise en œuvre ont besoin d’un financement régulier et à long terme pour garantir le suivi des activités sur la durée du projet. Un financement adéquat est essentiel pour garantir la durabilité des efforts de mise en œuvre, et pour permettre d'étendre la portée du programme afin d'atteindre de nouvelles régions et de nouveaux marchés. </a:t>
            </a:r>
          </a:p>
          <a:p>
            <a:pPr eaLnBrk="1" hangingPunct="1">
              <a:defRPr/>
            </a:pPr>
            <a:endParaRPr lang="en-US" dirty="0" smtClean="0"/>
          </a:p>
          <a:p>
            <a:pPr rtl="0" eaLnBrk="1" hangingPunct="1">
              <a:defRPr/>
            </a:pPr>
            <a:r>
              <a:rPr/>
              <a:t>Les coûts de mise en œuvre sont très variables en fonction des programmes. Au minimum, les coûts suivants doivent être pris en compte : </a:t>
            </a:r>
          </a:p>
          <a:p>
            <a:pPr rtl="0" eaLnBrk="1" hangingPunct="1">
              <a:defRPr/>
            </a:pPr>
            <a:r>
              <a:rPr/>
              <a:t> </a:t>
            </a:r>
          </a:p>
          <a:p>
            <a:pPr marL="171450" indent="-171450" rtl="0" eaLnBrk="1" hangingPunct="1">
              <a:buFont typeface="Arial" pitchFamily="34" charset="0"/>
              <a:buChar char="•"/>
              <a:defRPr/>
            </a:pPr>
            <a:r>
              <a:rPr/>
              <a:t>Planification et administration du programme</a:t>
            </a:r>
          </a:p>
          <a:p>
            <a:pPr marL="171450" indent="-171450" rtl="0" eaLnBrk="1" hangingPunct="1">
              <a:buFont typeface="Arial" pitchFamily="34" charset="0"/>
              <a:buChar char="•"/>
              <a:defRPr/>
            </a:pPr>
            <a:r>
              <a:rPr/>
              <a:t>Activités de promotion et d’éducation</a:t>
            </a:r>
          </a:p>
          <a:p>
            <a:pPr marL="171450" indent="-171450" rtl="0" eaLnBrk="1" hangingPunct="1">
              <a:buFont typeface="Arial" pitchFamily="34" charset="0"/>
              <a:buChar char="•"/>
              <a:defRPr/>
            </a:pPr>
            <a:r>
              <a:rPr/>
              <a:t>Fabrication et distribution des produits</a:t>
            </a:r>
          </a:p>
          <a:p>
            <a:pPr marL="171450" indent="-171450" rtl="0" eaLnBrk="1" hangingPunct="1">
              <a:buFont typeface="Arial" pitchFamily="34" charset="0"/>
              <a:buChar char="•"/>
              <a:defRPr/>
            </a:pPr>
            <a:r>
              <a:rPr/>
              <a:t>Suivi et évaluation</a:t>
            </a:r>
          </a:p>
          <a:p>
            <a:pPr rtl="0" eaLnBrk="1" hangingPunct="1">
              <a:defRPr/>
            </a:pPr>
            <a:r>
              <a:rPr/>
              <a:t> </a:t>
            </a:r>
          </a:p>
          <a:p>
            <a:pPr rtl="0" eaLnBrk="1" hangingPunct="1">
              <a:defRPr/>
            </a:pPr>
            <a:r>
              <a:rPr/>
              <a:t>Les responsables de la mise en œuvre ont souvent besoin d’une combinaison de sources de financement pour couvrir leurs dépenses. Il est important de définir clairement qui doit assumer chaque coût, et pour quelle période de temps. Le financement dépend également de la structure légale de l'organisation (par exemple, entreprise à but lucratif, ONG) et de sa stratégie de mise en œuvre (par exemple si elle subventionne les produits ou si elle les distribue dans le commerce). Exemples de sources de financement :</a:t>
            </a:r>
          </a:p>
          <a:p>
            <a:pPr rtl="0" eaLnBrk="1" hangingPunct="1">
              <a:defRPr/>
            </a:pPr>
            <a:r>
              <a:rPr/>
              <a:t> </a:t>
            </a:r>
          </a:p>
          <a:p>
            <a:pPr marL="171450" indent="-171450" rtl="0" eaLnBrk="1" hangingPunct="1">
              <a:buFont typeface="Arial" pitchFamily="34" charset="0"/>
              <a:buChar char="•"/>
              <a:defRPr/>
            </a:pPr>
            <a:r>
              <a:rPr/>
              <a:t>Donateurs locaux et internationaux</a:t>
            </a:r>
          </a:p>
          <a:p>
            <a:pPr marL="171450" indent="-171450" rtl="0" eaLnBrk="1" hangingPunct="1">
              <a:buFont typeface="Arial" pitchFamily="34" charset="0"/>
              <a:buChar char="•"/>
              <a:defRPr/>
            </a:pPr>
            <a:r>
              <a:rPr/>
              <a:t>Organisation responsables de la mise en œuvre de programmes</a:t>
            </a:r>
          </a:p>
          <a:p>
            <a:pPr marL="171450" indent="-171450" rtl="0" eaLnBrk="1" hangingPunct="1">
              <a:buFont typeface="Arial" pitchFamily="34" charset="0"/>
              <a:buChar char="•"/>
              <a:defRPr/>
            </a:pPr>
            <a:r>
              <a:rPr/>
              <a:t>Revenus des familles</a:t>
            </a:r>
          </a:p>
          <a:p>
            <a:pPr marL="171450" indent="-171450" rtl="0" eaLnBrk="1" hangingPunct="1">
              <a:buFont typeface="Arial" pitchFamily="34" charset="0"/>
              <a:buChar char="•"/>
              <a:defRPr/>
            </a:pPr>
            <a:r>
              <a:rPr/>
              <a:t>Partenariats avec le gouvernement</a:t>
            </a:r>
          </a:p>
          <a:p>
            <a:pPr rtl="0" eaLnBrk="1" hangingPunct="1">
              <a:defRPr/>
            </a:pPr>
            <a:r>
              <a:rPr/>
              <a:t> </a:t>
            </a:r>
          </a:p>
          <a:p>
            <a:pPr rtl="0" eaLnBrk="1" hangingPunct="1">
              <a:defRPr/>
            </a:pPr>
            <a:r>
              <a:rPr/>
              <a:t>La clé pour que les organisations responsables de la mise en œuvre de programmes obtiennent des financements est de savoir à qui demander des demander, de bien présenter les raisons pour lesquelles elles demandent ces financements, et d'expliquer comment le soutien financier peut permettre la mise en œuvre de programmes plus efficaces. Typiquement, les donateurs et bailleurs de fonds commencent par attribuer de faibles sommes pour permettre la mise en œuvre d'un projet de démonstration ; puis, en fonction des résultats et des plans de projets, des sommes plus importantes peuvent suivre.</a:t>
            </a:r>
          </a:p>
        </p:txBody>
      </p:sp>
    </p:spTree>
    <p:extLst>
      <p:ext uri="{BB962C8B-B14F-4D97-AF65-F5344CB8AC3E}">
        <p14:creationId xmlns:p14="http://schemas.microsoft.com/office/powerpoint/2010/main" val="733278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3C19F91-7C08-41D1-AA61-20A81E0D072F}" type="slidenum">
              <a:rPr/>
              <a:pPr rtl="0" eaLnBrk="1" hangingPunct="1"/>
              <a:t>43</a:t>
            </a:fld>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Activité :</a:t>
            </a:r>
          </a:p>
          <a:p>
            <a:pPr rtl="0">
              <a:buFontTx/>
              <a:buChar char="•"/>
            </a:pPr>
            <a:r>
              <a:rPr/>
              <a:t> Séparez les participants en 5 groupes. Demandez aux groupes de se positionner devant une des feuilles de tableau affichées dans la salle portant les titres </a:t>
            </a:r>
            <a:r>
              <a:rPr i="1"/>
              <a:t>"Créer une demande", "Fournir des produits et des services", "Contrôler pour améliorer", "Développer les compétences"</a:t>
            </a:r>
            <a:r>
              <a:rPr/>
              <a:t>, et </a:t>
            </a:r>
            <a:r>
              <a:rPr i="1"/>
              <a:t>"Financement de programmes".</a:t>
            </a:r>
          </a:p>
          <a:p>
            <a:pPr rtl="0">
              <a:buFontTx/>
              <a:buChar char="•"/>
            </a:pPr>
            <a:r>
              <a:rPr/>
              <a:t>  Demandez aux groupes de discuter du sujet et d’écrire ce qu’ils ont appris sur la feuille. </a:t>
            </a:r>
          </a:p>
          <a:p>
            <a:pPr rtl="0">
              <a:buFontTx/>
              <a:buChar char="•"/>
            </a:pPr>
            <a:r>
              <a:rPr/>
              <a:t>  Au bout de 5 minutes, demandez aux groupes de passer au sujet suivant. Demandez aux groupes d'examiner et de discuter de ce que le groupe précédent a écrit, et ajouter des remarques sur la feuille. </a:t>
            </a:r>
          </a:p>
          <a:p>
            <a:pPr rtl="0">
              <a:buFontTx/>
              <a:buChar char="•"/>
            </a:pPr>
            <a:r>
              <a:rPr/>
              <a:t>  Répétez l’opération pour chaque sujet. Ensuite, demandez aux groupes de revenir a leur première feuille et de lire le résumé des idées. Demandez aux groupes de présenter brièvement ce qui est écrit sur le tableau de conférence à l'ensemble du groupe.</a:t>
            </a:r>
          </a:p>
          <a:p>
            <a:pPr rtl="0" eaLnBrk="1" hangingPunct="1"/>
            <a:r>
              <a:rPr/>
              <a:t>  </a:t>
            </a:r>
          </a:p>
          <a:p>
            <a:pPr rtl="0" eaLnBrk="1" hangingPunct="1"/>
            <a:r>
              <a:rPr/>
              <a:t>Résumé de messages clés :</a:t>
            </a:r>
          </a:p>
          <a:p>
            <a:pPr eaLnBrk="1" hangingPunct="1"/>
            <a:endParaRPr lang="en-CA" smtClean="0"/>
          </a:p>
          <a:p>
            <a:pPr rtl="0" eaLnBrk="1" hangingPunct="1">
              <a:buFontTx/>
              <a:buChar char="•"/>
            </a:pPr>
            <a:r>
              <a:rPr/>
              <a:t>Il n'existe pas d'approche standard de mise en œuvre.</a:t>
            </a:r>
          </a:p>
          <a:p>
            <a:pPr eaLnBrk="1" hangingPunct="1">
              <a:buFontTx/>
              <a:buChar char="•"/>
            </a:pPr>
            <a:endParaRPr lang="en-CA" smtClean="0"/>
          </a:p>
          <a:p>
            <a:pPr rtl="0" eaLnBrk="1" hangingPunct="1">
              <a:buFontTx/>
              <a:buChar char="•"/>
            </a:pPr>
            <a:r>
              <a:rPr/>
              <a:t>  La création de la demande, la fourniture de produits et de services, le suivi et l'amélioration, sont des thèmes complexes et interconnectés</a:t>
            </a:r>
          </a:p>
          <a:p>
            <a:pPr eaLnBrk="1" hangingPunct="1">
              <a:buFontTx/>
              <a:buChar char="•"/>
            </a:pPr>
            <a:endParaRPr lang="en-CA" smtClean="0"/>
          </a:p>
          <a:p>
            <a:pPr rtl="0" eaLnBrk="1" hangingPunct="1">
              <a:buFontTx/>
              <a:buChar char="•"/>
            </a:pPr>
            <a:r>
              <a:rPr/>
              <a:t>  Le renforcement des capacités est un engagement à long terme </a:t>
            </a:r>
          </a:p>
          <a:p>
            <a:pPr eaLnBrk="1" hangingPunct="1">
              <a:buFontTx/>
              <a:buChar char="•"/>
            </a:pPr>
            <a:endParaRPr lang="en-CA" smtClean="0"/>
          </a:p>
          <a:p>
            <a:pPr rtl="0" eaLnBrk="1" hangingPunct="1">
              <a:buFontTx/>
              <a:buChar char="•"/>
            </a:pPr>
            <a:r>
              <a:rPr/>
              <a:t>  Le financement des programmes doit être durable, sur le long terme, et régulier</a:t>
            </a:r>
          </a:p>
          <a:p>
            <a:pPr eaLnBrk="1" hangingPunct="1">
              <a:buFontTx/>
              <a:buChar char="•"/>
            </a:pPr>
            <a:endParaRPr lang="en-GB" smtClean="0"/>
          </a:p>
          <a:p>
            <a:pPr rtl="0" eaLnBrk="1" hangingPunct="1">
              <a:buFontTx/>
              <a:buChar char="•"/>
            </a:pPr>
            <a:r>
              <a:rPr/>
              <a:t>  L’approche du responsable de la mise en œuvre doit être bien pensée. La mise en œuvre de la CTED est un procédé complexe pour lequel l’efficacité d’une stratégie particulière peut être très dépendante des autres choix qui sont faits. Parfois, les stratégies choisies par les responsables de la mise en œuvre peuvent se compléter et se renforcer mutuellement, ce qui produit des programmes très efficaces. En d’autres occasions, les stratégies choisies peuvent se contredire ou s'annuler mutuellement, ce qui conduit à une mise en œuvre inefficace. </a:t>
            </a:r>
          </a:p>
          <a:p>
            <a:pPr eaLnBrk="1" hangingPunct="1">
              <a:buFontTx/>
              <a:buChar char="•"/>
            </a:pPr>
            <a:endParaRPr lang="en-GB" smtClean="0"/>
          </a:p>
          <a:p>
            <a:pPr rtl="0" eaLnBrk="1" hangingPunct="1">
              <a:buFontTx/>
              <a:buChar char="•"/>
            </a:pPr>
            <a:r>
              <a:rPr/>
              <a:t>  Revoyez les attentes d'apprentissage de la diapositive n°3. Demandez aux participants si leurs attentes ont été atteintes. Si non, donnez des options pour que les participantes puissent trouver les informations qu’ils cherchaient ou bien identifiez les prochaines étapes de suivi.</a:t>
            </a:r>
          </a:p>
          <a:p>
            <a:pPr eaLnBrk="1" hangingPunct="1"/>
            <a:endParaRPr lang="en-US" smtClean="0"/>
          </a:p>
        </p:txBody>
      </p:sp>
    </p:spTree>
    <p:extLst>
      <p:ext uri="{BB962C8B-B14F-4D97-AF65-F5344CB8AC3E}">
        <p14:creationId xmlns:p14="http://schemas.microsoft.com/office/powerpoint/2010/main" val="217789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p:txBody>
          <a:bodyPr/>
          <a:lstStyle/>
          <a:p>
            <a:pPr marL="171450" indent="-171450" rtl="0">
              <a:spcBef>
                <a:spcPct val="0"/>
              </a:spcBef>
              <a:buFont typeface="Arial" pitchFamily="34" charset="0"/>
              <a:buChar char="•"/>
              <a:defRPr/>
            </a:pPr>
            <a:r>
              <a:rPr sz="1100" b="1"/>
              <a:t>Les entités qui mettent en œuvre des projets d'assainissement environnemental peuvent être : </a:t>
            </a:r>
            <a:r>
              <a:rPr sz="1100"/>
              <a:t>des entrepreneurs locaux ; des clubs de bienfaisance ; des ONG locales, nationales ou internationales ; des société privées ; des gouvernements ; ou des organisations multilatérales.</a:t>
            </a:r>
          </a:p>
          <a:p>
            <a:pPr marL="171450" indent="-171450" rtl="0">
              <a:spcBef>
                <a:spcPct val="0"/>
              </a:spcBef>
              <a:buFont typeface="Arial" pitchFamily="34" charset="0"/>
              <a:buChar char="•"/>
              <a:defRPr/>
            </a:pPr>
            <a:r>
              <a:rPr sz="900" b="1"/>
              <a:t>Parmi les options de CTED, on trouve : </a:t>
            </a:r>
            <a:r>
              <a:rPr sz="900"/>
              <a:t>filtration par des tissus, coagulants, filtres biosable, filtres en céramique, filtres à membrane, ébullition, SODIS, chloration, UV</a:t>
            </a:r>
          </a:p>
          <a:p>
            <a:pPr marL="171450" indent="-171450" rtl="0">
              <a:spcBef>
                <a:spcPct val="0"/>
              </a:spcBef>
              <a:buFont typeface="Arial" pitchFamily="34" charset="0"/>
              <a:buChar char="•"/>
              <a:defRPr/>
            </a:pPr>
            <a:r>
              <a:rPr sz="1100" b="1"/>
              <a:t>Parmi les méthodes de mise en œuvre, on trouve : </a:t>
            </a:r>
            <a:r>
              <a:rPr sz="1100"/>
              <a:t>construction par la communauté, distribution gratuite, dispositifs entièrement subventionnés, approches d'entreprise, microcrédit, groupes de femmes, écoles</a:t>
            </a:r>
          </a:p>
          <a:p>
            <a:pPr marL="171450" indent="-171450" rtl="0">
              <a:spcBef>
                <a:spcPct val="0"/>
              </a:spcBef>
              <a:buFont typeface="Arial" pitchFamily="34" charset="0"/>
              <a:buChar char="•"/>
              <a:defRPr/>
            </a:pPr>
            <a:r>
              <a:rPr sz="1100" b="1"/>
              <a:t>Les objectifs sont notamment : </a:t>
            </a:r>
            <a:r>
              <a:rPr sz="1100"/>
              <a:t>la réponse aux situations d'urgence, le développement à long terme, la santé, le développement économique, l’autonomisation des femmes.</a:t>
            </a:r>
          </a:p>
          <a:p>
            <a:pPr>
              <a:spcBef>
                <a:spcPct val="0"/>
              </a:spcBef>
              <a:buFont typeface="Arial" pitchFamily="34" charset="0"/>
              <a:buNone/>
              <a:defRPr/>
            </a:pPr>
            <a:endParaRPr lang="en-US" dirty="0" smtClean="0">
              <a:solidFill>
                <a:srgbClr val="FF0000"/>
              </a:solidFill>
            </a:endParaRPr>
          </a:p>
          <a:p>
            <a:pPr rtl="0">
              <a:spcBef>
                <a:spcPct val="0"/>
              </a:spcBef>
              <a:buFont typeface="Arial" pitchFamily="34" charset="0"/>
              <a:buNone/>
              <a:defRPr/>
            </a:pPr>
            <a:r>
              <a:rPr>
                <a:solidFill>
                  <a:srgbClr val="FF0000"/>
                </a:solidFill>
              </a:rPr>
              <a:t>Une revue des divers programmes de mise en œuvre à niveau mondial montre qu'il n'existe pas d'approche standard pour faire entrer la CTED dans les maisons. </a:t>
            </a: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7D8CA26-4D3E-4314-9180-4A64F7C07789}" type="slidenum">
              <a:rPr>
                <a:latin typeface="Calibri" pitchFamily="34" charset="0"/>
              </a:rPr>
              <a:pPr rtl="0" eaLnBrk="1" hangingPunct="1"/>
              <a:t>6</a:t>
            </a:fld>
            <a:endParaRPr>
              <a:latin typeface="Calibri" pitchFamily="34" charset="0"/>
            </a:endParaRPr>
          </a:p>
        </p:txBody>
      </p:sp>
    </p:spTree>
    <p:extLst>
      <p:ext uri="{BB962C8B-B14F-4D97-AF65-F5344CB8AC3E}">
        <p14:creationId xmlns:p14="http://schemas.microsoft.com/office/powerpoint/2010/main" val="11996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D68D458-5F6D-48B1-809B-8F4F8F1EA616}" type="slidenum">
              <a:rPr/>
              <a:pPr rtl="0" eaLnBrk="1" hangingPunct="1"/>
              <a:t>7</a:t>
            </a:fld>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Bien qu'il y ait des organisations très variées qui mettent en œuvre des projets avec des approches différentes, la majorité des programmes qui ont eu le plus de succès ont abordé soigneusement les composants suivants :</a:t>
            </a:r>
          </a:p>
          <a:p>
            <a:pPr eaLnBrk="1" hangingPunct="1"/>
            <a:endParaRPr lang="en-US" smtClean="0"/>
          </a:p>
          <a:p>
            <a:pPr rtl="0" eaLnBrk="1" hangingPunct="1"/>
            <a:r>
              <a:rPr/>
              <a:t>1. Création de demande pour la CTED</a:t>
            </a:r>
          </a:p>
          <a:p>
            <a:pPr rtl="0" eaLnBrk="1" hangingPunct="1"/>
            <a:r>
              <a:rPr/>
              <a:t>2. Fourniture des produits et des services de CTED nécessaires pour répondre a la demande</a:t>
            </a:r>
          </a:p>
          <a:p>
            <a:pPr rtl="0" eaLnBrk="1" hangingPunct="1"/>
            <a:r>
              <a:rPr/>
              <a:t>3. Suivi et l’amélioration continue de la mise en œuvre du programme</a:t>
            </a:r>
          </a:p>
          <a:p>
            <a:pPr eaLnBrk="1" hangingPunct="1"/>
            <a:endParaRPr lang="en-US" smtClean="0"/>
          </a:p>
          <a:p>
            <a:pPr rtl="0" eaLnBrk="1" hangingPunct="1"/>
            <a:r>
              <a:rPr/>
              <a:t>Le cadre intègre également deux elements de soutien qui sont essentiels pour la planification et la mise en œuvre des elements du programme avec succès :</a:t>
            </a:r>
          </a:p>
          <a:p>
            <a:pPr rtl="0" eaLnBrk="1" hangingPunct="1"/>
            <a:r>
              <a:rPr/>
              <a:t>4. Renforcement des capacités humaines</a:t>
            </a:r>
          </a:p>
          <a:p>
            <a:pPr rtl="0" eaLnBrk="1" hangingPunct="1"/>
            <a:r>
              <a:rPr/>
              <a:t>5. Assurer un financement durable pour le programme </a:t>
            </a:r>
          </a:p>
          <a:p>
            <a:pPr eaLnBrk="1" hangingPunct="1"/>
            <a:endParaRPr lang="en-US" smtClean="0"/>
          </a:p>
        </p:txBody>
      </p:sp>
    </p:spTree>
    <p:extLst>
      <p:ext uri="{BB962C8B-B14F-4D97-AF65-F5344CB8AC3E}">
        <p14:creationId xmlns:p14="http://schemas.microsoft.com/office/powerpoint/2010/main" val="176609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rtl="0">
              <a:spcBef>
                <a:spcPct val="0"/>
              </a:spcBef>
              <a:defRPr/>
            </a:pPr>
            <a:r>
              <a:rPr b="1"/>
              <a:t>Pourquoi :</a:t>
            </a:r>
            <a:r>
              <a:rPr/>
              <a:t> c'est essentiel pour qu’un nouveau comportement soit adopté sur le long terme.</a:t>
            </a:r>
          </a:p>
          <a:p>
            <a:pPr>
              <a:spcBef>
                <a:spcPct val="0"/>
              </a:spcBef>
              <a:defRPr/>
            </a:pPr>
            <a:endParaRPr lang="en-US" dirty="0" smtClean="0"/>
          </a:p>
          <a:p>
            <a:pPr rtl="0">
              <a:spcBef>
                <a:spcPct val="0"/>
              </a:spcBef>
              <a:defRPr/>
            </a:pPr>
            <a:r>
              <a:rPr/>
              <a:t>Pour créer de la demande, il est nécessaire d'être conscient et formé pour convaincre les familles du besoin et des bénéfices de la CTED. Ainsi, la CTED devient désirée et convoitée par les familles. La demande existe lorsque les gens ont besoin et veulent la CTED, et qu'ils ont les moyens de l'apporter à leur domicile. Il est très important que les gens veulent et valorisent réellement la CTED ; cela garantit qu'elle sera utilisée sur le long terme.</a:t>
            </a:r>
          </a:p>
          <a:p>
            <a:pPr rtl="0">
              <a:spcBef>
                <a:spcPct val="0"/>
              </a:spcBef>
              <a:defRPr/>
            </a:pPr>
            <a:r>
              <a:rPr/>
              <a:t> </a:t>
            </a:r>
          </a:p>
          <a:p>
            <a:pPr rtl="0">
              <a:spcBef>
                <a:spcPct val="0"/>
              </a:spcBef>
              <a:defRPr/>
            </a:pPr>
            <a:r>
              <a:rPr/>
              <a:t>En fin de compte, tous les programmes de mise en œuvre visent à réaliser un changement : augmenter le nombre de personnes qui ont accès à l'eau potable. Tout changement commence par l'adoption de nouvelles habitudes ; par exemple, traiter l'eau à la maison. Les organisations qui mettent en œuvre des projets ont des difficulté à changer le comportement des personnes, et donc à créer la demande pour la CTED — cela demande du temps, un investissement durable, et un ensemble de stratégies. </a:t>
            </a:r>
          </a:p>
          <a:p>
            <a:pPr>
              <a:spcBef>
                <a:spcPct val="0"/>
              </a:spcBef>
              <a:defRPr/>
            </a:pPr>
            <a:endParaRPr lang="en-US" dirty="0" smtClean="0"/>
          </a:p>
          <a:p>
            <a:pPr rtl="0">
              <a:spcBef>
                <a:spcPct val="0"/>
              </a:spcBef>
              <a:defRPr/>
            </a:pPr>
            <a:r>
              <a:rPr b="1"/>
              <a:t>Comment : </a:t>
            </a:r>
            <a:r>
              <a:rPr/>
              <a:t>pilote -&gt;comprendre les changements dans la population -&gt; utiliser les résultats pour créer plus de demande et accompagner les utilisateurs</a:t>
            </a:r>
          </a:p>
          <a:p>
            <a:pPr>
              <a:spcBef>
                <a:spcPct val="0"/>
              </a:spcBef>
              <a:defRPr/>
            </a:pPr>
            <a:endParaRPr lang="en-US" b="1" dirty="0" smtClean="0"/>
          </a:p>
          <a:p>
            <a:pPr rtl="0">
              <a:spcBef>
                <a:spcPct val="0"/>
              </a:spcBef>
              <a:defRPr/>
            </a:pPr>
            <a:r>
              <a:rPr b="1"/>
              <a:t>Étude de cas : </a:t>
            </a:r>
            <a:r>
              <a:rPr/>
              <a:t>Thirst Aid Myanmar</a:t>
            </a:r>
          </a:p>
          <a:p>
            <a:pPr>
              <a:spcBef>
                <a:spcPct val="0"/>
              </a:spcBef>
              <a:defRPr/>
            </a:pPr>
            <a:endParaRPr lang="en-US" b="1" dirty="0" smtClean="0"/>
          </a:p>
          <a:p>
            <a:pPr rtl="0">
              <a:spcBef>
                <a:spcPct val="0"/>
              </a:spcBef>
              <a:defRPr/>
            </a:pPr>
            <a:r>
              <a:rPr b="1"/>
              <a:t>Points clés : </a:t>
            </a:r>
          </a:p>
          <a:p>
            <a:pPr marL="171450" indent="-171450" rtl="0">
              <a:spcBef>
                <a:spcPct val="0"/>
              </a:spcBef>
              <a:buFont typeface="Arial" pitchFamily="34" charset="0"/>
              <a:buChar char="•"/>
              <a:defRPr/>
            </a:pPr>
            <a:r>
              <a:rPr/>
              <a:t>Leur campagne de promotion cible les gens qui ont les moyens de se payer des filtres céramique. </a:t>
            </a:r>
          </a:p>
          <a:p>
            <a:pPr marL="171450" indent="-171450" rtl="0">
              <a:spcBef>
                <a:spcPct val="0"/>
              </a:spcBef>
              <a:buFont typeface="Arial" pitchFamily="34" charset="0"/>
              <a:buChar char="•"/>
              <a:defRPr/>
            </a:pPr>
            <a:r>
              <a:rPr/>
              <a:t>Ils proposent deux modèles de filtre : un pour la classe moyenne et un autre pour les pauvres qui ont un travail. </a:t>
            </a:r>
          </a:p>
          <a:p>
            <a:pPr marL="171450" indent="-171450" rtl="0">
              <a:spcBef>
                <a:spcPct val="0"/>
              </a:spcBef>
              <a:buFont typeface="Arial" pitchFamily="34" charset="0"/>
              <a:buChar char="•"/>
              <a:defRPr/>
            </a:pPr>
            <a:r>
              <a:rPr/>
              <a:t>Le personnel de Thirst-Aid mène un programme de sensibilisation et d'éducation qui vise des publics variés, parmi lesquels des groupes de femmes, des écoles, des monastères, des orphelinats, des organisations communautaires, des ONG locales et des ONG internationales. Ils se rencontrent et font du suivi auprès des différents groupes aussi souvent que nécessaire. </a:t>
            </a:r>
          </a:p>
          <a:p>
            <a:pPr marL="171450" indent="-171450" rtl="0">
              <a:spcBef>
                <a:spcPct val="0"/>
              </a:spcBef>
              <a:buFont typeface="Arial" pitchFamily="34" charset="0"/>
              <a:buChar char="•"/>
              <a:defRPr/>
            </a:pPr>
            <a:r>
              <a:rPr/>
              <a:t>Leur personnel utilise des outils éducatifs et des méthodes de communication variés, qui incluent des panneaux publicitaires, des affiches, des jeux, des tableaux à feuilles mobiles, des exercices pratiques, et des vidéos. Thirst-Aid conçoit la majeure partie de leurs supports éducatifs, avec la contribution de l’UNICEF. Le gouvernement soutient le programme en approuvant leur matériel éducatif avant son utilisation. </a:t>
            </a:r>
          </a:p>
          <a:p>
            <a:pPr marL="171450" indent="-171450" rtl="0">
              <a:spcBef>
                <a:spcPct val="0"/>
              </a:spcBef>
              <a:buFont typeface="Arial" pitchFamily="34" charset="0"/>
              <a:buChar char="•"/>
              <a:defRPr/>
            </a:pPr>
            <a:r>
              <a:rPr/>
              <a:t>Thirst-Aid fournit une monnaie pour l'adhésion de la communauté, en délivrant aux bénéficiaires des Certificats de Connaissances lorsqu’ils valident leur programme d’éducation.  Ces certificats servent de monnaie qui peut être utilisée plus tard pour l’achat de technologies de traitement d’eau à domicile.</a:t>
            </a:r>
          </a:p>
          <a:p>
            <a:pPr marL="171450" indent="-171450" rtl="0">
              <a:spcBef>
                <a:spcPct val="0"/>
              </a:spcBef>
              <a:buFont typeface="Arial" pitchFamily="34" charset="0"/>
              <a:buChar char="•"/>
              <a:defRPr/>
            </a:pPr>
            <a:r>
              <a:rPr/>
              <a:t>Thirst-Aid souligne le fait que pour créer la demande, les filtres ne doivent pas être perçus comme des dons pour les pauvres. Ils doivent être commercialisés comme un produit désirable, facile à utiliser et efficace pour tous ceux qui ont besoin d’améliorer la qualité de leur eau.</a:t>
            </a:r>
          </a:p>
          <a:p>
            <a:pPr marL="171450" indent="-171450">
              <a:spcBef>
                <a:spcPct val="0"/>
              </a:spcBef>
              <a:buFont typeface="Arial" pitchFamily="34" charset="0"/>
              <a:buChar char="•"/>
              <a:defRPr/>
            </a:pPr>
            <a:endParaRPr lang="en-GB" dirty="0"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3A229B4-0F27-41FE-94DE-DFDA69964141}" type="slidenum">
              <a:rPr>
                <a:latin typeface="Calibri" pitchFamily="34" charset="0"/>
              </a:rPr>
              <a:pPr rtl="0" eaLnBrk="1" hangingPunct="1"/>
              <a:t>8</a:t>
            </a:fld>
            <a:endParaRPr>
              <a:latin typeface="Calibri" pitchFamily="34" charset="0"/>
            </a:endParaRPr>
          </a:p>
        </p:txBody>
      </p:sp>
    </p:spTree>
    <p:extLst>
      <p:ext uri="{BB962C8B-B14F-4D97-AF65-F5344CB8AC3E}">
        <p14:creationId xmlns:p14="http://schemas.microsoft.com/office/powerpoint/2010/main" val="229809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0C499E-590F-4F68-BA38-539F2371ADEA}" type="slidenum">
              <a:rPr/>
              <a:pPr rtl="0" eaLnBrk="1" hangingPunct="1"/>
              <a:t>9</a:t>
            </a:fld>
            <a:endParaRPr/>
          </a:p>
        </p:txBody>
      </p:sp>
      <p:sp>
        <p:nvSpPr>
          <p:cNvPr id="5529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rtl="0" eaLnBrk="1" hangingPunct="1">
              <a:defRPr/>
            </a:pPr>
            <a:r>
              <a:rPr b="1"/>
              <a:t>Pourquoi : </a:t>
            </a:r>
          </a:p>
          <a:p>
            <a:pPr marL="171450" indent="-171450" rtl="0" eaLnBrk="1" hangingPunct="1">
              <a:buFont typeface="Arial" pitchFamily="34" charset="0"/>
              <a:buChar char="•"/>
              <a:defRPr/>
            </a:pPr>
            <a:r>
              <a:rPr/>
              <a:t>Pour garantir une utilisation appropriée et constante à long terme, il est nécessaire d'apporter aux familles bénéficiaires non seulement le produit de CTED, mais aussi un service de soutien. Elles ont besoin d’un interlocuteur pour le suivi, l’achat de pièces de rechange, et pour obtenir des réponses à leurs questions. </a:t>
            </a:r>
          </a:p>
          <a:p>
            <a:pPr marL="171450" indent="-171450" rtl="0" eaLnBrk="1" hangingPunct="1">
              <a:buFont typeface="Arial" pitchFamily="34" charset="0"/>
              <a:buChar char="•"/>
              <a:defRPr/>
            </a:pPr>
            <a:r>
              <a:rPr/>
              <a:t>Cela demande de consacrer beaucoup plus d’efforts à la partie non matérielle, par rapport à ce qui a traditionnellement été fait dans le domaine de l’eau et l’assainissement. </a:t>
            </a:r>
          </a:p>
          <a:p>
            <a:pPr rtl="0" eaLnBrk="1" hangingPunct="1">
              <a:defRPr/>
            </a:pPr>
            <a:r>
              <a:rPr/>
              <a:t> </a:t>
            </a:r>
          </a:p>
          <a:p>
            <a:pPr rtl="0" eaLnBrk="1" hangingPunct="1">
              <a:defRPr/>
            </a:pPr>
            <a:r>
              <a:rPr b="1"/>
              <a:t>Comment : </a:t>
            </a:r>
          </a:p>
          <a:p>
            <a:pPr marL="171450" indent="-171450" rtl="0" eaLnBrk="1" hangingPunct="1">
              <a:buFont typeface="Arial" pitchFamily="34" charset="0"/>
              <a:buChar char="•"/>
              <a:defRPr/>
            </a:pPr>
            <a:r>
              <a:rPr/>
              <a:t>Déterminer la demande en biens de consommation durables et en services.</a:t>
            </a:r>
          </a:p>
          <a:p>
            <a:pPr marL="171450" indent="-171450" rtl="0" eaLnBrk="1" hangingPunct="1">
              <a:buFont typeface="Arial" pitchFamily="34" charset="0"/>
              <a:buChar char="•"/>
              <a:defRPr/>
            </a:pPr>
            <a:r>
              <a:rPr/>
              <a:t>Déterminer comment les systèmes et réseaux existants peuvent être utilisés. </a:t>
            </a:r>
          </a:p>
          <a:p>
            <a:pPr marL="171450" indent="-171450" rtl="0" eaLnBrk="1" hangingPunct="1">
              <a:buFont typeface="Arial" pitchFamily="34" charset="0"/>
              <a:buChar char="•"/>
              <a:defRPr/>
            </a:pPr>
            <a:r>
              <a:rPr/>
              <a:t>Installer de nouveaux systèmes si nécessaire.</a:t>
            </a:r>
          </a:p>
          <a:p>
            <a:pPr marL="171450" indent="-171450" rtl="0" eaLnBrk="1" hangingPunct="1">
              <a:buFont typeface="Arial" pitchFamily="34" charset="0"/>
              <a:buChar char="•"/>
              <a:defRPr/>
            </a:pPr>
            <a:r>
              <a:rPr/>
              <a:t>Plusieurs organisations choisissent de mettre en œuvre un petit projet pilote pour mettre en place leurs procédés, pour apprendre de cette expérience et s’assurer du contrôle de la qualité du produit et des services avant d’augmenter la taille de leur programme. </a:t>
            </a:r>
          </a:p>
          <a:p>
            <a:pPr eaLnBrk="1" hangingPunct="1">
              <a:defRPr/>
            </a:pPr>
            <a:endParaRPr lang="en-US" b="1" dirty="0" smtClean="0"/>
          </a:p>
          <a:p>
            <a:pPr rtl="0" eaLnBrk="1" hangingPunct="1">
              <a:defRPr/>
            </a:pPr>
            <a:r>
              <a:rPr b="1"/>
              <a:t>Étude de cas : </a:t>
            </a:r>
            <a:r>
              <a:rPr/>
              <a:t>Clear Cambodia</a:t>
            </a:r>
          </a:p>
          <a:p>
            <a:pPr eaLnBrk="1" hangingPunct="1">
              <a:defRPr/>
            </a:pPr>
            <a:endParaRPr lang="en-US" dirty="0" smtClean="0"/>
          </a:p>
          <a:p>
            <a:pPr rtl="0" eaLnBrk="1" hangingPunct="1">
              <a:defRPr/>
            </a:pPr>
            <a:r>
              <a:rPr b="1"/>
              <a:t>Points clés : </a:t>
            </a:r>
          </a:p>
          <a:p>
            <a:pPr marL="171450" indent="-171450" eaLnBrk="1" hangingPunct="1">
              <a:buFont typeface="Arial" pitchFamily="34" charset="0"/>
              <a:buChar char="•"/>
              <a:defRPr/>
            </a:pPr>
            <a:endParaRPr lang="en-CA" dirty="0" smtClean="0"/>
          </a:p>
          <a:p>
            <a:pPr marL="171450" indent="-171450" rtl="0" eaLnBrk="1" hangingPunct="1">
              <a:buFont typeface="Arial" pitchFamily="34" charset="0"/>
              <a:buChar char="•"/>
              <a:defRPr/>
            </a:pPr>
            <a:r>
              <a:rPr/>
              <a:t>Clear Cambodia embauche du personnel cambodgien pour fabriquer et distribuer des filtres biosable. </a:t>
            </a:r>
          </a:p>
          <a:p>
            <a:pPr marL="171450" indent="-171450" rtl="0" eaLnBrk="1" hangingPunct="1">
              <a:buFont typeface="Arial" pitchFamily="34" charset="0"/>
              <a:buChar char="•"/>
              <a:defRPr/>
            </a:pPr>
            <a:r>
              <a:rPr/>
              <a:t>Leurs équipes mobiles transportent les moules et les outils nécessaires à la construction des filtres vers les sites de fabrication temporaires dans chaque village. L'équipe comporte des membres chargés de superviser la construction, de gérer les relations avec la communauté et d'éduquer les gens sur la santé. Ils passent plusieurs semaines dans le village jusqu’à ce que la demande soit satisfaite avant de se déplacer vers le village suivant. </a:t>
            </a:r>
          </a:p>
          <a:p>
            <a:pPr marL="171450" indent="-171450" rtl="0" eaLnBrk="1" hangingPunct="1">
              <a:buFont typeface="Arial" pitchFamily="34" charset="0"/>
              <a:buChar char="•"/>
              <a:defRPr/>
            </a:pPr>
            <a:r>
              <a:rPr/>
              <a:t>La plupart des matériaux de construction se trouvent localement, mais le sable de filtration provient d'un site centralisé situé dans une province particulière. Cela permet de s’assurer du contrôle de la qualité. Il est transporté par camion vers les sites de fabrication temporaire. </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endParaRPr lang="en-CA" dirty="0" smtClean="0"/>
          </a:p>
          <a:p>
            <a:pPr eaLnBrk="1" hangingPunct="1">
              <a:defRPr/>
            </a:pPr>
            <a:endParaRPr lang="en-CA" dirty="0" smtClean="0"/>
          </a:p>
        </p:txBody>
      </p:sp>
    </p:spTree>
    <p:extLst>
      <p:ext uri="{BB962C8B-B14F-4D97-AF65-F5344CB8AC3E}">
        <p14:creationId xmlns:p14="http://schemas.microsoft.com/office/powerpoint/2010/main" val="67017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93BDCB5-D2CB-498F-A6F7-0A2E87E2488E}" type="slidenum">
              <a:rPr/>
              <a:pPr rtl="0" eaLnBrk="1" hangingPunct="1"/>
              <a:t>10</a:t>
            </a:fld>
            <a:endParaRPr/>
          </a:p>
        </p:txBody>
      </p:sp>
      <p:sp>
        <p:nvSpPr>
          <p:cNvPr id="5632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p:txBody>
          <a:bodyPr/>
          <a:lstStyle/>
          <a:p>
            <a:pPr rtl="0" eaLnBrk="1" hangingPunct="1">
              <a:defRPr/>
            </a:pPr>
            <a:r>
              <a:rPr b="1"/>
              <a:t>Pourquoi : </a:t>
            </a:r>
            <a:r>
              <a:rPr/>
              <a:t>il est nécessaire de mettre en place un mécanisme de rétroaction pour améliorer le programme en permanence. C’est important de mesurer l’impact et la réussite d’un programme, notamment avant de passer à plus grande échelle.</a:t>
            </a:r>
          </a:p>
          <a:p>
            <a:pPr eaLnBrk="1" hangingPunct="1">
              <a:defRPr/>
            </a:pPr>
            <a:endParaRPr lang="en-US" dirty="0" smtClean="0"/>
          </a:p>
          <a:p>
            <a:pPr rtl="0" eaLnBrk="1" hangingPunct="1">
              <a:defRPr/>
            </a:pPr>
            <a:r>
              <a:rPr b="1"/>
              <a:t>Comment : </a:t>
            </a:r>
          </a:p>
          <a:p>
            <a:pPr marL="171450" indent="-171450" rtl="0" eaLnBrk="1" hangingPunct="1">
              <a:buFont typeface="Arial" pitchFamily="34" charset="0"/>
              <a:buChar char="•"/>
              <a:defRPr/>
            </a:pPr>
            <a:r>
              <a:rPr/>
              <a:t>Suivre le processus, le produit et les impacts</a:t>
            </a:r>
          </a:p>
          <a:p>
            <a:pPr marL="171450" indent="-171450" rtl="0" eaLnBrk="1" hangingPunct="1">
              <a:buFont typeface="Arial" pitchFamily="34" charset="0"/>
              <a:buChar char="•"/>
              <a:defRPr/>
            </a:pPr>
            <a:r>
              <a:rPr/>
              <a:t>S’assurer que les informations recueillies soient traitées et donnent lieu à des changements</a:t>
            </a:r>
          </a:p>
          <a:p>
            <a:pPr eaLnBrk="1" hangingPunct="1">
              <a:defRPr/>
            </a:pPr>
            <a:endParaRPr lang="en-US" dirty="0" smtClean="0"/>
          </a:p>
          <a:p>
            <a:pPr rtl="0" eaLnBrk="1" hangingPunct="1">
              <a:defRPr/>
            </a:pPr>
            <a:r>
              <a:rPr b="1"/>
              <a:t>Étude de cas : </a:t>
            </a:r>
            <a:r>
              <a:rPr/>
              <a:t>RDI, Cambodia</a:t>
            </a:r>
          </a:p>
          <a:p>
            <a:pPr eaLnBrk="1" hangingPunct="1">
              <a:defRPr/>
            </a:pPr>
            <a:endParaRPr lang="en-US" dirty="0" smtClean="0"/>
          </a:p>
          <a:p>
            <a:pPr marL="171450" indent="-171450" rtl="0">
              <a:buFont typeface="Arial" pitchFamily="34" charset="0"/>
              <a:buChar char="•"/>
              <a:defRPr/>
            </a:pPr>
            <a:r>
              <a:rPr/>
              <a:t>RDI a un programme de suivi qui garantit la qualité des filtres qu'ils fabriquent. Des essais de débit sont réalisés pour chaque filtre afin de s’assurer que le débit se trouve dans la fourchette de tolérance. Les éléments du filtre sont aussi examinés afin de déceler des fissures ou d’autres défauts à chaque étape de la production, et sont retirés du processus s’ils ne répondent pas aux exigences. La date, le numéro de série et le nom du fabricant sont marqués sur chaque filtre. </a:t>
            </a:r>
          </a:p>
          <a:p>
            <a:pPr marL="171450" indent="-171450" rtl="0">
              <a:buFont typeface="Arial" pitchFamily="34" charset="0"/>
              <a:buChar char="•"/>
              <a:defRPr/>
            </a:pPr>
            <a:r>
              <a:rPr/>
              <a:t>RDI suit aussi les filtres vendus, et retourne régulièrement dans la communauté pour réaliser des analyses sur les filtres et vérifier qu’ils fonctionnent encore correctement. </a:t>
            </a:r>
          </a:p>
          <a:p>
            <a:pPr marL="171450" indent="-171450" rtl="0">
              <a:buFont typeface="Arial" pitchFamily="34" charset="0"/>
              <a:buChar char="•"/>
              <a:defRPr/>
            </a:pPr>
            <a:r>
              <a:rPr/>
              <a:t>Leur méthode de fabrication et d’éducation a été développée sur une période de plus de 3 ans ; elle est révisée et améliorée en permanence. </a:t>
            </a:r>
          </a:p>
          <a:p>
            <a:pPr eaLnBrk="1" hangingPunct="1">
              <a:defRPr/>
            </a:pPr>
            <a:endParaRPr lang="en-US" dirty="0" smtClean="0"/>
          </a:p>
        </p:txBody>
      </p:sp>
    </p:spTree>
    <p:extLst>
      <p:ext uri="{BB962C8B-B14F-4D97-AF65-F5344CB8AC3E}">
        <p14:creationId xmlns:p14="http://schemas.microsoft.com/office/powerpoint/2010/main" val="198320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BD5A12F-254B-484A-9260-B89394DA55A7}" type="slidenum">
              <a:rPr lang="en-CA"/>
              <a:pPr>
                <a:defRPr/>
              </a:pPr>
              <a:t>‹#›</a:t>
            </a:fld>
            <a:endParaRPr lang="en-CA"/>
          </a:p>
        </p:txBody>
      </p:sp>
    </p:spTree>
    <p:extLst>
      <p:ext uri="{BB962C8B-B14F-4D97-AF65-F5344CB8AC3E}">
        <p14:creationId xmlns:p14="http://schemas.microsoft.com/office/powerpoint/2010/main" val="131313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C67B58F-4F6E-4FBE-B6C1-143FB97E89CE}" type="slidenum">
              <a:rPr lang="en-CA"/>
              <a:pPr>
                <a:defRPr/>
              </a:pPr>
              <a:t>‹#›</a:t>
            </a:fld>
            <a:endParaRPr lang="en-CA"/>
          </a:p>
        </p:txBody>
      </p:sp>
    </p:spTree>
    <p:extLst>
      <p:ext uri="{BB962C8B-B14F-4D97-AF65-F5344CB8AC3E}">
        <p14:creationId xmlns:p14="http://schemas.microsoft.com/office/powerpoint/2010/main" val="17661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5550CE3-1C98-4E26-905A-C0A9F4F6A60E}" type="slidenum">
              <a:rPr lang="en-CA"/>
              <a:pPr>
                <a:defRPr/>
              </a:pPr>
              <a:t>‹#›</a:t>
            </a:fld>
            <a:endParaRPr lang="en-CA"/>
          </a:p>
        </p:txBody>
      </p:sp>
    </p:spTree>
    <p:extLst>
      <p:ext uri="{BB962C8B-B14F-4D97-AF65-F5344CB8AC3E}">
        <p14:creationId xmlns:p14="http://schemas.microsoft.com/office/powerpoint/2010/main" val="22300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33573EA-CD1A-4D31-AED4-EFE1EECA2FD4}" type="slidenum">
              <a:rPr lang="en-CA"/>
              <a:pPr>
                <a:defRPr/>
              </a:pPr>
              <a:t>‹#›</a:t>
            </a:fld>
            <a:endParaRPr lang="en-CA"/>
          </a:p>
        </p:txBody>
      </p:sp>
    </p:spTree>
    <p:extLst>
      <p:ext uri="{BB962C8B-B14F-4D97-AF65-F5344CB8AC3E}">
        <p14:creationId xmlns:p14="http://schemas.microsoft.com/office/powerpoint/2010/main" val="62429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74CE9CD-0EF1-471E-9F3B-941AE068E677}" type="slidenum">
              <a:rPr lang="en-CA"/>
              <a:pPr>
                <a:defRPr/>
              </a:pPr>
              <a:t>‹#›</a:t>
            </a:fld>
            <a:endParaRPr lang="en-CA"/>
          </a:p>
        </p:txBody>
      </p:sp>
    </p:spTree>
    <p:extLst>
      <p:ext uri="{BB962C8B-B14F-4D97-AF65-F5344CB8AC3E}">
        <p14:creationId xmlns:p14="http://schemas.microsoft.com/office/powerpoint/2010/main" val="178337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19118581-4D10-40FD-9E22-7A9DCC3BB43D}" type="slidenum">
              <a:rPr lang="en-CA"/>
              <a:pPr>
                <a:defRPr/>
              </a:pPr>
              <a:t>‹#›</a:t>
            </a:fld>
            <a:endParaRPr lang="en-CA"/>
          </a:p>
        </p:txBody>
      </p:sp>
    </p:spTree>
    <p:extLst>
      <p:ext uri="{BB962C8B-B14F-4D97-AF65-F5344CB8AC3E}">
        <p14:creationId xmlns:p14="http://schemas.microsoft.com/office/powerpoint/2010/main" val="265813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10AA16B4-6291-4F4D-9CFF-9F9AC5852219}" type="slidenum">
              <a:rPr lang="en-CA"/>
              <a:pPr>
                <a:defRPr/>
              </a:pPr>
              <a:t>‹#›</a:t>
            </a:fld>
            <a:endParaRPr lang="en-CA"/>
          </a:p>
        </p:txBody>
      </p:sp>
    </p:spTree>
    <p:extLst>
      <p:ext uri="{BB962C8B-B14F-4D97-AF65-F5344CB8AC3E}">
        <p14:creationId xmlns:p14="http://schemas.microsoft.com/office/powerpoint/2010/main" val="2891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F2FD2946-8EC0-4C42-A4A2-FD89C0993DFF}" type="slidenum">
              <a:rPr lang="en-CA"/>
              <a:pPr>
                <a:defRPr/>
              </a:pPr>
              <a:t>‹#›</a:t>
            </a:fld>
            <a:endParaRPr lang="en-CA"/>
          </a:p>
        </p:txBody>
      </p:sp>
    </p:spTree>
    <p:extLst>
      <p:ext uri="{BB962C8B-B14F-4D97-AF65-F5344CB8AC3E}">
        <p14:creationId xmlns:p14="http://schemas.microsoft.com/office/powerpoint/2010/main" val="188490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94B0ACF5-B19A-41AC-9C63-FFBE3FF4CDFE}" type="slidenum">
              <a:rPr lang="en-CA"/>
              <a:pPr>
                <a:defRPr/>
              </a:pPr>
              <a:t>‹#›</a:t>
            </a:fld>
            <a:endParaRPr lang="en-CA"/>
          </a:p>
        </p:txBody>
      </p:sp>
    </p:spTree>
    <p:extLst>
      <p:ext uri="{BB962C8B-B14F-4D97-AF65-F5344CB8AC3E}">
        <p14:creationId xmlns:p14="http://schemas.microsoft.com/office/powerpoint/2010/main" val="160004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714DC5BE-75D9-46C6-BA04-921D6404A7F6}" type="slidenum">
              <a:rPr lang="en-CA"/>
              <a:pPr>
                <a:defRPr/>
              </a:pPr>
              <a:t>‹#›</a:t>
            </a:fld>
            <a:endParaRPr lang="en-CA"/>
          </a:p>
        </p:txBody>
      </p:sp>
    </p:spTree>
    <p:extLst>
      <p:ext uri="{BB962C8B-B14F-4D97-AF65-F5344CB8AC3E}">
        <p14:creationId xmlns:p14="http://schemas.microsoft.com/office/powerpoint/2010/main" val="9911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6ACCDEA-8A3F-4A1F-9D95-97DE04DB3421}" type="slidenum">
              <a:rPr lang="en-CA"/>
              <a:pPr>
                <a:defRPr/>
              </a:pPr>
              <a:t>‹#›</a:t>
            </a:fld>
            <a:endParaRPr lang="en-CA"/>
          </a:p>
        </p:txBody>
      </p:sp>
    </p:spTree>
    <p:extLst>
      <p:ext uri="{BB962C8B-B14F-4D97-AF65-F5344CB8AC3E}">
        <p14:creationId xmlns:p14="http://schemas.microsoft.com/office/powerpoint/2010/main" val="184975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US"/>
              <a:t>Month-Year</a:t>
            </a: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B30FA00-48A3-489E-89F1-9E74DBE891E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416050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CDA6DC8-1651-4627-8CD1-5D02073AD717}" type="slidenum">
              <a:rPr/>
              <a:pPr rtl="0" eaLnBrk="1" hangingPunct="1"/>
              <a:t>10</a:t>
            </a:fld>
            <a:endParaRPr/>
          </a:p>
        </p:txBody>
      </p:sp>
      <p:sp>
        <p:nvSpPr>
          <p:cNvPr id="11267" name="Rectangle 2"/>
          <p:cNvSpPr>
            <a:spLocks noGrp="1" noChangeArrowheads="1"/>
          </p:cNvSpPr>
          <p:nvPr>
            <p:ph type="title"/>
          </p:nvPr>
        </p:nvSpPr>
        <p:spPr>
          <a:xfrm>
            <a:off x="0" y="279400"/>
            <a:ext cx="9144000" cy="1143000"/>
          </a:xfrm>
        </p:spPr>
        <p:txBody>
          <a:bodyPr/>
          <a:lstStyle/>
          <a:p>
            <a:pPr rtl="0" eaLnBrk="1" hangingPunct="1"/>
            <a:r>
              <a:rPr b="1">
                <a:solidFill>
                  <a:schemeClr val="accent2"/>
                </a:solidFill>
              </a:rPr>
              <a:t>Suivi et amélioration</a:t>
            </a:r>
          </a:p>
        </p:txBody>
      </p:sp>
      <p:pic>
        <p:nvPicPr>
          <p:cNvPr id="11268" name="Picture 6" descr="RDI_T Piece Measuring Flow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71725"/>
            <a:ext cx="2630488" cy="3095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976438"/>
            <a:ext cx="2441575" cy="3729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46275"/>
            <a:ext cx="2490788" cy="394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1"/>
          <p:cNvSpPr txBox="1">
            <a:spLocks noChangeArrowheads="1"/>
          </p:cNvSpPr>
          <p:nvPr/>
        </p:nvSpPr>
        <p:spPr bwMode="auto">
          <a:xfrm>
            <a:off x="1162050" y="1422400"/>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Procédé</a:t>
            </a:r>
          </a:p>
        </p:txBody>
      </p:sp>
      <p:sp>
        <p:nvSpPr>
          <p:cNvPr id="11272" name="TextBox 12"/>
          <p:cNvSpPr txBox="1">
            <a:spLocks noChangeArrowheads="1"/>
          </p:cNvSpPr>
          <p:nvPr/>
        </p:nvSpPr>
        <p:spPr bwMode="auto">
          <a:xfrm>
            <a:off x="4044950" y="1884363"/>
            <a:ext cx="124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Produit</a:t>
            </a:r>
          </a:p>
        </p:txBody>
      </p:sp>
      <p:sp>
        <p:nvSpPr>
          <p:cNvPr id="11273" name="TextBox 13"/>
          <p:cNvSpPr txBox="1">
            <a:spLocks noChangeArrowheads="1"/>
          </p:cNvSpPr>
          <p:nvPr/>
        </p:nvSpPr>
        <p:spPr bwMode="auto">
          <a:xfrm>
            <a:off x="6997700" y="1422400"/>
            <a:ext cx="104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Impact</a:t>
            </a:r>
          </a:p>
        </p:txBody>
      </p:sp>
      <p:sp>
        <p:nvSpPr>
          <p:cNvPr id="11274" name="TextBox 14"/>
          <p:cNvSpPr txBox="1">
            <a:spLocks noChangeArrowheads="1"/>
          </p:cNvSpPr>
          <p:nvPr/>
        </p:nvSpPr>
        <p:spPr bwMode="auto">
          <a:xfrm>
            <a:off x="2147888" y="5870575"/>
            <a:ext cx="736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Filtres à pot en céramique au Cambodge </a:t>
            </a:r>
            <a:r>
              <a:rPr sz="1400"/>
              <a:t>(Crédit : RDI Cambodia)</a:t>
            </a:r>
          </a:p>
        </p:txBody>
      </p:sp>
      <p:pic>
        <p:nvPicPr>
          <p:cNvPr id="12" name="Picture 5"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BCC39D8-9B62-4921-BD25-3EFCE85BA485}" type="slidenum">
              <a:rPr/>
              <a:pPr rtl="0" eaLnBrk="1" hangingPunct="1"/>
              <a:t>11</a:t>
            </a:fld>
            <a:endParaRPr/>
          </a:p>
        </p:txBody>
      </p:sp>
      <p:sp>
        <p:nvSpPr>
          <p:cNvPr id="12291" name="Rectangle 2"/>
          <p:cNvSpPr>
            <a:spLocks noGrp="1" noChangeArrowheads="1"/>
          </p:cNvSpPr>
          <p:nvPr>
            <p:ph type="title"/>
          </p:nvPr>
        </p:nvSpPr>
        <p:spPr/>
        <p:txBody>
          <a:bodyPr/>
          <a:lstStyle/>
          <a:p>
            <a:pPr rtl="0" eaLnBrk="1" hangingPunct="1"/>
            <a:r>
              <a:rPr b="1">
                <a:solidFill>
                  <a:schemeClr val="accent2"/>
                </a:solidFill>
              </a:rPr>
              <a:t>Renforcement des capacités</a:t>
            </a:r>
          </a:p>
        </p:txBody>
      </p:sp>
      <p:sp>
        <p:nvSpPr>
          <p:cNvPr id="12292" name="Rectangle 3"/>
          <p:cNvSpPr>
            <a:spLocks noGrp="1" noChangeArrowheads="1"/>
          </p:cNvSpPr>
          <p:nvPr>
            <p:ph type="body" idx="1"/>
          </p:nvPr>
        </p:nvSpPr>
        <p:spPr>
          <a:xfrm>
            <a:off x="395288" y="1557338"/>
            <a:ext cx="8002587" cy="4924425"/>
          </a:xfrm>
        </p:spPr>
        <p:txBody>
          <a:bodyPr/>
          <a:lstStyle/>
          <a:p>
            <a:pPr rtl="0" eaLnBrk="1" hangingPunct="1"/>
            <a:r>
              <a:rPr sz="2400" dirty="0" err="1"/>
              <a:t>Développer</a:t>
            </a:r>
            <a:r>
              <a:rPr sz="2400" dirty="0"/>
              <a:t> la </a:t>
            </a:r>
            <a:r>
              <a:rPr sz="2400" dirty="0" err="1"/>
              <a:t>capacité</a:t>
            </a:r>
            <a:r>
              <a:rPr sz="2400" dirty="0"/>
              <a:t> des populations locales à </a:t>
            </a:r>
            <a:r>
              <a:rPr sz="2400" dirty="0" err="1"/>
              <a:t>répondre</a:t>
            </a:r>
            <a:r>
              <a:rPr sz="2400" dirty="0"/>
              <a:t> à </a:t>
            </a:r>
            <a:r>
              <a:rPr sz="2400" dirty="0" err="1"/>
              <a:t>leurs</a:t>
            </a:r>
            <a:r>
              <a:rPr sz="2400" dirty="0"/>
              <a:t> </a:t>
            </a:r>
            <a:r>
              <a:rPr sz="2400" dirty="0" err="1"/>
              <a:t>propres</a:t>
            </a:r>
            <a:r>
              <a:rPr sz="2400" dirty="0"/>
              <a:t> </a:t>
            </a:r>
            <a:r>
              <a:rPr sz="2400" dirty="0" err="1"/>
              <a:t>besoins</a:t>
            </a:r>
            <a:endParaRPr sz="2400" dirty="0"/>
          </a:p>
          <a:p>
            <a:pPr rtl="0" eaLnBrk="1" hangingPunct="1"/>
            <a:r>
              <a:rPr sz="2400" dirty="0" err="1"/>
              <a:t>L'apprentissage</a:t>
            </a:r>
            <a:r>
              <a:rPr sz="2400" dirty="0"/>
              <a:t> </a:t>
            </a:r>
            <a:r>
              <a:rPr sz="2400" dirty="0" err="1"/>
              <a:t>est</a:t>
            </a:r>
            <a:r>
              <a:rPr sz="2400" dirty="0"/>
              <a:t> </a:t>
            </a:r>
            <a:r>
              <a:rPr sz="2400" dirty="0" err="1"/>
              <a:t>progressif</a:t>
            </a:r>
            <a:r>
              <a:rPr sz="2400" dirty="0"/>
              <a:t> et </a:t>
            </a:r>
            <a:r>
              <a:rPr sz="2400" dirty="0" err="1"/>
              <a:t>prend</a:t>
            </a:r>
            <a:r>
              <a:rPr sz="2400" dirty="0"/>
              <a:t> du temps</a:t>
            </a:r>
          </a:p>
          <a:p>
            <a:pPr rtl="0" eaLnBrk="1" hangingPunct="1"/>
            <a:r>
              <a:rPr sz="2400" dirty="0"/>
              <a:t>Des </a:t>
            </a:r>
            <a:r>
              <a:rPr sz="2400" dirty="0" err="1"/>
              <a:t>rôles</a:t>
            </a:r>
            <a:r>
              <a:rPr sz="2400" dirty="0"/>
              <a:t> </a:t>
            </a:r>
            <a:r>
              <a:rPr sz="2400" dirty="0" err="1"/>
              <a:t>variés</a:t>
            </a:r>
            <a:r>
              <a:rPr sz="2400" dirty="0"/>
              <a:t> :</a:t>
            </a:r>
          </a:p>
          <a:p>
            <a:pPr lvl="1" eaLnBrk="1" hangingPunct="1"/>
            <a:endParaRPr lang="en-US" sz="2400" dirty="0" smtClean="0"/>
          </a:p>
        </p:txBody>
      </p:sp>
      <p:pic>
        <p:nvPicPr>
          <p:cNvPr id="12293" name="Picture 4" descr="Chlorine_Vietnam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3071813"/>
            <a:ext cx="3732212" cy="2798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66675" y="3429000"/>
            <a:ext cx="51117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rtl="0" eaLnBrk="1" hangingPunct="1">
              <a:buFontTx/>
              <a:buChar char="-"/>
            </a:pPr>
            <a:r>
              <a:rPr sz="2000" dirty="0" err="1"/>
              <a:t>Responsable</a:t>
            </a:r>
            <a:r>
              <a:rPr sz="2000" dirty="0"/>
              <a:t> de la </a:t>
            </a:r>
            <a:r>
              <a:rPr sz="2000" dirty="0" err="1"/>
              <a:t>mise</a:t>
            </a:r>
            <a:r>
              <a:rPr sz="2000" dirty="0"/>
              <a:t> </a:t>
            </a:r>
            <a:r>
              <a:rPr sz="2000" dirty="0" err="1"/>
              <a:t>en</a:t>
            </a:r>
            <a:r>
              <a:rPr sz="2000" dirty="0"/>
              <a:t> </a:t>
            </a:r>
            <a:r>
              <a:rPr sz="2000" dirty="0" err="1"/>
              <a:t>œuvre</a:t>
            </a:r>
            <a:r>
              <a:rPr sz="2000" dirty="0"/>
              <a:t> du </a:t>
            </a:r>
            <a:r>
              <a:rPr sz="2000" dirty="0" err="1"/>
              <a:t>programme</a:t>
            </a:r>
            <a:endParaRPr sz="2000" dirty="0"/>
          </a:p>
          <a:p>
            <a:pPr lvl="1" rtl="0" eaLnBrk="1" hangingPunct="1">
              <a:buFontTx/>
              <a:buChar char="-"/>
            </a:pPr>
            <a:r>
              <a:rPr sz="2000" dirty="0" err="1"/>
              <a:t>Promoteurs</a:t>
            </a:r>
            <a:r>
              <a:rPr sz="2000" dirty="0"/>
              <a:t> de la santé </a:t>
            </a:r>
            <a:r>
              <a:rPr sz="2000" dirty="0" err="1"/>
              <a:t>communautaire</a:t>
            </a:r>
            <a:endParaRPr sz="2000" dirty="0"/>
          </a:p>
          <a:p>
            <a:pPr lvl="1" rtl="0" eaLnBrk="1" hangingPunct="1">
              <a:buFontTx/>
              <a:buChar char="-"/>
            </a:pPr>
            <a:r>
              <a:rPr sz="2000" dirty="0"/>
              <a:t>Fabricants de </a:t>
            </a:r>
            <a:r>
              <a:rPr sz="2000" dirty="0" err="1"/>
              <a:t>produits</a:t>
            </a:r>
            <a:endParaRPr sz="2000" dirty="0"/>
          </a:p>
          <a:p>
            <a:pPr lvl="1" rtl="0" eaLnBrk="1" hangingPunct="1">
              <a:buFontTx/>
              <a:buChar char="-"/>
            </a:pPr>
            <a:r>
              <a:rPr sz="2000" dirty="0" err="1"/>
              <a:t>Formateur</a:t>
            </a:r>
            <a:endParaRPr sz="2000" dirty="0"/>
          </a:p>
          <a:p>
            <a:pPr lvl="1" rtl="0" eaLnBrk="1" hangingPunct="1">
              <a:buFontTx/>
              <a:buChar char="-"/>
            </a:pPr>
            <a:r>
              <a:rPr sz="2000" dirty="0" err="1"/>
              <a:t>Autres</a:t>
            </a:r>
            <a:r>
              <a:rPr sz="2000" dirty="0"/>
              <a:t> parties </a:t>
            </a:r>
            <a:r>
              <a:rPr sz="2000" dirty="0" err="1"/>
              <a:t>prenantes</a:t>
            </a:r>
            <a:r>
              <a:rPr sz="2000" dirty="0"/>
              <a:t> (</a:t>
            </a:r>
            <a:r>
              <a:rPr sz="2000" dirty="0" err="1"/>
              <a:t>donateurs</a:t>
            </a:r>
            <a:r>
              <a:rPr sz="2000" dirty="0"/>
              <a:t>, </a:t>
            </a:r>
            <a:r>
              <a:rPr sz="2000" dirty="0" err="1"/>
              <a:t>gouvernement</a:t>
            </a:r>
            <a:r>
              <a:rPr sz="2000" dirty="0"/>
              <a:t>, </a:t>
            </a:r>
            <a:r>
              <a:rPr sz="2000" dirty="0" err="1"/>
              <a:t>chercheurs</a:t>
            </a:r>
            <a:r>
              <a:rPr sz="2000" dirty="0"/>
              <a:t>)</a:t>
            </a:r>
          </a:p>
        </p:txBody>
      </p:sp>
      <p:sp>
        <p:nvSpPr>
          <p:cNvPr id="12296" name="TextBox 14"/>
          <p:cNvSpPr txBox="1">
            <a:spLocks noChangeArrowheads="1"/>
          </p:cNvSpPr>
          <p:nvPr/>
        </p:nvSpPr>
        <p:spPr bwMode="auto">
          <a:xfrm>
            <a:off x="5072063" y="5857875"/>
            <a:ext cx="736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Formation au Vietnam </a:t>
            </a:r>
            <a:r>
              <a:rPr sz="1400"/>
              <a:t>(Crédit : CAWST)</a:t>
            </a:r>
          </a:p>
        </p:txBody>
      </p:sp>
      <p:pic>
        <p:nvPicPr>
          <p:cNvPr id="9"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660FDA3-C6B0-490F-AC2C-3CDB95F0AE53}" type="slidenum">
              <a:rPr/>
              <a:pPr rtl="0" eaLnBrk="1" hangingPunct="1"/>
              <a:t>12</a:t>
            </a:fld>
            <a:endParaRPr/>
          </a:p>
        </p:txBody>
      </p:sp>
      <p:sp>
        <p:nvSpPr>
          <p:cNvPr id="13315" name="Rectangle 2"/>
          <p:cNvSpPr>
            <a:spLocks noGrp="1" noChangeArrowheads="1"/>
          </p:cNvSpPr>
          <p:nvPr>
            <p:ph type="title"/>
          </p:nvPr>
        </p:nvSpPr>
        <p:spPr>
          <a:xfrm>
            <a:off x="454025" y="4763"/>
            <a:ext cx="8229600" cy="1143000"/>
          </a:xfrm>
        </p:spPr>
        <p:txBody>
          <a:bodyPr/>
          <a:lstStyle/>
          <a:p>
            <a:pPr rtl="0" eaLnBrk="1" hangingPunct="1"/>
            <a:r>
              <a:rPr b="1">
                <a:solidFill>
                  <a:schemeClr val="accent2"/>
                </a:solidFill>
              </a:rPr>
              <a:t>Financement de programme</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981075"/>
            <a:ext cx="7129463" cy="473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Box 7"/>
          <p:cNvSpPr txBox="1">
            <a:spLocks noChangeArrowheads="1"/>
          </p:cNvSpPr>
          <p:nvPr/>
        </p:nvSpPr>
        <p:spPr bwMode="auto">
          <a:xfrm>
            <a:off x="1458913" y="5765800"/>
            <a:ext cx="732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Chlore WaterGuard au Myanmar</a:t>
            </a:r>
            <a:r>
              <a:rPr sz="2000" b="1"/>
              <a:t> </a:t>
            </a:r>
            <a:r>
              <a:rPr sz="1400"/>
              <a:t>(Crédit : PSI Myanmar)</a:t>
            </a:r>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25C4942-BFC4-4F26-8BBF-E1519D777BB5}" type="slidenum">
              <a:rPr/>
              <a:pPr rtl="0" eaLnBrk="1" hangingPunct="1"/>
              <a:t>13</a:t>
            </a:fld>
            <a:endParaRPr/>
          </a:p>
        </p:txBody>
      </p:sp>
      <p:sp>
        <p:nvSpPr>
          <p:cNvPr id="14340" name="Rectangle 2"/>
          <p:cNvSpPr>
            <a:spLocks noGrp="1" noChangeArrowheads="1"/>
          </p:cNvSpPr>
          <p:nvPr>
            <p:ph type="title"/>
          </p:nvPr>
        </p:nvSpPr>
        <p:spPr/>
        <p:txBody>
          <a:bodyPr/>
          <a:lstStyle/>
          <a:p>
            <a:pPr rtl="0" eaLnBrk="1" hangingPunct="1"/>
            <a:r>
              <a:rPr b="1">
                <a:solidFill>
                  <a:schemeClr val="accent2"/>
                </a:solidFill>
              </a:rPr>
              <a:t>Synthèse</a:t>
            </a: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a:r>
              <a:rPr sz="1600">
                <a:solidFill>
                  <a:schemeClr val="tx1"/>
                </a:solidFill>
              </a:rPr>
              <a:t>Financement de programme</a:t>
            </a:r>
          </a:p>
        </p:txBody>
      </p:sp>
      <p:sp>
        <p:nvSpPr>
          <p:cNvPr id="8" name="Oval 7"/>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Création de la demande</a:t>
            </a:r>
          </a:p>
        </p:txBody>
      </p:sp>
      <p:sp>
        <p:nvSpPr>
          <p:cNvPr id="9" name="Oval 8"/>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Suivi</a:t>
            </a:r>
          </a:p>
          <a:p>
            <a:pPr algn="ctr" rtl="0"/>
            <a:r>
              <a:rPr sz="1600">
                <a:solidFill>
                  <a:schemeClr val="tx1"/>
                </a:solidFill>
              </a:rPr>
              <a:t>et </a:t>
            </a:r>
            <a:r>
              <a:rPr lang="en-US" sz="1600" dirty="0" smtClean="0">
                <a:solidFill>
                  <a:schemeClr val="tx1"/>
                </a:solidFill>
              </a:rPr>
              <a:t/>
            </a:r>
            <a:br>
              <a:rPr lang="en-US" sz="1600" dirty="0" smtClean="0">
                <a:solidFill>
                  <a:schemeClr val="tx1"/>
                </a:solidFill>
              </a:rPr>
            </a:br>
            <a:r>
              <a:rPr sz="1600">
                <a:solidFill>
                  <a:schemeClr val="tx1"/>
                </a:solidFill>
              </a:rPr>
              <a:t>amélioration</a:t>
            </a:r>
          </a:p>
        </p:txBody>
      </p:sp>
      <p:sp>
        <p:nvSpPr>
          <p:cNvPr id="10" name="Oval 9"/>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Fourniture de produits et de services</a:t>
            </a: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p:txBody>
      </p:sp>
      <p:sp>
        <p:nvSpPr>
          <p:cNvPr id="11" name="Oval 10"/>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Oval 11"/>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0"/>
            <a:r>
              <a:rPr>
                <a:solidFill>
                  <a:schemeClr val="tx1"/>
                </a:solidFill>
              </a:rPr>
              <a:t>Renforcement des capacités humaines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eaLnBrk="1" hangingPunct="1"/>
            <a:r>
              <a:rPr b="1">
                <a:solidFill>
                  <a:schemeClr val="accent2"/>
                </a:solidFill>
              </a:rPr>
              <a:t>Études de cas de mise en œuvre</a:t>
            </a:r>
          </a:p>
        </p:txBody>
      </p:sp>
      <p:sp>
        <p:nvSpPr>
          <p:cNvPr id="15363" name="Content Placeholder 2"/>
          <p:cNvSpPr>
            <a:spLocks noGrp="1"/>
          </p:cNvSpPr>
          <p:nvPr>
            <p:ph idx="1"/>
          </p:nvPr>
        </p:nvSpPr>
        <p:spPr/>
        <p:txBody>
          <a:bodyPr/>
          <a:lstStyle/>
          <a:p>
            <a:pPr rtl="0" eaLnBrk="1" hangingPunct="1"/>
            <a:r>
              <a:rPr>
                <a:solidFill>
                  <a:srgbClr val="FF0000"/>
                </a:solidFill>
              </a:rPr>
              <a:t>Ajoutez du texte pour présenter les responsables de la mise en œuvre de projets que vous avez invités, ou les études de cas que vous allez voir.</a:t>
            </a:r>
          </a:p>
        </p:txBody>
      </p:sp>
      <p:sp>
        <p:nvSpPr>
          <p:cNvPr id="1536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C8190D0-3972-465D-8293-3F344DEA2A8C}" type="slidenum">
              <a:rPr/>
              <a:pPr rtl="0" eaLnBrk="1" hangingPunct="1"/>
              <a:t>14</a:t>
            </a:fld>
            <a:endParaRP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EA5BA34-9A64-4D17-9886-40845C674C75}" type="slidenum">
              <a:rPr/>
              <a:pPr rtl="0" eaLnBrk="1" hangingPunct="1"/>
              <a:t>15</a:t>
            </a:fld>
            <a:endParaRPr/>
          </a:p>
        </p:txBody>
      </p:sp>
      <p:sp>
        <p:nvSpPr>
          <p:cNvPr id="16387" name="Rectangle 2"/>
          <p:cNvSpPr>
            <a:spLocks noGrp="1" noChangeArrowheads="1"/>
          </p:cNvSpPr>
          <p:nvPr>
            <p:ph type="title"/>
          </p:nvPr>
        </p:nvSpPr>
        <p:spPr>
          <a:xfrm>
            <a:off x="482915" y="-12307"/>
            <a:ext cx="8229600" cy="1143000"/>
          </a:xfrm>
        </p:spPr>
        <p:txBody>
          <a:bodyPr/>
          <a:lstStyle/>
          <a:p>
            <a:pPr rtl="0" eaLnBrk="1" hangingPunct="1"/>
            <a:r>
              <a:rPr b="1" dirty="0" err="1">
                <a:solidFill>
                  <a:schemeClr val="accent2"/>
                </a:solidFill>
              </a:rPr>
              <a:t>Créer</a:t>
            </a:r>
            <a:r>
              <a:rPr b="1" dirty="0">
                <a:solidFill>
                  <a:schemeClr val="accent2"/>
                </a:solidFill>
              </a:rPr>
              <a:t> </a:t>
            </a:r>
            <a:r>
              <a:rPr b="1" dirty="0" err="1">
                <a:solidFill>
                  <a:schemeClr val="accent2"/>
                </a:solidFill>
              </a:rPr>
              <a:t>une</a:t>
            </a:r>
            <a:r>
              <a:rPr b="1" dirty="0">
                <a:solidFill>
                  <a:schemeClr val="accent2"/>
                </a:solidFill>
              </a:rPr>
              <a:t> </a:t>
            </a:r>
            <a:r>
              <a:rPr b="1" dirty="0" err="1">
                <a:solidFill>
                  <a:schemeClr val="accent2"/>
                </a:solidFill>
              </a:rPr>
              <a:t>demande</a:t>
            </a:r>
            <a:endParaRPr b="1" dirty="0">
              <a:solidFill>
                <a:schemeClr val="accent2"/>
              </a:solidFill>
            </a:endParaRPr>
          </a:p>
        </p:txBody>
      </p:sp>
      <p:sp>
        <p:nvSpPr>
          <p:cNvPr id="16388" name="Rectangle 3"/>
          <p:cNvSpPr>
            <a:spLocks noGrp="1" noChangeArrowheads="1"/>
          </p:cNvSpPr>
          <p:nvPr>
            <p:ph type="body" idx="1"/>
          </p:nvPr>
        </p:nvSpPr>
        <p:spPr>
          <a:xfrm>
            <a:off x="457200" y="867950"/>
            <a:ext cx="8229600" cy="2549525"/>
          </a:xfrm>
        </p:spPr>
        <p:txBody>
          <a:bodyPr/>
          <a:lstStyle/>
          <a:p>
            <a:pPr rtl="0" eaLnBrk="1" hangingPunct="1">
              <a:lnSpc>
                <a:spcPct val="90000"/>
              </a:lnSpc>
            </a:pPr>
            <a:r>
              <a:rPr sz="2400" dirty="0" err="1"/>
              <a:t>Une</a:t>
            </a:r>
            <a:r>
              <a:rPr sz="2400" dirty="0"/>
              <a:t> </a:t>
            </a:r>
            <a:r>
              <a:rPr sz="2400" dirty="0" err="1"/>
              <a:t>activité</a:t>
            </a:r>
            <a:r>
              <a:rPr sz="2400" dirty="0"/>
              <a:t> </a:t>
            </a:r>
            <a:r>
              <a:rPr sz="2400" dirty="0" err="1"/>
              <a:t>ou</a:t>
            </a:r>
            <a:r>
              <a:rPr sz="2400" dirty="0"/>
              <a:t> un </a:t>
            </a:r>
            <a:r>
              <a:rPr sz="2400" dirty="0" err="1"/>
              <a:t>évènement</a:t>
            </a:r>
            <a:r>
              <a:rPr sz="2400" dirty="0"/>
              <a:t> </a:t>
            </a:r>
            <a:r>
              <a:rPr sz="2400" dirty="0" err="1"/>
              <a:t>ponctuels</a:t>
            </a:r>
            <a:r>
              <a:rPr sz="2400" dirty="0"/>
              <a:t> ne </a:t>
            </a:r>
            <a:r>
              <a:rPr sz="2400" dirty="0" err="1"/>
              <a:t>suffisent</a:t>
            </a:r>
            <a:r>
              <a:rPr sz="2400" dirty="0"/>
              <a:t> pas à changer les </a:t>
            </a:r>
            <a:r>
              <a:rPr sz="2400" dirty="0" err="1"/>
              <a:t>comportements</a:t>
            </a:r>
            <a:r>
              <a:rPr sz="2400" dirty="0"/>
              <a:t>.</a:t>
            </a:r>
          </a:p>
          <a:p>
            <a:pPr rtl="0" eaLnBrk="1" hangingPunct="1">
              <a:lnSpc>
                <a:spcPct val="90000"/>
              </a:lnSpc>
            </a:pPr>
            <a:r>
              <a:rPr sz="2400" dirty="0" err="1"/>
              <a:t>C'est</a:t>
            </a:r>
            <a:r>
              <a:rPr sz="2400" dirty="0"/>
              <a:t> important pour les </a:t>
            </a:r>
            <a:r>
              <a:rPr sz="2400" dirty="0" err="1"/>
              <a:t>responsables</a:t>
            </a:r>
            <a:r>
              <a:rPr sz="2400" dirty="0"/>
              <a:t> de la </a:t>
            </a:r>
            <a:r>
              <a:rPr sz="2400" dirty="0" err="1"/>
              <a:t>mise</a:t>
            </a:r>
            <a:r>
              <a:rPr sz="2400" dirty="0"/>
              <a:t> </a:t>
            </a:r>
            <a:r>
              <a:rPr sz="2400" dirty="0" err="1"/>
              <a:t>en</a:t>
            </a:r>
            <a:r>
              <a:rPr sz="2400" dirty="0"/>
              <a:t> </a:t>
            </a:r>
            <a:r>
              <a:rPr sz="2400" dirty="0" err="1"/>
              <a:t>œuvre</a:t>
            </a:r>
            <a:r>
              <a:rPr sz="2400" dirty="0"/>
              <a:t> de </a:t>
            </a:r>
            <a:r>
              <a:rPr sz="2400" dirty="0" err="1"/>
              <a:t>projets</a:t>
            </a:r>
            <a:r>
              <a:rPr sz="2400" dirty="0"/>
              <a:t> : </a:t>
            </a:r>
            <a:r>
              <a:rPr sz="2400" dirty="0" err="1"/>
              <a:t>cela</a:t>
            </a:r>
            <a:r>
              <a:rPr sz="2400" dirty="0"/>
              <a:t> </a:t>
            </a:r>
            <a:r>
              <a:rPr sz="2400" dirty="0" err="1"/>
              <a:t>demande</a:t>
            </a:r>
            <a:r>
              <a:rPr sz="2400" dirty="0"/>
              <a:t> du temps, des </a:t>
            </a:r>
            <a:r>
              <a:rPr sz="2400" dirty="0" err="1"/>
              <a:t>investissements</a:t>
            </a:r>
            <a:r>
              <a:rPr sz="2400" dirty="0"/>
              <a:t> durables, et des </a:t>
            </a:r>
            <a:r>
              <a:rPr sz="2400" dirty="0" err="1"/>
              <a:t>stratégies</a:t>
            </a:r>
            <a:r>
              <a:rPr sz="2400" dirty="0"/>
              <a:t> </a:t>
            </a:r>
            <a:r>
              <a:rPr sz="2400" dirty="0" err="1"/>
              <a:t>variées</a:t>
            </a:r>
            <a:r>
              <a:rPr sz="2400" dirty="0"/>
              <a:t> </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127375"/>
            <a:ext cx="4968875" cy="330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Box 7"/>
          <p:cNvSpPr txBox="1">
            <a:spLocks noChangeArrowheads="1"/>
          </p:cNvSpPr>
          <p:nvPr/>
        </p:nvSpPr>
        <p:spPr bwMode="auto">
          <a:xfrm>
            <a:off x="2101850" y="6457950"/>
            <a:ext cx="732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Chlore WaterGuard au Myanmar</a:t>
            </a:r>
            <a:r>
              <a:rPr sz="2000" b="1"/>
              <a:t> </a:t>
            </a:r>
            <a:r>
              <a:rPr sz="1400"/>
              <a:t>(Crédit : PSI Myanmar)</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F8705C0-F2D7-45D6-BB7B-E5EB09487CF0}" type="slidenum">
              <a:rPr/>
              <a:pPr rtl="0" eaLnBrk="1" hangingPunct="1"/>
              <a:t>16</a:t>
            </a:fld>
            <a:endParaRPr/>
          </a:p>
        </p:txBody>
      </p:sp>
      <p:sp>
        <p:nvSpPr>
          <p:cNvPr id="17411" name="Rectangle 2"/>
          <p:cNvSpPr>
            <a:spLocks noGrp="1" noChangeArrowheads="1"/>
          </p:cNvSpPr>
          <p:nvPr>
            <p:ph type="title"/>
          </p:nvPr>
        </p:nvSpPr>
        <p:spPr/>
        <p:txBody>
          <a:bodyPr/>
          <a:lstStyle/>
          <a:p>
            <a:pPr rtl="0" eaLnBrk="1" hangingPunct="1"/>
            <a:r>
              <a:rPr b="1">
                <a:solidFill>
                  <a:schemeClr val="accent2"/>
                </a:solidFill>
              </a:rPr>
              <a:t>Comment créer une demande</a:t>
            </a:r>
          </a:p>
        </p:txBody>
      </p:sp>
      <p:sp>
        <p:nvSpPr>
          <p:cNvPr id="17412" name="Rectangle 3"/>
          <p:cNvSpPr>
            <a:spLocks noGrp="1" noChangeArrowheads="1"/>
          </p:cNvSpPr>
          <p:nvPr>
            <p:ph type="body" idx="1"/>
          </p:nvPr>
        </p:nvSpPr>
        <p:spPr>
          <a:xfrm>
            <a:off x="342843" y="1377950"/>
            <a:ext cx="4573587" cy="3889375"/>
          </a:xfrm>
        </p:spPr>
        <p:txBody>
          <a:bodyPr/>
          <a:lstStyle/>
          <a:p>
            <a:pPr marL="457200" indent="-457200" rtl="0" eaLnBrk="1" hangingPunct="1">
              <a:buFontTx/>
              <a:buAutoNum type="arabicPeriod"/>
            </a:pPr>
            <a:r>
              <a:rPr sz="2400" dirty="0"/>
              <a:t>Identifier la population </a:t>
            </a:r>
            <a:r>
              <a:rPr sz="2400" dirty="0" err="1"/>
              <a:t>cible</a:t>
            </a:r>
            <a:endParaRPr sz="2400" dirty="0"/>
          </a:p>
          <a:p>
            <a:pPr marL="457200" indent="-457200" rtl="0" eaLnBrk="1" hangingPunct="1">
              <a:buFontTx/>
              <a:buAutoNum type="arabicPeriod"/>
            </a:pPr>
            <a:r>
              <a:rPr sz="2400" dirty="0" err="1"/>
              <a:t>Choisir</a:t>
            </a:r>
            <a:r>
              <a:rPr sz="2400" dirty="0"/>
              <a:t> des options de CTED </a:t>
            </a:r>
          </a:p>
          <a:p>
            <a:pPr marL="457200" indent="-457200" rtl="0" eaLnBrk="1" hangingPunct="1">
              <a:buFontTx/>
              <a:buAutoNum type="arabicPeriod"/>
            </a:pPr>
            <a:r>
              <a:rPr sz="2400" dirty="0" err="1"/>
              <a:t>Développer</a:t>
            </a:r>
            <a:r>
              <a:rPr sz="2400" dirty="0"/>
              <a:t> la </a:t>
            </a:r>
            <a:r>
              <a:rPr sz="2400" dirty="0" err="1"/>
              <a:t>prise</a:t>
            </a:r>
            <a:r>
              <a:rPr sz="2400" dirty="0"/>
              <a:t> de conscience et les </a:t>
            </a:r>
            <a:r>
              <a:rPr sz="2400" dirty="0" err="1"/>
              <a:t>connaissances</a:t>
            </a:r>
            <a:endParaRPr sz="2400" dirty="0"/>
          </a:p>
          <a:p>
            <a:pPr marL="457200" indent="-457200" rtl="0" eaLnBrk="1" hangingPunct="1">
              <a:buFontTx/>
              <a:buAutoNum type="arabicPeriod"/>
            </a:pPr>
            <a:r>
              <a:rPr sz="2400" dirty="0" err="1"/>
              <a:t>Mener</a:t>
            </a:r>
            <a:r>
              <a:rPr sz="2400" dirty="0"/>
              <a:t> des </a:t>
            </a:r>
            <a:r>
              <a:rPr sz="2400" dirty="0" err="1"/>
              <a:t>projets</a:t>
            </a:r>
            <a:r>
              <a:rPr sz="2400" dirty="0"/>
              <a:t> de </a:t>
            </a:r>
            <a:r>
              <a:rPr sz="2400" dirty="0" err="1"/>
              <a:t>démonstration</a:t>
            </a:r>
            <a:endParaRPr sz="2400" dirty="0"/>
          </a:p>
          <a:p>
            <a:pPr marL="457200" indent="-457200" rtl="0" eaLnBrk="1" hangingPunct="1">
              <a:buFontTx/>
              <a:buAutoNum type="arabicPeriod"/>
            </a:pPr>
            <a:r>
              <a:rPr sz="2400" dirty="0"/>
              <a:t>Faire </a:t>
            </a:r>
            <a:r>
              <a:rPr sz="2400" dirty="0" err="1"/>
              <a:t>intervenir</a:t>
            </a:r>
            <a:r>
              <a:rPr sz="2400" dirty="0"/>
              <a:t> des </a:t>
            </a:r>
            <a:r>
              <a:rPr sz="2400" dirty="0" err="1"/>
              <a:t>agences</a:t>
            </a:r>
            <a:r>
              <a:rPr sz="2400" dirty="0"/>
              <a:t> </a:t>
            </a:r>
            <a:r>
              <a:rPr sz="2400" dirty="0" err="1"/>
              <a:t>gouvernementales</a:t>
            </a:r>
            <a:endParaRPr sz="2400" dirty="0"/>
          </a:p>
          <a:p>
            <a:pPr marL="457200" indent="-457200" rtl="0" eaLnBrk="1" hangingPunct="1">
              <a:buFontTx/>
              <a:buAutoNum type="arabicPeriod"/>
            </a:pPr>
            <a:r>
              <a:rPr sz="2400" dirty="0" err="1"/>
              <a:t>Renforcer</a:t>
            </a:r>
            <a:r>
              <a:rPr sz="2400" dirty="0"/>
              <a:t> de </a:t>
            </a:r>
            <a:r>
              <a:rPr sz="2400" dirty="0" err="1"/>
              <a:t>manière</a:t>
            </a:r>
            <a:r>
              <a:rPr sz="2400" dirty="0"/>
              <a:t> positive</a:t>
            </a:r>
          </a:p>
        </p:txBody>
      </p:sp>
      <p:pic>
        <p:nvPicPr>
          <p:cNvPr id="17413" name="Picture 4" descr="Laos training of promo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2205038"/>
            <a:ext cx="4079875" cy="306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5" name="TextBox 7"/>
          <p:cNvSpPr txBox="1">
            <a:spLocks noChangeArrowheads="1"/>
          </p:cNvSpPr>
          <p:nvPr/>
        </p:nvSpPr>
        <p:spPr bwMode="auto">
          <a:xfrm>
            <a:off x="4786313" y="5357813"/>
            <a:ext cx="7327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r>
              <a:rPr sz="1400"/>
              <a:t>(crédit : EAWAG/SANDEC)</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0B9F380-B547-465C-A00E-6E7DC842E9E9}" type="slidenum">
              <a:rPr/>
              <a:pPr rtl="0" eaLnBrk="1" hangingPunct="1"/>
              <a:t>17</a:t>
            </a:fld>
            <a:endParaRPr/>
          </a:p>
        </p:txBody>
      </p:sp>
      <p:sp>
        <p:nvSpPr>
          <p:cNvPr id="18435" name="Rectangle 2"/>
          <p:cNvSpPr>
            <a:spLocks noGrp="1" noChangeArrowheads="1"/>
          </p:cNvSpPr>
          <p:nvPr>
            <p:ph type="title"/>
          </p:nvPr>
        </p:nvSpPr>
        <p:spPr/>
        <p:txBody>
          <a:bodyPr/>
          <a:lstStyle/>
          <a:p>
            <a:pPr rtl="0" eaLnBrk="1" hangingPunct="1"/>
            <a:r>
              <a:rPr b="1">
                <a:solidFill>
                  <a:schemeClr val="accent2"/>
                </a:solidFill>
              </a:rPr>
              <a:t>Identifier la population cible</a:t>
            </a:r>
          </a:p>
        </p:txBody>
      </p:sp>
      <p:sp>
        <p:nvSpPr>
          <p:cNvPr id="229379" name="Rectangle 3"/>
          <p:cNvSpPr>
            <a:spLocks noGrp="1" noChangeArrowheads="1"/>
          </p:cNvSpPr>
          <p:nvPr>
            <p:ph type="body" idx="1"/>
          </p:nvPr>
        </p:nvSpPr>
        <p:spPr>
          <a:xfrm>
            <a:off x="395288" y="1557338"/>
            <a:ext cx="5799137" cy="4371975"/>
          </a:xfrm>
        </p:spPr>
        <p:txBody>
          <a:bodyPr/>
          <a:lstStyle/>
          <a:p>
            <a:pPr rtl="0" eaLnBrk="1" hangingPunct="1">
              <a:defRPr/>
            </a:pPr>
            <a:r>
              <a:rPr sz="2000" dirty="0" err="1"/>
              <a:t>Viser</a:t>
            </a:r>
            <a:r>
              <a:rPr sz="2000" dirty="0"/>
              <a:t> les </a:t>
            </a:r>
            <a:r>
              <a:rPr sz="2000" dirty="0" err="1"/>
              <a:t>succès</a:t>
            </a:r>
            <a:r>
              <a:rPr sz="2000" dirty="0"/>
              <a:t> </a:t>
            </a:r>
            <a:r>
              <a:rPr sz="2000" dirty="0" err="1"/>
              <a:t>initiaux</a:t>
            </a:r>
            <a:r>
              <a:rPr sz="2000" dirty="0"/>
              <a:t> </a:t>
            </a:r>
            <a:r>
              <a:rPr sz="2000" dirty="0" err="1"/>
              <a:t>en</a:t>
            </a:r>
            <a:r>
              <a:rPr sz="2000" dirty="0"/>
              <a:t> </a:t>
            </a:r>
            <a:r>
              <a:rPr sz="2000" dirty="0" err="1"/>
              <a:t>travaillant</a:t>
            </a:r>
            <a:r>
              <a:rPr sz="2000" dirty="0"/>
              <a:t> avec des </a:t>
            </a:r>
            <a:r>
              <a:rPr sz="2000" dirty="0" err="1"/>
              <a:t>familles</a:t>
            </a:r>
            <a:r>
              <a:rPr sz="2000" dirty="0"/>
              <a:t> qui </a:t>
            </a:r>
            <a:r>
              <a:rPr sz="2000" dirty="0" err="1"/>
              <a:t>adopteront</a:t>
            </a:r>
            <a:r>
              <a:rPr sz="2000" dirty="0"/>
              <a:t> </a:t>
            </a:r>
            <a:r>
              <a:rPr sz="2000" dirty="0" err="1"/>
              <a:t>probablement</a:t>
            </a:r>
            <a:r>
              <a:rPr sz="2000" dirty="0"/>
              <a:t> la CTED</a:t>
            </a:r>
          </a:p>
          <a:p>
            <a:pPr rtl="0" eaLnBrk="1" hangingPunct="1">
              <a:defRPr/>
            </a:pPr>
            <a:r>
              <a:rPr sz="2000" dirty="0"/>
              <a:t>Correspond aux </a:t>
            </a:r>
            <a:r>
              <a:rPr sz="2000" dirty="0" err="1"/>
              <a:t>capacités</a:t>
            </a:r>
            <a:r>
              <a:rPr sz="2000" dirty="0"/>
              <a:t> du </a:t>
            </a:r>
            <a:r>
              <a:rPr sz="2000" dirty="0" err="1"/>
              <a:t>programme</a:t>
            </a:r>
            <a:endParaRPr sz="2000" dirty="0"/>
          </a:p>
          <a:p>
            <a:pPr rtl="0" eaLnBrk="1" hangingPunct="1">
              <a:defRPr/>
            </a:pPr>
            <a:r>
              <a:rPr sz="2000" dirty="0"/>
              <a:t>Plus facile de commencer </a:t>
            </a:r>
            <a:r>
              <a:rPr sz="2000" dirty="0" err="1"/>
              <a:t>là</a:t>
            </a:r>
            <a:r>
              <a:rPr sz="2000" dirty="0"/>
              <a:t> </a:t>
            </a:r>
            <a:r>
              <a:rPr sz="2000" dirty="0" err="1"/>
              <a:t>où</a:t>
            </a:r>
            <a:r>
              <a:rPr sz="2000" dirty="0"/>
              <a:t> les gens </a:t>
            </a:r>
            <a:r>
              <a:rPr sz="2000" dirty="0" err="1"/>
              <a:t>ont</a:t>
            </a:r>
            <a:r>
              <a:rPr sz="2000" dirty="0"/>
              <a:t> </a:t>
            </a:r>
            <a:r>
              <a:rPr sz="2000" dirty="0" err="1"/>
              <a:t>besoin</a:t>
            </a:r>
            <a:r>
              <a:rPr sz="2000" dirty="0"/>
              <a:t> et </a:t>
            </a:r>
            <a:r>
              <a:rPr sz="2000" dirty="0" err="1"/>
              <a:t>envie</a:t>
            </a:r>
            <a:r>
              <a:rPr sz="2000" dirty="0"/>
              <a:t> de CTED</a:t>
            </a:r>
          </a:p>
          <a:p>
            <a:pPr rtl="0" eaLnBrk="1" hangingPunct="1">
              <a:defRPr/>
            </a:pPr>
            <a:r>
              <a:rPr sz="2000" dirty="0"/>
              <a:t>Se </a:t>
            </a:r>
            <a:r>
              <a:rPr sz="2000" dirty="0" err="1"/>
              <a:t>concentrer</a:t>
            </a:r>
            <a:r>
              <a:rPr sz="2000" dirty="0"/>
              <a:t> sur les plus </a:t>
            </a:r>
            <a:r>
              <a:rPr sz="2000" dirty="0" err="1"/>
              <a:t>vulnérables</a:t>
            </a:r>
            <a:r>
              <a:rPr sz="2000" dirty="0"/>
              <a:t> :</a:t>
            </a:r>
          </a:p>
          <a:p>
            <a:pPr lvl="1" rtl="0" eaLnBrk="1" hangingPunct="1">
              <a:defRPr/>
            </a:pPr>
            <a:r>
              <a:rPr sz="1800" dirty="0">
                <a:ea typeface="+mn-ea"/>
              </a:rPr>
              <a:t>Les </a:t>
            </a:r>
            <a:r>
              <a:rPr sz="1800" dirty="0" err="1">
                <a:ea typeface="+mn-ea"/>
              </a:rPr>
              <a:t>enfants</a:t>
            </a:r>
            <a:r>
              <a:rPr sz="1800" dirty="0">
                <a:ea typeface="+mn-ea"/>
              </a:rPr>
              <a:t>, les </a:t>
            </a:r>
            <a:r>
              <a:rPr sz="1800" dirty="0" err="1">
                <a:ea typeface="+mn-ea"/>
              </a:rPr>
              <a:t>personnes</a:t>
            </a:r>
            <a:r>
              <a:rPr sz="1800" dirty="0">
                <a:ea typeface="+mn-ea"/>
              </a:rPr>
              <a:t> </a:t>
            </a:r>
            <a:r>
              <a:rPr sz="1800" dirty="0" err="1">
                <a:ea typeface="+mn-ea"/>
              </a:rPr>
              <a:t>malades</a:t>
            </a:r>
            <a:r>
              <a:rPr sz="1800" dirty="0">
                <a:ea typeface="+mn-ea"/>
              </a:rPr>
              <a:t> (</a:t>
            </a:r>
            <a:r>
              <a:rPr sz="1800" dirty="0" err="1">
                <a:ea typeface="+mn-ea"/>
              </a:rPr>
              <a:t>notamment</a:t>
            </a:r>
            <a:r>
              <a:rPr sz="1800" dirty="0">
                <a:ea typeface="+mn-ea"/>
              </a:rPr>
              <a:t> </a:t>
            </a:r>
            <a:r>
              <a:rPr sz="1800" dirty="0" err="1">
                <a:ea typeface="+mn-ea"/>
              </a:rPr>
              <a:t>celles</a:t>
            </a:r>
            <a:r>
              <a:rPr sz="1800" dirty="0">
                <a:ea typeface="+mn-ea"/>
              </a:rPr>
              <a:t> </a:t>
            </a:r>
            <a:r>
              <a:rPr sz="1800" dirty="0" err="1">
                <a:ea typeface="+mn-ea"/>
              </a:rPr>
              <a:t>atteintes</a:t>
            </a:r>
            <a:r>
              <a:rPr sz="1800" dirty="0">
                <a:ea typeface="+mn-ea"/>
              </a:rPr>
              <a:t> du </a:t>
            </a:r>
            <a:r>
              <a:rPr sz="1800" dirty="0" err="1">
                <a:ea typeface="+mn-ea"/>
              </a:rPr>
              <a:t>VIH</a:t>
            </a:r>
            <a:r>
              <a:rPr sz="1800" dirty="0">
                <a:ea typeface="+mn-ea"/>
              </a:rPr>
              <a:t>/</a:t>
            </a:r>
            <a:r>
              <a:rPr sz="1800" dirty="0" err="1">
                <a:ea typeface="+mn-ea"/>
              </a:rPr>
              <a:t>SIDA</a:t>
            </a:r>
            <a:r>
              <a:rPr sz="1800" dirty="0">
                <a:ea typeface="+mn-ea"/>
              </a:rPr>
              <a:t>)</a:t>
            </a:r>
          </a:p>
          <a:p>
            <a:pPr lvl="1" rtl="0" eaLnBrk="1" hangingPunct="1">
              <a:defRPr/>
            </a:pPr>
            <a:r>
              <a:rPr sz="1800" dirty="0" err="1">
                <a:ea typeface="+mn-ea"/>
              </a:rPr>
              <a:t>Ceux</a:t>
            </a:r>
            <a:r>
              <a:rPr sz="1800" dirty="0">
                <a:ea typeface="+mn-ea"/>
              </a:rPr>
              <a:t> qui </a:t>
            </a:r>
            <a:r>
              <a:rPr sz="1800" dirty="0" err="1">
                <a:ea typeface="+mn-ea"/>
              </a:rPr>
              <a:t>souffrent</a:t>
            </a:r>
            <a:r>
              <a:rPr sz="1800" dirty="0">
                <a:ea typeface="+mn-ea"/>
              </a:rPr>
              <a:t> de </a:t>
            </a:r>
            <a:r>
              <a:rPr sz="1800" dirty="0" err="1">
                <a:ea typeface="+mn-ea"/>
              </a:rPr>
              <a:t>diarrhées</a:t>
            </a:r>
            <a:endParaRPr sz="1800" dirty="0">
              <a:ea typeface="+mn-ea"/>
            </a:endParaRPr>
          </a:p>
          <a:p>
            <a:pPr lvl="1" rtl="0" eaLnBrk="1" hangingPunct="1">
              <a:defRPr/>
            </a:pPr>
            <a:r>
              <a:rPr sz="1800" dirty="0" err="1">
                <a:ea typeface="+mn-ea"/>
              </a:rPr>
              <a:t>Ceux</a:t>
            </a:r>
            <a:r>
              <a:rPr sz="1800" dirty="0">
                <a:ea typeface="+mn-ea"/>
              </a:rPr>
              <a:t> qui </a:t>
            </a:r>
            <a:r>
              <a:rPr sz="1800" dirty="0" err="1">
                <a:ea typeface="+mn-ea"/>
              </a:rPr>
              <a:t>utilisent</a:t>
            </a:r>
            <a:r>
              <a:rPr sz="1800" dirty="0">
                <a:ea typeface="+mn-ea"/>
              </a:rPr>
              <a:t> </a:t>
            </a:r>
            <a:r>
              <a:rPr sz="1800" dirty="0" err="1">
                <a:ea typeface="+mn-ea"/>
              </a:rPr>
              <a:t>l'eau</a:t>
            </a:r>
            <a:r>
              <a:rPr sz="1800" dirty="0">
                <a:ea typeface="+mn-ea"/>
              </a:rPr>
              <a:t> de surface et des </a:t>
            </a:r>
            <a:r>
              <a:rPr sz="1800" dirty="0" err="1">
                <a:ea typeface="+mn-ea"/>
              </a:rPr>
              <a:t>puits</a:t>
            </a:r>
            <a:r>
              <a:rPr sz="1800" dirty="0">
                <a:ea typeface="+mn-ea"/>
              </a:rPr>
              <a:t> </a:t>
            </a:r>
            <a:r>
              <a:rPr sz="1800" dirty="0" err="1">
                <a:ea typeface="+mn-ea"/>
              </a:rPr>
              <a:t>peu</a:t>
            </a:r>
            <a:r>
              <a:rPr sz="1800" dirty="0">
                <a:ea typeface="+mn-ea"/>
              </a:rPr>
              <a:t> </a:t>
            </a:r>
            <a:r>
              <a:rPr sz="1800" dirty="0" err="1">
                <a:ea typeface="+mn-ea"/>
              </a:rPr>
              <a:t>profonds</a:t>
            </a:r>
            <a:endParaRPr sz="1800" dirty="0">
              <a:ea typeface="+mn-ea"/>
            </a:endParaRPr>
          </a:p>
          <a:p>
            <a:pPr lvl="1" rtl="0" eaLnBrk="1" hangingPunct="1">
              <a:defRPr/>
            </a:pPr>
            <a:r>
              <a:rPr sz="1800" dirty="0" err="1">
                <a:ea typeface="+mn-ea"/>
              </a:rPr>
              <a:t>Ceux</a:t>
            </a:r>
            <a:r>
              <a:rPr sz="1800" dirty="0">
                <a:ea typeface="+mn-ea"/>
              </a:rPr>
              <a:t> qui </a:t>
            </a:r>
            <a:r>
              <a:rPr sz="1800" dirty="0" err="1">
                <a:ea typeface="+mn-ea"/>
              </a:rPr>
              <a:t>vivent</a:t>
            </a:r>
            <a:r>
              <a:rPr sz="1800" dirty="0">
                <a:ea typeface="+mn-ea"/>
              </a:rPr>
              <a:t> </a:t>
            </a:r>
            <a:r>
              <a:rPr sz="1800" dirty="0" err="1">
                <a:ea typeface="+mn-ea"/>
              </a:rPr>
              <a:t>dans</a:t>
            </a:r>
            <a:r>
              <a:rPr sz="1800" dirty="0">
                <a:ea typeface="+mn-ea"/>
              </a:rPr>
              <a:t> </a:t>
            </a:r>
            <a:r>
              <a:rPr sz="1800" dirty="0" err="1">
                <a:ea typeface="+mn-ea"/>
              </a:rPr>
              <a:t>une</a:t>
            </a:r>
            <a:r>
              <a:rPr sz="1800" dirty="0">
                <a:ea typeface="+mn-ea"/>
              </a:rPr>
              <a:t> zone </a:t>
            </a:r>
            <a:r>
              <a:rPr sz="1800" dirty="0" err="1">
                <a:ea typeface="+mn-ea"/>
              </a:rPr>
              <a:t>inondable</a:t>
            </a:r>
            <a:endParaRPr sz="1800" dirty="0">
              <a:ea typeface="+mn-ea"/>
            </a:endParaRPr>
          </a:p>
        </p:txBody>
      </p:sp>
      <p:pic>
        <p:nvPicPr>
          <p:cNvPr id="184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060575"/>
            <a:ext cx="2546350" cy="3822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Box 7"/>
          <p:cNvSpPr txBox="1">
            <a:spLocks noChangeArrowheads="1"/>
          </p:cNvSpPr>
          <p:nvPr/>
        </p:nvSpPr>
        <p:spPr bwMode="auto">
          <a:xfrm>
            <a:off x="6143625" y="5929313"/>
            <a:ext cx="2571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(Crédit : PSI Myanmar)</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rtl="0" eaLnBrk="1" hangingPunct="1"/>
            <a:r>
              <a:rPr b="1">
                <a:solidFill>
                  <a:schemeClr val="accent2"/>
                </a:solidFill>
              </a:rPr>
              <a:t>Choix des options de CTED</a:t>
            </a:r>
          </a:p>
        </p:txBody>
      </p:sp>
      <p:sp>
        <p:nvSpPr>
          <p:cNvPr id="3" name="Content Placeholder 2"/>
          <p:cNvSpPr>
            <a:spLocks noGrp="1"/>
          </p:cNvSpPr>
          <p:nvPr>
            <p:ph idx="1"/>
          </p:nvPr>
        </p:nvSpPr>
        <p:spPr/>
        <p:txBody>
          <a:bodyPr/>
          <a:lstStyle/>
          <a:p>
            <a:pPr rtl="0" eaLnBrk="1" hangingPunct="1">
              <a:defRPr/>
            </a:pPr>
            <a:r>
              <a:rPr dirty="0"/>
              <a:t>La </a:t>
            </a:r>
            <a:r>
              <a:rPr dirty="0" err="1"/>
              <a:t>majorité</a:t>
            </a:r>
            <a:r>
              <a:rPr dirty="0"/>
              <a:t> des </a:t>
            </a:r>
            <a:r>
              <a:rPr dirty="0" err="1"/>
              <a:t>organisations</a:t>
            </a:r>
            <a:r>
              <a:rPr dirty="0"/>
              <a:t> </a:t>
            </a:r>
            <a:r>
              <a:rPr dirty="0" err="1"/>
              <a:t>mettent</a:t>
            </a:r>
            <a:r>
              <a:rPr dirty="0"/>
              <a:t> </a:t>
            </a:r>
            <a:r>
              <a:rPr dirty="0" err="1"/>
              <a:t>en</a:t>
            </a:r>
            <a:r>
              <a:rPr dirty="0"/>
              <a:t> </a:t>
            </a:r>
            <a:r>
              <a:rPr dirty="0" err="1"/>
              <a:t>œuvre</a:t>
            </a:r>
            <a:r>
              <a:rPr dirty="0"/>
              <a:t> </a:t>
            </a:r>
            <a:r>
              <a:rPr dirty="0" err="1"/>
              <a:t>une</a:t>
            </a:r>
            <a:r>
              <a:rPr dirty="0"/>
              <a:t> </a:t>
            </a:r>
            <a:r>
              <a:rPr dirty="0" err="1"/>
              <a:t>seule</a:t>
            </a:r>
            <a:r>
              <a:rPr dirty="0"/>
              <a:t> option de CTED</a:t>
            </a:r>
          </a:p>
          <a:p>
            <a:pPr lvl="1" rtl="0" eaLnBrk="1" hangingPunct="1">
              <a:defRPr/>
            </a:pPr>
            <a:r>
              <a:rPr dirty="0" err="1"/>
              <a:t>Ressources</a:t>
            </a:r>
            <a:r>
              <a:rPr dirty="0"/>
              <a:t> et </a:t>
            </a:r>
            <a:r>
              <a:rPr dirty="0" err="1"/>
              <a:t>capacités</a:t>
            </a:r>
            <a:r>
              <a:rPr dirty="0"/>
              <a:t> </a:t>
            </a:r>
            <a:r>
              <a:rPr dirty="0" err="1"/>
              <a:t>limitées</a:t>
            </a:r>
            <a:endParaRPr dirty="0"/>
          </a:p>
          <a:p>
            <a:pPr rtl="0" eaLnBrk="1" hangingPunct="1">
              <a:defRPr/>
            </a:pPr>
            <a:r>
              <a:rPr dirty="0"/>
              <a:t>Le fait </a:t>
            </a:r>
            <a:r>
              <a:rPr dirty="0" err="1"/>
              <a:t>d'impliquer</a:t>
            </a:r>
            <a:r>
              <a:rPr dirty="0"/>
              <a:t> les </a:t>
            </a:r>
            <a:r>
              <a:rPr dirty="0" err="1"/>
              <a:t>familles</a:t>
            </a:r>
            <a:r>
              <a:rPr dirty="0"/>
              <a:t> </a:t>
            </a:r>
            <a:r>
              <a:rPr dirty="0" err="1"/>
              <a:t>dans</a:t>
            </a:r>
            <a:r>
              <a:rPr dirty="0"/>
              <a:t> les </a:t>
            </a:r>
            <a:r>
              <a:rPr dirty="0" err="1"/>
              <a:t>prises</a:t>
            </a:r>
            <a:r>
              <a:rPr dirty="0"/>
              <a:t> de </a:t>
            </a:r>
            <a:r>
              <a:rPr dirty="0" err="1"/>
              <a:t>décisions</a:t>
            </a:r>
            <a:r>
              <a:rPr dirty="0"/>
              <a:t> </a:t>
            </a:r>
            <a:r>
              <a:rPr dirty="0" err="1"/>
              <a:t>améliore</a:t>
            </a:r>
            <a:r>
              <a:rPr dirty="0"/>
              <a:t> </a:t>
            </a:r>
            <a:r>
              <a:rPr dirty="0" err="1"/>
              <a:t>leur</a:t>
            </a:r>
            <a:r>
              <a:rPr dirty="0"/>
              <a:t> </a:t>
            </a:r>
            <a:r>
              <a:rPr dirty="0" err="1"/>
              <a:t>compréhension</a:t>
            </a:r>
            <a:r>
              <a:rPr dirty="0"/>
              <a:t> et </a:t>
            </a:r>
            <a:r>
              <a:rPr dirty="0" err="1"/>
              <a:t>leur</a:t>
            </a:r>
            <a:r>
              <a:rPr dirty="0"/>
              <a:t> motivation</a:t>
            </a:r>
          </a:p>
          <a:p>
            <a:pPr rtl="0" eaLnBrk="1" hangingPunct="1">
              <a:defRPr/>
            </a:pPr>
            <a:r>
              <a:rPr dirty="0" err="1"/>
              <a:t>Elles</a:t>
            </a:r>
            <a:r>
              <a:rPr dirty="0"/>
              <a:t> se </a:t>
            </a:r>
            <a:r>
              <a:rPr dirty="0" err="1"/>
              <a:t>sentent</a:t>
            </a:r>
            <a:r>
              <a:rPr dirty="0"/>
              <a:t> </a:t>
            </a:r>
            <a:r>
              <a:rPr dirty="0" err="1"/>
              <a:t>perdues</a:t>
            </a:r>
            <a:r>
              <a:rPr dirty="0"/>
              <a:t> </a:t>
            </a:r>
            <a:r>
              <a:rPr dirty="0" err="1"/>
              <a:t>s'il</a:t>
            </a:r>
            <a:r>
              <a:rPr dirty="0"/>
              <a:t> y a de trop </a:t>
            </a:r>
            <a:r>
              <a:rPr dirty="0" err="1"/>
              <a:t>nombreux</a:t>
            </a:r>
            <a:r>
              <a:rPr dirty="0"/>
              <a:t> </a:t>
            </a:r>
            <a:r>
              <a:rPr dirty="0" err="1"/>
              <a:t>choix</a:t>
            </a:r>
            <a:endParaRPr dirty="0"/>
          </a:p>
          <a:p>
            <a:pPr lvl="1" rtl="0" eaLnBrk="1" hangingPunct="1">
              <a:defRPr/>
            </a:pPr>
            <a:r>
              <a:rPr dirty="0"/>
              <a:t>Pas </a:t>
            </a:r>
            <a:r>
              <a:rPr dirty="0" err="1"/>
              <a:t>d'action</a:t>
            </a:r>
            <a:r>
              <a:rPr dirty="0"/>
              <a:t> du tout</a:t>
            </a:r>
          </a:p>
          <a:p>
            <a:pPr marL="0" indent="0" eaLnBrk="1" hangingPunct="1">
              <a:buFontTx/>
              <a:buNone/>
              <a:defRPr/>
            </a:pPr>
            <a:endParaRPr lang="en-CA" dirty="0" smtClean="0"/>
          </a:p>
        </p:txBody>
      </p:sp>
      <p:sp>
        <p:nvSpPr>
          <p:cNvPr id="1946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F4404C-B7E6-431C-BB22-49838EA251C3}" type="slidenum">
              <a:rPr/>
              <a:pPr rtl="0" eaLnBrk="1" hangingPunct="1"/>
              <a:t>18</a:t>
            </a:fld>
            <a:endParaRPr/>
          </a:p>
        </p:txBody>
      </p:sp>
      <p:pic>
        <p:nvPicPr>
          <p:cNvPr id="6" name="Picture 8" descr="boil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954213"/>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iosand Filter_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924175"/>
            <a:ext cx="2201863" cy="352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0463" y="4005263"/>
            <a:ext cx="1519237" cy="244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238" y="1973263"/>
            <a:ext cx="2881312" cy="1036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4725" y="1527175"/>
            <a:ext cx="2590800"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300" y="3617913"/>
            <a:ext cx="3295650" cy="2471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CAWST Colour - no tex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mp;G Purifier of Water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340" y="3706388"/>
            <a:ext cx="1621383" cy="259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895CFAF-ADF9-41C8-ADDE-BE25B2D5F67F}" type="slidenum">
              <a:rPr/>
              <a:pPr rtl="0" eaLnBrk="1" hangingPunct="1"/>
              <a:t>19</a:t>
            </a:fld>
            <a:endParaRPr/>
          </a:p>
        </p:txBody>
      </p:sp>
      <p:sp>
        <p:nvSpPr>
          <p:cNvPr id="20483" name="Rectangle 2"/>
          <p:cNvSpPr>
            <a:spLocks noGrp="1" noChangeArrowheads="1"/>
          </p:cNvSpPr>
          <p:nvPr>
            <p:ph type="title"/>
          </p:nvPr>
        </p:nvSpPr>
        <p:spPr/>
        <p:txBody>
          <a:bodyPr/>
          <a:lstStyle/>
          <a:p>
            <a:pPr rtl="0" eaLnBrk="1" hangingPunct="1"/>
            <a:r>
              <a:rPr b="1">
                <a:solidFill>
                  <a:schemeClr val="accent2"/>
                </a:solidFill>
              </a:rPr>
              <a:t>Sensibiliser et apporter des connaissances pour agir</a:t>
            </a:r>
          </a:p>
        </p:txBody>
      </p:sp>
      <p:sp>
        <p:nvSpPr>
          <p:cNvPr id="11" name="Flowchart: Process 10"/>
          <p:cNvSpPr/>
          <p:nvPr/>
        </p:nvSpPr>
        <p:spPr>
          <a:xfrm>
            <a:off x="1331913" y="2705100"/>
            <a:ext cx="1944687"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Sensibilisation</a:t>
            </a:r>
          </a:p>
        </p:txBody>
      </p:sp>
      <p:sp>
        <p:nvSpPr>
          <p:cNvPr id="20" name="Flowchart: Process 19"/>
          <p:cNvSpPr/>
          <p:nvPr/>
        </p:nvSpPr>
        <p:spPr>
          <a:xfrm>
            <a:off x="4157663" y="2705100"/>
            <a:ext cx="1943100"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Connaissances</a:t>
            </a:r>
          </a:p>
        </p:txBody>
      </p:sp>
      <p:sp>
        <p:nvSpPr>
          <p:cNvPr id="21" name="Flowchart: Process 20"/>
          <p:cNvSpPr/>
          <p:nvPr/>
        </p:nvSpPr>
        <p:spPr>
          <a:xfrm>
            <a:off x="6948488" y="2705100"/>
            <a:ext cx="1944687" cy="863600"/>
          </a:xfrm>
          <a:prstGeom prst="flowChartProcess">
            <a:avLst/>
          </a:prstGeom>
          <a:solidFill>
            <a:schemeClr val="bg1"/>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b="1">
                <a:solidFill>
                  <a:schemeClr val="tx1"/>
                </a:solidFill>
              </a:rPr>
              <a:t>Action</a:t>
            </a:r>
          </a:p>
        </p:txBody>
      </p:sp>
      <p:cxnSp>
        <p:nvCxnSpPr>
          <p:cNvPr id="24" name="Straight Arrow Connector 23"/>
          <p:cNvCxnSpPr/>
          <p:nvPr/>
        </p:nvCxnSpPr>
        <p:spPr>
          <a:xfrm>
            <a:off x="6100763" y="3136900"/>
            <a:ext cx="8810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6600" y="3136900"/>
            <a:ext cx="8810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0850" y="3136900"/>
            <a:ext cx="8810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9213" y="2335213"/>
            <a:ext cx="282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i="1"/>
              <a:t>Promotion</a:t>
            </a:r>
          </a:p>
        </p:txBody>
      </p:sp>
      <p:sp>
        <p:nvSpPr>
          <p:cNvPr id="31" name="TextBox 30"/>
          <p:cNvSpPr txBox="1">
            <a:spLocks noChangeArrowheads="1"/>
          </p:cNvSpPr>
          <p:nvPr/>
        </p:nvSpPr>
        <p:spPr bwMode="auto">
          <a:xfrm>
            <a:off x="3132138" y="2335213"/>
            <a:ext cx="282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i="1"/>
              <a:t>Formation</a:t>
            </a:r>
          </a:p>
        </p:txBody>
      </p:sp>
      <p:sp>
        <p:nvSpPr>
          <p:cNvPr id="32" name="TextBox 31"/>
          <p:cNvSpPr txBox="1">
            <a:spLocks noChangeArrowheads="1"/>
          </p:cNvSpPr>
          <p:nvPr/>
        </p:nvSpPr>
        <p:spPr bwMode="auto">
          <a:xfrm>
            <a:off x="5945188" y="201295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b="1" i="1"/>
              <a:t>Motivation et demande</a:t>
            </a:r>
          </a:p>
        </p:txBody>
      </p:sp>
      <p:pic>
        <p:nvPicPr>
          <p:cNvPr id="14"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16"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rtl="0" eaLnBrk="1" hangingPunct="1"/>
            <a:r>
              <a:rPr b="1">
                <a:solidFill>
                  <a:schemeClr val="accent2"/>
                </a:solidFill>
              </a:rPr>
              <a:t>Mise en œuvre de la conservation et traitement d'eau à domicile</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274638"/>
            <a:ext cx="8713788" cy="1143000"/>
          </a:xfrm>
        </p:spPr>
        <p:txBody>
          <a:bodyPr/>
          <a:lstStyle/>
          <a:p>
            <a:pPr rtl="0" eaLnBrk="1" hangingPunct="1"/>
            <a:r>
              <a:rPr b="1">
                <a:solidFill>
                  <a:schemeClr val="accent2"/>
                </a:solidFill>
              </a:rPr>
              <a:t>Promouvoir pour sensibiliser</a:t>
            </a:r>
          </a:p>
        </p:txBody>
      </p:sp>
      <p:sp>
        <p:nvSpPr>
          <p:cNvPr id="215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DCD97A2-3BE8-421F-806F-5974C847896B}" type="slidenum">
              <a:rPr/>
              <a:pPr rtl="0" eaLnBrk="1" hangingPunct="1"/>
              <a:t>20</a:t>
            </a:fld>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557338"/>
            <a:ext cx="3000375" cy="40909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Content Placeholder 5"/>
          <p:cNvSpPr>
            <a:spLocks noGrp="1"/>
          </p:cNvSpPr>
          <p:nvPr>
            <p:ph idx="1"/>
          </p:nvPr>
        </p:nvSpPr>
        <p:spPr>
          <a:xfrm>
            <a:off x="457200" y="1600200"/>
            <a:ext cx="5194300" cy="4525963"/>
          </a:xfrm>
        </p:spPr>
        <p:txBody>
          <a:bodyPr/>
          <a:lstStyle/>
          <a:p>
            <a:pPr rtl="0" eaLnBrk="1" hangingPunct="1"/>
            <a:r>
              <a:rPr/>
              <a:t>Pour viser un large public</a:t>
            </a:r>
          </a:p>
          <a:p>
            <a:pPr rtl="0" eaLnBrk="1" hangingPunct="1"/>
            <a:r>
              <a:rPr/>
              <a:t>Utilise généralement les médias</a:t>
            </a:r>
          </a:p>
          <a:p>
            <a:pPr rtl="0" eaLnBrk="1" hangingPunct="1"/>
            <a:r>
              <a:rPr/>
              <a:t>Messages clés simples </a:t>
            </a:r>
          </a:p>
          <a:p>
            <a:pPr rtl="0" eaLnBrk="1" hangingPunct="1"/>
            <a:r>
              <a:rPr/>
              <a:t>Communication à sens unique</a:t>
            </a:r>
          </a:p>
        </p:txBody>
      </p:sp>
      <p:sp>
        <p:nvSpPr>
          <p:cNvPr id="21511" name="TextBox 7"/>
          <p:cNvSpPr txBox="1">
            <a:spLocks noChangeArrowheads="1"/>
          </p:cNvSpPr>
          <p:nvPr/>
        </p:nvSpPr>
        <p:spPr bwMode="auto">
          <a:xfrm>
            <a:off x="5480050" y="5715000"/>
            <a:ext cx="732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Chlore Piyush au Népal </a:t>
            </a:r>
          </a:p>
          <a:p>
            <a:pPr rtl="0" eaLnBrk="1" hangingPunct="1"/>
            <a:r>
              <a:rPr sz="1400"/>
              <a:t>(Crédit : ENPHO)</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rtl="0" eaLnBrk="1" hangingPunct="1"/>
            <a:r>
              <a:rPr b="1">
                <a:solidFill>
                  <a:schemeClr val="accent2"/>
                </a:solidFill>
              </a:rPr>
              <a:t>Apporter des connaissances</a:t>
            </a:r>
          </a:p>
        </p:txBody>
      </p:sp>
      <p:sp>
        <p:nvSpPr>
          <p:cNvPr id="22531" name="Content Placeholder 2"/>
          <p:cNvSpPr>
            <a:spLocks noGrp="1"/>
          </p:cNvSpPr>
          <p:nvPr>
            <p:ph idx="1"/>
          </p:nvPr>
        </p:nvSpPr>
        <p:spPr>
          <a:xfrm>
            <a:off x="457200" y="1600200"/>
            <a:ext cx="5267325" cy="5068888"/>
          </a:xfrm>
        </p:spPr>
        <p:txBody>
          <a:bodyPr/>
          <a:lstStyle/>
          <a:p>
            <a:pPr rtl="0" eaLnBrk="1" hangingPunct="1"/>
            <a:r>
              <a:rPr sz="2800" dirty="0"/>
              <a:t>Les gens </a:t>
            </a:r>
            <a:r>
              <a:rPr sz="2800" dirty="0" err="1"/>
              <a:t>doivent</a:t>
            </a:r>
            <a:r>
              <a:rPr sz="2800" dirty="0"/>
              <a:t> savoir trois choses :</a:t>
            </a:r>
          </a:p>
          <a:p>
            <a:pPr marL="971550" lvl="1" indent="-514350" rtl="0" eaLnBrk="1" hangingPunct="1">
              <a:buFontTx/>
              <a:buAutoNum type="arabicPeriod"/>
            </a:pPr>
            <a:r>
              <a:rPr sz="2400" dirty="0" err="1"/>
              <a:t>Pourquoi</a:t>
            </a:r>
            <a:r>
              <a:rPr sz="2400" dirty="0"/>
              <a:t> </a:t>
            </a:r>
            <a:r>
              <a:rPr sz="2400" dirty="0" err="1"/>
              <a:t>utiliser</a:t>
            </a:r>
            <a:r>
              <a:rPr sz="2400" dirty="0"/>
              <a:t> la CTED</a:t>
            </a:r>
          </a:p>
          <a:p>
            <a:pPr marL="971550" lvl="1" indent="-514350" rtl="0" eaLnBrk="1" hangingPunct="1">
              <a:buFontTx/>
              <a:buAutoNum type="arabicPeriod"/>
            </a:pPr>
            <a:r>
              <a:rPr sz="2400" dirty="0"/>
              <a:t>Comment </a:t>
            </a:r>
            <a:r>
              <a:rPr sz="2400" dirty="0" err="1"/>
              <a:t>avoir</a:t>
            </a:r>
            <a:r>
              <a:rPr sz="2400" dirty="0"/>
              <a:t> </a:t>
            </a:r>
            <a:r>
              <a:rPr sz="2400" dirty="0" err="1"/>
              <a:t>accès</a:t>
            </a:r>
            <a:r>
              <a:rPr sz="2400" dirty="0"/>
              <a:t> à la CTED</a:t>
            </a:r>
          </a:p>
          <a:p>
            <a:pPr marL="971550" lvl="1" indent="-514350" rtl="0" eaLnBrk="1" hangingPunct="1">
              <a:buFontTx/>
              <a:buAutoNum type="arabicPeriod"/>
            </a:pPr>
            <a:r>
              <a:rPr sz="2400" dirty="0"/>
              <a:t>Comment </a:t>
            </a:r>
            <a:r>
              <a:rPr sz="2400" dirty="0" err="1"/>
              <a:t>utiliser</a:t>
            </a:r>
            <a:r>
              <a:rPr sz="2400" dirty="0"/>
              <a:t> la CTED</a:t>
            </a:r>
          </a:p>
          <a:p>
            <a:pPr rtl="0" eaLnBrk="1" hangingPunct="1"/>
            <a:r>
              <a:rPr sz="2800" dirty="0"/>
              <a:t>Les </a:t>
            </a:r>
            <a:r>
              <a:rPr sz="2800" dirty="0" err="1"/>
              <a:t>promoteurs</a:t>
            </a:r>
            <a:r>
              <a:rPr sz="2800" dirty="0"/>
              <a:t> de la santé </a:t>
            </a:r>
            <a:r>
              <a:rPr sz="2800" dirty="0" err="1"/>
              <a:t>communautaire</a:t>
            </a:r>
            <a:r>
              <a:rPr sz="2800" dirty="0"/>
              <a:t> </a:t>
            </a:r>
            <a:r>
              <a:rPr sz="2800" dirty="0" err="1"/>
              <a:t>sont</a:t>
            </a:r>
            <a:r>
              <a:rPr sz="2800" dirty="0"/>
              <a:t> </a:t>
            </a:r>
            <a:r>
              <a:rPr sz="2800" dirty="0" err="1"/>
              <a:t>essentiels</a:t>
            </a:r>
            <a:endParaRPr sz="2800" dirty="0"/>
          </a:p>
          <a:p>
            <a:pPr marL="971550" lvl="1" indent="-514350" rtl="0" eaLnBrk="1" hangingPunct="1"/>
            <a:r>
              <a:rPr sz="2400" dirty="0" err="1"/>
              <a:t>Ils</a:t>
            </a:r>
            <a:r>
              <a:rPr sz="2400" dirty="0"/>
              <a:t> </a:t>
            </a:r>
            <a:r>
              <a:rPr sz="2400" dirty="0" err="1"/>
              <a:t>organisent</a:t>
            </a:r>
            <a:r>
              <a:rPr sz="2400" dirty="0"/>
              <a:t> des </a:t>
            </a:r>
            <a:r>
              <a:rPr sz="2400" dirty="0" err="1"/>
              <a:t>activités</a:t>
            </a:r>
            <a:r>
              <a:rPr sz="2400" dirty="0"/>
              <a:t> </a:t>
            </a:r>
            <a:r>
              <a:rPr sz="2400" dirty="0" err="1"/>
              <a:t>en</a:t>
            </a:r>
            <a:r>
              <a:rPr sz="2400" dirty="0"/>
              <a:t> </a:t>
            </a:r>
            <a:r>
              <a:rPr sz="2400" dirty="0" err="1"/>
              <a:t>groupes</a:t>
            </a:r>
            <a:r>
              <a:rPr sz="2400" dirty="0"/>
              <a:t> et </a:t>
            </a:r>
            <a:r>
              <a:rPr sz="2400" dirty="0" err="1"/>
              <a:t>en</a:t>
            </a:r>
            <a:r>
              <a:rPr sz="2400" dirty="0"/>
              <a:t> </a:t>
            </a:r>
            <a:r>
              <a:rPr sz="2400" dirty="0" err="1"/>
              <a:t>familles</a:t>
            </a:r>
            <a:endParaRPr sz="2400" dirty="0"/>
          </a:p>
          <a:p>
            <a:pPr eaLnBrk="1" hangingPunct="1"/>
            <a:endParaRPr lang="en-CA" sz="2800" dirty="0" smtClean="0"/>
          </a:p>
        </p:txBody>
      </p:sp>
      <p:sp>
        <p:nvSpPr>
          <p:cNvPr id="2253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20F18B5-9EA3-4841-8CC8-03A7CDDEE742}" type="slidenum">
              <a:rPr/>
              <a:pPr rtl="0" eaLnBrk="1" hangingPunct="1"/>
              <a:t>21</a:t>
            </a:fld>
            <a:endParaRPr/>
          </a:p>
        </p:txBody>
      </p:sp>
      <p:pic>
        <p:nvPicPr>
          <p:cNvPr id="22533" name="Picture 4" descr="Sanitation Ladder_Nepal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773238"/>
            <a:ext cx="2951163" cy="393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Box 7"/>
          <p:cNvSpPr txBox="1">
            <a:spLocks noChangeArrowheads="1"/>
          </p:cNvSpPr>
          <p:nvPr/>
        </p:nvSpPr>
        <p:spPr bwMode="auto">
          <a:xfrm>
            <a:off x="5715000" y="5786438"/>
            <a:ext cx="3286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Formation des promoteurs de la santé communautaire au Népal </a:t>
            </a:r>
          </a:p>
          <a:p>
            <a:pPr rtl="0" eaLnBrk="1" hangingPunct="1"/>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0" eaLnBrk="1" hangingPunct="1"/>
            <a:r>
              <a:rPr b="1">
                <a:solidFill>
                  <a:schemeClr val="accent2"/>
                </a:solidFill>
              </a:rPr>
              <a:t>Voir, c'est croire</a:t>
            </a:r>
          </a:p>
        </p:txBody>
      </p:sp>
      <p:sp>
        <p:nvSpPr>
          <p:cNvPr id="235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88E5460-CE16-415F-A989-A991C3D20FEC}" type="slidenum">
              <a:rPr/>
              <a:pPr rtl="0" eaLnBrk="1" hangingPunct="1"/>
              <a:t>22</a:t>
            </a:fld>
            <a:endParaRPr/>
          </a:p>
        </p:txBody>
      </p:sp>
      <p:pic>
        <p:nvPicPr>
          <p:cNvPr id="23556" name="Picture 10" descr="Before &amp; after filter water- Madur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75288" y="1214438"/>
            <a:ext cx="3289300" cy="2465387"/>
          </a:xfrm>
          <a:noFill/>
          <a:ln>
            <a:solidFill>
              <a:schemeClr val="tx1"/>
            </a:solidFill>
            <a:miter lim="800000"/>
            <a:headEnd/>
            <a:tailEnd/>
          </a:ln>
        </p:spPr>
      </p:pic>
      <p:pic>
        <p:nvPicPr>
          <p:cNvPr id="2355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4000500"/>
            <a:ext cx="3352800"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Content Placeholder 2"/>
          <p:cNvSpPr txBox="1">
            <a:spLocks/>
          </p:cNvSpPr>
          <p:nvPr/>
        </p:nvSpPr>
        <p:spPr bwMode="auto">
          <a:xfrm>
            <a:off x="482600" y="1323975"/>
            <a:ext cx="4986338"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buFontTx/>
              <a:buChar char="•"/>
            </a:pPr>
            <a:r>
              <a:rPr sz="3200"/>
              <a:t>Permettez aux gens de voir et de ressentir les bénéfices de la CTED par eux-mêmes</a:t>
            </a:r>
          </a:p>
          <a:p>
            <a:pPr rtl="0" eaLnBrk="1" hangingPunct="1">
              <a:spcBef>
                <a:spcPct val="20000"/>
              </a:spcBef>
              <a:buFontTx/>
              <a:buChar char="•"/>
            </a:pPr>
            <a:r>
              <a:rPr sz="3200"/>
              <a:t>Les gens veulent ce que leurs voisins ont</a:t>
            </a:r>
          </a:p>
          <a:p>
            <a:pPr rtl="0" eaLnBrk="1" hangingPunct="1">
              <a:spcBef>
                <a:spcPct val="20000"/>
              </a:spcBef>
              <a:buFontTx/>
              <a:buChar char="•"/>
            </a:pPr>
            <a:r>
              <a:rPr sz="3200"/>
              <a:t>Menez des projets de démonstration</a:t>
            </a:r>
          </a:p>
          <a:p>
            <a:pPr lvl="1" rtl="0" eaLnBrk="1" hangingPunct="1">
              <a:spcBef>
                <a:spcPct val="20000"/>
              </a:spcBef>
              <a:buFontTx/>
              <a:buChar char="–"/>
            </a:pPr>
            <a:r>
              <a:rPr sz="2800"/>
              <a:t>Écoles</a:t>
            </a:r>
          </a:p>
          <a:p>
            <a:pPr lvl="1" rtl="0" eaLnBrk="1" hangingPunct="1">
              <a:spcBef>
                <a:spcPct val="20000"/>
              </a:spcBef>
              <a:buFontTx/>
              <a:buChar char="–"/>
            </a:pPr>
            <a:r>
              <a:rPr sz="2800"/>
              <a:t>Cliniques</a:t>
            </a:r>
          </a:p>
          <a:p>
            <a:pPr eaLnBrk="1" hangingPunct="1">
              <a:spcBef>
                <a:spcPct val="20000"/>
              </a:spcBef>
              <a:buFontTx/>
              <a:buChar char="•"/>
            </a:pPr>
            <a:endParaRPr lang="en-CA" sz="3200"/>
          </a:p>
        </p:txBody>
      </p:sp>
      <p:sp>
        <p:nvSpPr>
          <p:cNvPr id="23560" name="TextBox 7"/>
          <p:cNvSpPr txBox="1">
            <a:spLocks noChangeArrowheads="1"/>
          </p:cNvSpPr>
          <p:nvPr/>
        </p:nvSpPr>
        <p:spPr bwMode="auto">
          <a:xfrm>
            <a:off x="5357813" y="3692525"/>
            <a:ext cx="178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(Crédit : CAWST)</a:t>
            </a:r>
          </a:p>
        </p:txBody>
      </p:sp>
      <p:sp>
        <p:nvSpPr>
          <p:cNvPr id="23561" name="TextBox 7"/>
          <p:cNvSpPr txBox="1">
            <a:spLocks noChangeArrowheads="1"/>
          </p:cNvSpPr>
          <p:nvPr/>
        </p:nvSpPr>
        <p:spPr bwMode="auto">
          <a:xfrm>
            <a:off x="5357813" y="65500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(Crédit : ThirstAid)</a:t>
            </a:r>
          </a:p>
        </p:txBody>
      </p:sp>
      <p:pic>
        <p:nvPicPr>
          <p:cNvPr id="10"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3036"/>
            <a:ext cx="8964612" cy="1143000"/>
          </a:xfrm>
        </p:spPr>
        <p:txBody>
          <a:bodyPr/>
          <a:lstStyle/>
          <a:p>
            <a:pPr rtl="0" eaLnBrk="1" hangingPunct="1"/>
            <a:r>
              <a:rPr b="1" dirty="0">
                <a:solidFill>
                  <a:schemeClr val="accent2"/>
                </a:solidFill>
              </a:rPr>
              <a:t>Faire </a:t>
            </a:r>
            <a:r>
              <a:rPr b="1" dirty="0" err="1">
                <a:solidFill>
                  <a:schemeClr val="accent2"/>
                </a:solidFill>
              </a:rPr>
              <a:t>intervenir</a:t>
            </a:r>
            <a:r>
              <a:rPr b="1" dirty="0">
                <a:solidFill>
                  <a:schemeClr val="accent2"/>
                </a:solidFill>
              </a:rPr>
              <a:t> le </a:t>
            </a:r>
            <a:r>
              <a:rPr b="1" dirty="0" err="1">
                <a:solidFill>
                  <a:schemeClr val="accent2"/>
                </a:solidFill>
              </a:rPr>
              <a:t>gouvernement</a:t>
            </a:r>
            <a:endParaRPr b="1" dirty="0">
              <a:solidFill>
                <a:schemeClr val="accent2"/>
              </a:solidFill>
            </a:endParaRPr>
          </a:p>
        </p:txBody>
      </p:sp>
      <p:sp>
        <p:nvSpPr>
          <p:cNvPr id="24579" name="Content Placeholder 2"/>
          <p:cNvSpPr>
            <a:spLocks noGrp="1"/>
          </p:cNvSpPr>
          <p:nvPr>
            <p:ph idx="1"/>
          </p:nvPr>
        </p:nvSpPr>
        <p:spPr>
          <a:xfrm>
            <a:off x="437356" y="1072361"/>
            <a:ext cx="8507413" cy="4525963"/>
          </a:xfrm>
        </p:spPr>
        <p:txBody>
          <a:bodyPr/>
          <a:lstStyle/>
          <a:p>
            <a:pPr rtl="0" eaLnBrk="1" hangingPunct="1"/>
            <a:r>
              <a:rPr sz="2800" dirty="0"/>
              <a:t>Un </a:t>
            </a:r>
            <a:r>
              <a:rPr sz="2800" dirty="0" err="1"/>
              <a:t>soutien</a:t>
            </a:r>
            <a:r>
              <a:rPr sz="2800" dirty="0"/>
              <a:t> </a:t>
            </a:r>
            <a:r>
              <a:rPr sz="2800" dirty="0" err="1"/>
              <a:t>gouvernemental</a:t>
            </a:r>
            <a:r>
              <a:rPr sz="2800" dirty="0"/>
              <a:t> aide à augmenter la </a:t>
            </a:r>
            <a:r>
              <a:rPr sz="2800" dirty="0" err="1"/>
              <a:t>demande</a:t>
            </a:r>
            <a:endParaRPr sz="2800" dirty="0"/>
          </a:p>
          <a:p>
            <a:pPr rtl="0" eaLnBrk="1" hangingPunct="1"/>
            <a:r>
              <a:rPr sz="2800" dirty="0"/>
              <a:t>Il </a:t>
            </a:r>
            <a:r>
              <a:rPr sz="2800" dirty="0" err="1"/>
              <a:t>donne</a:t>
            </a:r>
            <a:r>
              <a:rPr sz="2800" dirty="0"/>
              <a:t> de la </a:t>
            </a:r>
            <a:r>
              <a:rPr sz="2800" dirty="0" err="1"/>
              <a:t>crédibilité</a:t>
            </a:r>
            <a:r>
              <a:rPr sz="2800" dirty="0"/>
              <a:t> à la CTED et au </a:t>
            </a:r>
            <a:r>
              <a:rPr sz="2800" dirty="0" err="1"/>
              <a:t>projet</a:t>
            </a:r>
            <a:endParaRPr sz="2800" dirty="0"/>
          </a:p>
          <a:p>
            <a:pPr rtl="0" eaLnBrk="1" hangingPunct="1"/>
            <a:r>
              <a:rPr sz="2800" dirty="0"/>
              <a:t>Les </a:t>
            </a:r>
            <a:r>
              <a:rPr sz="2800" dirty="0" err="1"/>
              <a:t>responsables</a:t>
            </a:r>
            <a:r>
              <a:rPr sz="2800" dirty="0"/>
              <a:t> de la </a:t>
            </a:r>
            <a:r>
              <a:rPr sz="2800" dirty="0" err="1"/>
              <a:t>mise</a:t>
            </a:r>
            <a:r>
              <a:rPr sz="2800" dirty="0"/>
              <a:t> </a:t>
            </a:r>
            <a:r>
              <a:rPr sz="2800" dirty="0" err="1"/>
              <a:t>en</a:t>
            </a:r>
            <a:r>
              <a:rPr sz="2800" dirty="0"/>
              <a:t> oeuvre </a:t>
            </a:r>
            <a:r>
              <a:rPr sz="2800" dirty="0" err="1"/>
              <a:t>doivent</a:t>
            </a:r>
            <a:r>
              <a:rPr sz="2800" dirty="0"/>
              <a:t> </a:t>
            </a:r>
            <a:r>
              <a:rPr sz="2800" dirty="0" err="1"/>
              <a:t>être</a:t>
            </a:r>
            <a:r>
              <a:rPr sz="2800" dirty="0"/>
              <a:t> </a:t>
            </a:r>
            <a:r>
              <a:rPr sz="2800" dirty="0" err="1"/>
              <a:t>réactifs</a:t>
            </a:r>
            <a:endParaRPr sz="2800" dirty="0"/>
          </a:p>
        </p:txBody>
      </p:sp>
      <p:sp>
        <p:nvSpPr>
          <p:cNvPr id="245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F68713E-7BE4-454B-B4C0-AAEF89B0C21D}" type="slidenum">
              <a:rPr/>
              <a:pPr rtl="0" eaLnBrk="1" hangingPunct="1"/>
              <a:t>23</a:t>
            </a:fld>
            <a:endParaRPr/>
          </a:p>
        </p:txBody>
      </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860800"/>
            <a:ext cx="3695700" cy="2771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Box 7"/>
          <p:cNvSpPr txBox="1">
            <a:spLocks noChangeArrowheads="1"/>
          </p:cNvSpPr>
          <p:nvPr/>
        </p:nvSpPr>
        <p:spPr bwMode="auto">
          <a:xfrm>
            <a:off x="6572250" y="5643563"/>
            <a:ext cx="3398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p>
          <a:p>
            <a:pPr rtl="0" eaLnBrk="1" hangingPunct="1"/>
            <a:r>
              <a:rPr sz="1400"/>
              <a:t>(Source : EAWAG/SANDEC)</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274638"/>
            <a:ext cx="8893175" cy="1143000"/>
          </a:xfrm>
        </p:spPr>
        <p:txBody>
          <a:bodyPr/>
          <a:lstStyle/>
          <a:p>
            <a:pPr rtl="0" eaLnBrk="1" hangingPunct="1"/>
            <a:r>
              <a:rPr b="1">
                <a:solidFill>
                  <a:schemeClr val="accent2"/>
                </a:solidFill>
              </a:rPr>
              <a:t>Renforcer de manière positive</a:t>
            </a: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27B2A5E-1798-420E-9178-6886AEE9AACF}" type="slidenum">
              <a:rPr/>
              <a:pPr rtl="0" eaLnBrk="1" hangingPunct="1"/>
              <a:t>24</a:t>
            </a:fld>
            <a:endParaRPr/>
          </a:p>
        </p:txBody>
      </p:sp>
      <p:pic>
        <p:nvPicPr>
          <p:cNvPr id="25604" name="Picture 5" descr="Laos mother daug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133600"/>
            <a:ext cx="3671887" cy="27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5" name="Content Placeholder 6"/>
          <p:cNvSpPr>
            <a:spLocks noGrp="1"/>
          </p:cNvSpPr>
          <p:nvPr>
            <p:ph idx="1"/>
          </p:nvPr>
        </p:nvSpPr>
        <p:spPr>
          <a:xfrm>
            <a:off x="457200" y="1600200"/>
            <a:ext cx="4835525" cy="4525963"/>
          </a:xfrm>
        </p:spPr>
        <p:txBody>
          <a:bodyPr/>
          <a:lstStyle/>
          <a:p>
            <a:pPr rtl="0" eaLnBrk="1" hangingPunct="1"/>
            <a:r>
              <a:rPr sz="2800" dirty="0"/>
              <a:t>Les </a:t>
            </a:r>
            <a:r>
              <a:rPr sz="2800" dirty="0" err="1"/>
              <a:t>familles</a:t>
            </a:r>
            <a:r>
              <a:rPr sz="2800" dirty="0"/>
              <a:t> </a:t>
            </a:r>
            <a:r>
              <a:rPr sz="2800" dirty="0" err="1"/>
              <a:t>ont</a:t>
            </a:r>
            <a:r>
              <a:rPr sz="2800" dirty="0"/>
              <a:t> </a:t>
            </a:r>
            <a:r>
              <a:rPr sz="2800" dirty="0" err="1"/>
              <a:t>besoin</a:t>
            </a:r>
            <a:r>
              <a:rPr sz="2800" dirty="0"/>
              <a:t> </a:t>
            </a:r>
            <a:r>
              <a:rPr sz="2800" dirty="0" err="1"/>
              <a:t>d'encouragements</a:t>
            </a:r>
            <a:r>
              <a:rPr sz="2800" dirty="0"/>
              <a:t> et de </a:t>
            </a:r>
            <a:r>
              <a:rPr sz="2800" dirty="0" err="1"/>
              <a:t>soutien</a:t>
            </a:r>
            <a:r>
              <a:rPr sz="2800" dirty="0"/>
              <a:t> </a:t>
            </a:r>
            <a:r>
              <a:rPr sz="2800" dirty="0" err="1"/>
              <a:t>lorsqu'elles</a:t>
            </a:r>
            <a:r>
              <a:rPr sz="2800" dirty="0"/>
              <a:t> </a:t>
            </a:r>
            <a:r>
              <a:rPr sz="2800" dirty="0" err="1"/>
              <a:t>commencent</a:t>
            </a:r>
            <a:r>
              <a:rPr sz="2800" dirty="0"/>
              <a:t> à </a:t>
            </a:r>
            <a:r>
              <a:rPr sz="2800" dirty="0" err="1"/>
              <a:t>pratiquer</a:t>
            </a:r>
            <a:r>
              <a:rPr sz="2800" dirty="0"/>
              <a:t> la CTED</a:t>
            </a:r>
          </a:p>
          <a:p>
            <a:pPr rtl="0" eaLnBrk="1" hangingPunct="1"/>
            <a:r>
              <a:rPr sz="2800" dirty="0" err="1"/>
              <a:t>C'est</a:t>
            </a:r>
            <a:r>
              <a:rPr sz="2800" dirty="0"/>
              <a:t> un </a:t>
            </a:r>
            <a:r>
              <a:rPr sz="2800" dirty="0" err="1"/>
              <a:t>défi</a:t>
            </a:r>
            <a:r>
              <a:rPr sz="2800" dirty="0"/>
              <a:t> de </a:t>
            </a:r>
            <a:r>
              <a:rPr sz="2800" dirty="0" err="1"/>
              <a:t>réaliser</a:t>
            </a:r>
            <a:r>
              <a:rPr sz="2800" dirty="0"/>
              <a:t> le </a:t>
            </a:r>
            <a:r>
              <a:rPr sz="2800" dirty="0" err="1"/>
              <a:t>suivi</a:t>
            </a:r>
            <a:r>
              <a:rPr sz="2800" dirty="0"/>
              <a:t> sur le long </a:t>
            </a:r>
            <a:r>
              <a:rPr sz="2800" dirty="0" err="1"/>
              <a:t>terme</a:t>
            </a:r>
            <a:endParaRPr sz="2800" dirty="0"/>
          </a:p>
          <a:p>
            <a:pPr rtl="0" eaLnBrk="1" hangingPunct="1"/>
            <a:r>
              <a:rPr sz="2800" dirty="0"/>
              <a:t>Faire </a:t>
            </a:r>
            <a:r>
              <a:rPr sz="2800" dirty="0" err="1"/>
              <a:t>appel</a:t>
            </a:r>
            <a:r>
              <a:rPr sz="2800" dirty="0"/>
              <a:t> aux </a:t>
            </a:r>
            <a:r>
              <a:rPr sz="2800" dirty="0" err="1"/>
              <a:t>promoteurs</a:t>
            </a:r>
            <a:r>
              <a:rPr sz="2800" dirty="0"/>
              <a:t> de la santé </a:t>
            </a:r>
            <a:r>
              <a:rPr sz="2800" dirty="0" err="1"/>
              <a:t>communautaire</a:t>
            </a:r>
            <a:endParaRPr sz="2800" dirty="0"/>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148263" y="4886325"/>
            <a:ext cx="3398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p>
          <a:p>
            <a:pPr rtl="0" eaLnBrk="1" hangingPunct="1"/>
            <a:r>
              <a:rPr sz="1400"/>
              <a:t>(Source : EAWAG/SANDEC)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14A092-4D50-4158-9D57-959509E23251}" type="slidenum">
              <a:rPr/>
              <a:pPr rtl="0" eaLnBrk="1" hangingPunct="1"/>
              <a:t>25</a:t>
            </a:fld>
            <a:endParaRPr/>
          </a:p>
        </p:txBody>
      </p:sp>
      <p:sp>
        <p:nvSpPr>
          <p:cNvPr id="26627" name="Rectangle 2"/>
          <p:cNvSpPr>
            <a:spLocks noGrp="1" noChangeArrowheads="1"/>
          </p:cNvSpPr>
          <p:nvPr>
            <p:ph type="title"/>
          </p:nvPr>
        </p:nvSpPr>
        <p:spPr/>
        <p:txBody>
          <a:bodyPr/>
          <a:lstStyle/>
          <a:p>
            <a:pPr rtl="0" eaLnBrk="1" hangingPunct="1"/>
            <a:r>
              <a:rPr b="1">
                <a:solidFill>
                  <a:schemeClr val="accent2"/>
                </a:solidFill>
              </a:rPr>
              <a:t>Fournir des produits</a:t>
            </a:r>
          </a:p>
        </p:txBody>
      </p:sp>
      <p:sp>
        <p:nvSpPr>
          <p:cNvPr id="26628" name="Rectangle 3"/>
          <p:cNvSpPr>
            <a:spLocks noGrp="1" noChangeArrowheads="1"/>
          </p:cNvSpPr>
          <p:nvPr>
            <p:ph type="body" idx="1"/>
          </p:nvPr>
        </p:nvSpPr>
        <p:spPr>
          <a:xfrm>
            <a:off x="484188" y="1357313"/>
            <a:ext cx="5627687" cy="4857750"/>
          </a:xfrm>
        </p:spPr>
        <p:txBody>
          <a:bodyPr/>
          <a:lstStyle/>
          <a:p>
            <a:pPr rtl="0" eaLnBrk="1" hangingPunct="1"/>
            <a:r>
              <a:rPr sz="2400" dirty="0" err="1"/>
              <a:t>Produits</a:t>
            </a:r>
            <a:r>
              <a:rPr sz="2400" dirty="0"/>
              <a:t> </a:t>
            </a:r>
            <a:r>
              <a:rPr sz="2400" dirty="0" err="1"/>
              <a:t>consommables</a:t>
            </a:r>
            <a:endParaRPr sz="2400" dirty="0"/>
          </a:p>
          <a:p>
            <a:pPr lvl="1" rtl="0" eaLnBrk="1" hangingPunct="1"/>
            <a:r>
              <a:rPr sz="2000" dirty="0" err="1"/>
              <a:t>Doivent</a:t>
            </a:r>
            <a:r>
              <a:rPr sz="2000" dirty="0"/>
              <a:t> </a:t>
            </a:r>
            <a:r>
              <a:rPr sz="2000" dirty="0" err="1"/>
              <a:t>être</a:t>
            </a:r>
            <a:r>
              <a:rPr sz="2000" dirty="0"/>
              <a:t> </a:t>
            </a:r>
            <a:r>
              <a:rPr sz="2000" dirty="0" err="1"/>
              <a:t>constamment</a:t>
            </a:r>
            <a:r>
              <a:rPr sz="2000" dirty="0"/>
              <a:t> </a:t>
            </a:r>
            <a:r>
              <a:rPr sz="2000" dirty="0" err="1"/>
              <a:t>renouvelés</a:t>
            </a:r>
            <a:endParaRPr sz="2000" dirty="0"/>
          </a:p>
          <a:p>
            <a:pPr lvl="1" rtl="0" eaLnBrk="1" hangingPunct="1"/>
            <a:r>
              <a:rPr sz="2000" dirty="0" err="1"/>
              <a:t>Coûts</a:t>
            </a:r>
            <a:r>
              <a:rPr sz="2000" dirty="0"/>
              <a:t> </a:t>
            </a:r>
            <a:r>
              <a:rPr sz="2000" dirty="0" err="1"/>
              <a:t>récurrents</a:t>
            </a:r>
            <a:r>
              <a:rPr sz="2000" dirty="0"/>
              <a:t>, </a:t>
            </a:r>
            <a:r>
              <a:rPr sz="2000" dirty="0" err="1"/>
              <a:t>généralement</a:t>
            </a:r>
            <a:r>
              <a:rPr sz="2000" dirty="0"/>
              <a:t> pas de </a:t>
            </a:r>
            <a:r>
              <a:rPr sz="2000" dirty="0" err="1"/>
              <a:t>coût</a:t>
            </a:r>
            <a:r>
              <a:rPr sz="2000" dirty="0"/>
              <a:t> </a:t>
            </a:r>
            <a:r>
              <a:rPr sz="2000" dirty="0" err="1"/>
              <a:t>d'investissement</a:t>
            </a:r>
            <a:endParaRPr sz="2000" dirty="0"/>
          </a:p>
          <a:p>
            <a:pPr rtl="0" eaLnBrk="1" hangingPunct="1"/>
            <a:r>
              <a:rPr sz="2400" dirty="0" err="1"/>
              <a:t>Produits</a:t>
            </a:r>
            <a:r>
              <a:rPr sz="2400" dirty="0"/>
              <a:t> durables</a:t>
            </a:r>
          </a:p>
          <a:p>
            <a:pPr lvl="1" rtl="0" eaLnBrk="1" hangingPunct="1"/>
            <a:r>
              <a:rPr sz="2000" dirty="0" err="1"/>
              <a:t>Achats</a:t>
            </a:r>
            <a:r>
              <a:rPr sz="2000" dirty="0"/>
              <a:t> </a:t>
            </a:r>
            <a:r>
              <a:rPr sz="2000" dirty="0" err="1"/>
              <a:t>occasionnels</a:t>
            </a:r>
            <a:r>
              <a:rPr sz="2000" dirty="0"/>
              <a:t> </a:t>
            </a:r>
            <a:r>
              <a:rPr sz="2000" dirty="0" err="1"/>
              <a:t>ou</a:t>
            </a:r>
            <a:r>
              <a:rPr sz="2000" dirty="0"/>
              <a:t> </a:t>
            </a:r>
            <a:r>
              <a:rPr sz="2000" dirty="0" err="1"/>
              <a:t>uniques</a:t>
            </a:r>
            <a:endParaRPr sz="2000" dirty="0"/>
          </a:p>
          <a:p>
            <a:pPr lvl="1" rtl="0" eaLnBrk="1" hangingPunct="1"/>
            <a:r>
              <a:rPr sz="2000" dirty="0" err="1"/>
              <a:t>Coûts</a:t>
            </a:r>
            <a:r>
              <a:rPr sz="2000" dirty="0"/>
              <a:t> </a:t>
            </a:r>
            <a:r>
              <a:rPr sz="2000" dirty="0" err="1"/>
              <a:t>d'investissement</a:t>
            </a:r>
            <a:r>
              <a:rPr sz="2000" dirty="0"/>
              <a:t> </a:t>
            </a:r>
            <a:r>
              <a:rPr sz="2000" dirty="0" err="1"/>
              <a:t>relativement</a:t>
            </a:r>
            <a:r>
              <a:rPr sz="2000" dirty="0"/>
              <a:t> </a:t>
            </a:r>
            <a:r>
              <a:rPr sz="2000" dirty="0" err="1"/>
              <a:t>élevés</a:t>
            </a:r>
            <a:r>
              <a:rPr sz="2000" dirty="0"/>
              <a:t>, </a:t>
            </a:r>
            <a:r>
              <a:rPr sz="2000" dirty="0" err="1"/>
              <a:t>coûts</a:t>
            </a:r>
            <a:r>
              <a:rPr sz="2000" dirty="0"/>
              <a:t> </a:t>
            </a:r>
            <a:r>
              <a:rPr sz="2000" dirty="0" err="1"/>
              <a:t>récurrents</a:t>
            </a:r>
            <a:r>
              <a:rPr sz="2000" dirty="0"/>
              <a:t> </a:t>
            </a:r>
            <a:r>
              <a:rPr sz="2000" dirty="0" err="1"/>
              <a:t>minimes</a:t>
            </a:r>
            <a:endParaRPr sz="2000" dirty="0"/>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757363"/>
            <a:ext cx="2779712" cy="370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Box 2"/>
          <p:cNvSpPr txBox="1">
            <a:spLocks noChangeArrowheads="1"/>
          </p:cNvSpPr>
          <p:nvPr/>
        </p:nvSpPr>
        <p:spPr bwMode="auto">
          <a:xfrm>
            <a:off x="428625" y="4714875"/>
            <a:ext cx="5643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buFont typeface="Arial" charset="0"/>
              <a:buChar char="•"/>
            </a:pPr>
            <a:r>
              <a:rPr sz="2400" dirty="0" err="1"/>
              <a:t>Besoin</a:t>
            </a:r>
            <a:r>
              <a:rPr sz="2400" dirty="0"/>
              <a:t> de </a:t>
            </a:r>
            <a:r>
              <a:rPr sz="2400" dirty="0" err="1"/>
              <a:t>fournir</a:t>
            </a:r>
            <a:r>
              <a:rPr sz="2400" dirty="0"/>
              <a:t> des </a:t>
            </a:r>
            <a:r>
              <a:rPr sz="2400" dirty="0" err="1"/>
              <a:t>récipients</a:t>
            </a:r>
            <a:r>
              <a:rPr sz="2400" dirty="0"/>
              <a:t> </a:t>
            </a:r>
            <a:r>
              <a:rPr sz="2400" dirty="0" err="1"/>
              <a:t>hygiéniques</a:t>
            </a:r>
            <a:r>
              <a:rPr sz="2400" dirty="0"/>
              <a:t> de conservation de </a:t>
            </a:r>
            <a:r>
              <a:rPr sz="2400" dirty="0" err="1"/>
              <a:t>l'eau</a:t>
            </a:r>
            <a:endParaRPr sz="2400" dirty="0"/>
          </a:p>
        </p:txBody>
      </p:sp>
      <p:sp>
        <p:nvSpPr>
          <p:cNvPr id="26632" name="TextBox 7"/>
          <p:cNvSpPr txBox="1">
            <a:spLocks noChangeArrowheads="1"/>
          </p:cNvSpPr>
          <p:nvPr/>
        </p:nvSpPr>
        <p:spPr bwMode="auto">
          <a:xfrm>
            <a:off x="6072188" y="5500688"/>
            <a:ext cx="4113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Filtres biosable en Haïti </a:t>
            </a:r>
          </a:p>
          <a:p>
            <a:pPr rtl="0" eaLnBrk="1" hangingPunct="1"/>
            <a:r>
              <a:rPr sz="1400"/>
              <a:t>(Crédit : CAWST)</a:t>
            </a:r>
          </a:p>
        </p:txBody>
      </p:sp>
      <p:pic>
        <p:nvPicPr>
          <p:cNvPr id="9"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88913"/>
            <a:ext cx="8229600" cy="1143000"/>
          </a:xfrm>
        </p:spPr>
        <p:txBody>
          <a:bodyPr/>
          <a:lstStyle/>
          <a:p>
            <a:pPr rtl="0" eaLnBrk="1" hangingPunct="1"/>
            <a:r>
              <a:rPr b="1">
                <a:solidFill>
                  <a:schemeClr val="accent2"/>
                </a:solidFill>
              </a:rPr>
              <a:t>Accessibilité des produits</a:t>
            </a:r>
          </a:p>
        </p:txBody>
      </p:sp>
      <p:sp>
        <p:nvSpPr>
          <p:cNvPr id="276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B8234BD-BE1A-4924-86AB-61309EC1CDE6}" type="slidenum">
              <a:rPr/>
              <a:pPr rtl="0" eaLnBrk="1" hangingPunct="1"/>
              <a:t>26</a:t>
            </a:fld>
            <a:endParaRPr/>
          </a:p>
        </p:txBody>
      </p:sp>
      <p:pic>
        <p:nvPicPr>
          <p:cNvPr id="27652" name="Content Placeholder 4" descr="Hagar_Community Lab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1863" y="2216150"/>
            <a:ext cx="3032125" cy="3309938"/>
          </a:xfrm>
          <a:noFill/>
        </p:spPr>
      </p:pic>
      <p:sp>
        <p:nvSpPr>
          <p:cNvPr id="27653" name="Rectangle 3"/>
          <p:cNvSpPr txBox="1">
            <a:spLocks noChangeArrowheads="1"/>
          </p:cNvSpPr>
          <p:nvPr/>
        </p:nvSpPr>
        <p:spPr bwMode="auto">
          <a:xfrm>
            <a:off x="250825" y="1446298"/>
            <a:ext cx="5761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20000"/>
              </a:spcBef>
              <a:buFontTx/>
              <a:buChar char="•"/>
            </a:pPr>
            <a:r>
              <a:rPr sz="2400" dirty="0"/>
              <a:t>Les </a:t>
            </a:r>
            <a:r>
              <a:rPr sz="2400" dirty="0" err="1"/>
              <a:t>coûts</a:t>
            </a:r>
            <a:r>
              <a:rPr sz="2400" dirty="0"/>
              <a:t> </a:t>
            </a:r>
            <a:r>
              <a:rPr sz="2400" dirty="0" err="1"/>
              <a:t>d'investissement</a:t>
            </a:r>
            <a:r>
              <a:rPr sz="2400" dirty="0"/>
              <a:t> et </a:t>
            </a:r>
            <a:r>
              <a:rPr sz="2400" dirty="0" err="1"/>
              <a:t>récurrents</a:t>
            </a:r>
            <a:r>
              <a:rPr sz="2400" dirty="0"/>
              <a:t> </a:t>
            </a:r>
            <a:r>
              <a:rPr sz="2400" dirty="0" err="1"/>
              <a:t>doivent</a:t>
            </a:r>
            <a:r>
              <a:rPr sz="2400" dirty="0"/>
              <a:t> </a:t>
            </a:r>
            <a:r>
              <a:rPr sz="2400" dirty="0" err="1"/>
              <a:t>être</a:t>
            </a:r>
            <a:r>
              <a:rPr sz="2400" dirty="0"/>
              <a:t> </a:t>
            </a:r>
            <a:r>
              <a:rPr sz="2400" dirty="0" err="1"/>
              <a:t>abordables</a:t>
            </a:r>
            <a:r>
              <a:rPr sz="2400" dirty="0"/>
              <a:t>.</a:t>
            </a:r>
          </a:p>
          <a:p>
            <a:pPr rtl="0" eaLnBrk="1" hangingPunct="1">
              <a:spcBef>
                <a:spcPct val="20000"/>
              </a:spcBef>
              <a:buFontTx/>
              <a:buChar char="•"/>
            </a:pPr>
            <a:r>
              <a:rPr sz="2400" dirty="0"/>
              <a:t>Pas de subventions pour les </a:t>
            </a:r>
            <a:r>
              <a:rPr sz="2400" dirty="0" err="1"/>
              <a:t>coûts</a:t>
            </a:r>
            <a:r>
              <a:rPr sz="2400" dirty="0"/>
              <a:t> </a:t>
            </a:r>
            <a:r>
              <a:rPr sz="2400" dirty="0" err="1"/>
              <a:t>récurrents</a:t>
            </a:r>
            <a:r>
              <a:rPr sz="2400" dirty="0"/>
              <a:t>, les </a:t>
            </a:r>
            <a:r>
              <a:rPr sz="2400" dirty="0" err="1"/>
              <a:t>familles</a:t>
            </a:r>
            <a:r>
              <a:rPr sz="2400" dirty="0"/>
              <a:t> </a:t>
            </a:r>
            <a:r>
              <a:rPr sz="2400" dirty="0" err="1"/>
              <a:t>doivent</a:t>
            </a:r>
            <a:r>
              <a:rPr sz="2400" dirty="0"/>
              <a:t> </a:t>
            </a:r>
            <a:r>
              <a:rPr sz="2400" dirty="0" err="1"/>
              <a:t>pouvoir</a:t>
            </a:r>
            <a:r>
              <a:rPr sz="2400" dirty="0"/>
              <a:t> les assumer de </a:t>
            </a:r>
            <a:r>
              <a:rPr sz="2400" dirty="0" err="1"/>
              <a:t>manière</a:t>
            </a:r>
            <a:r>
              <a:rPr sz="2400" dirty="0"/>
              <a:t> continue et à long </a:t>
            </a:r>
            <a:r>
              <a:rPr sz="2400" dirty="0" err="1"/>
              <a:t>terme</a:t>
            </a:r>
            <a:endParaRPr sz="2400" dirty="0"/>
          </a:p>
          <a:p>
            <a:pPr rtl="0" eaLnBrk="1" hangingPunct="1">
              <a:spcBef>
                <a:spcPct val="20000"/>
              </a:spcBef>
              <a:buFontTx/>
              <a:buChar char="•"/>
            </a:pPr>
            <a:r>
              <a:rPr sz="2400" dirty="0"/>
              <a:t>Il </a:t>
            </a:r>
            <a:r>
              <a:rPr sz="2400" dirty="0" err="1"/>
              <a:t>peut</a:t>
            </a:r>
            <a:r>
              <a:rPr sz="2400" dirty="0"/>
              <a:t> </a:t>
            </a:r>
            <a:r>
              <a:rPr sz="2400" dirty="0" err="1"/>
              <a:t>être</a:t>
            </a:r>
            <a:r>
              <a:rPr sz="2400" dirty="0"/>
              <a:t> </a:t>
            </a:r>
            <a:r>
              <a:rPr sz="2400" dirty="0" err="1"/>
              <a:t>nécessaire</a:t>
            </a:r>
            <a:r>
              <a:rPr sz="2400" dirty="0"/>
              <a:t> </a:t>
            </a:r>
            <a:r>
              <a:rPr sz="2400" dirty="0" err="1"/>
              <a:t>d'attribuer</a:t>
            </a:r>
            <a:r>
              <a:rPr sz="2400" dirty="0"/>
              <a:t> des subventions pour les </a:t>
            </a:r>
            <a:r>
              <a:rPr sz="2400" dirty="0" err="1"/>
              <a:t>coûts</a:t>
            </a:r>
            <a:r>
              <a:rPr sz="2400" dirty="0"/>
              <a:t> </a:t>
            </a:r>
            <a:r>
              <a:rPr sz="2400" dirty="0" err="1"/>
              <a:t>d'investissement</a:t>
            </a:r>
            <a:endParaRPr sz="2400" dirty="0"/>
          </a:p>
          <a:p>
            <a:pPr lvl="1" rtl="0" eaLnBrk="1" hangingPunct="1">
              <a:spcBef>
                <a:spcPct val="20000"/>
              </a:spcBef>
              <a:buFontTx/>
              <a:buChar char="–"/>
            </a:pPr>
            <a:r>
              <a:rPr sz="2000" dirty="0" err="1"/>
              <a:t>Partage</a:t>
            </a:r>
            <a:r>
              <a:rPr sz="2000" dirty="0"/>
              <a:t> du </a:t>
            </a:r>
            <a:r>
              <a:rPr sz="2000" dirty="0" err="1"/>
              <a:t>coût</a:t>
            </a:r>
            <a:r>
              <a:rPr sz="2000" dirty="0"/>
              <a:t>, les </a:t>
            </a:r>
            <a:r>
              <a:rPr sz="2000" dirty="0" err="1"/>
              <a:t>familles</a:t>
            </a:r>
            <a:r>
              <a:rPr sz="2000" dirty="0"/>
              <a:t> </a:t>
            </a:r>
            <a:r>
              <a:rPr sz="2000" dirty="0" err="1"/>
              <a:t>doivent</a:t>
            </a:r>
            <a:r>
              <a:rPr sz="2000" dirty="0"/>
              <a:t> </a:t>
            </a:r>
            <a:r>
              <a:rPr sz="2000" dirty="0" err="1"/>
              <a:t>participer</a:t>
            </a:r>
            <a:r>
              <a:rPr sz="2000" dirty="0"/>
              <a:t> à </a:t>
            </a:r>
            <a:r>
              <a:rPr sz="2000" dirty="0" err="1"/>
              <a:t>une</a:t>
            </a:r>
            <a:r>
              <a:rPr sz="2000" dirty="0"/>
              <a:t> </a:t>
            </a:r>
            <a:r>
              <a:rPr sz="2000" dirty="0" err="1"/>
              <a:t>certaine</a:t>
            </a:r>
            <a:r>
              <a:rPr sz="2000" dirty="0"/>
              <a:t> hauteur</a:t>
            </a:r>
          </a:p>
        </p:txBody>
      </p:sp>
      <p:sp>
        <p:nvSpPr>
          <p:cNvPr id="27655" name="TextBox 7"/>
          <p:cNvSpPr txBox="1">
            <a:spLocks noChangeArrowheads="1"/>
          </p:cNvSpPr>
          <p:nvPr/>
        </p:nvSpPr>
        <p:spPr bwMode="auto">
          <a:xfrm>
            <a:off x="6000750" y="5572125"/>
            <a:ext cx="30003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Construction des filtres biosable au Cambodge </a:t>
            </a:r>
          </a:p>
          <a:p>
            <a:pPr rtl="0" eaLnBrk="1" hangingPunct="1"/>
            <a:r>
              <a:rPr sz="1400"/>
              <a:t>(Crédit : Clear Cambodia)</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E86F225-2DD4-46B2-9FAB-A2057CD868CF}" type="slidenum">
              <a:rPr/>
              <a:pPr rtl="0" eaLnBrk="1" hangingPunct="1"/>
              <a:t>27</a:t>
            </a:fld>
            <a:endParaRPr/>
          </a:p>
        </p:txBody>
      </p:sp>
      <p:sp>
        <p:nvSpPr>
          <p:cNvPr id="28675" name="Rectangle 2"/>
          <p:cNvSpPr>
            <a:spLocks noGrp="1" noChangeArrowheads="1"/>
          </p:cNvSpPr>
          <p:nvPr>
            <p:ph type="title"/>
          </p:nvPr>
        </p:nvSpPr>
        <p:spPr/>
        <p:txBody>
          <a:bodyPr/>
          <a:lstStyle/>
          <a:p>
            <a:pPr rtl="0" eaLnBrk="1" hangingPunct="1"/>
            <a:r>
              <a:rPr b="1">
                <a:solidFill>
                  <a:schemeClr val="accent2"/>
                </a:solidFill>
              </a:rPr>
              <a:t>Disponibilité des produits</a:t>
            </a:r>
          </a:p>
        </p:txBody>
      </p:sp>
      <p:sp>
        <p:nvSpPr>
          <p:cNvPr id="28676" name="Rectangle 3"/>
          <p:cNvSpPr>
            <a:spLocks noGrp="1" noChangeArrowheads="1"/>
          </p:cNvSpPr>
          <p:nvPr>
            <p:ph type="body" idx="1"/>
          </p:nvPr>
        </p:nvSpPr>
        <p:spPr>
          <a:xfrm>
            <a:off x="3636963" y="1147763"/>
            <a:ext cx="5472112" cy="5257800"/>
          </a:xfrm>
        </p:spPr>
        <p:txBody>
          <a:bodyPr/>
          <a:lstStyle/>
          <a:p>
            <a:pPr rtl="0" eaLnBrk="1" hangingPunct="1">
              <a:lnSpc>
                <a:spcPct val="90000"/>
              </a:lnSpc>
            </a:pPr>
            <a:r>
              <a:rPr sz="2400" dirty="0" err="1"/>
              <a:t>Une</a:t>
            </a:r>
            <a:r>
              <a:rPr sz="2400" dirty="0"/>
              <a:t> </a:t>
            </a:r>
            <a:r>
              <a:rPr sz="2400" dirty="0" err="1"/>
              <a:t>chaîne</a:t>
            </a:r>
            <a:r>
              <a:rPr sz="2400" dirty="0"/>
              <a:t> </a:t>
            </a:r>
            <a:r>
              <a:rPr sz="2400" dirty="0" err="1"/>
              <a:t>d'approvisionnement</a:t>
            </a:r>
            <a:r>
              <a:rPr sz="2400" dirty="0"/>
              <a:t> </a:t>
            </a:r>
            <a:r>
              <a:rPr sz="2400" dirty="0" err="1"/>
              <a:t>est</a:t>
            </a:r>
            <a:r>
              <a:rPr sz="2400" dirty="0"/>
              <a:t> </a:t>
            </a:r>
            <a:r>
              <a:rPr sz="2400" dirty="0" err="1"/>
              <a:t>nécessaire</a:t>
            </a:r>
            <a:r>
              <a:rPr sz="2400" dirty="0"/>
              <a:t> pour assurer la </a:t>
            </a:r>
            <a:r>
              <a:rPr sz="2400" dirty="0" err="1"/>
              <a:t>disponibilité</a:t>
            </a:r>
            <a:r>
              <a:rPr sz="2400" dirty="0"/>
              <a:t> des </a:t>
            </a:r>
            <a:r>
              <a:rPr sz="2400" dirty="0" err="1"/>
              <a:t>produits</a:t>
            </a:r>
            <a:r>
              <a:rPr sz="2400" dirty="0"/>
              <a:t> de CTED et </a:t>
            </a:r>
            <a:r>
              <a:rPr sz="2400" dirty="0" err="1"/>
              <a:t>répondre</a:t>
            </a:r>
            <a:r>
              <a:rPr sz="2400" dirty="0"/>
              <a:t> à la </a:t>
            </a:r>
            <a:r>
              <a:rPr sz="2400" dirty="0" err="1"/>
              <a:t>demande</a:t>
            </a:r>
            <a:r>
              <a:rPr sz="2400" dirty="0"/>
              <a:t> </a:t>
            </a:r>
          </a:p>
          <a:p>
            <a:pPr lvl="1" rtl="0" eaLnBrk="1" hangingPunct="1">
              <a:lnSpc>
                <a:spcPct val="90000"/>
              </a:lnSpc>
            </a:pPr>
            <a:r>
              <a:rPr sz="2000" dirty="0" err="1"/>
              <a:t>Pièces</a:t>
            </a:r>
            <a:r>
              <a:rPr sz="2000" dirty="0"/>
              <a:t> de </a:t>
            </a:r>
            <a:r>
              <a:rPr sz="2000" dirty="0" err="1"/>
              <a:t>rechange</a:t>
            </a:r>
            <a:r>
              <a:rPr sz="2000" dirty="0"/>
              <a:t> </a:t>
            </a:r>
          </a:p>
          <a:p>
            <a:pPr rtl="0" eaLnBrk="1" hangingPunct="1">
              <a:lnSpc>
                <a:spcPct val="90000"/>
              </a:lnSpc>
            </a:pPr>
            <a:r>
              <a:rPr sz="2400" dirty="0"/>
              <a:t>La </a:t>
            </a:r>
            <a:r>
              <a:rPr sz="2400" dirty="0" err="1"/>
              <a:t>complexité</a:t>
            </a:r>
            <a:r>
              <a:rPr sz="2400" dirty="0"/>
              <a:t> </a:t>
            </a:r>
            <a:r>
              <a:rPr sz="2400" dirty="0" err="1"/>
              <a:t>dépend</a:t>
            </a:r>
            <a:r>
              <a:rPr sz="2400" dirty="0"/>
              <a:t> de </a:t>
            </a:r>
            <a:r>
              <a:rPr sz="2400" dirty="0" err="1"/>
              <a:t>nombreux</a:t>
            </a:r>
            <a:r>
              <a:rPr sz="2400" dirty="0"/>
              <a:t> </a:t>
            </a:r>
            <a:r>
              <a:rPr sz="2400" dirty="0" err="1"/>
              <a:t>facteurs</a:t>
            </a:r>
            <a:endParaRPr sz="2400" dirty="0"/>
          </a:p>
          <a:p>
            <a:pPr lvl="1" rtl="0" eaLnBrk="1" hangingPunct="1">
              <a:lnSpc>
                <a:spcPct val="90000"/>
              </a:lnSpc>
            </a:pPr>
            <a:r>
              <a:rPr sz="2000" dirty="0"/>
              <a:t>Type de </a:t>
            </a:r>
            <a:r>
              <a:rPr sz="2000" dirty="0" err="1"/>
              <a:t>produit</a:t>
            </a:r>
            <a:r>
              <a:rPr sz="2000" dirty="0"/>
              <a:t>, </a:t>
            </a:r>
            <a:r>
              <a:rPr sz="2000" dirty="0" err="1"/>
              <a:t>disponibilité</a:t>
            </a:r>
            <a:r>
              <a:rPr sz="2000" dirty="0"/>
              <a:t> des </a:t>
            </a:r>
            <a:r>
              <a:rPr sz="2000" dirty="0" err="1"/>
              <a:t>matériaux</a:t>
            </a:r>
            <a:r>
              <a:rPr sz="2000" dirty="0"/>
              <a:t> </a:t>
            </a:r>
            <a:r>
              <a:rPr sz="2000" dirty="0" err="1"/>
              <a:t>localement</a:t>
            </a:r>
            <a:r>
              <a:rPr sz="2000" dirty="0"/>
              <a:t>, transport, </a:t>
            </a:r>
            <a:r>
              <a:rPr sz="2000" dirty="0" err="1"/>
              <a:t>durée</a:t>
            </a:r>
            <a:r>
              <a:rPr sz="2000" dirty="0"/>
              <a:t> de conservation, </a:t>
            </a:r>
            <a:r>
              <a:rPr sz="2000" dirty="0" err="1"/>
              <a:t>échelle</a:t>
            </a:r>
            <a:endParaRPr sz="2000" dirty="0"/>
          </a:p>
          <a:p>
            <a:pPr rtl="0" eaLnBrk="1" hangingPunct="1">
              <a:lnSpc>
                <a:spcPct val="90000"/>
              </a:lnSpc>
            </a:pPr>
            <a:r>
              <a:rPr sz="2400" dirty="0" err="1"/>
              <a:t>Nombreuses</a:t>
            </a:r>
            <a:r>
              <a:rPr sz="2400" dirty="0"/>
              <a:t> </a:t>
            </a:r>
            <a:r>
              <a:rPr sz="2400" dirty="0" err="1"/>
              <a:t>stratégies</a:t>
            </a:r>
            <a:r>
              <a:rPr sz="2400" dirty="0"/>
              <a:t> de production et de distribution</a:t>
            </a:r>
          </a:p>
          <a:p>
            <a:pPr rtl="0" eaLnBrk="1" hangingPunct="1">
              <a:lnSpc>
                <a:spcPct val="90000"/>
              </a:lnSpc>
            </a:pPr>
            <a:r>
              <a:rPr sz="2400" dirty="0" err="1"/>
              <a:t>Cela</a:t>
            </a:r>
            <a:r>
              <a:rPr sz="2400" dirty="0"/>
              <a:t> </a:t>
            </a:r>
            <a:r>
              <a:rPr sz="2400" dirty="0" err="1"/>
              <a:t>peut</a:t>
            </a:r>
            <a:r>
              <a:rPr sz="2400" dirty="0"/>
              <a:t> </a:t>
            </a:r>
            <a:r>
              <a:rPr sz="2400" dirty="0" err="1"/>
              <a:t>être</a:t>
            </a:r>
            <a:r>
              <a:rPr sz="2400" dirty="0"/>
              <a:t> fait par </a:t>
            </a:r>
            <a:r>
              <a:rPr sz="2400" dirty="0" err="1"/>
              <a:t>une</a:t>
            </a:r>
            <a:r>
              <a:rPr sz="2400" dirty="0"/>
              <a:t> </a:t>
            </a:r>
            <a:r>
              <a:rPr sz="2400" dirty="0" err="1"/>
              <a:t>ou</a:t>
            </a:r>
            <a:r>
              <a:rPr sz="2400" dirty="0"/>
              <a:t> </a:t>
            </a:r>
            <a:r>
              <a:rPr sz="2400" dirty="0" err="1"/>
              <a:t>plusieurs</a:t>
            </a:r>
            <a:r>
              <a:rPr sz="2400" dirty="0"/>
              <a:t> </a:t>
            </a:r>
            <a:r>
              <a:rPr sz="2400" dirty="0" err="1"/>
              <a:t>organisations</a:t>
            </a:r>
            <a:r>
              <a:rPr sz="2400" dirty="0"/>
              <a:t> </a:t>
            </a:r>
          </a:p>
          <a:p>
            <a:pPr lvl="1" eaLnBrk="1" hangingPunct="1">
              <a:lnSpc>
                <a:spcPct val="90000"/>
              </a:lnSpc>
            </a:pPr>
            <a:endParaRPr lang="en-US" sz="1800" dirty="0" smtClean="0"/>
          </a:p>
          <a:p>
            <a:pPr eaLnBrk="1" hangingPunct="1">
              <a:lnSpc>
                <a:spcPct val="90000"/>
              </a:lnSpc>
            </a:pPr>
            <a:endParaRPr lang="en-US" sz="2000" dirty="0" smtClean="0"/>
          </a:p>
        </p:txBody>
      </p:sp>
      <p:pic>
        <p:nvPicPr>
          <p:cNvPr id="28677" name="Picture 7" descr="Path_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87613"/>
            <a:ext cx="3241675" cy="2576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5613" y="0"/>
            <a:ext cx="8229600" cy="1143000"/>
          </a:xfrm>
        </p:spPr>
        <p:txBody>
          <a:bodyPr/>
          <a:lstStyle/>
          <a:p>
            <a:pPr rtl="0" eaLnBrk="1" hangingPunct="1"/>
            <a:r>
              <a:rPr b="1">
                <a:solidFill>
                  <a:schemeClr val="accent2"/>
                </a:solidFill>
              </a:rPr>
              <a:t>Fabrication</a:t>
            </a:r>
          </a:p>
        </p:txBody>
      </p:sp>
      <p:pic>
        <p:nvPicPr>
          <p:cNvPr id="2969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13475" y="976313"/>
            <a:ext cx="2063750" cy="3024187"/>
          </a:xfrm>
          <a:ln>
            <a:solidFill>
              <a:schemeClr val="tx1"/>
            </a:solidFill>
            <a:miter lim="800000"/>
            <a:headEnd/>
            <a:tailEnd/>
          </a:ln>
        </p:spPr>
      </p:pic>
      <p:sp>
        <p:nvSpPr>
          <p:cNvPr id="297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10947BA-324B-45BC-AEB5-A7BE72889AFC}" type="slidenum">
              <a:rPr/>
              <a:pPr rtl="0" eaLnBrk="1" hangingPunct="1"/>
              <a:t>28</a:t>
            </a:fld>
            <a:endParaRPr/>
          </a:p>
        </p:txBody>
      </p:sp>
      <p:pic>
        <p:nvPicPr>
          <p:cNvPr id="29701" name="Picture 8" descr="Hagar_BSF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4570413"/>
            <a:ext cx="2814638"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3"/>
          <p:cNvSpPr txBox="1">
            <a:spLocks noChangeArrowheads="1"/>
          </p:cNvSpPr>
          <p:nvPr/>
        </p:nvSpPr>
        <p:spPr bwMode="auto">
          <a:xfrm>
            <a:off x="169863" y="1047750"/>
            <a:ext cx="59864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lnSpc>
                <a:spcPct val="90000"/>
              </a:lnSpc>
              <a:spcBef>
                <a:spcPct val="20000"/>
              </a:spcBef>
              <a:buFontTx/>
              <a:buChar char="•"/>
            </a:pPr>
            <a:r>
              <a:rPr sz="2400" dirty="0"/>
              <a:t>Faire </a:t>
            </a:r>
            <a:r>
              <a:rPr sz="2400" dirty="0" err="1"/>
              <a:t>ou</a:t>
            </a:r>
            <a:r>
              <a:rPr sz="2400" dirty="0"/>
              <a:t> faire </a:t>
            </a:r>
            <a:r>
              <a:rPr sz="2400" dirty="0" err="1"/>
              <a:t>faire</a:t>
            </a:r>
            <a:r>
              <a:rPr sz="2400" dirty="0"/>
              <a:t> ?</a:t>
            </a:r>
          </a:p>
          <a:p>
            <a:pPr rtl="0" eaLnBrk="1" hangingPunct="1">
              <a:lnSpc>
                <a:spcPct val="90000"/>
              </a:lnSpc>
              <a:spcBef>
                <a:spcPct val="20000"/>
              </a:spcBef>
              <a:buFontTx/>
              <a:buChar char="•"/>
            </a:pPr>
            <a:r>
              <a:rPr sz="2400" dirty="0" err="1"/>
              <a:t>Peut</a:t>
            </a:r>
            <a:r>
              <a:rPr sz="2400" dirty="0"/>
              <a:t> </a:t>
            </a:r>
            <a:r>
              <a:rPr sz="2400" dirty="0" err="1"/>
              <a:t>être</a:t>
            </a:r>
            <a:r>
              <a:rPr sz="2400" dirty="0"/>
              <a:t> fait </a:t>
            </a:r>
            <a:r>
              <a:rPr sz="2400" dirty="0" err="1"/>
              <a:t>soi-même</a:t>
            </a:r>
            <a:r>
              <a:rPr sz="2400" dirty="0"/>
              <a:t> pour un </a:t>
            </a:r>
            <a:r>
              <a:rPr sz="2400" dirty="0" err="1"/>
              <a:t>meilleur</a:t>
            </a:r>
            <a:r>
              <a:rPr sz="2400" dirty="0"/>
              <a:t> </a:t>
            </a:r>
            <a:r>
              <a:rPr sz="2400" dirty="0" err="1"/>
              <a:t>contrôle</a:t>
            </a:r>
            <a:endParaRPr sz="2400" dirty="0"/>
          </a:p>
          <a:p>
            <a:pPr lvl="1" rtl="0" eaLnBrk="1" hangingPunct="1">
              <a:lnSpc>
                <a:spcPct val="90000"/>
              </a:lnSpc>
              <a:spcBef>
                <a:spcPct val="20000"/>
              </a:spcBef>
              <a:buFontTx/>
              <a:buChar char="–"/>
            </a:pPr>
            <a:r>
              <a:rPr sz="2000" dirty="0" err="1"/>
              <a:t>Cela</a:t>
            </a:r>
            <a:r>
              <a:rPr sz="2000" dirty="0"/>
              <a:t> </a:t>
            </a:r>
            <a:r>
              <a:rPr sz="2000" dirty="0" err="1"/>
              <a:t>peut</a:t>
            </a:r>
            <a:r>
              <a:rPr sz="2000" dirty="0"/>
              <a:t> </a:t>
            </a:r>
            <a:r>
              <a:rPr sz="2000" dirty="0" err="1"/>
              <a:t>nécessiter</a:t>
            </a:r>
            <a:r>
              <a:rPr sz="2000" dirty="0"/>
              <a:t> des </a:t>
            </a:r>
            <a:r>
              <a:rPr sz="2000" dirty="0" err="1"/>
              <a:t>compétences</a:t>
            </a:r>
            <a:r>
              <a:rPr sz="2000" dirty="0"/>
              <a:t>, de la formation, plus de </a:t>
            </a:r>
            <a:r>
              <a:rPr sz="2000" dirty="0" err="1"/>
              <a:t>trésorerie</a:t>
            </a:r>
            <a:r>
              <a:rPr sz="2000" dirty="0"/>
              <a:t> et de </a:t>
            </a:r>
            <a:r>
              <a:rPr sz="2000" dirty="0" err="1"/>
              <a:t>ressources</a:t>
            </a:r>
            <a:r>
              <a:rPr sz="2000" dirty="0"/>
              <a:t> </a:t>
            </a:r>
            <a:r>
              <a:rPr sz="2000" dirty="0" err="1"/>
              <a:t>humaines</a:t>
            </a:r>
            <a:endParaRPr sz="2000" dirty="0"/>
          </a:p>
          <a:p>
            <a:pPr rtl="0" eaLnBrk="1" hangingPunct="1">
              <a:lnSpc>
                <a:spcPct val="90000"/>
              </a:lnSpc>
              <a:spcBef>
                <a:spcPct val="20000"/>
              </a:spcBef>
              <a:buFontTx/>
              <a:buChar char="•"/>
            </a:pPr>
            <a:r>
              <a:rPr sz="2400" dirty="0"/>
              <a:t>Il </a:t>
            </a:r>
            <a:r>
              <a:rPr sz="2400" dirty="0" err="1"/>
              <a:t>est</a:t>
            </a:r>
            <a:r>
              <a:rPr sz="2400" dirty="0"/>
              <a:t> possible </a:t>
            </a:r>
            <a:r>
              <a:rPr sz="2400" dirty="0" err="1"/>
              <a:t>d'acheter</a:t>
            </a:r>
            <a:r>
              <a:rPr sz="2400" dirty="0"/>
              <a:t> les </a:t>
            </a:r>
            <a:r>
              <a:rPr sz="2400" dirty="0" err="1"/>
              <a:t>produits</a:t>
            </a:r>
            <a:r>
              <a:rPr sz="2400" dirty="0"/>
              <a:t> à </a:t>
            </a:r>
            <a:r>
              <a:rPr sz="2400" dirty="0" err="1"/>
              <a:t>d'autres</a:t>
            </a:r>
            <a:r>
              <a:rPr sz="2400" dirty="0"/>
              <a:t> </a:t>
            </a:r>
            <a:r>
              <a:rPr sz="2400" dirty="0" err="1"/>
              <a:t>organisations</a:t>
            </a:r>
            <a:r>
              <a:rPr sz="2400" dirty="0"/>
              <a:t> </a:t>
            </a:r>
            <a:r>
              <a:rPr sz="2400" dirty="0" err="1"/>
              <a:t>ou</a:t>
            </a:r>
            <a:r>
              <a:rPr sz="2400" dirty="0"/>
              <a:t> au </a:t>
            </a:r>
            <a:r>
              <a:rPr sz="2400" dirty="0" err="1"/>
              <a:t>secteur</a:t>
            </a:r>
            <a:r>
              <a:rPr sz="2400" dirty="0"/>
              <a:t> </a:t>
            </a:r>
            <a:r>
              <a:rPr sz="2400" dirty="0" err="1"/>
              <a:t>privé</a:t>
            </a:r>
            <a:endParaRPr sz="2400" dirty="0"/>
          </a:p>
          <a:p>
            <a:pPr lvl="1" rtl="0" eaLnBrk="1" hangingPunct="1">
              <a:lnSpc>
                <a:spcPct val="90000"/>
              </a:lnSpc>
              <a:spcBef>
                <a:spcPct val="20000"/>
              </a:spcBef>
              <a:buFontTx/>
              <a:buChar char="–"/>
            </a:pPr>
            <a:r>
              <a:rPr sz="2000" dirty="0" err="1"/>
              <a:t>Produits</a:t>
            </a:r>
            <a:r>
              <a:rPr sz="2000" dirty="0"/>
              <a:t> </a:t>
            </a:r>
            <a:r>
              <a:rPr sz="2000" dirty="0" err="1"/>
              <a:t>locaux</a:t>
            </a:r>
            <a:r>
              <a:rPr sz="2000" dirty="0"/>
              <a:t> </a:t>
            </a:r>
            <a:r>
              <a:rPr sz="2000" dirty="0" err="1"/>
              <a:t>ou</a:t>
            </a:r>
            <a:r>
              <a:rPr sz="2000" dirty="0"/>
              <a:t> </a:t>
            </a:r>
            <a:r>
              <a:rPr sz="2000" dirty="0" err="1"/>
              <a:t>importés</a:t>
            </a:r>
            <a:r>
              <a:rPr sz="2000" dirty="0"/>
              <a:t> ?</a:t>
            </a:r>
          </a:p>
          <a:p>
            <a:pPr lvl="1" rtl="0" eaLnBrk="1" hangingPunct="1">
              <a:lnSpc>
                <a:spcPct val="90000"/>
              </a:lnSpc>
              <a:spcBef>
                <a:spcPct val="20000"/>
              </a:spcBef>
              <a:buFontTx/>
              <a:buChar char="–"/>
            </a:pPr>
            <a:r>
              <a:rPr sz="2000" dirty="0"/>
              <a:t>Le </a:t>
            </a:r>
            <a:r>
              <a:rPr sz="2000" dirty="0" err="1"/>
              <a:t>responsable</a:t>
            </a:r>
            <a:r>
              <a:rPr sz="2000" dirty="0"/>
              <a:t> de la </a:t>
            </a:r>
            <a:r>
              <a:rPr sz="2000" dirty="0" err="1"/>
              <a:t>mise</a:t>
            </a:r>
            <a:r>
              <a:rPr sz="2000" dirty="0"/>
              <a:t> </a:t>
            </a:r>
            <a:r>
              <a:rPr sz="2000" dirty="0" err="1"/>
              <a:t>en</a:t>
            </a:r>
            <a:r>
              <a:rPr sz="2000" dirty="0"/>
              <a:t> oeuvre </a:t>
            </a:r>
            <a:r>
              <a:rPr sz="2000" dirty="0" err="1"/>
              <a:t>peut</a:t>
            </a:r>
            <a:r>
              <a:rPr sz="2000" dirty="0"/>
              <a:t> </a:t>
            </a:r>
            <a:r>
              <a:rPr sz="2000" dirty="0" err="1"/>
              <a:t>toujours</a:t>
            </a:r>
            <a:r>
              <a:rPr sz="2000" dirty="0"/>
              <a:t> </a:t>
            </a:r>
            <a:r>
              <a:rPr sz="2000" dirty="0" err="1"/>
              <a:t>être</a:t>
            </a:r>
            <a:r>
              <a:rPr sz="2000" dirty="0"/>
              <a:t> </a:t>
            </a:r>
            <a:r>
              <a:rPr sz="2000" dirty="0" err="1"/>
              <a:t>impliqué</a:t>
            </a:r>
            <a:endParaRPr sz="2000" dirty="0"/>
          </a:p>
          <a:p>
            <a:pPr rtl="0" eaLnBrk="1" hangingPunct="1">
              <a:lnSpc>
                <a:spcPct val="90000"/>
              </a:lnSpc>
              <a:spcBef>
                <a:spcPct val="20000"/>
              </a:spcBef>
              <a:buFontTx/>
              <a:buChar char="•"/>
            </a:pPr>
            <a:r>
              <a:rPr sz="2400" dirty="0"/>
              <a:t>Production </a:t>
            </a:r>
            <a:r>
              <a:rPr sz="2400" dirty="0" err="1"/>
              <a:t>centralisée</a:t>
            </a:r>
            <a:r>
              <a:rPr sz="2400" dirty="0"/>
              <a:t> </a:t>
            </a:r>
            <a:r>
              <a:rPr sz="2400" dirty="0" err="1"/>
              <a:t>ou</a:t>
            </a:r>
            <a:r>
              <a:rPr sz="2400" dirty="0"/>
              <a:t> </a:t>
            </a:r>
            <a:r>
              <a:rPr sz="2400" dirty="0" err="1"/>
              <a:t>décentralisée</a:t>
            </a:r>
            <a:r>
              <a:rPr sz="2400" dirty="0"/>
              <a:t> ?</a:t>
            </a:r>
          </a:p>
          <a:p>
            <a:pPr eaLnBrk="1" hangingPunct="1">
              <a:lnSpc>
                <a:spcPct val="90000"/>
              </a:lnSpc>
              <a:spcBef>
                <a:spcPct val="20000"/>
              </a:spcBef>
              <a:buFontTx/>
              <a:buChar char="•"/>
            </a:pPr>
            <a:endParaRPr lang="en-US" sz="2000" dirty="0"/>
          </a:p>
        </p:txBody>
      </p:sp>
      <p:sp>
        <p:nvSpPr>
          <p:cNvPr id="29704" name="TextBox 7"/>
          <p:cNvSpPr txBox="1">
            <a:spLocks noChangeArrowheads="1"/>
          </p:cNvSpPr>
          <p:nvPr/>
        </p:nvSpPr>
        <p:spPr bwMode="auto">
          <a:xfrm>
            <a:off x="6143625" y="4000500"/>
            <a:ext cx="389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Presse pour filtres à céramique </a:t>
            </a:r>
          </a:p>
          <a:p>
            <a:pPr rtl="0" eaLnBrk="1" hangingPunct="1"/>
            <a:r>
              <a:rPr b="1"/>
              <a:t>au Cambodge </a:t>
            </a:r>
            <a:r>
              <a:rPr sz="1400"/>
              <a:t>(crédit : RDI)</a:t>
            </a:r>
          </a:p>
        </p:txBody>
      </p:sp>
      <p:sp>
        <p:nvSpPr>
          <p:cNvPr id="29705" name="TextBox 7"/>
          <p:cNvSpPr txBox="1">
            <a:spLocks noChangeArrowheads="1"/>
          </p:cNvSpPr>
          <p:nvPr/>
        </p:nvSpPr>
        <p:spPr bwMode="auto">
          <a:xfrm>
            <a:off x="2500313" y="6072188"/>
            <a:ext cx="335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a:t>Construction de </a:t>
            </a:r>
            <a:r>
              <a:rPr b="1" dirty="0" err="1"/>
              <a:t>filtres</a:t>
            </a:r>
            <a:r>
              <a:rPr b="1" dirty="0"/>
              <a:t> biosable au </a:t>
            </a:r>
            <a:r>
              <a:rPr b="1" dirty="0" err="1"/>
              <a:t>Cambodge</a:t>
            </a:r>
            <a:r>
              <a:rPr b="1" dirty="0"/>
              <a:t> </a:t>
            </a:r>
            <a:r>
              <a:rPr sz="1400" dirty="0"/>
              <a:t>(</a:t>
            </a:r>
            <a:r>
              <a:rPr sz="1400" dirty="0" err="1"/>
              <a:t>crédit</a:t>
            </a:r>
            <a:r>
              <a:rPr sz="1400" dirty="0"/>
              <a:t> : Clear Cambodia)</a:t>
            </a:r>
          </a:p>
        </p:txBody>
      </p:sp>
      <p:pic>
        <p:nvPicPr>
          <p:cNvPr id="10"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rtl="0" eaLnBrk="1" hangingPunct="1"/>
            <a:r>
              <a:rPr b="1">
                <a:solidFill>
                  <a:schemeClr val="accent2"/>
                </a:solidFill>
              </a:rPr>
              <a:t>Distribution</a:t>
            </a:r>
          </a:p>
        </p:txBody>
      </p:sp>
      <p:pic>
        <p:nvPicPr>
          <p:cNvPr id="3072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57875" y="4286250"/>
            <a:ext cx="2438400" cy="2486025"/>
          </a:xfrm>
          <a:ln>
            <a:solidFill>
              <a:schemeClr val="tx1"/>
            </a:solidFill>
            <a:miter lim="800000"/>
            <a:headEnd/>
            <a:tailEnd/>
          </a:ln>
        </p:spPr>
      </p:pic>
      <p:sp>
        <p:nvSpPr>
          <p:cNvPr id="307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1399DA0-BE7D-4455-86C4-439E985581DD}" type="slidenum">
              <a:rPr/>
              <a:pPr rtl="0" eaLnBrk="1" hangingPunct="1"/>
              <a:t>29</a:t>
            </a:fld>
            <a:endParaRPr/>
          </a:p>
        </p:txBody>
      </p:sp>
      <p:pic>
        <p:nvPicPr>
          <p:cNvPr id="30725" name="Picture 4" descr="Xingu- filters in can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1214438"/>
            <a:ext cx="3521075" cy="264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6" name="Rectangle 3"/>
          <p:cNvSpPr txBox="1">
            <a:spLocks noChangeArrowheads="1"/>
          </p:cNvSpPr>
          <p:nvPr/>
        </p:nvSpPr>
        <p:spPr bwMode="auto">
          <a:xfrm>
            <a:off x="169863" y="1341438"/>
            <a:ext cx="5194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lnSpc>
                <a:spcPct val="90000"/>
              </a:lnSpc>
              <a:spcBef>
                <a:spcPct val="20000"/>
              </a:spcBef>
              <a:buFontTx/>
              <a:buChar char="•"/>
            </a:pPr>
            <a:r>
              <a:rPr sz="2400"/>
              <a:t>Les consommables nécessitent une chaîne d'approvisionnement ininterrompue ; prendre en compte la durée de conservation</a:t>
            </a:r>
          </a:p>
          <a:p>
            <a:pPr rtl="0" eaLnBrk="1" hangingPunct="1">
              <a:lnSpc>
                <a:spcPct val="90000"/>
              </a:lnSpc>
              <a:spcBef>
                <a:spcPct val="20000"/>
              </a:spcBef>
              <a:buFontTx/>
              <a:buChar char="•"/>
            </a:pPr>
            <a:r>
              <a:rPr sz="2400"/>
              <a:t>De nombreux produits durables sont lourds ou fragiles</a:t>
            </a:r>
          </a:p>
          <a:p>
            <a:pPr rtl="0" eaLnBrk="1" hangingPunct="1">
              <a:lnSpc>
                <a:spcPct val="90000"/>
              </a:lnSpc>
              <a:spcBef>
                <a:spcPct val="20000"/>
              </a:spcBef>
              <a:buFontTx/>
              <a:buChar char="•"/>
            </a:pPr>
            <a:r>
              <a:rPr sz="2400"/>
              <a:t>Distribution traditionnelle</a:t>
            </a:r>
          </a:p>
          <a:p>
            <a:pPr lvl="1" rtl="0" eaLnBrk="1" hangingPunct="1">
              <a:lnSpc>
                <a:spcPct val="90000"/>
              </a:lnSpc>
              <a:spcBef>
                <a:spcPct val="20000"/>
              </a:spcBef>
              <a:buFontTx/>
              <a:buChar char="–"/>
            </a:pPr>
            <a:r>
              <a:rPr sz="2000"/>
              <a:t>Boutiques</a:t>
            </a:r>
          </a:p>
          <a:p>
            <a:pPr lvl="1" rtl="0" eaLnBrk="1" hangingPunct="1">
              <a:lnSpc>
                <a:spcPct val="90000"/>
              </a:lnSpc>
              <a:spcBef>
                <a:spcPct val="20000"/>
              </a:spcBef>
              <a:buFontTx/>
              <a:buChar char="–"/>
            </a:pPr>
            <a:r>
              <a:rPr sz="2000"/>
              <a:t>Pharmacies</a:t>
            </a:r>
          </a:p>
          <a:p>
            <a:pPr rtl="0" eaLnBrk="1" hangingPunct="1">
              <a:lnSpc>
                <a:spcPct val="90000"/>
              </a:lnSpc>
              <a:spcBef>
                <a:spcPct val="20000"/>
              </a:spcBef>
              <a:buFontTx/>
              <a:buChar char="•"/>
            </a:pPr>
            <a:r>
              <a:rPr sz="2400"/>
              <a:t>Distribution non traditionnelle</a:t>
            </a:r>
          </a:p>
          <a:p>
            <a:pPr lvl="1" rtl="0" eaLnBrk="1" hangingPunct="1">
              <a:lnSpc>
                <a:spcPct val="90000"/>
              </a:lnSpc>
              <a:spcBef>
                <a:spcPct val="20000"/>
              </a:spcBef>
              <a:buFontTx/>
              <a:buChar char="–"/>
            </a:pPr>
            <a:r>
              <a:rPr sz="2000"/>
              <a:t>Volontaires dans les communautés</a:t>
            </a:r>
          </a:p>
          <a:p>
            <a:pPr lvl="1" rtl="0" eaLnBrk="1" hangingPunct="1">
              <a:lnSpc>
                <a:spcPct val="90000"/>
              </a:lnSpc>
              <a:spcBef>
                <a:spcPct val="20000"/>
              </a:spcBef>
              <a:buFontTx/>
              <a:buChar char="–"/>
            </a:pPr>
            <a:r>
              <a:rPr sz="2000"/>
              <a:t>Équipes mobiles de vente</a:t>
            </a:r>
          </a:p>
          <a:p>
            <a:pPr rtl="0" eaLnBrk="1" hangingPunct="1">
              <a:lnSpc>
                <a:spcPct val="90000"/>
              </a:lnSpc>
              <a:spcBef>
                <a:spcPct val="20000"/>
              </a:spcBef>
              <a:buFontTx/>
              <a:buChar char="•"/>
            </a:pPr>
            <a:r>
              <a:rPr sz="2400"/>
              <a:t>En direct de l'usine</a:t>
            </a:r>
          </a:p>
          <a:p>
            <a:pPr eaLnBrk="1" hangingPunct="1">
              <a:lnSpc>
                <a:spcPct val="90000"/>
              </a:lnSpc>
              <a:spcBef>
                <a:spcPct val="20000"/>
              </a:spcBef>
              <a:buFontTx/>
              <a:buChar char="•"/>
            </a:pPr>
            <a:endParaRPr lang="en-US" sz="2400"/>
          </a:p>
          <a:p>
            <a:pPr eaLnBrk="1" hangingPunct="1">
              <a:lnSpc>
                <a:spcPct val="90000"/>
              </a:lnSpc>
              <a:spcBef>
                <a:spcPct val="20000"/>
              </a:spcBef>
              <a:buFontTx/>
              <a:buChar char="•"/>
            </a:pPr>
            <a:endParaRPr lang="en-US" sz="2400"/>
          </a:p>
        </p:txBody>
      </p:sp>
      <p:sp>
        <p:nvSpPr>
          <p:cNvPr id="30728" name="TextBox 7"/>
          <p:cNvSpPr txBox="1">
            <a:spLocks noChangeArrowheads="1"/>
          </p:cNvSpPr>
          <p:nvPr/>
        </p:nvSpPr>
        <p:spPr bwMode="auto">
          <a:xfrm>
            <a:off x="5357813" y="3857625"/>
            <a:ext cx="3398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Filtres biosable </a:t>
            </a:r>
            <a:r>
              <a:rPr sz="1400"/>
              <a:t>(crédit : CAWST)</a:t>
            </a:r>
          </a:p>
        </p:txBody>
      </p:sp>
      <p:sp>
        <p:nvSpPr>
          <p:cNvPr id="30729" name="TextBox 7"/>
          <p:cNvSpPr txBox="1">
            <a:spLocks noChangeArrowheads="1"/>
          </p:cNvSpPr>
          <p:nvPr/>
        </p:nvSpPr>
        <p:spPr bwMode="auto">
          <a:xfrm>
            <a:off x="2316163" y="6242050"/>
            <a:ext cx="3684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 à pot en céramique au Cambodge </a:t>
            </a:r>
            <a:r>
              <a:rPr sz="2000" b="1"/>
              <a:t> </a:t>
            </a:r>
            <a:r>
              <a:rPr sz="1400"/>
              <a:t>(crédit : RDI)</a:t>
            </a:r>
          </a:p>
        </p:txBody>
      </p:sp>
      <p:pic>
        <p:nvPicPr>
          <p:cNvPr id="10"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8575"/>
            <a:ext cx="8229600" cy="1143000"/>
          </a:xfrm>
        </p:spPr>
        <p:txBody>
          <a:bodyPr/>
          <a:lstStyle/>
          <a:p>
            <a:pPr rtl="0"/>
            <a:r>
              <a:rPr b="1">
                <a:solidFill>
                  <a:schemeClr val="accent2"/>
                </a:solidFill>
              </a:rPr>
              <a:t>Attentes d’apprentissage</a:t>
            </a:r>
          </a:p>
        </p:txBody>
      </p:sp>
      <p:sp>
        <p:nvSpPr>
          <p:cNvPr id="409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fld id="{983FD286-875C-40CE-B797-63F6D204F3B4}" type="slidenum">
              <a:rPr/>
              <a:pPr rtl="0"/>
              <a:t>3</a:t>
            </a:fld>
            <a:endParaRPr/>
          </a:p>
        </p:txBody>
      </p:sp>
      <p:pic>
        <p:nvPicPr>
          <p:cNvPr id="4100"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5"/>
          <p:cNvSpPr>
            <a:spLocks noGrp="1"/>
          </p:cNvSpPr>
          <p:nvPr>
            <p:ph idx="1"/>
          </p:nvPr>
        </p:nvSpPr>
        <p:spPr>
          <a:xfrm>
            <a:off x="457200" y="1214438"/>
            <a:ext cx="8229600" cy="4525962"/>
          </a:xfrm>
        </p:spPr>
        <p:txBody>
          <a:bodyPr/>
          <a:lstStyle/>
          <a:p>
            <a:pPr marL="514350" indent="-514350" rtl="0">
              <a:buFontTx/>
              <a:buAutoNum type="arabicPeriod"/>
            </a:pPr>
            <a:r>
              <a:rPr sz="2800" dirty="0" err="1"/>
              <a:t>Détailler</a:t>
            </a:r>
            <a:r>
              <a:rPr sz="2800" dirty="0"/>
              <a:t> les trois </a:t>
            </a:r>
            <a:r>
              <a:rPr sz="2800" dirty="0" err="1"/>
              <a:t>composantes</a:t>
            </a:r>
            <a:r>
              <a:rPr sz="2800" dirty="0"/>
              <a:t> de la </a:t>
            </a:r>
            <a:r>
              <a:rPr sz="2800" dirty="0" err="1"/>
              <a:t>mise</a:t>
            </a:r>
            <a:r>
              <a:rPr sz="2800" dirty="0"/>
              <a:t> </a:t>
            </a:r>
            <a:r>
              <a:rPr sz="2800" dirty="0" err="1"/>
              <a:t>en</a:t>
            </a:r>
            <a:r>
              <a:rPr sz="2800" dirty="0"/>
              <a:t> </a:t>
            </a:r>
            <a:r>
              <a:rPr sz="2800" dirty="0" err="1"/>
              <a:t>œuvre</a:t>
            </a:r>
            <a:r>
              <a:rPr sz="2800" dirty="0"/>
              <a:t> : </a:t>
            </a:r>
            <a:r>
              <a:rPr sz="2800" dirty="0" err="1"/>
              <a:t>créer</a:t>
            </a:r>
            <a:r>
              <a:rPr sz="2800" dirty="0"/>
              <a:t> </a:t>
            </a:r>
            <a:r>
              <a:rPr sz="2800" dirty="0" err="1"/>
              <a:t>une</a:t>
            </a:r>
            <a:r>
              <a:rPr sz="2800" dirty="0"/>
              <a:t> </a:t>
            </a:r>
            <a:r>
              <a:rPr sz="2800" dirty="0" err="1"/>
              <a:t>demande</a:t>
            </a:r>
            <a:r>
              <a:rPr sz="2800" dirty="0"/>
              <a:t> pour le </a:t>
            </a:r>
            <a:r>
              <a:rPr sz="2800" dirty="0" err="1"/>
              <a:t>produit</a:t>
            </a:r>
            <a:r>
              <a:rPr sz="2800" dirty="0"/>
              <a:t>, </a:t>
            </a:r>
            <a:r>
              <a:rPr sz="2800" dirty="0" err="1"/>
              <a:t>fournir</a:t>
            </a:r>
            <a:r>
              <a:rPr sz="2800" dirty="0"/>
              <a:t> des </a:t>
            </a:r>
            <a:r>
              <a:rPr sz="2800" dirty="0" err="1"/>
              <a:t>produits</a:t>
            </a:r>
            <a:r>
              <a:rPr sz="2800" dirty="0"/>
              <a:t> et services, faire un </a:t>
            </a:r>
            <a:r>
              <a:rPr sz="2800" dirty="0" err="1"/>
              <a:t>suivi</a:t>
            </a:r>
            <a:r>
              <a:rPr sz="2800" dirty="0"/>
              <a:t> pour </a:t>
            </a:r>
            <a:r>
              <a:rPr sz="2800" dirty="0" err="1"/>
              <a:t>améliorer</a:t>
            </a:r>
            <a:r>
              <a:rPr sz="2800" dirty="0"/>
              <a:t>.</a:t>
            </a:r>
          </a:p>
          <a:p>
            <a:pPr marL="514350" indent="-514350" rtl="0">
              <a:buFontTx/>
              <a:buAutoNum type="arabicPeriod"/>
            </a:pPr>
            <a:r>
              <a:rPr sz="2800" dirty="0" err="1"/>
              <a:t>Décrire</a:t>
            </a:r>
            <a:r>
              <a:rPr sz="2800" dirty="0"/>
              <a:t> les </a:t>
            </a:r>
            <a:r>
              <a:rPr sz="2800" dirty="0" err="1"/>
              <a:t>rôles</a:t>
            </a:r>
            <a:r>
              <a:rPr sz="2800" dirty="0"/>
              <a:t> et les </a:t>
            </a:r>
            <a:r>
              <a:rPr sz="2800" dirty="0" err="1"/>
              <a:t>ressources</a:t>
            </a:r>
            <a:r>
              <a:rPr sz="2800" dirty="0"/>
              <a:t> </a:t>
            </a:r>
            <a:r>
              <a:rPr sz="2800" dirty="0" err="1"/>
              <a:t>humaines</a:t>
            </a:r>
            <a:r>
              <a:rPr sz="2800" dirty="0"/>
              <a:t> </a:t>
            </a:r>
            <a:r>
              <a:rPr sz="2800" dirty="0" err="1"/>
              <a:t>nécessaires</a:t>
            </a:r>
            <a:r>
              <a:rPr sz="2800" dirty="0"/>
              <a:t> au </a:t>
            </a:r>
            <a:r>
              <a:rPr sz="2800" dirty="0" err="1"/>
              <a:t>succès</a:t>
            </a:r>
            <a:r>
              <a:rPr sz="2800" dirty="0"/>
              <a:t> de la </a:t>
            </a:r>
            <a:r>
              <a:rPr sz="2800" dirty="0" err="1"/>
              <a:t>mise</a:t>
            </a:r>
            <a:r>
              <a:rPr sz="2800" dirty="0"/>
              <a:t> </a:t>
            </a:r>
            <a:r>
              <a:rPr sz="2800" dirty="0" err="1"/>
              <a:t>en</a:t>
            </a:r>
            <a:r>
              <a:rPr sz="2800" dirty="0"/>
              <a:t> </a:t>
            </a:r>
            <a:r>
              <a:rPr sz="2800" dirty="0" err="1"/>
              <a:t>œuvre</a:t>
            </a:r>
            <a:r>
              <a:rPr sz="2800" dirty="0"/>
              <a:t>.</a:t>
            </a:r>
          </a:p>
          <a:p>
            <a:pPr marL="514350" indent="-514350" rtl="0">
              <a:buFontTx/>
              <a:buAutoNum type="arabicPeriod"/>
            </a:pPr>
            <a:r>
              <a:rPr sz="2800" dirty="0" err="1"/>
              <a:t>Discuter</a:t>
            </a:r>
            <a:r>
              <a:rPr sz="2800" dirty="0"/>
              <a:t> de la </a:t>
            </a:r>
            <a:r>
              <a:rPr sz="2800" dirty="0" err="1"/>
              <a:t>nécessité</a:t>
            </a:r>
            <a:r>
              <a:rPr sz="2800" dirty="0"/>
              <a:t> </a:t>
            </a:r>
            <a:r>
              <a:rPr sz="2800" dirty="0" err="1"/>
              <a:t>d'obtenir</a:t>
            </a:r>
            <a:r>
              <a:rPr sz="2800" dirty="0"/>
              <a:t> des </a:t>
            </a:r>
            <a:r>
              <a:rPr sz="2800" dirty="0" err="1"/>
              <a:t>financements</a:t>
            </a:r>
            <a:r>
              <a:rPr sz="2800" dirty="0"/>
              <a:t> pour le </a:t>
            </a:r>
            <a:r>
              <a:rPr sz="2800" dirty="0" err="1"/>
              <a:t>programme</a:t>
            </a:r>
            <a:r>
              <a:rPr sz="2800" dirty="0"/>
              <a:t>.</a:t>
            </a:r>
          </a:p>
          <a:p>
            <a:pPr marL="514350" indent="-514350" rtl="0">
              <a:buFontTx/>
              <a:buAutoNum type="arabicPeriod"/>
            </a:pPr>
            <a:r>
              <a:rPr sz="2800" dirty="0" err="1"/>
              <a:t>Décrire</a:t>
            </a:r>
            <a:r>
              <a:rPr sz="2800" dirty="0"/>
              <a:t> les </a:t>
            </a:r>
            <a:r>
              <a:rPr sz="2800" dirty="0" err="1"/>
              <a:t>diverses</a:t>
            </a:r>
            <a:r>
              <a:rPr sz="2800" dirty="0"/>
              <a:t> </a:t>
            </a:r>
            <a:r>
              <a:rPr sz="2800" dirty="0" err="1"/>
              <a:t>approches</a:t>
            </a:r>
            <a:r>
              <a:rPr sz="2800" dirty="0"/>
              <a:t> </a:t>
            </a:r>
            <a:r>
              <a:rPr sz="2800" dirty="0" err="1"/>
              <a:t>utilisées</a:t>
            </a:r>
            <a:r>
              <a:rPr sz="2800" dirty="0"/>
              <a:t> par </a:t>
            </a:r>
            <a:r>
              <a:rPr sz="2800" dirty="0" err="1"/>
              <a:t>différents</a:t>
            </a:r>
            <a:r>
              <a:rPr sz="2800" dirty="0"/>
              <a:t> </a:t>
            </a:r>
            <a:r>
              <a:rPr sz="2800" dirty="0" err="1"/>
              <a:t>responsables</a:t>
            </a:r>
            <a:r>
              <a:rPr sz="2800" dirty="0"/>
              <a:t> de la </a:t>
            </a:r>
            <a:r>
              <a:rPr sz="2800" dirty="0" err="1"/>
              <a:t>mise</a:t>
            </a:r>
            <a:r>
              <a:rPr sz="2800" dirty="0"/>
              <a:t> </a:t>
            </a:r>
            <a:r>
              <a:rPr sz="2800" dirty="0" err="1"/>
              <a:t>en</a:t>
            </a:r>
            <a:r>
              <a:rPr sz="2800" dirty="0"/>
              <a:t> </a:t>
            </a:r>
            <a:r>
              <a:rPr sz="2800" dirty="0" err="1"/>
              <a:t>œuvre</a:t>
            </a:r>
            <a:r>
              <a:rPr sz="2800" dirty="0"/>
              <a:t> de </a:t>
            </a:r>
            <a:r>
              <a:rPr sz="2800" dirty="0" err="1"/>
              <a:t>projets</a:t>
            </a:r>
            <a:r>
              <a:rPr sz="2800" dirty="0"/>
              <a:t>.</a:t>
            </a:r>
          </a:p>
          <a:p>
            <a:pPr marL="514350" indent="-514350">
              <a:buFontTx/>
              <a:buAutoNum type="arabicPeriod"/>
            </a:pPr>
            <a:endParaRPr lang="en-CA"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9FC9E8D-30F5-49BB-A3B4-F7FD332101A2}" type="slidenum">
              <a:rPr/>
              <a:pPr rtl="0" eaLnBrk="1" hangingPunct="1"/>
              <a:t>30</a:t>
            </a:fld>
            <a:endParaRPr/>
          </a:p>
        </p:txBody>
      </p:sp>
      <p:sp>
        <p:nvSpPr>
          <p:cNvPr id="31747" name="Rectangle 2"/>
          <p:cNvSpPr>
            <a:spLocks noGrp="1" noChangeArrowheads="1"/>
          </p:cNvSpPr>
          <p:nvPr>
            <p:ph type="title"/>
          </p:nvPr>
        </p:nvSpPr>
        <p:spPr>
          <a:xfrm>
            <a:off x="468313" y="0"/>
            <a:ext cx="8229600" cy="1143000"/>
          </a:xfrm>
        </p:spPr>
        <p:txBody>
          <a:bodyPr/>
          <a:lstStyle/>
          <a:p>
            <a:pPr rtl="0" eaLnBrk="1" hangingPunct="1"/>
            <a:r>
              <a:rPr b="1">
                <a:solidFill>
                  <a:schemeClr val="accent2"/>
                </a:solidFill>
              </a:rPr>
              <a:t>Fourniture de services</a:t>
            </a:r>
          </a:p>
        </p:txBody>
      </p:sp>
      <p:sp>
        <p:nvSpPr>
          <p:cNvPr id="31748" name="Rectangle 3"/>
          <p:cNvSpPr>
            <a:spLocks noGrp="1" noChangeArrowheads="1"/>
          </p:cNvSpPr>
          <p:nvPr>
            <p:ph type="body" idx="1"/>
          </p:nvPr>
        </p:nvSpPr>
        <p:spPr>
          <a:xfrm>
            <a:off x="0" y="988372"/>
            <a:ext cx="6048375" cy="5257800"/>
          </a:xfrm>
        </p:spPr>
        <p:txBody>
          <a:bodyPr/>
          <a:lstStyle/>
          <a:p>
            <a:pPr rtl="0" eaLnBrk="1" hangingPunct="1">
              <a:lnSpc>
                <a:spcPct val="90000"/>
              </a:lnSpc>
            </a:pPr>
            <a:r>
              <a:rPr sz="2400" dirty="0" err="1"/>
              <a:t>Nécessaire</a:t>
            </a:r>
            <a:r>
              <a:rPr sz="2400" dirty="0"/>
              <a:t> pour faire adopter la CTED au début, </a:t>
            </a:r>
            <a:r>
              <a:rPr sz="2400" dirty="0" err="1"/>
              <a:t>puis</a:t>
            </a:r>
            <a:r>
              <a:rPr sz="2400" dirty="0"/>
              <a:t> pour </a:t>
            </a:r>
            <a:r>
              <a:rPr sz="2400" dirty="0" err="1"/>
              <a:t>garantir</a:t>
            </a:r>
            <a:r>
              <a:rPr sz="2400" dirty="0"/>
              <a:t> </a:t>
            </a:r>
            <a:r>
              <a:rPr sz="2400" dirty="0" err="1"/>
              <a:t>une</a:t>
            </a:r>
            <a:r>
              <a:rPr sz="2400" dirty="0"/>
              <a:t> </a:t>
            </a:r>
            <a:r>
              <a:rPr sz="2400" dirty="0" err="1"/>
              <a:t>utilisation</a:t>
            </a:r>
            <a:r>
              <a:rPr sz="2400" dirty="0"/>
              <a:t> </a:t>
            </a:r>
            <a:r>
              <a:rPr sz="2400" dirty="0" err="1"/>
              <a:t>correcte</a:t>
            </a:r>
            <a:r>
              <a:rPr sz="2400" dirty="0"/>
              <a:t> </a:t>
            </a:r>
            <a:r>
              <a:rPr sz="2400" dirty="0" err="1"/>
              <a:t>dans</a:t>
            </a:r>
            <a:r>
              <a:rPr sz="2400" dirty="0"/>
              <a:t> la </a:t>
            </a:r>
            <a:r>
              <a:rPr sz="2400" dirty="0" err="1"/>
              <a:t>durée</a:t>
            </a:r>
            <a:r>
              <a:rPr sz="2400" dirty="0"/>
              <a:t> </a:t>
            </a:r>
          </a:p>
          <a:p>
            <a:pPr rtl="0" eaLnBrk="1" hangingPunct="1">
              <a:lnSpc>
                <a:spcPct val="90000"/>
              </a:lnSpc>
            </a:pPr>
            <a:r>
              <a:rPr sz="2400" dirty="0"/>
              <a:t>Les </a:t>
            </a:r>
            <a:r>
              <a:rPr sz="2400" dirty="0" err="1"/>
              <a:t>familles</a:t>
            </a:r>
            <a:r>
              <a:rPr sz="2400" dirty="0"/>
              <a:t> </a:t>
            </a:r>
            <a:r>
              <a:rPr sz="2400" dirty="0" err="1"/>
              <a:t>ont</a:t>
            </a:r>
            <a:r>
              <a:rPr sz="2400" dirty="0"/>
              <a:t> </a:t>
            </a:r>
            <a:r>
              <a:rPr sz="2400" dirty="0" err="1"/>
              <a:t>besoin</a:t>
            </a:r>
            <a:r>
              <a:rPr sz="2400" dirty="0"/>
              <a:t> d'un point de contact</a:t>
            </a:r>
          </a:p>
          <a:p>
            <a:pPr lvl="1" rtl="0" eaLnBrk="1" hangingPunct="1">
              <a:lnSpc>
                <a:spcPct val="90000"/>
              </a:lnSpc>
            </a:pPr>
            <a:r>
              <a:rPr sz="2000" dirty="0"/>
              <a:t>Service de </a:t>
            </a:r>
            <a:r>
              <a:rPr sz="2000" dirty="0" err="1"/>
              <a:t>suivi</a:t>
            </a:r>
            <a:endParaRPr sz="2000" dirty="0"/>
          </a:p>
          <a:p>
            <a:pPr lvl="1" rtl="0" eaLnBrk="1" hangingPunct="1">
              <a:lnSpc>
                <a:spcPct val="90000"/>
              </a:lnSpc>
            </a:pPr>
            <a:r>
              <a:rPr sz="2000" dirty="0"/>
              <a:t>Questions</a:t>
            </a:r>
          </a:p>
          <a:p>
            <a:pPr lvl="1" rtl="0" eaLnBrk="1" hangingPunct="1">
              <a:lnSpc>
                <a:spcPct val="90000"/>
              </a:lnSpc>
            </a:pPr>
            <a:r>
              <a:rPr sz="2000" dirty="0" err="1"/>
              <a:t>Achat</a:t>
            </a:r>
            <a:r>
              <a:rPr sz="2000" dirty="0"/>
              <a:t> de </a:t>
            </a:r>
            <a:r>
              <a:rPr sz="2000" dirty="0" err="1"/>
              <a:t>pièces</a:t>
            </a:r>
            <a:r>
              <a:rPr sz="2000" dirty="0"/>
              <a:t> de </a:t>
            </a:r>
            <a:r>
              <a:rPr sz="2000" dirty="0" err="1"/>
              <a:t>rechange</a:t>
            </a:r>
            <a:endParaRPr sz="2000" dirty="0"/>
          </a:p>
          <a:p>
            <a:pPr rtl="0" eaLnBrk="1" hangingPunct="1">
              <a:lnSpc>
                <a:spcPct val="90000"/>
              </a:lnSpc>
            </a:pPr>
            <a:r>
              <a:rPr sz="2400" dirty="0" err="1"/>
              <a:t>Difficultés</a:t>
            </a:r>
            <a:r>
              <a:rPr sz="2400" dirty="0"/>
              <a:t> pour les </a:t>
            </a:r>
            <a:r>
              <a:rPr sz="2400" dirty="0" err="1"/>
              <a:t>responsables</a:t>
            </a:r>
            <a:r>
              <a:rPr sz="2400" dirty="0"/>
              <a:t> de la </a:t>
            </a:r>
            <a:r>
              <a:rPr sz="2400" dirty="0" err="1"/>
              <a:t>mise</a:t>
            </a:r>
            <a:r>
              <a:rPr sz="2400" dirty="0"/>
              <a:t> </a:t>
            </a:r>
            <a:r>
              <a:rPr sz="2400" dirty="0" err="1"/>
              <a:t>œuvre</a:t>
            </a:r>
            <a:r>
              <a:rPr sz="2400" dirty="0"/>
              <a:t> à </a:t>
            </a:r>
            <a:r>
              <a:rPr sz="2400" dirty="0" err="1"/>
              <a:t>apporter</a:t>
            </a:r>
            <a:r>
              <a:rPr sz="2400" dirty="0"/>
              <a:t> du </a:t>
            </a:r>
            <a:r>
              <a:rPr sz="2400" dirty="0" err="1"/>
              <a:t>soutien</a:t>
            </a:r>
            <a:r>
              <a:rPr sz="2400" dirty="0"/>
              <a:t> après la fin du </a:t>
            </a:r>
            <a:r>
              <a:rPr sz="2400" dirty="0" err="1"/>
              <a:t>programme</a:t>
            </a:r>
            <a:endParaRPr sz="2400" dirty="0"/>
          </a:p>
          <a:p>
            <a:pPr rtl="0" eaLnBrk="1" hangingPunct="1">
              <a:lnSpc>
                <a:spcPct val="90000"/>
              </a:lnSpc>
            </a:pPr>
            <a:r>
              <a:rPr sz="2400" dirty="0"/>
              <a:t>Font </a:t>
            </a:r>
            <a:r>
              <a:rPr sz="2400" dirty="0" err="1"/>
              <a:t>généralement</a:t>
            </a:r>
            <a:r>
              <a:rPr sz="2400" dirty="0"/>
              <a:t> </a:t>
            </a:r>
            <a:r>
              <a:rPr sz="2400" dirty="0" err="1"/>
              <a:t>appel</a:t>
            </a:r>
            <a:r>
              <a:rPr sz="2400" dirty="0"/>
              <a:t> aux </a:t>
            </a:r>
            <a:r>
              <a:rPr sz="2400" dirty="0" err="1"/>
              <a:t>promoteurs</a:t>
            </a:r>
            <a:r>
              <a:rPr sz="2400" dirty="0"/>
              <a:t> de la santé </a:t>
            </a:r>
            <a:r>
              <a:rPr sz="2400" dirty="0" err="1"/>
              <a:t>communautaire</a:t>
            </a:r>
            <a:r>
              <a:rPr sz="2400" dirty="0"/>
              <a:t> et aux </a:t>
            </a:r>
            <a:r>
              <a:rPr sz="2400" dirty="0" err="1"/>
              <a:t>agences</a:t>
            </a:r>
            <a:r>
              <a:rPr sz="2400" dirty="0"/>
              <a:t> </a:t>
            </a:r>
            <a:r>
              <a:rPr sz="2400" dirty="0" err="1"/>
              <a:t>gouvernementales</a:t>
            </a:r>
            <a:endParaRPr sz="2400" dirty="0"/>
          </a:p>
        </p:txBody>
      </p:sp>
      <p:pic>
        <p:nvPicPr>
          <p:cNvPr id="3174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00" y="2708275"/>
            <a:ext cx="2992438"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Box 7"/>
          <p:cNvSpPr txBox="1">
            <a:spLocks noChangeArrowheads="1"/>
          </p:cNvSpPr>
          <p:nvPr/>
        </p:nvSpPr>
        <p:spPr bwMode="auto">
          <a:xfrm>
            <a:off x="5816600" y="5000625"/>
            <a:ext cx="318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SODIS </a:t>
            </a:r>
            <a:r>
              <a:rPr sz="1400"/>
              <a:t>(crédit : EAWAG/SANDEC)</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FC9CD5-AA47-4645-8759-F74F4F9D2CF5}" type="slidenum">
              <a:rPr/>
              <a:pPr rtl="0" eaLnBrk="1" hangingPunct="1"/>
              <a:t>31</a:t>
            </a:fld>
            <a:endParaRPr/>
          </a:p>
        </p:txBody>
      </p:sp>
      <p:sp>
        <p:nvSpPr>
          <p:cNvPr id="32771" name="Rectangle 2"/>
          <p:cNvSpPr>
            <a:spLocks noGrp="1" noChangeArrowheads="1"/>
          </p:cNvSpPr>
          <p:nvPr>
            <p:ph type="title"/>
          </p:nvPr>
        </p:nvSpPr>
        <p:spPr/>
        <p:txBody>
          <a:bodyPr/>
          <a:lstStyle/>
          <a:p>
            <a:pPr rtl="0" eaLnBrk="1" hangingPunct="1"/>
            <a:r>
              <a:rPr b="1">
                <a:solidFill>
                  <a:schemeClr val="accent2"/>
                </a:solidFill>
              </a:rPr>
              <a:t>Suivi et amélioration</a:t>
            </a:r>
          </a:p>
        </p:txBody>
      </p:sp>
      <p:sp>
        <p:nvSpPr>
          <p:cNvPr id="32772" name="Rectangle 3"/>
          <p:cNvSpPr>
            <a:spLocks noGrp="1" noChangeArrowheads="1"/>
          </p:cNvSpPr>
          <p:nvPr>
            <p:ph type="body" idx="1"/>
          </p:nvPr>
        </p:nvSpPr>
        <p:spPr>
          <a:xfrm>
            <a:off x="142875" y="1474788"/>
            <a:ext cx="8229600" cy="4525962"/>
          </a:xfrm>
        </p:spPr>
        <p:txBody>
          <a:bodyPr/>
          <a:lstStyle/>
          <a:p>
            <a:pPr rtl="0" eaLnBrk="1" hangingPunct="1"/>
            <a:r>
              <a:rPr sz="2400" dirty="0" err="1"/>
              <a:t>Cela</a:t>
            </a:r>
            <a:r>
              <a:rPr sz="2400" dirty="0"/>
              <a:t> </a:t>
            </a:r>
            <a:r>
              <a:rPr sz="2400" dirty="0" err="1"/>
              <a:t>dépend</a:t>
            </a:r>
            <a:r>
              <a:rPr sz="2400" dirty="0"/>
              <a:t> de la </a:t>
            </a:r>
            <a:r>
              <a:rPr sz="2400" dirty="0" err="1"/>
              <a:t>capacité</a:t>
            </a:r>
            <a:r>
              <a:rPr sz="2400" dirty="0"/>
              <a:t> de </a:t>
            </a:r>
            <a:r>
              <a:rPr sz="2400" dirty="0" err="1"/>
              <a:t>l'organisation</a:t>
            </a:r>
            <a:r>
              <a:rPr sz="2400" dirty="0"/>
              <a:t> qui met </a:t>
            </a:r>
            <a:r>
              <a:rPr sz="2400" dirty="0" err="1"/>
              <a:t>en</a:t>
            </a:r>
            <a:r>
              <a:rPr sz="2400" dirty="0"/>
              <a:t> </a:t>
            </a:r>
            <a:r>
              <a:rPr sz="2400" dirty="0" err="1"/>
              <a:t>œuvre</a:t>
            </a:r>
            <a:r>
              <a:rPr sz="2400" dirty="0"/>
              <a:t> </a:t>
            </a:r>
            <a:r>
              <a:rPr sz="2400" dirty="0" err="1"/>
              <a:t>ainsi</a:t>
            </a:r>
            <a:r>
              <a:rPr sz="2400" dirty="0"/>
              <a:t> que de la nature des </a:t>
            </a:r>
            <a:r>
              <a:rPr sz="2400" dirty="0" err="1"/>
              <a:t>activités</a:t>
            </a:r>
            <a:r>
              <a:rPr sz="2400" dirty="0"/>
              <a:t> du </a:t>
            </a:r>
            <a:r>
              <a:rPr sz="2400" dirty="0" err="1"/>
              <a:t>programme</a:t>
            </a:r>
            <a:endParaRPr sz="2400" dirty="0"/>
          </a:p>
          <a:p>
            <a:pPr rtl="0" eaLnBrk="1" hangingPunct="1"/>
            <a:r>
              <a:rPr sz="2400" dirty="0"/>
              <a:t>Il </a:t>
            </a:r>
            <a:r>
              <a:rPr sz="2400" dirty="0" err="1"/>
              <a:t>n'existe</a:t>
            </a:r>
            <a:r>
              <a:rPr sz="2400" dirty="0"/>
              <a:t> pas de </a:t>
            </a:r>
            <a:r>
              <a:rPr sz="2400" dirty="0" err="1"/>
              <a:t>formule</a:t>
            </a:r>
            <a:r>
              <a:rPr sz="2400" dirty="0"/>
              <a:t> </a:t>
            </a:r>
            <a:r>
              <a:rPr sz="2400" dirty="0" err="1"/>
              <a:t>précise</a:t>
            </a:r>
            <a:r>
              <a:rPr sz="2400" dirty="0"/>
              <a:t>, </a:t>
            </a:r>
            <a:r>
              <a:rPr sz="2400" dirty="0" err="1"/>
              <a:t>cependant</a:t>
            </a:r>
            <a:r>
              <a:rPr sz="2400" dirty="0"/>
              <a:t> le </a:t>
            </a:r>
            <a:r>
              <a:rPr sz="2400" dirty="0" err="1"/>
              <a:t>suivi</a:t>
            </a:r>
            <a:r>
              <a:rPr sz="2400" dirty="0"/>
              <a:t> </a:t>
            </a:r>
            <a:r>
              <a:rPr sz="2400" dirty="0" err="1"/>
              <a:t>concerne</a:t>
            </a:r>
            <a:r>
              <a:rPr sz="2400" dirty="0"/>
              <a:t> </a:t>
            </a:r>
            <a:r>
              <a:rPr sz="2400" dirty="0" err="1"/>
              <a:t>souvent</a:t>
            </a:r>
            <a:r>
              <a:rPr sz="2400" dirty="0"/>
              <a:t> les points </a:t>
            </a:r>
            <a:r>
              <a:rPr sz="2400" dirty="0" err="1"/>
              <a:t>suivants</a:t>
            </a:r>
            <a:r>
              <a:rPr sz="2400" dirty="0"/>
              <a:t> : </a:t>
            </a:r>
          </a:p>
          <a:p>
            <a:pPr lvl="1" rtl="0" eaLnBrk="1" hangingPunct="1"/>
            <a:r>
              <a:rPr sz="2000" dirty="0" err="1"/>
              <a:t>Gestion</a:t>
            </a:r>
            <a:r>
              <a:rPr sz="2000" dirty="0"/>
              <a:t> </a:t>
            </a:r>
          </a:p>
          <a:p>
            <a:pPr lvl="1" rtl="0" eaLnBrk="1" hangingPunct="1"/>
            <a:r>
              <a:rPr sz="2000" dirty="0" err="1"/>
              <a:t>Qualité</a:t>
            </a:r>
            <a:r>
              <a:rPr sz="2000" dirty="0"/>
              <a:t> des </a:t>
            </a:r>
            <a:r>
              <a:rPr sz="2000" dirty="0" err="1"/>
              <a:t>produits</a:t>
            </a:r>
            <a:endParaRPr sz="2000" dirty="0"/>
          </a:p>
          <a:p>
            <a:pPr lvl="1" rtl="0" eaLnBrk="1" hangingPunct="1"/>
            <a:r>
              <a:rPr sz="2000" dirty="0" err="1"/>
              <a:t>Systèmes</a:t>
            </a:r>
            <a:r>
              <a:rPr sz="2000" dirty="0"/>
              <a:t> de distribution</a:t>
            </a:r>
          </a:p>
          <a:p>
            <a:pPr lvl="1" rtl="0" eaLnBrk="1" hangingPunct="1"/>
            <a:r>
              <a:rPr sz="2000" dirty="0"/>
              <a:t>Education des </a:t>
            </a:r>
            <a:r>
              <a:rPr sz="2000" dirty="0" err="1"/>
              <a:t>familles</a:t>
            </a:r>
            <a:endParaRPr sz="2000" dirty="0"/>
          </a:p>
          <a:p>
            <a:pPr lvl="1" rtl="0" eaLnBrk="1" hangingPunct="1"/>
            <a:r>
              <a:rPr sz="2000" dirty="0"/>
              <a:t>Performance et </a:t>
            </a:r>
            <a:r>
              <a:rPr sz="2000" dirty="0" err="1"/>
              <a:t>utilisation</a:t>
            </a:r>
            <a:r>
              <a:rPr sz="2000" dirty="0"/>
              <a:t> du </a:t>
            </a:r>
            <a:r>
              <a:rPr sz="2000" dirty="0" err="1"/>
              <a:t>moyen</a:t>
            </a:r>
            <a:r>
              <a:rPr sz="2000" dirty="0"/>
              <a:t> de CTED</a:t>
            </a:r>
          </a:p>
          <a:p>
            <a:pPr lvl="1" rtl="0" eaLnBrk="1" hangingPunct="1"/>
            <a:r>
              <a:rPr sz="2000" dirty="0"/>
              <a:t>Impact</a:t>
            </a:r>
          </a:p>
          <a:p>
            <a:pPr rtl="0" eaLnBrk="1" hangingPunct="1"/>
            <a:r>
              <a:rPr sz="2400" dirty="0"/>
              <a:t>Il </a:t>
            </a:r>
            <a:r>
              <a:rPr sz="2400" dirty="0" err="1"/>
              <a:t>faut</a:t>
            </a:r>
            <a:r>
              <a:rPr sz="2400" dirty="0"/>
              <a:t> faire simple !</a:t>
            </a:r>
          </a:p>
          <a:p>
            <a:pPr eaLnBrk="1" hangingPunct="1"/>
            <a:endParaRPr lang="en-US" sz="2400" dirty="0" smtClean="0"/>
          </a:p>
          <a:p>
            <a:pPr lvl="1" eaLnBrk="1" hangingPunct="1"/>
            <a:endParaRPr lang="en-US" sz="2000" dirty="0" smtClean="0"/>
          </a:p>
        </p:txBody>
      </p:sp>
      <p:pic>
        <p:nvPicPr>
          <p:cNvPr id="32773" name="Picture 4" descr="RDI_Ceramic Filter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071813"/>
            <a:ext cx="3052762"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5" name="TextBox 7"/>
          <p:cNvSpPr txBox="1">
            <a:spLocks noChangeArrowheads="1"/>
          </p:cNvSpPr>
          <p:nvPr/>
        </p:nvSpPr>
        <p:spPr bwMode="auto">
          <a:xfrm>
            <a:off x="5715000" y="5072063"/>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Marquage d'un filtre à céramique </a:t>
            </a:r>
          </a:p>
          <a:p>
            <a:pPr rtl="0" eaLnBrk="1" hangingPunct="1"/>
            <a:r>
              <a:rPr sz="1400"/>
              <a:t>(Crédit : RDI)</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ACA644D-C53F-4A6E-898D-A39B5C83CA63}" type="slidenum">
              <a:rPr/>
              <a:pPr rtl="0" eaLnBrk="1" hangingPunct="1"/>
              <a:t>32</a:t>
            </a:fld>
            <a:endParaRPr/>
          </a:p>
        </p:txBody>
      </p:sp>
      <p:sp>
        <p:nvSpPr>
          <p:cNvPr id="33795" name="Rectangle 2"/>
          <p:cNvSpPr>
            <a:spLocks noGrp="1" noChangeArrowheads="1"/>
          </p:cNvSpPr>
          <p:nvPr>
            <p:ph type="title"/>
          </p:nvPr>
        </p:nvSpPr>
        <p:spPr/>
        <p:txBody>
          <a:bodyPr/>
          <a:lstStyle/>
          <a:p>
            <a:pPr rtl="0" eaLnBrk="1" hangingPunct="1"/>
            <a:r>
              <a:rPr b="1">
                <a:solidFill>
                  <a:schemeClr val="accent2"/>
                </a:solidFill>
              </a:rPr>
              <a:t>Suivi et amélioration</a:t>
            </a:r>
          </a:p>
        </p:txBody>
      </p:sp>
      <p:sp>
        <p:nvSpPr>
          <p:cNvPr id="33796" name="Rectangle 3"/>
          <p:cNvSpPr>
            <a:spLocks noGrp="1" noChangeArrowheads="1"/>
          </p:cNvSpPr>
          <p:nvPr>
            <p:ph type="body" idx="1"/>
          </p:nvPr>
        </p:nvSpPr>
        <p:spPr>
          <a:xfrm>
            <a:off x="468313" y="1484313"/>
            <a:ext cx="5051425" cy="5257800"/>
          </a:xfrm>
        </p:spPr>
        <p:txBody>
          <a:bodyPr/>
          <a:lstStyle/>
          <a:p>
            <a:pPr rtl="0" eaLnBrk="1" hangingPunct="1"/>
            <a:r>
              <a:rPr sz="2800"/>
              <a:t>Les bons programmes de surveillance :</a:t>
            </a:r>
          </a:p>
          <a:p>
            <a:pPr lvl="1" rtl="0" eaLnBrk="1" hangingPunct="1"/>
            <a:r>
              <a:rPr sz="2400"/>
              <a:t>Sont complètement intégrés aux activités du programme</a:t>
            </a:r>
          </a:p>
          <a:p>
            <a:pPr lvl="1" rtl="0" eaLnBrk="1" hangingPunct="1"/>
            <a:r>
              <a:rPr sz="2400"/>
              <a:t>Sont simples et non pénibles pour le personnel</a:t>
            </a:r>
          </a:p>
          <a:p>
            <a:pPr lvl="1" rtl="0" eaLnBrk="1" hangingPunct="1"/>
            <a:r>
              <a:rPr sz="2400"/>
              <a:t>Recueillent des informations précises</a:t>
            </a:r>
          </a:p>
          <a:p>
            <a:pPr lvl="1" rtl="0" eaLnBrk="1" hangingPunct="1"/>
            <a:r>
              <a:rPr sz="2400"/>
              <a:t>Entrainent des modifications et des améliorations du programme, en fonction des leçons apprises et des informations recueillies</a:t>
            </a:r>
          </a:p>
          <a:p>
            <a:pPr eaLnBrk="1" hangingPunct="1"/>
            <a:endParaRPr lang="en-US" sz="2800" smtClean="0"/>
          </a:p>
        </p:txBody>
      </p:sp>
      <p:pic>
        <p:nvPicPr>
          <p:cNvPr id="33797" name="Picture 4" descr="Finished Filter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2349500"/>
            <a:ext cx="3563937" cy="267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9" name="TextBox 7"/>
          <p:cNvSpPr txBox="1">
            <a:spLocks noChangeArrowheads="1"/>
          </p:cNvSpPr>
          <p:nvPr/>
        </p:nvSpPr>
        <p:spPr bwMode="auto">
          <a:xfrm>
            <a:off x="5357813" y="5072063"/>
            <a:ext cx="350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Filtres biosable au Vietnam </a:t>
            </a:r>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152CAF-7C4F-440A-9E6A-78F9EECA2CBA}" type="slidenum">
              <a:rPr/>
              <a:pPr rtl="0" eaLnBrk="1" hangingPunct="1"/>
              <a:t>33</a:t>
            </a:fld>
            <a:endParaRPr/>
          </a:p>
        </p:txBody>
      </p:sp>
      <p:sp>
        <p:nvSpPr>
          <p:cNvPr id="34819" name="Rectangle 2"/>
          <p:cNvSpPr>
            <a:spLocks noGrp="1" noChangeArrowheads="1"/>
          </p:cNvSpPr>
          <p:nvPr>
            <p:ph type="title"/>
          </p:nvPr>
        </p:nvSpPr>
        <p:spPr>
          <a:xfrm>
            <a:off x="481486" y="22225"/>
            <a:ext cx="8229600" cy="1143000"/>
          </a:xfrm>
        </p:spPr>
        <p:txBody>
          <a:bodyPr/>
          <a:lstStyle/>
          <a:p>
            <a:pPr rtl="0" eaLnBrk="1" hangingPunct="1"/>
            <a:r>
              <a:rPr sz="4000" b="1" dirty="0" err="1">
                <a:solidFill>
                  <a:schemeClr val="accent2"/>
                </a:solidFill>
              </a:rPr>
              <a:t>Contrôle</a:t>
            </a:r>
            <a:r>
              <a:rPr sz="4000" b="1" dirty="0">
                <a:solidFill>
                  <a:schemeClr val="accent2"/>
                </a:solidFill>
              </a:rPr>
              <a:t> des </a:t>
            </a:r>
            <a:r>
              <a:rPr sz="4000" b="1" dirty="0" err="1">
                <a:solidFill>
                  <a:schemeClr val="accent2"/>
                </a:solidFill>
              </a:rPr>
              <a:t>processus</a:t>
            </a:r>
            <a:r>
              <a:rPr sz="4000" b="1" dirty="0">
                <a:solidFill>
                  <a:schemeClr val="accent2"/>
                </a:solidFill>
              </a:rPr>
              <a:t> et observation de </a:t>
            </a:r>
            <a:r>
              <a:rPr sz="4000" b="1" dirty="0" err="1">
                <a:solidFill>
                  <a:schemeClr val="accent2"/>
                </a:solidFill>
              </a:rPr>
              <a:t>l'impact</a:t>
            </a:r>
            <a:endParaRPr sz="4000" b="1" dirty="0">
              <a:solidFill>
                <a:schemeClr val="accent2"/>
              </a:solidFill>
            </a:endParaRPr>
          </a:p>
        </p:txBody>
      </p:sp>
      <p:sp>
        <p:nvSpPr>
          <p:cNvPr id="247811" name="Rectangle 3"/>
          <p:cNvSpPr>
            <a:spLocks noGrp="1" noChangeArrowheads="1"/>
          </p:cNvSpPr>
          <p:nvPr>
            <p:ph type="body" idx="1"/>
          </p:nvPr>
        </p:nvSpPr>
        <p:spPr>
          <a:xfrm>
            <a:off x="457200" y="1600200"/>
            <a:ext cx="5338763" cy="5257800"/>
          </a:xfrm>
        </p:spPr>
        <p:txBody>
          <a:bodyPr/>
          <a:lstStyle/>
          <a:p>
            <a:pPr rtl="0" eaLnBrk="1" hangingPunct="1">
              <a:lnSpc>
                <a:spcPct val="90000"/>
              </a:lnSpc>
              <a:defRPr/>
            </a:pPr>
            <a:r>
              <a:rPr sz="2800" b="1"/>
              <a:t>Contrôle des processus</a:t>
            </a:r>
          </a:p>
          <a:p>
            <a:pPr lvl="1" rtl="0" eaLnBrk="1" hangingPunct="1">
              <a:lnSpc>
                <a:spcPct val="90000"/>
              </a:lnSpc>
              <a:defRPr/>
            </a:pPr>
            <a:r>
              <a:rPr sz="2400"/>
              <a:t>Les processus contribuent au bon fonctionnement du programme</a:t>
            </a:r>
          </a:p>
          <a:p>
            <a:pPr marL="457200" lvl="1" indent="0" rtl="0" eaLnBrk="1" hangingPunct="1">
              <a:lnSpc>
                <a:spcPct val="90000"/>
              </a:lnSpc>
              <a:buFontTx/>
              <a:buNone/>
              <a:defRPr/>
            </a:pPr>
            <a:r>
              <a:rPr sz="1000" i="1"/>
              <a:t>    </a:t>
            </a:r>
          </a:p>
          <a:p>
            <a:pPr marL="457200" lvl="1" indent="0" rtl="0" eaLnBrk="1" hangingPunct="1">
              <a:lnSpc>
                <a:spcPct val="90000"/>
              </a:lnSpc>
              <a:buFontTx/>
              <a:buNone/>
              <a:defRPr/>
            </a:pPr>
            <a:r>
              <a:rPr sz="2400" i="1"/>
              <a:t>"Est-ce que nous faisons les choses correctement ?"</a:t>
            </a:r>
          </a:p>
          <a:p>
            <a:pPr marL="457200" lvl="1" indent="0" eaLnBrk="1" hangingPunct="1">
              <a:lnSpc>
                <a:spcPct val="90000"/>
              </a:lnSpc>
              <a:buFontTx/>
              <a:buNone/>
              <a:defRPr/>
            </a:pPr>
            <a:endParaRPr lang="en-US" sz="1000" i="1" dirty="0" smtClean="0"/>
          </a:p>
          <a:p>
            <a:pPr rtl="0" eaLnBrk="1" hangingPunct="1">
              <a:lnSpc>
                <a:spcPct val="90000"/>
              </a:lnSpc>
              <a:defRPr/>
            </a:pPr>
            <a:r>
              <a:rPr sz="2800" b="1"/>
              <a:t>Observation de l'impact</a:t>
            </a:r>
          </a:p>
          <a:p>
            <a:pPr lvl="1" rtl="0" eaLnBrk="1" hangingPunct="1">
              <a:lnSpc>
                <a:spcPct val="90000"/>
              </a:lnSpc>
              <a:defRPr/>
            </a:pPr>
            <a:r>
              <a:rPr sz="2400"/>
              <a:t>Impact sur la population cible</a:t>
            </a:r>
          </a:p>
          <a:p>
            <a:pPr lvl="1" eaLnBrk="1" hangingPunct="1">
              <a:lnSpc>
                <a:spcPct val="90000"/>
              </a:lnSpc>
              <a:defRPr/>
            </a:pPr>
            <a:endParaRPr lang="en-US" sz="1000" dirty="0" smtClean="0"/>
          </a:p>
          <a:p>
            <a:pPr marL="457200" lvl="1" indent="0" rtl="0" eaLnBrk="1" hangingPunct="1">
              <a:lnSpc>
                <a:spcPct val="90000"/>
              </a:lnSpc>
              <a:buFontTx/>
              <a:buNone/>
              <a:defRPr/>
            </a:pPr>
            <a:r>
              <a:rPr sz="2400" i="1"/>
              <a:t>"Est-ce que nous faisons les choses correctement ?"</a:t>
            </a:r>
          </a:p>
        </p:txBody>
      </p:sp>
      <p:pic>
        <p:nvPicPr>
          <p:cNvPr id="34821" name="Picture 4" descr="RDI_Ceramic Filter Flow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214438"/>
            <a:ext cx="3001962" cy="220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5" descr="Three Pile Sorting_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025900"/>
            <a:ext cx="3017837"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4" name="TextBox 7"/>
          <p:cNvSpPr txBox="1">
            <a:spLocks noChangeArrowheads="1"/>
          </p:cNvSpPr>
          <p:nvPr/>
        </p:nvSpPr>
        <p:spPr bwMode="auto">
          <a:xfrm>
            <a:off x="5715000" y="3429000"/>
            <a:ext cx="335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 à pot en céramique au Cambodge</a:t>
            </a:r>
            <a:r>
              <a:rPr sz="1400"/>
              <a:t> (crédit : RDI)</a:t>
            </a:r>
          </a:p>
        </p:txBody>
      </p:sp>
      <p:sp>
        <p:nvSpPr>
          <p:cNvPr id="34825" name="TextBox 7"/>
          <p:cNvSpPr txBox="1">
            <a:spLocks noChangeArrowheads="1"/>
          </p:cNvSpPr>
          <p:nvPr/>
        </p:nvSpPr>
        <p:spPr bwMode="auto">
          <a:xfrm>
            <a:off x="5715000" y="6286500"/>
            <a:ext cx="1684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(crédit : CAWST)</a:t>
            </a:r>
          </a:p>
        </p:txBody>
      </p:sp>
      <p:pic>
        <p:nvPicPr>
          <p:cNvPr id="10"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207E70-5976-45FC-89AC-C48906AB5C3F}" type="slidenum">
              <a:rPr/>
              <a:pPr rtl="0" eaLnBrk="1" hangingPunct="1"/>
              <a:t>34</a:t>
            </a:fld>
            <a:endParaRPr/>
          </a:p>
        </p:txBody>
      </p:sp>
      <p:sp>
        <p:nvSpPr>
          <p:cNvPr id="35843" name="Rectangle 2"/>
          <p:cNvSpPr>
            <a:spLocks noGrp="1" noChangeArrowheads="1"/>
          </p:cNvSpPr>
          <p:nvPr>
            <p:ph type="title"/>
          </p:nvPr>
        </p:nvSpPr>
        <p:spPr>
          <a:xfrm>
            <a:off x="460375" y="0"/>
            <a:ext cx="8229600" cy="1143000"/>
          </a:xfrm>
        </p:spPr>
        <p:txBody>
          <a:bodyPr/>
          <a:lstStyle/>
          <a:p>
            <a:pPr rtl="0" eaLnBrk="1" hangingPunct="1"/>
            <a:r>
              <a:rPr b="1">
                <a:solidFill>
                  <a:schemeClr val="accent2"/>
                </a:solidFill>
              </a:rPr>
              <a:t>Renforcement des capacités humaines</a:t>
            </a:r>
          </a:p>
        </p:txBody>
      </p:sp>
      <p:sp>
        <p:nvSpPr>
          <p:cNvPr id="35844" name="Rectangle 3"/>
          <p:cNvSpPr>
            <a:spLocks noGrp="1" noChangeArrowheads="1"/>
          </p:cNvSpPr>
          <p:nvPr>
            <p:ph type="body" idx="1"/>
          </p:nvPr>
        </p:nvSpPr>
        <p:spPr>
          <a:xfrm>
            <a:off x="428625" y="1246188"/>
            <a:ext cx="5194300" cy="5183187"/>
          </a:xfrm>
        </p:spPr>
        <p:txBody>
          <a:bodyPr/>
          <a:lstStyle/>
          <a:p>
            <a:pPr rtl="0" eaLnBrk="1" hangingPunct="1"/>
            <a:r>
              <a:rPr sz="2400" dirty="0" err="1"/>
              <a:t>Développement</a:t>
            </a:r>
            <a:r>
              <a:rPr sz="2400" dirty="0"/>
              <a:t> des </a:t>
            </a:r>
            <a:r>
              <a:rPr sz="2400" dirty="0" err="1"/>
              <a:t>connaissances</a:t>
            </a:r>
            <a:r>
              <a:rPr sz="2400" dirty="0"/>
              <a:t> et des </a:t>
            </a:r>
            <a:r>
              <a:rPr sz="2400" dirty="0" err="1"/>
              <a:t>compétences</a:t>
            </a:r>
            <a:r>
              <a:rPr sz="2400" dirty="0"/>
              <a:t> des gens </a:t>
            </a:r>
          </a:p>
          <a:p>
            <a:pPr rtl="0" eaLnBrk="1" hangingPunct="1"/>
            <a:r>
              <a:rPr sz="2400" dirty="0" err="1"/>
              <a:t>Développement</a:t>
            </a:r>
            <a:r>
              <a:rPr sz="2400" dirty="0"/>
              <a:t> de la </a:t>
            </a:r>
            <a:r>
              <a:rPr sz="2400" dirty="0" err="1"/>
              <a:t>capacité</a:t>
            </a:r>
            <a:r>
              <a:rPr sz="2400" dirty="0"/>
              <a:t> des populations locales à </a:t>
            </a:r>
            <a:r>
              <a:rPr sz="2400" dirty="0" err="1"/>
              <a:t>répondre</a:t>
            </a:r>
            <a:r>
              <a:rPr sz="2400" dirty="0"/>
              <a:t> à </a:t>
            </a:r>
            <a:r>
              <a:rPr sz="2400" dirty="0" err="1"/>
              <a:t>leurs</a:t>
            </a:r>
            <a:r>
              <a:rPr sz="2400" dirty="0"/>
              <a:t> </a:t>
            </a:r>
            <a:r>
              <a:rPr sz="2400" dirty="0" err="1"/>
              <a:t>propres</a:t>
            </a:r>
            <a:r>
              <a:rPr sz="2400" dirty="0"/>
              <a:t> </a:t>
            </a:r>
            <a:r>
              <a:rPr sz="2400" dirty="0" err="1"/>
              <a:t>besoins</a:t>
            </a:r>
            <a:endParaRPr sz="2400" dirty="0"/>
          </a:p>
          <a:p>
            <a:pPr rtl="0" eaLnBrk="1" hangingPunct="1"/>
            <a:r>
              <a:rPr sz="2400" dirty="0"/>
              <a:t>Des </a:t>
            </a:r>
            <a:r>
              <a:rPr sz="2400" dirty="0" err="1"/>
              <a:t>rôles</a:t>
            </a:r>
            <a:r>
              <a:rPr sz="2400" dirty="0"/>
              <a:t> </a:t>
            </a:r>
            <a:r>
              <a:rPr sz="2400" dirty="0" err="1"/>
              <a:t>variés</a:t>
            </a:r>
            <a:r>
              <a:rPr sz="2400" dirty="0"/>
              <a:t> </a:t>
            </a:r>
            <a:r>
              <a:rPr sz="2400" dirty="0" err="1"/>
              <a:t>sont</a:t>
            </a:r>
            <a:r>
              <a:rPr sz="2400" dirty="0"/>
              <a:t> </a:t>
            </a:r>
            <a:r>
              <a:rPr sz="2400" dirty="0" err="1"/>
              <a:t>nécessaires</a:t>
            </a:r>
            <a:r>
              <a:rPr sz="2400" dirty="0"/>
              <a:t> à la </a:t>
            </a:r>
            <a:r>
              <a:rPr sz="2400" dirty="0" err="1"/>
              <a:t>mise</a:t>
            </a:r>
            <a:r>
              <a:rPr sz="2400" dirty="0"/>
              <a:t> </a:t>
            </a:r>
            <a:r>
              <a:rPr sz="2400" dirty="0" err="1"/>
              <a:t>en</a:t>
            </a:r>
            <a:r>
              <a:rPr sz="2400" dirty="0"/>
              <a:t> </a:t>
            </a:r>
            <a:r>
              <a:rPr sz="2400" dirty="0" err="1"/>
              <a:t>œuvre</a:t>
            </a:r>
            <a:endParaRPr sz="2400" dirty="0"/>
          </a:p>
          <a:p>
            <a:pPr rtl="0" eaLnBrk="1" hangingPunct="1"/>
            <a:r>
              <a:rPr sz="2400" dirty="0"/>
              <a:t>Les </a:t>
            </a:r>
            <a:r>
              <a:rPr sz="2400" dirty="0" err="1"/>
              <a:t>rôles</a:t>
            </a:r>
            <a:r>
              <a:rPr sz="2400" dirty="0"/>
              <a:t> </a:t>
            </a:r>
            <a:r>
              <a:rPr sz="2400" dirty="0" err="1"/>
              <a:t>peuvent</a:t>
            </a:r>
            <a:r>
              <a:rPr sz="2400" dirty="0"/>
              <a:t> </a:t>
            </a:r>
            <a:r>
              <a:rPr sz="2400" dirty="0" err="1"/>
              <a:t>être</a:t>
            </a:r>
            <a:r>
              <a:rPr sz="2400" dirty="0"/>
              <a:t> </a:t>
            </a:r>
            <a:r>
              <a:rPr sz="2400" dirty="0" err="1"/>
              <a:t>exécutés</a:t>
            </a:r>
            <a:r>
              <a:rPr sz="2400" dirty="0"/>
              <a:t> par </a:t>
            </a:r>
            <a:r>
              <a:rPr sz="2400" dirty="0" err="1"/>
              <a:t>une</a:t>
            </a:r>
            <a:r>
              <a:rPr sz="2400" dirty="0"/>
              <a:t> </a:t>
            </a:r>
            <a:r>
              <a:rPr sz="2400" dirty="0" err="1"/>
              <a:t>seule</a:t>
            </a:r>
            <a:r>
              <a:rPr sz="2400" dirty="0"/>
              <a:t> </a:t>
            </a:r>
            <a:r>
              <a:rPr sz="2400" dirty="0" err="1"/>
              <a:t>organisation</a:t>
            </a:r>
            <a:r>
              <a:rPr sz="2400" dirty="0"/>
              <a:t> </a:t>
            </a:r>
            <a:r>
              <a:rPr sz="2400" dirty="0" err="1"/>
              <a:t>ou</a:t>
            </a:r>
            <a:r>
              <a:rPr sz="2400" dirty="0"/>
              <a:t> </a:t>
            </a:r>
            <a:r>
              <a:rPr sz="2400" dirty="0" err="1"/>
              <a:t>être</a:t>
            </a:r>
            <a:r>
              <a:rPr sz="2400" dirty="0"/>
              <a:t> </a:t>
            </a:r>
            <a:r>
              <a:rPr sz="2400" dirty="0" err="1"/>
              <a:t>répartis</a:t>
            </a:r>
            <a:r>
              <a:rPr sz="2400" dirty="0"/>
              <a:t> entre </a:t>
            </a:r>
            <a:r>
              <a:rPr sz="2400" dirty="0" err="1"/>
              <a:t>plusieurs</a:t>
            </a:r>
            <a:r>
              <a:rPr sz="2400" dirty="0"/>
              <a:t> </a:t>
            </a:r>
            <a:r>
              <a:rPr sz="2400" dirty="0" err="1"/>
              <a:t>organisations</a:t>
            </a:r>
            <a:endParaRPr sz="2400" dirty="0"/>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1357313"/>
            <a:ext cx="3057525" cy="4076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Box 7"/>
          <p:cNvSpPr txBox="1">
            <a:spLocks noChangeArrowheads="1"/>
          </p:cNvSpPr>
          <p:nvPr/>
        </p:nvSpPr>
        <p:spPr bwMode="auto">
          <a:xfrm>
            <a:off x="5551488" y="5500688"/>
            <a:ext cx="352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Activité des voies de transmission </a:t>
            </a:r>
          </a:p>
          <a:p>
            <a:pPr rtl="0" eaLnBrk="1" hangingPunct="1"/>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rtl="0" eaLnBrk="1" hangingPunct="1"/>
            <a:r>
              <a:rPr b="1">
                <a:solidFill>
                  <a:schemeClr val="accent2"/>
                </a:solidFill>
              </a:rPr>
              <a:t>Rôles dans la mise en œuvre</a:t>
            </a:r>
          </a:p>
        </p:txBody>
      </p:sp>
      <p:sp>
        <p:nvSpPr>
          <p:cNvPr id="368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0F08C74-5AFF-461C-84EF-096BBEED5E43}" type="slidenum">
              <a:rPr/>
              <a:pPr rtl="0" eaLnBrk="1" hangingPunct="1"/>
              <a:t>35</a:t>
            </a:fld>
            <a:endParaRPr/>
          </a:p>
        </p:txBody>
      </p:sp>
      <p:grpSp>
        <p:nvGrpSpPr>
          <p:cNvPr id="36869" name="Group 32"/>
          <p:cNvGrpSpPr>
            <a:grpSpLocks/>
          </p:cNvGrpSpPr>
          <p:nvPr/>
        </p:nvGrpSpPr>
        <p:grpSpPr bwMode="auto">
          <a:xfrm>
            <a:off x="428625" y="1714500"/>
            <a:ext cx="8643938" cy="4643438"/>
            <a:chOff x="428596" y="1357298"/>
            <a:chExt cx="8643998" cy="4643470"/>
          </a:xfrm>
        </p:grpSpPr>
        <p:sp>
          <p:nvSpPr>
            <p:cNvPr id="6" name="Oval 5"/>
            <p:cNvSpPr/>
            <p:nvPr/>
          </p:nvSpPr>
          <p:spPr>
            <a:xfrm>
              <a:off x="1785918" y="1357298"/>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Autres parties prenantes </a:t>
              </a:r>
            </a:p>
          </p:txBody>
        </p:sp>
        <p:sp>
          <p:nvSpPr>
            <p:cNvPr id="7" name="Oval 6"/>
            <p:cNvSpPr/>
            <p:nvPr/>
          </p:nvSpPr>
          <p:spPr>
            <a:xfrm>
              <a:off x="3500430" y="2928934"/>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Responsables de la mise en œuvre de projets</a:t>
              </a:r>
            </a:p>
          </p:txBody>
        </p:sp>
        <p:sp>
          <p:nvSpPr>
            <p:cNvPr id="8" name="Oval 7"/>
            <p:cNvSpPr/>
            <p:nvPr/>
          </p:nvSpPr>
          <p:spPr>
            <a:xfrm>
              <a:off x="5143504" y="1357298"/>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Promoteurs de la santé communautaire</a:t>
              </a:r>
            </a:p>
          </p:txBody>
        </p:sp>
        <p:sp>
          <p:nvSpPr>
            <p:cNvPr id="9" name="Oval 8"/>
            <p:cNvSpPr/>
            <p:nvPr/>
          </p:nvSpPr>
          <p:spPr>
            <a:xfrm>
              <a:off x="5143504" y="4500570"/>
              <a:ext cx="235745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Fabricants de produits</a:t>
              </a:r>
            </a:p>
          </p:txBody>
        </p:sp>
        <p:sp>
          <p:nvSpPr>
            <p:cNvPr id="10" name="Oval 9"/>
            <p:cNvSpPr/>
            <p:nvPr/>
          </p:nvSpPr>
          <p:spPr>
            <a:xfrm>
              <a:off x="6786578" y="2928934"/>
              <a:ext cx="2286016" cy="15001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Familles</a:t>
              </a:r>
            </a:p>
          </p:txBody>
        </p:sp>
        <p:sp>
          <p:nvSpPr>
            <p:cNvPr id="11" name="Oval 10"/>
            <p:cNvSpPr/>
            <p:nvPr/>
          </p:nvSpPr>
          <p:spPr>
            <a:xfrm>
              <a:off x="428596" y="2928934"/>
              <a:ext cx="228601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a:solidFill>
                    <a:schemeClr val="tx1"/>
                  </a:solidFill>
                </a:rPr>
                <a:t>Formateurs</a:t>
              </a:r>
            </a:p>
          </p:txBody>
        </p:sp>
        <p:cxnSp>
          <p:nvCxnSpPr>
            <p:cNvPr id="13" name="Straight Connector 12"/>
            <p:cNvCxnSpPr>
              <a:stCxn id="11" idx="6"/>
              <a:endCxn id="7" idx="2"/>
            </p:cNvCxnSpPr>
            <p:nvPr/>
          </p:nvCxnSpPr>
          <p:spPr>
            <a:xfrm>
              <a:off x="2714612" y="3679827"/>
              <a:ext cx="785818"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4"/>
              <a:endCxn id="9" idx="2"/>
            </p:cNvCxnSpPr>
            <p:nvPr/>
          </p:nvCxnSpPr>
          <p:spPr>
            <a:xfrm rot="16200000" flipH="1">
              <a:off x="4483099" y="4589471"/>
              <a:ext cx="820743" cy="500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0"/>
            </p:cNvCxnSpPr>
            <p:nvPr/>
          </p:nvCxnSpPr>
          <p:spPr>
            <a:xfrm>
              <a:off x="4643438" y="2928934"/>
              <a:ext cx="914406" cy="914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0"/>
              <a:endCxn id="8" idx="2"/>
            </p:cNvCxnSpPr>
            <p:nvPr/>
          </p:nvCxnSpPr>
          <p:spPr>
            <a:xfrm rot="5400000" flipH="1" flipV="1">
              <a:off x="4483099" y="2268530"/>
              <a:ext cx="820743" cy="500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6"/>
              <a:endCxn id="10" idx="0"/>
            </p:cNvCxnSpPr>
            <p:nvPr/>
          </p:nvCxnSpPr>
          <p:spPr>
            <a:xfrm>
              <a:off x="7429520" y="2108191"/>
              <a:ext cx="500066" cy="820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6"/>
              <a:endCxn id="10" idx="4"/>
            </p:cNvCxnSpPr>
            <p:nvPr/>
          </p:nvCxnSpPr>
          <p:spPr>
            <a:xfrm flipV="1">
              <a:off x="7500958" y="4429132"/>
              <a:ext cx="428628" cy="822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4"/>
              <a:endCxn id="7" idx="1"/>
            </p:cNvCxnSpPr>
            <p:nvPr/>
          </p:nvCxnSpPr>
          <p:spPr>
            <a:xfrm rot="16200000" flipH="1">
              <a:off x="3236904" y="2549519"/>
              <a:ext cx="290514" cy="90646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9"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rtl="0" eaLnBrk="1" hangingPunct="1"/>
            <a:r>
              <a:rPr sz="3600" b="1" dirty="0">
                <a:solidFill>
                  <a:schemeClr val="accent2"/>
                </a:solidFill>
              </a:rPr>
              <a:t>Types de </a:t>
            </a:r>
            <a:r>
              <a:rPr sz="3600" b="1" dirty="0" err="1">
                <a:solidFill>
                  <a:schemeClr val="accent2"/>
                </a:solidFill>
              </a:rPr>
              <a:t>responsables</a:t>
            </a:r>
            <a:r>
              <a:rPr sz="3600" b="1" dirty="0">
                <a:solidFill>
                  <a:schemeClr val="accent2"/>
                </a:solidFill>
              </a:rPr>
              <a:t> de la </a:t>
            </a:r>
            <a:r>
              <a:rPr sz="3600" b="1" dirty="0" err="1">
                <a:solidFill>
                  <a:schemeClr val="accent2"/>
                </a:solidFill>
              </a:rPr>
              <a:t>mise</a:t>
            </a:r>
            <a:r>
              <a:rPr sz="3600" b="1" dirty="0">
                <a:solidFill>
                  <a:schemeClr val="accent2"/>
                </a:solidFill>
              </a:rPr>
              <a:t> </a:t>
            </a:r>
            <a:r>
              <a:rPr sz="3600" b="1" dirty="0" err="1">
                <a:solidFill>
                  <a:schemeClr val="accent2"/>
                </a:solidFill>
              </a:rPr>
              <a:t>en</a:t>
            </a:r>
            <a:r>
              <a:rPr sz="3600" b="1" dirty="0">
                <a:solidFill>
                  <a:schemeClr val="accent2"/>
                </a:solidFill>
              </a:rPr>
              <a:t> </a:t>
            </a:r>
            <a:r>
              <a:rPr sz="3600" b="1" dirty="0" err="1">
                <a:solidFill>
                  <a:schemeClr val="accent2"/>
                </a:solidFill>
              </a:rPr>
              <a:t>œuvre</a:t>
            </a:r>
            <a:endParaRPr sz="3600" b="1" dirty="0">
              <a:solidFill>
                <a:schemeClr val="accent2"/>
              </a:solidFill>
            </a:endParaRPr>
          </a:p>
        </p:txBody>
      </p:sp>
      <p:sp>
        <p:nvSpPr>
          <p:cNvPr id="378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589CE84-9BE4-4A0E-94D0-5A422066F969}" type="slidenum">
              <a:rPr/>
              <a:pPr rtl="0" eaLnBrk="1" hangingPunct="1"/>
              <a:t>36</a:t>
            </a:fld>
            <a:endParaRPr/>
          </a:p>
        </p:txBody>
      </p:sp>
      <p:sp>
        <p:nvSpPr>
          <p:cNvPr id="37892" name="Content Placeholder 5"/>
          <p:cNvSpPr>
            <a:spLocks noGrp="1"/>
          </p:cNvSpPr>
          <p:nvPr>
            <p:ph idx="1"/>
          </p:nvPr>
        </p:nvSpPr>
        <p:spPr>
          <a:xfrm>
            <a:off x="468313" y="1196975"/>
            <a:ext cx="8229600" cy="4525963"/>
          </a:xfrm>
        </p:spPr>
        <p:txBody>
          <a:bodyPr/>
          <a:lstStyle/>
          <a:p>
            <a:pPr rtl="0" eaLnBrk="1" hangingPunct="1"/>
            <a:r>
              <a:rPr/>
              <a:t>ONG autochtones</a:t>
            </a:r>
          </a:p>
          <a:p>
            <a:pPr rtl="0" eaLnBrk="1" hangingPunct="1"/>
            <a:r>
              <a:rPr/>
              <a:t>ONG internationales et multinationales</a:t>
            </a:r>
          </a:p>
          <a:p>
            <a:pPr rtl="0" eaLnBrk="1" hangingPunct="1"/>
            <a:r>
              <a:rPr/>
              <a:t>Agences de l'ONU</a:t>
            </a:r>
          </a:p>
          <a:p>
            <a:pPr rtl="0" eaLnBrk="1" hangingPunct="1"/>
            <a:r>
              <a:rPr/>
              <a:t>Gouvernement</a:t>
            </a:r>
          </a:p>
          <a:p>
            <a:pPr rtl="0" eaLnBrk="1" hangingPunct="1"/>
            <a:r>
              <a:rPr/>
              <a:t>Secteur privé</a:t>
            </a:r>
          </a:p>
          <a:p>
            <a:pPr rtl="0" eaLnBrk="1" hangingPunct="1"/>
            <a:r>
              <a:rPr/>
              <a:t>Les partenariats sont importants</a:t>
            </a:r>
          </a:p>
          <a:p>
            <a:pPr rtl="0" eaLnBrk="1" hangingPunct="1"/>
            <a:r>
              <a:rPr/>
              <a:t>Ils nécessitent une excellente planification, des compétences en matière d'organisation et de communication</a:t>
            </a:r>
          </a:p>
          <a:p>
            <a:pPr eaLnBrk="1" hangingPunct="1"/>
            <a:endParaRPr lang="en-CA" smtClean="0"/>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rtl="0"/>
            <a:r>
              <a:rPr b="1">
                <a:solidFill>
                  <a:schemeClr val="accent2"/>
                </a:solidFill>
              </a:rPr>
              <a:t>Promoteurs de la santé communautaire</a:t>
            </a:r>
          </a:p>
        </p:txBody>
      </p:sp>
      <p:sp>
        <p:nvSpPr>
          <p:cNvPr id="38915" name="Content Placeholder 2"/>
          <p:cNvSpPr>
            <a:spLocks noGrp="1"/>
          </p:cNvSpPr>
          <p:nvPr>
            <p:ph idx="1"/>
          </p:nvPr>
        </p:nvSpPr>
        <p:spPr/>
        <p:txBody>
          <a:bodyPr/>
          <a:lstStyle/>
          <a:p>
            <a:pPr rtl="0"/>
            <a:r>
              <a:rPr sz="2800" dirty="0" err="1"/>
              <a:t>Essentiels</a:t>
            </a:r>
            <a:r>
              <a:rPr sz="2800" dirty="0"/>
              <a:t> pour </a:t>
            </a:r>
            <a:r>
              <a:rPr sz="2800" dirty="0" err="1"/>
              <a:t>une</a:t>
            </a:r>
            <a:r>
              <a:rPr sz="2800" dirty="0"/>
              <a:t> </a:t>
            </a:r>
            <a:r>
              <a:rPr sz="2800" dirty="0" err="1"/>
              <a:t>mise</a:t>
            </a:r>
            <a:r>
              <a:rPr sz="2800" dirty="0"/>
              <a:t> </a:t>
            </a:r>
            <a:r>
              <a:rPr sz="2800" dirty="0" err="1"/>
              <a:t>en</a:t>
            </a:r>
            <a:r>
              <a:rPr sz="2800" dirty="0"/>
              <a:t> </a:t>
            </a:r>
            <a:r>
              <a:rPr sz="2800" dirty="0" err="1"/>
              <a:t>œuvre</a:t>
            </a:r>
            <a:r>
              <a:rPr sz="2800" dirty="0"/>
              <a:t> </a:t>
            </a:r>
            <a:r>
              <a:rPr sz="2800" dirty="0" err="1"/>
              <a:t>réussie</a:t>
            </a:r>
            <a:endParaRPr sz="2800" dirty="0"/>
          </a:p>
          <a:p>
            <a:pPr rtl="0"/>
            <a:r>
              <a:rPr sz="2800" dirty="0" err="1"/>
              <a:t>Ils</a:t>
            </a:r>
            <a:r>
              <a:rPr sz="2800" dirty="0"/>
              <a:t> </a:t>
            </a:r>
            <a:r>
              <a:rPr sz="2800" dirty="0" err="1"/>
              <a:t>facilitent</a:t>
            </a:r>
            <a:r>
              <a:rPr sz="2800" dirty="0"/>
              <a:t> </a:t>
            </a:r>
            <a:r>
              <a:rPr sz="2800" dirty="0" err="1"/>
              <a:t>l'apprentissage</a:t>
            </a:r>
            <a:r>
              <a:rPr sz="2800" dirty="0"/>
              <a:t> de la CTED </a:t>
            </a:r>
          </a:p>
          <a:p>
            <a:pPr rtl="0"/>
            <a:r>
              <a:rPr sz="2800" dirty="0" err="1"/>
              <a:t>Activités</a:t>
            </a:r>
            <a:r>
              <a:rPr sz="2800" dirty="0"/>
              <a:t> </a:t>
            </a:r>
            <a:r>
              <a:rPr sz="2800" dirty="0" err="1"/>
              <a:t>communautaires</a:t>
            </a:r>
            <a:r>
              <a:rPr sz="2800" dirty="0"/>
              <a:t> et </a:t>
            </a:r>
            <a:r>
              <a:rPr sz="2800" dirty="0" err="1"/>
              <a:t>visites</a:t>
            </a:r>
            <a:r>
              <a:rPr sz="2800" dirty="0"/>
              <a:t> à domicile</a:t>
            </a:r>
          </a:p>
          <a:p>
            <a:pPr rtl="0"/>
            <a:r>
              <a:rPr sz="2800" dirty="0" err="1"/>
              <a:t>Compétences</a:t>
            </a:r>
            <a:r>
              <a:rPr sz="2800" dirty="0"/>
              <a:t> </a:t>
            </a:r>
            <a:r>
              <a:rPr sz="2800" dirty="0" err="1"/>
              <a:t>nécessaires</a:t>
            </a:r>
            <a:r>
              <a:rPr sz="2800" dirty="0"/>
              <a:t> :</a:t>
            </a:r>
          </a:p>
          <a:p>
            <a:pPr lvl="1" rtl="0"/>
            <a:r>
              <a:rPr sz="2400" dirty="0"/>
              <a:t>Inspirer </a:t>
            </a:r>
            <a:r>
              <a:rPr sz="2400" dirty="0" err="1"/>
              <a:t>confiance</a:t>
            </a:r>
            <a:r>
              <a:rPr sz="2400" dirty="0"/>
              <a:t> et </a:t>
            </a:r>
            <a:r>
              <a:rPr sz="2400" dirty="0" err="1"/>
              <a:t>être</a:t>
            </a:r>
            <a:r>
              <a:rPr sz="2400" dirty="0"/>
              <a:t> </a:t>
            </a:r>
            <a:r>
              <a:rPr sz="2400" dirty="0" err="1"/>
              <a:t>respecté</a:t>
            </a:r>
            <a:endParaRPr sz="2400" dirty="0"/>
          </a:p>
          <a:p>
            <a:pPr lvl="1" rtl="0"/>
            <a:r>
              <a:rPr sz="2400" dirty="0" err="1"/>
              <a:t>Parler</a:t>
            </a:r>
            <a:r>
              <a:rPr sz="2400" dirty="0"/>
              <a:t> la langue</a:t>
            </a:r>
          </a:p>
          <a:p>
            <a:pPr lvl="1" rtl="0"/>
            <a:r>
              <a:rPr sz="2400" dirty="0" err="1"/>
              <a:t>Comprendre</a:t>
            </a:r>
            <a:r>
              <a:rPr sz="2400" dirty="0"/>
              <a:t> la culture</a:t>
            </a:r>
          </a:p>
          <a:p>
            <a:pPr lvl="1" rtl="0"/>
            <a:r>
              <a:rPr sz="2400" dirty="0" err="1"/>
              <a:t>Excellente</a:t>
            </a:r>
            <a:r>
              <a:rPr sz="2400" dirty="0"/>
              <a:t> communication</a:t>
            </a:r>
          </a:p>
        </p:txBody>
      </p:sp>
      <p:sp>
        <p:nvSpPr>
          <p:cNvPr id="3891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4895A40-44E9-4D05-B702-23F707EF61CF}" type="slidenum">
              <a:rPr/>
              <a:pPr rtl="0" eaLnBrk="1" hangingPunct="1"/>
              <a:t>37</a:t>
            </a:fld>
            <a:endParaRPr/>
          </a:p>
        </p:txBody>
      </p:sp>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9075" y="3573463"/>
            <a:ext cx="3328988" cy="221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9" name="TextBox 7"/>
          <p:cNvSpPr txBox="1">
            <a:spLocks noChangeArrowheads="1"/>
          </p:cNvSpPr>
          <p:nvPr/>
        </p:nvSpPr>
        <p:spPr bwMode="auto">
          <a:xfrm>
            <a:off x="5214938" y="5786438"/>
            <a:ext cx="352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WaterGuard au Myanmar</a:t>
            </a:r>
          </a:p>
          <a:p>
            <a:pPr rtl="0" eaLnBrk="1" hangingPunct="1"/>
            <a:r>
              <a:rPr sz="1400"/>
              <a:t>(crédit : PSI Myanmar)</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rtl="0"/>
            <a:r>
              <a:rPr b="1">
                <a:solidFill>
                  <a:schemeClr val="accent2"/>
                </a:solidFill>
              </a:rPr>
              <a:t>Formateurs</a:t>
            </a:r>
          </a:p>
        </p:txBody>
      </p:sp>
      <p:sp>
        <p:nvSpPr>
          <p:cNvPr id="3" name="Content Placeholder 2"/>
          <p:cNvSpPr>
            <a:spLocks noGrp="1"/>
          </p:cNvSpPr>
          <p:nvPr>
            <p:ph idx="1"/>
          </p:nvPr>
        </p:nvSpPr>
        <p:spPr>
          <a:xfrm>
            <a:off x="417513" y="1130300"/>
            <a:ext cx="4511675" cy="4525963"/>
          </a:xfrm>
        </p:spPr>
        <p:txBody>
          <a:bodyPr/>
          <a:lstStyle/>
          <a:p>
            <a:pPr rtl="0">
              <a:defRPr/>
            </a:pPr>
            <a:r>
              <a:rPr sz="2800" dirty="0" err="1"/>
              <a:t>Aident</a:t>
            </a:r>
            <a:r>
              <a:rPr sz="2800" dirty="0"/>
              <a:t> les gens à </a:t>
            </a:r>
            <a:r>
              <a:rPr sz="2800" dirty="0" err="1"/>
              <a:t>acquérir</a:t>
            </a:r>
            <a:r>
              <a:rPr sz="2800" dirty="0"/>
              <a:t> des </a:t>
            </a:r>
            <a:r>
              <a:rPr sz="2800" dirty="0" err="1"/>
              <a:t>connaissances</a:t>
            </a:r>
            <a:r>
              <a:rPr sz="2800" dirty="0"/>
              <a:t> et des </a:t>
            </a:r>
            <a:r>
              <a:rPr sz="2800" dirty="0" err="1"/>
              <a:t>compétences</a:t>
            </a:r>
            <a:r>
              <a:rPr sz="2800" dirty="0"/>
              <a:t> pour </a:t>
            </a:r>
            <a:r>
              <a:rPr sz="2800" dirty="0" err="1"/>
              <a:t>différents</a:t>
            </a:r>
            <a:r>
              <a:rPr sz="2800" dirty="0"/>
              <a:t> </a:t>
            </a:r>
            <a:r>
              <a:rPr sz="2800" dirty="0" err="1"/>
              <a:t>rôles</a:t>
            </a:r>
            <a:endParaRPr sz="2800" dirty="0"/>
          </a:p>
          <a:p>
            <a:pPr rtl="0">
              <a:defRPr/>
            </a:pPr>
            <a:r>
              <a:rPr sz="2800" kern="1200" dirty="0"/>
              <a:t>De la </a:t>
            </a:r>
            <a:r>
              <a:rPr sz="2800" kern="1200" dirty="0" err="1"/>
              <a:t>théorie</a:t>
            </a:r>
            <a:r>
              <a:rPr sz="2800" kern="1200" dirty="0"/>
              <a:t> ET de la </a:t>
            </a:r>
            <a:r>
              <a:rPr sz="2800" kern="1200" dirty="0" err="1"/>
              <a:t>pratique</a:t>
            </a:r>
            <a:endParaRPr sz="2800" kern="1200" dirty="0"/>
          </a:p>
          <a:p>
            <a:pPr rtl="0">
              <a:defRPr/>
            </a:pPr>
            <a:r>
              <a:rPr sz="2800" kern="1200" dirty="0"/>
              <a:t>Personnel interne </a:t>
            </a:r>
            <a:r>
              <a:rPr sz="2800" kern="1200" dirty="0" err="1"/>
              <a:t>qualifié</a:t>
            </a:r>
            <a:endParaRPr sz="2800" kern="1200" dirty="0"/>
          </a:p>
          <a:p>
            <a:pPr rtl="0">
              <a:defRPr/>
            </a:pPr>
            <a:r>
              <a:rPr sz="2800" kern="1200" dirty="0" err="1"/>
              <a:t>Organismes</a:t>
            </a:r>
            <a:r>
              <a:rPr sz="2800" kern="1200" dirty="0"/>
              <a:t> de formations </a:t>
            </a:r>
            <a:r>
              <a:rPr sz="2800" kern="1200" dirty="0" err="1"/>
              <a:t>externes</a:t>
            </a:r>
            <a:r>
              <a:rPr sz="2800" kern="1200" dirty="0"/>
              <a:t> </a:t>
            </a:r>
          </a:p>
          <a:p>
            <a:pPr>
              <a:defRPr/>
            </a:pPr>
            <a:endParaRPr lang="en-US" sz="2800" dirty="0" smtClean="0"/>
          </a:p>
          <a:p>
            <a:pPr marL="0" indent="0">
              <a:buFontTx/>
              <a:buNone/>
              <a:defRPr/>
            </a:pPr>
            <a:endParaRPr lang="en-US" sz="2800" dirty="0" smtClean="0"/>
          </a:p>
          <a:p>
            <a:pPr>
              <a:defRPr/>
            </a:pPr>
            <a:endParaRPr lang="en-CA" sz="2800" dirty="0"/>
          </a:p>
        </p:txBody>
      </p:sp>
      <p:sp>
        <p:nvSpPr>
          <p:cNvPr id="399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2D5B520-4A57-43AB-A308-F5C96430CC66}" type="slidenum">
              <a:rPr/>
              <a:pPr rtl="0" eaLnBrk="1" hangingPunct="1"/>
              <a:t>38</a:t>
            </a:fld>
            <a:endParaRPr/>
          </a:p>
        </p:txBody>
      </p:sp>
      <p:pic>
        <p:nvPicPr>
          <p:cNvPr id="399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2060575"/>
            <a:ext cx="3948112" cy="296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3" name="TextBox 7"/>
          <p:cNvSpPr txBox="1">
            <a:spLocks noChangeArrowheads="1"/>
          </p:cNvSpPr>
          <p:nvPr/>
        </p:nvSpPr>
        <p:spPr bwMode="auto">
          <a:xfrm>
            <a:off x="4929188" y="5072063"/>
            <a:ext cx="400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Formation sur le filtre biosable au Vietnam</a:t>
            </a:r>
          </a:p>
          <a:p>
            <a:pPr rtl="0" eaLnBrk="1" hangingPunct="1"/>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468313" y="4763"/>
            <a:ext cx="8229600" cy="1143000"/>
          </a:xfrm>
        </p:spPr>
        <p:txBody>
          <a:bodyPr/>
          <a:lstStyle/>
          <a:p>
            <a:pPr rtl="0"/>
            <a:r>
              <a:rPr b="1">
                <a:solidFill>
                  <a:schemeClr val="accent2"/>
                </a:solidFill>
              </a:rPr>
              <a:t>Autres parties prenantes</a:t>
            </a:r>
          </a:p>
        </p:txBody>
      </p:sp>
      <p:sp>
        <p:nvSpPr>
          <p:cNvPr id="3" name="Content Placeholder 2"/>
          <p:cNvSpPr>
            <a:spLocks noGrp="1"/>
          </p:cNvSpPr>
          <p:nvPr>
            <p:ph idx="1"/>
          </p:nvPr>
        </p:nvSpPr>
        <p:spPr>
          <a:xfrm>
            <a:off x="468313" y="908050"/>
            <a:ext cx="8229600" cy="5329238"/>
          </a:xfrm>
        </p:spPr>
        <p:txBody>
          <a:bodyPr/>
          <a:lstStyle/>
          <a:p>
            <a:pPr rtl="0">
              <a:defRPr/>
            </a:pPr>
            <a:r>
              <a:rPr sz="2800" dirty="0" err="1"/>
              <a:t>Donateurs</a:t>
            </a:r>
            <a:endParaRPr sz="2800" dirty="0"/>
          </a:p>
          <a:p>
            <a:pPr lvl="1" rtl="0">
              <a:defRPr/>
            </a:pPr>
            <a:r>
              <a:rPr sz="2400" kern="1200" dirty="0" err="1"/>
              <a:t>Personnes</a:t>
            </a:r>
            <a:r>
              <a:rPr sz="2400" kern="1200" dirty="0"/>
              <a:t> </a:t>
            </a:r>
            <a:r>
              <a:rPr sz="2400" kern="1200" dirty="0" err="1"/>
              <a:t>individuelles</a:t>
            </a:r>
            <a:r>
              <a:rPr sz="2400" kern="1200" dirty="0"/>
              <a:t> locales et </a:t>
            </a:r>
            <a:r>
              <a:rPr sz="2400" kern="1200" dirty="0" err="1"/>
              <a:t>internationales</a:t>
            </a:r>
            <a:r>
              <a:rPr sz="2400" kern="1200" dirty="0"/>
              <a:t>, </a:t>
            </a:r>
            <a:r>
              <a:rPr sz="2400" kern="1200" dirty="0" err="1"/>
              <a:t>organisations</a:t>
            </a:r>
            <a:r>
              <a:rPr sz="2400" kern="1200" dirty="0"/>
              <a:t> </a:t>
            </a:r>
            <a:r>
              <a:rPr sz="2400" kern="1200" dirty="0" err="1"/>
              <a:t>communautaires</a:t>
            </a:r>
            <a:r>
              <a:rPr sz="2400" kern="1200" dirty="0"/>
              <a:t>, </a:t>
            </a:r>
            <a:r>
              <a:rPr sz="2400" kern="1200" dirty="0" err="1"/>
              <a:t>fondations</a:t>
            </a:r>
            <a:r>
              <a:rPr sz="2400" kern="1200" dirty="0"/>
              <a:t>, </a:t>
            </a:r>
            <a:r>
              <a:rPr sz="2400" kern="1200" dirty="0" err="1"/>
              <a:t>gouvernement</a:t>
            </a:r>
            <a:endParaRPr sz="2400" kern="1200" dirty="0"/>
          </a:p>
          <a:p>
            <a:pPr rtl="0">
              <a:defRPr/>
            </a:pPr>
            <a:r>
              <a:rPr sz="2800" dirty="0" err="1"/>
              <a:t>Universités</a:t>
            </a:r>
            <a:r>
              <a:rPr sz="2800" dirty="0"/>
              <a:t> et </a:t>
            </a:r>
            <a:r>
              <a:rPr sz="2800" dirty="0" err="1"/>
              <a:t>établissements</a:t>
            </a:r>
            <a:r>
              <a:rPr sz="2800" dirty="0"/>
              <a:t> </a:t>
            </a:r>
            <a:r>
              <a:rPr sz="2800" dirty="0" err="1"/>
              <a:t>éducatifs</a:t>
            </a:r>
            <a:endParaRPr sz="2800" dirty="0"/>
          </a:p>
          <a:p>
            <a:pPr lvl="1" rtl="0">
              <a:defRPr/>
            </a:pPr>
            <a:r>
              <a:rPr sz="2400" dirty="0" err="1"/>
              <a:t>Mènent</a:t>
            </a:r>
            <a:r>
              <a:rPr sz="2400" dirty="0"/>
              <a:t> des </a:t>
            </a:r>
            <a:r>
              <a:rPr sz="2400" dirty="0" err="1"/>
              <a:t>recherches</a:t>
            </a:r>
            <a:r>
              <a:rPr sz="2400" dirty="0"/>
              <a:t> pour aider la CTED</a:t>
            </a:r>
          </a:p>
          <a:p>
            <a:pPr lvl="1" rtl="0">
              <a:defRPr/>
            </a:pPr>
            <a:r>
              <a:rPr sz="2400" dirty="0" err="1"/>
              <a:t>Évaluation</a:t>
            </a:r>
            <a:r>
              <a:rPr sz="2400" dirty="0"/>
              <a:t> des </a:t>
            </a:r>
            <a:r>
              <a:rPr sz="2400" dirty="0" err="1"/>
              <a:t>programmes</a:t>
            </a:r>
            <a:r>
              <a:rPr sz="2400" dirty="0"/>
              <a:t> et observation des impacts</a:t>
            </a:r>
          </a:p>
          <a:p>
            <a:pPr rtl="0">
              <a:defRPr/>
            </a:pPr>
            <a:r>
              <a:rPr sz="2800" dirty="0" err="1"/>
              <a:t>Gouvernement</a:t>
            </a:r>
            <a:endParaRPr sz="2800" dirty="0"/>
          </a:p>
          <a:p>
            <a:pPr lvl="1" rtl="0">
              <a:defRPr/>
            </a:pPr>
            <a:r>
              <a:rPr sz="2400" dirty="0"/>
              <a:t>Mission </a:t>
            </a:r>
            <a:r>
              <a:rPr sz="2400" dirty="0" err="1"/>
              <a:t>d'apporter</a:t>
            </a:r>
            <a:r>
              <a:rPr sz="2400" dirty="0"/>
              <a:t> </a:t>
            </a:r>
            <a:r>
              <a:rPr sz="2400" dirty="0" err="1"/>
              <a:t>l'eau</a:t>
            </a:r>
            <a:r>
              <a:rPr sz="2400" dirty="0"/>
              <a:t> potable</a:t>
            </a:r>
          </a:p>
          <a:p>
            <a:pPr lvl="1" rtl="0">
              <a:defRPr/>
            </a:pPr>
            <a:r>
              <a:rPr sz="2400" dirty="0" err="1"/>
              <a:t>Certains</a:t>
            </a:r>
            <a:r>
              <a:rPr sz="2400" dirty="0"/>
              <a:t> </a:t>
            </a:r>
            <a:r>
              <a:rPr sz="2400" dirty="0" err="1"/>
              <a:t>ont</a:t>
            </a:r>
            <a:r>
              <a:rPr sz="2400" dirty="0"/>
              <a:t> </a:t>
            </a:r>
            <a:r>
              <a:rPr sz="2400" dirty="0" err="1"/>
              <a:t>rédigé</a:t>
            </a:r>
            <a:r>
              <a:rPr sz="2400" dirty="0"/>
              <a:t> des directives </a:t>
            </a:r>
            <a:r>
              <a:rPr sz="2400" dirty="0" err="1"/>
              <a:t>nationales</a:t>
            </a:r>
            <a:r>
              <a:rPr sz="2400" dirty="0"/>
              <a:t> pour la CTED</a:t>
            </a:r>
          </a:p>
        </p:txBody>
      </p:sp>
      <p:sp>
        <p:nvSpPr>
          <p:cNvPr id="4096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13A1EA8-8C4C-4B0B-9B19-A809F5D24E30}" type="slidenum">
              <a:rPr/>
              <a:pPr rtl="0" eaLnBrk="1" hangingPunct="1"/>
              <a:t>39</a:t>
            </a:fld>
            <a:endParaRP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24528" cy="1143000"/>
          </a:xfrm>
        </p:spPr>
        <p:txBody>
          <a:bodyPr rtlCol="0">
            <a:noAutofit/>
          </a:bodyPr>
          <a:lstStyle/>
          <a:p>
            <a:pPr rtl="0" fontAlgn="auto">
              <a:spcAft>
                <a:spcPts val="0"/>
              </a:spcAft>
              <a:defRPr/>
            </a:pPr>
            <a:r>
              <a:rPr sz="3200" b="1" dirty="0" err="1">
                <a:solidFill>
                  <a:schemeClr val="accent2"/>
                </a:solidFill>
              </a:rPr>
              <a:t>Pourquoi</a:t>
            </a:r>
            <a:r>
              <a:rPr sz="3200" b="1" dirty="0">
                <a:solidFill>
                  <a:schemeClr val="accent2"/>
                </a:solidFill>
              </a:rPr>
              <a:t> </a:t>
            </a:r>
            <a:r>
              <a:rPr sz="3200" b="1" dirty="0" err="1">
                <a:solidFill>
                  <a:schemeClr val="accent2"/>
                </a:solidFill>
              </a:rPr>
              <a:t>certains</a:t>
            </a:r>
            <a:r>
              <a:rPr sz="3200" b="1" dirty="0">
                <a:solidFill>
                  <a:schemeClr val="accent2"/>
                </a:solidFill>
              </a:rPr>
              <a:t> </a:t>
            </a:r>
            <a:r>
              <a:rPr sz="3200" b="1" dirty="0" err="1">
                <a:solidFill>
                  <a:schemeClr val="accent2"/>
                </a:solidFill>
              </a:rPr>
              <a:t>projets</a:t>
            </a:r>
            <a:r>
              <a:rPr sz="3200" b="1" dirty="0">
                <a:solidFill>
                  <a:schemeClr val="accent2"/>
                </a:solidFill>
              </a:rPr>
              <a:t> de CTED ne </a:t>
            </a:r>
            <a:r>
              <a:rPr sz="3200" b="1" dirty="0" err="1">
                <a:solidFill>
                  <a:schemeClr val="accent2"/>
                </a:solidFill>
              </a:rPr>
              <a:t>parviennent-ils</a:t>
            </a:r>
            <a:r>
              <a:rPr sz="3200" b="1" dirty="0">
                <a:solidFill>
                  <a:schemeClr val="accent2"/>
                </a:solidFill>
              </a:rPr>
              <a:t> pas à </a:t>
            </a:r>
            <a:r>
              <a:rPr sz="3200" b="1" dirty="0" err="1">
                <a:solidFill>
                  <a:schemeClr val="accent2"/>
                </a:solidFill>
              </a:rPr>
              <a:t>atteindre</a:t>
            </a:r>
            <a:r>
              <a:rPr sz="3200" b="1" dirty="0">
                <a:solidFill>
                  <a:schemeClr val="accent2"/>
                </a:solidFill>
              </a:rPr>
              <a:t> </a:t>
            </a:r>
            <a:r>
              <a:rPr sz="3200" b="1" dirty="0" err="1">
                <a:solidFill>
                  <a:schemeClr val="accent2"/>
                </a:solidFill>
              </a:rPr>
              <a:t>leurs</a:t>
            </a:r>
            <a:r>
              <a:rPr sz="3200" b="1" dirty="0">
                <a:solidFill>
                  <a:schemeClr val="accent2"/>
                </a:solidFill>
              </a:rPr>
              <a:t> </a:t>
            </a:r>
            <a:r>
              <a:rPr sz="3200" b="1" dirty="0" err="1">
                <a:solidFill>
                  <a:schemeClr val="accent2"/>
                </a:solidFill>
              </a:rPr>
              <a:t>objectifs</a:t>
            </a:r>
            <a:r>
              <a:rPr sz="3200" b="1" dirty="0">
                <a:solidFill>
                  <a:schemeClr val="accent2"/>
                </a:solidFill>
              </a:rPr>
              <a:t> ?</a:t>
            </a:r>
          </a:p>
        </p:txBody>
      </p:sp>
      <p:pic>
        <p:nvPicPr>
          <p:cNvPr id="512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557338"/>
            <a:ext cx="6761163" cy="5070475"/>
          </a:xfrm>
          <a:ln>
            <a:solidFill>
              <a:schemeClr val="tx1"/>
            </a:solidFill>
            <a:miter lim="800000"/>
            <a:headEnd/>
            <a:tailEnd/>
          </a:ln>
        </p:spPr>
      </p:pic>
      <p:sp>
        <p:nvSpPr>
          <p:cNvPr id="512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D1F37C9-9BE1-4E46-B950-434920A40B16}" type="slidenum">
              <a:rPr/>
              <a:pPr rtl="0" eaLnBrk="1" hangingPunct="1"/>
              <a:t>4</a:t>
            </a:fld>
            <a:endParaRPr/>
          </a:p>
        </p:txBody>
      </p:sp>
      <p:pic>
        <p:nvPicPr>
          <p:cNvPr id="5"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rtl="0" eaLnBrk="1" hangingPunct="1"/>
            <a:r>
              <a:rPr b="1">
                <a:solidFill>
                  <a:schemeClr val="accent2"/>
                </a:solidFill>
              </a:rPr>
              <a:t>Processus de renforcement et validation des compétences</a:t>
            </a:r>
          </a:p>
        </p:txBody>
      </p:sp>
      <p:sp>
        <p:nvSpPr>
          <p:cNvPr id="41987" name="Content Placeholder 2"/>
          <p:cNvSpPr>
            <a:spLocks noGrp="1"/>
          </p:cNvSpPr>
          <p:nvPr>
            <p:ph idx="1"/>
          </p:nvPr>
        </p:nvSpPr>
        <p:spPr>
          <a:xfrm>
            <a:off x="457200" y="1600200"/>
            <a:ext cx="5267325" cy="4525963"/>
          </a:xfrm>
        </p:spPr>
        <p:txBody>
          <a:bodyPr/>
          <a:lstStyle/>
          <a:p>
            <a:pPr rtl="0" eaLnBrk="1" hangingPunct="1"/>
            <a:r>
              <a:rPr b="1"/>
              <a:t>Compétences</a:t>
            </a:r>
          </a:p>
          <a:p>
            <a:pPr lvl="1" rtl="0" eaLnBrk="1" hangingPunct="1"/>
            <a:r>
              <a:rPr/>
              <a:t>Connaissance, aptitude ou attitude nécessaire pour jouer un rôle</a:t>
            </a:r>
          </a:p>
          <a:p>
            <a:pPr rtl="0" eaLnBrk="1" hangingPunct="1"/>
            <a:r>
              <a:rPr b="1"/>
              <a:t>Validation.</a:t>
            </a:r>
          </a:p>
          <a:p>
            <a:pPr lvl="1" rtl="0" eaLnBrk="1" hangingPunct="1"/>
            <a:r>
              <a:rPr/>
              <a:t>Processus qui consiste à vérifier les compétences des gens</a:t>
            </a:r>
          </a:p>
          <a:p>
            <a:pPr lvl="1" rtl="0" eaLnBrk="1" hangingPunct="1"/>
            <a:r>
              <a:rPr/>
              <a:t>Les validateurs peuvent être internes ou externes</a:t>
            </a:r>
          </a:p>
        </p:txBody>
      </p:sp>
      <p:sp>
        <p:nvSpPr>
          <p:cNvPr id="4198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D8BC976-8251-43A7-9307-F944DFE3469E}" type="slidenum">
              <a:rPr/>
              <a:pPr rtl="0" eaLnBrk="1" hangingPunct="1"/>
              <a:t>40</a:t>
            </a:fld>
            <a:endParaRPr/>
          </a:p>
        </p:txBody>
      </p:sp>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1773238"/>
            <a:ext cx="3024188"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1" name="TextBox 7"/>
          <p:cNvSpPr txBox="1">
            <a:spLocks noChangeArrowheads="1"/>
          </p:cNvSpPr>
          <p:nvPr/>
        </p:nvSpPr>
        <p:spPr bwMode="auto">
          <a:xfrm>
            <a:off x="5551488" y="5845175"/>
            <a:ext cx="352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Formation aux analyses de qualité de l'eau</a:t>
            </a:r>
          </a:p>
          <a:p>
            <a:pPr rtl="0" eaLnBrk="1" hangingPunct="1"/>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F1D6AA6-803E-463C-8701-2ED11B57B09A}" type="slidenum">
              <a:rPr/>
              <a:pPr rtl="0" eaLnBrk="1" hangingPunct="1"/>
              <a:t>41</a:t>
            </a:fld>
            <a:endParaRPr/>
          </a:p>
        </p:txBody>
      </p:sp>
      <p:sp>
        <p:nvSpPr>
          <p:cNvPr id="43011" name="Rectangle 2"/>
          <p:cNvSpPr>
            <a:spLocks noGrp="1" noChangeArrowheads="1"/>
          </p:cNvSpPr>
          <p:nvPr>
            <p:ph type="title"/>
          </p:nvPr>
        </p:nvSpPr>
        <p:spPr/>
        <p:txBody>
          <a:bodyPr/>
          <a:lstStyle/>
          <a:p>
            <a:pPr rtl="0" eaLnBrk="1" hangingPunct="1"/>
            <a:r>
              <a:rPr b="1">
                <a:solidFill>
                  <a:schemeClr val="accent2"/>
                </a:solidFill>
              </a:rPr>
              <a:t>Développement des compétences</a:t>
            </a:r>
          </a:p>
        </p:txBody>
      </p:sp>
      <p:sp>
        <p:nvSpPr>
          <p:cNvPr id="43012" name="Rectangle 3"/>
          <p:cNvSpPr>
            <a:spLocks noGrp="1" noChangeArrowheads="1"/>
          </p:cNvSpPr>
          <p:nvPr>
            <p:ph type="body" idx="1"/>
          </p:nvPr>
        </p:nvSpPr>
        <p:spPr>
          <a:xfrm>
            <a:off x="457200" y="1357313"/>
            <a:ext cx="4546600" cy="5257800"/>
          </a:xfrm>
        </p:spPr>
        <p:txBody>
          <a:bodyPr/>
          <a:lstStyle/>
          <a:p>
            <a:pPr rtl="0" eaLnBrk="1" hangingPunct="1">
              <a:lnSpc>
                <a:spcPct val="90000"/>
              </a:lnSpc>
            </a:pPr>
            <a:r>
              <a:rPr sz="2800"/>
              <a:t>Allouer du temps et des ressources pour la formation et l'apprentissage</a:t>
            </a:r>
          </a:p>
          <a:p>
            <a:pPr rtl="0" eaLnBrk="1" hangingPunct="1">
              <a:lnSpc>
                <a:spcPct val="90000"/>
              </a:lnSpc>
            </a:pPr>
            <a:r>
              <a:rPr sz="2800"/>
              <a:t>Soutien externe pour la formation et au conseil</a:t>
            </a:r>
          </a:p>
          <a:p>
            <a:pPr rtl="0" eaLnBrk="1" hangingPunct="1">
              <a:lnSpc>
                <a:spcPct val="90000"/>
              </a:lnSpc>
            </a:pPr>
            <a:r>
              <a:rPr sz="2800"/>
              <a:t>Apprenti auprès de personnel interne qualifié ou d'experts extérieurs </a:t>
            </a:r>
          </a:p>
          <a:p>
            <a:pPr rtl="0" eaLnBrk="1" hangingPunct="1">
              <a:lnSpc>
                <a:spcPct val="90000"/>
              </a:lnSpc>
            </a:pPr>
            <a:r>
              <a:rPr sz="2800"/>
              <a:t>Suivi et mentorat permanents </a:t>
            </a:r>
          </a:p>
        </p:txBody>
      </p:sp>
      <p:pic>
        <p:nvPicPr>
          <p:cNvPr id="430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390775"/>
            <a:ext cx="3868738" cy="290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5" name="TextBox 7"/>
          <p:cNvSpPr txBox="1">
            <a:spLocks noChangeArrowheads="1"/>
          </p:cNvSpPr>
          <p:nvPr/>
        </p:nvSpPr>
        <p:spPr bwMode="auto">
          <a:xfrm>
            <a:off x="4908550" y="5357813"/>
            <a:ext cx="352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Une formation au Vietnam </a:t>
            </a:r>
          </a:p>
          <a:p>
            <a:pPr rtl="0" eaLnBrk="1" hangingPunct="1"/>
            <a:r>
              <a:rPr sz="1400"/>
              <a:t>(crédit : CAWST)</a:t>
            </a:r>
          </a:p>
        </p:txBody>
      </p:sp>
      <p:pic>
        <p:nvPicPr>
          <p:cNvPr id="8"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128A1B9-61FB-4ACE-8A98-25B503E7DF56}" type="slidenum">
              <a:rPr/>
              <a:pPr rtl="0" eaLnBrk="1" hangingPunct="1"/>
              <a:t>42</a:t>
            </a:fld>
            <a:endParaRPr/>
          </a:p>
        </p:txBody>
      </p:sp>
      <p:sp>
        <p:nvSpPr>
          <p:cNvPr id="44035" name="Rectangle 2"/>
          <p:cNvSpPr>
            <a:spLocks noGrp="1" noChangeArrowheads="1"/>
          </p:cNvSpPr>
          <p:nvPr>
            <p:ph type="title"/>
          </p:nvPr>
        </p:nvSpPr>
        <p:spPr/>
        <p:txBody>
          <a:bodyPr/>
          <a:lstStyle/>
          <a:p>
            <a:pPr rtl="0" eaLnBrk="1" hangingPunct="1"/>
            <a:r>
              <a:rPr b="1">
                <a:solidFill>
                  <a:schemeClr val="accent2"/>
                </a:solidFill>
              </a:rPr>
              <a:t>Financement de programme</a:t>
            </a:r>
          </a:p>
        </p:txBody>
      </p:sp>
      <p:sp>
        <p:nvSpPr>
          <p:cNvPr id="44036" name="Rectangle 3"/>
          <p:cNvSpPr>
            <a:spLocks noGrp="1" noChangeArrowheads="1"/>
          </p:cNvSpPr>
          <p:nvPr>
            <p:ph type="body" idx="1"/>
          </p:nvPr>
        </p:nvSpPr>
        <p:spPr>
          <a:xfrm>
            <a:off x="457200" y="1600200"/>
            <a:ext cx="8229600" cy="5257800"/>
          </a:xfrm>
        </p:spPr>
        <p:txBody>
          <a:bodyPr/>
          <a:lstStyle/>
          <a:p>
            <a:pPr rtl="0" eaLnBrk="1" hangingPunct="1"/>
            <a:r>
              <a:rPr sz="2400" dirty="0" err="1"/>
              <a:t>Besoin</a:t>
            </a:r>
            <a:r>
              <a:rPr sz="2400" dirty="0"/>
              <a:t> de </a:t>
            </a:r>
            <a:r>
              <a:rPr sz="2400" dirty="0" err="1"/>
              <a:t>financement</a:t>
            </a:r>
            <a:r>
              <a:rPr sz="2400" dirty="0"/>
              <a:t> </a:t>
            </a:r>
            <a:r>
              <a:rPr sz="2400" dirty="0" err="1"/>
              <a:t>régulier</a:t>
            </a:r>
            <a:r>
              <a:rPr sz="2400" dirty="0"/>
              <a:t> sur le long </a:t>
            </a:r>
            <a:r>
              <a:rPr sz="2400" dirty="0" err="1"/>
              <a:t>terme</a:t>
            </a:r>
            <a:r>
              <a:rPr sz="2400" dirty="0"/>
              <a:t> pour </a:t>
            </a:r>
            <a:r>
              <a:rPr sz="2400" dirty="0" err="1"/>
              <a:t>garantir</a:t>
            </a:r>
            <a:r>
              <a:rPr sz="2400" dirty="0"/>
              <a:t> que les </a:t>
            </a:r>
            <a:r>
              <a:rPr sz="2400" dirty="0" err="1"/>
              <a:t>activités</a:t>
            </a:r>
            <a:r>
              <a:rPr sz="2400" dirty="0"/>
              <a:t> </a:t>
            </a:r>
            <a:r>
              <a:rPr sz="2400" dirty="0" err="1"/>
              <a:t>puissent</a:t>
            </a:r>
            <a:r>
              <a:rPr sz="2400" dirty="0"/>
              <a:t> se </a:t>
            </a:r>
            <a:r>
              <a:rPr sz="2400" dirty="0" err="1"/>
              <a:t>dérouler</a:t>
            </a:r>
            <a:r>
              <a:rPr sz="2400" dirty="0"/>
              <a:t> </a:t>
            </a:r>
            <a:r>
              <a:rPr sz="2400" dirty="0" err="1"/>
              <a:t>correctement</a:t>
            </a:r>
            <a:endParaRPr sz="2400" dirty="0"/>
          </a:p>
          <a:p>
            <a:pPr rtl="0" eaLnBrk="1" hangingPunct="1"/>
            <a:r>
              <a:rPr sz="2400" dirty="0"/>
              <a:t>Un </a:t>
            </a:r>
            <a:r>
              <a:rPr sz="2400" dirty="0" err="1"/>
              <a:t>financement</a:t>
            </a:r>
            <a:r>
              <a:rPr sz="2400" dirty="0"/>
              <a:t> </a:t>
            </a:r>
            <a:r>
              <a:rPr sz="2400" dirty="0" err="1"/>
              <a:t>approprié</a:t>
            </a:r>
            <a:r>
              <a:rPr sz="2400" dirty="0"/>
              <a:t> </a:t>
            </a:r>
            <a:r>
              <a:rPr sz="2400" dirty="0" err="1"/>
              <a:t>est</a:t>
            </a:r>
            <a:r>
              <a:rPr sz="2400" dirty="0"/>
              <a:t> </a:t>
            </a:r>
            <a:r>
              <a:rPr sz="2400" dirty="0" err="1"/>
              <a:t>essentiel</a:t>
            </a:r>
            <a:r>
              <a:rPr sz="2400" dirty="0"/>
              <a:t> pour :</a:t>
            </a:r>
          </a:p>
          <a:p>
            <a:pPr lvl="1" rtl="0" eaLnBrk="1" hangingPunct="1"/>
            <a:r>
              <a:rPr sz="2000" dirty="0" err="1"/>
              <a:t>Garantir</a:t>
            </a:r>
            <a:r>
              <a:rPr sz="2000" dirty="0"/>
              <a:t> que les efforts de </a:t>
            </a:r>
            <a:r>
              <a:rPr sz="2000" dirty="0" err="1"/>
              <a:t>mise</a:t>
            </a:r>
            <a:r>
              <a:rPr sz="2000" dirty="0"/>
              <a:t> </a:t>
            </a:r>
            <a:r>
              <a:rPr sz="2000" dirty="0" err="1"/>
              <a:t>en</a:t>
            </a:r>
            <a:r>
              <a:rPr sz="2000" dirty="0"/>
              <a:t> </a:t>
            </a:r>
            <a:r>
              <a:rPr sz="2000" dirty="0" err="1"/>
              <a:t>œuvre</a:t>
            </a:r>
            <a:r>
              <a:rPr sz="2000" dirty="0"/>
              <a:t> </a:t>
            </a:r>
            <a:r>
              <a:rPr sz="2000" dirty="0" err="1"/>
              <a:t>soient</a:t>
            </a:r>
            <a:r>
              <a:rPr sz="2000" dirty="0"/>
              <a:t> durables</a:t>
            </a:r>
          </a:p>
          <a:p>
            <a:pPr lvl="1" rtl="0" eaLnBrk="1" hangingPunct="1"/>
            <a:r>
              <a:rPr sz="2000" dirty="0" err="1"/>
              <a:t>Avoir</a:t>
            </a:r>
            <a:r>
              <a:rPr sz="2000" dirty="0"/>
              <a:t> la </a:t>
            </a:r>
            <a:r>
              <a:rPr sz="2000" dirty="0" err="1"/>
              <a:t>possibilité</a:t>
            </a:r>
            <a:r>
              <a:rPr sz="2000" dirty="0"/>
              <a:t> de passer à </a:t>
            </a:r>
            <a:r>
              <a:rPr sz="2000" dirty="0" err="1"/>
              <a:t>l'échelle</a:t>
            </a:r>
            <a:r>
              <a:rPr sz="2000" dirty="0"/>
              <a:t> </a:t>
            </a:r>
            <a:r>
              <a:rPr sz="2000" dirty="0" err="1"/>
              <a:t>supérieure</a:t>
            </a:r>
            <a:r>
              <a:rPr sz="2000" dirty="0"/>
              <a:t> et </a:t>
            </a:r>
            <a:r>
              <a:rPr sz="2000" dirty="0" err="1"/>
              <a:t>atteindre</a:t>
            </a:r>
            <a:r>
              <a:rPr sz="2000" dirty="0"/>
              <a:t> de </a:t>
            </a:r>
            <a:r>
              <a:rPr sz="2000" dirty="0" err="1"/>
              <a:t>nouvelles</a:t>
            </a:r>
            <a:r>
              <a:rPr sz="2000" dirty="0"/>
              <a:t> </a:t>
            </a:r>
            <a:r>
              <a:rPr sz="2000" dirty="0" err="1"/>
              <a:t>régions</a:t>
            </a:r>
            <a:r>
              <a:rPr sz="2000" dirty="0"/>
              <a:t> et de nouveaux </a:t>
            </a:r>
            <a:r>
              <a:rPr sz="2000" dirty="0" err="1"/>
              <a:t>marchés</a:t>
            </a:r>
            <a:endParaRPr sz="2000" dirty="0"/>
          </a:p>
          <a:p>
            <a:pPr rtl="0" eaLnBrk="1" hangingPunct="1"/>
            <a:r>
              <a:rPr sz="2400" dirty="0" err="1"/>
              <a:t>Nécessité</a:t>
            </a:r>
            <a:r>
              <a:rPr sz="2400" dirty="0"/>
              <a:t> </a:t>
            </a:r>
            <a:r>
              <a:rPr sz="2400" dirty="0" err="1"/>
              <a:t>d'éduquer</a:t>
            </a:r>
            <a:r>
              <a:rPr sz="2400" dirty="0"/>
              <a:t> les </a:t>
            </a:r>
            <a:r>
              <a:rPr sz="2400" dirty="0" err="1"/>
              <a:t>donateurs</a:t>
            </a:r>
            <a:r>
              <a:rPr sz="2400" dirty="0"/>
              <a:t> qui ne </a:t>
            </a:r>
            <a:r>
              <a:rPr sz="2400" dirty="0" err="1"/>
              <a:t>sont</a:t>
            </a:r>
            <a:r>
              <a:rPr sz="2400" dirty="0"/>
              <a:t> pas </a:t>
            </a:r>
            <a:r>
              <a:rPr sz="2400" dirty="0" err="1"/>
              <a:t>nécessairement</a:t>
            </a:r>
            <a:r>
              <a:rPr sz="2400" dirty="0"/>
              <a:t> </a:t>
            </a:r>
            <a:r>
              <a:rPr sz="2400" dirty="0" err="1"/>
              <a:t>familiers</a:t>
            </a:r>
            <a:r>
              <a:rPr sz="2400" dirty="0"/>
              <a:t> avec la CTED et les </a:t>
            </a:r>
            <a:r>
              <a:rPr sz="2400" dirty="0" err="1"/>
              <a:t>bonnes</a:t>
            </a:r>
            <a:r>
              <a:rPr sz="2400" dirty="0"/>
              <a:t> </a:t>
            </a:r>
            <a:r>
              <a:rPr sz="2400" dirty="0" err="1"/>
              <a:t>pratiques</a:t>
            </a:r>
            <a:r>
              <a:rPr sz="2400" dirty="0"/>
              <a:t> de </a:t>
            </a:r>
            <a:r>
              <a:rPr sz="2400" dirty="0" err="1"/>
              <a:t>mise</a:t>
            </a:r>
            <a:r>
              <a:rPr sz="2400" dirty="0"/>
              <a:t> </a:t>
            </a:r>
            <a:r>
              <a:rPr sz="2400" dirty="0" err="1"/>
              <a:t>en</a:t>
            </a:r>
            <a:r>
              <a:rPr sz="2400" dirty="0"/>
              <a:t> </a:t>
            </a:r>
            <a:r>
              <a:rPr sz="2400" dirty="0" err="1"/>
              <a:t>œuvre</a:t>
            </a:r>
            <a:r>
              <a:rPr sz="2400" dirty="0"/>
              <a:t>.</a:t>
            </a:r>
          </a:p>
          <a:p>
            <a:pPr rtl="0" eaLnBrk="1" hangingPunct="1"/>
            <a:r>
              <a:rPr sz="2400" dirty="0" err="1"/>
              <a:t>Possibilité</a:t>
            </a:r>
            <a:r>
              <a:rPr sz="2400" dirty="0"/>
              <a:t> de combiner les sources de </a:t>
            </a:r>
            <a:r>
              <a:rPr sz="2400" dirty="0" err="1"/>
              <a:t>financement</a:t>
            </a:r>
            <a:r>
              <a:rPr sz="2400" dirty="0"/>
              <a:t> pour </a:t>
            </a:r>
            <a:r>
              <a:rPr sz="2400" dirty="0" err="1"/>
              <a:t>couvrir</a:t>
            </a:r>
            <a:r>
              <a:rPr sz="2400" dirty="0"/>
              <a:t> les </a:t>
            </a:r>
            <a:r>
              <a:rPr sz="2400" dirty="0" err="1"/>
              <a:t>différentes</a:t>
            </a:r>
            <a:r>
              <a:rPr sz="2400" dirty="0"/>
              <a:t> </a:t>
            </a:r>
            <a:r>
              <a:rPr sz="2400" dirty="0" err="1"/>
              <a:t>dépenses</a:t>
            </a:r>
            <a:r>
              <a:rPr sz="2400" dirty="0"/>
              <a:t>. </a:t>
            </a: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C512804-2703-4BC1-8E07-6CED14BF9E81}" type="slidenum">
              <a:rPr/>
              <a:pPr rtl="0" eaLnBrk="1" hangingPunct="1"/>
              <a:t>43</a:t>
            </a:fld>
            <a:endParaRPr/>
          </a:p>
        </p:txBody>
      </p:sp>
      <p:sp>
        <p:nvSpPr>
          <p:cNvPr id="45059"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45060" name="Rectangle 3"/>
          <p:cNvSpPr>
            <a:spLocks noGrp="1" noChangeArrowheads="1"/>
          </p:cNvSpPr>
          <p:nvPr>
            <p:ph type="body" idx="1"/>
          </p:nvPr>
        </p:nvSpPr>
        <p:spPr>
          <a:xfrm>
            <a:off x="457200" y="1600200"/>
            <a:ext cx="8229600" cy="4924425"/>
          </a:xfrm>
        </p:spPr>
        <p:txBody>
          <a:bodyPr/>
          <a:lstStyle/>
          <a:p>
            <a:pPr rtl="0" eaLnBrk="1" hangingPunct="1"/>
            <a:r>
              <a:rPr/>
              <a:t>Qu'avez-vous appris concernant les cinq composantes de la mise en œuvre de la CTED ?</a:t>
            </a: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rtl="0"/>
            <a:r>
              <a:rPr b="1">
                <a:solidFill>
                  <a:schemeClr val="accent2"/>
                </a:solidFill>
              </a:rPr>
              <a:t>Cherchez les points rouges</a:t>
            </a:r>
          </a:p>
        </p:txBody>
      </p:sp>
      <p:pic>
        <p:nvPicPr>
          <p:cNvPr id="6147" name="Picture 5" descr="Country map 17x11updated August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5987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itle 1"/>
          <p:cNvSpPr txBox="1">
            <a:spLocks/>
          </p:cNvSpPr>
          <p:nvPr/>
        </p:nvSpPr>
        <p:spPr bwMode="auto">
          <a:xfrm>
            <a:off x="0" y="5214938"/>
            <a:ext cx="9144000" cy="1143000"/>
          </a:xfrm>
          <a:prstGeom prst="rect">
            <a:avLst/>
          </a:prstGeom>
          <a:noFill/>
          <a:ln>
            <a:noFill/>
          </a:ln>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0">
              <a:defRPr/>
            </a:pPr>
            <a:r>
              <a:rPr sz="2800">
                <a:latin typeface="+mn-lt"/>
              </a:rPr>
              <a:t>Revue des 392 clients de CAWST dans 63 pays </a:t>
            </a:r>
          </a:p>
        </p:txBody>
      </p:sp>
      <p:sp>
        <p:nvSpPr>
          <p:cNvPr id="6150"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A200687-4CFD-4B32-A59E-2DF3B4F18BFE}" type="slidenum">
              <a:rPr/>
              <a:pPr rtl="0" eaLnBrk="1" hangingPunct="1"/>
              <a:t>5</a:t>
            </a:fld>
            <a:endParaRPr/>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rtl="0"/>
            <a:r>
              <a:rPr b="1">
                <a:solidFill>
                  <a:schemeClr val="accent2"/>
                </a:solidFill>
              </a:rPr>
              <a:t>Qu'avons-nous appris ?</a:t>
            </a:r>
          </a:p>
        </p:txBody>
      </p:sp>
      <p:sp>
        <p:nvSpPr>
          <p:cNvPr id="7171" name="Content Placeholder 2"/>
          <p:cNvSpPr>
            <a:spLocks noGrp="1"/>
          </p:cNvSpPr>
          <p:nvPr>
            <p:ph idx="1"/>
          </p:nvPr>
        </p:nvSpPr>
        <p:spPr>
          <a:xfrm>
            <a:off x="457200" y="1600200"/>
            <a:ext cx="8507413" cy="4525963"/>
          </a:xfrm>
        </p:spPr>
        <p:txBody>
          <a:bodyPr/>
          <a:lstStyle/>
          <a:p>
            <a:pPr rtl="0"/>
            <a:r>
              <a:rPr/>
              <a:t>La mise en œuvre de projets de CTED :</a:t>
            </a:r>
          </a:p>
          <a:p>
            <a:pPr lvl="1" rtl="0"/>
            <a:r>
              <a:rPr/>
              <a:t>Est menée par des intervenants variés</a:t>
            </a:r>
          </a:p>
          <a:p>
            <a:pPr lvl="1" rtl="0"/>
            <a:r>
              <a:rPr/>
              <a:t>Fait appel à différentes options de CTED </a:t>
            </a:r>
          </a:p>
          <a:p>
            <a:pPr lvl="1" rtl="0"/>
            <a:r>
              <a:rPr/>
              <a:t>Utilise différentes de mise en œuvre</a:t>
            </a:r>
          </a:p>
          <a:p>
            <a:pPr lvl="1" rtl="0"/>
            <a:r>
              <a:rPr/>
              <a:t>A des objectifs globaux variés</a:t>
            </a:r>
          </a:p>
          <a:p>
            <a:pPr rtl="0"/>
            <a:r>
              <a:rPr b="1"/>
              <a:t>Pas de modèle standard de mise en œuvre !</a:t>
            </a:r>
          </a:p>
        </p:txBody>
      </p:sp>
      <p:sp>
        <p:nvSpPr>
          <p:cNvPr id="717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565B4DE-BDD5-4A7A-AD17-B521612EAE3B}" type="slidenum">
              <a:rPr/>
              <a:pPr rtl="0" eaLnBrk="1" hangingPunct="1"/>
              <a:t>6</a:t>
            </a:fld>
            <a:endParaRPr/>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54F504D-EB04-45C1-BA6A-4BC2DCDFA67C}" type="slidenum">
              <a:rPr/>
              <a:pPr rtl="0" eaLnBrk="1" hangingPunct="1"/>
              <a:t>7</a:t>
            </a:fld>
            <a:endParaRPr/>
          </a:p>
        </p:txBody>
      </p:sp>
      <p:sp>
        <p:nvSpPr>
          <p:cNvPr id="8196" name="Rectangle 2"/>
          <p:cNvSpPr>
            <a:spLocks noGrp="1" noChangeArrowheads="1"/>
          </p:cNvSpPr>
          <p:nvPr>
            <p:ph type="title"/>
          </p:nvPr>
        </p:nvSpPr>
        <p:spPr/>
        <p:txBody>
          <a:bodyPr/>
          <a:lstStyle/>
          <a:p>
            <a:pPr rtl="0" eaLnBrk="1" hangingPunct="1"/>
            <a:r>
              <a:rPr b="1">
                <a:solidFill>
                  <a:schemeClr val="accent2"/>
                </a:solidFill>
              </a:rPr>
              <a:t>Cadre de mise en œuvre</a:t>
            </a:r>
          </a:p>
        </p:txBody>
      </p:sp>
      <p:sp>
        <p:nvSpPr>
          <p:cNvPr id="18" name="Oval 17"/>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a:r>
              <a:rPr sz="1600">
                <a:solidFill>
                  <a:schemeClr val="tx1"/>
                </a:solidFill>
              </a:rPr>
              <a:t>Financement de programme</a:t>
            </a:r>
          </a:p>
        </p:txBody>
      </p:sp>
      <p:sp>
        <p:nvSpPr>
          <p:cNvPr id="19" name="Oval 18"/>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Création de la demande</a:t>
            </a:r>
          </a:p>
        </p:txBody>
      </p:sp>
      <p:sp>
        <p:nvSpPr>
          <p:cNvPr id="20" name="Oval 19"/>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Suivi</a:t>
            </a:r>
          </a:p>
          <a:p>
            <a:pPr algn="ctr" rtl="0"/>
            <a:r>
              <a:rPr sz="1600">
                <a:solidFill>
                  <a:schemeClr val="tx1"/>
                </a:solidFill>
              </a:rPr>
              <a:t>et </a:t>
            </a:r>
            <a:r>
              <a:rPr lang="en-US" sz="1600" dirty="0" smtClean="0">
                <a:solidFill>
                  <a:schemeClr val="tx1"/>
                </a:solidFill>
              </a:rPr>
              <a:t/>
            </a:r>
            <a:br>
              <a:rPr lang="en-US" sz="1600" dirty="0" smtClean="0">
                <a:solidFill>
                  <a:schemeClr val="tx1"/>
                </a:solidFill>
              </a:rPr>
            </a:br>
            <a:r>
              <a:rPr sz="1600">
                <a:solidFill>
                  <a:schemeClr val="tx1"/>
                </a:solidFill>
              </a:rPr>
              <a:t>amélioration</a:t>
            </a:r>
          </a:p>
        </p:txBody>
      </p:sp>
      <p:sp>
        <p:nvSpPr>
          <p:cNvPr id="21" name="Oval 20"/>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Fourniture de produits et de services</a:t>
            </a: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p:txBody>
      </p:sp>
      <p:sp>
        <p:nvSpPr>
          <p:cNvPr id="22" name="Oval 21"/>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Oval 22"/>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0"/>
            <a:r>
              <a:rPr>
                <a:solidFill>
                  <a:schemeClr val="tx1"/>
                </a:solidFill>
              </a:rPr>
              <a:t>Renforcement des capacités humaines</a:t>
            </a:r>
          </a:p>
        </p:txBody>
      </p:sp>
      <p:pic>
        <p:nvPicPr>
          <p:cNvPr id="24"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1143000"/>
          </a:xfrm>
        </p:spPr>
        <p:txBody>
          <a:bodyPr/>
          <a:lstStyle/>
          <a:p>
            <a:pPr rtl="0"/>
            <a:r>
              <a:rPr b="1">
                <a:solidFill>
                  <a:schemeClr val="accent2"/>
                </a:solidFill>
              </a:rPr>
              <a:t>Créer et soutenir la demande</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412875"/>
            <a:ext cx="6364287" cy="4779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Box 3"/>
          <p:cNvSpPr txBox="1">
            <a:spLocks noChangeArrowheads="1"/>
          </p:cNvSpPr>
          <p:nvPr/>
        </p:nvSpPr>
        <p:spPr bwMode="auto">
          <a:xfrm>
            <a:off x="2268538" y="6308725"/>
            <a:ext cx="626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Filtres à pot céramique au Myanmar</a:t>
            </a:r>
            <a:r>
              <a:rPr sz="1400"/>
              <a:t>(Crédit : ThirstAid)</a:t>
            </a:r>
          </a:p>
        </p:txBody>
      </p:sp>
      <p:sp>
        <p:nvSpPr>
          <p:cNvPr id="922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222177F-7C1F-4F50-8C11-0ADD1381D7A5}" type="slidenum">
              <a:rPr/>
              <a:pPr rtl="0" eaLnBrk="1" hangingPunct="1"/>
              <a:t>8</a:t>
            </a:fld>
            <a:endParaRPr/>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75E7C28-DBFE-42D7-A27F-6D12A68AE066}" type="slidenum">
              <a:rPr/>
              <a:pPr rtl="0" eaLnBrk="1" hangingPunct="1"/>
              <a:t>9</a:t>
            </a:fld>
            <a:endParaRPr/>
          </a:p>
        </p:txBody>
      </p:sp>
      <p:sp>
        <p:nvSpPr>
          <p:cNvPr id="10243" name="Rectangle 2"/>
          <p:cNvSpPr>
            <a:spLocks noGrp="1" noChangeArrowheads="1"/>
          </p:cNvSpPr>
          <p:nvPr>
            <p:ph type="title"/>
          </p:nvPr>
        </p:nvSpPr>
        <p:spPr>
          <a:xfrm>
            <a:off x="0" y="274638"/>
            <a:ext cx="9144000" cy="1143000"/>
          </a:xfrm>
        </p:spPr>
        <p:txBody>
          <a:bodyPr/>
          <a:lstStyle/>
          <a:p>
            <a:pPr rtl="0" eaLnBrk="1" hangingPunct="1"/>
            <a:r>
              <a:rPr sz="4000" b="1" dirty="0" err="1">
                <a:solidFill>
                  <a:schemeClr val="accent2"/>
                </a:solidFill>
              </a:rPr>
              <a:t>Fournir</a:t>
            </a:r>
            <a:r>
              <a:rPr sz="4000" b="1" dirty="0">
                <a:solidFill>
                  <a:schemeClr val="accent2"/>
                </a:solidFill>
              </a:rPr>
              <a:t> des </a:t>
            </a:r>
            <a:r>
              <a:rPr sz="4000" b="1" dirty="0" err="1">
                <a:solidFill>
                  <a:schemeClr val="accent2"/>
                </a:solidFill>
              </a:rPr>
              <a:t>produits</a:t>
            </a:r>
            <a:r>
              <a:rPr sz="4000" b="1" dirty="0">
                <a:solidFill>
                  <a:schemeClr val="accent2"/>
                </a:solidFill>
              </a:rPr>
              <a:t> et des services</a:t>
            </a:r>
          </a:p>
        </p:txBody>
      </p:sp>
      <p:pic>
        <p:nvPicPr>
          <p:cNvPr id="10244" name="Picture 7" descr="Hagar_Community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357563"/>
            <a:ext cx="4427537"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355725"/>
            <a:ext cx="4184650"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Box 11"/>
          <p:cNvSpPr txBox="1">
            <a:spLocks noChangeArrowheads="1"/>
          </p:cNvSpPr>
          <p:nvPr/>
        </p:nvSpPr>
        <p:spPr bwMode="auto">
          <a:xfrm>
            <a:off x="152400" y="4498975"/>
            <a:ext cx="418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Construction des filtres biosable </a:t>
            </a:r>
          </a:p>
          <a:p>
            <a:pPr rtl="0" eaLnBrk="1" hangingPunct="1"/>
            <a:r>
              <a:rPr sz="1400"/>
              <a:t>(Crédit : Clear Cambodia)</a:t>
            </a:r>
          </a:p>
        </p:txBody>
      </p:sp>
      <p:sp>
        <p:nvSpPr>
          <p:cNvPr id="10247" name="TextBox 12"/>
          <p:cNvSpPr txBox="1">
            <a:spLocks noChangeArrowheads="1"/>
          </p:cNvSpPr>
          <p:nvPr/>
        </p:nvSpPr>
        <p:spPr bwMode="auto">
          <a:xfrm>
            <a:off x="4587875" y="2570163"/>
            <a:ext cx="418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Apprendre au sujet des filtres biosable </a:t>
            </a:r>
          </a:p>
          <a:p>
            <a:pPr rtl="0" eaLnBrk="1" hangingPunct="1"/>
            <a:r>
              <a:rPr sz="1400"/>
              <a:t>(Crédit : Clear Cambodia)</a:t>
            </a:r>
          </a:p>
        </p:txBody>
      </p:sp>
      <p:pic>
        <p:nvPicPr>
          <p:cNvPr id="9"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4872</Words>
  <Application>Microsoft Office PowerPoint</Application>
  <PresentationFormat>On-screen Show (4:3)</PresentationFormat>
  <Paragraphs>807</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ＭＳ Ｐゴシック</vt:lpstr>
      <vt:lpstr>Arial</vt:lpstr>
      <vt:lpstr>Calibri</vt:lpstr>
      <vt:lpstr>Default Design</vt:lpstr>
      <vt:lpstr>PowerPoint Presentation</vt:lpstr>
      <vt:lpstr>Mise en œuvre de la conservation et traitement d'eau à domicile</vt:lpstr>
      <vt:lpstr>Attentes d’apprentissage</vt:lpstr>
      <vt:lpstr>Pourquoi certains projets de CTED ne parviennent-ils pas à atteindre leurs objectifs ?</vt:lpstr>
      <vt:lpstr>Cherchez les points rouges</vt:lpstr>
      <vt:lpstr>Qu'avons-nous appris ?</vt:lpstr>
      <vt:lpstr>Cadre de mise en œuvre</vt:lpstr>
      <vt:lpstr>Créer et soutenir la demande</vt:lpstr>
      <vt:lpstr>Fournir des produits et des services</vt:lpstr>
      <vt:lpstr>Suivi et amélioration</vt:lpstr>
      <vt:lpstr>Renforcement des capacités</vt:lpstr>
      <vt:lpstr>Financement de programme</vt:lpstr>
      <vt:lpstr>Synthèse</vt:lpstr>
      <vt:lpstr>Études de cas de mise en œuvre</vt:lpstr>
      <vt:lpstr>Créer une demande</vt:lpstr>
      <vt:lpstr>Comment créer une demande</vt:lpstr>
      <vt:lpstr>Identifier la population cible</vt:lpstr>
      <vt:lpstr>Choix des options de CTED</vt:lpstr>
      <vt:lpstr>Sensibiliser et apporter des connaissances pour agir</vt:lpstr>
      <vt:lpstr>Promouvoir pour sensibiliser</vt:lpstr>
      <vt:lpstr>Apporter des connaissances</vt:lpstr>
      <vt:lpstr>Voir, c'est croire</vt:lpstr>
      <vt:lpstr>Faire intervenir le gouvernement</vt:lpstr>
      <vt:lpstr>Renforcer de manière positive</vt:lpstr>
      <vt:lpstr>Fournir des produits</vt:lpstr>
      <vt:lpstr>Accessibilité des produits</vt:lpstr>
      <vt:lpstr>Disponibilité des produits</vt:lpstr>
      <vt:lpstr>Fabrication</vt:lpstr>
      <vt:lpstr>Distribution</vt:lpstr>
      <vt:lpstr>Fourniture de services</vt:lpstr>
      <vt:lpstr>Suivi et amélioration</vt:lpstr>
      <vt:lpstr>Suivi et amélioration</vt:lpstr>
      <vt:lpstr>Contrôle des processus et observation de l'impact</vt:lpstr>
      <vt:lpstr>Renforcement des capacités humaines</vt:lpstr>
      <vt:lpstr>Rôles dans la mise en œuvre</vt:lpstr>
      <vt:lpstr>Types de responsables de la mise en œuvre</vt:lpstr>
      <vt:lpstr>Promoteurs de la santé communautaire</vt:lpstr>
      <vt:lpstr>Formateurs</vt:lpstr>
      <vt:lpstr>Autres parties prenantes</vt:lpstr>
      <vt:lpstr>Processus de renforcement et validation des compétences</vt:lpstr>
      <vt:lpstr>Développement des compétences</vt:lpstr>
      <vt:lpstr>Financement de programme</vt:lpstr>
      <vt:lpstr>Révision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Andrea Roach</cp:lastModifiedBy>
  <cp:revision>123</cp:revision>
  <dcterms:created xsi:type="dcterms:W3CDTF">2009-05-30T22:06:59Z</dcterms:created>
  <dcterms:modified xsi:type="dcterms:W3CDTF">2016-01-04T03:02:10Z</dcterms:modified>
</cp:coreProperties>
</file>