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53"/>
  </p:notesMasterIdLst>
  <p:sldIdLst>
    <p:sldId id="355" r:id="rId3"/>
    <p:sldId id="354" r:id="rId4"/>
    <p:sldId id="256" r:id="rId5"/>
    <p:sldId id="257" r:id="rId6"/>
    <p:sldId id="338" r:id="rId7"/>
    <p:sldId id="258" r:id="rId8"/>
    <p:sldId id="329" r:id="rId9"/>
    <p:sldId id="264" r:id="rId10"/>
    <p:sldId id="267" r:id="rId11"/>
    <p:sldId id="260" r:id="rId12"/>
    <p:sldId id="268" r:id="rId13"/>
    <p:sldId id="272" r:id="rId14"/>
    <p:sldId id="270" r:id="rId15"/>
    <p:sldId id="345" r:id="rId16"/>
    <p:sldId id="274" r:id="rId17"/>
    <p:sldId id="344" r:id="rId18"/>
    <p:sldId id="316" r:id="rId19"/>
    <p:sldId id="275" r:id="rId20"/>
    <p:sldId id="290" r:id="rId21"/>
    <p:sldId id="278" r:id="rId22"/>
    <p:sldId id="346" r:id="rId23"/>
    <p:sldId id="281" r:id="rId24"/>
    <p:sldId id="347" r:id="rId25"/>
    <p:sldId id="284" r:id="rId26"/>
    <p:sldId id="348" r:id="rId27"/>
    <p:sldId id="287" r:id="rId28"/>
    <p:sldId id="349" r:id="rId29"/>
    <p:sldId id="343" r:id="rId30"/>
    <p:sldId id="350" r:id="rId31"/>
    <p:sldId id="317" r:id="rId32"/>
    <p:sldId id="276" r:id="rId33"/>
    <p:sldId id="310" r:id="rId34"/>
    <p:sldId id="294" r:id="rId35"/>
    <p:sldId id="296" r:id="rId36"/>
    <p:sldId id="297" r:id="rId37"/>
    <p:sldId id="298" r:id="rId38"/>
    <p:sldId id="299" r:id="rId39"/>
    <p:sldId id="301" r:id="rId40"/>
    <p:sldId id="302" r:id="rId41"/>
    <p:sldId id="304" r:id="rId42"/>
    <p:sldId id="305" r:id="rId43"/>
    <p:sldId id="307" r:id="rId44"/>
    <p:sldId id="308" r:id="rId45"/>
    <p:sldId id="319" r:id="rId46"/>
    <p:sldId id="318" r:id="rId47"/>
    <p:sldId id="339" r:id="rId48"/>
    <p:sldId id="340" r:id="rId49"/>
    <p:sldId id="351" r:id="rId50"/>
    <p:sldId id="352" r:id="rId51"/>
    <p:sldId id="326"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3522" autoAdjust="0"/>
  </p:normalViewPr>
  <p:slideViewPr>
    <p:cSldViewPr>
      <p:cViewPr varScale="1">
        <p:scale>
          <a:sx n="83" d="100"/>
          <a:sy n="83" d="100"/>
        </p:scale>
        <p:origin x="1459"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2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8953E52B-15CB-4171-8471-DE30911FE737}" type="datetime1">
              <a:rPr lang="en-US"/>
              <a:pPr>
                <a:defRPr/>
              </a:pPr>
              <a:t>4/20/2016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782B2352-BDDD-422A-9206-FC58DAE63867}" type="slidenum">
              <a:rPr lang="en-US"/>
              <a:pPr>
                <a:defRPr/>
              </a:pPr>
              <a:t>‹#›</a:t>
            </a:fld>
            <a:endParaRPr lang="en-US"/>
          </a:p>
        </p:txBody>
      </p:sp>
    </p:spTree>
    <p:extLst>
      <p:ext uri="{BB962C8B-B14F-4D97-AF65-F5344CB8AC3E}">
        <p14:creationId xmlns:p14="http://schemas.microsoft.com/office/powerpoint/2010/main" val="37612461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CA" altLang="en-US" smtClean="0"/>
          </a:p>
        </p:txBody>
      </p:sp>
      <p:sp>
        <p:nvSpPr>
          <p:cNvPr id="26628" name="Slide Number Placeholder 3"/>
          <p:cNvSpPr>
            <a:spLocks noGrp="1"/>
          </p:cNvSpPr>
          <p:nvPr>
            <p:ph type="sldNum" sz="quarter"/>
          </p:nvPr>
        </p:nvSpPr>
        <p:spPr>
          <a:noFill/>
        </p:spPr>
        <p:txBody>
          <a:bodyPr/>
          <a:lstStyle>
            <a:lvl1pPr eaLnBrk="0">
              <a:tabLst>
                <a:tab pos="634643" algn="l"/>
                <a:tab pos="1269286" algn="l"/>
                <a:tab pos="1903929" algn="l"/>
                <a:tab pos="2538573" algn="l"/>
              </a:tabLst>
              <a:defRPr>
                <a:solidFill>
                  <a:schemeClr val="bg1"/>
                </a:solidFill>
                <a:latin typeface="Arial" charset="0"/>
                <a:ea typeface="Microsoft YaHei" charset="-122"/>
              </a:defRPr>
            </a:lvl1pPr>
            <a:lvl2pPr eaLnBrk="0">
              <a:tabLst>
                <a:tab pos="634643" algn="l"/>
                <a:tab pos="1269286" algn="l"/>
                <a:tab pos="1903929" algn="l"/>
                <a:tab pos="2538573" algn="l"/>
              </a:tabLst>
              <a:defRPr>
                <a:solidFill>
                  <a:schemeClr val="bg1"/>
                </a:solidFill>
                <a:latin typeface="Arial" charset="0"/>
                <a:ea typeface="Microsoft YaHei" charset="-122"/>
              </a:defRPr>
            </a:lvl2pPr>
            <a:lvl3pPr eaLnBrk="0">
              <a:tabLst>
                <a:tab pos="634643" algn="l"/>
                <a:tab pos="1269286" algn="l"/>
                <a:tab pos="1903929" algn="l"/>
                <a:tab pos="2538573" algn="l"/>
              </a:tabLst>
              <a:defRPr>
                <a:solidFill>
                  <a:schemeClr val="bg1"/>
                </a:solidFill>
                <a:latin typeface="Arial" charset="0"/>
                <a:ea typeface="Microsoft YaHei" charset="-122"/>
              </a:defRPr>
            </a:lvl3pPr>
            <a:lvl4pPr eaLnBrk="0">
              <a:tabLst>
                <a:tab pos="634643" algn="l"/>
                <a:tab pos="1269286" algn="l"/>
                <a:tab pos="1903929" algn="l"/>
                <a:tab pos="2538573" algn="l"/>
              </a:tabLst>
              <a:defRPr>
                <a:solidFill>
                  <a:schemeClr val="bg1"/>
                </a:solidFill>
                <a:latin typeface="Arial" charset="0"/>
                <a:ea typeface="Microsoft YaHei" charset="-122"/>
              </a:defRPr>
            </a:lvl4pPr>
            <a:lvl5pPr eaLnBrk="0">
              <a:tabLst>
                <a:tab pos="634643" algn="l"/>
                <a:tab pos="1269286" algn="l"/>
                <a:tab pos="1903929" algn="l"/>
                <a:tab pos="2538573"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9pPr>
          </a:lstStyle>
          <a:p>
            <a:pPr eaLnBrk="1"/>
            <a:fld id="{9CE3C867-BAE5-4729-B0F0-E3F6BB36BC8D}" type="slidenum">
              <a:rPr lang="en-US" altLang="en-US">
                <a:solidFill>
                  <a:srgbClr val="000000"/>
                </a:solidFill>
                <a:latin typeface="Times New Roman" pitchFamily="16" charset="0"/>
              </a:rPr>
              <a:pPr eaLnBrk="1"/>
              <a:t>1</a:t>
            </a:fld>
            <a:endParaRPr lang="en-US" altLang="en-US">
              <a:solidFill>
                <a:srgbClr val="000000"/>
              </a:solidFill>
              <a:latin typeface="Times New Roman" pitchFamily="16" charset="0"/>
            </a:endParaRPr>
          </a:p>
        </p:txBody>
      </p:sp>
    </p:spTree>
    <p:extLst>
      <p:ext uri="{BB962C8B-B14F-4D97-AF65-F5344CB8AC3E}">
        <p14:creationId xmlns:p14="http://schemas.microsoft.com/office/powerpoint/2010/main" val="2282345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A08E3CB-C03E-4D6D-94F4-387404247380}" type="slidenum">
              <a:rPr/>
              <a:pPr rtl="0" eaLnBrk="1" hangingPunct="1"/>
              <a:t>11</a:t>
            </a:fld>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rtl="0" eaLnBrk="1" hangingPunct="1">
              <a:spcBef>
                <a:spcPct val="0"/>
              </a:spcBef>
              <a:buFontTx/>
              <a:buChar char="•"/>
            </a:pPr>
            <a:r>
              <a:rPr>
                <a:ea typeface="ＭＳ Ｐゴシック" pitchFamily="34" charset="-128"/>
              </a:rPr>
              <a:t>Parte de la turbidez puede reducirse simplemente dejando el agua que sedimente por un tiempo.</a:t>
            </a:r>
          </a:p>
          <a:p>
            <a:pPr rtl="0" eaLnBrk="1" hangingPunct="1">
              <a:spcBef>
                <a:spcPct val="0"/>
              </a:spcBef>
              <a:buFontTx/>
              <a:buChar char="•"/>
            </a:pPr>
            <a:r>
              <a:rPr>
                <a:ea typeface="ＭＳ Ｐゴシック" pitchFamily="34" charset="-128"/>
              </a:rPr>
              <a:t>Este método se puede realizar en un cubo pequeño.</a:t>
            </a:r>
          </a:p>
          <a:p>
            <a:pPr rtl="0" eaLnBrk="1" hangingPunct="1">
              <a:spcBef>
                <a:spcPct val="0"/>
              </a:spcBef>
              <a:buFontTx/>
              <a:buChar char="•"/>
            </a:pPr>
            <a:r>
              <a:rPr>
                <a:ea typeface="ＭＳ Ｐゴシック" pitchFamily="34" charset="-128"/>
              </a:rPr>
              <a:t>El almacenamiento de agua por al menos un día favorecerá la muerte natural de algunas bacterias.</a:t>
            </a:r>
          </a:p>
          <a:p>
            <a:pPr rtl="0" eaLnBrk="1" hangingPunct="1">
              <a:spcBef>
                <a:spcPct val="0"/>
              </a:spcBef>
              <a:buFontTx/>
              <a:buChar char="•"/>
            </a:pPr>
            <a:r>
              <a:rPr>
                <a:ea typeface="ＭＳ Ｐゴシック" pitchFamily="34" charset="-128"/>
              </a:rPr>
              <a:t>El método de los tres baldes asegura que el agua en asentada por un mínimo de dos días para maximizar el asentamiento y muerte de patógenos.</a:t>
            </a:r>
          </a:p>
          <a:p>
            <a:pPr eaLnBrk="1" hangingPunct="1">
              <a:spcBef>
                <a:spcPct val="0"/>
              </a:spcBef>
              <a:buFontTx/>
              <a:buChar char="•"/>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Efectividad</a:t>
            </a:r>
          </a:p>
          <a:p>
            <a:pPr rtl="0" eaLnBrk="1" hangingPunct="1">
              <a:lnSpc>
                <a:spcPct val="80000"/>
              </a:lnSpc>
              <a:spcBef>
                <a:spcPct val="0"/>
              </a:spcBef>
            </a:pPr>
            <a:r>
              <a:rPr u="sng">
                <a:ea typeface="ＭＳ Ｐゴシック" pitchFamily="34" charset="-128"/>
              </a:rPr>
              <a:t>Calidad:</a:t>
            </a:r>
            <a:r>
              <a:rPr>
                <a:ea typeface="ＭＳ Ｐゴシック" pitchFamily="34" charset="-128"/>
              </a:rPr>
              <a:t> moderadamente eficaz para eliminar la turbiedad y algunos patógenos</a:t>
            </a:r>
          </a:p>
          <a:p>
            <a:pPr rtl="0" eaLnBrk="1" hangingPunct="1">
              <a:lnSpc>
                <a:spcPct val="80000"/>
              </a:lnSpc>
              <a:spcBef>
                <a:spcPct val="0"/>
              </a:spcBef>
            </a:pPr>
            <a:r>
              <a:rPr u="sng">
                <a:ea typeface="ＭＳ Ｐゴシック" pitchFamily="34" charset="-128"/>
              </a:rPr>
              <a:t>Cantidad</a:t>
            </a:r>
            <a:r>
              <a:rPr>
                <a:ea typeface="ＭＳ Ｐゴシック" pitchFamily="34" charset="-128"/>
              </a:rPr>
              <a:t>: depende del recipiente que se esté utilizando</a:t>
            </a:r>
          </a:p>
          <a:p>
            <a:pPr rtl="0" eaLnBrk="1" hangingPunct="1">
              <a:lnSpc>
                <a:spcPct val="80000"/>
              </a:lnSpc>
              <a:spcBef>
                <a:spcPct val="0"/>
              </a:spcBef>
            </a:pPr>
            <a:r>
              <a:rPr u="sng">
                <a:ea typeface="ＭＳ Ｐゴシック" pitchFamily="34" charset="-128"/>
              </a:rPr>
              <a:t>Agua local:</a:t>
            </a:r>
            <a:r>
              <a:rPr>
                <a:ea typeface="ＭＳ Ｐゴシック" pitchFamily="34" charset="-128"/>
              </a:rPr>
              <a:t> puede usarse con cualquier fuente de agua</a:t>
            </a:r>
          </a:p>
          <a:p>
            <a:pPr eaLnBrk="1" hangingPunct="1">
              <a:lnSpc>
                <a:spcPct val="80000"/>
              </a:lnSpc>
              <a:spcBef>
                <a:spcPct val="0"/>
              </a:spcBef>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Adecuación</a:t>
            </a:r>
          </a:p>
          <a:p>
            <a:pPr rtl="0" eaLnBrk="1" hangingPunct="1">
              <a:lnSpc>
                <a:spcPct val="80000"/>
              </a:lnSpc>
              <a:spcBef>
                <a:spcPct val="0"/>
              </a:spcBef>
            </a:pPr>
            <a:r>
              <a:rPr u="sng">
                <a:ea typeface="ＭＳ Ｐゴシック" pitchFamily="34" charset="-128"/>
              </a:rPr>
              <a:t>Disponibilidad local:</a:t>
            </a:r>
            <a:r>
              <a:rPr>
                <a:ea typeface="ＭＳ Ｐゴシック" pitchFamily="34" charset="-128"/>
              </a:rPr>
              <a:t> se puede usar cualquier tipo de recipiente</a:t>
            </a:r>
          </a:p>
          <a:p>
            <a:pPr rtl="0" eaLnBrk="1" hangingPunct="1">
              <a:lnSpc>
                <a:spcPct val="80000"/>
              </a:lnSpc>
              <a:spcBef>
                <a:spcPct val="0"/>
              </a:spcBef>
            </a:pPr>
            <a:r>
              <a:rPr u="sng">
                <a:ea typeface="ＭＳ Ｐゴシック" pitchFamily="34" charset="-128"/>
              </a:rPr>
              <a:t>Tiempo</a:t>
            </a:r>
            <a:r>
              <a:rPr>
                <a:ea typeface="ＭＳ Ｐゴシック" pitchFamily="34" charset="-128"/>
              </a:rPr>
              <a:t>: 24 horas</a:t>
            </a:r>
          </a:p>
          <a:p>
            <a:pPr rtl="0" eaLnBrk="1" hangingPunct="1">
              <a:lnSpc>
                <a:spcPct val="80000"/>
              </a:lnSpc>
              <a:spcBef>
                <a:spcPct val="0"/>
              </a:spcBef>
            </a:pPr>
            <a:r>
              <a:rPr u="sng">
                <a:ea typeface="ＭＳ Ｐゴシック" pitchFamily="34" charset="-128"/>
              </a:rPr>
              <a:t>Funcionamiento y mantenimiento:</a:t>
            </a:r>
            <a:r>
              <a:rPr>
                <a:ea typeface="ＭＳ Ｐゴシック" pitchFamily="34" charset="-128"/>
              </a:rPr>
              <a:t> simple, solo hay que lavar el recipiente después usarlo</a:t>
            </a:r>
          </a:p>
          <a:p>
            <a:pPr rtl="0" eaLnBrk="1" hangingPunct="1">
              <a:lnSpc>
                <a:spcPct val="80000"/>
              </a:lnSpc>
              <a:spcBef>
                <a:spcPct val="0"/>
              </a:spcBef>
            </a:pPr>
            <a:r>
              <a:rPr u="sng">
                <a:ea typeface="ＭＳ Ｐゴシック" pitchFamily="34" charset="-128"/>
              </a:rPr>
              <a:t>Vida útil:</a:t>
            </a:r>
            <a:r>
              <a:rPr>
                <a:ea typeface="ＭＳ Ｐゴシック" pitchFamily="34" charset="-128"/>
              </a:rPr>
              <a:t> puede que se tengan que reemplazar los recipientes</a:t>
            </a:r>
          </a:p>
          <a:p>
            <a:pPr eaLnBrk="1" hangingPunct="1">
              <a:lnSpc>
                <a:spcPct val="80000"/>
              </a:lnSpc>
              <a:spcBef>
                <a:spcPct val="0"/>
              </a:spcBef>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Aceptabilidad</a:t>
            </a:r>
          </a:p>
          <a:p>
            <a:pPr rtl="0" eaLnBrk="1" hangingPunct="1">
              <a:lnSpc>
                <a:spcPct val="80000"/>
              </a:lnSpc>
              <a:spcBef>
                <a:spcPct val="0"/>
              </a:spcBef>
            </a:pPr>
            <a:r>
              <a:rPr u="sng">
                <a:ea typeface="ＭＳ Ｐゴシック" pitchFamily="34" charset="-128"/>
              </a:rPr>
              <a:t>Sabor, olor, color: </a:t>
            </a:r>
            <a:r>
              <a:rPr>
                <a:ea typeface="ＭＳ Ｐゴシック" pitchFamily="34" charset="-128"/>
              </a:rPr>
              <a:t> pueden mejorar</a:t>
            </a:r>
          </a:p>
          <a:p>
            <a:pPr rtl="0" eaLnBrk="1" hangingPunct="1">
              <a:lnSpc>
                <a:spcPct val="80000"/>
              </a:lnSpc>
              <a:spcBef>
                <a:spcPct val="0"/>
              </a:spcBef>
            </a:pPr>
            <a:r>
              <a:rPr u="sng">
                <a:ea typeface="ＭＳ Ｐゴシック" pitchFamily="34" charset="-128"/>
              </a:rPr>
              <a:t>Facilidad de uso:</a:t>
            </a:r>
            <a:r>
              <a:rPr>
                <a:ea typeface="ＭＳ Ｐゴシック" pitchFamily="34" charset="-128"/>
              </a:rPr>
              <a:t> muy fácil</a:t>
            </a:r>
          </a:p>
          <a:p>
            <a:pPr eaLnBrk="1" hangingPunct="1">
              <a:lnSpc>
                <a:spcPct val="80000"/>
              </a:lnSpc>
              <a:spcBef>
                <a:spcPct val="0"/>
              </a:spcBef>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Costo:</a:t>
            </a:r>
          </a:p>
          <a:p>
            <a:pPr rtl="0" eaLnBrk="1" hangingPunct="1">
              <a:lnSpc>
                <a:spcPct val="80000"/>
              </a:lnSpc>
              <a:spcBef>
                <a:spcPct val="0"/>
              </a:spcBef>
            </a:pPr>
            <a:r>
              <a:rPr u="sng">
                <a:ea typeface="ＭＳ Ｐゴシック" pitchFamily="34" charset="-128"/>
              </a:rPr>
              <a:t>Costo inicial de compra:</a:t>
            </a:r>
            <a:r>
              <a:rPr>
                <a:ea typeface="ＭＳ Ｐゴシック" pitchFamily="34" charset="-128"/>
              </a:rPr>
              <a:t> gratis o costo mínimo ya que se puede usar cualquier recipiente</a:t>
            </a:r>
          </a:p>
          <a:p>
            <a:pPr rtl="0" eaLnBrk="1" hangingPunct="1">
              <a:lnSpc>
                <a:spcPct val="80000"/>
              </a:lnSpc>
              <a:spcBef>
                <a:spcPct val="0"/>
              </a:spcBef>
            </a:pPr>
            <a:r>
              <a:rPr u="sng">
                <a:ea typeface="ＭＳ Ｐゴシック" pitchFamily="34" charset="-128"/>
              </a:rPr>
              <a:t>Costo de operación: </a:t>
            </a:r>
            <a:r>
              <a:rPr>
                <a:ea typeface="ＭＳ Ｐゴシック" pitchFamily="34" charset="-128"/>
              </a:rPr>
              <a:t>ninguno</a:t>
            </a:r>
          </a:p>
          <a:p>
            <a:pPr eaLnBrk="1" hangingPunct="1">
              <a:spcBef>
                <a:spcPct val="0"/>
              </a:spcBef>
              <a:buFontTx/>
              <a:buChar char="•"/>
            </a:pPr>
            <a:endParaRPr lang="en-GB" smtClean="0">
              <a:ea typeface="ＭＳ Ｐゴシック" pitchFamily="34" charset="-128"/>
            </a:endParaRPr>
          </a:p>
        </p:txBody>
      </p:sp>
    </p:spTree>
    <p:extLst>
      <p:ext uri="{BB962C8B-B14F-4D97-AF65-F5344CB8AC3E}">
        <p14:creationId xmlns:p14="http://schemas.microsoft.com/office/powerpoint/2010/main" val="4183674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lnSpc>
                <a:spcPct val="80000"/>
              </a:lnSpc>
              <a:spcBef>
                <a:spcPct val="0"/>
              </a:spcBef>
            </a:pPr>
            <a:r>
              <a:rPr b="1">
                <a:ea typeface="ＭＳ Ｐゴシック" pitchFamily="34" charset="-128"/>
              </a:rPr>
              <a:t>Efectividad</a:t>
            </a:r>
          </a:p>
          <a:p>
            <a:pPr rtl="0" eaLnBrk="1" hangingPunct="1">
              <a:lnSpc>
                <a:spcPct val="80000"/>
              </a:lnSpc>
              <a:spcBef>
                <a:spcPct val="0"/>
              </a:spcBef>
            </a:pPr>
            <a:r>
              <a:rPr u="sng">
                <a:ea typeface="ＭＳ Ｐゴシック" pitchFamily="34" charset="-128"/>
              </a:rPr>
              <a:t>Calidad:</a:t>
            </a:r>
            <a:r>
              <a:rPr>
                <a:ea typeface="ＭＳ Ｐゴシック" pitchFamily="34" charset="-128"/>
              </a:rPr>
              <a:t> moderadamente eficaz en la eliminación de turbiedad y patógenos; varía según el agua.</a:t>
            </a:r>
          </a:p>
          <a:p>
            <a:pPr rtl="0" eaLnBrk="1" hangingPunct="1">
              <a:lnSpc>
                <a:spcPct val="80000"/>
              </a:lnSpc>
              <a:spcBef>
                <a:spcPct val="0"/>
              </a:spcBef>
            </a:pPr>
            <a:r>
              <a:rPr u="sng">
                <a:ea typeface="ＭＳ Ｐゴシック" pitchFamily="34" charset="-128"/>
              </a:rPr>
              <a:t>Cantidad</a:t>
            </a:r>
            <a:r>
              <a:rPr>
                <a:ea typeface="ＭＳ Ｐゴシック" pitchFamily="34" charset="-128"/>
              </a:rPr>
              <a:t>: depende del recipiente que se esté utilizando</a:t>
            </a:r>
          </a:p>
          <a:p>
            <a:pPr rtl="0" eaLnBrk="1" hangingPunct="1">
              <a:lnSpc>
                <a:spcPct val="80000"/>
              </a:lnSpc>
              <a:spcBef>
                <a:spcPct val="0"/>
              </a:spcBef>
            </a:pPr>
            <a:r>
              <a:rPr u="sng">
                <a:ea typeface="ＭＳ Ｐゴシック" pitchFamily="34" charset="-128"/>
              </a:rPr>
              <a:t>Agua local:</a:t>
            </a:r>
            <a:r>
              <a:rPr>
                <a:ea typeface="ＭＳ Ｐゴシック" pitchFamily="34" charset="-128"/>
              </a:rPr>
              <a:t> puede usarse con cualquier fuente de agua</a:t>
            </a:r>
          </a:p>
          <a:p>
            <a:pPr eaLnBrk="1" hangingPunct="1">
              <a:lnSpc>
                <a:spcPct val="80000"/>
              </a:lnSpc>
              <a:spcBef>
                <a:spcPct val="0"/>
              </a:spcBef>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Adecuación</a:t>
            </a:r>
          </a:p>
          <a:p>
            <a:pPr rtl="0" eaLnBrk="1" hangingPunct="1">
              <a:lnSpc>
                <a:spcPct val="80000"/>
              </a:lnSpc>
              <a:spcBef>
                <a:spcPct val="0"/>
              </a:spcBef>
            </a:pPr>
            <a:r>
              <a:rPr u="sng">
                <a:ea typeface="ＭＳ Ｐゴシック" pitchFamily="34" charset="-128"/>
              </a:rPr>
              <a:t>Disponibilidad local:</a:t>
            </a:r>
            <a:r>
              <a:rPr>
                <a:ea typeface="ＭＳ Ｐゴシック" pitchFamily="34" charset="-128"/>
              </a:rPr>
              <a:t> los coagulantes naturales no existen en todos los lugares; se puede usar cualquier tipo de recipiente</a:t>
            </a:r>
          </a:p>
          <a:p>
            <a:pPr rtl="0" eaLnBrk="1" hangingPunct="1">
              <a:lnSpc>
                <a:spcPct val="80000"/>
              </a:lnSpc>
              <a:spcBef>
                <a:spcPct val="0"/>
              </a:spcBef>
            </a:pPr>
            <a:r>
              <a:rPr u="sng">
                <a:ea typeface="ＭＳ Ｐゴシック" pitchFamily="34" charset="-128"/>
              </a:rPr>
              <a:t>Tiempo</a:t>
            </a:r>
            <a:r>
              <a:rPr>
                <a:ea typeface="ＭＳ Ｐゴシック" pitchFamily="34" charset="-128"/>
              </a:rPr>
              <a:t>: +2 horas</a:t>
            </a:r>
          </a:p>
          <a:p>
            <a:pPr rtl="0" eaLnBrk="1" hangingPunct="1">
              <a:lnSpc>
                <a:spcPct val="80000"/>
              </a:lnSpc>
              <a:spcBef>
                <a:spcPct val="0"/>
              </a:spcBef>
            </a:pPr>
            <a:r>
              <a:rPr u="sng">
                <a:ea typeface="ＭＳ Ｐゴシック" pitchFamily="34" charset="-128"/>
              </a:rPr>
              <a:t>Funcionamiento y mantenimiento:</a:t>
            </a:r>
            <a:r>
              <a:rPr>
                <a:ea typeface="ＭＳ Ｐゴシック" pitchFamily="34" charset="-128"/>
              </a:rPr>
              <a:t> hay que secar y moler las semillas antes de añadirlas al agua. Hay que lavar el recipiente después de usarlo.</a:t>
            </a:r>
          </a:p>
          <a:p>
            <a:pPr rtl="0" eaLnBrk="1" hangingPunct="1">
              <a:lnSpc>
                <a:spcPct val="80000"/>
              </a:lnSpc>
              <a:spcBef>
                <a:spcPct val="0"/>
              </a:spcBef>
            </a:pPr>
            <a:r>
              <a:rPr u="sng">
                <a:ea typeface="ＭＳ Ｐゴシック" pitchFamily="34" charset="-128"/>
              </a:rPr>
              <a:t>Vida útil</a:t>
            </a:r>
            <a:r>
              <a:rPr>
                <a:ea typeface="ＭＳ Ｐゴシック" pitchFamily="34" charset="-128"/>
              </a:rPr>
              <a:t>: las semillas se pueden guardar durante mucho tiempo; la tuna hay que usarla antes de que la savia se seque; habrá que reemplazar los recipientes cada cierto tiempo</a:t>
            </a:r>
          </a:p>
          <a:p>
            <a:pPr eaLnBrk="1" hangingPunct="1">
              <a:lnSpc>
                <a:spcPct val="80000"/>
              </a:lnSpc>
              <a:spcBef>
                <a:spcPct val="0"/>
              </a:spcBef>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Aceptabilidad</a:t>
            </a:r>
          </a:p>
          <a:p>
            <a:pPr rtl="0" eaLnBrk="1" hangingPunct="1">
              <a:lnSpc>
                <a:spcPct val="80000"/>
              </a:lnSpc>
              <a:spcBef>
                <a:spcPct val="0"/>
              </a:spcBef>
            </a:pPr>
            <a:r>
              <a:rPr u="sng">
                <a:ea typeface="ＭＳ Ｐゴシック" pitchFamily="34" charset="-128"/>
              </a:rPr>
              <a:t>Sabor, olor, color:</a:t>
            </a:r>
            <a:r>
              <a:rPr>
                <a:ea typeface="ＭＳ Ｐゴシック" pitchFamily="34" charset="-128"/>
              </a:rPr>
              <a:t> puede mejorar el color, puede dar mal sabor</a:t>
            </a:r>
          </a:p>
          <a:p>
            <a:pPr rtl="0" eaLnBrk="1" hangingPunct="1">
              <a:lnSpc>
                <a:spcPct val="80000"/>
              </a:lnSpc>
              <a:spcBef>
                <a:spcPct val="0"/>
              </a:spcBef>
            </a:pPr>
            <a:r>
              <a:rPr u="sng">
                <a:ea typeface="ＭＳ Ｐゴシック" pitchFamily="34" charset="-128"/>
              </a:rPr>
              <a:t>Facilidad de uso:</a:t>
            </a:r>
            <a:r>
              <a:rPr>
                <a:ea typeface="ＭＳ Ｐゴシック" pitchFamily="34" charset="-128"/>
              </a:rPr>
              <a:t> hay que preparar los coagulantes naturales antes, fáciles de añadir al agua</a:t>
            </a:r>
          </a:p>
          <a:p>
            <a:pPr eaLnBrk="1" hangingPunct="1">
              <a:lnSpc>
                <a:spcPct val="80000"/>
              </a:lnSpc>
              <a:spcBef>
                <a:spcPct val="0"/>
              </a:spcBef>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Costo:</a:t>
            </a:r>
          </a:p>
          <a:p>
            <a:pPr rtl="0" eaLnBrk="1" hangingPunct="1">
              <a:lnSpc>
                <a:spcPct val="80000"/>
              </a:lnSpc>
              <a:spcBef>
                <a:spcPct val="0"/>
              </a:spcBef>
            </a:pPr>
            <a:r>
              <a:rPr u="sng">
                <a:ea typeface="ＭＳ Ｐゴシック" pitchFamily="34" charset="-128"/>
              </a:rPr>
              <a:t>Costo inicial de compra</a:t>
            </a:r>
            <a:r>
              <a:rPr>
                <a:ea typeface="ＭＳ Ｐゴシック" pitchFamily="34" charset="-128"/>
              </a:rPr>
              <a:t>: ninguno</a:t>
            </a:r>
          </a:p>
          <a:p>
            <a:pPr rtl="0" eaLnBrk="1" hangingPunct="1">
              <a:lnSpc>
                <a:spcPct val="80000"/>
              </a:lnSpc>
              <a:spcBef>
                <a:spcPct val="0"/>
              </a:spcBef>
            </a:pPr>
            <a:r>
              <a:rPr u="sng">
                <a:ea typeface="ＭＳ Ｐゴシック" pitchFamily="34" charset="-128"/>
              </a:rPr>
              <a:t>Costo de operación: </a:t>
            </a:r>
            <a:r>
              <a:rPr>
                <a:ea typeface="ＭＳ Ｐゴシック" pitchFamily="34" charset="-128"/>
              </a:rPr>
              <a:t>ninguno</a:t>
            </a:r>
          </a:p>
          <a:p>
            <a:pPr eaLnBrk="1" hangingPunct="1">
              <a:spcBef>
                <a:spcPct val="0"/>
              </a:spcBef>
            </a:pPr>
            <a:endParaRPr lang="en-US"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9F966EB-3C12-40F4-9CEF-AC3875276088}" type="slidenum">
              <a:rPr/>
              <a:pPr rtl="0" eaLnBrk="1" hangingPunct="1"/>
              <a:t>12</a:t>
            </a:fld>
            <a:endParaRPr/>
          </a:p>
        </p:txBody>
      </p:sp>
    </p:spTree>
    <p:extLst>
      <p:ext uri="{BB962C8B-B14F-4D97-AF65-F5344CB8AC3E}">
        <p14:creationId xmlns:p14="http://schemas.microsoft.com/office/powerpoint/2010/main" val="102114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B5F3022-0168-4D50-9228-F81F78F76049}" type="slidenum">
              <a:rPr/>
              <a:pPr rtl="0" eaLnBrk="1" hangingPunct="1"/>
              <a:t>13</a:t>
            </a:fld>
            <a:endParaRPr/>
          </a:p>
        </p:txBody>
      </p:sp>
    </p:spTree>
    <p:extLst>
      <p:ext uri="{BB962C8B-B14F-4D97-AF65-F5344CB8AC3E}">
        <p14:creationId xmlns:p14="http://schemas.microsoft.com/office/powerpoint/2010/main" val="295944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9168050-9868-4E1B-BE61-D378795388FE}" type="slidenum">
              <a:rPr/>
              <a:pPr rtl="0" eaLnBrk="1" hangingPunct="1"/>
              <a:t>14</a:t>
            </a:fld>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Tx/>
              <a:buChar char="•"/>
            </a:pPr>
            <a:r>
              <a:rPr>
                <a:ea typeface="ＭＳ Ｐゴシック" pitchFamily="34" charset="-128"/>
              </a:rPr>
              <a:t>Existe una variedad de coagulantes naturales usados alrededor del mundo, dependiendo de su disponibilidad. </a:t>
            </a:r>
          </a:p>
          <a:p>
            <a:pPr marL="171450" indent="-171450" rtl="0" eaLnBrk="1" hangingPunct="1">
              <a:buFontTx/>
              <a:buChar char="•"/>
            </a:pPr>
            <a:r>
              <a:rPr>
                <a:ea typeface="ＭＳ Ｐゴシック" pitchFamily="34" charset="-128"/>
              </a:rPr>
              <a:t>Se pueden usar extractos de las semillas de </a:t>
            </a:r>
            <a:r>
              <a:rPr i="1">
                <a:ea typeface="ＭＳ Ｐゴシック" pitchFamily="34" charset="-128"/>
              </a:rPr>
              <a:t>Moringa oleifera</a:t>
            </a:r>
            <a:r>
              <a:rPr>
                <a:ea typeface="ＭＳ Ｐゴシック" pitchFamily="34" charset="-128"/>
              </a:rPr>
              <a:t>, estos árboles existen extensamente en África, el Medio oriente y el subcontinente indio.</a:t>
            </a:r>
          </a:p>
          <a:p>
            <a:pPr marL="171450" indent="-171450" rtl="0" eaLnBrk="1" hangingPunct="1">
              <a:buFontTx/>
              <a:buChar char="•"/>
            </a:pPr>
            <a:r>
              <a:rPr>
                <a:ea typeface="ＭＳ Ｐゴシック" pitchFamily="34" charset="-128"/>
              </a:rPr>
              <a:t>Strychnos potatorum,</a:t>
            </a:r>
            <a:r>
              <a:rPr i="1">
                <a:ea typeface="ＭＳ Ｐゴシック" pitchFamily="34" charset="-128"/>
              </a:rPr>
              <a:t> también conocido como semillas de nirmali, es encontrado en la India y es usado para el tratamiento de agua. </a:t>
            </a:r>
          </a:p>
          <a:p>
            <a:pPr marL="171450" indent="-171450" rtl="0" eaLnBrk="1" hangingPunct="1">
              <a:buFontTx/>
              <a:buChar char="•"/>
            </a:pPr>
            <a:r>
              <a:rPr>
                <a:ea typeface="ＭＳ Ｐゴシック" pitchFamily="34" charset="-128"/>
              </a:rPr>
              <a:t>La tuna (también conocido como nopal) es común y tradicionalmente usado en Latinoamérica. </a:t>
            </a:r>
          </a:p>
          <a:p>
            <a:pPr marL="171450" indent="-171450" rtl="0" eaLnBrk="1" hangingPunct="1">
              <a:buFontTx/>
              <a:buChar char="•"/>
            </a:pPr>
            <a:r>
              <a:rPr>
                <a:ea typeface="ＭＳ Ｐゴシック" pitchFamily="34" charset="-128"/>
              </a:rPr>
              <a:t>También se usan otros coagulantes naturales, como las habas.</a:t>
            </a:r>
          </a:p>
          <a:p>
            <a:pPr marL="171450" indent="-171450" rtl="0" eaLnBrk="1" hangingPunct="1">
              <a:buFontTx/>
              <a:buChar char="•"/>
            </a:pPr>
            <a:r>
              <a:rPr>
                <a:ea typeface="ＭＳ Ｐゴシック" pitchFamily="34" charset="-128"/>
              </a:rPr>
              <a:t>Los coagulantes contienen grandes cantidades de proteínas solubles en agua y tienen una carga positiva cuando están en solución. Las proteínas se unen a las partículas con cargas negativas que son la causa de la turbidez (por ejemplo: arena, limo, arcilla) </a:t>
            </a:r>
          </a:p>
          <a:p>
            <a:pPr marL="171450" indent="-171450" rtl="0" eaLnBrk="1" hangingPunct="1">
              <a:buFontTx/>
              <a:buChar char="•"/>
            </a:pPr>
            <a:r>
              <a:rPr>
                <a:ea typeface="ＭＳ Ｐゴシック" pitchFamily="34" charset="-128"/>
              </a:rPr>
              <a:t>La coagulación ocurre cuando las partículas con cargas positivas y negativas son atraídas químicamente. Pueden luego acumularse (floculación) y formar partículas más grandes y más pesadas (flóculos). Los aglomerados se asientan o se pueden eliminar a través de la filtración.</a:t>
            </a:r>
          </a:p>
        </p:txBody>
      </p:sp>
    </p:spTree>
    <p:extLst>
      <p:ext uri="{BB962C8B-B14F-4D97-AF65-F5344CB8AC3E}">
        <p14:creationId xmlns:p14="http://schemas.microsoft.com/office/powerpoint/2010/main" val="14483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lnSpc>
                <a:spcPct val="80000"/>
              </a:lnSpc>
              <a:spcBef>
                <a:spcPct val="0"/>
              </a:spcBef>
              <a:buFontTx/>
              <a:buChar char="•"/>
            </a:pPr>
            <a:r>
              <a:rPr sz="1100">
                <a:ea typeface="ＭＳ Ｐゴシック" pitchFamily="34" charset="-128"/>
              </a:rPr>
              <a:t>Los coagulantes químicos se usan normalmente en sistemas de tratamiento de agua comunitarios, también existen algunas aplicaciones en el tratamiento a nivel domiciliario. </a:t>
            </a:r>
          </a:p>
          <a:p>
            <a:pPr rtl="0" eaLnBrk="1" hangingPunct="1">
              <a:lnSpc>
                <a:spcPct val="80000"/>
              </a:lnSpc>
              <a:spcBef>
                <a:spcPct val="0"/>
              </a:spcBef>
              <a:buFontTx/>
              <a:buChar char="•"/>
            </a:pPr>
            <a:r>
              <a:rPr sz="1100">
                <a:ea typeface="ＭＳ Ｐゴシック" pitchFamily="34" charset="-128"/>
              </a:rPr>
              <a:t>Los principales químicos utilizados para la coagulación son el aluminio (alumbre), el cloruro de polialuminio (también llamado PAC o alumbre líquido), el alumbre de potasio y las sales de hierro (sulfato de hierro y cloruro de hierro).</a:t>
            </a:r>
          </a:p>
          <a:p>
            <a:pPr rtl="0" eaLnBrk="1" hangingPunct="1">
              <a:lnSpc>
                <a:spcPct val="80000"/>
              </a:lnSpc>
              <a:spcBef>
                <a:spcPct val="0"/>
              </a:spcBef>
              <a:buFontTx/>
              <a:buChar char="•"/>
            </a:pPr>
            <a:r>
              <a:rPr sz="1100">
                <a:ea typeface="ＭＳ Ｐゴシック" pitchFamily="34" charset="-128"/>
              </a:rPr>
              <a:t>La cal (Ca(OH2)), el carbonato de sodio (Na2CO3) y la soda cáustica (NaOH) se usan a menudo para “suavizar” el agua, normalmente el agua subterránea, precipitando el calcio, el magnesio, el hierro, el manganeso y otros minerales que contribuyen a la dureza.</a:t>
            </a:r>
          </a:p>
          <a:p>
            <a:pPr rtl="0" eaLnBrk="1" hangingPunct="1">
              <a:lnSpc>
                <a:spcPct val="80000"/>
              </a:lnSpc>
              <a:spcBef>
                <a:spcPct val="0"/>
              </a:spcBef>
              <a:buFontTx/>
              <a:buChar char="•"/>
            </a:pPr>
            <a:r>
              <a:rPr sz="1100">
                <a:ea typeface="ＭＳ Ｐゴシック" pitchFamily="34" charset="-128"/>
              </a:rPr>
              <a:t>La coagulación sucede cuando partículas coagulantes con carga positiva son atraídas por partículas con carga negativa que generan turbiedad (por ejemplo la sal, arcilla, limo). Pueden luego acumularse (floculación) y formar partículas más grandes y más pesadas (flóculos). Los aglomerados se asientan o se pueden eliminar a través de la filtración.</a:t>
            </a:r>
          </a:p>
          <a:p>
            <a:pPr eaLnBrk="1" hangingPunct="1">
              <a:lnSpc>
                <a:spcPct val="60000"/>
              </a:lnSpc>
              <a:spcBef>
                <a:spcPct val="0"/>
              </a:spcBef>
            </a:pPr>
            <a:endParaRPr lang="en-GB" sz="1100" b="1" smtClean="0">
              <a:ea typeface="ＭＳ Ｐゴシック" pitchFamily="34" charset="-128"/>
            </a:endParaRPr>
          </a:p>
          <a:p>
            <a:pPr rtl="0" eaLnBrk="1" hangingPunct="1">
              <a:lnSpc>
                <a:spcPct val="60000"/>
              </a:lnSpc>
              <a:spcBef>
                <a:spcPct val="0"/>
              </a:spcBef>
            </a:pPr>
            <a:r>
              <a:rPr sz="1100" b="1">
                <a:ea typeface="ＭＳ Ｐゴシック" pitchFamily="34" charset="-128"/>
              </a:rPr>
              <a:t>Efectividad</a:t>
            </a:r>
          </a:p>
          <a:p>
            <a:pPr rtl="0" eaLnBrk="1" hangingPunct="1">
              <a:lnSpc>
                <a:spcPct val="60000"/>
              </a:lnSpc>
              <a:spcBef>
                <a:spcPct val="0"/>
              </a:spcBef>
            </a:pPr>
            <a:r>
              <a:rPr sz="1100" u="sng">
                <a:ea typeface="ＭＳ Ｐゴシック" pitchFamily="34" charset="-128"/>
              </a:rPr>
              <a:t>Calidad:</a:t>
            </a:r>
            <a:r>
              <a:rPr sz="1100">
                <a:ea typeface="ＭＳ Ｐゴシック" pitchFamily="34" charset="-128"/>
              </a:rPr>
              <a:t> moderadamente eficaz en la eliminación de turbiedad y patógenos; varía según el agua.</a:t>
            </a:r>
          </a:p>
          <a:p>
            <a:pPr rtl="0" eaLnBrk="1" hangingPunct="1">
              <a:lnSpc>
                <a:spcPct val="60000"/>
              </a:lnSpc>
              <a:spcBef>
                <a:spcPct val="0"/>
              </a:spcBef>
            </a:pPr>
            <a:r>
              <a:rPr sz="1100" u="sng">
                <a:ea typeface="ＭＳ Ｐゴシック" pitchFamily="34" charset="-128"/>
              </a:rPr>
              <a:t>Cantidad</a:t>
            </a:r>
            <a:r>
              <a:rPr sz="1100">
                <a:ea typeface="ＭＳ Ｐゴシック" pitchFamily="34" charset="-128"/>
              </a:rPr>
              <a:t>: depende del recipiente que se esté utilizando</a:t>
            </a:r>
          </a:p>
          <a:p>
            <a:pPr rtl="0" eaLnBrk="1" hangingPunct="1">
              <a:lnSpc>
                <a:spcPct val="60000"/>
              </a:lnSpc>
              <a:spcBef>
                <a:spcPct val="0"/>
              </a:spcBef>
            </a:pPr>
            <a:r>
              <a:rPr sz="1100" u="sng">
                <a:ea typeface="ＭＳ Ｐゴシック" pitchFamily="34" charset="-128"/>
              </a:rPr>
              <a:t>Agua local:</a:t>
            </a:r>
            <a:r>
              <a:rPr sz="1100">
                <a:ea typeface="ＭＳ Ｐゴシック" pitchFamily="34" charset="-128"/>
              </a:rPr>
              <a:t> puede usarse con cualquier fuente de agua</a:t>
            </a:r>
          </a:p>
          <a:p>
            <a:pPr eaLnBrk="1" hangingPunct="1">
              <a:lnSpc>
                <a:spcPct val="60000"/>
              </a:lnSpc>
              <a:spcBef>
                <a:spcPct val="0"/>
              </a:spcBef>
            </a:pPr>
            <a:endParaRPr lang="en-GB" sz="1100" smtClean="0">
              <a:ea typeface="ＭＳ Ｐゴシック" pitchFamily="34" charset="-128"/>
            </a:endParaRPr>
          </a:p>
          <a:p>
            <a:pPr rtl="0" eaLnBrk="1" hangingPunct="1">
              <a:lnSpc>
                <a:spcPct val="60000"/>
              </a:lnSpc>
              <a:spcBef>
                <a:spcPct val="0"/>
              </a:spcBef>
            </a:pPr>
            <a:r>
              <a:rPr sz="1100" b="1">
                <a:ea typeface="ＭＳ Ｐゴシック" pitchFamily="34" charset="-128"/>
              </a:rPr>
              <a:t>Adecuación</a:t>
            </a:r>
          </a:p>
          <a:p>
            <a:pPr rtl="0" eaLnBrk="1" hangingPunct="1">
              <a:lnSpc>
                <a:spcPct val="60000"/>
              </a:lnSpc>
              <a:spcBef>
                <a:spcPct val="0"/>
              </a:spcBef>
            </a:pPr>
            <a:r>
              <a:rPr sz="1100" u="sng">
                <a:ea typeface="ＭＳ Ｐゴシック" pitchFamily="34" charset="-128"/>
              </a:rPr>
              <a:t>Disponibilidad local:</a:t>
            </a:r>
            <a:r>
              <a:rPr sz="1100">
                <a:ea typeface="ＭＳ Ｐゴシック" pitchFamily="34" charset="-128"/>
              </a:rPr>
              <a:t> los coagulantes químicos no siempre están disponibles, puede usarse cualquier recipiente</a:t>
            </a:r>
          </a:p>
          <a:p>
            <a:pPr rtl="0" eaLnBrk="1" hangingPunct="1">
              <a:lnSpc>
                <a:spcPct val="60000"/>
              </a:lnSpc>
              <a:spcBef>
                <a:spcPct val="0"/>
              </a:spcBef>
            </a:pPr>
            <a:r>
              <a:rPr sz="1100" u="sng">
                <a:ea typeface="ＭＳ Ｐゴシック" pitchFamily="34" charset="-128"/>
              </a:rPr>
              <a:t>Tiempo</a:t>
            </a:r>
            <a:r>
              <a:rPr sz="1100">
                <a:ea typeface="ＭＳ Ｐゴシック" pitchFamily="34" charset="-128"/>
              </a:rPr>
              <a:t>: 2 horas o más</a:t>
            </a:r>
          </a:p>
          <a:p>
            <a:pPr rtl="0" eaLnBrk="1" hangingPunct="1">
              <a:lnSpc>
                <a:spcPct val="60000"/>
              </a:lnSpc>
              <a:spcBef>
                <a:spcPct val="0"/>
              </a:spcBef>
            </a:pPr>
            <a:r>
              <a:rPr sz="1100" u="sng">
                <a:ea typeface="ＭＳ Ｐゴシック" pitchFamily="34" charset="-128"/>
              </a:rPr>
              <a:t>Operación y mantenimiento: </a:t>
            </a:r>
            <a:r>
              <a:rPr sz="1100">
                <a:ea typeface="ＭＳ Ｐゴシック" pitchFamily="34" charset="-128"/>
              </a:rPr>
              <a:t>Seguir las instrucciones del fabricante para el producto específico; hay que lavar el recipiente después de usarlo.</a:t>
            </a:r>
          </a:p>
          <a:p>
            <a:pPr rtl="0" eaLnBrk="1" hangingPunct="1">
              <a:lnSpc>
                <a:spcPct val="60000"/>
              </a:lnSpc>
              <a:spcBef>
                <a:spcPct val="0"/>
              </a:spcBef>
            </a:pPr>
            <a:r>
              <a:rPr sz="1100" u="sng">
                <a:ea typeface="ＭＳ Ｐゴシック" pitchFamily="34" charset="-128"/>
              </a:rPr>
              <a:t>Vida útil: </a:t>
            </a:r>
            <a:r>
              <a:rPr sz="1100">
                <a:ea typeface="ＭＳ Ｐゴシック" pitchFamily="34" charset="-128"/>
              </a:rPr>
              <a:t>6 meses en estado líquido y 1 año en estado sólido; puede que sea necesario reemplazar los recipientes.</a:t>
            </a:r>
          </a:p>
          <a:p>
            <a:pPr eaLnBrk="1" hangingPunct="1">
              <a:lnSpc>
                <a:spcPct val="60000"/>
              </a:lnSpc>
              <a:spcBef>
                <a:spcPct val="0"/>
              </a:spcBef>
            </a:pPr>
            <a:endParaRPr lang="en-GB" sz="1100" smtClean="0">
              <a:ea typeface="ＭＳ Ｐゴシック" pitchFamily="34" charset="-128"/>
            </a:endParaRPr>
          </a:p>
          <a:p>
            <a:pPr rtl="0" eaLnBrk="1" hangingPunct="1">
              <a:lnSpc>
                <a:spcPct val="60000"/>
              </a:lnSpc>
              <a:spcBef>
                <a:spcPct val="0"/>
              </a:spcBef>
            </a:pPr>
            <a:r>
              <a:rPr sz="1100" b="1">
                <a:ea typeface="ＭＳ Ｐゴシック" pitchFamily="34" charset="-128"/>
              </a:rPr>
              <a:t>Aceptabilidad</a:t>
            </a:r>
          </a:p>
          <a:p>
            <a:pPr rtl="0" eaLnBrk="1" hangingPunct="1">
              <a:lnSpc>
                <a:spcPct val="60000"/>
              </a:lnSpc>
              <a:spcBef>
                <a:spcPct val="0"/>
              </a:spcBef>
            </a:pPr>
            <a:r>
              <a:rPr sz="1100" u="sng">
                <a:ea typeface="ＭＳ Ｐゴシック" pitchFamily="34" charset="-128"/>
              </a:rPr>
              <a:t>Sabor, olor, color: </a:t>
            </a:r>
            <a:r>
              <a:rPr sz="1100">
                <a:ea typeface="ＭＳ Ｐゴシック" pitchFamily="34" charset="-128"/>
              </a:rPr>
              <a:t> pueden mejorar</a:t>
            </a:r>
          </a:p>
          <a:p>
            <a:pPr rtl="0" eaLnBrk="1" hangingPunct="1">
              <a:lnSpc>
                <a:spcPct val="60000"/>
              </a:lnSpc>
              <a:spcBef>
                <a:spcPct val="0"/>
              </a:spcBef>
            </a:pPr>
            <a:r>
              <a:rPr sz="1100" u="sng">
                <a:ea typeface="ＭＳ Ｐゴシック" pitchFamily="34" charset="-128"/>
              </a:rPr>
              <a:t>Facilidad de uso</a:t>
            </a:r>
            <a:r>
              <a:rPr sz="1100">
                <a:ea typeface="ＭＳ Ｐゴシック" pitchFamily="34" charset="-128"/>
              </a:rPr>
              <a:t>seguir las instrucciones del fabricante para el producto específico</a:t>
            </a:r>
          </a:p>
          <a:p>
            <a:pPr eaLnBrk="1" hangingPunct="1">
              <a:lnSpc>
                <a:spcPct val="60000"/>
              </a:lnSpc>
              <a:spcBef>
                <a:spcPct val="0"/>
              </a:spcBef>
            </a:pPr>
            <a:endParaRPr lang="en-GB" sz="1100" smtClean="0">
              <a:ea typeface="ＭＳ Ｐゴシック" pitchFamily="34" charset="-128"/>
            </a:endParaRPr>
          </a:p>
          <a:p>
            <a:pPr rtl="0" eaLnBrk="1" hangingPunct="1">
              <a:lnSpc>
                <a:spcPct val="60000"/>
              </a:lnSpc>
              <a:spcBef>
                <a:spcPct val="0"/>
              </a:spcBef>
            </a:pPr>
            <a:r>
              <a:rPr sz="1100" b="1">
                <a:ea typeface="ＭＳ Ｐゴシック" pitchFamily="34" charset="-128"/>
              </a:rPr>
              <a:t>Costo:</a:t>
            </a:r>
          </a:p>
          <a:p>
            <a:pPr rtl="0" eaLnBrk="1" hangingPunct="1">
              <a:lnSpc>
                <a:spcPct val="60000"/>
              </a:lnSpc>
              <a:spcBef>
                <a:spcPct val="0"/>
              </a:spcBef>
            </a:pPr>
            <a:r>
              <a:rPr sz="1100" u="sng">
                <a:ea typeface="ＭＳ Ｐゴシック" pitchFamily="34" charset="-128"/>
              </a:rPr>
              <a:t>Costo inicial de compra</a:t>
            </a:r>
            <a:r>
              <a:rPr sz="1100">
                <a:ea typeface="ＭＳ Ｐゴシック" pitchFamily="34" charset="-128"/>
              </a:rPr>
              <a:t>: ninguno</a:t>
            </a:r>
          </a:p>
          <a:p>
            <a:pPr rtl="0" eaLnBrk="1" hangingPunct="1">
              <a:lnSpc>
                <a:spcPct val="60000"/>
              </a:lnSpc>
              <a:spcBef>
                <a:spcPct val="0"/>
              </a:spcBef>
            </a:pPr>
            <a:r>
              <a:rPr sz="1100" u="sng">
                <a:ea typeface="ＭＳ Ｐゴシック" pitchFamily="34" charset="-128"/>
              </a:rPr>
              <a:t>Costo de operación</a:t>
            </a:r>
            <a:r>
              <a:rPr sz="1100">
                <a:ea typeface="ＭＳ Ｐゴシック" pitchFamily="34" charset="-128"/>
              </a:rPr>
              <a:t>: costo continuo de la compra de coagulantes químicos según se vayan usando.</a:t>
            </a:r>
          </a:p>
          <a:p>
            <a:pPr eaLnBrk="1" hangingPunct="1">
              <a:lnSpc>
                <a:spcPct val="80000"/>
              </a:lnSpc>
              <a:spcBef>
                <a:spcPct val="0"/>
              </a:spcBef>
            </a:pPr>
            <a:endParaRPr lang="en-US" sz="1100"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4C9DF86-B78A-4C03-95DE-69B287843FE8}" type="slidenum">
              <a:rPr/>
              <a:pPr rtl="0" eaLnBrk="1" hangingPunct="1"/>
              <a:t>15</a:t>
            </a:fld>
            <a:endParaRPr/>
          </a:p>
        </p:txBody>
      </p:sp>
    </p:spTree>
    <p:extLst>
      <p:ext uri="{BB962C8B-B14F-4D97-AF65-F5344CB8AC3E}">
        <p14:creationId xmlns:p14="http://schemas.microsoft.com/office/powerpoint/2010/main" val="2564973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F3ED126-6B1C-4C7D-B69F-7D856802730C}" type="slidenum">
              <a:rPr/>
              <a:pPr rtl="0" eaLnBrk="1" hangingPunct="1"/>
              <a:t>16</a:t>
            </a:fld>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Tx/>
              <a:buChar char="•"/>
            </a:pPr>
            <a:r>
              <a:rPr>
                <a:ea typeface="ＭＳ Ｐゴシック" pitchFamily="34" charset="-128"/>
              </a:rPr>
              <a:t>Los coagulantes químicos se usan normalmente en sistemas de tratamiento de agua comunitarios, también existen algunas aplicaciones en el tratamiento a nivel domiciliario. </a:t>
            </a:r>
          </a:p>
          <a:p>
            <a:pPr marL="171450" indent="-171450" rtl="0" eaLnBrk="1" hangingPunct="1">
              <a:buFontTx/>
              <a:buChar char="•"/>
            </a:pPr>
            <a:r>
              <a:rPr>
                <a:ea typeface="ＭＳ Ｐゴシック" pitchFamily="34" charset="-128"/>
              </a:rPr>
              <a:t>Los principales químicos utilizados para la coagulación son el aluminio (alumbre), el cloruro de polialuminio (también llamado PAC o alumbre líquido), el alumbre de potasio y las sales de hierro (sulfato de hierro y cloruro de hierro).</a:t>
            </a:r>
          </a:p>
          <a:p>
            <a:pPr marL="171450" indent="-171450" rtl="0" eaLnBrk="1" hangingPunct="1">
              <a:buFontTx/>
              <a:buChar char="•"/>
            </a:pPr>
            <a:r>
              <a:rPr>
                <a:ea typeface="ＭＳ Ｐゴシック" pitchFamily="34" charset="-128"/>
              </a:rPr>
              <a:t>La cal (Ca(OH2)), el carbonato de sodio (Na2CO3) y la soda cáustica (NaOH) se usan a menudo para “suavizar” el agua, normalmente el agua subterránea, precipitando el calcio, el magnesio, el hierro, el manganeso y otros minerales que contribuyen a la dureza.</a:t>
            </a:r>
          </a:p>
          <a:p>
            <a:pPr marL="171450" indent="-171450" rtl="0" eaLnBrk="1" hangingPunct="1">
              <a:buFontTx/>
              <a:buChar char="•"/>
            </a:pPr>
            <a:r>
              <a:rPr>
                <a:ea typeface="ＭＳ Ｐゴシック" pitchFamily="34" charset="-128"/>
              </a:rPr>
              <a:t>La coagulación sucede cuando partículas coagulantes con carga positiva son atraídas por partículas con carga negativa que generan turbiedad (por ejemplo la sal, arcilla, limo). Pueden luego acumularse (floculación) y formar partículas más grandes y más pesadas (flóculos). Los aglomerados se asientan o se pueden eliminar a través de la filtración.</a:t>
            </a:r>
          </a:p>
        </p:txBody>
      </p:sp>
    </p:spTree>
    <p:extLst>
      <p:ext uri="{BB962C8B-B14F-4D97-AF65-F5344CB8AC3E}">
        <p14:creationId xmlns:p14="http://schemas.microsoft.com/office/powerpoint/2010/main" val="769081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392F23F-460B-4A2B-B0C2-299EF3A61D6A}" type="slidenum">
              <a:rPr/>
              <a:pPr rtl="0" eaLnBrk="1" hangingPunct="1"/>
              <a:t>17</a:t>
            </a:fld>
            <a:endParaRPr/>
          </a:p>
        </p:txBody>
      </p:sp>
    </p:spTree>
    <p:extLst>
      <p:ext uri="{BB962C8B-B14F-4D97-AF65-F5344CB8AC3E}">
        <p14:creationId xmlns:p14="http://schemas.microsoft.com/office/powerpoint/2010/main" val="1942976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buFontTx/>
              <a:buChar char="•"/>
            </a:pPr>
            <a:r>
              <a:rPr b="1">
                <a:ea typeface="ＭＳ Ｐゴシック" pitchFamily="34" charset="-128"/>
              </a:rPr>
              <a:t>En general, la filtración</a:t>
            </a:r>
            <a:r>
              <a:rPr>
                <a:ea typeface="ＭＳ Ｐゴシック" pitchFamily="34" charset="-128"/>
              </a:rPr>
              <a:t> se hace después de la sedimentación para reducir aún más la turbidez y eliminar los agentes patógenos. La filtración es un proceso físico que consiste en pasar el agua por algún medio filtrante.</a:t>
            </a:r>
            <a:r>
              <a:rPr b="1">
                <a:ea typeface="ＭＳ Ｐゴシック" pitchFamily="34" charset="-128"/>
              </a:rPr>
              <a:t> </a:t>
            </a:r>
          </a:p>
          <a:p>
            <a:pPr rtl="0" eaLnBrk="1" hangingPunct="1">
              <a:spcBef>
                <a:spcPct val="0"/>
              </a:spcBef>
              <a:buFontTx/>
              <a:buChar char="•"/>
            </a:pPr>
            <a:r>
              <a:rPr>
                <a:ea typeface="ＭＳ Ｐゴシック" pitchFamily="34" charset="-128"/>
              </a:rPr>
              <a:t>Los filtros más usados son los de arena y cerámica, aunque también existen filtros de tela o de membrana. Hay varios tipos de filtros que se pueden usar en cualquier domicilio del mundo, entre ellos:</a:t>
            </a:r>
          </a:p>
          <a:p>
            <a:pPr lvl="1" rtl="0" eaLnBrk="1" hangingPunct="1">
              <a:spcBef>
                <a:spcPct val="0"/>
              </a:spcBef>
              <a:buFontTx/>
              <a:buChar char="•"/>
            </a:pPr>
            <a:r>
              <a:rPr>
                <a:ea typeface="ＭＳ Ｐゴシック" pitchFamily="34" charset="-128"/>
              </a:rPr>
              <a:t>Filtro de tela</a:t>
            </a:r>
          </a:p>
          <a:p>
            <a:pPr lvl="1" rtl="0" eaLnBrk="1" hangingPunct="1">
              <a:spcBef>
                <a:spcPct val="0"/>
              </a:spcBef>
              <a:buFontTx/>
              <a:buChar char="•"/>
            </a:pPr>
            <a:r>
              <a:rPr>
                <a:ea typeface="ＭＳ Ｐゴシック" pitchFamily="34" charset="-128"/>
              </a:rPr>
              <a:t>Filtro de bioarena</a:t>
            </a:r>
          </a:p>
          <a:p>
            <a:pPr lvl="1" rtl="0" eaLnBrk="1" hangingPunct="1">
              <a:spcBef>
                <a:spcPct val="0"/>
              </a:spcBef>
              <a:buFontTx/>
              <a:buChar char="•"/>
            </a:pPr>
            <a:r>
              <a:rPr>
                <a:ea typeface="ＭＳ Ｐゴシック" pitchFamily="34" charset="-128"/>
              </a:rPr>
              <a:t>Filtro de cerámica tipo olla</a:t>
            </a:r>
          </a:p>
          <a:p>
            <a:pPr lvl="1" rtl="0" eaLnBrk="1" hangingPunct="1">
              <a:spcBef>
                <a:spcPct val="0"/>
              </a:spcBef>
              <a:buFontTx/>
              <a:buChar char="•"/>
            </a:pPr>
            <a:r>
              <a:rPr>
                <a:ea typeface="ＭＳ Ｐゴシック" pitchFamily="34" charset="-128"/>
              </a:rPr>
              <a:t>Filtro de cerámica tipo vela</a:t>
            </a:r>
          </a:p>
          <a:p>
            <a:pPr eaLnBrk="1" hangingPunct="1">
              <a:spcBef>
                <a:spcPct val="0"/>
              </a:spcBef>
            </a:pPr>
            <a:endParaRPr lang="en-US"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D099444-1670-40B6-93B7-A5380B3E4743}" type="slidenum">
              <a:rPr/>
              <a:pPr rtl="0" eaLnBrk="1" hangingPunct="1"/>
              <a:t>18</a:t>
            </a:fld>
            <a:endParaRPr/>
          </a:p>
        </p:txBody>
      </p:sp>
    </p:spTree>
    <p:extLst>
      <p:ext uri="{BB962C8B-B14F-4D97-AF65-F5344CB8AC3E}">
        <p14:creationId xmlns:p14="http://schemas.microsoft.com/office/powerpoint/2010/main" val="75865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C1A4E7B-71EC-45CB-85D9-61BDE2DA19FC}" type="slidenum">
              <a:rPr/>
              <a:pPr rtl="0" eaLnBrk="1" hangingPunct="1"/>
              <a:t>19</a:t>
            </a:fld>
            <a:endParaRPr/>
          </a:p>
        </p:txBody>
      </p:sp>
    </p:spTree>
    <p:extLst>
      <p:ext uri="{BB962C8B-B14F-4D97-AF65-F5344CB8AC3E}">
        <p14:creationId xmlns:p14="http://schemas.microsoft.com/office/powerpoint/2010/main" val="16099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lnSpc>
                <a:spcPct val="90000"/>
              </a:lnSpc>
              <a:spcBef>
                <a:spcPct val="0"/>
              </a:spcBef>
              <a:buFontTx/>
              <a:buChar char="•"/>
            </a:pPr>
            <a:r>
              <a:rPr sz="1100">
                <a:ea typeface="ＭＳ Ｐゴシック" pitchFamily="34" charset="-128"/>
              </a:rPr>
              <a:t>El tamaño de un poro de un sari viejo y lavado es de 100–150 μm, y de alrededor de 20 μm si el sari está doblado de cuatro a ocho veces. Los poros permiten que pase el agua pero retienen partículas y patógenos &gt;20 μm.</a:t>
            </a:r>
          </a:p>
          <a:p>
            <a:pPr rtl="0" eaLnBrk="1" hangingPunct="1">
              <a:lnSpc>
                <a:spcPct val="90000"/>
              </a:lnSpc>
              <a:spcBef>
                <a:spcPct val="0"/>
              </a:spcBef>
              <a:buFontTx/>
              <a:buChar char="•"/>
            </a:pPr>
            <a:r>
              <a:rPr sz="1100">
                <a:ea typeface="ＭＳ Ｐゴシック" pitchFamily="34" charset="-128"/>
              </a:rPr>
              <a:t>El colado a través de telas sari se ha probado su efectividad en filtrar el plancton del cual la bacteria del cólera ataca, por lo que reduce el riesgo de cólera. Este simple método puede también filtrar muchos helmintos y sus larvas.</a:t>
            </a:r>
          </a:p>
          <a:p>
            <a:pPr rtl="0" eaLnBrk="1" hangingPunct="1">
              <a:lnSpc>
                <a:spcPct val="90000"/>
              </a:lnSpc>
              <a:spcBef>
                <a:spcPct val="0"/>
              </a:spcBef>
              <a:buFontTx/>
              <a:buChar char="•"/>
            </a:pPr>
            <a:r>
              <a:rPr sz="1100">
                <a:ea typeface="ＭＳ Ｐゴシック" pitchFamily="34" charset="-128"/>
              </a:rPr>
              <a:t>Se ha demostrado en laboratorios que la tela vieja de sari hecha de algodón es muy eficaz para la eliminación de bacterias del cólera (Colwell et al., 2002). Luego de varios lavados, los hilos de un sari viejo se vuelven suaves y flojos, reduciendo el tamaño de los poros comparado con una tela de sari nueva.</a:t>
            </a:r>
          </a:p>
          <a:p>
            <a:pPr eaLnBrk="1" hangingPunct="1">
              <a:lnSpc>
                <a:spcPct val="90000"/>
              </a:lnSpc>
              <a:spcBef>
                <a:spcPct val="0"/>
              </a:spcBef>
            </a:pPr>
            <a:endParaRPr lang="en-US" sz="1100" smtClean="0">
              <a:ea typeface="ＭＳ Ｐゴシック" pitchFamily="34" charset="-128"/>
            </a:endParaRPr>
          </a:p>
          <a:p>
            <a:pPr rtl="0" eaLnBrk="1" hangingPunct="1">
              <a:lnSpc>
                <a:spcPct val="70000"/>
              </a:lnSpc>
              <a:spcBef>
                <a:spcPct val="0"/>
              </a:spcBef>
            </a:pPr>
            <a:r>
              <a:rPr sz="1100" b="1">
                <a:ea typeface="ＭＳ Ｐゴシック" pitchFamily="34" charset="-128"/>
              </a:rPr>
              <a:t>Efectividad</a:t>
            </a:r>
          </a:p>
          <a:p>
            <a:pPr rtl="0" eaLnBrk="1" hangingPunct="1">
              <a:lnSpc>
                <a:spcPct val="70000"/>
              </a:lnSpc>
              <a:spcBef>
                <a:spcPct val="0"/>
              </a:spcBef>
            </a:pPr>
            <a:r>
              <a:rPr sz="1100" u="sng">
                <a:ea typeface="ＭＳ Ｐゴシック" pitchFamily="34" charset="-128"/>
              </a:rPr>
              <a:t>Calidad:</a:t>
            </a:r>
            <a:r>
              <a:rPr sz="1100">
                <a:ea typeface="ＭＳ Ｐゴシック" pitchFamily="34" charset="-128"/>
              </a:rPr>
              <a:t> el filtro menos efectivo para eliminar la turbiedad y patógenos</a:t>
            </a:r>
          </a:p>
          <a:p>
            <a:pPr rtl="0" eaLnBrk="1" hangingPunct="1">
              <a:lnSpc>
                <a:spcPct val="70000"/>
              </a:lnSpc>
              <a:spcBef>
                <a:spcPct val="0"/>
              </a:spcBef>
            </a:pPr>
            <a:r>
              <a:rPr sz="1100" u="sng">
                <a:ea typeface="ＭＳ Ｐゴシック" pitchFamily="34" charset="-128"/>
              </a:rPr>
              <a:t>Cantidad</a:t>
            </a:r>
            <a:r>
              <a:rPr sz="1100">
                <a:ea typeface="ＭＳ Ｐゴシック" pitchFamily="34" charset="-128"/>
              </a:rPr>
              <a:t>: depende del recipiente que se esté utilizando</a:t>
            </a:r>
          </a:p>
          <a:p>
            <a:pPr rtl="0" eaLnBrk="1" hangingPunct="1">
              <a:lnSpc>
                <a:spcPct val="70000"/>
              </a:lnSpc>
              <a:spcBef>
                <a:spcPct val="0"/>
              </a:spcBef>
            </a:pPr>
            <a:r>
              <a:rPr sz="1100" u="sng">
                <a:ea typeface="ＭＳ Ｐゴシック" pitchFamily="34" charset="-128"/>
              </a:rPr>
              <a:t>Agua local:</a:t>
            </a:r>
            <a:r>
              <a:rPr sz="1100">
                <a:ea typeface="ＭＳ Ｐゴシック" pitchFamily="34" charset="-128"/>
              </a:rPr>
              <a:t> puede usarse con cualquier fuente de agua</a:t>
            </a:r>
          </a:p>
          <a:p>
            <a:pPr eaLnBrk="1" hangingPunct="1">
              <a:lnSpc>
                <a:spcPct val="70000"/>
              </a:lnSpc>
              <a:spcBef>
                <a:spcPct val="0"/>
              </a:spcBef>
            </a:pPr>
            <a:endParaRPr lang="en-GB" sz="1100" b="1" smtClean="0">
              <a:ea typeface="ＭＳ Ｐゴシック" pitchFamily="34" charset="-128"/>
            </a:endParaRPr>
          </a:p>
          <a:p>
            <a:pPr rtl="0" eaLnBrk="1" hangingPunct="1">
              <a:lnSpc>
                <a:spcPct val="70000"/>
              </a:lnSpc>
              <a:spcBef>
                <a:spcPct val="0"/>
              </a:spcBef>
            </a:pPr>
            <a:r>
              <a:rPr sz="1100" b="1">
                <a:ea typeface="ＭＳ Ｐゴシック" pitchFamily="34" charset="-128"/>
              </a:rPr>
              <a:t>Conveniencia</a:t>
            </a:r>
          </a:p>
          <a:p>
            <a:pPr rtl="0" eaLnBrk="1" hangingPunct="1">
              <a:lnSpc>
                <a:spcPct val="70000"/>
              </a:lnSpc>
              <a:spcBef>
                <a:spcPct val="0"/>
              </a:spcBef>
            </a:pPr>
            <a:r>
              <a:rPr sz="1100" u="sng">
                <a:ea typeface="ＭＳ Ｐゴシック" pitchFamily="34" charset="-128"/>
              </a:rPr>
              <a:t>Disponibilidad local:</a:t>
            </a:r>
            <a:r>
              <a:rPr sz="1100">
                <a:ea typeface="ＭＳ Ｐゴシック" pitchFamily="34" charset="-128"/>
              </a:rPr>
              <a:t> la tela está disponible en todo el mundo, se pueden reciclar telas viejas</a:t>
            </a:r>
          </a:p>
          <a:p>
            <a:pPr rtl="0" eaLnBrk="1" hangingPunct="1">
              <a:lnSpc>
                <a:spcPct val="70000"/>
              </a:lnSpc>
              <a:spcBef>
                <a:spcPct val="0"/>
              </a:spcBef>
            </a:pPr>
            <a:r>
              <a:rPr sz="1100" u="sng">
                <a:ea typeface="ＭＳ Ｐゴシック" pitchFamily="34" charset="-128"/>
              </a:rPr>
              <a:t>Tiempo:</a:t>
            </a:r>
            <a:r>
              <a:rPr sz="1100">
                <a:ea typeface="ＭＳ Ｐゴシック" pitchFamily="34" charset="-128"/>
              </a:rPr>
              <a:t> el flujo es rápido</a:t>
            </a:r>
          </a:p>
          <a:p>
            <a:pPr rtl="0" eaLnBrk="1" hangingPunct="1">
              <a:lnSpc>
                <a:spcPct val="70000"/>
              </a:lnSpc>
              <a:spcBef>
                <a:spcPct val="0"/>
              </a:spcBef>
            </a:pPr>
            <a:r>
              <a:rPr sz="1100" u="sng">
                <a:ea typeface="ＭＳ Ｐゴシック" pitchFamily="34" charset="-128"/>
              </a:rPr>
              <a:t>Operación y mantenimiento:</a:t>
            </a:r>
            <a:r>
              <a:rPr sz="1100">
                <a:ea typeface="ＭＳ Ｐゴシック" pitchFamily="34" charset="-128"/>
              </a:rPr>
              <a:t> simple, la tela debe lavarse con agua limpia</a:t>
            </a:r>
          </a:p>
          <a:p>
            <a:pPr rtl="0" eaLnBrk="1" hangingPunct="1">
              <a:lnSpc>
                <a:spcPct val="70000"/>
              </a:lnSpc>
              <a:spcBef>
                <a:spcPct val="0"/>
              </a:spcBef>
            </a:pPr>
            <a:r>
              <a:rPr sz="1100" u="sng">
                <a:ea typeface="ＭＳ Ｐゴシック" pitchFamily="34" charset="-128"/>
              </a:rPr>
              <a:t>Vida útil:</a:t>
            </a:r>
            <a:r>
              <a:rPr sz="1100">
                <a:ea typeface="ＭＳ Ｐゴシック" pitchFamily="34" charset="-128"/>
              </a:rPr>
              <a:t> habrá que reemplazar la tela en algún momento</a:t>
            </a:r>
          </a:p>
          <a:p>
            <a:pPr eaLnBrk="1" hangingPunct="1">
              <a:lnSpc>
                <a:spcPct val="70000"/>
              </a:lnSpc>
              <a:spcBef>
                <a:spcPct val="0"/>
              </a:spcBef>
            </a:pPr>
            <a:endParaRPr lang="en-GB" sz="1100" b="1" smtClean="0">
              <a:ea typeface="ＭＳ Ｐゴシック" pitchFamily="34" charset="-128"/>
            </a:endParaRPr>
          </a:p>
          <a:p>
            <a:pPr rtl="0" eaLnBrk="1" hangingPunct="1">
              <a:lnSpc>
                <a:spcPct val="70000"/>
              </a:lnSpc>
              <a:spcBef>
                <a:spcPct val="0"/>
              </a:spcBef>
            </a:pPr>
            <a:r>
              <a:rPr sz="1100" b="1">
                <a:ea typeface="ＭＳ Ｐゴシック" pitchFamily="34" charset="-128"/>
              </a:rPr>
              <a:t>Aceptabilidad</a:t>
            </a:r>
          </a:p>
          <a:p>
            <a:pPr rtl="0" eaLnBrk="1" hangingPunct="1">
              <a:lnSpc>
                <a:spcPct val="70000"/>
              </a:lnSpc>
              <a:spcBef>
                <a:spcPct val="0"/>
              </a:spcBef>
            </a:pPr>
            <a:r>
              <a:rPr sz="1100" u="sng">
                <a:ea typeface="ＭＳ Ｐゴシック" pitchFamily="34" charset="-128"/>
              </a:rPr>
              <a:t>Sabor, olor, color: </a:t>
            </a:r>
            <a:r>
              <a:rPr sz="1100">
                <a:ea typeface="ＭＳ Ｐゴシック" pitchFamily="34" charset="-128"/>
              </a:rPr>
              <a:t> pueden mejorar</a:t>
            </a:r>
          </a:p>
          <a:p>
            <a:pPr rtl="0" eaLnBrk="1" hangingPunct="1">
              <a:lnSpc>
                <a:spcPct val="70000"/>
              </a:lnSpc>
              <a:spcBef>
                <a:spcPct val="0"/>
              </a:spcBef>
            </a:pPr>
            <a:r>
              <a:rPr sz="1100" u="sng">
                <a:ea typeface="ＭＳ Ｐゴシック" pitchFamily="34" charset="-128"/>
              </a:rPr>
              <a:t>Facilidad de uso:</a:t>
            </a:r>
            <a:r>
              <a:rPr sz="1100">
                <a:ea typeface="ＭＳ Ｐゴシック" pitchFamily="34" charset="-128"/>
              </a:rPr>
              <a:t> muy fácil</a:t>
            </a:r>
          </a:p>
          <a:p>
            <a:pPr eaLnBrk="1" hangingPunct="1">
              <a:lnSpc>
                <a:spcPct val="70000"/>
              </a:lnSpc>
              <a:spcBef>
                <a:spcPct val="0"/>
              </a:spcBef>
            </a:pPr>
            <a:endParaRPr lang="en-GB" sz="1100" b="1" smtClean="0">
              <a:ea typeface="ＭＳ Ｐゴシック" pitchFamily="34" charset="-128"/>
            </a:endParaRPr>
          </a:p>
          <a:p>
            <a:pPr rtl="0" eaLnBrk="1" hangingPunct="1">
              <a:lnSpc>
                <a:spcPct val="70000"/>
              </a:lnSpc>
              <a:spcBef>
                <a:spcPct val="0"/>
              </a:spcBef>
            </a:pPr>
            <a:r>
              <a:rPr sz="1100" b="1">
                <a:ea typeface="ＭＳ Ｐゴシック" pitchFamily="34" charset="-128"/>
              </a:rPr>
              <a:t>Costo</a:t>
            </a:r>
          </a:p>
          <a:p>
            <a:pPr rtl="0" eaLnBrk="1" hangingPunct="1">
              <a:lnSpc>
                <a:spcPct val="70000"/>
              </a:lnSpc>
              <a:spcBef>
                <a:spcPct val="0"/>
              </a:spcBef>
            </a:pPr>
            <a:r>
              <a:rPr sz="1100" u="sng">
                <a:ea typeface="ＭＳ Ｐゴシック" pitchFamily="34" charset="-128"/>
              </a:rPr>
              <a:t>Costo inicial de compra:</a:t>
            </a:r>
            <a:r>
              <a:rPr sz="1100">
                <a:ea typeface="ＭＳ Ｐゴシック" pitchFamily="34" charset="-128"/>
              </a:rPr>
              <a:t> gratis o muy barato ya que hay telas en cualquier domicilio</a:t>
            </a:r>
          </a:p>
          <a:p>
            <a:pPr rtl="0" eaLnBrk="1" hangingPunct="1">
              <a:lnSpc>
                <a:spcPct val="70000"/>
              </a:lnSpc>
              <a:spcBef>
                <a:spcPct val="0"/>
              </a:spcBef>
            </a:pPr>
            <a:r>
              <a:rPr sz="1100" u="sng">
                <a:ea typeface="ＭＳ Ｐゴシック" pitchFamily="34" charset="-128"/>
              </a:rPr>
              <a:t>Costo de operación: </a:t>
            </a:r>
            <a:r>
              <a:rPr sz="1100">
                <a:ea typeface="ＭＳ Ｐゴシック" pitchFamily="34" charset="-128"/>
              </a:rPr>
              <a:t>ninguno</a:t>
            </a:r>
          </a:p>
          <a:p>
            <a:pPr eaLnBrk="1" hangingPunct="1">
              <a:lnSpc>
                <a:spcPct val="90000"/>
              </a:lnSpc>
              <a:spcBef>
                <a:spcPct val="0"/>
              </a:spcBef>
            </a:pPr>
            <a:endParaRPr lang="en-US" sz="1100"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C75B59F-5109-4F2D-B861-E0F13C27E2DC}" type="slidenum">
              <a:rPr/>
              <a:pPr rtl="0" eaLnBrk="1" hangingPunct="1"/>
              <a:t>20</a:t>
            </a:fld>
            <a:endParaRPr/>
          </a:p>
        </p:txBody>
      </p:sp>
    </p:spTree>
    <p:extLst>
      <p:ext uri="{BB962C8B-B14F-4D97-AF65-F5344CB8AC3E}">
        <p14:creationId xmlns:p14="http://schemas.microsoft.com/office/powerpoint/2010/main" val="408528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7A22E2A-AA8C-46FD-8F6E-42E5EE5A2600}" type="slidenum">
              <a:rPr/>
              <a:pPr rtl="0" eaLnBrk="1" hangingPunct="1"/>
              <a:t>3</a:t>
            </a:fld>
            <a:endParaRPr/>
          </a:p>
        </p:txBody>
      </p:sp>
    </p:spTree>
    <p:extLst>
      <p:ext uri="{BB962C8B-B14F-4D97-AF65-F5344CB8AC3E}">
        <p14:creationId xmlns:p14="http://schemas.microsoft.com/office/powerpoint/2010/main" val="1162339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8815F3F-5428-4E41-85C4-22CC85F19427}" type="slidenum">
              <a:rPr/>
              <a:pPr rtl="0" eaLnBrk="1" hangingPunct="1"/>
              <a:t>21</a:t>
            </a:fld>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Tx/>
              <a:buChar char="•"/>
            </a:pPr>
            <a:r>
              <a:rPr>
                <a:ea typeface="ＭＳ Ｐゴシック" pitchFamily="34" charset="-128"/>
              </a:rPr>
              <a:t>El tamaño de un poro de un sari viejo y lavado es de 100–150 μm, y de alrededor de 20 μm si el sari está doblado de cuatro a ocho veces. Los poros permiten que pase el agua pero retienen partículas y patógenos &gt;20 μm.</a:t>
            </a:r>
          </a:p>
          <a:p>
            <a:pPr marL="171450" indent="-171450" rtl="0" eaLnBrk="1" hangingPunct="1">
              <a:buFontTx/>
              <a:buChar char="•"/>
            </a:pPr>
            <a:r>
              <a:rPr>
                <a:ea typeface="ＭＳ Ｐゴシック" pitchFamily="34" charset="-128"/>
              </a:rPr>
              <a:t>El colado a través de telas sari se ha probado su efectividad en filtrar el plancton del cual la bacteria del cólera ataca, por lo que reduce el riesgo de cólera. Este simple método puede también filtrar muchos helmintos y sus larvas.</a:t>
            </a:r>
          </a:p>
          <a:p>
            <a:pPr marL="171450" indent="-171450" rtl="0" eaLnBrk="1" hangingPunct="1">
              <a:buFontTx/>
              <a:buChar char="•"/>
            </a:pPr>
            <a:r>
              <a:rPr>
                <a:ea typeface="ＭＳ Ｐゴシック" pitchFamily="34" charset="-128"/>
              </a:rPr>
              <a:t>Se ha demostrado en laboratorios que la tela vieja de sari hecha de algodón es muy eficaz para la eliminación de bacterias del cólera (Colwell et al., 2002). Luego de varios lavados, los hilos de un sari viejo se vuelven suaves y flojos, reduciendo el tamaño de los poros comparado con una tela de sari nueva.</a:t>
            </a:r>
          </a:p>
        </p:txBody>
      </p:sp>
    </p:spTree>
    <p:extLst>
      <p:ext uri="{BB962C8B-B14F-4D97-AF65-F5344CB8AC3E}">
        <p14:creationId xmlns:p14="http://schemas.microsoft.com/office/powerpoint/2010/main" val="2682635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rtl="0" eaLnBrk="1" hangingPunct="1">
              <a:lnSpc>
                <a:spcPct val="90000"/>
              </a:lnSpc>
              <a:spcBef>
                <a:spcPct val="0"/>
              </a:spcBef>
              <a:buFontTx/>
              <a:buChar char="•"/>
            </a:pPr>
            <a:r>
              <a:rPr sz="1100">
                <a:ea typeface="ＭＳ Ｐゴシック" pitchFamily="34" charset="-128"/>
              </a:rPr>
              <a:t>El filtro de bioarena (FBA) es una adaptación del tradicional filtro de arena lento que ha sido utilizado por las comunidades para filtrar el agua durante cientos de años. El FBA es más pequeño y está diseñado para uso intermitente, haciéndolo más adecuado para el uso a nivel domiciliario.</a:t>
            </a:r>
          </a:p>
          <a:p>
            <a:pPr rtl="0" eaLnBrk="1" hangingPunct="1">
              <a:lnSpc>
                <a:spcPct val="90000"/>
              </a:lnSpc>
              <a:spcBef>
                <a:spcPct val="0"/>
              </a:spcBef>
              <a:buFontTx/>
              <a:buChar char="•"/>
            </a:pPr>
            <a:r>
              <a:rPr sz="1100">
                <a:ea typeface="ＭＳ Ｐゴシック" pitchFamily="34" charset="-128"/>
              </a:rPr>
              <a:t>El tratamiento de agua lo realiza la arena de dentro del filtro. El recipiente del filtro puede estar hecho de cemento, plástico o cualquier otro material impermeable, antioxidante y que no sea tóxico. La caja de concreto del filtro se fabrica con un molde de acero, o se puede hacer con una tubería prefabricada. </a:t>
            </a:r>
          </a:p>
          <a:p>
            <a:pPr rtl="0" eaLnBrk="1" hangingPunct="1">
              <a:lnSpc>
                <a:spcPct val="90000"/>
              </a:lnSpc>
              <a:spcBef>
                <a:spcPct val="0"/>
              </a:spcBef>
              <a:buFontTx/>
              <a:buChar char="•"/>
            </a:pPr>
            <a:r>
              <a:rPr sz="1100">
                <a:ea typeface="ＭＳ Ｐゴシック" pitchFamily="34" charset="-128"/>
              </a:rPr>
              <a:t>Los patógenos y el material en suspensión se eliminan gracias a la combinación de un proceso físico y biológico, el cual tiene lugar en la capa biológica dentro del lecho de arena. </a:t>
            </a:r>
          </a:p>
          <a:p>
            <a:pPr eaLnBrk="1" hangingPunct="1">
              <a:lnSpc>
                <a:spcPct val="90000"/>
              </a:lnSpc>
              <a:spcBef>
                <a:spcPct val="0"/>
              </a:spcBef>
            </a:pPr>
            <a:endParaRPr lang="en-US" sz="1100" smtClean="0">
              <a:ea typeface="ＭＳ Ｐゴシック" pitchFamily="34" charset="-128"/>
            </a:endParaRPr>
          </a:p>
          <a:p>
            <a:pPr rtl="0" eaLnBrk="1" hangingPunct="1">
              <a:lnSpc>
                <a:spcPct val="70000"/>
              </a:lnSpc>
              <a:spcBef>
                <a:spcPct val="0"/>
              </a:spcBef>
            </a:pPr>
            <a:r>
              <a:rPr sz="1100" b="1">
                <a:ea typeface="ＭＳ Ｐゴシック" pitchFamily="34" charset="-128"/>
              </a:rPr>
              <a:t>Efectividad</a:t>
            </a:r>
          </a:p>
          <a:p>
            <a:pPr rtl="0" eaLnBrk="1" hangingPunct="1">
              <a:lnSpc>
                <a:spcPct val="70000"/>
              </a:lnSpc>
              <a:spcBef>
                <a:spcPct val="0"/>
              </a:spcBef>
            </a:pPr>
            <a:r>
              <a:rPr sz="1100">
                <a:ea typeface="ＭＳ Ｐゴシック" pitchFamily="34" charset="-128"/>
              </a:rPr>
              <a:t>Calidad: muy efectivo eliminando turbiedad y patógenos</a:t>
            </a:r>
          </a:p>
          <a:p>
            <a:pPr rtl="0" eaLnBrk="1" hangingPunct="1">
              <a:lnSpc>
                <a:spcPct val="70000"/>
              </a:lnSpc>
              <a:spcBef>
                <a:spcPct val="0"/>
              </a:spcBef>
            </a:pPr>
            <a:r>
              <a:rPr sz="1100">
                <a:ea typeface="ＭＳ Ｐゴシック" pitchFamily="34" charset="-128"/>
              </a:rPr>
              <a:t>Cantidad: Se puede filtrar entre 12 y 18 litros en cada tanda. Se recomienda usar el filtro de 1-4 veces al día para asegurar la eliminación de los patógenos</a:t>
            </a:r>
          </a:p>
          <a:p>
            <a:pPr rtl="0" eaLnBrk="1" hangingPunct="1">
              <a:lnSpc>
                <a:spcPct val="70000"/>
              </a:lnSpc>
              <a:spcBef>
                <a:spcPct val="0"/>
              </a:spcBef>
            </a:pPr>
            <a:r>
              <a:rPr sz="1100">
                <a:ea typeface="ＭＳ Ｐゴシック" pitchFamily="34" charset="-128"/>
              </a:rPr>
              <a:t>Agua local: se puede usar con cualquier tipo de agua, puede precisar un proceso de asentamiento antes de filtrar.</a:t>
            </a:r>
          </a:p>
          <a:p>
            <a:pPr eaLnBrk="1" hangingPunct="1">
              <a:lnSpc>
                <a:spcPct val="70000"/>
              </a:lnSpc>
              <a:spcBef>
                <a:spcPct val="0"/>
              </a:spcBef>
            </a:pPr>
            <a:endParaRPr lang="en-GB" sz="1100" smtClean="0">
              <a:ea typeface="ＭＳ Ｐゴシック" pitchFamily="34" charset="-128"/>
            </a:endParaRPr>
          </a:p>
          <a:p>
            <a:pPr rtl="0" eaLnBrk="1" hangingPunct="1">
              <a:lnSpc>
                <a:spcPct val="70000"/>
              </a:lnSpc>
              <a:spcBef>
                <a:spcPct val="0"/>
              </a:spcBef>
            </a:pPr>
            <a:r>
              <a:rPr sz="1100" b="1">
                <a:ea typeface="ＭＳ Ｐゴシック" pitchFamily="34" charset="-128"/>
              </a:rPr>
              <a:t>Conveniencia</a:t>
            </a:r>
          </a:p>
          <a:p>
            <a:pPr rtl="0" eaLnBrk="1" hangingPunct="1">
              <a:lnSpc>
                <a:spcPct val="70000"/>
              </a:lnSpc>
              <a:spcBef>
                <a:spcPct val="0"/>
              </a:spcBef>
            </a:pPr>
            <a:r>
              <a:rPr sz="1100">
                <a:ea typeface="ＭＳ Ｐゴシック" pitchFamily="34" charset="-128"/>
              </a:rPr>
              <a:t>Disponibilidad local: los filtros de concreto se pueden construir en cualquier parte del mundo, los filtros de plástico se importan de los EEUU.</a:t>
            </a:r>
          </a:p>
          <a:p>
            <a:pPr rtl="0" eaLnBrk="1" hangingPunct="1">
              <a:lnSpc>
                <a:spcPct val="70000"/>
              </a:lnSpc>
              <a:spcBef>
                <a:spcPct val="0"/>
              </a:spcBef>
            </a:pPr>
            <a:r>
              <a:rPr sz="1100">
                <a:ea typeface="ＭＳ Ｐゴシック" pitchFamily="34" charset="-128"/>
              </a:rPr>
              <a:t>Tiempo: el flujo del agua de los filtros de concreto es de 0,6 litros/minuto, el flujo de los filtros de plástico es de 0,8 litros/minuto. </a:t>
            </a:r>
          </a:p>
          <a:p>
            <a:pPr rtl="0" eaLnBrk="1" hangingPunct="1">
              <a:lnSpc>
                <a:spcPct val="70000"/>
              </a:lnSpc>
              <a:spcBef>
                <a:spcPct val="0"/>
              </a:spcBef>
            </a:pPr>
            <a:r>
              <a:rPr sz="1100">
                <a:ea typeface="ＭＳ Ｐゴシック" pitchFamily="34" charset="-128"/>
              </a:rPr>
              <a:t>Operación y mantenimiento: mantenimiento simple para limpiar la arena cuando la velocidad de flujo disminuye</a:t>
            </a:r>
          </a:p>
          <a:p>
            <a:pPr rtl="0" eaLnBrk="1" hangingPunct="1">
              <a:lnSpc>
                <a:spcPct val="70000"/>
              </a:lnSpc>
              <a:spcBef>
                <a:spcPct val="0"/>
              </a:spcBef>
            </a:pPr>
            <a:r>
              <a:rPr sz="1100">
                <a:ea typeface="ＭＳ Ｐゴシック" pitchFamily="34" charset="-128"/>
              </a:rPr>
              <a:t>Vida útil: 30 o más años para los de concreto; 10 o más años para los de plástico; habrá que reemplazar las tapas y los difusores</a:t>
            </a:r>
          </a:p>
          <a:p>
            <a:pPr eaLnBrk="1" hangingPunct="1">
              <a:lnSpc>
                <a:spcPct val="70000"/>
              </a:lnSpc>
              <a:spcBef>
                <a:spcPct val="0"/>
              </a:spcBef>
            </a:pPr>
            <a:endParaRPr lang="en-GB" sz="1100" smtClean="0">
              <a:ea typeface="ＭＳ Ｐゴシック" pitchFamily="34" charset="-128"/>
            </a:endParaRPr>
          </a:p>
          <a:p>
            <a:pPr rtl="0" eaLnBrk="1" hangingPunct="1">
              <a:lnSpc>
                <a:spcPct val="70000"/>
              </a:lnSpc>
              <a:spcBef>
                <a:spcPct val="0"/>
              </a:spcBef>
            </a:pPr>
            <a:r>
              <a:rPr sz="1100" b="1">
                <a:ea typeface="ＭＳ Ｐゴシック" pitchFamily="34" charset="-128"/>
              </a:rPr>
              <a:t>Aceptabilidad</a:t>
            </a:r>
          </a:p>
          <a:p>
            <a:pPr rtl="0" eaLnBrk="1" hangingPunct="1">
              <a:lnSpc>
                <a:spcPct val="70000"/>
              </a:lnSpc>
              <a:spcBef>
                <a:spcPct val="0"/>
              </a:spcBef>
            </a:pPr>
            <a:r>
              <a:rPr sz="1100">
                <a:ea typeface="ＭＳ Ｐゴシック" pitchFamily="34" charset="-128"/>
              </a:rPr>
              <a:t>Sabor, olor, color: normalmente, mejorados</a:t>
            </a:r>
          </a:p>
          <a:p>
            <a:pPr rtl="0" eaLnBrk="1" hangingPunct="1">
              <a:lnSpc>
                <a:spcPct val="70000"/>
              </a:lnSpc>
              <a:spcBef>
                <a:spcPct val="0"/>
              </a:spcBef>
            </a:pPr>
            <a:r>
              <a:rPr sz="1100">
                <a:ea typeface="ＭＳ Ｐゴシック" pitchFamily="34" charset="-128"/>
              </a:rPr>
              <a:t>Facilidad de uso: fácil para los adultos, puede ser difícil para los niños verter el agua en el filtro</a:t>
            </a:r>
          </a:p>
          <a:p>
            <a:pPr eaLnBrk="1" hangingPunct="1">
              <a:lnSpc>
                <a:spcPct val="70000"/>
              </a:lnSpc>
              <a:spcBef>
                <a:spcPct val="0"/>
              </a:spcBef>
            </a:pPr>
            <a:endParaRPr lang="en-GB" sz="1100" smtClean="0">
              <a:ea typeface="ＭＳ Ｐゴシック" pitchFamily="34" charset="-128"/>
            </a:endParaRPr>
          </a:p>
          <a:p>
            <a:pPr rtl="0" eaLnBrk="1" hangingPunct="1">
              <a:lnSpc>
                <a:spcPct val="70000"/>
              </a:lnSpc>
              <a:spcBef>
                <a:spcPct val="0"/>
              </a:spcBef>
            </a:pPr>
            <a:r>
              <a:rPr sz="1100" b="1">
                <a:ea typeface="ＭＳ Ｐゴシック" pitchFamily="34" charset="-128"/>
              </a:rPr>
              <a:t>Costo:</a:t>
            </a:r>
          </a:p>
          <a:p>
            <a:pPr rtl="0" eaLnBrk="1" hangingPunct="1">
              <a:lnSpc>
                <a:spcPct val="70000"/>
              </a:lnSpc>
              <a:spcBef>
                <a:spcPct val="0"/>
              </a:spcBef>
            </a:pPr>
            <a:r>
              <a:rPr sz="1100">
                <a:ea typeface="ＭＳ Ｐゴシック" pitchFamily="34" charset="-128"/>
              </a:rPr>
              <a:t>Costo de compra inicial: US$12-30 para filtros de concreto, US$75 para filtros de plástico</a:t>
            </a:r>
          </a:p>
          <a:p>
            <a:pPr rtl="0" eaLnBrk="1" hangingPunct="1">
              <a:lnSpc>
                <a:spcPct val="70000"/>
              </a:lnSpc>
              <a:spcBef>
                <a:spcPct val="0"/>
              </a:spcBef>
            </a:pPr>
            <a:r>
              <a:rPr sz="1100">
                <a:ea typeface="ＭＳ Ｐゴシック" pitchFamily="34" charset="-128"/>
              </a:rPr>
              <a:t>Costo de operación: ninguno</a:t>
            </a:r>
          </a:p>
          <a:p>
            <a:pPr eaLnBrk="1" hangingPunct="1">
              <a:lnSpc>
                <a:spcPct val="90000"/>
              </a:lnSpc>
              <a:spcBef>
                <a:spcPct val="0"/>
              </a:spcBef>
            </a:pPr>
            <a:endParaRPr lang="en-US" sz="1100"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3AB0B53-2A16-40C0-A0D3-E4430131951D}" type="slidenum">
              <a:rPr/>
              <a:pPr rtl="0" eaLnBrk="1" hangingPunct="1"/>
              <a:t>22</a:t>
            </a:fld>
            <a:endParaRPr/>
          </a:p>
        </p:txBody>
      </p:sp>
    </p:spTree>
    <p:extLst>
      <p:ext uri="{BB962C8B-B14F-4D97-AF65-F5344CB8AC3E}">
        <p14:creationId xmlns:p14="http://schemas.microsoft.com/office/powerpoint/2010/main" val="2266306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834D6B1-E06A-4798-9FCD-F3FE0E5882B4}" type="slidenum">
              <a:rPr/>
              <a:pPr rtl="0" eaLnBrk="1" hangingPunct="1"/>
              <a:t>23</a:t>
            </a:fld>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Tx/>
              <a:buChar char="•"/>
            </a:pPr>
            <a:r>
              <a:rPr>
                <a:ea typeface="ＭＳ Ｐゴシック" pitchFamily="34" charset="-128"/>
              </a:rPr>
              <a:t>El filtro de bioarena (FBA) es una adaptación del tradicional filtro de arena lento que ha sido utilizado por las comunidades para filtrar el agua durante cientos de años. El FBA es más pequeño y está diseñado para uso intermitente, haciéndolo más adecuado para el uso a nivel domiciliario.</a:t>
            </a:r>
          </a:p>
          <a:p>
            <a:pPr marL="171450" indent="-171450" rtl="0" eaLnBrk="1" hangingPunct="1">
              <a:buFontTx/>
              <a:buChar char="•"/>
            </a:pPr>
            <a:r>
              <a:rPr>
                <a:ea typeface="ＭＳ Ｐゴシック" pitchFamily="34" charset="-128"/>
              </a:rPr>
              <a:t>El tratamiento de agua lo realiza la arena de dentro del filtro. El recipiente del filtro puede estar hecho de cemento, plástico o cualquier otro material impermeable, antioxidante y que no sea tóxico. La caja de concreto del filtro se fabrica con un molde de acero, o se puede hacer con una tubería prefabricada. </a:t>
            </a:r>
          </a:p>
          <a:p>
            <a:pPr marL="171450" indent="-171450" rtl="0" eaLnBrk="1" hangingPunct="1">
              <a:buFontTx/>
              <a:buChar char="•"/>
            </a:pPr>
            <a:r>
              <a:rPr>
                <a:ea typeface="ＭＳ Ｐゴシック" pitchFamily="34" charset="-128"/>
              </a:rPr>
              <a:t>Los patógenos y el material en suspensión se eliminan gracias a la combinación de un proceso físico y biológico, el cual tiene lugar en la capa biológica dentro del lecho de arena. </a:t>
            </a:r>
          </a:p>
        </p:txBody>
      </p:sp>
    </p:spTree>
    <p:extLst>
      <p:ext uri="{BB962C8B-B14F-4D97-AF65-F5344CB8AC3E}">
        <p14:creationId xmlns:p14="http://schemas.microsoft.com/office/powerpoint/2010/main" val="1189669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lnSpc>
                <a:spcPct val="70000"/>
              </a:lnSpc>
              <a:spcBef>
                <a:spcPct val="0"/>
              </a:spcBef>
              <a:buFontTx/>
              <a:buChar char="•"/>
            </a:pPr>
            <a:r>
              <a:rPr sz="1000">
                <a:ea typeface="ＭＳ Ｐゴシック" pitchFamily="34" charset="-128"/>
              </a:rPr>
              <a:t>El agua se vierte en un filtro de cerámica tipo olla porosa, y se recoge en otro recipiente una vez que ha pasado por la vasija cerámica. Este sistema ofrece filtración y almacenamiento seguro. </a:t>
            </a:r>
          </a:p>
          <a:p>
            <a:pPr eaLnBrk="1" hangingPunct="1">
              <a:lnSpc>
                <a:spcPct val="70000"/>
              </a:lnSpc>
              <a:spcBef>
                <a:spcPct val="0"/>
              </a:spcBef>
              <a:buFontTx/>
              <a:buChar char="•"/>
            </a:pPr>
            <a:endParaRPr lang="en-GB" sz="1000" smtClean="0">
              <a:ea typeface="ＭＳ Ｐゴシック" pitchFamily="34" charset="-128"/>
            </a:endParaRPr>
          </a:p>
          <a:p>
            <a:pPr rtl="0" eaLnBrk="1" hangingPunct="1">
              <a:lnSpc>
                <a:spcPct val="70000"/>
              </a:lnSpc>
              <a:spcBef>
                <a:spcPct val="0"/>
              </a:spcBef>
              <a:buFontTx/>
              <a:buChar char="•"/>
            </a:pPr>
            <a:r>
              <a:rPr sz="1000">
                <a:ea typeface="ＭＳ Ｐゴシック" pitchFamily="34" charset="-128"/>
              </a:rPr>
              <a:t>Existen dos variantes del filtro de cerámica, el de base plana y el de base redondeada. </a:t>
            </a:r>
          </a:p>
          <a:p>
            <a:pPr rtl="0" eaLnBrk="1" hangingPunct="1">
              <a:lnSpc>
                <a:spcPct val="70000"/>
              </a:lnSpc>
              <a:spcBef>
                <a:spcPct val="0"/>
              </a:spcBef>
              <a:buFontTx/>
              <a:buChar char="•"/>
            </a:pPr>
            <a:r>
              <a:rPr sz="1000">
                <a:ea typeface="ＭＳ Ｐゴシック" pitchFamily="34" charset="-128"/>
              </a:rPr>
              <a:t>Las ollas de cerámica se suelen producir localmente con arcilla mezclada con un material combustible como el aserrín, cáscara de arroz o de café. La arcilla y el material combustible se tamizan a través de una malla fina, y después se mezcla con agua hasta conseguir una mezcla homogénea. Se prensa la mezcla dándole forma con la ayuda de un molde. Cuando la olla se cuece en un horno, los materiales combustibles se queman, dejando una red de poros finos a través de los cuales pasa el agua. </a:t>
            </a:r>
          </a:p>
          <a:p>
            <a:pPr rtl="0" eaLnBrk="1" hangingPunct="1">
              <a:lnSpc>
                <a:spcPct val="70000"/>
              </a:lnSpc>
              <a:spcBef>
                <a:spcPct val="0"/>
              </a:spcBef>
              <a:buFontTx/>
              <a:buChar char="•"/>
            </a:pPr>
            <a:r>
              <a:rPr sz="1000">
                <a:ea typeface="ＭＳ Ｐゴシック" pitchFamily="34" charset="-128"/>
              </a:rPr>
              <a:t>A veces se aplica plata coloidal a la olla cerámica después del quemado o se añade a la mezcla antes de la cocción. La plata coloidal es un antibacteriano que ayuda con la remoción de patógenos, y también previene el crecimiento de bacterias en el propio filtro. Algunos filtros de cerámica tipo olla también pueden contener carbón activado en la mezcla de arcilla para mejorar el olor, el sabor y el color.  </a:t>
            </a:r>
          </a:p>
          <a:p>
            <a:pPr rtl="0" eaLnBrk="1" hangingPunct="1">
              <a:lnSpc>
                <a:spcPct val="70000"/>
              </a:lnSpc>
              <a:spcBef>
                <a:spcPct val="0"/>
              </a:spcBef>
              <a:buFontTx/>
              <a:buChar char="•"/>
            </a:pPr>
            <a:r>
              <a:rPr sz="1000">
                <a:ea typeface="ＭＳ Ｐゴシック" pitchFamily="34" charset="-128"/>
              </a:rPr>
              <a:t>El control de calidad del tamaño de los materiales combustibles asegura que el tamaño de los poros sea lo suficientemente pequeño para impedir que los contaminantes pasen a través del filtro. </a:t>
            </a:r>
          </a:p>
          <a:p>
            <a:pPr rtl="0" eaLnBrk="1" hangingPunct="1">
              <a:lnSpc>
                <a:spcPct val="70000"/>
              </a:lnSpc>
              <a:spcBef>
                <a:spcPct val="0"/>
              </a:spcBef>
              <a:buFontTx/>
              <a:buChar char="•"/>
            </a:pPr>
            <a:r>
              <a:rPr sz="1000">
                <a:ea typeface="ＭＳ Ｐゴシック" pitchFamily="34" charset="-128"/>
              </a:rPr>
              <a:t>Necesidad de proteger contra las grietas finas que pueden haberse desarrollado y que no son visibles. Si existe una grieta el agua pasará por ella sin ser filtrada por los poros.</a:t>
            </a:r>
          </a:p>
          <a:p>
            <a:pPr eaLnBrk="1" hangingPunct="1">
              <a:lnSpc>
                <a:spcPct val="70000"/>
              </a:lnSpc>
              <a:spcBef>
                <a:spcPct val="0"/>
              </a:spcBef>
              <a:buFontTx/>
              <a:buChar char="•"/>
            </a:pPr>
            <a:endParaRPr lang="en-CA" sz="1000" smtClean="0">
              <a:ea typeface="ＭＳ Ｐゴシック" pitchFamily="34" charset="-128"/>
            </a:endParaRPr>
          </a:p>
          <a:p>
            <a:pPr rtl="0" eaLnBrk="1" hangingPunct="1">
              <a:lnSpc>
                <a:spcPct val="60000"/>
              </a:lnSpc>
              <a:spcBef>
                <a:spcPct val="0"/>
              </a:spcBef>
            </a:pPr>
            <a:r>
              <a:rPr sz="1000" b="1">
                <a:ea typeface="ＭＳ Ｐゴシック" pitchFamily="34" charset="-128"/>
              </a:rPr>
              <a:t>Efectividad</a:t>
            </a:r>
          </a:p>
          <a:p>
            <a:pPr rtl="0" eaLnBrk="1" hangingPunct="1">
              <a:lnSpc>
                <a:spcPct val="60000"/>
              </a:lnSpc>
              <a:spcBef>
                <a:spcPct val="0"/>
              </a:spcBef>
            </a:pPr>
            <a:r>
              <a:rPr sz="1000" u="sng">
                <a:ea typeface="ＭＳ Ｐゴシック" pitchFamily="34" charset="-128"/>
              </a:rPr>
              <a:t>Calidad</a:t>
            </a:r>
            <a:r>
              <a:rPr sz="1000">
                <a:ea typeface="ＭＳ Ｐゴシック" pitchFamily="34" charset="-128"/>
              </a:rPr>
              <a:t>: muy efectivo eliminando turbiedad y patógenos, proporciona almacenamiento seguro que previene la recontaminación.</a:t>
            </a:r>
          </a:p>
          <a:p>
            <a:pPr rtl="0" eaLnBrk="1" hangingPunct="1">
              <a:lnSpc>
                <a:spcPct val="60000"/>
              </a:lnSpc>
              <a:spcBef>
                <a:spcPct val="0"/>
              </a:spcBef>
            </a:pPr>
            <a:r>
              <a:rPr sz="1000" u="sng">
                <a:ea typeface="ＭＳ Ｐゴシック" pitchFamily="34" charset="-128"/>
              </a:rPr>
              <a:t>Cantidad</a:t>
            </a:r>
            <a:r>
              <a:rPr sz="1000">
                <a:ea typeface="ＭＳ Ｐゴシック" pitchFamily="34" charset="-128"/>
              </a:rPr>
              <a:t>: se puede filtrar hasta 8 litros cada lote</a:t>
            </a:r>
          </a:p>
          <a:p>
            <a:pPr rtl="0" eaLnBrk="1" hangingPunct="1">
              <a:lnSpc>
                <a:spcPct val="60000"/>
              </a:lnSpc>
              <a:spcBef>
                <a:spcPct val="0"/>
              </a:spcBef>
            </a:pPr>
            <a:r>
              <a:rPr sz="1000" u="sng">
                <a:ea typeface="ＭＳ Ｐゴシック" pitchFamily="34" charset="-128"/>
              </a:rPr>
              <a:t>Agua local</a:t>
            </a:r>
            <a:r>
              <a:rPr sz="1000">
                <a:ea typeface="ＭＳ Ｐゴシック" pitchFamily="34" charset="-128"/>
              </a:rPr>
              <a:t>: puede usarse con cualquier fuente de agua, puede que sea necesario sedimentar el agua antes de usar el filtro</a:t>
            </a:r>
          </a:p>
          <a:p>
            <a:pPr eaLnBrk="1" hangingPunct="1">
              <a:lnSpc>
                <a:spcPct val="60000"/>
              </a:lnSpc>
              <a:spcBef>
                <a:spcPct val="0"/>
              </a:spcBef>
            </a:pPr>
            <a:endParaRPr lang="en-GB" sz="1000" smtClean="0">
              <a:ea typeface="ＭＳ Ｐゴシック" pitchFamily="34" charset="-128"/>
            </a:endParaRPr>
          </a:p>
          <a:p>
            <a:pPr rtl="0" eaLnBrk="1" hangingPunct="1">
              <a:lnSpc>
                <a:spcPct val="60000"/>
              </a:lnSpc>
              <a:spcBef>
                <a:spcPct val="0"/>
              </a:spcBef>
            </a:pPr>
            <a:r>
              <a:rPr sz="1000" b="1">
                <a:ea typeface="ＭＳ Ｐゴシック" pitchFamily="34" charset="-128"/>
              </a:rPr>
              <a:t>Conveniencia</a:t>
            </a:r>
          </a:p>
          <a:p>
            <a:pPr rtl="0" eaLnBrk="1" hangingPunct="1">
              <a:lnSpc>
                <a:spcPct val="60000"/>
              </a:lnSpc>
              <a:spcBef>
                <a:spcPct val="0"/>
              </a:spcBef>
            </a:pPr>
            <a:r>
              <a:rPr sz="1000" u="sng">
                <a:ea typeface="ＭＳ Ｐゴシック" pitchFamily="34" charset="-128"/>
              </a:rPr>
              <a:t>Disponibilidad local</a:t>
            </a:r>
            <a:r>
              <a:rPr sz="1000">
                <a:ea typeface="ＭＳ Ｐゴシック" pitchFamily="34" charset="-128"/>
              </a:rPr>
              <a:t>: puede fabricarse y adquirirse localmente</a:t>
            </a:r>
          </a:p>
          <a:p>
            <a:pPr rtl="0" eaLnBrk="1" hangingPunct="1">
              <a:lnSpc>
                <a:spcPct val="60000"/>
              </a:lnSpc>
              <a:spcBef>
                <a:spcPct val="0"/>
              </a:spcBef>
            </a:pPr>
            <a:r>
              <a:rPr sz="1000" u="sng">
                <a:ea typeface="ＭＳ Ｐゴシック" pitchFamily="34" charset="-128"/>
              </a:rPr>
              <a:t>Tiempo</a:t>
            </a:r>
            <a:r>
              <a:rPr sz="1000">
                <a:ea typeface="ＭＳ Ｐゴシック" pitchFamily="34" charset="-128"/>
              </a:rPr>
              <a:t>: el flujo es de 1-3 litros/ hora</a:t>
            </a:r>
          </a:p>
          <a:p>
            <a:pPr rtl="0" eaLnBrk="1" hangingPunct="1">
              <a:lnSpc>
                <a:spcPct val="60000"/>
              </a:lnSpc>
              <a:spcBef>
                <a:spcPct val="0"/>
              </a:spcBef>
            </a:pPr>
            <a:r>
              <a:rPr sz="1000" u="sng">
                <a:ea typeface="ＭＳ Ｐゴシック" pitchFamily="34" charset="-128"/>
              </a:rPr>
              <a:t>Operación y mantenimiento</a:t>
            </a:r>
            <a:r>
              <a:rPr sz="1000">
                <a:ea typeface="ＭＳ Ｐゴシック" pitchFamily="34" charset="-128"/>
              </a:rPr>
              <a:t>: mantenimiento simple - se limpia la olla cuando el flujo disminuye</a:t>
            </a:r>
          </a:p>
          <a:p>
            <a:pPr rtl="0" eaLnBrk="1" hangingPunct="1">
              <a:lnSpc>
                <a:spcPct val="60000"/>
              </a:lnSpc>
              <a:spcBef>
                <a:spcPct val="0"/>
              </a:spcBef>
            </a:pPr>
            <a:r>
              <a:rPr sz="1000" u="sng">
                <a:ea typeface="ＭＳ Ｐゴシック" pitchFamily="34" charset="-128"/>
              </a:rPr>
              <a:t>Vida útil</a:t>
            </a:r>
            <a:r>
              <a:rPr sz="1000">
                <a:ea typeface="ＭＳ Ｐゴシック" pitchFamily="34" charset="-128"/>
              </a:rPr>
              <a:t>: hasta 5 años, pero normalmente entre 1 y 2 años, hay que reemplazarlo si tiene grietas visibles</a:t>
            </a:r>
          </a:p>
          <a:p>
            <a:pPr eaLnBrk="1" hangingPunct="1">
              <a:lnSpc>
                <a:spcPct val="60000"/>
              </a:lnSpc>
              <a:spcBef>
                <a:spcPct val="0"/>
              </a:spcBef>
            </a:pPr>
            <a:endParaRPr lang="en-GB" sz="1000" smtClean="0">
              <a:ea typeface="ＭＳ Ｐゴシック" pitchFamily="34" charset="-128"/>
            </a:endParaRPr>
          </a:p>
          <a:p>
            <a:pPr rtl="0" eaLnBrk="1" hangingPunct="1">
              <a:lnSpc>
                <a:spcPct val="60000"/>
              </a:lnSpc>
              <a:spcBef>
                <a:spcPct val="0"/>
              </a:spcBef>
            </a:pPr>
            <a:r>
              <a:rPr sz="1000" b="1">
                <a:ea typeface="ＭＳ Ｐゴシック" pitchFamily="34" charset="-128"/>
              </a:rPr>
              <a:t>Aceptabilidad</a:t>
            </a:r>
          </a:p>
          <a:p>
            <a:pPr rtl="0" eaLnBrk="1" hangingPunct="1">
              <a:lnSpc>
                <a:spcPct val="60000"/>
              </a:lnSpc>
              <a:spcBef>
                <a:spcPct val="0"/>
              </a:spcBef>
            </a:pPr>
            <a:r>
              <a:rPr sz="1000" u="sng">
                <a:ea typeface="ＭＳ Ｐゴシック" pitchFamily="34" charset="-128"/>
              </a:rPr>
              <a:t>Sabor, olor, color: </a:t>
            </a:r>
            <a:r>
              <a:rPr sz="1000">
                <a:ea typeface="ＭＳ Ｐゴシック" pitchFamily="34" charset="-128"/>
              </a:rPr>
              <a:t>normalmente, mejorados</a:t>
            </a:r>
          </a:p>
          <a:p>
            <a:pPr rtl="0" eaLnBrk="1" hangingPunct="1">
              <a:lnSpc>
                <a:spcPct val="60000"/>
              </a:lnSpc>
              <a:spcBef>
                <a:spcPct val="0"/>
              </a:spcBef>
            </a:pPr>
            <a:r>
              <a:rPr sz="1000" u="sng">
                <a:ea typeface="ＭＳ Ｐゴシック" pitchFamily="34" charset="-128"/>
              </a:rPr>
              <a:t>Facilidad de uso:</a:t>
            </a:r>
            <a:r>
              <a:rPr sz="1000">
                <a:ea typeface="ＭＳ Ｐゴシック" pitchFamily="34" charset="-128"/>
              </a:rPr>
              <a:t> muy fácil</a:t>
            </a:r>
          </a:p>
          <a:p>
            <a:pPr eaLnBrk="1" hangingPunct="1">
              <a:lnSpc>
                <a:spcPct val="60000"/>
              </a:lnSpc>
              <a:spcBef>
                <a:spcPct val="0"/>
              </a:spcBef>
            </a:pPr>
            <a:endParaRPr lang="en-GB" sz="1000" smtClean="0">
              <a:ea typeface="ＭＳ Ｐゴシック" pitchFamily="34" charset="-128"/>
            </a:endParaRPr>
          </a:p>
          <a:p>
            <a:pPr rtl="0" eaLnBrk="1" hangingPunct="1">
              <a:lnSpc>
                <a:spcPct val="60000"/>
              </a:lnSpc>
              <a:spcBef>
                <a:spcPct val="0"/>
              </a:spcBef>
            </a:pPr>
            <a:r>
              <a:rPr sz="1000" b="1">
                <a:ea typeface="ＭＳ Ｐゴシック" pitchFamily="34" charset="-128"/>
              </a:rPr>
              <a:t>Costo</a:t>
            </a:r>
          </a:p>
          <a:p>
            <a:pPr rtl="0" eaLnBrk="1" hangingPunct="1">
              <a:lnSpc>
                <a:spcPct val="60000"/>
              </a:lnSpc>
              <a:spcBef>
                <a:spcPct val="0"/>
              </a:spcBef>
            </a:pPr>
            <a:r>
              <a:rPr sz="1000" u="sng">
                <a:ea typeface="ＭＳ Ｐゴシック" pitchFamily="34" charset="-128"/>
              </a:rPr>
              <a:t>Costo inicial de compra</a:t>
            </a:r>
            <a:r>
              <a:rPr sz="1000">
                <a:ea typeface="ＭＳ Ｐゴシック" pitchFamily="34" charset="-128"/>
              </a:rPr>
              <a:t>: US$12-25</a:t>
            </a:r>
          </a:p>
          <a:p>
            <a:pPr rtl="0" eaLnBrk="1" hangingPunct="1">
              <a:lnSpc>
                <a:spcPct val="60000"/>
              </a:lnSpc>
              <a:spcBef>
                <a:spcPct val="0"/>
              </a:spcBef>
            </a:pPr>
            <a:r>
              <a:rPr sz="1000" u="sng">
                <a:ea typeface="ＭＳ Ｐゴシック" pitchFamily="34" charset="-128"/>
              </a:rPr>
              <a:t>Costo de operación: </a:t>
            </a:r>
            <a:r>
              <a:rPr sz="1000">
                <a:ea typeface="ＭＳ Ｐゴシック" pitchFamily="34" charset="-128"/>
              </a:rPr>
              <a:t>ninguno</a:t>
            </a:r>
          </a:p>
          <a:p>
            <a:pPr eaLnBrk="1" hangingPunct="1">
              <a:lnSpc>
                <a:spcPct val="70000"/>
              </a:lnSpc>
              <a:spcBef>
                <a:spcPct val="0"/>
              </a:spcBef>
            </a:pPr>
            <a:endParaRPr lang="en-CA" sz="1000" smtClean="0">
              <a:ea typeface="ＭＳ Ｐゴシック" pitchFamily="34" charset="-128"/>
            </a:endParaRPr>
          </a:p>
          <a:p>
            <a:pPr eaLnBrk="1" hangingPunct="1">
              <a:lnSpc>
                <a:spcPct val="80000"/>
              </a:lnSpc>
              <a:spcBef>
                <a:spcPct val="0"/>
              </a:spcBef>
            </a:pPr>
            <a:endParaRPr lang="en-US" sz="1000"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AFC38B9-BBE0-4061-A723-C9012A70B974}" type="slidenum">
              <a:rPr/>
              <a:pPr rtl="0" eaLnBrk="1" hangingPunct="1"/>
              <a:t>24</a:t>
            </a:fld>
            <a:endParaRPr/>
          </a:p>
        </p:txBody>
      </p:sp>
    </p:spTree>
    <p:extLst>
      <p:ext uri="{BB962C8B-B14F-4D97-AF65-F5344CB8AC3E}">
        <p14:creationId xmlns:p14="http://schemas.microsoft.com/office/powerpoint/2010/main" val="339246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E903AEE-7BE8-459A-A397-D60217A2B3B3}" type="slidenum">
              <a:rPr/>
              <a:pPr rtl="0" eaLnBrk="1" hangingPunct="1"/>
              <a:t>25</a:t>
            </a:fld>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171450" indent="-171450" rtl="0" eaLnBrk="1" hangingPunct="1">
              <a:lnSpc>
                <a:spcPct val="90000"/>
              </a:lnSpc>
              <a:buFontTx/>
              <a:buChar char="•"/>
            </a:pPr>
            <a:r>
              <a:rPr>
                <a:ea typeface="ＭＳ Ｐゴシック" pitchFamily="34" charset="-128"/>
              </a:rPr>
              <a:t>El agua se vierte en un filtro de cerámica tipo olla porosa, y se recoge en otro recipiente una vez que ha pasado por la vasija cerámica. Este sistema ofrece filtración y almacenamiento seguro. </a:t>
            </a:r>
          </a:p>
          <a:p>
            <a:pPr marL="171450" indent="-171450" rtl="0" eaLnBrk="1" hangingPunct="1">
              <a:lnSpc>
                <a:spcPct val="90000"/>
              </a:lnSpc>
              <a:buFontTx/>
              <a:buChar char="•"/>
            </a:pPr>
            <a:r>
              <a:rPr>
                <a:ea typeface="ＭＳ Ｐゴシック" pitchFamily="34" charset="-128"/>
              </a:rPr>
              <a:t>Existen dos variantes del filtro de cerámica, el de base plana y el de base redondeada. </a:t>
            </a:r>
          </a:p>
          <a:p>
            <a:pPr marL="171450" indent="-171450" rtl="0" eaLnBrk="1" hangingPunct="1">
              <a:lnSpc>
                <a:spcPct val="90000"/>
              </a:lnSpc>
              <a:buFontTx/>
              <a:buChar char="•"/>
            </a:pPr>
            <a:r>
              <a:rPr>
                <a:ea typeface="ＭＳ Ｐゴシック" pitchFamily="34" charset="-128"/>
              </a:rPr>
              <a:t>Las ollas de cerámica se suelen producir localmente con arcilla mezclada con un material combustible como el aserrín, cáscara de arroz o de café. La arcilla y el material combustible se tamizan a través de una malla fina, y después se mezcla con agua hasta conseguir una mezcla homogénea. Se prensa la mezcla dándole forma con la ayuda de un molde. Cuando la olla se cuece en un horno, los materiales combustibles se queman, dejando una red de poros finos a través de los cuales pasa el agua. </a:t>
            </a:r>
          </a:p>
          <a:p>
            <a:pPr marL="171450" indent="-171450" rtl="0" eaLnBrk="1" hangingPunct="1">
              <a:lnSpc>
                <a:spcPct val="90000"/>
              </a:lnSpc>
              <a:buFontTx/>
              <a:buChar char="•"/>
            </a:pPr>
            <a:r>
              <a:rPr>
                <a:ea typeface="ＭＳ Ｐゴシック" pitchFamily="34" charset="-128"/>
              </a:rPr>
              <a:t>A veces se aplica plata coloidal a la olla cerámica después del quemado o se añade a la mezcla antes de la cocción. La plata coloidal es un antibacteriano que ayuda con la remoción de patógenos, y también previene el crecimiento de bacterias en el propio filtro. Algunos filtros de cerámica tipo olla también pueden contener carbón activado en la mezcla de arcilla para mejorar el olor, el sabor y el color.  </a:t>
            </a:r>
          </a:p>
          <a:p>
            <a:pPr marL="171450" indent="-171450" rtl="0" eaLnBrk="1" hangingPunct="1">
              <a:lnSpc>
                <a:spcPct val="90000"/>
              </a:lnSpc>
              <a:buFontTx/>
              <a:buChar char="•"/>
            </a:pPr>
            <a:r>
              <a:rPr>
                <a:ea typeface="ＭＳ Ｐゴシック" pitchFamily="34" charset="-128"/>
              </a:rPr>
              <a:t>El control de calidad del tamaño de los materiales combustibles asegura que el tamaño de los poros sea lo suficientemente pequeño para impedir que los contaminantes pasen a través del filtro. </a:t>
            </a:r>
          </a:p>
          <a:p>
            <a:pPr marL="171450" indent="-171450" rtl="0" eaLnBrk="1" hangingPunct="1">
              <a:lnSpc>
                <a:spcPct val="90000"/>
              </a:lnSpc>
              <a:buFontTx/>
              <a:buChar char="•"/>
            </a:pPr>
            <a:r>
              <a:rPr>
                <a:ea typeface="ＭＳ Ｐゴシック" pitchFamily="34" charset="-128"/>
              </a:rPr>
              <a:t>Necesidad de proteger contra las grietas finas que pueden haberse desarrollado y que no son visibles. Si existe una grieta el agua pasará por ella sin ser filtrada por los poros.</a:t>
            </a:r>
          </a:p>
          <a:p>
            <a:pPr marL="171450" indent="-171450" eaLnBrk="1" hangingPunct="1">
              <a:lnSpc>
                <a:spcPct val="90000"/>
              </a:lnSpc>
              <a:buFontTx/>
              <a:buChar char="•"/>
            </a:pPr>
            <a:endParaRPr lang="en-CA" smtClean="0">
              <a:ea typeface="ＭＳ Ｐゴシック" pitchFamily="34" charset="-128"/>
            </a:endParaRPr>
          </a:p>
          <a:p>
            <a:pPr marL="171450" indent="-171450" eaLnBrk="1" hangingPunct="1">
              <a:lnSpc>
                <a:spcPct val="90000"/>
              </a:lnSpc>
              <a:buFontTx/>
              <a:buChar char="•"/>
            </a:pPr>
            <a:endParaRPr lang="en-CA" smtClean="0">
              <a:ea typeface="ＭＳ Ｐゴシック" pitchFamily="34" charset="-128"/>
            </a:endParaRPr>
          </a:p>
        </p:txBody>
      </p:sp>
    </p:spTree>
    <p:extLst>
      <p:ext uri="{BB962C8B-B14F-4D97-AF65-F5344CB8AC3E}">
        <p14:creationId xmlns:p14="http://schemas.microsoft.com/office/powerpoint/2010/main" val="199641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lnSpc>
                <a:spcPct val="80000"/>
              </a:lnSpc>
              <a:spcBef>
                <a:spcPct val="0"/>
              </a:spcBef>
              <a:buFontTx/>
              <a:buChar char="•"/>
            </a:pPr>
            <a:r>
              <a:rPr sz="1000">
                <a:ea typeface="ＭＳ Ｐゴシック" pitchFamily="34" charset="-128"/>
              </a:rPr>
              <a:t>Las velas de cerámica vela son cilindros huecos que se fijan a la base de un recipiente. El agua pasa a través de la vela y cae en el recipiente inferior, que tiene un grifo en la base. </a:t>
            </a:r>
          </a:p>
          <a:p>
            <a:pPr rtl="0" eaLnBrk="1" hangingPunct="1">
              <a:lnSpc>
                <a:spcPct val="80000"/>
              </a:lnSpc>
              <a:spcBef>
                <a:spcPct val="0"/>
              </a:spcBef>
              <a:buFontTx/>
              <a:buChar char="•"/>
            </a:pPr>
            <a:r>
              <a:rPr sz="1000">
                <a:ea typeface="ＭＳ Ｐゴシック" pitchFamily="34" charset="-128"/>
              </a:rPr>
              <a:t>Se suele usar más de una vela ya que el flujo del agua puede ser lento. </a:t>
            </a:r>
          </a:p>
          <a:p>
            <a:pPr rtl="0" eaLnBrk="1" hangingPunct="1">
              <a:lnSpc>
                <a:spcPct val="80000"/>
              </a:lnSpc>
              <a:spcBef>
                <a:spcPct val="0"/>
              </a:spcBef>
              <a:buFontTx/>
              <a:buChar char="•"/>
            </a:pPr>
            <a:r>
              <a:rPr sz="1000">
                <a:ea typeface="ＭＳ Ｐゴシック" pitchFamily="34" charset="-128"/>
              </a:rPr>
              <a:t>Las velas se suelen fabricar con arcilla local mezclada con algún material combustible como el aserrín o cáscara de arroz o café. Cuando la vela se cuece en el horno, el material combustible se quema, dejando una red de poros finos por donde fluye el agua. </a:t>
            </a:r>
          </a:p>
          <a:p>
            <a:pPr rtl="0" eaLnBrk="1" hangingPunct="1">
              <a:lnSpc>
                <a:spcPct val="80000"/>
              </a:lnSpc>
              <a:spcBef>
                <a:spcPct val="0"/>
              </a:spcBef>
              <a:buFontTx/>
              <a:buChar char="•"/>
            </a:pPr>
            <a:r>
              <a:rPr sz="1000">
                <a:ea typeface="ＭＳ Ｐゴシック" pitchFamily="34" charset="-128"/>
              </a:rPr>
              <a:t>A veces se aplica plata coloidal a la vela cerámica después del quemado o se añade a la mezcla antes. La plata coloidal es un antibacteriano que ayuda con la remoción de patógenos, y también previene el crecimiento de bacterias en el propio filtro. </a:t>
            </a:r>
          </a:p>
          <a:p>
            <a:pPr rtl="0" eaLnBrk="1" hangingPunct="1">
              <a:lnSpc>
                <a:spcPct val="80000"/>
              </a:lnSpc>
              <a:spcBef>
                <a:spcPct val="0"/>
              </a:spcBef>
              <a:buFontTx/>
              <a:buChar char="•"/>
            </a:pPr>
            <a:r>
              <a:rPr sz="1000">
                <a:ea typeface="ＭＳ Ｐゴシック" pitchFamily="34" charset="-128"/>
              </a:rPr>
              <a:t>Se recomienda cambiar las velas entre cada 6 meses y 3 años, según las instrucciones del fabricante y la calidad de las velas. Esto es en parte cmo protección contra las grietas finas que pueden aparecer y que no son visibles. Si existe una grieta el agua pasará por ella sin ser filtrada por los poros.</a:t>
            </a:r>
          </a:p>
          <a:p>
            <a:pPr eaLnBrk="1" hangingPunct="1">
              <a:lnSpc>
                <a:spcPct val="80000"/>
              </a:lnSpc>
              <a:spcBef>
                <a:spcPct val="0"/>
              </a:spcBef>
            </a:pPr>
            <a:endParaRPr lang="en-US" sz="1000" dirty="0" smtClean="0">
              <a:ea typeface="ＭＳ Ｐゴシック" pitchFamily="34" charset="-128"/>
            </a:endParaRPr>
          </a:p>
          <a:p>
            <a:pPr rtl="0" eaLnBrk="1" hangingPunct="1">
              <a:lnSpc>
                <a:spcPct val="60000"/>
              </a:lnSpc>
              <a:spcBef>
                <a:spcPct val="0"/>
              </a:spcBef>
            </a:pPr>
            <a:r>
              <a:rPr sz="1000" b="1">
                <a:ea typeface="ＭＳ Ｐゴシック" pitchFamily="34" charset="-128"/>
              </a:rPr>
              <a:t>Efectividad</a:t>
            </a:r>
          </a:p>
          <a:p>
            <a:pPr rtl="0" eaLnBrk="1" hangingPunct="1">
              <a:lnSpc>
                <a:spcPct val="60000"/>
              </a:lnSpc>
              <a:spcBef>
                <a:spcPct val="0"/>
              </a:spcBef>
            </a:pPr>
            <a:r>
              <a:rPr sz="1000" u="sng">
                <a:ea typeface="ＭＳ Ｐゴシック" pitchFamily="34" charset="-128"/>
              </a:rPr>
              <a:t>Calidad</a:t>
            </a:r>
            <a:r>
              <a:rPr sz="1000">
                <a:ea typeface="ＭＳ Ｐゴシック" pitchFamily="34" charset="-128"/>
              </a:rPr>
              <a:t>: puede ser muy efectivo eliminando turbiedad y patógenos; la calidad depende del fabricante; proporciona almacenamiento seguro que previene la recontaminación</a:t>
            </a:r>
          </a:p>
          <a:p>
            <a:pPr rtl="0" eaLnBrk="1" hangingPunct="1">
              <a:lnSpc>
                <a:spcPct val="60000"/>
              </a:lnSpc>
              <a:spcBef>
                <a:spcPct val="0"/>
              </a:spcBef>
            </a:pPr>
            <a:r>
              <a:rPr sz="1000" u="sng">
                <a:ea typeface="ＭＳ Ｐゴシック" pitchFamily="34" charset="-128"/>
              </a:rPr>
              <a:t>Cantidad</a:t>
            </a:r>
            <a:r>
              <a:rPr sz="1000">
                <a:ea typeface="ＭＳ Ｐゴシック" pitchFamily="34" charset="-128"/>
              </a:rPr>
              <a:t>: puede filtrar hasta 10 litros de agua</a:t>
            </a:r>
          </a:p>
          <a:p>
            <a:pPr rtl="0" eaLnBrk="1" hangingPunct="1">
              <a:lnSpc>
                <a:spcPct val="60000"/>
              </a:lnSpc>
              <a:spcBef>
                <a:spcPct val="0"/>
              </a:spcBef>
            </a:pPr>
            <a:r>
              <a:rPr sz="1000" u="sng">
                <a:ea typeface="ＭＳ Ｐゴシック" pitchFamily="34" charset="-128"/>
              </a:rPr>
              <a:t>Agua local</a:t>
            </a:r>
            <a:r>
              <a:rPr sz="1000">
                <a:ea typeface="ＭＳ Ｐゴシック" pitchFamily="34" charset="-128"/>
              </a:rPr>
              <a:t>: puede usarse con cualquier fuente de agua, puede que sea necesario sedimentar el agua antes de usar el filtro</a:t>
            </a:r>
          </a:p>
          <a:p>
            <a:pPr eaLnBrk="1" hangingPunct="1">
              <a:lnSpc>
                <a:spcPct val="60000"/>
              </a:lnSpc>
              <a:spcBef>
                <a:spcPct val="0"/>
              </a:spcBef>
            </a:pPr>
            <a:endParaRPr lang="en-GB" sz="1000" b="1" dirty="0" smtClean="0">
              <a:ea typeface="ＭＳ Ｐゴシック" pitchFamily="34" charset="-128"/>
            </a:endParaRPr>
          </a:p>
          <a:p>
            <a:pPr rtl="0" eaLnBrk="1" hangingPunct="1">
              <a:lnSpc>
                <a:spcPct val="60000"/>
              </a:lnSpc>
              <a:spcBef>
                <a:spcPct val="0"/>
              </a:spcBef>
            </a:pPr>
            <a:r>
              <a:rPr sz="1000" b="1">
                <a:ea typeface="ＭＳ Ｐゴシック" pitchFamily="34" charset="-128"/>
              </a:rPr>
              <a:t>Conveniencia</a:t>
            </a:r>
          </a:p>
          <a:p>
            <a:pPr rtl="0" eaLnBrk="1" hangingPunct="1">
              <a:lnSpc>
                <a:spcPct val="60000"/>
              </a:lnSpc>
              <a:spcBef>
                <a:spcPct val="0"/>
              </a:spcBef>
            </a:pPr>
            <a:r>
              <a:rPr sz="1000" u="sng">
                <a:ea typeface="ＭＳ Ｐゴシック" pitchFamily="34" charset="-128"/>
              </a:rPr>
              <a:t>Disponibilidad local</a:t>
            </a:r>
            <a:r>
              <a:rPr sz="1000">
                <a:ea typeface="ＭＳ Ｐゴシック" pitchFamily="34" charset="-128"/>
              </a:rPr>
              <a:t>: puede fabricarse y adquirirse localmente</a:t>
            </a:r>
          </a:p>
          <a:p>
            <a:pPr rtl="0" eaLnBrk="1" hangingPunct="1">
              <a:lnSpc>
                <a:spcPct val="60000"/>
              </a:lnSpc>
              <a:spcBef>
                <a:spcPct val="0"/>
              </a:spcBef>
            </a:pPr>
            <a:r>
              <a:rPr sz="1000" u="sng">
                <a:ea typeface="ＭＳ Ｐゴシック" pitchFamily="34" charset="-128"/>
              </a:rPr>
              <a:t>Tiempo</a:t>
            </a:r>
            <a:r>
              <a:rPr sz="1000">
                <a:ea typeface="ＭＳ Ｐゴシック" pitchFamily="34" charset="-128"/>
              </a:rPr>
              <a:t>: el flujo es de 0,1-1 litro/ hora</a:t>
            </a:r>
          </a:p>
          <a:p>
            <a:pPr rtl="0" eaLnBrk="1" hangingPunct="1">
              <a:lnSpc>
                <a:spcPct val="60000"/>
              </a:lnSpc>
              <a:spcBef>
                <a:spcPct val="0"/>
              </a:spcBef>
            </a:pPr>
            <a:r>
              <a:rPr sz="1000" u="sng">
                <a:ea typeface="ＭＳ Ｐゴシック" pitchFamily="34" charset="-128"/>
              </a:rPr>
              <a:t>Operación y mantenimiento</a:t>
            </a:r>
            <a:r>
              <a:rPr sz="1000">
                <a:ea typeface="ＭＳ Ｐゴシック" pitchFamily="34" charset="-128"/>
              </a:rPr>
              <a:t>: mantenimiento simple - se limpia la vela cuando el flujo disminuye</a:t>
            </a:r>
          </a:p>
          <a:p>
            <a:pPr rtl="0" eaLnBrk="1" hangingPunct="1">
              <a:lnSpc>
                <a:spcPct val="60000"/>
              </a:lnSpc>
              <a:spcBef>
                <a:spcPct val="0"/>
              </a:spcBef>
            </a:pPr>
            <a:r>
              <a:rPr sz="1000" u="sng">
                <a:ea typeface="ＭＳ Ｐゴシック" pitchFamily="34" charset="-128"/>
              </a:rPr>
              <a:t>Vida útil</a:t>
            </a:r>
            <a:r>
              <a:rPr sz="1000">
                <a:ea typeface="ＭＳ Ｐゴシック" pitchFamily="34" charset="-128"/>
              </a:rPr>
              <a:t>: hasta 3 años, normalmente entre 6 meses y 1 año; las velas deben cambiarse si hay alguna grieta visible o una fuga</a:t>
            </a:r>
          </a:p>
          <a:p>
            <a:pPr eaLnBrk="1" hangingPunct="1">
              <a:lnSpc>
                <a:spcPct val="60000"/>
              </a:lnSpc>
              <a:spcBef>
                <a:spcPct val="0"/>
              </a:spcBef>
            </a:pPr>
            <a:endParaRPr lang="en-GB" sz="1000" b="1" dirty="0" smtClean="0">
              <a:ea typeface="ＭＳ Ｐゴシック" pitchFamily="34" charset="-128"/>
            </a:endParaRPr>
          </a:p>
          <a:p>
            <a:pPr rtl="0" eaLnBrk="1" hangingPunct="1">
              <a:lnSpc>
                <a:spcPct val="60000"/>
              </a:lnSpc>
              <a:spcBef>
                <a:spcPct val="0"/>
              </a:spcBef>
            </a:pPr>
            <a:r>
              <a:rPr sz="1000" b="1">
                <a:ea typeface="ＭＳ Ｐゴシック" pitchFamily="34" charset="-128"/>
              </a:rPr>
              <a:t>Aceptabilidad</a:t>
            </a:r>
          </a:p>
          <a:p>
            <a:pPr rtl="0" eaLnBrk="1" hangingPunct="1">
              <a:lnSpc>
                <a:spcPct val="60000"/>
              </a:lnSpc>
              <a:spcBef>
                <a:spcPct val="0"/>
              </a:spcBef>
            </a:pPr>
            <a:r>
              <a:rPr sz="1000" u="sng">
                <a:ea typeface="ＭＳ Ｐゴシック" pitchFamily="34" charset="-128"/>
              </a:rPr>
              <a:t>Sabor, olor, color</a:t>
            </a:r>
            <a:r>
              <a:rPr sz="1000">
                <a:ea typeface="ＭＳ Ｐゴシック" pitchFamily="34" charset="-128"/>
              </a:rPr>
              <a:t>: el agua filtrada tiene mejor sabor, color, olor</a:t>
            </a:r>
          </a:p>
          <a:p>
            <a:pPr rtl="0" eaLnBrk="1" hangingPunct="1">
              <a:lnSpc>
                <a:spcPct val="60000"/>
              </a:lnSpc>
              <a:spcBef>
                <a:spcPct val="0"/>
              </a:spcBef>
            </a:pPr>
            <a:r>
              <a:rPr sz="1000" u="sng">
                <a:ea typeface="ＭＳ Ｐゴシック" pitchFamily="34" charset="-128"/>
              </a:rPr>
              <a:t>Facilidad de uso</a:t>
            </a:r>
            <a:r>
              <a:rPr sz="1000">
                <a:ea typeface="ＭＳ Ｐゴシック" pitchFamily="34" charset="-128"/>
              </a:rPr>
              <a:t>: fácil</a:t>
            </a:r>
          </a:p>
          <a:p>
            <a:pPr eaLnBrk="1" hangingPunct="1">
              <a:lnSpc>
                <a:spcPct val="60000"/>
              </a:lnSpc>
              <a:spcBef>
                <a:spcPct val="0"/>
              </a:spcBef>
            </a:pPr>
            <a:endParaRPr lang="en-GB" sz="1000" b="1" dirty="0" smtClean="0">
              <a:ea typeface="ＭＳ Ｐゴシック" pitchFamily="34" charset="-128"/>
            </a:endParaRPr>
          </a:p>
          <a:p>
            <a:pPr rtl="0" eaLnBrk="1" hangingPunct="1">
              <a:lnSpc>
                <a:spcPct val="60000"/>
              </a:lnSpc>
              <a:spcBef>
                <a:spcPct val="0"/>
              </a:spcBef>
            </a:pPr>
            <a:r>
              <a:rPr sz="1000" b="1">
                <a:ea typeface="ＭＳ Ｐゴシック" pitchFamily="34" charset="-128"/>
              </a:rPr>
              <a:t>Costo</a:t>
            </a:r>
          </a:p>
          <a:p>
            <a:pPr rtl="0" eaLnBrk="1" hangingPunct="1">
              <a:lnSpc>
                <a:spcPct val="60000"/>
              </a:lnSpc>
              <a:spcBef>
                <a:spcPct val="0"/>
              </a:spcBef>
            </a:pPr>
            <a:r>
              <a:rPr sz="1000" u="sng">
                <a:ea typeface="ＭＳ Ｐゴシック" pitchFamily="34" charset="-128"/>
              </a:rPr>
              <a:t>Costo inicial de compra</a:t>
            </a:r>
            <a:r>
              <a:rPr sz="1000">
                <a:ea typeface="ＭＳ Ｐゴシック" pitchFamily="34" charset="-128"/>
              </a:rPr>
              <a:t>: US$15-30</a:t>
            </a:r>
          </a:p>
          <a:p>
            <a:pPr rtl="0" eaLnBrk="1" hangingPunct="1">
              <a:lnSpc>
                <a:spcPct val="60000"/>
              </a:lnSpc>
              <a:spcBef>
                <a:spcPct val="0"/>
              </a:spcBef>
            </a:pPr>
            <a:r>
              <a:rPr sz="1000" u="sng">
                <a:ea typeface="ＭＳ Ｐゴシック" pitchFamily="34" charset="-128"/>
              </a:rPr>
              <a:t>Costo de operación: </a:t>
            </a:r>
            <a:r>
              <a:rPr sz="1000">
                <a:ea typeface="ＭＳ Ｐゴシック" pitchFamily="34" charset="-128"/>
              </a:rPr>
              <a:t>ninguno</a:t>
            </a:r>
          </a:p>
          <a:p>
            <a:pPr eaLnBrk="1" hangingPunct="1">
              <a:lnSpc>
                <a:spcPct val="80000"/>
              </a:lnSpc>
              <a:spcBef>
                <a:spcPct val="0"/>
              </a:spcBef>
            </a:pPr>
            <a:endParaRPr lang="en-US" sz="1000" dirty="0"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6120283-5A76-4474-A4CF-A2C2904EF176}" type="slidenum">
              <a:rPr/>
              <a:pPr rtl="0" eaLnBrk="1" hangingPunct="1"/>
              <a:t>26</a:t>
            </a:fld>
            <a:endParaRPr/>
          </a:p>
        </p:txBody>
      </p:sp>
    </p:spTree>
    <p:extLst>
      <p:ext uri="{BB962C8B-B14F-4D97-AF65-F5344CB8AC3E}">
        <p14:creationId xmlns:p14="http://schemas.microsoft.com/office/powerpoint/2010/main" val="2525302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828F518-8535-4017-8C9A-0221EAE3D9B7}" type="slidenum">
              <a:rPr/>
              <a:pPr rtl="0" eaLnBrk="1" hangingPunct="1"/>
              <a:t>27</a:t>
            </a:fld>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Tx/>
              <a:buChar char="•"/>
            </a:pPr>
            <a:r>
              <a:rPr>
                <a:ea typeface="ＭＳ Ｐゴシック" pitchFamily="34" charset="-128"/>
              </a:rPr>
              <a:t>Las velas de cerámica vela son cilindros huecos que se fijan a la base de un recipiente. El agua pasa a través de la vela y cae en el recipiente inferior, que tiene un grifo en la base. </a:t>
            </a:r>
          </a:p>
          <a:p>
            <a:pPr marL="171450" indent="-171450" rtl="0" eaLnBrk="1" hangingPunct="1">
              <a:buFontTx/>
              <a:buChar char="•"/>
            </a:pPr>
            <a:r>
              <a:rPr>
                <a:ea typeface="ＭＳ Ｐゴシック" pitchFamily="34" charset="-128"/>
              </a:rPr>
              <a:t>Se suele usar más de una vela ya que el flujo del agua puede ser lento. </a:t>
            </a:r>
          </a:p>
          <a:p>
            <a:pPr marL="171450" indent="-171450" rtl="0" eaLnBrk="1" hangingPunct="1">
              <a:buFontTx/>
              <a:buChar char="•"/>
            </a:pPr>
            <a:r>
              <a:rPr>
                <a:ea typeface="ＭＳ Ｐゴシック" pitchFamily="34" charset="-128"/>
              </a:rPr>
              <a:t>Las velas se suelen fabricar con arcilla local mezclada con algún material combustible como el aserrín o cáscara de arroz o café. Cuando la vela se cuece en el horno, el material combustible se quema, dejando una red de poros finos por donde fluye el agua. </a:t>
            </a:r>
          </a:p>
          <a:p>
            <a:pPr marL="171450" indent="-171450" rtl="0" eaLnBrk="1" hangingPunct="1">
              <a:buFontTx/>
              <a:buChar char="•"/>
            </a:pPr>
            <a:r>
              <a:rPr>
                <a:ea typeface="ＭＳ Ｐゴシック" pitchFamily="34" charset="-128"/>
              </a:rPr>
              <a:t>A veces se aplica plata coloidal a la vela cerámica después del quemado o se añade a la mezcla antes. La plata coloidal es un antibacteriano que ayuda con la remoción de patógenos, y también previene el crecimiento de bacterias en el propio filtro. </a:t>
            </a:r>
          </a:p>
          <a:p>
            <a:pPr marL="171450" indent="-171450" rtl="0" eaLnBrk="1" hangingPunct="1">
              <a:buFontTx/>
              <a:buChar char="•"/>
            </a:pPr>
            <a:r>
              <a:rPr>
                <a:ea typeface="ＭＳ Ｐゴシック" pitchFamily="34" charset="-128"/>
              </a:rPr>
              <a:t>Se recomienda cambiar las velas entre cada 6 meses y 3 años, según las instrucciones del fabricante y la calidad de las velas. Esto es en parte cmo protección contra las grietas finas que pueden aparecer y que no son visibles. Si existe una grieta el agua pasará por ella sin ser filtrada por los poros.</a:t>
            </a:r>
          </a:p>
        </p:txBody>
      </p:sp>
    </p:spTree>
    <p:extLst>
      <p:ext uri="{BB962C8B-B14F-4D97-AF65-F5344CB8AC3E}">
        <p14:creationId xmlns:p14="http://schemas.microsoft.com/office/powerpoint/2010/main" val="1576958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ea typeface="ＭＳ Ｐゴシック" pitchFamily="34" charset="-128"/>
              </a:rPr>
              <a:t>Izquierda: </a:t>
            </a:r>
            <a:r>
              <a:rPr b="1">
                <a:ea typeface="ＭＳ Ｐゴシック" pitchFamily="34" charset="-128"/>
              </a:rPr>
              <a:t>Filtro familiar Lifestraw </a:t>
            </a:r>
            <a:r>
              <a:rPr>
                <a:ea typeface="ＭＳ Ｐゴシック" pitchFamily="34" charset="-128"/>
              </a:rPr>
              <a:t>(Fuente: www.vestergaard-frandsen.com/lifestraw)</a:t>
            </a:r>
          </a:p>
          <a:p>
            <a:endParaRPr lang="en-US" smtClean="0">
              <a:ea typeface="ＭＳ Ｐゴシック" pitchFamily="34" charset="-128"/>
            </a:endParaRPr>
          </a:p>
          <a:p>
            <a:pPr rtl="0"/>
            <a:r>
              <a:rPr>
                <a:ea typeface="ＭＳ Ｐゴシック" pitchFamily="34" charset="-128"/>
              </a:rPr>
              <a:t>Centro: </a:t>
            </a:r>
            <a:r>
              <a:rPr b="1">
                <a:ea typeface="ＭＳ Ｐゴシック" pitchFamily="34" charset="-128"/>
              </a:rPr>
              <a:t>Filtro Nerox-02 </a:t>
            </a:r>
            <a:r>
              <a:rPr>
                <a:ea typeface="ＭＳ Ｐゴシック" pitchFamily="34" charset="-128"/>
              </a:rPr>
              <a:t>(Fuente: www.scan-water.org)</a:t>
            </a:r>
          </a:p>
          <a:p>
            <a:endParaRPr lang="en-US" smtClean="0">
              <a:ea typeface="ＭＳ Ｐゴシック" pitchFamily="34" charset="-128"/>
            </a:endParaRPr>
          </a:p>
          <a:p>
            <a:pPr rtl="0"/>
            <a:r>
              <a:rPr>
                <a:ea typeface="ＭＳ Ｐゴシック" pitchFamily="34" charset="-128"/>
              </a:rPr>
              <a:t>Derecha: </a:t>
            </a:r>
            <a:r>
              <a:rPr b="1">
                <a:ea typeface="ＭＳ Ｐゴシック" pitchFamily="34" charset="-128"/>
              </a:rPr>
              <a:t>Filtro PointOne</a:t>
            </a:r>
            <a:r>
              <a:rPr b="1" baseline="30000">
                <a:ea typeface="ＭＳ Ｐゴシック" pitchFamily="34" charset="-128"/>
              </a:rPr>
              <a:t>TM</a:t>
            </a:r>
            <a:r>
              <a:rPr b="1">
                <a:ea typeface="ＭＳ Ｐゴシック" pitchFamily="34" charset="-128"/>
              </a:rPr>
              <a:t> de Sawyer </a:t>
            </a:r>
            <a:r>
              <a:rPr>
                <a:ea typeface="ＭＳ Ｐゴシック" pitchFamily="34" charset="-128"/>
              </a:rPr>
              <a:t>(Fuente: www.sawyer.com/gallery.htm)</a:t>
            </a:r>
          </a:p>
          <a:p>
            <a:endParaRPr lang="en-US" smtClean="0">
              <a:ea typeface="ＭＳ Ｐゴシック" pitchFamily="34" charset="-128"/>
            </a:endParaRPr>
          </a:p>
          <a:p>
            <a:pPr rtl="0"/>
            <a:r>
              <a:rPr>
                <a:ea typeface="ＭＳ Ｐゴシック" pitchFamily="34" charset="-128"/>
              </a:rPr>
              <a:t>Existen varios productos para el TAND que usan la tecnología de membranas. La operación y el mantenimiento dependen del producto. Para que el agua pase a través de la membrana es necesario que exista una fuerza motriz, puede ser la gravedad (como en la microfiltración o en la ultrafiltración), la presión o el vacío (como en la nanofiltración o en la osmosis inversa). No es necesario el uso de electricidad si se realiza un bombeo manual o la gravedad. No se requieren productos químicos, aunque algunos productos domésticos de filtración por membrana también incluyen una etapa de desinfección química posterior. </a:t>
            </a:r>
          </a:p>
          <a:p>
            <a:endParaRPr lang="en-CA" smtClean="0">
              <a:ea typeface="ＭＳ Ｐゴシック" pitchFamily="34" charset="-128"/>
            </a:endParaRPr>
          </a:p>
          <a:p>
            <a:pPr rtl="0"/>
            <a:r>
              <a:rPr>
                <a:ea typeface="ＭＳ Ｐゴシック" pitchFamily="34" charset="-128"/>
              </a:rPr>
              <a:t>Algunos ejemplos de estos productos son los filtros Sawyer</a:t>
            </a:r>
            <a:r>
              <a:rPr baseline="30000">
                <a:ea typeface="ＭＳ Ｐゴシック" pitchFamily="34" charset="-128"/>
              </a:rPr>
              <a:t>®</a:t>
            </a:r>
            <a:r>
              <a:rPr>
                <a:ea typeface="ＭＳ Ｐゴシック" pitchFamily="34" charset="-128"/>
              </a:rPr>
              <a:t> o Lifestraw</a:t>
            </a:r>
            <a:r>
              <a:rPr baseline="30000">
                <a:ea typeface="ＭＳ Ｐゴシック" pitchFamily="34" charset="-128"/>
              </a:rPr>
              <a:t>®</a:t>
            </a:r>
            <a:r>
              <a:rPr>
                <a:ea typeface="ＭＳ Ｐゴシック" pitchFamily="34" charset="-128"/>
              </a:rPr>
              <a:t>, que usan ultrafiltración y los filtros Nerox</a:t>
            </a:r>
            <a:r>
              <a:rPr baseline="30000">
                <a:ea typeface="ＭＳ Ｐゴシック" pitchFamily="34" charset="-128"/>
              </a:rPr>
              <a:t>®</a:t>
            </a:r>
            <a:r>
              <a:rPr>
                <a:ea typeface="ＭＳ Ｐゴシック" pitchFamily="34" charset="-128"/>
              </a:rPr>
              <a:t> que usan microfiltración. Para más información sobre este tipo de producto, consulte nuestras fichas de productos sobre la filtración por membrana.</a:t>
            </a:r>
          </a:p>
          <a:p>
            <a:endParaRPr lang="en-CA" smtClean="0">
              <a:ea typeface="ＭＳ Ｐゴシック"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F94C55A-6FEE-44AD-9AF8-DB6ED0290A2C}" type="slidenum">
              <a:rPr/>
              <a:pPr rtl="0" eaLnBrk="1" hangingPunct="1"/>
              <a:t>28</a:t>
            </a:fld>
            <a:endParaRPr/>
          </a:p>
        </p:txBody>
      </p:sp>
    </p:spTree>
    <p:extLst>
      <p:ext uri="{BB962C8B-B14F-4D97-AF65-F5344CB8AC3E}">
        <p14:creationId xmlns:p14="http://schemas.microsoft.com/office/powerpoint/2010/main" val="634441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rtl="0">
              <a:buFontTx/>
              <a:buChar char="•"/>
            </a:pPr>
            <a:r>
              <a:rPr>
                <a:ea typeface="ＭＳ Ｐゴシック" pitchFamily="34" charset="-128"/>
              </a:rPr>
              <a:t>La filtración por membrana se puede clasificar en función del diámetro de los poros de la membrana. Cuando el agua pasa por la membrana, esta retiene los patógenos y otros contaminantes ya que son más grandes que los poros. Es necesario aplicar presión para que el agua pase por la membrana. Para la microfiltración y la ultrafiltración la gravedad puede ser suficiente para hacer que el agua fluya. </a:t>
            </a:r>
          </a:p>
          <a:p>
            <a:pPr>
              <a:buFontTx/>
              <a:buChar char="•"/>
            </a:pPr>
            <a:endParaRPr lang="en-GB" smtClean="0">
              <a:ea typeface="ＭＳ Ｐゴシック" pitchFamily="34" charset="-128"/>
            </a:endParaRPr>
          </a:p>
          <a:p>
            <a:pPr rtl="0">
              <a:buFontTx/>
              <a:buChar char="•"/>
            </a:pPr>
            <a:r>
              <a:rPr>
                <a:ea typeface="ＭＳ Ｐゴシック" pitchFamily="34" charset="-128"/>
              </a:rPr>
              <a:t>Las membranas de la ultrafiltración eliminan partículas pesadas y grandes como arena, bacterias, protozoos, helmintos y algunos virus. Pero no eliminan la mayoría de las sustancias disueltas en el agua como la sal o los virus de menor tamaño. </a:t>
            </a:r>
            <a:r>
              <a:rPr b="1">
                <a:ea typeface="ＭＳ Ｐゴシック" pitchFamily="34" charset="-128"/>
              </a:rPr>
              <a:t>La ultrafiltración es el tipo de filtración de membrana más común en el tratamiento de agua a nivel domiciliario.</a:t>
            </a:r>
          </a:p>
          <a:p>
            <a:pPr>
              <a:buFontTx/>
              <a:buChar char="•"/>
            </a:pPr>
            <a:endParaRPr lang="en-GB" smtClean="0">
              <a:ea typeface="ＭＳ Ｐゴシック" pitchFamily="34" charset="-128"/>
            </a:endParaRPr>
          </a:p>
          <a:p>
            <a:pPr rtl="0">
              <a:buFontTx/>
              <a:buChar char="•"/>
            </a:pPr>
            <a:r>
              <a:rPr>
                <a:ea typeface="ＭＳ Ｐゴシック" pitchFamily="34" charset="-128"/>
              </a:rPr>
              <a:t>La microfiltración no es tan efectiva como la ultrafiltración, ya que los poros de la membrana son de mayor tamaño que la mayoría de los virus y algunas bacterias. La microfiltración se usa en ocasiones como un pre-tratamiento en un sistema de barreras múltiples. </a:t>
            </a:r>
          </a:p>
          <a:p>
            <a:pPr>
              <a:buFontTx/>
              <a:buChar char="•"/>
            </a:pPr>
            <a:endParaRPr lang="en-GB" smtClean="0">
              <a:ea typeface="ＭＳ Ｐゴシック" pitchFamily="34" charset="-128"/>
            </a:endParaRPr>
          </a:p>
          <a:p>
            <a:pPr rtl="0">
              <a:buFontTx/>
              <a:buChar char="•"/>
            </a:pPr>
            <a:r>
              <a:rPr>
                <a:ea typeface="ＭＳ Ｐゴシック" pitchFamily="34" charset="-128"/>
              </a:rPr>
              <a:t>La nanofiltración y la osmosis inversa son muy eficaces eliminando la contaminación microbiológica, pero estas membranas se usan más comúnmente en procesos de desalinización y procesos industriales para eliminar contaminantes disueltos en el agua.</a:t>
            </a:r>
          </a:p>
          <a:p>
            <a:endParaRPr lang="en-GB" smtClean="0">
              <a:ea typeface="ＭＳ Ｐゴシック" pitchFamily="34" charset="-128"/>
            </a:endParaRPr>
          </a:p>
          <a:p>
            <a:endParaRPr lang="en-CA" smtClean="0">
              <a:ea typeface="ＭＳ Ｐゴシック" pitchFamily="34" charset="-128"/>
            </a:endParaRPr>
          </a:p>
          <a:p>
            <a:endParaRPr lang="en-CA" smtClean="0">
              <a:ea typeface="ＭＳ Ｐゴシック"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C3E76B9-47B6-4BD4-BD37-AF6F83CE56C7}" type="slidenum">
              <a:rPr/>
              <a:pPr rtl="0" eaLnBrk="1" hangingPunct="1"/>
              <a:t>29</a:t>
            </a:fld>
            <a:endParaRPr/>
          </a:p>
        </p:txBody>
      </p:sp>
    </p:spTree>
    <p:extLst>
      <p:ext uri="{BB962C8B-B14F-4D97-AF65-F5344CB8AC3E}">
        <p14:creationId xmlns:p14="http://schemas.microsoft.com/office/powerpoint/2010/main" val="3333411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13C5ACC-B711-443B-BE0A-496A6054CFB4}" type="slidenum">
              <a:rPr/>
              <a:pPr rtl="0" eaLnBrk="1" hangingPunct="1"/>
              <a:t>30</a:t>
            </a:fld>
            <a:endParaRPr/>
          </a:p>
        </p:txBody>
      </p:sp>
    </p:spTree>
    <p:extLst>
      <p:ext uri="{BB962C8B-B14F-4D97-AF65-F5344CB8AC3E}">
        <p14:creationId xmlns:p14="http://schemas.microsoft.com/office/powerpoint/2010/main" val="289529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8909040-32FB-4E5B-AC15-1ED5FC2FF8DE}" type="slidenum">
              <a:rPr/>
              <a:pPr rtl="0" eaLnBrk="1" hangingPunct="1"/>
              <a:t>4</a:t>
            </a:fld>
            <a:endParaRPr/>
          </a:p>
        </p:txBody>
      </p:sp>
    </p:spTree>
    <p:extLst>
      <p:ext uri="{BB962C8B-B14F-4D97-AF65-F5344CB8AC3E}">
        <p14:creationId xmlns:p14="http://schemas.microsoft.com/office/powerpoint/2010/main" val="3888316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1318EC4-4A48-4AF7-ACB5-24B11C3D4766}" type="slidenum">
              <a:rPr/>
              <a:pPr rtl="0" eaLnBrk="1" hangingPunct="1"/>
              <a:t>31</a:t>
            </a:fld>
            <a:endParaRPr/>
          </a:p>
        </p:txBody>
      </p:sp>
    </p:spTree>
    <p:extLst>
      <p:ext uri="{BB962C8B-B14F-4D97-AF65-F5344CB8AC3E}">
        <p14:creationId xmlns:p14="http://schemas.microsoft.com/office/powerpoint/2010/main" val="728216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buFontTx/>
              <a:buChar char="•"/>
            </a:pPr>
            <a:r>
              <a:rPr>
                <a:ea typeface="ＭＳ Ｐゴシック" pitchFamily="34" charset="-128"/>
              </a:rPr>
              <a:t>El último paso en el proceso de tratamiento de agua a nivel domiciliario es de eliminar o matar los patógenos que queden, a través de la </a:t>
            </a:r>
            <a:r>
              <a:rPr b="1">
                <a:ea typeface="ＭＳ Ｐゴシック" pitchFamily="34" charset="-128"/>
              </a:rPr>
              <a:t>desinfección</a:t>
            </a:r>
            <a:r>
              <a:rPr>
                <a:ea typeface="ＭＳ Ｐゴシック" pitchFamily="34" charset="-128"/>
              </a:rPr>
              <a:t>. Los métodos más usados en las viviendas de todo el mundo para desinfectar el agua de consumo son: </a:t>
            </a:r>
          </a:p>
          <a:p>
            <a:pPr lvl="1" rtl="0" eaLnBrk="1" hangingPunct="1">
              <a:spcBef>
                <a:spcPct val="0"/>
              </a:spcBef>
              <a:buFontTx/>
              <a:buChar char="•"/>
            </a:pPr>
            <a:r>
              <a:rPr>
                <a:ea typeface="ＭＳ Ｐゴシック" pitchFamily="34" charset="-128"/>
              </a:rPr>
              <a:t>Desinfección con cloro</a:t>
            </a:r>
          </a:p>
          <a:p>
            <a:pPr lvl="1" rtl="0" eaLnBrk="1" hangingPunct="1">
              <a:spcBef>
                <a:spcPct val="0"/>
              </a:spcBef>
              <a:buFontTx/>
              <a:buChar char="•"/>
            </a:pPr>
            <a:r>
              <a:rPr>
                <a:ea typeface="ＭＳ Ｐゴシック" pitchFamily="34" charset="-128"/>
              </a:rPr>
              <a:t>Desinfección solar (SODIS)</a:t>
            </a:r>
          </a:p>
          <a:p>
            <a:pPr lvl="1" rtl="0" eaLnBrk="1" hangingPunct="1">
              <a:spcBef>
                <a:spcPct val="0"/>
              </a:spcBef>
              <a:buFontTx/>
              <a:buChar char="•"/>
            </a:pPr>
            <a:r>
              <a:rPr>
                <a:ea typeface="ＭＳ Ｐゴシック" pitchFamily="34" charset="-128"/>
              </a:rPr>
              <a:t>Hervido</a:t>
            </a:r>
          </a:p>
          <a:p>
            <a:pPr rtl="0" eaLnBrk="1" hangingPunct="1">
              <a:spcBef>
                <a:spcPct val="0"/>
              </a:spcBef>
              <a:buFontTx/>
              <a:buChar char="•"/>
            </a:pPr>
            <a:r>
              <a:rPr>
                <a:ea typeface="ＭＳ Ｐゴシック" pitchFamily="34" charset="-128"/>
              </a:rPr>
              <a:t>Cuando el agua presenta niveles elevados de turbidez, los agentes patógenos se "esconden" en las partículas en suspensión y resulta difícil eliminarlos mediante el uso de sustancias químicas, SODIS o la desinfección UV. Es necesario reducir la turbidez por sedimentación y filtración para mejorar la eficacia de los métodos de desinfección.</a:t>
            </a:r>
          </a:p>
          <a:p>
            <a:pPr eaLnBrk="1" hangingPunct="1">
              <a:spcBef>
                <a:spcPct val="0"/>
              </a:spcBef>
              <a:buFontTx/>
              <a:buChar char="•"/>
            </a:pPr>
            <a:endParaRPr lang="en-GB" smtClean="0">
              <a:ea typeface="ＭＳ Ｐゴシック" pitchFamily="34" charset="-128"/>
            </a:endParaRPr>
          </a:p>
          <a:p>
            <a:pPr rtl="0" eaLnBrk="1" hangingPunct="1">
              <a:spcBef>
                <a:spcPct val="0"/>
              </a:spcBef>
              <a:buFontTx/>
              <a:buChar char="•"/>
            </a:pPr>
            <a:r>
              <a:rPr>
                <a:ea typeface="ＭＳ Ｐゴシック" pitchFamily="34" charset="-128"/>
              </a:rPr>
              <a:t>La destilación solar es otro método en el que se usa la energía del sol para tratar el agua de consumo. El proceso consiste en la evaporación del agua y la posterior captura y enfriamiento del vapor para que condense y vuelva al estado líquido. Cualquier contaminante en el agua se elimina cuando el agua se evapora.</a:t>
            </a:r>
          </a:p>
          <a:p>
            <a:pPr eaLnBrk="1" hangingPunct="1">
              <a:spcBef>
                <a:spcPct val="0"/>
              </a:spcBef>
            </a:pPr>
            <a:endParaRPr lang="en-US" smtClean="0">
              <a:ea typeface="ＭＳ Ｐゴシック" pitchFamily="34"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297B8E0-E924-4A18-8AF8-0141DBDE8A60}" type="slidenum">
              <a:rPr/>
              <a:pPr rtl="0" eaLnBrk="1" hangingPunct="1"/>
              <a:t>32</a:t>
            </a:fld>
            <a:endParaRPr/>
          </a:p>
        </p:txBody>
      </p:sp>
    </p:spTree>
    <p:extLst>
      <p:ext uri="{BB962C8B-B14F-4D97-AF65-F5344CB8AC3E}">
        <p14:creationId xmlns:p14="http://schemas.microsoft.com/office/powerpoint/2010/main" val="1130959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lnSpc>
                <a:spcPct val="80000"/>
              </a:lnSpc>
              <a:spcBef>
                <a:spcPct val="0"/>
              </a:spcBef>
            </a:pPr>
            <a:r>
              <a:rPr b="1">
                <a:ea typeface="ＭＳ Ｐゴシック" pitchFamily="34" charset="-128"/>
              </a:rPr>
              <a:t>Efectividad</a:t>
            </a:r>
          </a:p>
          <a:p>
            <a:pPr rtl="0" eaLnBrk="1" hangingPunct="1">
              <a:lnSpc>
                <a:spcPct val="80000"/>
              </a:lnSpc>
              <a:spcBef>
                <a:spcPct val="0"/>
              </a:spcBef>
            </a:pPr>
            <a:r>
              <a:rPr u="sng">
                <a:ea typeface="ＭＳ Ｐゴシック" pitchFamily="34" charset="-128"/>
              </a:rPr>
              <a:t>Calidad</a:t>
            </a:r>
            <a:r>
              <a:rPr>
                <a:ea typeface="ＭＳ Ｐゴシック" pitchFamily="34" charset="-128"/>
              </a:rPr>
              <a:t>: muy eficaz matando patógenos</a:t>
            </a:r>
          </a:p>
          <a:p>
            <a:pPr rtl="0" eaLnBrk="1" hangingPunct="1">
              <a:lnSpc>
                <a:spcPct val="80000"/>
              </a:lnSpc>
              <a:spcBef>
                <a:spcPct val="0"/>
              </a:spcBef>
            </a:pPr>
            <a:r>
              <a:rPr u="sng">
                <a:ea typeface="ＭＳ Ｐゴシック" pitchFamily="34" charset="-128"/>
              </a:rPr>
              <a:t>Cantidad</a:t>
            </a:r>
            <a:r>
              <a:rPr>
                <a:ea typeface="ＭＳ Ｐゴシック" pitchFamily="34" charset="-128"/>
              </a:rPr>
              <a:t>: depende del tamaño de la olla que se use</a:t>
            </a:r>
          </a:p>
          <a:p>
            <a:pPr rtl="0" eaLnBrk="1" hangingPunct="1">
              <a:lnSpc>
                <a:spcPct val="80000"/>
              </a:lnSpc>
              <a:spcBef>
                <a:spcPct val="0"/>
              </a:spcBef>
            </a:pPr>
            <a:r>
              <a:rPr u="sng">
                <a:ea typeface="ＭＳ Ｐゴシック" pitchFamily="34" charset="-128"/>
              </a:rPr>
              <a:t>Agua local:</a:t>
            </a:r>
            <a:r>
              <a:rPr>
                <a:ea typeface="ＭＳ Ｐゴシック" pitchFamily="34" charset="-128"/>
              </a:rPr>
              <a:t> puede usarse con cualquier fuente de agua</a:t>
            </a:r>
          </a:p>
          <a:p>
            <a:pPr eaLnBrk="1" hangingPunct="1">
              <a:lnSpc>
                <a:spcPct val="80000"/>
              </a:lnSpc>
              <a:spcBef>
                <a:spcPct val="0"/>
              </a:spcBef>
            </a:pPr>
            <a:endParaRPr lang="en-GB" b="1" smtClean="0">
              <a:ea typeface="ＭＳ Ｐゴシック" pitchFamily="34" charset="-128"/>
            </a:endParaRPr>
          </a:p>
          <a:p>
            <a:pPr rtl="0" eaLnBrk="1" hangingPunct="1">
              <a:lnSpc>
                <a:spcPct val="80000"/>
              </a:lnSpc>
              <a:spcBef>
                <a:spcPct val="0"/>
              </a:spcBef>
            </a:pPr>
            <a:r>
              <a:rPr b="1">
                <a:ea typeface="ＭＳ Ｐゴシック" pitchFamily="34" charset="-128"/>
              </a:rPr>
              <a:t>Adecuación</a:t>
            </a:r>
          </a:p>
          <a:p>
            <a:pPr rtl="0" eaLnBrk="1" hangingPunct="1">
              <a:lnSpc>
                <a:spcPct val="80000"/>
              </a:lnSpc>
              <a:spcBef>
                <a:spcPct val="0"/>
              </a:spcBef>
            </a:pPr>
            <a:r>
              <a:rPr u="sng">
                <a:ea typeface="ＭＳ Ｐゴシック" pitchFamily="34" charset="-128"/>
              </a:rPr>
              <a:t>Disponibilidad local</a:t>
            </a:r>
            <a:r>
              <a:rPr>
                <a:ea typeface="ＭＳ Ｐゴシック" pitchFamily="34" charset="-128"/>
              </a:rPr>
              <a:t>: diferentes fuentes de combustible pueden ser encontrados localmente (ej. madera, carbón, biomasa, biogas, queroseno, propano, paneles solares, electricidad)</a:t>
            </a:r>
          </a:p>
          <a:p>
            <a:pPr rtl="0" eaLnBrk="1" hangingPunct="1">
              <a:lnSpc>
                <a:spcPct val="80000"/>
              </a:lnSpc>
              <a:spcBef>
                <a:spcPct val="0"/>
              </a:spcBef>
            </a:pPr>
            <a:r>
              <a:rPr u="sng">
                <a:ea typeface="ＭＳ Ｐゴシック" pitchFamily="34" charset="-128"/>
              </a:rPr>
              <a:t>Tiempo</a:t>
            </a:r>
            <a:r>
              <a:rPr>
                <a:ea typeface="ＭＳ Ｐゴシック" pitchFamily="34" charset="-128"/>
              </a:rPr>
              <a:t>: necesidad de calentar agua hasta que hierva por un minuto</a:t>
            </a:r>
          </a:p>
          <a:p>
            <a:pPr rtl="0" eaLnBrk="1" hangingPunct="1">
              <a:lnSpc>
                <a:spcPct val="80000"/>
              </a:lnSpc>
              <a:spcBef>
                <a:spcPct val="0"/>
              </a:spcBef>
            </a:pPr>
            <a:r>
              <a:rPr u="sng">
                <a:ea typeface="ＭＳ Ｐゴシック" pitchFamily="34" charset="-128"/>
              </a:rPr>
              <a:t>Operación y mantenimiento</a:t>
            </a:r>
            <a:r>
              <a:rPr>
                <a:ea typeface="ＭＳ Ｐゴシック" pitchFamily="34" charset="-128"/>
              </a:rPr>
              <a:t>: el agua se calienta en un fuego u hornilla hasta que hierve; posibles heridas por quemaduras: infecciones respiratorias causadas por la baja calidad del aire interior.</a:t>
            </a:r>
          </a:p>
          <a:p>
            <a:pPr rtl="0" eaLnBrk="1" hangingPunct="1">
              <a:lnSpc>
                <a:spcPct val="80000"/>
              </a:lnSpc>
              <a:spcBef>
                <a:spcPct val="0"/>
              </a:spcBef>
            </a:pPr>
            <a:r>
              <a:rPr u="sng">
                <a:ea typeface="ＭＳ Ｐゴシック" pitchFamily="34" charset="-128"/>
              </a:rPr>
              <a:t>Vida útil</a:t>
            </a:r>
            <a:r>
              <a:rPr>
                <a:ea typeface="ＭＳ Ｐゴシック" pitchFamily="34" charset="-128"/>
              </a:rPr>
              <a:t>: puede que se necesita reemplazar las ollas y las hornillas.</a:t>
            </a:r>
          </a:p>
          <a:p>
            <a:pPr eaLnBrk="1" hangingPunct="1">
              <a:lnSpc>
                <a:spcPct val="80000"/>
              </a:lnSpc>
              <a:spcBef>
                <a:spcPct val="0"/>
              </a:spcBef>
            </a:pPr>
            <a:endParaRPr lang="en-GB" b="1" smtClean="0">
              <a:ea typeface="ＭＳ Ｐゴシック" pitchFamily="34" charset="-128"/>
            </a:endParaRPr>
          </a:p>
          <a:p>
            <a:pPr rtl="0" eaLnBrk="1" hangingPunct="1">
              <a:lnSpc>
                <a:spcPct val="80000"/>
              </a:lnSpc>
              <a:spcBef>
                <a:spcPct val="0"/>
              </a:spcBef>
            </a:pPr>
            <a:r>
              <a:rPr b="1">
                <a:ea typeface="ＭＳ Ｐゴシック" pitchFamily="34" charset="-128"/>
              </a:rPr>
              <a:t>Aceptabilidad</a:t>
            </a:r>
          </a:p>
          <a:p>
            <a:pPr rtl="0" eaLnBrk="1" hangingPunct="1">
              <a:lnSpc>
                <a:spcPct val="80000"/>
              </a:lnSpc>
              <a:spcBef>
                <a:spcPct val="0"/>
              </a:spcBef>
            </a:pPr>
            <a:r>
              <a:rPr u="sng">
                <a:ea typeface="ＭＳ Ｐゴシック" pitchFamily="34" charset="-128"/>
              </a:rPr>
              <a:t>Sabor, olor, color</a:t>
            </a:r>
            <a:r>
              <a:rPr>
                <a:ea typeface="ＭＳ Ｐゴシック" pitchFamily="34" charset="-128"/>
              </a:rPr>
              <a:t>: algunas personas piensan que el agua pierde el sabor, no cambia el olor o el color.</a:t>
            </a:r>
          </a:p>
          <a:p>
            <a:pPr rtl="0" eaLnBrk="1" hangingPunct="1">
              <a:lnSpc>
                <a:spcPct val="80000"/>
              </a:lnSpc>
              <a:spcBef>
                <a:spcPct val="0"/>
              </a:spcBef>
            </a:pPr>
            <a:r>
              <a:rPr u="sng">
                <a:ea typeface="ＭＳ Ｐゴシック" pitchFamily="34" charset="-128"/>
              </a:rPr>
              <a:t>Facilidad de uso</a:t>
            </a:r>
            <a:r>
              <a:rPr>
                <a:ea typeface="ＭＳ Ｐゴシック" pitchFamily="34" charset="-128"/>
              </a:rPr>
              <a:t>: puede tardar mucho en conseguir el combustible necesario</a:t>
            </a:r>
          </a:p>
          <a:p>
            <a:pPr eaLnBrk="1" hangingPunct="1">
              <a:lnSpc>
                <a:spcPct val="80000"/>
              </a:lnSpc>
              <a:spcBef>
                <a:spcPct val="0"/>
              </a:spcBef>
            </a:pPr>
            <a:endParaRPr lang="en-GB" b="1" smtClean="0">
              <a:ea typeface="ＭＳ Ｐゴシック" pitchFamily="34" charset="-128"/>
            </a:endParaRPr>
          </a:p>
          <a:p>
            <a:pPr rtl="0" eaLnBrk="1" hangingPunct="1">
              <a:lnSpc>
                <a:spcPct val="80000"/>
              </a:lnSpc>
              <a:spcBef>
                <a:spcPct val="0"/>
              </a:spcBef>
            </a:pPr>
            <a:r>
              <a:rPr b="1">
                <a:ea typeface="ＭＳ Ｐゴシック" pitchFamily="34" charset="-128"/>
              </a:rPr>
              <a:t>Costo:</a:t>
            </a:r>
          </a:p>
          <a:p>
            <a:pPr rtl="0" eaLnBrk="1" hangingPunct="1">
              <a:lnSpc>
                <a:spcPct val="80000"/>
              </a:lnSpc>
              <a:spcBef>
                <a:spcPct val="0"/>
              </a:spcBef>
            </a:pPr>
            <a:r>
              <a:rPr u="sng">
                <a:ea typeface="ＭＳ Ｐゴシック" pitchFamily="34" charset="-128"/>
              </a:rPr>
              <a:t>Costo inicial de compra:</a:t>
            </a:r>
            <a:r>
              <a:rPr>
                <a:ea typeface="ＭＳ Ｐゴシック" pitchFamily="34" charset="-128"/>
              </a:rPr>
              <a:t> gratis o costo mínimo ya que se puede usar ollas existentes</a:t>
            </a:r>
          </a:p>
          <a:p>
            <a:pPr rtl="0" eaLnBrk="1" hangingPunct="1">
              <a:lnSpc>
                <a:spcPct val="80000"/>
              </a:lnSpc>
              <a:spcBef>
                <a:spcPct val="0"/>
              </a:spcBef>
            </a:pPr>
            <a:r>
              <a:rPr u="sng">
                <a:ea typeface="ＭＳ Ｐゴシック" pitchFamily="34" charset="-128"/>
              </a:rPr>
              <a:t>Costo de operación</a:t>
            </a:r>
            <a:r>
              <a:rPr>
                <a:ea typeface="ＭＳ Ｐゴシック" pitchFamily="34" charset="-128"/>
              </a:rPr>
              <a:t>: el costo continuado del combustible; dependerá del tipo de combustible.</a:t>
            </a:r>
          </a:p>
          <a:p>
            <a:pPr eaLnBrk="1" hangingPunct="1">
              <a:spcBef>
                <a:spcPct val="0"/>
              </a:spcBef>
            </a:pPr>
            <a:endParaRPr lang="en-US" smtClean="0">
              <a:ea typeface="ＭＳ Ｐゴシック" pitchFamily="34"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71B0C8F-AED3-4BC4-BED9-FB22D5836C77}" type="slidenum">
              <a:rPr/>
              <a:pPr rtl="0" eaLnBrk="1" hangingPunct="1"/>
              <a:t>33</a:t>
            </a:fld>
            <a:endParaRPr/>
          </a:p>
        </p:txBody>
      </p:sp>
    </p:spTree>
    <p:extLst>
      <p:ext uri="{BB962C8B-B14F-4D97-AF65-F5344CB8AC3E}">
        <p14:creationId xmlns:p14="http://schemas.microsoft.com/office/powerpoint/2010/main" val="2256019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84C0494-655C-4C3B-87F2-B80B01C6D8B2}" type="slidenum">
              <a:rPr/>
              <a:pPr rtl="0" eaLnBrk="1" hangingPunct="1"/>
              <a:t>34</a:t>
            </a:fld>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rtl="0" eaLnBrk="1" hangingPunct="1">
              <a:spcBef>
                <a:spcPct val="0"/>
              </a:spcBef>
              <a:buFontTx/>
              <a:buChar char="•"/>
            </a:pPr>
            <a:r>
              <a:rPr>
                <a:ea typeface="ＭＳ Ｐゴシック" pitchFamily="34" charset="-128"/>
              </a:rPr>
              <a:t>El cloro comenzó a utilizarse como desinfectante a principios del siglo XX. Revolucionó la potabilización del agua y redujo dramáticamente las enfermedades causadas por el agua. El cloro sigue siendo el producto químico más usado en la desinfección de agua en los Estados Unidos.</a:t>
            </a:r>
          </a:p>
          <a:p>
            <a:pPr rtl="0" eaLnBrk="1" hangingPunct="1">
              <a:spcBef>
                <a:spcPct val="0"/>
              </a:spcBef>
              <a:buFontTx/>
              <a:buChar char="•"/>
            </a:pPr>
            <a:r>
              <a:rPr>
                <a:ea typeface="ＭＳ Ｐゴシック" pitchFamily="34" charset="-128"/>
              </a:rPr>
              <a:t>El hipoclorito de sodio es una forma de cloro usada para la desinfección de agua. </a:t>
            </a:r>
          </a:p>
          <a:p>
            <a:pPr rtl="0" eaLnBrk="1" hangingPunct="1">
              <a:spcBef>
                <a:spcPct val="0"/>
              </a:spcBef>
              <a:buFontTx/>
              <a:buChar char="•"/>
            </a:pPr>
            <a:r>
              <a:rPr>
                <a:ea typeface="ＭＳ Ｐゴシック" pitchFamily="34" charset="-128"/>
              </a:rPr>
              <a:t>El NaDCC o dicloroisocianurato de sodio o trocloseno sódico, es otro tipo de cloro que se utiliza en la desinfección. </a:t>
            </a:r>
          </a:p>
          <a:p>
            <a:pPr rtl="0" eaLnBrk="1" hangingPunct="1">
              <a:spcBef>
                <a:spcPct val="0"/>
              </a:spcBef>
              <a:buFontTx/>
              <a:buChar char="•"/>
            </a:pPr>
            <a:r>
              <a:rPr>
                <a:ea typeface="ＭＳ Ｐゴシック" pitchFamily="34" charset="-128"/>
              </a:rPr>
              <a:t>Cuando se añade al agua, el cloro forma ácido clorhídrico, el cual reacciona por oxidación con los patógenos y los mata. </a:t>
            </a:r>
          </a:p>
          <a:p>
            <a:pPr rtl="0" eaLnBrk="1" hangingPunct="1">
              <a:spcBef>
                <a:spcPct val="0"/>
              </a:spcBef>
              <a:buFontTx/>
              <a:buChar char="•"/>
            </a:pPr>
            <a:r>
              <a:rPr>
                <a:ea typeface="ＭＳ Ｐゴシック" pitchFamily="34" charset="-128"/>
              </a:rPr>
              <a:t>La efectividad del cloro depende de la turbiedad del agua, de la cantidad de materia orgánica y de amoníaco, de la temperatura y del pH.</a:t>
            </a:r>
          </a:p>
          <a:p>
            <a:pPr rtl="0" eaLnBrk="1" hangingPunct="1">
              <a:spcBef>
                <a:spcPct val="0"/>
              </a:spcBef>
              <a:buFontTx/>
              <a:buChar char="•"/>
            </a:pPr>
            <a:r>
              <a:rPr>
                <a:ea typeface="ＭＳ Ｐゴシック" pitchFamily="34" charset="-128"/>
              </a:rPr>
              <a:t>En el caso de altos niveles de turbiedad se debe dejar sedimentar el agua antes de añadir el cloro. Estos procesos eliminarán algunas de las partículas en suspensión y mejorarán la reacción entre el cloro y los patógenos. </a:t>
            </a:r>
          </a:p>
          <a:p>
            <a:pPr rtl="0" eaLnBrk="1" hangingPunct="1">
              <a:spcBef>
                <a:spcPct val="0"/>
              </a:spcBef>
              <a:buFontTx/>
              <a:buChar char="•"/>
            </a:pPr>
            <a:r>
              <a:rPr i="1">
                <a:ea typeface="ＭＳ Ｐゴシック" pitchFamily="34" charset="-128"/>
              </a:rPr>
              <a:t>Los ovoquistes de Toxoplasma y de Cryptosporidiumparvum son muy resistentes a la desinfección con cloro (CDC, 2007).</a:t>
            </a:r>
            <a:r>
              <a:rPr>
                <a:ea typeface="ＭＳ Ｐゴシック" pitchFamily="34" charset="-128"/>
              </a:rPr>
              <a:t> No debería esperarse que el cloro por sí solo inactivará estos patógenos. AWWA (2006) muestra que el cloro es inefectivo para los huevos de </a:t>
            </a:r>
            <a:r>
              <a:rPr i="1">
                <a:ea typeface="ＭＳ Ｐゴシック" pitchFamily="34" charset="-128"/>
              </a:rPr>
              <a:t>Ascariasis lumbricoides</a:t>
            </a:r>
            <a:r>
              <a:rPr>
                <a:ea typeface="ＭＳ Ｐゴシック" pitchFamily="34" charset="-128"/>
              </a:rPr>
              <a:t>. Mercado-Burgos et al.(1975) muestra que el cloro tiene poca efectividad con especies de </a:t>
            </a:r>
            <a:r>
              <a:rPr i="1">
                <a:ea typeface="ＭＳ Ｐゴシック" pitchFamily="34" charset="-128"/>
              </a:rPr>
              <a:t>Schistosoma</a:t>
            </a:r>
            <a:r>
              <a:rPr>
                <a:ea typeface="ＭＳ Ｐゴシック" pitchFamily="34" charset="-128"/>
              </a:rPr>
              <a:t>. También tendrá poco efectividad con </a:t>
            </a:r>
            <a:r>
              <a:rPr i="1">
                <a:ea typeface="ＭＳ Ｐゴシック" pitchFamily="34" charset="-128"/>
              </a:rPr>
              <a:t>Dracunculus medinensis</a:t>
            </a:r>
          </a:p>
          <a:p>
            <a:pPr eaLnBrk="1" hangingPunct="1">
              <a:spcBef>
                <a:spcPct val="0"/>
              </a:spcBef>
            </a:pPr>
            <a:endParaRPr lang="en-CA" smtClean="0">
              <a:ea typeface="ＭＳ Ｐゴシック" pitchFamily="34" charset="-128"/>
            </a:endParaRPr>
          </a:p>
          <a:p>
            <a:pPr rtl="0" eaLnBrk="1" hangingPunct="1">
              <a:spcBef>
                <a:spcPct val="0"/>
              </a:spcBef>
            </a:pPr>
            <a:r>
              <a:rPr b="1">
                <a:ea typeface="ＭＳ Ｐゴシック" pitchFamily="34" charset="-128"/>
              </a:rPr>
              <a:t>Efectividad</a:t>
            </a:r>
          </a:p>
          <a:p>
            <a:pPr rtl="0" eaLnBrk="1" hangingPunct="1">
              <a:spcBef>
                <a:spcPct val="0"/>
              </a:spcBef>
            </a:pPr>
            <a:r>
              <a:rPr u="sng">
                <a:ea typeface="ＭＳ Ｐゴシック" pitchFamily="34" charset="-128"/>
              </a:rPr>
              <a:t>Calidad</a:t>
            </a:r>
            <a:r>
              <a:rPr>
                <a:ea typeface="ＭＳ Ｐゴシック" pitchFamily="34" charset="-128"/>
              </a:rPr>
              <a:t>: muy efectivo removiendo bacterias; no efectivo para ciertos tipos de protozoos; protege el agua frente a la recontaminación.</a:t>
            </a:r>
          </a:p>
          <a:p>
            <a:pPr rtl="0" eaLnBrk="1" hangingPunct="1">
              <a:spcBef>
                <a:spcPct val="0"/>
              </a:spcBef>
            </a:pPr>
            <a:r>
              <a:rPr u="sng">
                <a:ea typeface="ＭＳ Ｐゴシック" pitchFamily="34" charset="-128"/>
              </a:rPr>
              <a:t>Cantidad</a:t>
            </a:r>
            <a:r>
              <a:rPr>
                <a:ea typeface="ＭＳ Ｐゴシック" pitchFamily="34" charset="-128"/>
              </a:rPr>
              <a:t>: depende del recipiente que se esté utilizando</a:t>
            </a:r>
          </a:p>
          <a:p>
            <a:pPr rtl="0" eaLnBrk="1" hangingPunct="1">
              <a:spcBef>
                <a:spcPct val="0"/>
              </a:spcBef>
            </a:pPr>
            <a:r>
              <a:rPr u="sng">
                <a:ea typeface="ＭＳ Ｐゴシック" pitchFamily="34" charset="-128"/>
              </a:rPr>
              <a:t>Agua local</a:t>
            </a:r>
            <a:r>
              <a:rPr>
                <a:ea typeface="ＭＳ Ｐゴシック" pitchFamily="34" charset="-128"/>
              </a:rPr>
              <a:t>: debería usarse sólo con agua clara; puede necesitar sedimentación y filtrar el agua antes de usar el cloro</a:t>
            </a:r>
          </a:p>
          <a:p>
            <a:pPr rtl="0" eaLnBrk="1" hangingPunct="1">
              <a:spcBef>
                <a:spcPct val="0"/>
              </a:spcBef>
            </a:pPr>
            <a:r>
              <a:rPr b="1">
                <a:ea typeface="ＭＳ Ｐゴシック" pitchFamily="34" charset="-128"/>
              </a:rPr>
              <a:t>Adecuación</a:t>
            </a:r>
          </a:p>
          <a:p>
            <a:pPr rtl="0" eaLnBrk="1" hangingPunct="1">
              <a:spcBef>
                <a:spcPct val="0"/>
              </a:spcBef>
            </a:pPr>
            <a:r>
              <a:rPr u="sng">
                <a:ea typeface="ＭＳ Ｐゴシック" pitchFamily="34" charset="-128"/>
              </a:rPr>
              <a:t>Disponibilidad local</a:t>
            </a:r>
            <a:r>
              <a:rPr>
                <a:ea typeface="ＭＳ Ｐゴシック" pitchFamily="34" charset="-128"/>
              </a:rPr>
              <a:t>: se puede comprar en muchos sitios.</a:t>
            </a:r>
          </a:p>
          <a:p>
            <a:pPr rtl="0" eaLnBrk="1" hangingPunct="1">
              <a:spcBef>
                <a:spcPct val="0"/>
              </a:spcBef>
            </a:pPr>
            <a:r>
              <a:rPr u="sng">
                <a:ea typeface="ＭＳ Ｐゴシック" pitchFamily="34" charset="-128"/>
              </a:rPr>
              <a:t>Tiempo: </a:t>
            </a:r>
            <a:r>
              <a:rPr>
                <a:ea typeface="ＭＳ Ｐゴシック" pitchFamily="34" charset="-128"/>
              </a:rPr>
              <a:t>Hay que esperar al menos 30 minutos después de añadir el cloro.</a:t>
            </a:r>
          </a:p>
          <a:p>
            <a:pPr rtl="0" eaLnBrk="1" hangingPunct="1">
              <a:spcBef>
                <a:spcPct val="0"/>
              </a:spcBef>
            </a:pPr>
            <a:r>
              <a:rPr u="sng">
                <a:ea typeface="ＭＳ Ｐゴシック" pitchFamily="34" charset="-128"/>
              </a:rPr>
              <a:t>Operación y mantenimiento</a:t>
            </a:r>
            <a:r>
              <a:rPr>
                <a:ea typeface="ＭＳ Ｐゴシック" pitchFamily="34" charset="-128"/>
              </a:rPr>
              <a:t>: Siga las instrucciones del fabricante y manténgalo alejado del alcance de los niños.</a:t>
            </a:r>
          </a:p>
          <a:p>
            <a:pPr rtl="0" eaLnBrk="1" hangingPunct="1">
              <a:spcBef>
                <a:spcPct val="0"/>
              </a:spcBef>
            </a:pPr>
            <a:r>
              <a:rPr u="sng">
                <a:ea typeface="ＭＳ Ｐゴシック" pitchFamily="34" charset="-128"/>
              </a:rPr>
              <a:t>Vida útil</a:t>
            </a:r>
            <a:r>
              <a:rPr>
                <a:ea typeface="ＭＳ Ｐゴシック" pitchFamily="34" charset="-128"/>
              </a:rPr>
              <a:t>: hasta 5 años para las tabletas; los productos de cloro líquido deberían usarse antes de los 3 meses de haber sido fabricados</a:t>
            </a:r>
          </a:p>
          <a:p>
            <a:pPr rtl="0" eaLnBrk="1" hangingPunct="1">
              <a:spcBef>
                <a:spcPct val="0"/>
              </a:spcBef>
            </a:pPr>
            <a:r>
              <a:rPr b="1">
                <a:ea typeface="ＭＳ Ｐゴシック" pitchFamily="34" charset="-128"/>
              </a:rPr>
              <a:t>Aceptabilidad</a:t>
            </a:r>
          </a:p>
          <a:p>
            <a:pPr rtl="0" eaLnBrk="1" hangingPunct="1">
              <a:spcBef>
                <a:spcPct val="0"/>
              </a:spcBef>
            </a:pPr>
            <a:r>
              <a:rPr u="sng">
                <a:ea typeface="ＭＳ Ｐゴシック" pitchFamily="34" charset="-128"/>
              </a:rPr>
              <a:t>Sabor, olor, color</a:t>
            </a:r>
            <a:r>
              <a:rPr>
                <a:ea typeface="ＭＳ Ｐゴシック" pitchFamily="34" charset="-128"/>
              </a:rPr>
              <a:t>: a algunas personas no les gusta el sabor del agua clorada, no cambia el color del agua.</a:t>
            </a:r>
          </a:p>
          <a:p>
            <a:pPr rtl="0" eaLnBrk="1" hangingPunct="1">
              <a:spcBef>
                <a:spcPct val="0"/>
              </a:spcBef>
            </a:pPr>
            <a:r>
              <a:rPr u="sng">
                <a:ea typeface="ＭＳ Ｐゴシック" pitchFamily="34" charset="-128"/>
              </a:rPr>
              <a:t>Facilidad de uso</a:t>
            </a:r>
            <a:r>
              <a:rPr>
                <a:ea typeface="ＭＳ Ｐゴシック" pitchFamily="34" charset="-128"/>
              </a:rPr>
              <a:t>seguir las instrucciones del fabricante para el producto específico</a:t>
            </a:r>
          </a:p>
          <a:p>
            <a:pPr rtl="0" eaLnBrk="1" hangingPunct="1">
              <a:spcBef>
                <a:spcPct val="0"/>
              </a:spcBef>
            </a:pPr>
            <a:r>
              <a:rPr b="1">
                <a:ea typeface="ＭＳ Ｐゴシック" pitchFamily="34" charset="-128"/>
              </a:rPr>
              <a:t>Costo:</a:t>
            </a:r>
          </a:p>
          <a:p>
            <a:pPr rtl="0" eaLnBrk="1" hangingPunct="1">
              <a:spcBef>
                <a:spcPct val="0"/>
              </a:spcBef>
            </a:pPr>
            <a:r>
              <a:rPr u="sng">
                <a:ea typeface="ＭＳ Ｐゴシック" pitchFamily="34" charset="-128"/>
              </a:rPr>
              <a:t>Costo inicial de compra</a:t>
            </a:r>
            <a:r>
              <a:rPr>
                <a:ea typeface="ＭＳ Ｐゴシック" pitchFamily="34" charset="-128"/>
              </a:rPr>
              <a:t>: ninguno</a:t>
            </a:r>
          </a:p>
          <a:p>
            <a:pPr rtl="0" eaLnBrk="1" hangingPunct="1">
              <a:spcBef>
                <a:spcPct val="0"/>
              </a:spcBef>
            </a:pPr>
            <a:r>
              <a:rPr u="sng">
                <a:ea typeface="ＭＳ Ｐゴシック" pitchFamily="34" charset="-128"/>
              </a:rPr>
              <a:t>Costo de operación</a:t>
            </a:r>
            <a:r>
              <a:rPr>
                <a:ea typeface="ＭＳ Ｐゴシック" pitchFamily="34" charset="-128"/>
              </a:rPr>
              <a:t>: costo del cloro; US$3 /año</a:t>
            </a:r>
          </a:p>
          <a:p>
            <a:pPr eaLnBrk="1" hangingPunct="1">
              <a:spcBef>
                <a:spcPct val="0"/>
              </a:spcBef>
            </a:pPr>
            <a:endParaRPr lang="en-CA" smtClean="0">
              <a:ea typeface="ＭＳ Ｐゴシック" pitchFamily="34" charset="-128"/>
            </a:endParaRPr>
          </a:p>
        </p:txBody>
      </p:sp>
    </p:spTree>
    <p:extLst>
      <p:ext uri="{BB962C8B-B14F-4D97-AF65-F5344CB8AC3E}">
        <p14:creationId xmlns:p14="http://schemas.microsoft.com/office/powerpoint/2010/main" val="2737051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00A3288-4E65-4209-8846-2B54F77937F8}" type="slidenum">
              <a:rPr/>
              <a:pPr rtl="0" eaLnBrk="1" hangingPunct="1"/>
              <a:t>35</a:t>
            </a:fld>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buFontTx/>
              <a:buChar char="•"/>
            </a:pPr>
            <a:r>
              <a:rPr>
                <a:ea typeface="ＭＳ Ｐゴシック" pitchFamily="34" charset="-128"/>
              </a:rPr>
              <a:t>El hipoclorito de sodio es una forma de cloro usada para la desinfección de agua. </a:t>
            </a:r>
          </a:p>
          <a:p>
            <a:pPr rtl="0" eaLnBrk="1" hangingPunct="1">
              <a:spcBef>
                <a:spcPct val="0"/>
              </a:spcBef>
              <a:buFontTx/>
              <a:buChar char="•"/>
            </a:pPr>
            <a:r>
              <a:rPr>
                <a:ea typeface="ＭＳ Ｐゴシック" pitchFamily="34" charset="-128"/>
              </a:rPr>
              <a:t>Puede ser fabricado en casi cualquier lugar ya que se obtiene a través de la electrólisis del agua salada. </a:t>
            </a:r>
          </a:p>
          <a:p>
            <a:pPr rtl="0" eaLnBrk="1" hangingPunct="1">
              <a:spcBef>
                <a:spcPct val="0"/>
              </a:spcBef>
              <a:buFontTx/>
              <a:buChar char="•"/>
            </a:pPr>
            <a:r>
              <a:rPr>
                <a:ea typeface="ＭＳ Ｐゴシック" pitchFamily="34" charset="-128"/>
              </a:rPr>
              <a:t>Se pueden comprar botellas para el tratamiento de agua a nivel domiciliar de diferentes fabricantes y de distintos tamaños. </a:t>
            </a:r>
          </a:p>
          <a:p>
            <a:pPr rtl="0" eaLnBrk="1" hangingPunct="1">
              <a:spcBef>
                <a:spcPct val="0"/>
              </a:spcBef>
              <a:buFontTx/>
              <a:buChar char="•"/>
            </a:pPr>
            <a:r>
              <a:rPr>
                <a:ea typeface="ＭＳ Ｐゴシック" pitchFamily="34" charset="-128"/>
              </a:rPr>
              <a:t>Las concentraciones de cloro varían entre 0,5 a 10% y cada producto debería tener instrucciones para calcular la dosis correcta en el agua.  El blanqueador para uso doméstico también contiene hipoclorito de sodio y se puede encontrar en gran variedad de sitios.</a:t>
            </a:r>
          </a:p>
          <a:p>
            <a:pPr rtl="0" eaLnBrk="1" hangingPunct="1">
              <a:spcBef>
                <a:spcPct val="0"/>
              </a:spcBef>
              <a:buFontTx/>
              <a:buChar char="•"/>
            </a:pPr>
            <a:r>
              <a:rPr>
                <a:ea typeface="ＭＳ Ｐゴシック" pitchFamily="34" charset="-128"/>
              </a:rPr>
              <a:t>Hay diferentes marcas de productos de cloro fabricados específicamente para el tratamiento de agua a nivel domiciliario. Cada producto debe tener instrucciones para la dosis y el tiempo de contacto correctos. </a:t>
            </a:r>
          </a:p>
          <a:p>
            <a:pPr rtl="0" eaLnBrk="1" hangingPunct="1">
              <a:spcBef>
                <a:spcPct val="0"/>
              </a:spcBef>
              <a:buFontTx/>
              <a:buChar char="•"/>
            </a:pPr>
            <a:r>
              <a:rPr>
                <a:ea typeface="ＭＳ Ｐゴシック" pitchFamily="34" charset="-128"/>
              </a:rPr>
              <a:t>El blanqueador para uso doméstico también se usa para desinfectar el agua de consumo. Se debe conocer la concentración del producto para calcular cuánto producto se necesita para un determinado volumen de agua.</a:t>
            </a:r>
          </a:p>
        </p:txBody>
      </p:sp>
    </p:spTree>
    <p:extLst>
      <p:ext uri="{BB962C8B-B14F-4D97-AF65-F5344CB8AC3E}">
        <p14:creationId xmlns:p14="http://schemas.microsoft.com/office/powerpoint/2010/main" val="2266539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055838F-65B5-4485-894F-0BE88295B83E}" type="slidenum">
              <a:rPr/>
              <a:pPr rtl="0" eaLnBrk="1" hangingPunct="1"/>
              <a:t>36</a:t>
            </a:fld>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buFontTx/>
              <a:buChar char="•"/>
            </a:pPr>
            <a:r>
              <a:rPr>
                <a:ea typeface="ＭＳ Ｐゴシック" pitchFamily="34" charset="-128"/>
              </a:rPr>
              <a:t>Se usa comúnmente para tratar el agua en casos de emergencia, hoy en día está ampliamente disponible para el tratamiento de agua a nivel domiciliario. </a:t>
            </a:r>
          </a:p>
          <a:p>
            <a:pPr rtl="0" eaLnBrk="1" hangingPunct="1">
              <a:spcBef>
                <a:spcPct val="0"/>
              </a:spcBef>
              <a:buFontTx/>
              <a:buChar char="•"/>
            </a:pPr>
            <a:r>
              <a:rPr>
                <a:ea typeface="ＭＳ Ｐゴシック" pitchFamily="34" charset="-128"/>
              </a:rPr>
              <a:t>Es posible encontrar pastillas de NaDCC del productor Medentech Ltd. con diferentes concentraciones (por ejemplo de 3,5 mg a 8,68 g) para el tratamiento de distintos volúmenes de agua (por ejemplo de 1 a 2.500 litros) a la vez. </a:t>
            </a:r>
          </a:p>
          <a:p>
            <a:pPr rtl="0" eaLnBrk="1" hangingPunct="1">
              <a:spcBef>
                <a:spcPct val="0"/>
              </a:spcBef>
              <a:buFontTx/>
              <a:buChar char="•"/>
            </a:pPr>
            <a:r>
              <a:rPr>
                <a:ea typeface="ＭＳ Ｐゴシック" pitchFamily="34" charset="-128"/>
              </a:rPr>
              <a:t>Normalmente son efervescentes, permitiendo que las tabletas más pequeñas se disuelvan en menos de un minuto </a:t>
            </a:r>
          </a:p>
          <a:p>
            <a:pPr eaLnBrk="1" hangingPunct="1">
              <a:spcBef>
                <a:spcPct val="0"/>
              </a:spcBef>
            </a:pPr>
            <a:endParaRPr lang="en-CA" smtClean="0">
              <a:ea typeface="ＭＳ Ｐゴシック" pitchFamily="34" charset="-128"/>
            </a:endParaRPr>
          </a:p>
        </p:txBody>
      </p:sp>
    </p:spTree>
    <p:extLst>
      <p:ext uri="{BB962C8B-B14F-4D97-AF65-F5344CB8AC3E}">
        <p14:creationId xmlns:p14="http://schemas.microsoft.com/office/powerpoint/2010/main" val="911075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21C05A7-BC90-4B82-A6A5-C384467F4261}" type="slidenum">
              <a:rPr/>
              <a:pPr rtl="0" eaLnBrk="1" hangingPunct="1"/>
              <a:t>37</a:t>
            </a:fld>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buFontTx/>
              <a:buChar char="•"/>
            </a:pPr>
            <a:r>
              <a:rPr>
                <a:ea typeface="ＭＳ Ｐゴシック" pitchFamily="34" charset="-128"/>
              </a:rPr>
              <a:t>El PUR es una combinación de un floculante y un desinfectante. El paquete PUR fue desarrollado por Procter &amp; Gamble (P&amp;G) en colaboración con los Centros para el control y prevención de enfermedades de los EEUU (CDC, por sus siglas en inglés) para replicar el proceso de tratamiento a nivel comunitario del agua en el nivel domiciliario. </a:t>
            </a:r>
          </a:p>
          <a:p>
            <a:pPr rtl="0" eaLnBrk="1" hangingPunct="1">
              <a:spcBef>
                <a:spcPct val="0"/>
              </a:spcBef>
              <a:buFontTx/>
              <a:buChar char="•"/>
            </a:pPr>
            <a:r>
              <a:rPr>
                <a:ea typeface="ＭＳ Ｐゴシック" pitchFamily="34" charset="-128"/>
              </a:rPr>
              <a:t>PUR es un polvo que contiene coagulantes y una forma de cloro de liberación gradual. PUR se vende en paquetes individuales diseñados para tratar 10 litros de agua. </a:t>
            </a:r>
          </a:p>
          <a:p>
            <a:pPr rtl="0" eaLnBrk="1" hangingPunct="1">
              <a:spcBef>
                <a:spcPct val="0"/>
              </a:spcBef>
              <a:buFontTx/>
              <a:buChar char="•"/>
            </a:pPr>
            <a:r>
              <a:rPr>
                <a:ea typeface="ＭＳ Ｐゴシック" pitchFamily="34" charset="-128"/>
              </a:rPr>
              <a:t>El producto usa sustancias coagulantes y desinfectantes para eliminar la turbiedad y los patógenos del agua. Cuando se añade al agua, el coagulante primero ayuda a que las partículas en suspensión se unan y formen coágulos más grandes, haciendo que sea más fácil que se sedimenten en el fondo del contenedor. Luego el cloro se libera lentamente y mata a los patógenos remanentes. El agua tratada contiene una concentración residual de cloro libre para proteger frente a la recontaminación. </a:t>
            </a:r>
          </a:p>
        </p:txBody>
      </p:sp>
    </p:spTree>
    <p:extLst>
      <p:ext uri="{BB962C8B-B14F-4D97-AF65-F5344CB8AC3E}">
        <p14:creationId xmlns:p14="http://schemas.microsoft.com/office/powerpoint/2010/main" val="3829804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91541DC-2957-4E19-B98F-DBD57DD1B45E}" type="slidenum">
              <a:rPr/>
              <a:pPr rtl="0" eaLnBrk="1" hangingPunct="1"/>
              <a:t>38</a:t>
            </a:fld>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do</a:t>
            </a:r>
          </a:p>
        </p:txBody>
      </p:sp>
    </p:spTree>
    <p:extLst>
      <p:ext uri="{BB962C8B-B14F-4D97-AF65-F5344CB8AC3E}">
        <p14:creationId xmlns:p14="http://schemas.microsoft.com/office/powerpoint/2010/main" val="3378374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1D1D23C-3DE8-4D22-8395-80F042849C29}" type="slidenum">
              <a:rPr/>
              <a:pPr rtl="0" eaLnBrk="1" hangingPunct="1"/>
              <a:t>39</a:t>
            </a:fld>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rtl="0" eaLnBrk="1" hangingPunct="1">
              <a:spcBef>
                <a:spcPct val="0"/>
              </a:spcBef>
              <a:buFontTx/>
              <a:buChar char="•"/>
            </a:pPr>
            <a:r>
              <a:rPr>
                <a:ea typeface="ＭＳ Ｐゴシック" pitchFamily="34" charset="-128"/>
              </a:rPr>
              <a:t>El SODIS usa la energía solar para eliminar los patógenos del agua. La radiación ultravioleta A (UV-A) causa daños en el ADN y mata a las células vivas. La radiación infrarroja calienta el agua y se conoce como pasteurización cuando se alcanza una temperatura de 70-75 grados centígrado.</a:t>
            </a:r>
          </a:p>
          <a:p>
            <a:pPr rtl="0" eaLnBrk="1" hangingPunct="1">
              <a:spcBef>
                <a:spcPct val="0"/>
              </a:spcBef>
              <a:buFontTx/>
              <a:buChar char="•"/>
            </a:pPr>
            <a:r>
              <a:rPr>
                <a:ea typeface="ＭＳ Ｐゴシック" pitchFamily="34" charset="-128"/>
              </a:rPr>
              <a:t>Se puede usar para desinfectar pequeñas cantidades de agua con baja turbidez. Más comúnmente, se llenan botellas de plástico con el agua contaminada y se exponen a la luz solar. Los patógenos son destruídos durante esta exposición al sol. Los usuarios determinan el timpo de exposición dependiendo de las condiciones climáticas. </a:t>
            </a:r>
          </a:p>
          <a:p>
            <a:pPr eaLnBrk="1" hangingPunct="1">
              <a:spcBef>
                <a:spcPct val="0"/>
              </a:spcBef>
              <a:buFontTx/>
              <a:buChar char="•"/>
            </a:pPr>
            <a:endParaRPr lang="en-CA" smtClean="0">
              <a:ea typeface="ＭＳ Ｐゴシック" pitchFamily="34" charset="-128"/>
            </a:endParaRPr>
          </a:p>
          <a:p>
            <a:pPr rtl="0" eaLnBrk="1" hangingPunct="1">
              <a:lnSpc>
                <a:spcPct val="80000"/>
              </a:lnSpc>
              <a:spcBef>
                <a:spcPct val="0"/>
              </a:spcBef>
            </a:pPr>
            <a:r>
              <a:rPr b="1">
                <a:ea typeface="ＭＳ Ｐゴシック" pitchFamily="34" charset="-128"/>
              </a:rPr>
              <a:t>Efectividad</a:t>
            </a:r>
          </a:p>
          <a:p>
            <a:pPr rtl="0" eaLnBrk="1" hangingPunct="1">
              <a:lnSpc>
                <a:spcPct val="80000"/>
              </a:lnSpc>
              <a:spcBef>
                <a:spcPct val="0"/>
              </a:spcBef>
            </a:pPr>
            <a:r>
              <a:rPr u="sng">
                <a:ea typeface="ＭＳ Ｐゴシック" pitchFamily="34" charset="-128"/>
              </a:rPr>
              <a:t>Calidad</a:t>
            </a:r>
            <a:r>
              <a:rPr>
                <a:ea typeface="ＭＳ Ｐゴシック" pitchFamily="34" charset="-128"/>
              </a:rPr>
              <a:t>: muy efectivo removiendo patógenos; proporciona almacenamiento seguro para prevenir la recontaminación</a:t>
            </a:r>
          </a:p>
          <a:p>
            <a:pPr rtl="0" eaLnBrk="1" hangingPunct="1">
              <a:lnSpc>
                <a:spcPct val="80000"/>
              </a:lnSpc>
              <a:spcBef>
                <a:spcPct val="0"/>
              </a:spcBef>
            </a:pPr>
            <a:r>
              <a:rPr u="sng">
                <a:ea typeface="ＭＳ Ｐゴシック" pitchFamily="34" charset="-128"/>
              </a:rPr>
              <a:t>Cantidad</a:t>
            </a:r>
            <a:r>
              <a:rPr>
                <a:ea typeface="ＭＳ Ｐゴシック" pitchFamily="34" charset="-128"/>
              </a:rPr>
              <a:t>: 1-2 litros/botella</a:t>
            </a:r>
          </a:p>
          <a:p>
            <a:pPr rtl="0" eaLnBrk="1" hangingPunct="1">
              <a:lnSpc>
                <a:spcPct val="80000"/>
              </a:lnSpc>
              <a:spcBef>
                <a:spcPct val="0"/>
              </a:spcBef>
            </a:pPr>
            <a:r>
              <a:rPr u="sng">
                <a:ea typeface="ＭＳ Ｐゴシック" pitchFamily="34" charset="-128"/>
              </a:rPr>
              <a:t>Agua local</a:t>
            </a:r>
            <a:r>
              <a:rPr>
                <a:ea typeface="ＭＳ Ｐゴシック" pitchFamily="34" charset="-128"/>
              </a:rPr>
              <a:t>: debe usarse con agua clara; puede ser necesario sedimentar y filtrar el agua antes de usar SODIS</a:t>
            </a:r>
          </a:p>
          <a:p>
            <a:pPr eaLnBrk="1" hangingPunct="1">
              <a:lnSpc>
                <a:spcPct val="80000"/>
              </a:lnSpc>
              <a:spcBef>
                <a:spcPct val="0"/>
              </a:spcBef>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Adecuación</a:t>
            </a:r>
          </a:p>
          <a:p>
            <a:pPr rtl="0" eaLnBrk="1" hangingPunct="1">
              <a:lnSpc>
                <a:spcPct val="80000"/>
              </a:lnSpc>
              <a:spcBef>
                <a:spcPct val="0"/>
              </a:spcBef>
            </a:pPr>
            <a:r>
              <a:rPr u="sng">
                <a:ea typeface="ＭＳ Ｐゴシック" pitchFamily="34" charset="-128"/>
              </a:rPr>
              <a:t>Agua local</a:t>
            </a:r>
            <a:r>
              <a:rPr>
                <a:ea typeface="ＭＳ Ｐゴシック" pitchFamily="34" charset="-128"/>
              </a:rPr>
              <a:t>: las botellas de plástico están disponibles en la mayoría de lugares</a:t>
            </a:r>
          </a:p>
          <a:p>
            <a:pPr rtl="0" eaLnBrk="1" hangingPunct="1">
              <a:lnSpc>
                <a:spcPct val="80000"/>
              </a:lnSpc>
              <a:spcBef>
                <a:spcPct val="0"/>
              </a:spcBef>
            </a:pPr>
            <a:r>
              <a:rPr u="sng">
                <a:ea typeface="ＭＳ Ｐゴシック" pitchFamily="34" charset="-128"/>
              </a:rPr>
              <a:t>Tiempo: </a:t>
            </a:r>
            <a:r>
              <a:rPr>
                <a:ea typeface="ＭＳ Ｐゴシック" pitchFamily="34" charset="-128"/>
              </a:rPr>
              <a:t>6 horas en un día soleado; hasta 2 días cuando está nublado; no se puede usar cuando llueve</a:t>
            </a:r>
          </a:p>
          <a:p>
            <a:pPr rtl="0" eaLnBrk="1" hangingPunct="1">
              <a:lnSpc>
                <a:spcPct val="80000"/>
              </a:lnSpc>
              <a:spcBef>
                <a:spcPct val="0"/>
              </a:spcBef>
            </a:pPr>
            <a:r>
              <a:rPr u="sng">
                <a:ea typeface="ＭＳ Ｐゴシック" pitchFamily="34" charset="-128"/>
              </a:rPr>
              <a:t>Operación y mantenimiento: </a:t>
            </a:r>
            <a:r>
              <a:rPr>
                <a:ea typeface="ＭＳ Ｐゴシック" pitchFamily="34" charset="-128"/>
              </a:rPr>
              <a:t>sencillos</a:t>
            </a:r>
          </a:p>
          <a:p>
            <a:pPr rtl="0" eaLnBrk="1" hangingPunct="1">
              <a:lnSpc>
                <a:spcPct val="80000"/>
              </a:lnSpc>
              <a:spcBef>
                <a:spcPct val="0"/>
              </a:spcBef>
            </a:pPr>
            <a:r>
              <a:rPr u="sng">
                <a:ea typeface="ＭＳ Ｐゴシック" pitchFamily="34" charset="-128"/>
              </a:rPr>
              <a:t>Vida útil: </a:t>
            </a:r>
            <a:r>
              <a:rPr>
                <a:ea typeface="ＭＳ Ｐゴシック" pitchFamily="34" charset="-128"/>
              </a:rPr>
              <a:t>Se deben reemplazar las botellas si están muy ralladas</a:t>
            </a:r>
          </a:p>
          <a:p>
            <a:pPr eaLnBrk="1" hangingPunct="1">
              <a:lnSpc>
                <a:spcPct val="80000"/>
              </a:lnSpc>
              <a:spcBef>
                <a:spcPct val="0"/>
              </a:spcBef>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Aceptabilidad</a:t>
            </a:r>
          </a:p>
          <a:p>
            <a:pPr rtl="0" eaLnBrk="1" hangingPunct="1">
              <a:lnSpc>
                <a:spcPct val="80000"/>
              </a:lnSpc>
              <a:spcBef>
                <a:spcPct val="0"/>
              </a:spcBef>
            </a:pPr>
            <a:r>
              <a:rPr u="sng">
                <a:ea typeface="ＭＳ Ｐゴシック" pitchFamily="34" charset="-128"/>
              </a:rPr>
              <a:t>Sabor, color, olor</a:t>
            </a:r>
            <a:r>
              <a:rPr>
                <a:ea typeface="ＭＳ Ｐゴシック" pitchFamily="34" charset="-128"/>
              </a:rPr>
              <a:t>: a la gente no le gusta el agua caliente; no cambia el olor ni el color</a:t>
            </a:r>
          </a:p>
          <a:p>
            <a:pPr rtl="0" eaLnBrk="1" hangingPunct="1">
              <a:lnSpc>
                <a:spcPct val="80000"/>
              </a:lnSpc>
              <a:spcBef>
                <a:spcPct val="0"/>
              </a:spcBef>
            </a:pPr>
            <a:r>
              <a:rPr u="sng">
                <a:ea typeface="ＭＳ Ｐゴシック" pitchFamily="34" charset="-128"/>
              </a:rPr>
              <a:t>Facilidad de uso</a:t>
            </a:r>
            <a:r>
              <a:rPr>
                <a:ea typeface="ＭＳ Ｐゴシック" pitchFamily="34" charset="-128"/>
              </a:rPr>
              <a:t>: fácil</a:t>
            </a:r>
          </a:p>
          <a:p>
            <a:pPr eaLnBrk="1" hangingPunct="1">
              <a:lnSpc>
                <a:spcPct val="80000"/>
              </a:lnSpc>
              <a:spcBef>
                <a:spcPct val="0"/>
              </a:spcBef>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Costo:</a:t>
            </a:r>
          </a:p>
          <a:p>
            <a:pPr rtl="0" eaLnBrk="1" hangingPunct="1">
              <a:lnSpc>
                <a:spcPct val="80000"/>
              </a:lnSpc>
              <a:spcBef>
                <a:spcPct val="0"/>
              </a:spcBef>
            </a:pPr>
            <a:r>
              <a:rPr u="sng">
                <a:ea typeface="ＭＳ Ｐゴシック" pitchFamily="34" charset="-128"/>
              </a:rPr>
              <a:t>Costo inicial de compra</a:t>
            </a:r>
            <a:r>
              <a:rPr>
                <a:ea typeface="ＭＳ Ｐゴシック" pitchFamily="34" charset="-128"/>
              </a:rPr>
              <a:t>: gratis o de bajo costo ya que las casas pueden usar botellas de plástico recicladas</a:t>
            </a:r>
          </a:p>
          <a:p>
            <a:pPr rtl="0" eaLnBrk="1" hangingPunct="1">
              <a:lnSpc>
                <a:spcPct val="80000"/>
              </a:lnSpc>
              <a:spcBef>
                <a:spcPct val="0"/>
              </a:spcBef>
            </a:pPr>
            <a:r>
              <a:rPr u="sng">
                <a:ea typeface="ＭＳ Ｐゴシック" pitchFamily="34" charset="-128"/>
              </a:rPr>
              <a:t>Costo de operación: </a:t>
            </a:r>
            <a:r>
              <a:rPr>
                <a:ea typeface="ＭＳ Ｐゴシック" pitchFamily="34" charset="-128"/>
              </a:rPr>
              <a:t>ninguno</a:t>
            </a:r>
          </a:p>
          <a:p>
            <a:pPr eaLnBrk="1" hangingPunct="1">
              <a:spcBef>
                <a:spcPct val="0"/>
              </a:spcBef>
              <a:buFontTx/>
              <a:buChar char="•"/>
            </a:pPr>
            <a:endParaRPr lang="en-CA" smtClean="0">
              <a:ea typeface="ＭＳ Ｐゴシック" pitchFamily="34" charset="-128"/>
            </a:endParaRPr>
          </a:p>
        </p:txBody>
      </p:sp>
    </p:spTree>
    <p:extLst>
      <p:ext uri="{BB962C8B-B14F-4D97-AF65-F5344CB8AC3E}">
        <p14:creationId xmlns:p14="http://schemas.microsoft.com/office/powerpoint/2010/main" val="2033859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FE9C523-CAC1-4566-AECE-4977BCD81174}" type="slidenum">
              <a:rPr/>
              <a:pPr rtl="0" eaLnBrk="1" hangingPunct="1"/>
              <a:t>40</a:t>
            </a:fld>
            <a:endParaRPr/>
          </a:p>
        </p:txBody>
      </p:sp>
    </p:spTree>
    <p:extLst>
      <p:ext uri="{BB962C8B-B14F-4D97-AF65-F5344CB8AC3E}">
        <p14:creationId xmlns:p14="http://schemas.microsoft.com/office/powerpoint/2010/main" val="93330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E0E27DC-13FA-4083-AEB7-8D9994FB2026}" type="slidenum">
              <a:rPr/>
              <a:pPr rtl="0" eaLnBrk="1" hangingPunct="1"/>
              <a:t>5</a:t>
            </a:fld>
            <a:endParaRPr/>
          </a:p>
        </p:txBody>
      </p:sp>
    </p:spTree>
    <p:extLst>
      <p:ext uri="{BB962C8B-B14F-4D97-AF65-F5344CB8AC3E}">
        <p14:creationId xmlns:p14="http://schemas.microsoft.com/office/powerpoint/2010/main" val="1783918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F68B803-59FD-4EFA-805E-93314F3FE980}" type="slidenum">
              <a:rPr/>
              <a:pPr rtl="0" eaLnBrk="1" hangingPunct="1"/>
              <a:t>41</a:t>
            </a:fld>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rtl="0" eaLnBrk="1" hangingPunct="1">
              <a:spcBef>
                <a:spcPct val="0"/>
              </a:spcBef>
              <a:buFontTx/>
              <a:buChar char="•"/>
            </a:pPr>
            <a:r>
              <a:rPr>
                <a:ea typeface="ＭＳ Ｐゴシック" pitchFamily="34" charset="-128"/>
              </a:rPr>
              <a:t>La pasteurización es el proceso de desinfección de agua mediante la calefacción o la radiación. Se consigue el mismo efecto que con el hervido, pero a una menor temperatura (normalmente entre 65-75°C), y durante un período de tiempo más largo. </a:t>
            </a:r>
          </a:p>
          <a:p>
            <a:pPr rtl="0" eaLnBrk="1" hangingPunct="1">
              <a:spcBef>
                <a:spcPct val="0"/>
              </a:spcBef>
              <a:buFontTx/>
              <a:buChar char="•"/>
            </a:pPr>
            <a:r>
              <a:rPr>
                <a:ea typeface="ＭＳ Ｐゴシック" pitchFamily="34" charset="-128"/>
              </a:rPr>
              <a:t>Un método simple de pasteurizar agua es poner contenedores oscurecidos llenos de agua en un horno solar. El horno podría ser una caja aislada de madera, cartón, plástico o paja trenzada, junto con paneles reflectantes para dirigir los rayos de sol hacia el recipiente de agua. También podría ser un conjunto de paneles reflectantes, o un plato parabólico en donde se colocaría el recipiente del agua. </a:t>
            </a:r>
          </a:p>
          <a:p>
            <a:pPr rtl="0" eaLnBrk="1" hangingPunct="1">
              <a:spcBef>
                <a:spcPct val="0"/>
              </a:spcBef>
              <a:buFontTx/>
              <a:buChar char="•"/>
            </a:pPr>
            <a:r>
              <a:rPr>
                <a:ea typeface="ＭＳ Ｐゴシック" pitchFamily="34" charset="-128"/>
              </a:rPr>
              <a:t>Se necesita un termómetro o indicador para saber cuándo se ha alcanzado la temperatura suficiente para la pasteurización. Los diospositivos más comunes para medir la temperatura del agua contienen cera de abeja, la cual se derrite a los 62ºC, o grasa de soja que se derrite a los 69ºC. Otro aparato sencillo es el indicador de pasteurización de agua (WAPI), desarrollado por la universidad de California.</a:t>
            </a:r>
          </a:p>
          <a:p>
            <a:pPr eaLnBrk="1" hangingPunct="1">
              <a:spcBef>
                <a:spcPct val="0"/>
              </a:spcBef>
              <a:buFontTx/>
              <a:buChar char="•"/>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Efectividad</a:t>
            </a:r>
          </a:p>
          <a:p>
            <a:pPr rtl="0" eaLnBrk="1" hangingPunct="1">
              <a:lnSpc>
                <a:spcPct val="80000"/>
              </a:lnSpc>
              <a:spcBef>
                <a:spcPct val="0"/>
              </a:spcBef>
            </a:pPr>
            <a:r>
              <a:rPr u="sng">
                <a:ea typeface="ＭＳ Ｐゴシック" pitchFamily="34" charset="-128"/>
              </a:rPr>
              <a:t>Calidad</a:t>
            </a:r>
            <a:r>
              <a:rPr>
                <a:ea typeface="ＭＳ Ｐゴシック" pitchFamily="34" charset="-128"/>
              </a:rPr>
              <a:t>: muy efectivo para todo tipo de patógenos, no efectivo para turbidez, químicos, olor, sabor o color</a:t>
            </a:r>
          </a:p>
          <a:p>
            <a:pPr rtl="0" eaLnBrk="1" hangingPunct="1">
              <a:lnSpc>
                <a:spcPct val="80000"/>
              </a:lnSpc>
              <a:spcBef>
                <a:spcPct val="0"/>
              </a:spcBef>
            </a:pPr>
            <a:r>
              <a:rPr u="sng">
                <a:ea typeface="ＭＳ Ｐゴシック" pitchFamily="34" charset="-128"/>
              </a:rPr>
              <a:t>Cantidad</a:t>
            </a:r>
            <a:r>
              <a:rPr>
                <a:ea typeface="ＭＳ Ｐゴシック" pitchFamily="34" charset="-128"/>
              </a:rPr>
              <a:t>: depende del tamaño del contenedor que se use</a:t>
            </a:r>
          </a:p>
          <a:p>
            <a:pPr rtl="0" eaLnBrk="1" hangingPunct="1">
              <a:lnSpc>
                <a:spcPct val="80000"/>
              </a:lnSpc>
              <a:spcBef>
                <a:spcPct val="0"/>
              </a:spcBef>
            </a:pPr>
            <a:r>
              <a:rPr u="sng">
                <a:ea typeface="ＭＳ Ｐゴシック" pitchFamily="34" charset="-128"/>
              </a:rPr>
              <a:t>Agua local:</a:t>
            </a:r>
            <a:r>
              <a:rPr>
                <a:ea typeface="ＭＳ Ｐゴシック" pitchFamily="34" charset="-128"/>
              </a:rPr>
              <a:t> puede usarse con cualquier fuente de agua</a:t>
            </a:r>
          </a:p>
          <a:p>
            <a:pPr eaLnBrk="1" hangingPunct="1">
              <a:lnSpc>
                <a:spcPct val="80000"/>
              </a:lnSpc>
              <a:spcBef>
                <a:spcPct val="0"/>
              </a:spcBef>
            </a:pPr>
            <a:endParaRPr lang="en-GB" b="1" smtClean="0">
              <a:ea typeface="ＭＳ Ｐゴシック" pitchFamily="34" charset="-128"/>
            </a:endParaRPr>
          </a:p>
          <a:p>
            <a:pPr rtl="0" eaLnBrk="1" hangingPunct="1">
              <a:lnSpc>
                <a:spcPct val="80000"/>
              </a:lnSpc>
              <a:spcBef>
                <a:spcPct val="0"/>
              </a:spcBef>
            </a:pPr>
            <a:r>
              <a:rPr b="1">
                <a:ea typeface="ＭＳ Ｐゴシック" pitchFamily="34" charset="-128"/>
              </a:rPr>
              <a:t>Adecuación</a:t>
            </a:r>
          </a:p>
          <a:p>
            <a:pPr rtl="0" eaLnBrk="1" hangingPunct="1">
              <a:lnSpc>
                <a:spcPct val="80000"/>
              </a:lnSpc>
              <a:spcBef>
                <a:spcPct val="0"/>
              </a:spcBef>
            </a:pPr>
            <a:r>
              <a:rPr u="sng">
                <a:ea typeface="ＭＳ Ｐゴシック" pitchFamily="34" charset="-128"/>
              </a:rPr>
              <a:t>Disponibilidad local</a:t>
            </a:r>
            <a:r>
              <a:rPr>
                <a:ea typeface="ＭＳ Ｐゴシック" pitchFamily="34" charset="-128"/>
              </a:rPr>
              <a:t>: se puede construir con materiales locales</a:t>
            </a:r>
          </a:p>
          <a:p>
            <a:pPr rtl="0" eaLnBrk="1" hangingPunct="1">
              <a:lnSpc>
                <a:spcPct val="80000"/>
              </a:lnSpc>
              <a:spcBef>
                <a:spcPct val="0"/>
              </a:spcBef>
            </a:pPr>
            <a:r>
              <a:rPr u="sng">
                <a:ea typeface="ＭＳ Ｐゴシック" pitchFamily="34" charset="-128"/>
              </a:rPr>
              <a:t>Tiempo</a:t>
            </a:r>
            <a:r>
              <a:rPr>
                <a:ea typeface="ＭＳ Ｐゴシック" pitchFamily="34" charset="-128"/>
              </a:rPr>
              <a:t>: de 1-4 horas o más para alcanzar las temperaturas óptimas, dependiente del clima</a:t>
            </a:r>
          </a:p>
          <a:p>
            <a:pPr rtl="0" eaLnBrk="1" hangingPunct="1">
              <a:lnSpc>
                <a:spcPct val="80000"/>
              </a:lnSpc>
              <a:spcBef>
                <a:spcPct val="0"/>
              </a:spcBef>
            </a:pPr>
            <a:r>
              <a:rPr u="sng">
                <a:ea typeface="ＭＳ Ｐゴシック" pitchFamily="34" charset="-128"/>
              </a:rPr>
              <a:t>Operación y mantenimiento</a:t>
            </a:r>
            <a:r>
              <a:rPr>
                <a:ea typeface="ＭＳ Ｐゴシック" pitchFamily="34" charset="-128"/>
              </a:rPr>
              <a:t>: los usuarios necesitan gestionar un sistema de rotación para asegurar la disponibilidad de agua tratada; el sistema debería limpiase regularmente</a:t>
            </a:r>
          </a:p>
          <a:p>
            <a:pPr rtl="0" eaLnBrk="1" hangingPunct="1">
              <a:lnSpc>
                <a:spcPct val="80000"/>
              </a:lnSpc>
              <a:spcBef>
                <a:spcPct val="0"/>
              </a:spcBef>
            </a:pPr>
            <a:r>
              <a:rPr u="sng">
                <a:ea typeface="ＭＳ Ｐゴシック" pitchFamily="34" charset="-128"/>
              </a:rPr>
              <a:t>Vida útil</a:t>
            </a:r>
            <a:r>
              <a:rPr>
                <a:ea typeface="ＭＳ Ｐゴシック" pitchFamily="34" charset="-128"/>
              </a:rPr>
              <a:t>: 5 años o más</a:t>
            </a:r>
          </a:p>
          <a:p>
            <a:pPr eaLnBrk="1" hangingPunct="1">
              <a:lnSpc>
                <a:spcPct val="80000"/>
              </a:lnSpc>
              <a:spcBef>
                <a:spcPct val="0"/>
              </a:spcBef>
            </a:pPr>
            <a:endParaRPr lang="en-GB" b="1" smtClean="0">
              <a:ea typeface="ＭＳ Ｐゴシック" pitchFamily="34" charset="-128"/>
            </a:endParaRPr>
          </a:p>
          <a:p>
            <a:pPr rtl="0" eaLnBrk="1" hangingPunct="1">
              <a:lnSpc>
                <a:spcPct val="80000"/>
              </a:lnSpc>
              <a:spcBef>
                <a:spcPct val="0"/>
              </a:spcBef>
            </a:pPr>
            <a:r>
              <a:rPr b="1">
                <a:ea typeface="ＭＳ Ｐゴシック" pitchFamily="34" charset="-128"/>
              </a:rPr>
              <a:t>Aceptabilidad</a:t>
            </a:r>
          </a:p>
          <a:p>
            <a:pPr rtl="0" eaLnBrk="1" hangingPunct="1">
              <a:lnSpc>
                <a:spcPct val="80000"/>
              </a:lnSpc>
              <a:spcBef>
                <a:spcPct val="0"/>
              </a:spcBef>
            </a:pPr>
            <a:r>
              <a:rPr u="sng">
                <a:ea typeface="ＭＳ Ｐゴシック" pitchFamily="34" charset="-128"/>
              </a:rPr>
              <a:t>Sabor, olor, color</a:t>
            </a:r>
            <a:r>
              <a:rPr>
                <a:ea typeface="ＭＳ Ｐゴシック" pitchFamily="34" charset="-128"/>
              </a:rPr>
              <a:t>: no cambian</a:t>
            </a:r>
          </a:p>
          <a:p>
            <a:pPr rtl="0" eaLnBrk="1" hangingPunct="1">
              <a:lnSpc>
                <a:spcPct val="80000"/>
              </a:lnSpc>
              <a:spcBef>
                <a:spcPct val="0"/>
              </a:spcBef>
            </a:pPr>
            <a:r>
              <a:rPr u="sng">
                <a:ea typeface="ＭＳ Ｐゴシック" pitchFamily="34" charset="-128"/>
              </a:rPr>
              <a:t>Facilidad de uso</a:t>
            </a:r>
            <a:r>
              <a:rPr>
                <a:ea typeface="ＭＳ Ｐゴシック" pitchFamily="34" charset="-128"/>
              </a:rPr>
              <a:t>: la cajas de pasteurización solar pueden usarse como hornos solares para cocinar; a veces se prefiere el hervido porque proporciona una forma de ver cuándo el aguna ha alcanzado la temperatura suficiente sin necesidad de un termómetro.</a:t>
            </a:r>
          </a:p>
          <a:p>
            <a:pPr eaLnBrk="1" hangingPunct="1">
              <a:lnSpc>
                <a:spcPct val="80000"/>
              </a:lnSpc>
              <a:spcBef>
                <a:spcPct val="0"/>
              </a:spcBef>
            </a:pPr>
            <a:endParaRPr lang="en-GB" b="1" smtClean="0">
              <a:ea typeface="ＭＳ Ｐゴシック" pitchFamily="34" charset="-128"/>
            </a:endParaRPr>
          </a:p>
          <a:p>
            <a:pPr rtl="0" eaLnBrk="1" hangingPunct="1">
              <a:lnSpc>
                <a:spcPct val="80000"/>
              </a:lnSpc>
              <a:spcBef>
                <a:spcPct val="0"/>
              </a:spcBef>
            </a:pPr>
            <a:r>
              <a:rPr b="1">
                <a:ea typeface="ＭＳ Ｐゴシック" pitchFamily="34" charset="-128"/>
              </a:rPr>
              <a:t>Costo:</a:t>
            </a:r>
          </a:p>
          <a:p>
            <a:pPr rtl="0" eaLnBrk="1" hangingPunct="1">
              <a:lnSpc>
                <a:spcPct val="80000"/>
              </a:lnSpc>
              <a:spcBef>
                <a:spcPct val="0"/>
              </a:spcBef>
            </a:pPr>
            <a:r>
              <a:rPr u="sng">
                <a:ea typeface="ＭＳ Ｐゴシック" pitchFamily="34" charset="-128"/>
              </a:rPr>
              <a:t>Costo inicial de compra</a:t>
            </a:r>
            <a:r>
              <a:rPr>
                <a:ea typeface="ＭＳ Ｐゴシック" pitchFamily="34" charset="-128"/>
              </a:rPr>
              <a:t>: US$20-25</a:t>
            </a:r>
          </a:p>
          <a:p>
            <a:pPr rtl="0" eaLnBrk="1" hangingPunct="1">
              <a:lnSpc>
                <a:spcPct val="80000"/>
              </a:lnSpc>
              <a:spcBef>
                <a:spcPct val="0"/>
              </a:spcBef>
            </a:pPr>
            <a:r>
              <a:rPr u="sng">
                <a:ea typeface="ＭＳ Ｐゴシック" pitchFamily="34" charset="-128"/>
              </a:rPr>
              <a:t>Costo de operación</a:t>
            </a:r>
            <a:r>
              <a:rPr>
                <a:ea typeface="ＭＳ Ｐゴシック" pitchFamily="34" charset="-128"/>
              </a:rPr>
              <a:t>: US$0/año</a:t>
            </a:r>
          </a:p>
          <a:p>
            <a:pPr eaLnBrk="1" hangingPunct="1">
              <a:spcBef>
                <a:spcPct val="0"/>
              </a:spcBef>
              <a:buFontTx/>
              <a:buChar char="•"/>
            </a:pPr>
            <a:endParaRPr lang="en-CA" smtClean="0">
              <a:ea typeface="ＭＳ Ｐゴシック" pitchFamily="34" charset="-128"/>
            </a:endParaRPr>
          </a:p>
        </p:txBody>
      </p:sp>
    </p:spTree>
    <p:extLst>
      <p:ext uri="{BB962C8B-B14F-4D97-AF65-F5344CB8AC3E}">
        <p14:creationId xmlns:p14="http://schemas.microsoft.com/office/powerpoint/2010/main" val="1705194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BA2590E-0192-4938-950A-547A993D6DC5}" type="slidenum">
              <a:rPr/>
              <a:pPr rtl="0" eaLnBrk="1" hangingPunct="1"/>
              <a:t>42</a:t>
            </a:fld>
            <a:endParaRPr/>
          </a:p>
        </p:txBody>
      </p:sp>
    </p:spTree>
    <p:extLst>
      <p:ext uri="{BB962C8B-B14F-4D97-AF65-F5344CB8AC3E}">
        <p14:creationId xmlns:p14="http://schemas.microsoft.com/office/powerpoint/2010/main" val="1935030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C4119EF-0548-455F-9853-7F00ED550FD4}" type="slidenum">
              <a:rPr/>
              <a:pPr rtl="0" eaLnBrk="1" hangingPunct="1"/>
              <a:t>43</a:t>
            </a:fld>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rtl="0" eaLnBrk="1" hangingPunct="1">
              <a:spcBef>
                <a:spcPct val="0"/>
              </a:spcBef>
              <a:buFontTx/>
              <a:buChar char="•"/>
            </a:pPr>
            <a:r>
              <a:rPr>
                <a:ea typeface="ＭＳ Ｐゴシック" pitchFamily="34" charset="-128"/>
              </a:rPr>
              <a:t>La destilación solar se incluye dentro del paso llamado desinfección aunque es diferente a otros métodos de desinfección.</a:t>
            </a:r>
          </a:p>
          <a:p>
            <a:pPr rtl="0" eaLnBrk="1" hangingPunct="1">
              <a:spcBef>
                <a:spcPct val="0"/>
              </a:spcBef>
              <a:buFontTx/>
              <a:buChar char="•"/>
            </a:pPr>
            <a:r>
              <a:rPr>
                <a:ea typeface="ＭＳ Ｐゴシック" pitchFamily="34" charset="-128"/>
              </a:rPr>
              <a:t>La destilación es el proceso por el cual el agua se evapora, se recoge y enfría el vapor para condensarlo en agua. Cualquier contaminante en el agua se elimina cuando el agua se evapora. </a:t>
            </a:r>
          </a:p>
          <a:p>
            <a:pPr rtl="0" eaLnBrk="1" hangingPunct="1">
              <a:spcBef>
                <a:spcPct val="0"/>
              </a:spcBef>
              <a:buFontTx/>
              <a:buChar char="•"/>
            </a:pPr>
            <a:r>
              <a:rPr>
                <a:ea typeface="ＭＳ Ｐゴシック" pitchFamily="34" charset="-128"/>
              </a:rPr>
              <a:t>Cuando la radiación solar calienta el agua las moléculas de H2O se evaporan. Los contaminantes, incluyendo los patógenos, químicos y minerales, no se evaporan y quedan detrás. Cuando las moléculas de H2O condensan y son recolectadas, es agua pura destilada. Los contaminantes se quedan en la base del destilador que luego se lava.</a:t>
            </a:r>
          </a:p>
          <a:p>
            <a:pPr rtl="0" eaLnBrk="1" hangingPunct="1">
              <a:spcBef>
                <a:spcPct val="0"/>
              </a:spcBef>
              <a:buFontTx/>
              <a:buChar char="•"/>
            </a:pPr>
            <a:r>
              <a:rPr>
                <a:ea typeface="ＭＳ Ｐゴシック" pitchFamily="34" charset="-128"/>
              </a:rPr>
              <a:t>Existen diferentes modelos de destiladores, o alambiques. Lo más simple es una pieza de plástico sujetada a un contenedor con la fuente de agua en el fondo. El plástico es sujetado con algo pesado en el medio por lo que el condensado puede gotear a un contenedor de recolección más pequeño dentro del balde. </a:t>
            </a:r>
          </a:p>
          <a:p>
            <a:pPr eaLnBrk="1" hangingPunct="1">
              <a:spcBef>
                <a:spcPct val="0"/>
              </a:spcBef>
              <a:buFontTx/>
              <a:buChar char="•"/>
            </a:pPr>
            <a:endParaRPr lang="en-GB" smtClean="0">
              <a:ea typeface="ＭＳ Ｐゴシック" pitchFamily="34" charset="-128"/>
            </a:endParaRPr>
          </a:p>
          <a:p>
            <a:pPr rtl="0" eaLnBrk="1" hangingPunct="1">
              <a:lnSpc>
                <a:spcPct val="80000"/>
              </a:lnSpc>
              <a:spcBef>
                <a:spcPct val="0"/>
              </a:spcBef>
            </a:pPr>
            <a:r>
              <a:rPr b="1">
                <a:ea typeface="ＭＳ Ｐゴシック" pitchFamily="34" charset="-128"/>
              </a:rPr>
              <a:t>Efectividad</a:t>
            </a:r>
          </a:p>
          <a:p>
            <a:pPr rtl="0" eaLnBrk="1" hangingPunct="1">
              <a:lnSpc>
                <a:spcPct val="80000"/>
              </a:lnSpc>
              <a:spcBef>
                <a:spcPct val="0"/>
              </a:spcBef>
            </a:pPr>
            <a:r>
              <a:rPr u="sng">
                <a:ea typeface="ＭＳ Ｐゴシック" pitchFamily="34" charset="-128"/>
              </a:rPr>
              <a:t>Calidad</a:t>
            </a:r>
            <a:r>
              <a:rPr>
                <a:ea typeface="ＭＳ Ｐゴシック" pitchFamily="34" charset="-128"/>
              </a:rPr>
              <a:t>: muy eficaz eliminando patógenos</a:t>
            </a:r>
          </a:p>
          <a:p>
            <a:pPr rtl="0" eaLnBrk="1" hangingPunct="1">
              <a:lnSpc>
                <a:spcPct val="80000"/>
              </a:lnSpc>
              <a:spcBef>
                <a:spcPct val="0"/>
              </a:spcBef>
            </a:pPr>
            <a:r>
              <a:rPr u="sng">
                <a:ea typeface="ＭＳ Ｐゴシック" pitchFamily="34" charset="-128"/>
              </a:rPr>
              <a:t>Cantidad</a:t>
            </a:r>
            <a:r>
              <a:rPr>
                <a:ea typeface="ＭＳ Ｐゴシック" pitchFamily="34" charset="-128"/>
              </a:rPr>
              <a:t>: depende del tamaño del destilador</a:t>
            </a:r>
          </a:p>
          <a:p>
            <a:pPr rtl="0" eaLnBrk="1" hangingPunct="1">
              <a:lnSpc>
                <a:spcPct val="80000"/>
              </a:lnSpc>
              <a:spcBef>
                <a:spcPct val="0"/>
              </a:spcBef>
            </a:pPr>
            <a:r>
              <a:rPr u="sng">
                <a:ea typeface="ＭＳ Ｐゴシック" pitchFamily="34" charset="-128"/>
              </a:rPr>
              <a:t>Agua local:</a:t>
            </a:r>
            <a:r>
              <a:rPr>
                <a:ea typeface="ＭＳ Ｐゴシック" pitchFamily="34" charset="-128"/>
              </a:rPr>
              <a:t> puede usarse con cualquier fuente de agua</a:t>
            </a:r>
          </a:p>
          <a:p>
            <a:pPr eaLnBrk="1" hangingPunct="1">
              <a:lnSpc>
                <a:spcPct val="80000"/>
              </a:lnSpc>
              <a:spcBef>
                <a:spcPct val="0"/>
              </a:spcBef>
            </a:pPr>
            <a:endParaRPr lang="en-GB" b="1" smtClean="0">
              <a:ea typeface="ＭＳ Ｐゴシック" pitchFamily="34" charset="-128"/>
            </a:endParaRPr>
          </a:p>
          <a:p>
            <a:pPr rtl="0" eaLnBrk="1" hangingPunct="1">
              <a:lnSpc>
                <a:spcPct val="80000"/>
              </a:lnSpc>
              <a:spcBef>
                <a:spcPct val="0"/>
              </a:spcBef>
            </a:pPr>
            <a:r>
              <a:rPr b="1">
                <a:ea typeface="ＭＳ Ｐゴシック" pitchFamily="34" charset="-128"/>
              </a:rPr>
              <a:t>Adecuación</a:t>
            </a:r>
          </a:p>
          <a:p>
            <a:pPr rtl="0" eaLnBrk="1" hangingPunct="1">
              <a:lnSpc>
                <a:spcPct val="80000"/>
              </a:lnSpc>
              <a:spcBef>
                <a:spcPct val="0"/>
              </a:spcBef>
            </a:pPr>
            <a:r>
              <a:rPr u="sng">
                <a:ea typeface="ＭＳ Ｐゴシック" pitchFamily="34" charset="-128"/>
              </a:rPr>
              <a:t>Disponibilidad local</a:t>
            </a:r>
            <a:r>
              <a:rPr>
                <a:ea typeface="ＭＳ Ｐゴシック" pitchFamily="34" charset="-128"/>
              </a:rPr>
              <a:t>: se puede comprar de un fabricante o fabricarlo con materiales locales</a:t>
            </a:r>
          </a:p>
          <a:p>
            <a:pPr rtl="0" eaLnBrk="1" hangingPunct="1">
              <a:lnSpc>
                <a:spcPct val="80000"/>
              </a:lnSpc>
              <a:spcBef>
                <a:spcPct val="0"/>
              </a:spcBef>
            </a:pPr>
            <a:r>
              <a:rPr u="sng">
                <a:ea typeface="ＭＳ Ｐゴシック" pitchFamily="34" charset="-128"/>
              </a:rPr>
              <a:t>Tiempo</a:t>
            </a:r>
            <a:r>
              <a:rPr>
                <a:ea typeface="ＭＳ Ｐゴシック" pitchFamily="34" charset="-128"/>
              </a:rPr>
              <a:t>: 6 horas en un día soleado, no se puede usar cuando llueve.</a:t>
            </a:r>
          </a:p>
          <a:p>
            <a:pPr rtl="0" eaLnBrk="1" hangingPunct="1">
              <a:lnSpc>
                <a:spcPct val="80000"/>
              </a:lnSpc>
              <a:spcBef>
                <a:spcPct val="0"/>
              </a:spcBef>
            </a:pPr>
            <a:r>
              <a:rPr u="sng">
                <a:ea typeface="ＭＳ Ｐゴシック" pitchFamily="34" charset="-128"/>
              </a:rPr>
              <a:t>Operación y mantenimiento</a:t>
            </a:r>
            <a:r>
              <a:rPr>
                <a:ea typeface="ＭＳ Ｐゴシック" pitchFamily="34" charset="-128"/>
              </a:rPr>
              <a:t>: Sencillos, algunos alambiques se limpian automáticamente</a:t>
            </a:r>
          </a:p>
          <a:p>
            <a:pPr rtl="0" eaLnBrk="1" hangingPunct="1">
              <a:lnSpc>
                <a:spcPct val="80000"/>
              </a:lnSpc>
              <a:spcBef>
                <a:spcPct val="0"/>
              </a:spcBef>
            </a:pPr>
            <a:r>
              <a:rPr u="sng">
                <a:ea typeface="ＭＳ Ｐゴシック" pitchFamily="34" charset="-128"/>
              </a:rPr>
              <a:t>Vida Útil</a:t>
            </a:r>
            <a:r>
              <a:rPr>
                <a:ea typeface="ＭＳ Ｐゴシック" pitchFamily="34" charset="-128"/>
              </a:rPr>
              <a:t>:5-10 años, dependiendo del destilador y de la calidad</a:t>
            </a:r>
          </a:p>
          <a:p>
            <a:pPr eaLnBrk="1" hangingPunct="1">
              <a:lnSpc>
                <a:spcPct val="80000"/>
              </a:lnSpc>
              <a:spcBef>
                <a:spcPct val="0"/>
              </a:spcBef>
            </a:pPr>
            <a:endParaRPr lang="en-GB" b="1" smtClean="0">
              <a:ea typeface="ＭＳ Ｐゴシック" pitchFamily="34" charset="-128"/>
            </a:endParaRPr>
          </a:p>
          <a:p>
            <a:pPr rtl="0" eaLnBrk="1" hangingPunct="1">
              <a:lnSpc>
                <a:spcPct val="80000"/>
              </a:lnSpc>
              <a:spcBef>
                <a:spcPct val="0"/>
              </a:spcBef>
            </a:pPr>
            <a:r>
              <a:rPr b="1">
                <a:ea typeface="ＭＳ Ｐゴシック" pitchFamily="34" charset="-128"/>
              </a:rPr>
              <a:t>Aceptabilidad</a:t>
            </a:r>
          </a:p>
          <a:p>
            <a:pPr rtl="0" eaLnBrk="1" hangingPunct="1">
              <a:lnSpc>
                <a:spcPct val="80000"/>
              </a:lnSpc>
              <a:spcBef>
                <a:spcPct val="0"/>
              </a:spcBef>
            </a:pPr>
            <a:r>
              <a:rPr u="sng">
                <a:ea typeface="ＭＳ Ｐゴシック" pitchFamily="34" charset="-128"/>
              </a:rPr>
              <a:t>Sabor, olor, color</a:t>
            </a:r>
            <a:r>
              <a:rPr>
                <a:ea typeface="ＭＳ Ｐゴシック" pitchFamily="34" charset="-128"/>
              </a:rPr>
              <a:t>: algunas personas opinan que el agua se queda sin sabor</a:t>
            </a:r>
          </a:p>
          <a:p>
            <a:pPr rtl="0" eaLnBrk="1" hangingPunct="1">
              <a:lnSpc>
                <a:spcPct val="80000"/>
              </a:lnSpc>
              <a:spcBef>
                <a:spcPct val="0"/>
              </a:spcBef>
            </a:pPr>
            <a:r>
              <a:rPr u="sng">
                <a:ea typeface="ＭＳ Ｐゴシック" pitchFamily="34" charset="-128"/>
              </a:rPr>
              <a:t>Facilidad de uso</a:t>
            </a:r>
            <a:r>
              <a:rPr>
                <a:ea typeface="ＭＳ Ｐゴシック" pitchFamily="34" charset="-128"/>
              </a:rPr>
              <a:t>: fácil</a:t>
            </a:r>
          </a:p>
          <a:p>
            <a:pPr eaLnBrk="1" hangingPunct="1">
              <a:lnSpc>
                <a:spcPct val="80000"/>
              </a:lnSpc>
              <a:spcBef>
                <a:spcPct val="0"/>
              </a:spcBef>
            </a:pPr>
            <a:endParaRPr lang="en-GB" b="1" smtClean="0">
              <a:ea typeface="ＭＳ Ｐゴシック" pitchFamily="34" charset="-128"/>
            </a:endParaRPr>
          </a:p>
          <a:p>
            <a:pPr rtl="0" eaLnBrk="1" hangingPunct="1">
              <a:lnSpc>
                <a:spcPct val="80000"/>
              </a:lnSpc>
              <a:spcBef>
                <a:spcPct val="0"/>
              </a:spcBef>
            </a:pPr>
            <a:r>
              <a:rPr b="1">
                <a:ea typeface="ＭＳ Ｐゴシック" pitchFamily="34" charset="-128"/>
              </a:rPr>
              <a:t>Costo:</a:t>
            </a:r>
          </a:p>
          <a:p>
            <a:pPr rtl="0" eaLnBrk="1" hangingPunct="1">
              <a:lnSpc>
                <a:spcPct val="80000"/>
              </a:lnSpc>
              <a:spcBef>
                <a:spcPct val="0"/>
              </a:spcBef>
            </a:pPr>
            <a:r>
              <a:rPr u="sng">
                <a:ea typeface="ＭＳ Ｐゴシック" pitchFamily="34" charset="-128"/>
              </a:rPr>
              <a:t>Costo inicial de compra</a:t>
            </a:r>
            <a:r>
              <a:rPr>
                <a:ea typeface="ＭＳ Ｐゴシック" pitchFamily="34" charset="-128"/>
              </a:rPr>
              <a:t>: US$10-400/m2 (destilador de caja), US$32 (destilador de cono)</a:t>
            </a:r>
          </a:p>
          <a:p>
            <a:pPr rtl="0" eaLnBrk="1" hangingPunct="1">
              <a:lnSpc>
                <a:spcPct val="80000"/>
              </a:lnSpc>
              <a:spcBef>
                <a:spcPct val="0"/>
              </a:spcBef>
            </a:pPr>
            <a:r>
              <a:rPr u="sng">
                <a:ea typeface="ＭＳ Ｐゴシック" pitchFamily="34" charset="-128"/>
              </a:rPr>
              <a:t>Costo de operación: </a:t>
            </a:r>
            <a:r>
              <a:rPr>
                <a:ea typeface="ＭＳ Ｐゴシック" pitchFamily="34" charset="-128"/>
              </a:rPr>
              <a:t>ninguno</a:t>
            </a:r>
          </a:p>
          <a:p>
            <a:pPr eaLnBrk="1" hangingPunct="1">
              <a:spcBef>
                <a:spcPct val="0"/>
              </a:spcBef>
              <a:buFontTx/>
              <a:buChar char="•"/>
            </a:pPr>
            <a:endParaRPr lang="en-CA" smtClean="0">
              <a:ea typeface="ＭＳ Ｐゴシック" pitchFamily="34" charset="-128"/>
            </a:endParaRPr>
          </a:p>
        </p:txBody>
      </p:sp>
    </p:spTree>
    <p:extLst>
      <p:ext uri="{BB962C8B-B14F-4D97-AF65-F5344CB8AC3E}">
        <p14:creationId xmlns:p14="http://schemas.microsoft.com/office/powerpoint/2010/main" val="2247488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EE1F830-CD2F-45F2-BF17-710449241A67}" type="slidenum">
              <a:rPr/>
              <a:pPr rtl="0" eaLnBrk="1" hangingPunct="1"/>
              <a:t>44</a:t>
            </a:fld>
            <a:endParaRPr/>
          </a:p>
        </p:txBody>
      </p:sp>
    </p:spTree>
    <p:extLst>
      <p:ext uri="{BB962C8B-B14F-4D97-AF65-F5344CB8AC3E}">
        <p14:creationId xmlns:p14="http://schemas.microsoft.com/office/powerpoint/2010/main" val="2090117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29B8609-B7BD-4F24-AACC-49E545A8CEC7}" type="slidenum">
              <a:rPr/>
              <a:pPr rtl="0" eaLnBrk="1" hangingPunct="1"/>
              <a:t>45</a:t>
            </a:fld>
            <a:endParaRPr/>
          </a:p>
        </p:txBody>
      </p:sp>
    </p:spTree>
    <p:extLst>
      <p:ext uri="{BB962C8B-B14F-4D97-AF65-F5344CB8AC3E}">
        <p14:creationId xmlns:p14="http://schemas.microsoft.com/office/powerpoint/2010/main" val="3804984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-Los recipientes opacos o que tengan un tinte de color son mejores que las botellas transparentes. Las algas crecen más rápido en recipientes transparentes ya que la luz del sol puede pasar a través. </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FA806B3-B0B8-433D-AFB6-E2074C5A9F6B}" type="slidenum">
              <a:rPr/>
              <a:pPr rtl="0" eaLnBrk="1" hangingPunct="1"/>
              <a:t>46</a:t>
            </a:fld>
            <a:endParaRPr/>
          </a:p>
        </p:txBody>
      </p:sp>
    </p:spTree>
    <p:extLst>
      <p:ext uri="{BB962C8B-B14F-4D97-AF65-F5344CB8AC3E}">
        <p14:creationId xmlns:p14="http://schemas.microsoft.com/office/powerpoint/2010/main" val="2449890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Dirija una discusión sobre los recipientes de almacenamiento de agua que son disponibles a nivel local y que sean seguros. ¿Cuáles son los mejores?</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DD65DDE-D5B7-45AD-B300-106AA3CE87E2}" type="slidenum">
              <a:rPr/>
              <a:pPr rtl="0" eaLnBrk="1" hangingPunct="1"/>
              <a:t>47</a:t>
            </a:fld>
            <a:endParaRPr/>
          </a:p>
        </p:txBody>
      </p:sp>
    </p:spTree>
    <p:extLst>
      <p:ext uri="{BB962C8B-B14F-4D97-AF65-F5344CB8AC3E}">
        <p14:creationId xmlns:p14="http://schemas.microsoft.com/office/powerpoint/2010/main" val="2416894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A3B98A0-9668-4040-B5F0-5B01729F1D69}" type="slidenum">
              <a:rPr/>
              <a:pPr rtl="0" eaLnBrk="1" hangingPunct="1"/>
              <a:t>48</a:t>
            </a:fld>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p:txBody>
          <a:bodyPr/>
          <a:lstStyle/>
          <a:p>
            <a:pPr rtl="0" eaLnBrk="1" hangingPunct="1">
              <a:defRPr/>
            </a:pPr>
            <a:r>
              <a:rPr/>
              <a:t>Otras prácticas seguras de manipulación del agua:</a:t>
            </a:r>
          </a:p>
          <a:p>
            <a:pPr marL="171450" indent="-171450" rtl="0" eaLnBrk="1" hangingPunct="1">
              <a:buFont typeface="Arial" pitchFamily="34" charset="0"/>
              <a:buChar char="•"/>
              <a:defRPr/>
            </a:pPr>
            <a:r>
              <a:rPr/>
              <a:t>Utilizar siempre el mismo recipiente para recoger y almacenar el agua sin tratar</a:t>
            </a:r>
          </a:p>
          <a:p>
            <a:pPr marL="171450" indent="-171450" rtl="0" eaLnBrk="1" hangingPunct="1">
              <a:buFont typeface="Arial" pitchFamily="34" charset="0"/>
              <a:buChar char="•"/>
              <a:defRPr/>
            </a:pPr>
            <a:r>
              <a:rPr/>
              <a:t>Utilizar un recipiente distinto para almacenar el agua potabilizada, y nunca utilizar ese recipiente para el agua sin tratar</a:t>
            </a:r>
          </a:p>
          <a:p>
            <a:pPr marL="171450" indent="-171450" rtl="0" eaLnBrk="1" hangingPunct="1">
              <a:buFont typeface="Arial" pitchFamily="34" charset="0"/>
              <a:buChar char="•"/>
              <a:defRPr/>
            </a:pPr>
            <a:r>
              <a:rPr/>
              <a:t>Limpiar con frecuencia el recipiente de almacenamiento con jabón o cloro</a:t>
            </a:r>
          </a:p>
          <a:p>
            <a:pPr marL="171450" indent="-171450" rtl="0" eaLnBrk="1" hangingPunct="1">
              <a:buFont typeface="Arial" pitchFamily="34" charset="0"/>
              <a:buChar char="•"/>
              <a:defRPr/>
            </a:pPr>
            <a:r>
              <a:rPr/>
              <a:t>Almacenar el agua tratada lejos del suelo, a la sombra, dentro de casa</a:t>
            </a:r>
          </a:p>
          <a:p>
            <a:pPr marL="171450" indent="-171450" rtl="0" eaLnBrk="1" hangingPunct="1">
              <a:buFont typeface="Arial" pitchFamily="34" charset="0"/>
              <a:buChar char="•"/>
              <a:defRPr/>
            </a:pPr>
            <a:r>
              <a:rPr/>
              <a:t>Almacenar el agua en un lugar alejado de los niños pequeños y los animales</a:t>
            </a:r>
          </a:p>
          <a:p>
            <a:pPr marL="171450" indent="-171450" rtl="0" eaLnBrk="1" hangingPunct="1">
              <a:buFont typeface="Arial" pitchFamily="34" charset="0"/>
              <a:buChar char="•"/>
              <a:defRPr/>
            </a:pPr>
            <a:r>
              <a:rPr/>
              <a:t>Verter el agua desde el recipiente en vez de sacarla hundiendo otro recipiente o instrumento en el agua del recipiente seguro</a:t>
            </a:r>
          </a:p>
          <a:p>
            <a:pPr marL="171450" indent="-171450" rtl="0" eaLnBrk="1" hangingPunct="1">
              <a:buFont typeface="Arial" pitchFamily="34" charset="0"/>
              <a:buChar char="•"/>
              <a:defRPr/>
            </a:pPr>
            <a:r>
              <a:rPr/>
              <a:t>Beber el agua potabilizada lo antes posible, preferiblemente el mismo día</a:t>
            </a:r>
          </a:p>
        </p:txBody>
      </p:sp>
    </p:spTree>
    <p:extLst>
      <p:ext uri="{BB962C8B-B14F-4D97-AF65-F5344CB8AC3E}">
        <p14:creationId xmlns:p14="http://schemas.microsoft.com/office/powerpoint/2010/main" val="28651402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80B292C-7EA6-4868-8C5D-C3A635EB4928}" type="slidenum">
              <a:rPr/>
              <a:pPr rtl="0" eaLnBrk="1" hangingPunct="1"/>
              <a:t>49</a:t>
            </a:fld>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p:txBody>
          <a:bodyPr/>
          <a:lstStyle/>
          <a:p>
            <a:pPr rtl="0" eaLnBrk="1" hangingPunct="1">
              <a:defRPr/>
            </a:pPr>
            <a:r>
              <a:rPr/>
              <a:t>Otras prácticas seguras de manipulación del agua:</a:t>
            </a:r>
          </a:p>
          <a:p>
            <a:pPr marL="171450" indent="-171450" rtl="0" eaLnBrk="1" hangingPunct="1">
              <a:buFont typeface="Arial" pitchFamily="34" charset="0"/>
              <a:buChar char="•"/>
              <a:defRPr/>
            </a:pPr>
            <a:r>
              <a:rPr/>
              <a:t>Utilizar siempre el mismo recipiente para recoger y almacenar el agua sin tratar</a:t>
            </a:r>
          </a:p>
          <a:p>
            <a:pPr marL="171450" indent="-171450" rtl="0" eaLnBrk="1" hangingPunct="1">
              <a:buFont typeface="Arial" pitchFamily="34" charset="0"/>
              <a:buChar char="•"/>
              <a:defRPr/>
            </a:pPr>
            <a:r>
              <a:rPr/>
              <a:t>Utilizar un recipiente distinto para almacenar el agua potabilizada, y nunca utilizar ese recipiente para el agua sin tratar</a:t>
            </a:r>
          </a:p>
          <a:p>
            <a:pPr marL="171450" indent="-171450" rtl="0" eaLnBrk="1" hangingPunct="1">
              <a:buFont typeface="Arial" pitchFamily="34" charset="0"/>
              <a:buChar char="•"/>
              <a:defRPr/>
            </a:pPr>
            <a:r>
              <a:rPr/>
              <a:t>Limpiar con frecuencia el recipiente de almacenamiento con jabón o cloro</a:t>
            </a:r>
          </a:p>
          <a:p>
            <a:pPr marL="171450" indent="-171450" rtl="0" eaLnBrk="1" hangingPunct="1">
              <a:buFont typeface="Arial" pitchFamily="34" charset="0"/>
              <a:buChar char="•"/>
              <a:defRPr/>
            </a:pPr>
            <a:r>
              <a:rPr/>
              <a:t>Almacenar el agua tratada lejos del suelo, a la sombra, dentro de casa</a:t>
            </a:r>
          </a:p>
          <a:p>
            <a:pPr marL="171450" indent="-171450" rtl="0" eaLnBrk="1" hangingPunct="1">
              <a:buFont typeface="Arial" pitchFamily="34" charset="0"/>
              <a:buChar char="•"/>
              <a:defRPr/>
            </a:pPr>
            <a:r>
              <a:rPr/>
              <a:t>Almacenar el agua en un lugar alejado de los niños pequeños y los animales</a:t>
            </a:r>
          </a:p>
          <a:p>
            <a:pPr marL="171450" indent="-171450" rtl="0" eaLnBrk="1" hangingPunct="1">
              <a:buFont typeface="Arial" pitchFamily="34" charset="0"/>
              <a:buChar char="•"/>
              <a:defRPr/>
            </a:pPr>
            <a:r>
              <a:rPr/>
              <a:t>Verter el agua desde el recipiente en vez de sacarla hundiendo otro recipiente o instrumento en el agua del recipiente seguro</a:t>
            </a:r>
          </a:p>
          <a:p>
            <a:pPr marL="171450" indent="-171450" rtl="0" eaLnBrk="1" hangingPunct="1">
              <a:buFont typeface="Arial" pitchFamily="34" charset="0"/>
              <a:buChar char="•"/>
              <a:defRPr/>
            </a:pPr>
            <a:r>
              <a:rPr/>
              <a:t>Beber el agua potabilizada lo antes posible, preferiblemente el mismo día</a:t>
            </a:r>
          </a:p>
        </p:txBody>
      </p:sp>
    </p:spTree>
    <p:extLst>
      <p:ext uri="{BB962C8B-B14F-4D97-AF65-F5344CB8AC3E}">
        <p14:creationId xmlns:p14="http://schemas.microsoft.com/office/powerpoint/2010/main" val="1618020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A427E14-9D7A-46A3-ACB6-91324E29E6CC}" type="slidenum">
              <a:rPr/>
              <a:pPr rtl="0" eaLnBrk="1" hangingPunct="1"/>
              <a:t>50</a:t>
            </a:fld>
            <a:endParaRPr/>
          </a:p>
        </p:txBody>
      </p:sp>
    </p:spTree>
    <p:extLst>
      <p:ext uri="{BB962C8B-B14F-4D97-AF65-F5344CB8AC3E}">
        <p14:creationId xmlns:p14="http://schemas.microsoft.com/office/powerpoint/2010/main" val="135812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33E6966-7EFF-4859-8302-FB59BC24C308}" type="slidenum">
              <a:rPr/>
              <a:pPr rtl="0" eaLnBrk="1" hangingPunct="1"/>
              <a:t>6</a:t>
            </a:fld>
            <a:endParaRPr/>
          </a:p>
        </p:txBody>
      </p:sp>
    </p:spTree>
    <p:extLst>
      <p:ext uri="{BB962C8B-B14F-4D97-AF65-F5344CB8AC3E}">
        <p14:creationId xmlns:p14="http://schemas.microsoft.com/office/powerpoint/2010/main" val="427318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ea typeface="ＭＳ Ｐゴシック" pitchFamily="34" charset="-128"/>
              </a:rPr>
              <a:t>El tratamiento de agua a nivel domiciliario contiene 3 pasos: Sedimentar, filtrar y desinfectar. Pero también incluye la protección del agua de la fuente (construir una losa para la bomba, cerrar un pozo, captar agua de lluvia, acorralar a los animales, etc.) y almacenar su agua de forma segura.</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3988DB0-1252-4866-9331-6EED75F976B4}" type="slidenum">
              <a:rPr/>
              <a:pPr rtl="0" eaLnBrk="1" hangingPunct="1"/>
              <a:t>7</a:t>
            </a:fld>
            <a:endParaRPr/>
          </a:p>
        </p:txBody>
      </p:sp>
    </p:spTree>
    <p:extLst>
      <p:ext uri="{BB962C8B-B14F-4D97-AF65-F5344CB8AC3E}">
        <p14:creationId xmlns:p14="http://schemas.microsoft.com/office/powerpoint/2010/main" val="340314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70F6C59-B0BC-488D-AFA0-F7950D78BB5E}" type="slidenum">
              <a:rPr/>
              <a:pPr rtl="0" eaLnBrk="1" hangingPunct="1"/>
              <a:t>8</a:t>
            </a:fld>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rtl="0" eaLnBrk="1" hangingPunct="1">
              <a:spcBef>
                <a:spcPct val="0"/>
              </a:spcBef>
              <a:buFontTx/>
              <a:buChar char="•"/>
            </a:pPr>
            <a:r>
              <a:rPr>
                <a:ea typeface="ＭＳ Ｐゴシック" pitchFamily="34" charset="-128"/>
              </a:rPr>
              <a:t>ESCRIBA EL NOMBRE DEL PAÍS EN ESTA DIAPOSITIVA.</a:t>
            </a:r>
          </a:p>
          <a:p>
            <a:pPr marL="228600" indent="-228600" rtl="0" eaLnBrk="1" hangingPunct="1">
              <a:spcBef>
                <a:spcPct val="0"/>
              </a:spcBef>
              <a:buFontTx/>
              <a:buChar char="•"/>
            </a:pPr>
            <a:r>
              <a:rPr>
                <a:ea typeface="ＭＳ Ｐゴシック" pitchFamily="34" charset="-128"/>
              </a:rPr>
              <a:t>Lidere una pequeña actividad de discusión grupal para hacer que los participantes identifiquen diferentes opciones de TANDAS que se están usando actualmente en sus países.</a:t>
            </a:r>
          </a:p>
          <a:p>
            <a:pPr marL="228600" indent="-228600" rtl="0" eaLnBrk="1" hangingPunct="1">
              <a:spcBef>
                <a:spcPct val="0"/>
              </a:spcBef>
              <a:buFontTx/>
              <a:buChar char="•"/>
            </a:pPr>
            <a:r>
              <a:rPr>
                <a:ea typeface="ＭＳ Ｐゴシック" pitchFamily="34" charset="-128"/>
              </a:rPr>
              <a:t>Divida a los participantes en grupos de 4 o 5 personas. Intente tener representadas a las diferentes autoridades gubernamentales en cada grupo.</a:t>
            </a:r>
          </a:p>
          <a:p>
            <a:pPr marL="228600" indent="-228600" rtl="0" eaLnBrk="1" hangingPunct="1">
              <a:spcBef>
                <a:spcPct val="0"/>
              </a:spcBef>
              <a:buFontTx/>
              <a:buChar char="•"/>
            </a:pPr>
            <a:r>
              <a:rPr>
                <a:ea typeface="ＭＳ Ｐゴシック" pitchFamily="34" charset="-128"/>
              </a:rPr>
              <a:t>Pida a los participantes que hablen sobre las diferentes opciones de TANDAS que se estén usando en la actualidad en su país. </a:t>
            </a:r>
          </a:p>
          <a:p>
            <a:pPr marL="228600" indent="-228600" rtl="0" eaLnBrk="1" hangingPunct="1">
              <a:spcBef>
                <a:spcPct val="0"/>
              </a:spcBef>
              <a:buFontTx/>
              <a:buChar char="•"/>
            </a:pPr>
            <a:r>
              <a:rPr>
                <a:ea typeface="ＭＳ Ｐゴシック" pitchFamily="34" charset="-128"/>
              </a:rPr>
              <a:t>Después de 10 minutos, junte los grupos pequeños en el grupo grande. En el grupo grande, pida a una persona de cada grupo que resuma lo que se ha hablado.</a:t>
            </a:r>
          </a:p>
          <a:p>
            <a:pPr marL="228600" indent="-228600" rtl="0" eaLnBrk="1" hangingPunct="1">
              <a:spcBef>
                <a:spcPct val="0"/>
              </a:spcBef>
              <a:buFontTx/>
              <a:buChar char="•"/>
            </a:pPr>
            <a:r>
              <a:rPr>
                <a:ea typeface="ＭＳ Ｐゴシック" pitchFamily="34" charset="-128"/>
              </a:rPr>
              <a:t>Enumere los métodos en el rotafolio sobre </a:t>
            </a:r>
            <a:r>
              <a:rPr i="1">
                <a:ea typeface="ＭＳ Ｐゴシック" pitchFamily="34" charset="-128"/>
              </a:rPr>
              <a:t>Tratamiento de agua a nivel domiciliario - Actual.</a:t>
            </a:r>
            <a:r>
              <a:rPr>
                <a:ea typeface="ＭＳ Ｐゴシック" pitchFamily="34" charset="-128"/>
              </a:rPr>
              <a:t> </a:t>
            </a:r>
          </a:p>
          <a:p>
            <a:pPr marL="228600" indent="-228600" eaLnBrk="1" hangingPunct="1">
              <a:spcBef>
                <a:spcPct val="0"/>
              </a:spcBef>
            </a:pPr>
            <a:endParaRPr lang="en-CA" smtClean="0">
              <a:ea typeface="ＭＳ Ｐゴシック" pitchFamily="34" charset="-128"/>
            </a:endParaRPr>
          </a:p>
        </p:txBody>
      </p:sp>
    </p:spTree>
    <p:extLst>
      <p:ext uri="{BB962C8B-B14F-4D97-AF65-F5344CB8AC3E}">
        <p14:creationId xmlns:p14="http://schemas.microsoft.com/office/powerpoint/2010/main" val="380686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CF70763-0166-48A5-B05D-8B2EF333C644}" type="slidenum">
              <a:rPr/>
              <a:pPr rtl="0" eaLnBrk="1" hangingPunct="1"/>
              <a:t>9</a:t>
            </a:fld>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buFontTx/>
              <a:buChar char="•"/>
            </a:pPr>
            <a:r>
              <a:rPr b="1">
                <a:ea typeface="ＭＳ Ｐゴシック" pitchFamily="34" charset="-128"/>
              </a:rPr>
              <a:t>La sedimentación </a:t>
            </a:r>
            <a:r>
              <a:rPr>
                <a:ea typeface="ＭＳ Ｐゴシック" pitchFamily="34" charset="-128"/>
              </a:rPr>
              <a:t>es un proceso físico por el cual se reduce la turbidez del agua.</a:t>
            </a:r>
            <a:r>
              <a:rPr b="1">
                <a:ea typeface="ＭＳ Ｐゴシック" pitchFamily="34" charset="-128"/>
              </a:rPr>
              <a:t> </a:t>
            </a:r>
          </a:p>
          <a:p>
            <a:pPr rtl="0" eaLnBrk="1" hangingPunct="1">
              <a:spcBef>
                <a:spcPct val="0"/>
              </a:spcBef>
              <a:buFontTx/>
              <a:buChar char="•"/>
            </a:pPr>
            <a:r>
              <a:rPr>
                <a:ea typeface="ＭＳ Ｐゴシック" pitchFamily="34" charset="-128"/>
              </a:rPr>
              <a:t>Los virus, bacterias y los protozoos más pequeños son demasiado pequeños para depositarse por gravedad, pero estos patógenos se pueden pegar a partículas más grandes en suspensión que se asientan.</a:t>
            </a:r>
          </a:p>
          <a:p>
            <a:pPr rtl="0" eaLnBrk="1" hangingPunct="1">
              <a:spcBef>
                <a:spcPct val="0"/>
              </a:spcBef>
              <a:buFontTx/>
              <a:buChar char="•"/>
            </a:pPr>
            <a:r>
              <a:rPr>
                <a:ea typeface="ＭＳ Ｐゴシック" pitchFamily="34" charset="-128"/>
              </a:rPr>
              <a:t>El proceso de sedimentación puede ser acelerado añadiendo químicos especiales o plantas nativas al agua, conocidos como </a:t>
            </a:r>
            <a:r>
              <a:rPr b="1">
                <a:ea typeface="ＭＳ Ｐゴシック" pitchFamily="34" charset="-128"/>
              </a:rPr>
              <a:t>coagulantes</a:t>
            </a:r>
            <a:r>
              <a:rPr>
                <a:ea typeface="ＭＳ Ｐゴシック" pitchFamily="34" charset="-128"/>
              </a:rPr>
              <a:t>. </a:t>
            </a:r>
          </a:p>
          <a:p>
            <a:pPr rtl="0" eaLnBrk="1" hangingPunct="1">
              <a:spcBef>
                <a:spcPct val="0"/>
              </a:spcBef>
              <a:buFontTx/>
              <a:buChar char="•"/>
            </a:pPr>
            <a:r>
              <a:rPr>
                <a:ea typeface="ＭＳ Ｐゴシック" pitchFamily="34" charset="-128"/>
              </a:rPr>
              <a:t>Los coagulantes ayudan a que la arena, el limo y la arcilla se aglutinen y formen coágulos, lo cual hace que sea más fácil que decanten en el fondo del recipiente. </a:t>
            </a:r>
          </a:p>
          <a:p>
            <a:pPr eaLnBrk="1" hangingPunct="1">
              <a:spcBef>
                <a:spcPct val="0"/>
              </a:spcBef>
            </a:pPr>
            <a:endParaRPr lang="en-CA" smtClean="0">
              <a:ea typeface="ＭＳ Ｐゴシック" pitchFamily="34" charset="-128"/>
            </a:endParaRPr>
          </a:p>
        </p:txBody>
      </p:sp>
    </p:spTree>
    <p:extLst>
      <p:ext uri="{BB962C8B-B14F-4D97-AF65-F5344CB8AC3E}">
        <p14:creationId xmlns:p14="http://schemas.microsoft.com/office/powerpoint/2010/main" val="406965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EA17CF1-BA3B-4A3F-8ACA-E0A3E04BDA8C}" type="slidenum">
              <a:rPr/>
              <a:pPr rtl="0" eaLnBrk="1" hangingPunct="1"/>
              <a:t>10</a:t>
            </a:fld>
            <a:endParaRPr/>
          </a:p>
        </p:txBody>
      </p:sp>
    </p:spTree>
    <p:extLst>
      <p:ext uri="{BB962C8B-B14F-4D97-AF65-F5344CB8AC3E}">
        <p14:creationId xmlns:p14="http://schemas.microsoft.com/office/powerpoint/2010/main" val="3924018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B485E8-904C-4BFA-B612-4DEABA8B579D}" type="slidenum">
              <a:rPr lang="en-US"/>
              <a:pPr>
                <a:defRPr/>
              </a:pPr>
              <a:t>‹#›</a:t>
            </a:fld>
            <a:endParaRPr lang="en-US"/>
          </a:p>
        </p:txBody>
      </p:sp>
    </p:spTree>
    <p:extLst>
      <p:ext uri="{BB962C8B-B14F-4D97-AF65-F5344CB8AC3E}">
        <p14:creationId xmlns:p14="http://schemas.microsoft.com/office/powerpoint/2010/main" val="3883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6B96F1-FD63-4906-BBA5-FA1299D98F37}" type="slidenum">
              <a:rPr lang="en-US"/>
              <a:pPr>
                <a:defRPr/>
              </a:pPr>
              <a:t>‹#›</a:t>
            </a:fld>
            <a:endParaRPr lang="en-US"/>
          </a:p>
        </p:txBody>
      </p:sp>
    </p:spTree>
    <p:extLst>
      <p:ext uri="{BB962C8B-B14F-4D97-AF65-F5344CB8AC3E}">
        <p14:creationId xmlns:p14="http://schemas.microsoft.com/office/powerpoint/2010/main" val="160894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E33936-D2D5-4484-9F2F-097AEB433432}" type="slidenum">
              <a:rPr lang="en-US"/>
              <a:pPr>
                <a:defRPr/>
              </a:pPr>
              <a:t>‹#›</a:t>
            </a:fld>
            <a:endParaRPr lang="en-US"/>
          </a:p>
        </p:txBody>
      </p:sp>
    </p:spTree>
    <p:extLst>
      <p:ext uri="{BB962C8B-B14F-4D97-AF65-F5344CB8AC3E}">
        <p14:creationId xmlns:p14="http://schemas.microsoft.com/office/powerpoint/2010/main" val="2036504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5C6A6E0B-8A9D-4387-9271-4ED03BF45EAC}" type="slidenum">
              <a:rPr lang="en-US"/>
              <a:pPr>
                <a:defRPr/>
              </a:pPr>
              <a:t>‹#›</a:t>
            </a:fld>
            <a:endParaRPr lang="en-US"/>
          </a:p>
        </p:txBody>
      </p:sp>
    </p:spTree>
    <p:extLst>
      <p:ext uri="{BB962C8B-B14F-4D97-AF65-F5344CB8AC3E}">
        <p14:creationId xmlns:p14="http://schemas.microsoft.com/office/powerpoint/2010/main" val="3321653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EAB7B9EA-D63C-437C-9847-F1398B30F86F}" type="slidenum">
              <a:rPr lang="en-US"/>
              <a:pPr>
                <a:defRPr/>
              </a:pPr>
              <a:t>‹#›</a:t>
            </a:fld>
            <a:endParaRPr lang="en-US"/>
          </a:p>
        </p:txBody>
      </p:sp>
    </p:spTree>
    <p:extLst>
      <p:ext uri="{BB962C8B-B14F-4D97-AF65-F5344CB8AC3E}">
        <p14:creationId xmlns:p14="http://schemas.microsoft.com/office/powerpoint/2010/main" val="302461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822065DA-B256-4158-9515-FA725A7A41F6}" type="slidenum">
              <a:rPr lang="en-US"/>
              <a:pPr>
                <a:defRPr/>
              </a:pPr>
              <a:t>‹#›</a:t>
            </a:fld>
            <a:endParaRPr lang="en-US"/>
          </a:p>
        </p:txBody>
      </p:sp>
    </p:spTree>
    <p:extLst>
      <p:ext uri="{BB962C8B-B14F-4D97-AF65-F5344CB8AC3E}">
        <p14:creationId xmlns:p14="http://schemas.microsoft.com/office/powerpoint/2010/main" val="2879734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77B3EDB1-A3F4-4A1C-A70E-6D46611E3B2A}" type="slidenum">
              <a:rPr lang="en-US"/>
              <a:pPr>
                <a:defRPr/>
              </a:pPr>
              <a:t>‹#›</a:t>
            </a:fld>
            <a:endParaRPr lang="en-US"/>
          </a:p>
        </p:txBody>
      </p:sp>
    </p:spTree>
    <p:extLst>
      <p:ext uri="{BB962C8B-B14F-4D97-AF65-F5344CB8AC3E}">
        <p14:creationId xmlns:p14="http://schemas.microsoft.com/office/powerpoint/2010/main" val="238827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8"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9"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4B67A3DE-B535-4788-BF37-EDEE4C26B214}" type="slidenum">
              <a:rPr lang="en-US"/>
              <a:pPr>
                <a:defRPr/>
              </a:pPr>
              <a:t>‹#›</a:t>
            </a:fld>
            <a:endParaRPr lang="en-US"/>
          </a:p>
        </p:txBody>
      </p:sp>
    </p:spTree>
    <p:extLst>
      <p:ext uri="{BB962C8B-B14F-4D97-AF65-F5344CB8AC3E}">
        <p14:creationId xmlns:p14="http://schemas.microsoft.com/office/powerpoint/2010/main" val="3819806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4"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5"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441BF25C-2B83-42DC-A94F-79E7A93A04A8}" type="slidenum">
              <a:rPr lang="en-US"/>
              <a:pPr>
                <a:defRPr/>
              </a:pPr>
              <a:t>‹#›</a:t>
            </a:fld>
            <a:endParaRPr lang="en-US"/>
          </a:p>
        </p:txBody>
      </p:sp>
    </p:spTree>
    <p:extLst>
      <p:ext uri="{BB962C8B-B14F-4D97-AF65-F5344CB8AC3E}">
        <p14:creationId xmlns:p14="http://schemas.microsoft.com/office/powerpoint/2010/main" val="153187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3"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4"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248B6EAB-DBC6-46EA-AD96-8AD9AE6F959C}" type="slidenum">
              <a:rPr lang="en-US"/>
              <a:pPr>
                <a:defRPr/>
              </a:pPr>
              <a:t>‹#›</a:t>
            </a:fld>
            <a:endParaRPr lang="en-US"/>
          </a:p>
        </p:txBody>
      </p:sp>
    </p:spTree>
    <p:extLst>
      <p:ext uri="{BB962C8B-B14F-4D97-AF65-F5344CB8AC3E}">
        <p14:creationId xmlns:p14="http://schemas.microsoft.com/office/powerpoint/2010/main" val="294614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3CB280B7-5964-47A5-A06B-B9EB20A19375}" type="slidenum">
              <a:rPr lang="en-US"/>
              <a:pPr>
                <a:defRPr/>
              </a:pPr>
              <a:t>‹#›</a:t>
            </a:fld>
            <a:endParaRPr lang="en-US"/>
          </a:p>
        </p:txBody>
      </p:sp>
    </p:spTree>
    <p:extLst>
      <p:ext uri="{BB962C8B-B14F-4D97-AF65-F5344CB8AC3E}">
        <p14:creationId xmlns:p14="http://schemas.microsoft.com/office/powerpoint/2010/main" val="219202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5262C40-3AB8-4D40-8D61-300F18742AA8}" type="slidenum">
              <a:rPr lang="en-US"/>
              <a:pPr>
                <a:defRPr/>
              </a:pPr>
              <a:t>‹#›</a:t>
            </a:fld>
            <a:endParaRPr lang="en-US"/>
          </a:p>
        </p:txBody>
      </p:sp>
    </p:spTree>
    <p:extLst>
      <p:ext uri="{BB962C8B-B14F-4D97-AF65-F5344CB8AC3E}">
        <p14:creationId xmlns:p14="http://schemas.microsoft.com/office/powerpoint/2010/main" val="2743585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914485B0-9CB1-4BEF-89FA-9165152CB8CC}" type="slidenum">
              <a:rPr lang="en-US"/>
              <a:pPr>
                <a:defRPr/>
              </a:pPr>
              <a:t>‹#›</a:t>
            </a:fld>
            <a:endParaRPr lang="en-US"/>
          </a:p>
        </p:txBody>
      </p:sp>
    </p:spTree>
    <p:extLst>
      <p:ext uri="{BB962C8B-B14F-4D97-AF65-F5344CB8AC3E}">
        <p14:creationId xmlns:p14="http://schemas.microsoft.com/office/powerpoint/2010/main" val="22669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A54A96EB-609D-4892-8054-FABBDCED9968}" type="slidenum">
              <a:rPr lang="en-US"/>
              <a:pPr>
                <a:defRPr/>
              </a:pPr>
              <a:t>‹#›</a:t>
            </a:fld>
            <a:endParaRPr lang="en-US"/>
          </a:p>
        </p:txBody>
      </p:sp>
    </p:spTree>
    <p:extLst>
      <p:ext uri="{BB962C8B-B14F-4D97-AF65-F5344CB8AC3E}">
        <p14:creationId xmlns:p14="http://schemas.microsoft.com/office/powerpoint/2010/main" val="396673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703762A8-0307-41D0-AD98-D9552695C820}" type="slidenum">
              <a:rPr lang="en-US"/>
              <a:pPr>
                <a:defRPr/>
              </a:pPr>
              <a:t>‹#›</a:t>
            </a:fld>
            <a:endParaRPr lang="en-US"/>
          </a:p>
        </p:txBody>
      </p:sp>
    </p:spTree>
    <p:extLst>
      <p:ext uri="{BB962C8B-B14F-4D97-AF65-F5344CB8AC3E}">
        <p14:creationId xmlns:p14="http://schemas.microsoft.com/office/powerpoint/2010/main" val="388447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5F92D6FE-3950-4F88-AC75-64AC1E6FD6E2}" type="slidenum">
              <a:rPr lang="en-US"/>
              <a:pPr>
                <a:defRPr/>
              </a:pPr>
              <a:t>‹#›</a:t>
            </a:fld>
            <a:endParaRPr lang="en-US"/>
          </a:p>
        </p:txBody>
      </p:sp>
    </p:spTree>
    <p:extLst>
      <p:ext uri="{BB962C8B-B14F-4D97-AF65-F5344CB8AC3E}">
        <p14:creationId xmlns:p14="http://schemas.microsoft.com/office/powerpoint/2010/main" val="102197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7ACDC1-32C7-4FAE-996A-4990EB0C7DE4}" type="slidenum">
              <a:rPr lang="en-US"/>
              <a:pPr>
                <a:defRPr/>
              </a:pPr>
              <a:t>‹#›</a:t>
            </a:fld>
            <a:endParaRPr lang="en-US"/>
          </a:p>
        </p:txBody>
      </p:sp>
    </p:spTree>
    <p:extLst>
      <p:ext uri="{BB962C8B-B14F-4D97-AF65-F5344CB8AC3E}">
        <p14:creationId xmlns:p14="http://schemas.microsoft.com/office/powerpoint/2010/main" val="364547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195709-7870-4478-A2C2-C386200A39CF}" type="slidenum">
              <a:rPr lang="en-US"/>
              <a:pPr>
                <a:defRPr/>
              </a:pPr>
              <a:t>‹#›</a:t>
            </a:fld>
            <a:endParaRPr lang="en-US"/>
          </a:p>
        </p:txBody>
      </p:sp>
    </p:spTree>
    <p:extLst>
      <p:ext uri="{BB962C8B-B14F-4D97-AF65-F5344CB8AC3E}">
        <p14:creationId xmlns:p14="http://schemas.microsoft.com/office/powerpoint/2010/main" val="169202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008982-F2D8-446E-99A1-A9D4345D515F}" type="slidenum">
              <a:rPr lang="en-US"/>
              <a:pPr>
                <a:defRPr/>
              </a:pPr>
              <a:t>‹#›</a:t>
            </a:fld>
            <a:endParaRPr lang="en-US"/>
          </a:p>
        </p:txBody>
      </p:sp>
    </p:spTree>
    <p:extLst>
      <p:ext uri="{BB962C8B-B14F-4D97-AF65-F5344CB8AC3E}">
        <p14:creationId xmlns:p14="http://schemas.microsoft.com/office/powerpoint/2010/main" val="70485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FE2D28-061A-4881-AFD8-6C8FFCD1B7ED}" type="slidenum">
              <a:rPr lang="en-US"/>
              <a:pPr>
                <a:defRPr/>
              </a:pPr>
              <a:t>‹#›</a:t>
            </a:fld>
            <a:endParaRPr lang="en-US"/>
          </a:p>
        </p:txBody>
      </p:sp>
    </p:spTree>
    <p:extLst>
      <p:ext uri="{BB962C8B-B14F-4D97-AF65-F5344CB8AC3E}">
        <p14:creationId xmlns:p14="http://schemas.microsoft.com/office/powerpoint/2010/main" val="246095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5427FC-F57B-4B09-A14A-0FA2D7007F5E}" type="slidenum">
              <a:rPr lang="en-US"/>
              <a:pPr>
                <a:defRPr/>
              </a:pPr>
              <a:t>‹#›</a:t>
            </a:fld>
            <a:endParaRPr lang="en-US"/>
          </a:p>
        </p:txBody>
      </p:sp>
    </p:spTree>
    <p:extLst>
      <p:ext uri="{BB962C8B-B14F-4D97-AF65-F5344CB8AC3E}">
        <p14:creationId xmlns:p14="http://schemas.microsoft.com/office/powerpoint/2010/main" val="303733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78C96E-9947-473A-80F0-6DE4CC35BB55}" type="slidenum">
              <a:rPr lang="en-US"/>
              <a:pPr>
                <a:defRPr/>
              </a:pPr>
              <a:t>‹#›</a:t>
            </a:fld>
            <a:endParaRPr lang="en-US"/>
          </a:p>
        </p:txBody>
      </p:sp>
    </p:spTree>
    <p:extLst>
      <p:ext uri="{BB962C8B-B14F-4D97-AF65-F5344CB8AC3E}">
        <p14:creationId xmlns:p14="http://schemas.microsoft.com/office/powerpoint/2010/main" val="297904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7CCAA6-D5F4-43AC-A571-7AE4B7BD1F09}" type="slidenum">
              <a:rPr lang="en-US"/>
              <a:pPr>
                <a:defRPr/>
              </a:pPr>
              <a:t>‹#›</a:t>
            </a:fld>
            <a:endParaRPr lang="en-US"/>
          </a:p>
        </p:txBody>
      </p:sp>
    </p:spTree>
    <p:extLst>
      <p:ext uri="{BB962C8B-B14F-4D97-AF65-F5344CB8AC3E}">
        <p14:creationId xmlns:p14="http://schemas.microsoft.com/office/powerpoint/2010/main" val="112462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ea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ea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496D629A-CF8B-4D63-87E5-BB08761852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hangingPunct="1">
              <a:lnSpc>
                <a:spcPct val="100000"/>
              </a:lnSpc>
              <a:buClrTx/>
              <a:buSzTx/>
              <a:buFontTx/>
              <a:buNone/>
              <a:defRPr sz="1400">
                <a:solidFill>
                  <a:srgbClr val="000000"/>
                </a:solidFill>
                <a:latin typeface="Arial" pitchFamily="34" charset="0"/>
              </a:defRPr>
            </a:lvl1pPr>
          </a:lstStyle>
          <a:p>
            <a:pPr>
              <a:defRPr/>
            </a:pPr>
            <a:r>
              <a:rPr lang="en-US">
                <a:ea typeface="Microsoft YaHei" charset="-122"/>
              </a:rPr>
              <a:t>2009-04</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hangingPunct="1">
              <a:lnSpc>
                <a:spcPct val="100000"/>
              </a:lnSpc>
              <a:buClrTx/>
              <a:buSzTx/>
              <a:buFontTx/>
              <a:buNone/>
              <a:defRPr sz="1400">
                <a:solidFill>
                  <a:srgbClr val="000000"/>
                </a:solidFill>
                <a:latin typeface="Arial" pitchFamily="34" charset="0"/>
              </a:defRPr>
            </a:lvl1pPr>
          </a:lstStyle>
          <a:p>
            <a:pPr>
              <a:defRPr/>
            </a:pPr>
            <a:endParaRPr lang="en-US">
              <a:ea typeface="Microsoft YaHei" charset="-122"/>
            </a:endParaRP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hangingPunct="1">
              <a:lnSpc>
                <a:spcPct val="100000"/>
              </a:lnSpc>
              <a:buClrTx/>
              <a:buSzTx/>
              <a:buFontTx/>
              <a:buNone/>
              <a:defRPr sz="1400">
                <a:solidFill>
                  <a:srgbClr val="000000"/>
                </a:solidFill>
                <a:latin typeface="Arial" pitchFamily="34" charset="0"/>
              </a:defRPr>
            </a:lvl1pPr>
          </a:lstStyle>
          <a:p>
            <a:pPr>
              <a:defRPr/>
            </a:pPr>
            <a:fld id="{6F34EED1-4E0D-4A3D-9CEA-48CAEEA599E0}" type="slidenum">
              <a:rPr lang="en-US">
                <a:ea typeface="Microsoft YaHei" charset="-122"/>
              </a:rPr>
              <a:pPr>
                <a:defRPr/>
              </a:pPr>
              <a:t>‹#›</a:t>
            </a:fld>
            <a:endParaRPr lang="en-US">
              <a:ea typeface="Microsoft YaHei" charset="-122"/>
            </a:endParaRPr>
          </a:p>
        </p:txBody>
      </p:sp>
    </p:spTree>
    <p:extLst>
      <p:ext uri="{BB962C8B-B14F-4D97-AF65-F5344CB8AC3E}">
        <p14:creationId xmlns:p14="http://schemas.microsoft.com/office/powerpoint/2010/main" val="539948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freelargephotos.com/?fetch=000025_l.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oleObject" Target="../embeddings/oleObject1.bin"/><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4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513" y="677863"/>
            <a:ext cx="8077200" cy="6232525"/>
          </a:xfrm>
          <a:prstGeom prst="rect">
            <a:avLst/>
          </a:prstGeom>
          <a:noFill/>
        </p:spPr>
        <p:txBody>
          <a:bodyPr>
            <a:spAutoFit/>
          </a:bodyPr>
          <a:lstStyle/>
          <a:p>
            <a:pPr>
              <a:defRPr/>
            </a:pPr>
            <a:endParaRPr lang="es-SV" sz="1100" dirty="0">
              <a:solidFill>
                <a:srgbClr val="000000"/>
              </a:solidFill>
              <a:latin typeface="Arial"/>
              <a:ea typeface="Microsoft YaHei" charset="-122"/>
            </a:endParaRPr>
          </a:p>
          <a:p>
            <a:pPr algn="ctr">
              <a:tabLst>
                <a:tab pos="1196975" algn="l"/>
              </a:tabLst>
              <a:defRPr/>
            </a:pPr>
            <a:r>
              <a:rPr lang="es-SV" sz="1100" dirty="0">
                <a:solidFill>
                  <a:srgbClr val="000000"/>
                </a:solidFill>
                <a:latin typeface="Arial"/>
                <a:ea typeface="Microsoft YaHei" charset="-122"/>
              </a:rPr>
              <a:t>12, 2916 – </a:t>
            </a:r>
            <a:r>
              <a:rPr lang="es-SV" sz="1100" dirty="0" err="1">
                <a:solidFill>
                  <a:srgbClr val="000000"/>
                </a:solidFill>
                <a:latin typeface="Arial"/>
                <a:ea typeface="Microsoft YaHei" charset="-122"/>
              </a:rPr>
              <a:t>5</a:t>
            </a:r>
            <a:r>
              <a:rPr lang="es-SV" sz="1100" baseline="30000" dirty="0" err="1">
                <a:solidFill>
                  <a:srgbClr val="000000"/>
                </a:solidFill>
                <a:latin typeface="Arial"/>
                <a:ea typeface="Microsoft YaHei" charset="-122"/>
              </a:rPr>
              <a:t>th</a:t>
            </a:r>
            <a:r>
              <a:rPr lang="es-SV" sz="1100" dirty="0">
                <a:solidFill>
                  <a:srgbClr val="000000"/>
                </a:solidFill>
                <a:latin typeface="Arial"/>
                <a:ea typeface="Microsoft YaHei" charset="-122"/>
              </a:rPr>
              <a:t> </a:t>
            </a:r>
            <a:r>
              <a:rPr lang="es-SV" sz="1100" dirty="0" err="1">
                <a:solidFill>
                  <a:srgbClr val="000000"/>
                </a:solidFill>
                <a:latin typeface="Arial"/>
                <a:ea typeface="Microsoft YaHei" charset="-122"/>
              </a:rPr>
              <a:t>Avenue</a:t>
            </a:r>
            <a:endParaRPr lang="es-SV" sz="1100" dirty="0">
              <a:solidFill>
                <a:srgbClr val="000000"/>
              </a:solidFill>
              <a:latin typeface="Arial"/>
              <a:ea typeface="Microsoft YaHei" charset="-122"/>
            </a:endParaRPr>
          </a:p>
          <a:p>
            <a:pPr algn="ctr">
              <a:tabLst>
                <a:tab pos="1196975" algn="l"/>
              </a:tabLst>
              <a:defRPr/>
            </a:pPr>
            <a:r>
              <a:rPr lang="es-SV" sz="1100" dirty="0">
                <a:solidFill>
                  <a:srgbClr val="000000"/>
                </a:solidFill>
                <a:latin typeface="Arial"/>
                <a:ea typeface="Microsoft YaHei" charset="-122"/>
              </a:rPr>
              <a:t>Calgary, Alberta, </a:t>
            </a:r>
            <a:r>
              <a:rPr lang="es-SV" sz="1100" dirty="0" err="1">
                <a:solidFill>
                  <a:srgbClr val="000000"/>
                </a:solidFill>
                <a:latin typeface="Arial"/>
                <a:ea typeface="Microsoft YaHei" charset="-122"/>
              </a:rPr>
              <a:t>T2A</a:t>
            </a:r>
            <a:r>
              <a:rPr lang="es-SV" sz="1100" dirty="0">
                <a:solidFill>
                  <a:srgbClr val="000000"/>
                </a:solidFill>
                <a:latin typeface="Arial"/>
                <a:ea typeface="Microsoft YaHei" charset="-122"/>
              </a:rPr>
              <a:t> </a:t>
            </a:r>
            <a:r>
              <a:rPr lang="es-SV" sz="1100" dirty="0" err="1">
                <a:solidFill>
                  <a:srgbClr val="000000"/>
                </a:solidFill>
                <a:latin typeface="Arial"/>
                <a:ea typeface="Microsoft YaHei" charset="-122"/>
              </a:rPr>
              <a:t>6K4</a:t>
            </a:r>
            <a:r>
              <a:rPr lang="es-SV" sz="1100" dirty="0">
                <a:solidFill>
                  <a:srgbClr val="000000"/>
                </a:solidFill>
                <a:latin typeface="Arial"/>
                <a:ea typeface="Microsoft YaHei" charset="-122"/>
              </a:rPr>
              <a:t>, Canadá</a:t>
            </a:r>
          </a:p>
          <a:p>
            <a:pPr algn="ctr">
              <a:tabLst>
                <a:tab pos="1196975" algn="l"/>
              </a:tabLst>
              <a:defRPr/>
            </a:pPr>
            <a:r>
              <a:rPr lang="es-SV" sz="1100" dirty="0">
                <a:solidFill>
                  <a:srgbClr val="000000"/>
                </a:solidFill>
                <a:latin typeface="Arial"/>
                <a:ea typeface="Microsoft YaHei" charset="-122"/>
              </a:rPr>
              <a:t>Teléfono: + 1 (403) 243-3285, fax: + 1 (403) 243-6199</a:t>
            </a:r>
          </a:p>
          <a:p>
            <a:pPr algn="ctr">
              <a:tabLst>
                <a:tab pos="1196975" algn="l"/>
              </a:tabLst>
              <a:defRPr/>
            </a:pPr>
            <a:r>
              <a:rPr lang="es-SV" sz="1100" dirty="0">
                <a:solidFill>
                  <a:srgbClr val="000000"/>
                </a:solidFill>
                <a:latin typeface="Arial"/>
                <a:ea typeface="Microsoft YaHei" charset="-122"/>
                <a:hlinkClick r:id="rId4"/>
              </a:rPr>
              <a:t>Correo electrónico: cawst@cawst.org, sitio web: </a:t>
            </a:r>
            <a:r>
              <a:rPr lang="es-SV" sz="1100" dirty="0">
                <a:solidFill>
                  <a:srgbClr val="000000"/>
                </a:solidFill>
                <a:latin typeface="Arial"/>
                <a:ea typeface="Microsoft YaHei" charset="-122"/>
              </a:rPr>
              <a:t>www.cawst.org</a:t>
            </a:r>
          </a:p>
          <a:p>
            <a:pPr algn="ctr">
              <a:tabLst>
                <a:tab pos="1196975" algn="l"/>
              </a:tabLst>
              <a:defRPr/>
            </a:pPr>
            <a:endParaRPr lang="es-SV" sz="1100" dirty="0">
              <a:solidFill>
                <a:srgbClr val="000000"/>
              </a:solidFill>
              <a:latin typeface="Arial"/>
              <a:ea typeface="Microsoft YaHei" charset="-122"/>
            </a:endParaRPr>
          </a:p>
          <a:p>
            <a:pPr>
              <a:defRPr/>
            </a:pPr>
            <a:r>
              <a:rPr lang="es-SV" sz="850" dirty="0">
                <a:solidFill>
                  <a:srgbClr val="000000"/>
                </a:solidFill>
                <a:latin typeface="Arial"/>
                <a:ea typeface="Microsoft YaHei" charset="-122"/>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a:solidFill>
                  <a:srgbClr val="000000"/>
                </a:solidFill>
                <a:latin typeface="Arial"/>
                <a:ea typeface="Microsoft YaHei" charset="-122"/>
              </a:rPr>
              <a:t>Second</a:t>
            </a:r>
            <a:r>
              <a:rPr lang="es-SV" sz="850" dirty="0">
                <a:solidFill>
                  <a:srgbClr val="000000"/>
                </a:solidFill>
                <a:latin typeface="Arial"/>
                <a:ea typeface="Microsoft YaHei" charset="-122"/>
              </a:rPr>
              <a:t> Street, Suite 300, San Francisco, California 94105, Estados Unidos. </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		Usted es libre de:</a:t>
            </a:r>
          </a:p>
          <a:p>
            <a:pPr marL="2000250" lvl="4" indent="-171450">
              <a:buFont typeface="Arial" pitchFamily="34" charset="0"/>
              <a:buChar char="•"/>
              <a:defRPr/>
            </a:pPr>
            <a:r>
              <a:rPr lang="es-SV" sz="850" dirty="0">
                <a:solidFill>
                  <a:srgbClr val="000000"/>
                </a:solidFill>
                <a:latin typeface="Arial"/>
                <a:ea typeface="Microsoft YaHei" charset="-122"/>
              </a:rPr>
              <a:t>Compartir – copiar, distribuir y difundir este documento.</a:t>
            </a:r>
          </a:p>
          <a:p>
            <a:pPr marL="2000250" lvl="4" indent="-171450">
              <a:buFont typeface="Arial" pitchFamily="34" charset="0"/>
              <a:buChar char="•"/>
              <a:defRPr/>
            </a:pPr>
            <a:r>
              <a:rPr lang="es-SV" sz="850" dirty="0">
                <a:solidFill>
                  <a:srgbClr val="000000"/>
                </a:solidFill>
                <a:latin typeface="Arial"/>
                <a:ea typeface="Microsoft YaHei" charset="-122"/>
              </a:rPr>
              <a:t>Editar – adaptar este documento.</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		Bajo las siguientes condiciones:</a:t>
            </a:r>
          </a:p>
          <a:p>
            <a:pPr marL="2000250" lvl="4" indent="-171450">
              <a:buFont typeface="Arial" pitchFamily="34" charset="0"/>
              <a:buChar char="•"/>
              <a:defRPr/>
            </a:pPr>
            <a:r>
              <a:rPr lang="es-SV" sz="850" dirty="0">
                <a:solidFill>
                  <a:srgbClr val="000000"/>
                </a:solidFill>
                <a:latin typeface="Arial"/>
                <a:ea typeface="Microsoft YaHei" charset="-122"/>
              </a:rPr>
              <a:t>Atribución. Deberá atribuírsele a CAWST el crédito de ser la fuente original del documento. Por favor, incluya la dirección a nuestro sitio web: www.cawst.org.</a:t>
            </a:r>
          </a:p>
          <a:p>
            <a:pPr algn="ctr">
              <a:tabLst>
                <a:tab pos="1196975" algn="l"/>
              </a:tabLst>
              <a:defRPr/>
            </a:pPr>
            <a:endParaRPr lang="es-SV" sz="700" dirty="0">
              <a:solidFill>
                <a:srgbClr val="000000"/>
              </a:solidFill>
              <a:latin typeface="Arial"/>
              <a:ea typeface="Microsoft YaHei" charset="-122"/>
            </a:endParaRPr>
          </a:p>
          <a:p>
            <a:pPr>
              <a:tabLst>
                <a:tab pos="1196975" algn="l"/>
              </a:tabLst>
              <a:defRPr/>
            </a:pPr>
            <a:r>
              <a:rPr lang="es-SV" sz="850" dirty="0">
                <a:solidFill>
                  <a:srgbClr val="000000"/>
                </a:solidFill>
                <a:latin typeface="Arial"/>
                <a:ea typeface="Microsoft YaHei" charset="-122"/>
              </a:rPr>
              <a:t>CAWST actualizará este documento periódicamente. Por ese motivo, no se recomienda que lo almacene para descargarlo desde su sitio web.</a:t>
            </a:r>
          </a:p>
          <a:p>
            <a:pPr>
              <a:tabLst>
                <a:tab pos="1196975" algn="l"/>
              </a:tabLst>
              <a:defRPr/>
            </a:pPr>
            <a:endParaRPr lang="es-SV" sz="85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105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12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defRPr/>
            </a:pPr>
            <a:r>
              <a:rPr lang="es-SV" sz="900" b="1" dirty="0">
                <a:solidFill>
                  <a:srgbClr val="000000"/>
                </a:solidFill>
                <a:latin typeface="Arial"/>
                <a:ea typeface="Microsoft YaHei" charset="-122"/>
              </a:rPr>
              <a:t> </a:t>
            </a:r>
            <a:r>
              <a:rPr lang="es-SV" sz="900" dirty="0">
                <a:solidFill>
                  <a:srgbClr val="000000"/>
                </a:solidFill>
                <a:latin typeface="Arial"/>
                <a:ea typeface="Microsoft YaHei" charset="-122"/>
              </a:rPr>
              <a:t>CAWST y sus directores, empleados, contratistas y voluntarios no asumen ninguna responsabilidad ni dan ninguna garantía respecto de los resultados que puedan obtenerse a partir del uso de la información proporcionada.</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311150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544888"/>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47664" y="4305137"/>
            <a:ext cx="6408712" cy="2062103"/>
          </a:xfrm>
          <a:prstGeom prst="rect">
            <a:avLst/>
          </a:prstGeom>
          <a:noFill/>
          <a:ln w="15875">
            <a:solidFill>
              <a:schemeClr val="tx1"/>
            </a:solidFill>
          </a:ln>
        </p:spPr>
        <p:txBody>
          <a:bodyPr>
            <a:spAutoFit/>
          </a:bodyPr>
          <a:lstStyle/>
          <a:p>
            <a:pPr>
              <a:defRPr/>
            </a:pPr>
            <a:r>
              <a:rPr b="1" dirty="0">
                <a:solidFill>
                  <a:srgbClr val="000000"/>
                </a:solidFill>
                <a:latin typeface="Arial"/>
                <a:ea typeface="Microsoft YaHei" charset="-122"/>
              </a:rPr>
              <a:t> </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Manténgase</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actualizado</a:t>
            </a:r>
            <a:r>
              <a:rPr sz="1100" b="1" dirty="0">
                <a:solidFill>
                  <a:srgbClr val="000000"/>
                </a:solidFill>
                <a:latin typeface="Arial"/>
                <a:ea typeface="Microsoft YaHei" charset="-122"/>
              </a:rPr>
              <a:t> y </a:t>
            </a:r>
            <a:r>
              <a:rPr sz="1100" b="1" dirty="0" err="1">
                <a:solidFill>
                  <a:srgbClr val="000000"/>
                </a:solidFill>
                <a:latin typeface="Arial"/>
                <a:ea typeface="Microsoft YaHei" charset="-122"/>
              </a:rPr>
              <a:t>obtenga</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apoyo</a:t>
            </a:r>
            <a:r>
              <a:rPr sz="1100" b="1"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Últimas</a:t>
            </a:r>
            <a:r>
              <a:rPr sz="1100" dirty="0">
                <a:solidFill>
                  <a:srgbClr val="000000"/>
                </a:solidFill>
                <a:latin typeface="Arial"/>
                <a:ea typeface="Microsoft YaHei" charset="-122"/>
              </a:rPr>
              <a:t> </a:t>
            </a:r>
            <a:r>
              <a:rPr sz="1100" dirty="0" err="1">
                <a:solidFill>
                  <a:srgbClr val="000000"/>
                </a:solidFill>
                <a:latin typeface="Arial"/>
                <a:ea typeface="Microsoft YaHei" charset="-122"/>
              </a:rPr>
              <a:t>actualizaciones</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este</a:t>
            </a:r>
            <a:r>
              <a:rPr sz="1100" dirty="0">
                <a:solidFill>
                  <a:srgbClr val="000000"/>
                </a:solidFill>
                <a:latin typeface="Arial"/>
                <a:ea typeface="Microsoft YaHei" charset="-122"/>
              </a:rPr>
              <a:t> </a:t>
            </a:r>
            <a:r>
              <a:rPr sz="1100" dirty="0" err="1">
                <a:solidFill>
                  <a:srgbClr val="000000"/>
                </a:solidFill>
                <a:latin typeface="Arial"/>
                <a:ea typeface="Microsoft YaHei" charset="-122"/>
              </a:rPr>
              <a:t>documento</a:t>
            </a:r>
            <a:r>
              <a:rPr sz="1100"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Otros</a:t>
            </a:r>
            <a:r>
              <a:rPr sz="1100" dirty="0">
                <a:solidFill>
                  <a:srgbClr val="000000"/>
                </a:solidFill>
                <a:latin typeface="Arial"/>
                <a:ea typeface="Microsoft YaHei" charset="-122"/>
              </a:rPr>
              <a:t> </a:t>
            </a:r>
            <a:r>
              <a:rPr sz="1100" dirty="0" err="1">
                <a:solidFill>
                  <a:srgbClr val="000000"/>
                </a:solidFill>
                <a:latin typeface="Arial"/>
                <a:ea typeface="Microsoft YaHei" charset="-122"/>
              </a:rPr>
              <a:t>talleres</a:t>
            </a:r>
            <a:r>
              <a:rPr sz="1100" dirty="0">
                <a:solidFill>
                  <a:srgbClr val="000000"/>
                </a:solidFill>
                <a:latin typeface="Arial"/>
                <a:ea typeface="Microsoft YaHei" charset="-122"/>
              </a:rPr>
              <a:t> y </a:t>
            </a:r>
            <a:r>
              <a:rPr sz="1100" dirty="0" err="1">
                <a:solidFill>
                  <a:srgbClr val="000000"/>
                </a:solidFill>
                <a:latin typeface="Arial"/>
                <a:ea typeface="Microsoft YaHei" charset="-122"/>
              </a:rPr>
              <a:t>recursos</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capacitación</a:t>
            </a:r>
            <a:r>
              <a:rPr sz="1100" dirty="0">
                <a:solidFill>
                  <a:srgbClr val="000000"/>
                </a:solidFill>
                <a:latin typeface="Arial"/>
                <a:ea typeface="Microsoft YaHei" charset="-122"/>
              </a:rPr>
              <a:t> </a:t>
            </a:r>
            <a:r>
              <a:rPr sz="1100" dirty="0" err="1">
                <a:solidFill>
                  <a:srgbClr val="000000"/>
                </a:solidFill>
                <a:latin typeface="Arial"/>
                <a:ea typeface="Microsoft YaHei" charset="-122"/>
              </a:rPr>
              <a:t>relacionados</a:t>
            </a:r>
            <a:r>
              <a:rPr sz="1100"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Apoyo</a:t>
            </a:r>
            <a:r>
              <a:rPr sz="1100" dirty="0">
                <a:solidFill>
                  <a:srgbClr val="000000"/>
                </a:solidFill>
                <a:latin typeface="Arial"/>
                <a:ea typeface="Microsoft YaHei" charset="-122"/>
              </a:rPr>
              <a:t> </a:t>
            </a:r>
            <a:r>
              <a:rPr sz="1100" dirty="0" err="1">
                <a:solidFill>
                  <a:srgbClr val="000000"/>
                </a:solidFill>
                <a:latin typeface="Arial"/>
                <a:ea typeface="Microsoft YaHei" charset="-122"/>
              </a:rPr>
              <a:t>sobre</a:t>
            </a:r>
            <a:r>
              <a:rPr sz="1100" dirty="0">
                <a:solidFill>
                  <a:srgbClr val="000000"/>
                </a:solidFill>
                <a:latin typeface="Arial"/>
                <a:ea typeface="Microsoft YaHei" charset="-122"/>
              </a:rPr>
              <a:t> el </a:t>
            </a:r>
            <a:r>
              <a:rPr sz="1100" dirty="0" err="1">
                <a:solidFill>
                  <a:srgbClr val="000000"/>
                </a:solidFill>
                <a:latin typeface="Arial"/>
                <a:ea typeface="Microsoft YaHei" charset="-122"/>
              </a:rPr>
              <a:t>uso</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este</a:t>
            </a:r>
            <a:r>
              <a:rPr sz="1100" dirty="0">
                <a:solidFill>
                  <a:srgbClr val="000000"/>
                </a:solidFill>
                <a:latin typeface="Arial"/>
                <a:ea typeface="Microsoft YaHei" charset="-122"/>
              </a:rPr>
              <a:t> </a:t>
            </a:r>
            <a:r>
              <a:rPr sz="1100" dirty="0" err="1">
                <a:solidFill>
                  <a:srgbClr val="000000"/>
                </a:solidFill>
                <a:latin typeface="Arial"/>
                <a:ea typeface="Microsoft YaHei" charset="-122"/>
              </a:rPr>
              <a:t>documento</a:t>
            </a:r>
            <a:r>
              <a:rPr sz="1100" dirty="0">
                <a:solidFill>
                  <a:srgbClr val="000000"/>
                </a:solidFill>
                <a:latin typeface="Arial"/>
                <a:ea typeface="Microsoft YaHei" charset="-122"/>
              </a:rPr>
              <a:t> para </a:t>
            </a:r>
            <a:r>
              <a:rPr sz="1100" dirty="0" err="1">
                <a:solidFill>
                  <a:srgbClr val="000000"/>
                </a:solidFill>
                <a:latin typeface="Arial"/>
                <a:ea typeface="Microsoft YaHei" charset="-122"/>
              </a:rPr>
              <a:t>su</a:t>
            </a:r>
            <a:r>
              <a:rPr sz="1100" dirty="0">
                <a:solidFill>
                  <a:srgbClr val="000000"/>
                </a:solidFill>
                <a:latin typeface="Arial"/>
                <a:ea typeface="Microsoft YaHei" charset="-122"/>
              </a:rPr>
              <a:t> </a:t>
            </a:r>
            <a:r>
              <a:rPr sz="1100" dirty="0" err="1">
                <a:solidFill>
                  <a:srgbClr val="000000"/>
                </a:solidFill>
                <a:latin typeface="Arial"/>
                <a:ea typeface="Microsoft YaHei" charset="-122"/>
              </a:rPr>
              <a:t>trabajo</a:t>
            </a:r>
            <a:r>
              <a:rPr sz="1100" dirty="0">
                <a:solidFill>
                  <a:srgbClr val="000000"/>
                </a:solidFill>
                <a:latin typeface="Arial"/>
                <a:ea typeface="Microsoft YaHei" charset="-122"/>
              </a:rPr>
              <a:t>.</a:t>
            </a:r>
          </a:p>
          <a:p>
            <a:pPr>
              <a:defRPr/>
            </a:pPr>
            <a:r>
              <a:rPr sz="1100" dirty="0">
                <a:solidFill>
                  <a:srgbClr val="000000"/>
                </a:solidFill>
                <a:latin typeface="Arial"/>
                <a:ea typeface="Microsoft YaHei" charset="-122"/>
              </a:rPr>
              <a:t> </a:t>
            </a:r>
          </a:p>
          <a:p>
            <a:pPr>
              <a:defRPr/>
            </a:pPr>
            <a:endParaRPr lang="en-GB" sz="1100" i="1" dirty="0">
              <a:solidFill>
                <a:srgbClr val="000000"/>
              </a:solidFill>
              <a:latin typeface="Arial"/>
              <a:ea typeface="Microsoft YaHei" charset="-122"/>
            </a:endParaRPr>
          </a:p>
          <a:p>
            <a:pPr>
              <a:defRPr/>
            </a:pPr>
            <a:r>
              <a:rPr sz="1100" i="1" dirty="0">
                <a:solidFill>
                  <a:srgbClr val="000000"/>
                </a:solidFill>
                <a:latin typeface="Arial"/>
                <a:ea typeface="Microsoft YaHei" charset="-122"/>
              </a:rPr>
              <a:t>CAWST </a:t>
            </a:r>
            <a:r>
              <a:rPr sz="1100" i="1" dirty="0" err="1">
                <a:solidFill>
                  <a:srgbClr val="000000"/>
                </a:solidFill>
                <a:latin typeface="Arial"/>
                <a:ea typeface="Microsoft YaHei" charset="-122"/>
              </a:rPr>
              <a:t>provee</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mentoría</a:t>
            </a:r>
            <a:r>
              <a:rPr sz="1100" i="1" dirty="0">
                <a:solidFill>
                  <a:srgbClr val="000000"/>
                </a:solidFill>
                <a:latin typeface="Arial"/>
                <a:ea typeface="Microsoft YaHei" charset="-122"/>
              </a:rPr>
              <a:t> y</a:t>
            </a:r>
          </a:p>
          <a:p>
            <a:pPr>
              <a:defRPr/>
            </a:pPr>
            <a:r>
              <a:rPr sz="1100" i="1" dirty="0" err="1">
                <a:solidFill>
                  <a:srgbClr val="000000"/>
                </a:solidFill>
                <a:latin typeface="Arial"/>
                <a:ea typeface="Microsoft YaHei" charset="-122"/>
              </a:rPr>
              <a:t>asesoramiento</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sobre</a:t>
            </a:r>
            <a:r>
              <a:rPr sz="1100" i="1" dirty="0">
                <a:solidFill>
                  <a:srgbClr val="000000"/>
                </a:solidFill>
                <a:latin typeface="Arial"/>
                <a:ea typeface="Microsoft YaHei" charset="-122"/>
              </a:rPr>
              <a:t> el </a:t>
            </a:r>
            <a:r>
              <a:rPr sz="1100" i="1" dirty="0" err="1">
                <a:solidFill>
                  <a:srgbClr val="000000"/>
                </a:solidFill>
                <a:latin typeface="Arial"/>
                <a:ea typeface="Microsoft YaHei" charset="-122"/>
              </a:rPr>
              <a:t>uso</a:t>
            </a:r>
            <a:r>
              <a:rPr sz="1100" i="1" dirty="0">
                <a:solidFill>
                  <a:srgbClr val="000000"/>
                </a:solidFill>
                <a:latin typeface="Arial"/>
                <a:ea typeface="Microsoft YaHei" charset="-122"/>
              </a:rPr>
              <a:t> de </a:t>
            </a:r>
            <a:r>
              <a:rPr sz="1100" i="1" dirty="0" err="1">
                <a:solidFill>
                  <a:srgbClr val="000000"/>
                </a:solidFill>
                <a:latin typeface="Arial"/>
                <a:ea typeface="Microsoft YaHei" charset="-122"/>
              </a:rPr>
              <a:t>sus</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materiales</a:t>
            </a:r>
            <a:endParaRPr sz="1100" i="1" dirty="0">
              <a:solidFill>
                <a:srgbClr val="000000"/>
              </a:solidFill>
              <a:latin typeface="Arial"/>
              <a:ea typeface="Microsoft YaHei" charset="-122"/>
            </a:endParaRPr>
          </a:p>
          <a:p>
            <a:pPr>
              <a:defRPr/>
            </a:pPr>
            <a:r>
              <a:rPr sz="1100" i="1" dirty="0">
                <a:solidFill>
                  <a:srgbClr val="000000"/>
                </a:solidFill>
                <a:latin typeface="Arial"/>
                <a:ea typeface="Microsoft YaHei" charset="-122"/>
              </a:rPr>
              <a:t>de </a:t>
            </a:r>
            <a:r>
              <a:rPr sz="1100" i="1" dirty="0" err="1">
                <a:solidFill>
                  <a:srgbClr val="000000"/>
                </a:solidFill>
                <a:latin typeface="Arial"/>
                <a:ea typeface="Microsoft YaHei" charset="-122"/>
              </a:rPr>
              <a:t>capacitación</a:t>
            </a:r>
            <a:r>
              <a:rPr sz="1100" i="1" dirty="0">
                <a:solidFill>
                  <a:srgbClr val="000000"/>
                </a:solidFill>
                <a:latin typeface="Arial"/>
                <a:ea typeface="Microsoft YaHei" charset="-122"/>
              </a:rPr>
              <a:t>.</a:t>
            </a:r>
          </a:p>
        </p:txBody>
      </p:sp>
      <p:pic>
        <p:nvPicPr>
          <p:cNvPr id="1639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635500"/>
            <a:ext cx="46799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451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rtl="0" eaLnBrk="1" hangingPunct="1"/>
            <a:r>
              <a:rPr b="1">
                <a:solidFill>
                  <a:schemeClr val="accent2"/>
                </a:solidFill>
              </a:rPr>
              <a:t>Sedimentar el agua</a:t>
            </a:r>
          </a:p>
        </p:txBody>
      </p:sp>
      <p:sp>
        <p:nvSpPr>
          <p:cNvPr id="17411" name="Rectangle 3"/>
          <p:cNvSpPr>
            <a:spLocks noGrp="1" noChangeArrowheads="1"/>
          </p:cNvSpPr>
          <p:nvPr>
            <p:ph type="body" idx="1"/>
          </p:nvPr>
        </p:nvSpPr>
        <p:spPr>
          <a:xfrm>
            <a:off x="468313" y="1557338"/>
            <a:ext cx="8229600" cy="4525962"/>
          </a:xfrm>
        </p:spPr>
        <p:txBody>
          <a:bodyPr/>
          <a:lstStyle/>
          <a:p>
            <a:pPr marL="514350" indent="-514350" rtl="0" eaLnBrk="1" hangingPunct="1">
              <a:buFontTx/>
              <a:buNone/>
            </a:pPr>
            <a:r>
              <a:rPr/>
              <a:t>Métodos: </a:t>
            </a:r>
          </a:p>
          <a:p>
            <a:pPr marL="514350" indent="-514350" rtl="0" eaLnBrk="1" hangingPunct="1">
              <a:buFontTx/>
              <a:buAutoNum type="arabicPeriod"/>
            </a:pPr>
            <a:r>
              <a:rPr/>
              <a:t>Asentamiento</a:t>
            </a:r>
          </a:p>
          <a:p>
            <a:pPr marL="514350" indent="-514350" rtl="0" eaLnBrk="1" hangingPunct="1">
              <a:buFontTx/>
              <a:buAutoNum type="arabicPeriod"/>
            </a:pPr>
            <a:r>
              <a:rPr/>
              <a:t>Coagulantes naturales</a:t>
            </a:r>
          </a:p>
          <a:p>
            <a:pPr marL="514350" indent="-514350" rtl="0" eaLnBrk="1" hangingPunct="1">
              <a:buFontTx/>
              <a:buAutoNum type="arabicPeriod"/>
            </a:pPr>
            <a:r>
              <a:rPr/>
              <a:t>Coagulantes químicos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413" y="1211263"/>
            <a:ext cx="16732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andy\My Documents\CAWST_2011\BSF Technician Workshop\Participant Manual\Part 1 - drawings\Multi-Barrier Approach\Cactu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3300413"/>
            <a:ext cx="1268413"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Sandy\My Documents\CAWST_2011\BSF Technician Workshop\Participant Manual\Part 1 - drawings\Multi-Barrier Approach\Seeds.tif"/>
          <p:cNvPicPr>
            <a:picLocks noChangeAspect="1" noChangeArrowheads="1"/>
          </p:cNvPicPr>
          <p:nvPr/>
        </p:nvPicPr>
        <p:blipFill>
          <a:blip r:embed="rId5">
            <a:extLst>
              <a:ext uri="{28A0092B-C50C-407E-A947-70E740481C1C}">
                <a14:useLocalDpi xmlns:a14="http://schemas.microsoft.com/office/drawing/2010/main" val="0"/>
              </a:ext>
            </a:extLst>
          </a:blip>
          <a:srcRect t="3033"/>
          <a:stretch>
            <a:fillRect/>
          </a:stretch>
        </p:blipFill>
        <p:spPr bwMode="auto">
          <a:xfrm>
            <a:off x="5456238" y="3082925"/>
            <a:ext cx="15303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Sandy\My Documents\CAWST_2011\BSF Technician Workshop\Participant Manual\Part 1 - drawings\Multi-Barrier Approach\Alum.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7638" y="4702175"/>
            <a:ext cx="13874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1000"/>
                                        <p:tgtEl>
                                          <p:spTgt spid="17411">
                                            <p:txEl>
                                              <p:pRg st="1" end="1"/>
                                            </p:txEl>
                                          </p:spTgt>
                                        </p:tgtEl>
                                      </p:cBhvr>
                                    </p:animEffect>
                                    <p:anim calcmode="lin" valueType="num">
                                      <p:cBhvr>
                                        <p:cTn id="8"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411">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11">
                                            <p:txEl>
                                              <p:pRg st="1" end="1"/>
                                            </p:txEl>
                                          </p:spTgt>
                                        </p:tgtEl>
                                        <p:attrNameLst>
                                          <p:attrName>ppt_y</p:attrName>
                                        </p:attrNameLst>
                                      </p:cBhvr>
                                      <p:tavLst>
                                        <p:tav tm="0">
                                          <p:val>
                                            <p:strVal val="#ppt_y-.03"/>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1000"/>
                                        <p:tgtEl>
                                          <p:spTgt spid="17411">
                                            <p:txEl>
                                              <p:pRg st="2" end="2"/>
                                            </p:txEl>
                                          </p:spTgt>
                                        </p:tgtEl>
                                      </p:cBhvr>
                                    </p:animEffect>
                                    <p:anim calcmode="lin" valueType="num">
                                      <p:cBhvr>
                                        <p:cTn id="18"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7411">
                                            <p:txEl>
                                              <p:pRg st="2" end="2"/>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7411">
                                            <p:txEl>
                                              <p:pRg st="2" end="2"/>
                                            </p:txEl>
                                          </p:spTgt>
                                        </p:tgtEl>
                                        <p:attrNameLst>
                                          <p:attrName>ppt_y</p:attrName>
                                        </p:attrNameLst>
                                      </p:cBhvr>
                                      <p:tavLst>
                                        <p:tav tm="0">
                                          <p:val>
                                            <p:strVal val="#ppt_y-.03"/>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1000"/>
                                        <p:tgtEl>
                                          <p:spTgt spid="17411">
                                            <p:txEl>
                                              <p:pRg st="3" end="3"/>
                                            </p:txEl>
                                          </p:spTgt>
                                        </p:tgtEl>
                                      </p:cBhvr>
                                    </p:animEffect>
                                    <p:anim calcmode="lin" valueType="num">
                                      <p:cBhvr>
                                        <p:cTn id="30"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7411">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7411">
                                            <p:txEl>
                                              <p:pRg st="3" end="3"/>
                                            </p:txEl>
                                          </p:spTgt>
                                        </p:tgtEl>
                                        <p:attrNameLst>
                                          <p:attrName>ppt_y</p:attrName>
                                        </p:attrNameLst>
                                      </p:cBhvr>
                                      <p:tavLst>
                                        <p:tav tm="0">
                                          <p:val>
                                            <p:strVal val="#ppt_y-.03"/>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2035" t="8046" r="11357" b="4025"/>
          <a:stretch>
            <a:fillRect/>
          </a:stretch>
        </p:blipFill>
        <p:spPr>
          <a:xfrm>
            <a:off x="2979738" y="1606550"/>
            <a:ext cx="5754687" cy="4322763"/>
          </a:xfrm>
          <a:noFill/>
        </p:spPr>
      </p:pic>
      <p:sp>
        <p:nvSpPr>
          <p:cNvPr id="12291" name="Rectangle 2"/>
          <p:cNvSpPr txBox="1">
            <a:spLocks noChangeArrowheads="1"/>
          </p:cNvSpPr>
          <p:nvPr/>
        </p:nvSpPr>
        <p:spPr bwMode="auto">
          <a:xfrm>
            <a:off x="5334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4400" b="1">
                <a:solidFill>
                  <a:schemeClr val="accent2"/>
                </a:solidFill>
              </a:rPr>
              <a:t>Sedimentar el agua: Asentamiento</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284538"/>
            <a:ext cx="16732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0C6E54E-EBE6-491C-8BBF-A372765C8207}" type="slidenum">
              <a:rPr/>
              <a:pPr rtl="0" eaLnBrk="1" hangingPunct="1"/>
              <a:t>12</a:t>
            </a:fld>
            <a:endParaRPr/>
          </a:p>
        </p:txBody>
      </p:sp>
      <p:pic>
        <p:nvPicPr>
          <p:cNvPr id="13315" name="Picture 4" descr="http://www.farmwealthgroup.com/images/s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3457575" cy="3073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6" name="Text Box 5"/>
          <p:cNvSpPr txBox="1">
            <a:spLocks noChangeArrowheads="1"/>
          </p:cNvSpPr>
          <p:nvPr/>
        </p:nvSpPr>
        <p:spPr bwMode="auto">
          <a:xfrm>
            <a:off x="3924300" y="1773238"/>
            <a:ext cx="4897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Nueces secas </a:t>
            </a:r>
          </a:p>
          <a:p>
            <a:pPr rtl="0" eaLnBrk="1" hangingPunct="1"/>
            <a:r>
              <a:rPr b="1"/>
              <a:t>(Fuente: www.farmwealthgroup.com)</a:t>
            </a:r>
          </a:p>
        </p:txBody>
      </p:sp>
      <p:pic>
        <p:nvPicPr>
          <p:cNvPr id="13317" name="Picture 6" descr="http://freelargephotos.com/000025_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3284538"/>
            <a:ext cx="4891087" cy="32496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8" name="Text Box 7"/>
          <p:cNvSpPr txBox="1">
            <a:spLocks noChangeArrowheads="1"/>
          </p:cNvSpPr>
          <p:nvPr/>
        </p:nvSpPr>
        <p:spPr bwMode="auto">
          <a:xfrm>
            <a:off x="1619250" y="6021388"/>
            <a:ext cx="40671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Tuna / nopal </a:t>
            </a:r>
          </a:p>
          <a:p>
            <a:pPr rtl="0" eaLnBrk="1" hangingPunct="1"/>
            <a:r>
              <a:rPr b="1"/>
              <a:t>(Fuente: Tennant)</a:t>
            </a:r>
          </a:p>
        </p:txBody>
      </p:sp>
      <p:sp>
        <p:nvSpPr>
          <p:cNvPr id="13319" name="Rectangle 2"/>
          <p:cNvSpPr txBox="1">
            <a:spLocks noChangeArrowheads="1"/>
          </p:cNvSpPr>
          <p:nvPr/>
        </p:nvSpPr>
        <p:spPr bwMode="auto">
          <a:xfrm>
            <a:off x="5334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4400" b="1">
                <a:solidFill>
                  <a:schemeClr val="accent2"/>
                </a:solidFill>
              </a:rPr>
              <a:t>Sedimentar el agua: </a:t>
            </a:r>
          </a:p>
          <a:p>
            <a:pPr algn="ctr" rtl="0" eaLnBrk="1" hangingPunct="1"/>
            <a:r>
              <a:rPr sz="4400" b="1">
                <a:solidFill>
                  <a:schemeClr val="accent2"/>
                </a:solidFill>
              </a:rPr>
              <a:t>Coagulantes naturales</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72ED326-094A-4F9C-A0FE-EE39ABD9F2A1}" type="slidenum">
              <a:rPr/>
              <a:pPr rtl="0" eaLnBrk="1" hangingPunct="1"/>
              <a:t>13</a:t>
            </a:fld>
            <a:endParaRPr/>
          </a:p>
        </p:txBody>
      </p:sp>
      <p:sp>
        <p:nvSpPr>
          <p:cNvPr id="14339" name="Rectangle 6"/>
          <p:cNvSpPr>
            <a:spLocks noChangeArrowheads="1"/>
          </p:cNvSpPr>
          <p:nvPr/>
        </p:nvSpPr>
        <p:spPr bwMode="auto">
          <a:xfrm>
            <a:off x="617538" y="5081588"/>
            <a:ext cx="2787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rtl="0"/>
            <a:r>
              <a:rPr b="1"/>
              <a:t>Semillas de Moringa en la vaina </a:t>
            </a:r>
          </a:p>
          <a:p>
            <a:pPr rtl="0"/>
            <a:r>
              <a:rPr b="1"/>
              <a:t>(Fuente: www.hear.org)</a:t>
            </a:r>
          </a:p>
        </p:txBody>
      </p:sp>
      <p:sp>
        <p:nvSpPr>
          <p:cNvPr id="14340" name="Text Box 7"/>
          <p:cNvSpPr txBox="1">
            <a:spLocks noChangeArrowheads="1"/>
          </p:cNvSpPr>
          <p:nvPr/>
        </p:nvSpPr>
        <p:spPr bwMode="auto">
          <a:xfrm>
            <a:off x="4899025" y="5983288"/>
            <a:ext cx="35607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Vainas de semilla de Moringa en un árbol</a:t>
            </a:r>
          </a:p>
          <a:p>
            <a:pPr rtl="0" eaLnBrk="1" hangingPunct="1"/>
            <a:r>
              <a:rPr b="1"/>
              <a:t>(Fuente: www.moringanews.org)</a:t>
            </a:r>
          </a:p>
        </p:txBody>
      </p:sp>
      <p:pic>
        <p:nvPicPr>
          <p:cNvPr id="143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638" y="1909763"/>
            <a:ext cx="2984500" cy="4054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1992313"/>
            <a:ext cx="4103688" cy="311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Rectangle 2"/>
          <p:cNvSpPr txBox="1">
            <a:spLocks noChangeArrowheads="1"/>
          </p:cNvSpPr>
          <p:nvPr/>
        </p:nvSpPr>
        <p:spPr bwMode="auto">
          <a:xfrm>
            <a:off x="5334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4400" b="1">
                <a:solidFill>
                  <a:schemeClr val="accent2"/>
                </a:solidFill>
              </a:rPr>
              <a:t>Sedimentar el agua: </a:t>
            </a:r>
          </a:p>
          <a:p>
            <a:pPr algn="ctr" rtl="0" eaLnBrk="1" hangingPunct="1"/>
            <a:r>
              <a:rPr sz="4400" b="1">
                <a:solidFill>
                  <a:schemeClr val="accent2"/>
                </a:solidFill>
              </a:rPr>
              <a:t>Coagulantes naturales</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4064B59-60E1-40BE-BD71-12DF9232BD72}" type="slidenum">
              <a:rPr/>
              <a:pPr rtl="0" eaLnBrk="1" hangingPunct="1"/>
              <a:t>14</a:t>
            </a:fld>
            <a:endParaRPr/>
          </a:p>
        </p:txBody>
      </p:sp>
      <p:sp>
        <p:nvSpPr>
          <p:cNvPr id="15363" name="Rectangle 2"/>
          <p:cNvSpPr>
            <a:spLocks noGrp="1" noChangeArrowheads="1"/>
          </p:cNvSpPr>
          <p:nvPr>
            <p:ph type="title"/>
          </p:nvPr>
        </p:nvSpPr>
        <p:spPr/>
        <p:txBody>
          <a:bodyPr/>
          <a:lstStyle/>
          <a:p>
            <a:pPr rtl="0" eaLnBrk="1" hangingPunct="1"/>
            <a:r>
              <a:rPr b="1">
                <a:solidFill>
                  <a:schemeClr val="accent2"/>
                </a:solidFill>
              </a:rPr>
              <a:t>Coagulantes naturales</a:t>
            </a:r>
          </a:p>
        </p:txBody>
      </p:sp>
      <p:sp>
        <p:nvSpPr>
          <p:cNvPr id="15364" name="Rectangle 3"/>
          <p:cNvSpPr>
            <a:spLocks noGrp="1" noChangeArrowheads="1"/>
          </p:cNvSpPr>
          <p:nvPr>
            <p:ph type="body" idx="1"/>
          </p:nvPr>
        </p:nvSpPr>
        <p:spPr/>
        <p:txBody>
          <a:bodyPr/>
          <a:lstStyle/>
          <a:p>
            <a:pPr rtl="0" eaLnBrk="1" hangingPunct="1"/>
            <a:r>
              <a:rPr i="1"/>
              <a:t>Strychnos potatorum</a:t>
            </a:r>
          </a:p>
          <a:p>
            <a:pPr lvl="1" rtl="0" eaLnBrk="1" hangingPunct="1"/>
            <a:r>
              <a:rPr/>
              <a:t>También conocidos como nirmali</a:t>
            </a:r>
          </a:p>
          <a:p>
            <a:pPr rtl="0" eaLnBrk="1" hangingPunct="1"/>
            <a:r>
              <a:rPr/>
              <a:t>Tuna / nopal</a:t>
            </a:r>
          </a:p>
          <a:p>
            <a:pPr lvl="1" rtl="0" eaLnBrk="1" hangingPunct="1"/>
            <a:r>
              <a:rPr/>
              <a:t>Se usa la savia de las hojas</a:t>
            </a:r>
          </a:p>
          <a:p>
            <a:pPr rtl="0" eaLnBrk="1" hangingPunct="1"/>
            <a:r>
              <a:rPr i="1"/>
              <a:t>Moringa oleifera</a:t>
            </a:r>
          </a:p>
          <a:p>
            <a:pPr lvl="1" rtl="0" eaLnBrk="1" hangingPunct="1"/>
            <a:r>
              <a:rPr/>
              <a:t>Secan y muelen las semillas hasta formar un polvo</a:t>
            </a:r>
          </a:p>
          <a:p>
            <a:pPr rtl="0" eaLnBrk="1" hangingPunct="1"/>
            <a:r>
              <a:rPr>
                <a:solidFill>
                  <a:srgbClr val="FF0000"/>
                </a:solidFill>
              </a:rPr>
              <a:t>¿Otros?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628775"/>
            <a:ext cx="4032250" cy="3305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 Box 5"/>
          <p:cNvSpPr txBox="1">
            <a:spLocks noChangeArrowheads="1"/>
          </p:cNvSpPr>
          <p:nvPr/>
        </p:nvSpPr>
        <p:spPr bwMode="auto">
          <a:xfrm>
            <a:off x="5076825" y="5013325"/>
            <a:ext cx="43910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Alumbre de potasio </a:t>
            </a:r>
          </a:p>
          <a:p>
            <a:pPr rtl="0" eaLnBrk="1" hangingPunct="1"/>
            <a:r>
              <a:rPr b="1"/>
              <a:t>(Fuente: www.germes-online.com)</a:t>
            </a:r>
          </a:p>
        </p:txBody>
      </p:sp>
      <p:pic>
        <p:nvPicPr>
          <p:cNvPr id="16388" name="Picture 7" descr="Potassium_Aluminum_Sulfate_Potash_Al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628775"/>
            <a:ext cx="3284538" cy="3284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 Box 8"/>
          <p:cNvSpPr txBox="1">
            <a:spLocks noChangeArrowheads="1"/>
          </p:cNvSpPr>
          <p:nvPr/>
        </p:nvSpPr>
        <p:spPr bwMode="auto">
          <a:xfrm>
            <a:off x="611188" y="5013325"/>
            <a:ext cx="43910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Bloque de alumbre (Fuente: www.cdc.org)</a:t>
            </a:r>
          </a:p>
        </p:txBody>
      </p:sp>
      <p:sp>
        <p:nvSpPr>
          <p:cNvPr id="16390" name="Rectangle 2"/>
          <p:cNvSpPr txBox="1">
            <a:spLocks noChangeArrowheads="1"/>
          </p:cNvSpPr>
          <p:nvPr/>
        </p:nvSpPr>
        <p:spPr bwMode="auto">
          <a:xfrm>
            <a:off x="5334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4400" b="1">
                <a:solidFill>
                  <a:schemeClr val="accent2"/>
                </a:solidFill>
              </a:rPr>
              <a:t>Sedimentar el agua: </a:t>
            </a:r>
          </a:p>
          <a:p>
            <a:pPr algn="ctr" rtl="0" eaLnBrk="1" hangingPunct="1"/>
            <a:r>
              <a:rPr sz="4400" b="1">
                <a:solidFill>
                  <a:schemeClr val="accent2"/>
                </a:solidFill>
              </a:rPr>
              <a:t>Coagulantes químicos</a:t>
            </a:r>
          </a:p>
        </p:txBody>
      </p:sp>
      <p:pic>
        <p:nvPicPr>
          <p:cNvPr id="16391"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A88C386-5BBD-4836-B5AE-AF2EEBF7A887}" type="slidenum">
              <a:rPr/>
              <a:pPr rtl="0" eaLnBrk="1" hangingPunct="1"/>
              <a:t>16</a:t>
            </a:fld>
            <a:endParaRPr/>
          </a:p>
        </p:txBody>
      </p:sp>
      <p:sp>
        <p:nvSpPr>
          <p:cNvPr id="17411" name="Rectangle 2"/>
          <p:cNvSpPr>
            <a:spLocks noGrp="1" noChangeArrowheads="1"/>
          </p:cNvSpPr>
          <p:nvPr>
            <p:ph type="title"/>
          </p:nvPr>
        </p:nvSpPr>
        <p:spPr/>
        <p:txBody>
          <a:bodyPr/>
          <a:lstStyle/>
          <a:p>
            <a:pPr rtl="0" eaLnBrk="1" hangingPunct="1"/>
            <a:r>
              <a:rPr b="1">
                <a:solidFill>
                  <a:schemeClr val="accent2"/>
                </a:solidFill>
              </a:rPr>
              <a:t>Coagulantes químicos</a:t>
            </a:r>
          </a:p>
        </p:txBody>
      </p:sp>
      <p:sp>
        <p:nvSpPr>
          <p:cNvPr id="17412" name="Rectangle 3"/>
          <p:cNvSpPr>
            <a:spLocks noGrp="1" noChangeArrowheads="1"/>
          </p:cNvSpPr>
          <p:nvPr>
            <p:ph type="body" idx="1"/>
          </p:nvPr>
        </p:nvSpPr>
        <p:spPr/>
        <p:txBody>
          <a:bodyPr/>
          <a:lstStyle/>
          <a:p>
            <a:pPr rtl="0" eaLnBrk="1" hangingPunct="1"/>
            <a:r>
              <a:rPr/>
              <a:t>Usados comúnmente en el tratamiento de agua a nivel comunitario, algún uso domiciliario.</a:t>
            </a:r>
          </a:p>
          <a:p>
            <a:pPr rtl="0" eaLnBrk="1" hangingPunct="1"/>
            <a:r>
              <a:rPr/>
              <a:t>Sulfato de aluminio (alumbre)</a:t>
            </a:r>
          </a:p>
          <a:p>
            <a:pPr rtl="0" eaLnBrk="1" hangingPunct="1"/>
            <a:r>
              <a:rPr/>
              <a:t>Cloruro de polialuminio (PAC, alumbre líquido)</a:t>
            </a:r>
          </a:p>
          <a:p>
            <a:pPr rtl="0" eaLnBrk="1" hangingPunct="1"/>
            <a:r>
              <a:rPr/>
              <a:t>Alumbre de potasio</a:t>
            </a:r>
          </a:p>
          <a:p>
            <a:pPr rtl="0" eaLnBrk="1" hangingPunct="1"/>
            <a:r>
              <a:rPr/>
              <a:t>Sales de hierro (sulfato de hierro, sulfato de cloruro)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rtl="0" eaLnBrk="1" hangingPunct="1"/>
            <a:r>
              <a:rPr b="1">
                <a:solidFill>
                  <a:schemeClr val="accent2"/>
                </a:solidFill>
              </a:rPr>
              <a:t>Repaso</a:t>
            </a:r>
          </a:p>
        </p:txBody>
      </p:sp>
      <p:sp>
        <p:nvSpPr>
          <p:cNvPr id="19459" name="Rectangle 3"/>
          <p:cNvSpPr>
            <a:spLocks noGrp="1" noChangeArrowheads="1"/>
          </p:cNvSpPr>
          <p:nvPr>
            <p:ph type="body" idx="1"/>
          </p:nvPr>
        </p:nvSpPr>
        <p:spPr/>
        <p:txBody>
          <a:bodyPr/>
          <a:lstStyle/>
          <a:p>
            <a:pPr rtl="0" eaLnBrk="1" hangingPunct="1"/>
            <a:r>
              <a:rPr/>
              <a:t>Describa lo que significa "Sedimentar el agua", y dé dos ejemplos.</a:t>
            </a:r>
          </a:p>
          <a:p>
            <a:pPr rtl="0" eaLnBrk="1" hangingPunct="1"/>
            <a:r>
              <a:rPr i="1"/>
              <a:t>Reduce la turbidez, la "opacidad" o la "suciedad" del agua.</a:t>
            </a:r>
          </a:p>
          <a:p>
            <a:pPr rtl="0" eaLnBrk="1" hangingPunct="1"/>
            <a:r>
              <a:rPr i="1"/>
              <a:t>Reduce la cantidad de patógenos</a:t>
            </a:r>
          </a:p>
          <a:p>
            <a:pPr rtl="0" eaLnBrk="1" hangingPunct="1"/>
            <a:r>
              <a:rPr i="1"/>
              <a:t>Asentamiento, coagulantes naturales (semillas de moringa, tuna/nopal) y coagulantes quimicos (alumbre)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1000"/>
                                        <p:tgtEl>
                                          <p:spTgt spid="19459">
                                            <p:txEl>
                                              <p:pRg st="1" end="1"/>
                                            </p:txEl>
                                          </p:spTgt>
                                        </p:tgtEl>
                                      </p:cBhvr>
                                    </p:animEffect>
                                    <p:anim calcmode="lin" valueType="num">
                                      <p:cBhvr>
                                        <p:cTn id="8"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1000"/>
                                        <p:tgtEl>
                                          <p:spTgt spid="19459">
                                            <p:txEl>
                                              <p:pRg st="2" end="2"/>
                                            </p:txEl>
                                          </p:spTgt>
                                        </p:tgtEl>
                                      </p:cBhvr>
                                    </p:animEffect>
                                    <p:anim calcmode="lin" valueType="num">
                                      <p:cBhvr>
                                        <p:cTn id="16"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4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Effect transition="in" filter="fade">
                                      <p:cBhvr>
                                        <p:cTn id="23" dur="1000"/>
                                        <p:tgtEl>
                                          <p:spTgt spid="19459">
                                            <p:txEl>
                                              <p:pRg st="3" end="3"/>
                                            </p:txEl>
                                          </p:spTgt>
                                        </p:tgtEl>
                                      </p:cBhvr>
                                    </p:animEffect>
                                    <p:anim calcmode="lin" valueType="num">
                                      <p:cBhvr>
                                        <p:cTn id="24"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45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rtl="0" eaLnBrk="1" hangingPunct="1"/>
            <a:r>
              <a:rPr b="1">
                <a:solidFill>
                  <a:schemeClr val="accent2"/>
                </a:solidFill>
              </a:rPr>
              <a:t>TANDAS: Filtrar el agua</a:t>
            </a:r>
          </a:p>
        </p:txBody>
      </p:sp>
      <p:sp>
        <p:nvSpPr>
          <p:cNvPr id="18435" name="Rectangle 3"/>
          <p:cNvSpPr>
            <a:spLocks noGrp="1" noChangeArrowheads="1"/>
          </p:cNvSpPr>
          <p:nvPr>
            <p:ph type="body" idx="1"/>
          </p:nvPr>
        </p:nvSpPr>
        <p:spPr/>
        <p:txBody>
          <a:bodyPr/>
          <a:lstStyle/>
          <a:p>
            <a:pPr rtl="0">
              <a:lnSpc>
                <a:spcPct val="90000"/>
              </a:lnSpc>
            </a:pPr>
            <a:r>
              <a:rPr/>
              <a:t>Se hace después de la sedimentación para reducir aun más la turbiedad y eliminar los patógenos</a:t>
            </a:r>
          </a:p>
          <a:p>
            <a:pPr>
              <a:lnSpc>
                <a:spcPct val="90000"/>
              </a:lnSpc>
              <a:buFontTx/>
              <a:buNone/>
            </a:pPr>
            <a:endParaRPr lang="en-CA" smtClean="0"/>
          </a:p>
          <a:p>
            <a:pPr rtl="0">
              <a:lnSpc>
                <a:spcPct val="90000"/>
              </a:lnSpc>
            </a:pPr>
            <a:r>
              <a:rPr/>
              <a:t>Proceso físico por el que el agua pasa a través de un filtro</a:t>
            </a:r>
          </a:p>
          <a:p>
            <a:pPr>
              <a:lnSpc>
                <a:spcPct val="90000"/>
              </a:lnSpc>
            </a:pPr>
            <a:endParaRPr lang="en-CA"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rtl="0" eaLnBrk="1" hangingPunct="1"/>
            <a:r>
              <a:rPr b="1">
                <a:solidFill>
                  <a:schemeClr val="accent2"/>
                </a:solidFill>
              </a:rPr>
              <a:t>Filtrar el agua</a:t>
            </a:r>
          </a:p>
        </p:txBody>
      </p:sp>
      <p:sp>
        <p:nvSpPr>
          <p:cNvPr id="18435" name="Rectangle 3"/>
          <p:cNvSpPr>
            <a:spLocks noGrp="1" noChangeArrowheads="1"/>
          </p:cNvSpPr>
          <p:nvPr>
            <p:ph type="body" idx="1"/>
          </p:nvPr>
        </p:nvSpPr>
        <p:spPr/>
        <p:txBody>
          <a:bodyPr/>
          <a:lstStyle/>
          <a:p>
            <a:pPr rtl="0" eaLnBrk="1" hangingPunct="1">
              <a:buFontTx/>
              <a:buNone/>
              <a:defRPr/>
            </a:pPr>
            <a:r>
              <a:rPr dirty="0" err="1"/>
              <a:t>Opciones</a:t>
            </a:r>
            <a:r>
              <a:rPr dirty="0"/>
              <a:t>:</a:t>
            </a:r>
          </a:p>
          <a:p>
            <a:pPr marL="514350" indent="-514350" rtl="0" eaLnBrk="1" hangingPunct="1">
              <a:buFontTx/>
              <a:buAutoNum type="arabicPeriod"/>
              <a:defRPr/>
            </a:pPr>
            <a:r>
              <a:rPr dirty="0" err="1"/>
              <a:t>Filtro</a:t>
            </a:r>
            <a:r>
              <a:rPr dirty="0"/>
              <a:t> de </a:t>
            </a:r>
            <a:r>
              <a:rPr dirty="0" err="1"/>
              <a:t>tela</a:t>
            </a:r>
            <a:endParaRPr dirty="0"/>
          </a:p>
          <a:p>
            <a:pPr marL="514350" indent="-514350" rtl="0" eaLnBrk="1" hangingPunct="1">
              <a:buFontTx/>
              <a:buAutoNum type="arabicPeriod"/>
              <a:defRPr/>
            </a:pPr>
            <a:r>
              <a:rPr dirty="0" err="1"/>
              <a:t>Filtro</a:t>
            </a:r>
            <a:r>
              <a:rPr dirty="0"/>
              <a:t> de bioarena</a:t>
            </a:r>
          </a:p>
          <a:p>
            <a:pPr marL="514350" indent="-514350" rtl="0" eaLnBrk="1" hangingPunct="1">
              <a:buFontTx/>
              <a:buAutoNum type="arabicPeriod"/>
              <a:defRPr/>
            </a:pPr>
            <a:r>
              <a:rPr dirty="0" err="1"/>
              <a:t>Filtro</a:t>
            </a:r>
            <a:r>
              <a:rPr dirty="0"/>
              <a:t> de </a:t>
            </a:r>
            <a:r>
              <a:rPr dirty="0" err="1"/>
              <a:t>cerámica</a:t>
            </a:r>
            <a:r>
              <a:rPr dirty="0"/>
              <a:t> </a:t>
            </a:r>
            <a:r>
              <a:rPr dirty="0" err="1"/>
              <a:t>tipo</a:t>
            </a:r>
            <a:r>
              <a:rPr dirty="0"/>
              <a:t> olla</a:t>
            </a:r>
          </a:p>
          <a:p>
            <a:pPr marL="514350" indent="-514350" rtl="0" eaLnBrk="1" hangingPunct="1">
              <a:buFontTx/>
              <a:buAutoNum type="arabicPeriod"/>
              <a:defRPr/>
            </a:pPr>
            <a:r>
              <a:rPr dirty="0" err="1"/>
              <a:t>Filtro</a:t>
            </a:r>
            <a:r>
              <a:rPr dirty="0"/>
              <a:t> de </a:t>
            </a:r>
            <a:r>
              <a:rPr dirty="0" err="1" smtClean="0"/>
              <a:t>cerámico</a:t>
            </a:r>
            <a:r>
              <a:rPr lang="en-CA" dirty="0" smtClean="0"/>
              <a:t> </a:t>
            </a:r>
            <a:r>
              <a:rPr lang="en-CA" dirty="0" err="1" smtClean="0"/>
              <a:t>tipo</a:t>
            </a:r>
            <a:r>
              <a:rPr lang="en-CA" dirty="0" smtClean="0"/>
              <a:t> vela</a:t>
            </a:r>
            <a:endParaRPr dirty="0"/>
          </a:p>
          <a:p>
            <a:pPr marL="514350" indent="-514350" rtl="0" eaLnBrk="1" hangingPunct="1">
              <a:buFontTx/>
              <a:buAutoNum type="arabicPeriod"/>
              <a:defRPr/>
            </a:pPr>
            <a:r>
              <a:rPr dirty="0" err="1"/>
              <a:t>Filtro</a:t>
            </a:r>
            <a:r>
              <a:rPr dirty="0"/>
              <a:t> de </a:t>
            </a:r>
            <a:r>
              <a:rPr dirty="0" err="1"/>
              <a:t>membrana</a:t>
            </a:r>
            <a:endParaRPr dirty="0"/>
          </a:p>
          <a:p>
            <a:pPr marL="514350" indent="-514350" rtl="0" eaLnBrk="1" hangingPunct="1">
              <a:buFontTx/>
              <a:buAutoNum type="arabicPeriod"/>
              <a:defRPr/>
            </a:pPr>
            <a:r>
              <a:rPr dirty="0"/>
              <a:t>¿</a:t>
            </a:r>
            <a:r>
              <a:rPr dirty="0" err="1"/>
              <a:t>Otros</a:t>
            </a:r>
            <a:r>
              <a:rPr dirty="0"/>
              <a:t>?</a:t>
            </a:r>
          </a:p>
        </p:txBody>
      </p:sp>
      <p:pic>
        <p:nvPicPr>
          <p:cNvPr id="5" name="Picture 2" descr="C:\Documents and Settings\Sandy\My Documents\CAWST_2011\BSF Technician Workshop\Participant Manual\Part 1 - drawings\Multi-Barrier Approach\Ceramic Candl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725" y="4435475"/>
            <a:ext cx="935038"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919" y="1288500"/>
            <a:ext cx="1793875"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316139"/>
            <a:ext cx="15303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068354"/>
            <a:ext cx="6696744" cy="4327338"/>
          </a:xfrm>
          <a:prstGeom prst="rect">
            <a:avLst/>
          </a:prstGeom>
        </p:spPr>
        <p:txBody>
          <a:bodyPr wrap="square">
            <a:spAutoFit/>
          </a:bodyPr>
          <a:lstStyle/>
          <a:p>
            <a:pPr lvl="0" algn="ctr" rtl="0">
              <a:spcBef>
                <a:spcPct val="20000"/>
              </a:spcBef>
            </a:pPr>
            <a:r>
              <a:rPr sz="3200" kern="0">
                <a:solidFill>
                  <a:srgbClr val="000000"/>
                </a:solidFill>
                <a:latin typeface="Arial"/>
                <a:cs typeface="Arial"/>
              </a:rPr>
              <a:t>Esta presentación se usa con el Plan de lección n° </a:t>
            </a:r>
            <a:r>
              <a:rPr sz="3200" kern="0">
                <a:latin typeface="Arial"/>
                <a:cs typeface="Arial"/>
              </a:rPr>
              <a:t> 6: El enfoque de barreras múltiples, dentro del manual del capacitador para al taller sobre el filtro de bioarena para implementadores de proyectos.</a:t>
            </a:r>
          </a:p>
          <a:p>
            <a:pPr lvl="0" algn="ctr" rtl="0">
              <a:spcBef>
                <a:spcPct val="20000"/>
              </a:spcBef>
            </a:pPr>
            <a:r>
              <a:rPr sz="3200" kern="0">
                <a:latin typeface="Arial"/>
                <a:cs typeface="Arial"/>
              </a:rPr>
              <a:t> </a:t>
            </a:r>
            <a:r>
              <a:rPr sz="3200" kern="0">
                <a:solidFill>
                  <a:srgbClr val="000000"/>
                </a:solidFill>
                <a:latin typeface="Arial"/>
                <a:cs typeface="Arial"/>
              </a:rPr>
              <a:t>.</a:t>
            </a:r>
            <a:r>
              <a:rPr sz="3200" kern="0">
                <a:latin typeface="Arial"/>
                <a:cs typeface="Arial"/>
              </a:rPr>
              <a:t> </a:t>
            </a:r>
          </a:p>
          <a:p>
            <a:pPr lvl="0">
              <a:spcBef>
                <a:spcPct val="20000"/>
              </a:spcBef>
            </a:pPr>
            <a:endParaRPr lang="en-US" sz="3200" kern="0" dirty="0">
              <a:solidFill>
                <a:srgbClr val="000000"/>
              </a:solidFill>
              <a:latin typeface="Arial"/>
              <a:cs typeface="Arial"/>
            </a:endParaRPr>
          </a:p>
          <a:p>
            <a:pPr lvl="0" algn="ctr" rtl="0">
              <a:spcBef>
                <a:spcPct val="20000"/>
              </a:spcBef>
            </a:pPr>
            <a:r>
              <a:rPr sz="3200" kern="0">
                <a:solidFill>
                  <a:srgbClr val="000000"/>
                </a:solidFill>
                <a:latin typeface="Arial"/>
                <a:cs typeface="Arial"/>
              </a:rPr>
              <a:t>Disponible en </a:t>
            </a:r>
            <a:r>
              <a:rPr sz="3200" kern="0">
                <a:solidFill>
                  <a:srgbClr val="000000"/>
                </a:solidFill>
                <a:latin typeface="Arial"/>
                <a:cs typeface="Arial"/>
                <a:hlinkClick r:id="rId2"/>
              </a:rPr>
              <a:t>www.cawst.org/resources</a:t>
            </a:r>
          </a:p>
        </p:txBody>
      </p:sp>
    </p:spTree>
    <p:extLst>
      <p:ext uri="{BB962C8B-B14F-4D97-AF65-F5344CB8AC3E}">
        <p14:creationId xmlns:p14="http://schemas.microsoft.com/office/powerpoint/2010/main" val="2411485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5966049-6E79-4C20-87C6-2C4F40C325D3}" type="slidenum">
              <a:rPr/>
              <a:pPr rtl="0" eaLnBrk="1" hangingPunct="1"/>
              <a:t>20</a:t>
            </a:fld>
            <a:endParaRPr/>
          </a:p>
        </p:txBody>
      </p:sp>
      <p:pic>
        <p:nvPicPr>
          <p:cNvPr id="21507" name="Picture 5" descr=" The name of referred object is pq023738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36838"/>
            <a:ext cx="4824413" cy="2339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700213"/>
            <a:ext cx="3265488" cy="329406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9" name="Text Box 8"/>
          <p:cNvSpPr txBox="1">
            <a:spLocks noChangeArrowheads="1"/>
          </p:cNvSpPr>
          <p:nvPr/>
        </p:nvSpPr>
        <p:spPr bwMode="auto">
          <a:xfrm>
            <a:off x="323850" y="5084763"/>
            <a:ext cx="48974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Foto microscópica de una capa de tela sari (Fuente: Colwell et al., 2002)</a:t>
            </a:r>
          </a:p>
        </p:txBody>
      </p:sp>
      <p:sp>
        <p:nvSpPr>
          <p:cNvPr id="21510" name="Text Box 9"/>
          <p:cNvSpPr txBox="1">
            <a:spLocks noChangeArrowheads="1"/>
          </p:cNvSpPr>
          <p:nvPr/>
        </p:nvSpPr>
        <p:spPr bwMode="auto">
          <a:xfrm>
            <a:off x="5292725" y="5157788"/>
            <a:ext cx="43910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 Uso de tela sari para filtrar agua</a:t>
            </a:r>
          </a:p>
          <a:p>
            <a:pPr eaLnBrk="1" hangingPunct="1"/>
            <a:r>
              <a:rPr lang="en-GB" b="1"/>
              <a:t/>
            </a:r>
            <a:br>
              <a:rPr lang="en-GB" b="1"/>
            </a:br>
            <a:endParaRPr lang="en-GB" b="1"/>
          </a:p>
        </p:txBody>
      </p:sp>
      <p:sp>
        <p:nvSpPr>
          <p:cNvPr id="21511" name="Rectangle 2"/>
          <p:cNvSpPr>
            <a:spLocks noGrp="1" noChangeArrowheads="1"/>
          </p:cNvSpPr>
          <p:nvPr>
            <p:ph type="title"/>
          </p:nvPr>
        </p:nvSpPr>
        <p:spPr/>
        <p:txBody>
          <a:bodyPr/>
          <a:lstStyle/>
          <a:p>
            <a:pPr rtl="0" eaLnBrk="1" hangingPunct="1"/>
            <a:r>
              <a:rPr b="1">
                <a:solidFill>
                  <a:schemeClr val="accent2"/>
                </a:solidFill>
              </a:rPr>
              <a:t>Filtrar el agua: filtro de tela</a:t>
            </a:r>
          </a:p>
        </p:txBody>
      </p:sp>
      <p:pic>
        <p:nvPicPr>
          <p:cNvPr id="21512"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E0E5D3A-5A14-4ACA-93E4-E620B2CC784D}" type="slidenum">
              <a:rPr/>
              <a:pPr rtl="0" eaLnBrk="1" hangingPunct="1"/>
              <a:t>21</a:t>
            </a:fld>
            <a:endParaRPr/>
          </a:p>
        </p:txBody>
      </p:sp>
      <p:sp>
        <p:nvSpPr>
          <p:cNvPr id="22531" name="Rectangle 2"/>
          <p:cNvSpPr>
            <a:spLocks noGrp="1" noChangeArrowheads="1"/>
          </p:cNvSpPr>
          <p:nvPr>
            <p:ph type="title"/>
          </p:nvPr>
        </p:nvSpPr>
        <p:spPr/>
        <p:txBody>
          <a:bodyPr/>
          <a:lstStyle/>
          <a:p>
            <a:pPr rtl="0" eaLnBrk="1" hangingPunct="1"/>
            <a:r>
              <a:rPr b="1">
                <a:solidFill>
                  <a:schemeClr val="accent2"/>
                </a:solidFill>
              </a:rPr>
              <a:t>Filtro de tela</a:t>
            </a:r>
          </a:p>
        </p:txBody>
      </p:sp>
      <p:sp>
        <p:nvSpPr>
          <p:cNvPr id="22532" name="Rectangle 3"/>
          <p:cNvSpPr>
            <a:spLocks noGrp="1" noChangeArrowheads="1"/>
          </p:cNvSpPr>
          <p:nvPr>
            <p:ph type="body" idx="1"/>
          </p:nvPr>
        </p:nvSpPr>
        <p:spPr/>
        <p:txBody>
          <a:bodyPr/>
          <a:lstStyle/>
          <a:p>
            <a:pPr rtl="0" eaLnBrk="1" hangingPunct="1"/>
            <a:r>
              <a:rPr/>
              <a:t>Usado durante ciclos en muchos países</a:t>
            </a:r>
          </a:p>
          <a:p>
            <a:pPr lvl="1" rtl="0" eaLnBrk="1" hangingPunct="1"/>
            <a:r>
              <a:rPr/>
              <a:t>La tela sari es comúnmente usada en el sur de Asia</a:t>
            </a:r>
          </a:p>
          <a:p>
            <a:pPr rtl="0" eaLnBrk="1" hangingPunct="1"/>
            <a:r>
              <a:rPr/>
              <a:t>El tamaño de un poro de un sari viejo es de 100–150 μm, y de alrededor de 20 μm si se dobla de 4 a 8 veces.</a:t>
            </a:r>
          </a:p>
          <a:p>
            <a:pPr rtl="0" eaLnBrk="1" hangingPunct="1"/>
            <a:r>
              <a:rPr/>
              <a:t>Efectivo en la remoción de helmintos y protozoarios, se ha demostrado que reduce el riesgo de cólera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385E8DA-5562-49C3-B09C-2FA58D3F57DC}" type="slidenum">
              <a:rPr/>
              <a:pPr rtl="0" eaLnBrk="1" hangingPunct="1"/>
              <a:t>22</a:t>
            </a:fld>
            <a:endParaRPr/>
          </a:p>
        </p:txBody>
      </p:sp>
      <p:pic>
        <p:nvPicPr>
          <p:cNvPr id="23555" name="Picture 7" descr="Biosand Filter_Indonesi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67200" y="1581150"/>
            <a:ext cx="3055938" cy="4895850"/>
          </a:xfrm>
          <a:noFill/>
          <a:ln>
            <a:solidFill>
              <a:schemeClr val="tx1"/>
            </a:solidFill>
            <a:miter lim="800000"/>
            <a:headEnd/>
            <a:tailEnd/>
          </a:ln>
        </p:spPr>
      </p:pic>
      <p:sp>
        <p:nvSpPr>
          <p:cNvPr id="23556" name="Rectangle 2"/>
          <p:cNvSpPr>
            <a:spLocks noGrp="1" noChangeArrowheads="1"/>
          </p:cNvSpPr>
          <p:nvPr>
            <p:ph type="title"/>
          </p:nvPr>
        </p:nvSpPr>
        <p:spPr/>
        <p:txBody>
          <a:bodyPr/>
          <a:lstStyle/>
          <a:p>
            <a:pPr rtl="0" eaLnBrk="1" hangingPunct="1"/>
            <a:r>
              <a:rPr b="1">
                <a:solidFill>
                  <a:schemeClr val="accent2"/>
                </a:solidFill>
              </a:rPr>
              <a:t>Filtrar el agua: filtro de bioarena</a:t>
            </a:r>
          </a:p>
        </p:txBody>
      </p:sp>
      <p:pic>
        <p:nvPicPr>
          <p:cNvPr id="23557" name="Picture 6" descr="Version 10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384300"/>
            <a:ext cx="193357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CFC57FB-08F3-47DA-A73D-6C50763B2322}" type="slidenum">
              <a:rPr/>
              <a:pPr rtl="0" eaLnBrk="1" hangingPunct="1"/>
              <a:t>23</a:t>
            </a:fld>
            <a:endParaRPr/>
          </a:p>
        </p:txBody>
      </p:sp>
      <p:sp>
        <p:nvSpPr>
          <p:cNvPr id="24579" name="Rectangle 2"/>
          <p:cNvSpPr>
            <a:spLocks noGrp="1" noChangeArrowheads="1"/>
          </p:cNvSpPr>
          <p:nvPr>
            <p:ph type="title"/>
          </p:nvPr>
        </p:nvSpPr>
        <p:spPr/>
        <p:txBody>
          <a:bodyPr/>
          <a:lstStyle/>
          <a:p>
            <a:pPr rtl="0" eaLnBrk="1" hangingPunct="1"/>
            <a:r>
              <a:rPr b="1">
                <a:solidFill>
                  <a:schemeClr val="accent2"/>
                </a:solidFill>
              </a:rPr>
              <a:t>Filtro de bioarena</a:t>
            </a:r>
          </a:p>
        </p:txBody>
      </p:sp>
      <p:sp>
        <p:nvSpPr>
          <p:cNvPr id="24580" name="Rectangle 3"/>
          <p:cNvSpPr>
            <a:spLocks noGrp="1" noChangeArrowheads="1"/>
          </p:cNvSpPr>
          <p:nvPr>
            <p:ph type="body" idx="1"/>
          </p:nvPr>
        </p:nvSpPr>
        <p:spPr/>
        <p:txBody>
          <a:bodyPr/>
          <a:lstStyle/>
          <a:p>
            <a:pPr rtl="0" eaLnBrk="1" hangingPunct="1">
              <a:lnSpc>
                <a:spcPct val="90000"/>
              </a:lnSpc>
            </a:pPr>
            <a:r>
              <a:rPr sz="2800" dirty="0" err="1"/>
              <a:t>Adaptación</a:t>
            </a:r>
            <a:r>
              <a:rPr sz="2800" dirty="0"/>
              <a:t> del </a:t>
            </a:r>
            <a:r>
              <a:rPr sz="2800" dirty="0" err="1"/>
              <a:t>filtro</a:t>
            </a:r>
            <a:r>
              <a:rPr sz="2800" dirty="0"/>
              <a:t> de arena lento y </a:t>
            </a:r>
            <a:r>
              <a:rPr sz="2800" dirty="0" err="1"/>
              <a:t>tradicional</a:t>
            </a:r>
            <a:endParaRPr sz="2800" dirty="0"/>
          </a:p>
          <a:p>
            <a:pPr rtl="0" eaLnBrk="1" hangingPunct="1">
              <a:lnSpc>
                <a:spcPct val="90000"/>
              </a:lnSpc>
            </a:pPr>
            <a:r>
              <a:rPr sz="2800" dirty="0" err="1"/>
              <a:t>Más</a:t>
            </a:r>
            <a:r>
              <a:rPr sz="2800" dirty="0"/>
              <a:t> </a:t>
            </a:r>
            <a:r>
              <a:rPr sz="2800" dirty="0" err="1"/>
              <a:t>pequeño</a:t>
            </a:r>
            <a:r>
              <a:rPr sz="2800" dirty="0"/>
              <a:t> y </a:t>
            </a:r>
            <a:r>
              <a:rPr sz="2800" dirty="0" err="1"/>
              <a:t>adaptado</a:t>
            </a:r>
            <a:r>
              <a:rPr sz="2800" dirty="0"/>
              <a:t> al </a:t>
            </a:r>
            <a:r>
              <a:rPr sz="2800" dirty="0" err="1"/>
              <a:t>uso</a:t>
            </a:r>
            <a:r>
              <a:rPr sz="2800" dirty="0"/>
              <a:t> </a:t>
            </a:r>
            <a:r>
              <a:rPr sz="2800" dirty="0" err="1"/>
              <a:t>intermitente</a:t>
            </a:r>
            <a:endParaRPr sz="2800" dirty="0"/>
          </a:p>
          <a:p>
            <a:pPr lvl="1" rtl="0" eaLnBrk="1" hangingPunct="1">
              <a:lnSpc>
                <a:spcPct val="90000"/>
              </a:lnSpc>
            </a:pPr>
            <a:r>
              <a:rPr sz="2400" dirty="0" err="1"/>
              <a:t>Apropiado</a:t>
            </a:r>
            <a:r>
              <a:rPr sz="2400" dirty="0"/>
              <a:t> para casas </a:t>
            </a:r>
            <a:r>
              <a:rPr sz="2400" dirty="0" err="1"/>
              <a:t>individuales</a:t>
            </a:r>
            <a:endParaRPr sz="2400" dirty="0"/>
          </a:p>
          <a:p>
            <a:pPr rtl="0" eaLnBrk="1" hangingPunct="1">
              <a:lnSpc>
                <a:spcPct val="90000"/>
              </a:lnSpc>
            </a:pPr>
            <a:r>
              <a:rPr sz="2800" dirty="0"/>
              <a:t>El </a:t>
            </a:r>
            <a:r>
              <a:rPr sz="2800" dirty="0" err="1"/>
              <a:t>contenedor</a:t>
            </a:r>
            <a:r>
              <a:rPr sz="2800" dirty="0"/>
              <a:t> </a:t>
            </a:r>
            <a:r>
              <a:rPr sz="2800" dirty="0" err="1"/>
              <a:t>puede</a:t>
            </a:r>
            <a:r>
              <a:rPr sz="2800" dirty="0"/>
              <a:t> </a:t>
            </a:r>
            <a:r>
              <a:rPr sz="2800" dirty="0" err="1"/>
              <a:t>ser</a:t>
            </a:r>
            <a:r>
              <a:rPr sz="2800" dirty="0"/>
              <a:t> de </a:t>
            </a:r>
            <a:r>
              <a:rPr sz="2800" dirty="0" err="1"/>
              <a:t>concreto</a:t>
            </a:r>
            <a:r>
              <a:rPr sz="2800" dirty="0"/>
              <a:t> o </a:t>
            </a:r>
            <a:r>
              <a:rPr sz="2800" dirty="0" err="1"/>
              <a:t>plástico</a:t>
            </a:r>
            <a:endParaRPr sz="2800" dirty="0"/>
          </a:p>
          <a:p>
            <a:pPr rtl="0" eaLnBrk="1" hangingPunct="1">
              <a:lnSpc>
                <a:spcPct val="90000"/>
              </a:lnSpc>
            </a:pPr>
            <a:r>
              <a:rPr sz="2800" dirty="0"/>
              <a:t>Se </a:t>
            </a:r>
            <a:r>
              <a:rPr sz="2800" dirty="0" err="1"/>
              <a:t>llena</a:t>
            </a:r>
            <a:r>
              <a:rPr sz="2800" dirty="0"/>
              <a:t> de </a:t>
            </a:r>
            <a:r>
              <a:rPr sz="2800" dirty="0" err="1"/>
              <a:t>capas</a:t>
            </a:r>
            <a:r>
              <a:rPr sz="2800" dirty="0"/>
              <a:t> de arena y </a:t>
            </a:r>
            <a:r>
              <a:rPr sz="2800" dirty="0" err="1"/>
              <a:t>grava</a:t>
            </a:r>
            <a:r>
              <a:rPr sz="2800" dirty="0"/>
              <a:t> </a:t>
            </a:r>
            <a:r>
              <a:rPr sz="2800" dirty="0" err="1"/>
              <a:t>tamizadas</a:t>
            </a:r>
            <a:r>
              <a:rPr sz="2800" dirty="0"/>
              <a:t> y </a:t>
            </a:r>
            <a:r>
              <a:rPr sz="2800" dirty="0" err="1"/>
              <a:t>lavadas</a:t>
            </a:r>
            <a:endParaRPr sz="2800" dirty="0"/>
          </a:p>
          <a:p>
            <a:pPr rtl="0" eaLnBrk="1" hangingPunct="1">
              <a:lnSpc>
                <a:spcPct val="90000"/>
              </a:lnSpc>
            </a:pPr>
            <a:r>
              <a:rPr sz="2800" dirty="0"/>
              <a:t>La </a:t>
            </a:r>
            <a:r>
              <a:rPr sz="2800" dirty="0" err="1"/>
              <a:t>capa</a:t>
            </a:r>
            <a:r>
              <a:rPr sz="2800" dirty="0"/>
              <a:t> </a:t>
            </a:r>
            <a:r>
              <a:rPr sz="2800" dirty="0" err="1"/>
              <a:t>biológica</a:t>
            </a:r>
            <a:r>
              <a:rPr sz="2800" dirty="0"/>
              <a:t> (biocapa) se </a:t>
            </a:r>
            <a:r>
              <a:rPr sz="2800" dirty="0" err="1"/>
              <a:t>desarrolla</a:t>
            </a:r>
            <a:r>
              <a:rPr sz="2800" dirty="0"/>
              <a:t> </a:t>
            </a:r>
            <a:r>
              <a:rPr sz="2800" dirty="0" err="1"/>
              <a:t>en</a:t>
            </a:r>
            <a:r>
              <a:rPr sz="2800" dirty="0"/>
              <a:t> la </a:t>
            </a:r>
            <a:r>
              <a:rPr sz="2800" dirty="0" err="1"/>
              <a:t>superficie</a:t>
            </a:r>
            <a:r>
              <a:rPr sz="2800" dirty="0"/>
              <a:t> de la arena, </a:t>
            </a:r>
            <a:r>
              <a:rPr sz="2800" dirty="0" err="1"/>
              <a:t>contribuye</a:t>
            </a:r>
            <a:r>
              <a:rPr sz="2800" dirty="0"/>
              <a:t> al </a:t>
            </a:r>
            <a:r>
              <a:rPr sz="2800" dirty="0" err="1"/>
              <a:t>tratamiento</a:t>
            </a:r>
            <a:r>
              <a:rPr sz="2800" dirty="0"/>
              <a:t> del </a:t>
            </a:r>
            <a:r>
              <a:rPr sz="2800" dirty="0" err="1"/>
              <a:t>agua</a:t>
            </a:r>
            <a:endParaRP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pottersforpeace.org/wp-content/uploads/copy-of-filters-studio-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1430338"/>
            <a:ext cx="3360737" cy="3960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5" descr="http://www.aguapure.com.do/menbra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905000"/>
            <a:ext cx="3600450" cy="3011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4" name="Text Box 6"/>
          <p:cNvSpPr txBox="1">
            <a:spLocks noChangeArrowheads="1"/>
          </p:cNvSpPr>
          <p:nvPr/>
        </p:nvSpPr>
        <p:spPr bwMode="auto">
          <a:xfrm>
            <a:off x="4787900" y="5211763"/>
            <a:ext cx="36718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Filtro de cerámica tipo olla de base redondeada</a:t>
            </a:r>
          </a:p>
          <a:p>
            <a:pPr rtl="0" eaLnBrk="1" hangingPunct="1"/>
            <a:r>
              <a:rPr b="1"/>
              <a:t>(Fuente: Filter Pure Inc)</a:t>
            </a:r>
          </a:p>
        </p:txBody>
      </p:sp>
      <p:sp>
        <p:nvSpPr>
          <p:cNvPr id="25605" name="Rectangle 7"/>
          <p:cNvSpPr>
            <a:spLocks noChangeArrowheads="1"/>
          </p:cNvSpPr>
          <p:nvPr/>
        </p:nvSpPr>
        <p:spPr bwMode="auto">
          <a:xfrm>
            <a:off x="1000125" y="5483225"/>
            <a:ext cx="347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rtl="0"/>
            <a:r>
              <a:rPr b="1"/>
              <a:t>Filtro de cerámica tipo olla de base plana</a:t>
            </a:r>
          </a:p>
          <a:p>
            <a:pPr rtl="0"/>
            <a:r>
              <a:rPr b="1"/>
              <a:t>(Fuente: Potters for Peace)</a:t>
            </a:r>
          </a:p>
        </p:txBody>
      </p:sp>
      <p:sp>
        <p:nvSpPr>
          <p:cNvPr id="25606" name="Rectangle 2"/>
          <p:cNvSpPr>
            <a:spLocks noGrp="1" noChangeArrowheads="1"/>
          </p:cNvSpPr>
          <p:nvPr>
            <p:ph type="title"/>
          </p:nvPr>
        </p:nvSpPr>
        <p:spPr/>
        <p:txBody>
          <a:bodyPr/>
          <a:lstStyle/>
          <a:p>
            <a:pPr rtl="0" eaLnBrk="1" hangingPunct="1"/>
            <a:r>
              <a:rPr sz="4000" b="1" dirty="0" err="1">
                <a:solidFill>
                  <a:schemeClr val="accent2"/>
                </a:solidFill>
              </a:rPr>
              <a:t>Filtrar</a:t>
            </a:r>
            <a:r>
              <a:rPr sz="4000" b="1" dirty="0">
                <a:solidFill>
                  <a:schemeClr val="accent2"/>
                </a:solidFill>
              </a:rPr>
              <a:t> el </a:t>
            </a:r>
            <a:r>
              <a:rPr sz="4000" b="1" dirty="0" err="1">
                <a:solidFill>
                  <a:schemeClr val="accent2"/>
                </a:solidFill>
              </a:rPr>
              <a:t>agua</a:t>
            </a:r>
            <a:r>
              <a:rPr sz="4000" b="1" dirty="0">
                <a:solidFill>
                  <a:schemeClr val="accent2"/>
                </a:solidFill>
              </a:rPr>
              <a:t>: </a:t>
            </a:r>
            <a:r>
              <a:rPr sz="4000" b="1" dirty="0" err="1">
                <a:solidFill>
                  <a:schemeClr val="accent2"/>
                </a:solidFill>
              </a:rPr>
              <a:t>Filtro</a:t>
            </a:r>
            <a:r>
              <a:rPr sz="4000" b="1" dirty="0">
                <a:solidFill>
                  <a:schemeClr val="accent2"/>
                </a:solidFill>
              </a:rPr>
              <a:t> de </a:t>
            </a:r>
            <a:r>
              <a:rPr sz="4000" b="1" dirty="0" err="1">
                <a:solidFill>
                  <a:schemeClr val="accent2"/>
                </a:solidFill>
              </a:rPr>
              <a:t>cerámica</a:t>
            </a:r>
            <a:r>
              <a:rPr sz="4000" b="1" dirty="0">
                <a:solidFill>
                  <a:schemeClr val="accent2"/>
                </a:solidFill>
              </a:rPr>
              <a:t> </a:t>
            </a:r>
            <a:r>
              <a:rPr sz="4000" b="1" dirty="0" err="1">
                <a:solidFill>
                  <a:schemeClr val="accent2"/>
                </a:solidFill>
              </a:rPr>
              <a:t>tipo</a:t>
            </a:r>
            <a:r>
              <a:rPr sz="4000" b="1" dirty="0">
                <a:solidFill>
                  <a:schemeClr val="accent2"/>
                </a:solidFill>
              </a:rPr>
              <a:t> olla</a:t>
            </a:r>
          </a:p>
        </p:txBody>
      </p:sp>
      <p:pic>
        <p:nvPicPr>
          <p:cNvPr id="25607"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40EC8B8-6AA1-4430-9557-45A326861F4B}" type="slidenum">
              <a:rPr/>
              <a:pPr rtl="0" eaLnBrk="1" hangingPunct="1"/>
              <a:t>25</a:t>
            </a:fld>
            <a:endParaRPr/>
          </a:p>
        </p:txBody>
      </p:sp>
      <p:sp>
        <p:nvSpPr>
          <p:cNvPr id="26627" name="Rectangle 2"/>
          <p:cNvSpPr>
            <a:spLocks noGrp="1" noChangeArrowheads="1"/>
          </p:cNvSpPr>
          <p:nvPr>
            <p:ph type="title"/>
          </p:nvPr>
        </p:nvSpPr>
        <p:spPr/>
        <p:txBody>
          <a:bodyPr/>
          <a:lstStyle/>
          <a:p>
            <a:pPr rtl="0" eaLnBrk="1" hangingPunct="1"/>
            <a:r>
              <a:rPr b="1">
                <a:solidFill>
                  <a:schemeClr val="accent2"/>
                </a:solidFill>
              </a:rPr>
              <a:t>Filtro de cerámica tipo olla</a:t>
            </a:r>
          </a:p>
        </p:txBody>
      </p:sp>
      <p:sp>
        <p:nvSpPr>
          <p:cNvPr id="26628" name="Rectangle 3"/>
          <p:cNvSpPr>
            <a:spLocks noGrp="1" noChangeArrowheads="1"/>
          </p:cNvSpPr>
          <p:nvPr>
            <p:ph type="body" idx="1"/>
          </p:nvPr>
        </p:nvSpPr>
        <p:spPr/>
        <p:txBody>
          <a:bodyPr/>
          <a:lstStyle/>
          <a:p>
            <a:pPr algn="just" rtl="0" eaLnBrk="1" hangingPunct="1">
              <a:lnSpc>
                <a:spcPct val="90000"/>
              </a:lnSpc>
            </a:pPr>
            <a:r>
              <a:rPr/>
              <a:t>Hecho de arcilla mezclada con un material combustible como aserrín, cáscaras de arroz o de café</a:t>
            </a:r>
          </a:p>
          <a:p>
            <a:pPr algn="just" rtl="0" eaLnBrk="1" hangingPunct="1">
              <a:lnSpc>
                <a:spcPct val="90000"/>
              </a:lnSpc>
            </a:pPr>
            <a:r>
              <a:rPr/>
              <a:t>La plata coloidal suele utilizarse para ayudar en la eliminación de patógenos. </a:t>
            </a:r>
          </a:p>
          <a:p>
            <a:pPr algn="just" rtl="0" eaLnBrk="1" hangingPunct="1">
              <a:lnSpc>
                <a:spcPct val="90000"/>
              </a:lnSpc>
            </a:pPr>
            <a:r>
              <a:rPr/>
              <a:t>El agua se vierte en una olla de cerámica y es recolectada en otro recipiente que tiene un grifo en el fondo.</a:t>
            </a:r>
          </a:p>
          <a:p>
            <a:pPr algn="just" rtl="0" eaLnBrk="1" hangingPunct="1">
              <a:lnSpc>
                <a:spcPct val="90000"/>
              </a:lnSpc>
            </a:pPr>
            <a:r>
              <a:rPr/>
              <a:t>Proporciona almacenamiento seguro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31A5D5B-4AAD-4A3D-AC89-CACD0A178BCA}" type="slidenum">
              <a:rPr/>
              <a:pPr rtl="0" eaLnBrk="1" hangingPunct="1"/>
              <a:t>26</a:t>
            </a:fld>
            <a:endParaRPr/>
          </a:p>
        </p:txBody>
      </p:sp>
      <p:pic>
        <p:nvPicPr>
          <p:cNvPr id="27651" name="Picture 4" descr="IMG_0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3203575" cy="2405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6" descr="Small_Small_ceramic_filter_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484313"/>
            <a:ext cx="2736850"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7" descr="IMG_0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3429000"/>
            <a:ext cx="2355850" cy="3141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4" name="Rectangle 8"/>
          <p:cNvSpPr>
            <a:spLocks noChangeArrowheads="1"/>
          </p:cNvSpPr>
          <p:nvPr/>
        </p:nvSpPr>
        <p:spPr bwMode="auto">
          <a:xfrm>
            <a:off x="250825" y="3933825"/>
            <a:ext cx="304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rtl="0"/>
            <a:r>
              <a:rPr b="1"/>
              <a:t>Diferentes velas de cerámica</a:t>
            </a:r>
          </a:p>
        </p:txBody>
      </p:sp>
      <p:sp>
        <p:nvSpPr>
          <p:cNvPr id="27655" name="Rectangle 9"/>
          <p:cNvSpPr>
            <a:spLocks noChangeArrowheads="1"/>
          </p:cNvSpPr>
          <p:nvPr/>
        </p:nvSpPr>
        <p:spPr bwMode="auto">
          <a:xfrm>
            <a:off x="6084888" y="4221163"/>
            <a:ext cx="2533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rtl="0"/>
            <a:r>
              <a:rPr b="1"/>
              <a:t>Filtro de cerámica tipo vela</a:t>
            </a:r>
          </a:p>
          <a:p>
            <a:pPr rtl="0"/>
            <a:r>
              <a:rPr b="1"/>
              <a:t>(Fuente: BushProof)</a:t>
            </a:r>
          </a:p>
        </p:txBody>
      </p:sp>
      <p:sp>
        <p:nvSpPr>
          <p:cNvPr id="27656" name="Rectangle 10"/>
          <p:cNvSpPr>
            <a:spLocks noChangeArrowheads="1"/>
          </p:cNvSpPr>
          <p:nvPr/>
        </p:nvSpPr>
        <p:spPr bwMode="auto">
          <a:xfrm>
            <a:off x="914400" y="525780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rtl="0"/>
            <a:r>
              <a:rPr b="1"/>
              <a:t>Filtro de cerámica tipo vela</a:t>
            </a:r>
          </a:p>
        </p:txBody>
      </p:sp>
      <p:sp>
        <p:nvSpPr>
          <p:cNvPr id="27657" name="Rectangle 2"/>
          <p:cNvSpPr>
            <a:spLocks noGrp="1" noChangeArrowheads="1"/>
          </p:cNvSpPr>
          <p:nvPr>
            <p:ph type="title"/>
          </p:nvPr>
        </p:nvSpPr>
        <p:spPr>
          <a:xfrm>
            <a:off x="457200" y="274638"/>
            <a:ext cx="8229600" cy="944562"/>
          </a:xfrm>
        </p:spPr>
        <p:txBody>
          <a:bodyPr/>
          <a:lstStyle/>
          <a:p>
            <a:pPr rtl="0" eaLnBrk="1" hangingPunct="1"/>
            <a:r>
              <a:rPr sz="4000" b="1" dirty="0" err="1">
                <a:solidFill>
                  <a:schemeClr val="accent2"/>
                </a:solidFill>
              </a:rPr>
              <a:t>Filtrar</a:t>
            </a:r>
            <a:r>
              <a:rPr sz="4000" b="1" dirty="0">
                <a:solidFill>
                  <a:schemeClr val="accent2"/>
                </a:solidFill>
              </a:rPr>
              <a:t> el </a:t>
            </a:r>
            <a:r>
              <a:rPr sz="4000" b="1" dirty="0" err="1">
                <a:solidFill>
                  <a:schemeClr val="accent2"/>
                </a:solidFill>
              </a:rPr>
              <a:t>agua</a:t>
            </a:r>
            <a:r>
              <a:rPr sz="4000" b="1" dirty="0">
                <a:solidFill>
                  <a:schemeClr val="accent2"/>
                </a:solidFill>
              </a:rPr>
              <a:t>: </a:t>
            </a:r>
            <a:r>
              <a:rPr lang="en-US" sz="4000" b="1" dirty="0" smtClean="0">
                <a:solidFill>
                  <a:schemeClr val="accent2"/>
                </a:solidFill>
              </a:rPr>
              <a:t/>
            </a:r>
            <a:br>
              <a:rPr lang="en-US" sz="4000" b="1" dirty="0" smtClean="0">
                <a:solidFill>
                  <a:schemeClr val="accent2"/>
                </a:solidFill>
              </a:rPr>
            </a:br>
            <a:r>
              <a:rPr sz="4000" b="1" dirty="0" err="1">
                <a:solidFill>
                  <a:schemeClr val="accent2"/>
                </a:solidFill>
              </a:rPr>
              <a:t>Filtro</a:t>
            </a:r>
            <a:r>
              <a:rPr sz="4000" b="1" dirty="0">
                <a:solidFill>
                  <a:schemeClr val="accent2"/>
                </a:solidFill>
              </a:rPr>
              <a:t> de </a:t>
            </a:r>
            <a:r>
              <a:rPr sz="4000" b="1" dirty="0" err="1">
                <a:solidFill>
                  <a:schemeClr val="accent2"/>
                </a:solidFill>
              </a:rPr>
              <a:t>cerámica</a:t>
            </a:r>
            <a:r>
              <a:rPr sz="4000" b="1" dirty="0">
                <a:solidFill>
                  <a:schemeClr val="accent2"/>
                </a:solidFill>
              </a:rPr>
              <a:t> </a:t>
            </a:r>
            <a:r>
              <a:rPr sz="4000" b="1" dirty="0" err="1">
                <a:solidFill>
                  <a:schemeClr val="accent2"/>
                </a:solidFill>
              </a:rPr>
              <a:t>tipo</a:t>
            </a:r>
            <a:r>
              <a:rPr sz="4000" b="1" dirty="0">
                <a:solidFill>
                  <a:schemeClr val="accent2"/>
                </a:solidFill>
              </a:rPr>
              <a:t> vela</a:t>
            </a:r>
          </a:p>
        </p:txBody>
      </p:sp>
      <p:pic>
        <p:nvPicPr>
          <p:cNvPr id="27658" name="Picture 4" descr="CAWST Colour - no tex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E8290F8-D0C6-4AEF-A6EB-C00C3FD45E99}" type="slidenum">
              <a:rPr/>
              <a:pPr rtl="0" eaLnBrk="1" hangingPunct="1"/>
              <a:t>27</a:t>
            </a:fld>
            <a:endParaRPr/>
          </a:p>
        </p:txBody>
      </p:sp>
      <p:sp>
        <p:nvSpPr>
          <p:cNvPr id="28675" name="Rectangle 2"/>
          <p:cNvSpPr>
            <a:spLocks noGrp="1" noChangeArrowheads="1"/>
          </p:cNvSpPr>
          <p:nvPr>
            <p:ph type="title"/>
          </p:nvPr>
        </p:nvSpPr>
        <p:spPr/>
        <p:txBody>
          <a:bodyPr/>
          <a:lstStyle/>
          <a:p>
            <a:pPr rtl="0" eaLnBrk="1" hangingPunct="1"/>
            <a:r>
              <a:rPr b="1">
                <a:solidFill>
                  <a:schemeClr val="accent2"/>
                </a:solidFill>
              </a:rPr>
              <a:t>Filtro de cerámica tipo vela</a:t>
            </a:r>
          </a:p>
        </p:txBody>
      </p:sp>
      <p:sp>
        <p:nvSpPr>
          <p:cNvPr id="28676" name="Rectangle 3"/>
          <p:cNvSpPr>
            <a:spLocks noGrp="1" noChangeArrowheads="1"/>
          </p:cNvSpPr>
          <p:nvPr>
            <p:ph type="body" idx="1"/>
          </p:nvPr>
        </p:nvSpPr>
        <p:spPr/>
        <p:txBody>
          <a:bodyPr/>
          <a:lstStyle/>
          <a:p>
            <a:pPr rtl="0" eaLnBrk="1" hangingPunct="1"/>
            <a:r>
              <a:rPr sz="2800"/>
              <a:t>Cilindros huecos que se fijan a la base de un recipiente.</a:t>
            </a:r>
          </a:p>
          <a:p>
            <a:pPr rtl="0" eaLnBrk="1" hangingPunct="1"/>
            <a:r>
              <a:rPr sz="2800"/>
              <a:t>El agua pasa a través de la vela y cae en el recipiente inferior. </a:t>
            </a:r>
          </a:p>
          <a:p>
            <a:pPr rtl="0" eaLnBrk="1" hangingPunct="1"/>
            <a:r>
              <a:rPr sz="2800"/>
              <a:t>Proporciona almacenamiento seguro</a:t>
            </a:r>
          </a:p>
          <a:p>
            <a:pPr rtl="0" eaLnBrk="1" hangingPunct="1"/>
            <a:r>
              <a:rPr sz="2800"/>
              <a:t>A veces se usa la plata coloidal como antibacteriano</a:t>
            </a:r>
          </a:p>
          <a:p>
            <a:pPr rtl="0" eaLnBrk="1" hangingPunct="1"/>
            <a:r>
              <a:rPr sz="2800"/>
              <a:t>Control de calidad </a:t>
            </a:r>
          </a:p>
          <a:p>
            <a:pPr lvl="1" rtl="0" eaLnBrk="1" hangingPunct="1"/>
            <a:r>
              <a:rPr sz="2400"/>
              <a:t>Asegurar un tamaño de poro pequeño</a:t>
            </a:r>
          </a:p>
          <a:p>
            <a:pPr lvl="1" rtl="0" eaLnBrk="1" hangingPunct="1"/>
            <a:r>
              <a:rPr sz="2400"/>
              <a:t>El sello entre la vela y el recipiente es fundamental</a:t>
            </a:r>
          </a:p>
          <a:p>
            <a:pPr eaLnBrk="1" hangingPunct="1"/>
            <a:endParaRPr lang="en-CA"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12BD470-597B-44BE-A567-8EAAE8E625EE}" type="slidenum">
              <a:rPr/>
              <a:pPr rtl="0" eaLnBrk="1" hangingPunct="1"/>
              <a:t>28</a:t>
            </a:fld>
            <a:endParaRPr/>
          </a:p>
        </p:txBody>
      </p:sp>
      <p:sp>
        <p:nvSpPr>
          <p:cNvPr id="29699" name="Rectangle 2"/>
          <p:cNvSpPr>
            <a:spLocks noGrp="1" noChangeArrowheads="1"/>
          </p:cNvSpPr>
          <p:nvPr>
            <p:ph type="title"/>
          </p:nvPr>
        </p:nvSpPr>
        <p:spPr>
          <a:xfrm>
            <a:off x="468313" y="0"/>
            <a:ext cx="8229600" cy="1143000"/>
          </a:xfrm>
        </p:spPr>
        <p:txBody>
          <a:bodyPr/>
          <a:lstStyle/>
          <a:p>
            <a:pPr rtl="0" eaLnBrk="1" hangingPunct="1"/>
            <a:r>
              <a:rPr b="1">
                <a:solidFill>
                  <a:schemeClr val="accent2"/>
                </a:solidFill>
              </a:rPr>
              <a:t>Filtro de membrana</a:t>
            </a:r>
          </a:p>
        </p:txBody>
      </p:sp>
      <p:pic>
        <p:nvPicPr>
          <p:cNvPr id="2970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1989138"/>
            <a:ext cx="1957388" cy="288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9701" name="Object 7"/>
          <p:cNvGraphicFramePr>
            <a:graphicFrameLocks noChangeAspect="1"/>
          </p:cNvGraphicFramePr>
          <p:nvPr/>
        </p:nvGraphicFramePr>
        <p:xfrm>
          <a:off x="3600450" y="1989138"/>
          <a:ext cx="2060575" cy="3071812"/>
        </p:xfrm>
        <a:graphic>
          <a:graphicData uri="http://schemas.openxmlformats.org/presentationml/2006/ole">
            <mc:AlternateContent xmlns:mc="http://schemas.openxmlformats.org/markup-compatibility/2006">
              <mc:Choice xmlns:v="urn:schemas-microsoft-com:vml" Requires="v">
                <p:oleObj spid="_x0000_s29720" r:id="rId5" imgW="1724266" imgH="2572109" progId="">
                  <p:embed/>
                </p:oleObj>
              </mc:Choice>
              <mc:Fallback>
                <p:oleObj r:id="rId5" imgW="1724266" imgH="2572109"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1989138"/>
                        <a:ext cx="2060575" cy="3071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2" name="Rectangle 8"/>
          <p:cNvSpPr>
            <a:spLocks noChangeArrowheads="1"/>
          </p:cNvSpPr>
          <p:nvPr/>
        </p:nvSpPr>
        <p:spPr bwMode="auto">
          <a:xfrm>
            <a:off x="1477963" y="4859338"/>
            <a:ext cx="1993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rtl="0"/>
            <a:r>
              <a:rPr sz="1200" b="1"/>
              <a:t>Filtro Familiar Lifestraw®</a:t>
            </a:r>
          </a:p>
          <a:p>
            <a:pPr rtl="0"/>
            <a:r>
              <a:rPr sz="1200"/>
              <a:t>(Fuente: www.vestergaard-frandsen.com/lifestraw)</a:t>
            </a:r>
          </a:p>
        </p:txBody>
      </p:sp>
      <p:sp>
        <p:nvSpPr>
          <p:cNvPr id="29703" name="Rectangle 2"/>
          <p:cNvSpPr>
            <a:spLocks noChangeArrowheads="1"/>
          </p:cNvSpPr>
          <p:nvPr/>
        </p:nvSpPr>
        <p:spPr bwMode="auto">
          <a:xfrm>
            <a:off x="3600450" y="5062538"/>
            <a:ext cx="3095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sz="1200" b="1"/>
              <a:t>Filtro Nerox-02 ®</a:t>
            </a:r>
          </a:p>
          <a:p>
            <a:pPr rtl="0"/>
            <a:r>
              <a:rPr sz="1200"/>
              <a:t>(Fuente: www.scan-water.org)</a:t>
            </a:r>
          </a:p>
        </p:txBody>
      </p:sp>
      <p:graphicFrame>
        <p:nvGraphicFramePr>
          <p:cNvPr id="29704" name="Object 3"/>
          <p:cNvGraphicFramePr>
            <a:graphicFrameLocks noChangeAspect="1"/>
          </p:cNvGraphicFramePr>
          <p:nvPr/>
        </p:nvGraphicFramePr>
        <p:xfrm>
          <a:off x="5810250" y="1989138"/>
          <a:ext cx="2138363" cy="2886075"/>
        </p:xfrm>
        <a:graphic>
          <a:graphicData uri="http://schemas.openxmlformats.org/presentationml/2006/ole">
            <mc:AlternateContent xmlns:mc="http://schemas.openxmlformats.org/markup-compatibility/2006">
              <mc:Choice xmlns:v="urn:schemas-microsoft-com:vml" Requires="v">
                <p:oleObj spid="_x0000_s29721" r:id="rId7" imgW="1771429" imgH="2390476" progId="">
                  <p:embed/>
                </p:oleObj>
              </mc:Choice>
              <mc:Fallback>
                <p:oleObj r:id="rId7" imgW="1771429" imgH="2390476"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0250" y="1989138"/>
                        <a:ext cx="2138363" cy="288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5" name="Rectangle 4"/>
          <p:cNvSpPr>
            <a:spLocks noChangeArrowheads="1"/>
          </p:cNvSpPr>
          <p:nvPr/>
        </p:nvSpPr>
        <p:spPr bwMode="auto">
          <a:xfrm>
            <a:off x="5795963" y="4970463"/>
            <a:ext cx="2305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sz="1200" b="1"/>
              <a:t>Filtro PointOne</a:t>
            </a:r>
            <a:r>
              <a:rPr sz="1200" b="1" baseline="30000"/>
              <a:t>TM</a:t>
            </a:r>
            <a:r>
              <a:rPr sz="1200" b="1"/>
              <a:t> de Sawyer   </a:t>
            </a:r>
          </a:p>
          <a:p>
            <a:pPr rtl="0"/>
            <a:r>
              <a:rPr sz="1200"/>
              <a:t>(Fuente: www.sawyer.com/gallery.htm)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rtl="0"/>
            <a:r>
              <a:rPr b="1">
                <a:solidFill>
                  <a:schemeClr val="accent2"/>
                </a:solidFill>
              </a:rPr>
              <a:t>Filtro de membrana</a:t>
            </a:r>
          </a:p>
        </p:txBody>
      </p:sp>
      <p:sp>
        <p:nvSpPr>
          <p:cNvPr id="307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1C4AFED-BEF5-44D8-AAB3-9AE06510D865}" type="slidenum">
              <a:rPr/>
              <a:pPr rtl="0" eaLnBrk="1" hangingPunct="1"/>
              <a:t>29</a:t>
            </a:fld>
            <a:endParaRPr/>
          </a:p>
        </p:txBody>
      </p:sp>
      <p:sp>
        <p:nvSpPr>
          <p:cNvPr id="30724" name="Rectangle 6"/>
          <p:cNvSpPr>
            <a:spLocks noChangeArrowheads="1"/>
          </p:cNvSpPr>
          <p:nvPr/>
        </p:nvSpPr>
        <p:spPr bwMode="auto">
          <a:xfrm>
            <a:off x="3357563" y="5084763"/>
            <a:ext cx="5400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0"/>
            <a:r>
              <a:rPr b="1"/>
              <a:t>Tipos de filtros de membrana y sus </a:t>
            </a:r>
          </a:p>
          <a:p>
            <a:pPr algn="ctr" rtl="0"/>
            <a:r>
              <a:rPr b="1"/>
              <a:t>capacidades de eliminación de contaminantes</a:t>
            </a:r>
          </a:p>
          <a:p>
            <a:pPr algn="ctr"/>
            <a:endParaRPr lang="en-CA" sz="1200"/>
          </a:p>
          <a:p>
            <a:pPr algn="ctr" rtl="0"/>
            <a:r>
              <a:rPr sz="1200"/>
              <a:t>(Fuente: Wagner, 2001 y US EPA, 2005, https://netfiles.uiuc.edu/mcheryan/www/mem-tech.htm)</a:t>
            </a:r>
          </a:p>
        </p:txBody>
      </p:sp>
      <p:graphicFrame>
        <p:nvGraphicFramePr>
          <p:cNvPr id="7" name="Table 6"/>
          <p:cNvGraphicFramePr>
            <a:graphicFrameLocks noGrp="1"/>
          </p:cNvGraphicFramePr>
          <p:nvPr/>
        </p:nvGraphicFramePr>
        <p:xfrm>
          <a:off x="3357563" y="1700213"/>
          <a:ext cx="5364162" cy="3586480"/>
        </p:xfrm>
        <a:graphic>
          <a:graphicData uri="http://schemas.openxmlformats.org/drawingml/2006/table">
            <a:tbl>
              <a:tblPr/>
              <a:tblGrid>
                <a:gridCol w="1901825"/>
                <a:gridCol w="1731962"/>
                <a:gridCol w="1730375"/>
              </a:tblGrid>
              <a:tr h="685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sz="1600" b="1" i="0" u="none" strike="noStrike" cap="none" normalizeH="0" baseline="0">
                          <a:ln>
                            <a:noFill/>
                          </a:ln>
                          <a:solidFill>
                            <a:srgbClr val="000000"/>
                          </a:solidFill>
                          <a:effectLst/>
                          <a:latin typeface="Arial" charset="0"/>
                          <a:cs typeface="Times New Roman" pitchFamily="18" charset="0"/>
                        </a:rPr>
                        <a:t>Tipo de filtración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sz="1600" b="1" i="0" u="none" strike="noStrike" cap="none" normalizeH="0" baseline="0">
                          <a:ln>
                            <a:noFill/>
                          </a:ln>
                          <a:solidFill>
                            <a:srgbClr val="000000"/>
                          </a:solidFill>
                          <a:effectLst/>
                          <a:latin typeface="Arial" charset="0"/>
                          <a:cs typeface="Times New Roman" pitchFamily="18" charset="0"/>
                        </a:rPr>
                        <a:t>Tamaño de poro</a:t>
                      </a:r>
                    </a:p>
                    <a:p>
                      <a:pPr marL="0" marR="0" lvl="0" indent="0" algn="just" defTabSz="914400" rtl="0" eaLnBrk="1" fontAlgn="base" latinLnBrk="0" hangingPunct="1">
                        <a:lnSpc>
                          <a:spcPct val="100000"/>
                        </a:lnSpc>
                        <a:spcBef>
                          <a:spcPct val="0"/>
                        </a:spcBef>
                        <a:spcAft>
                          <a:spcPct val="0"/>
                        </a:spcAft>
                        <a:buClrTx/>
                        <a:buSzTx/>
                        <a:buFontTx/>
                        <a:buNone/>
                        <a:tabLst/>
                      </a:pPr>
                      <a:r>
                        <a:rPr kumimoji="0" sz="1600" b="1" i="0" u="none" strike="noStrike" cap="none" normalizeH="0" baseline="0">
                          <a:ln>
                            <a:noFill/>
                          </a:ln>
                          <a:solidFill>
                            <a:srgbClr val="000000"/>
                          </a:solidFill>
                          <a:effectLst/>
                          <a:latin typeface="Arial" charset="0"/>
                          <a:ea typeface="Arial Unicode MS" pitchFamily="34" charset="-128"/>
                          <a:cs typeface="Times New Roman" pitchFamily="18" charset="0"/>
                        </a:rPr>
                        <a:t>(µm / 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sz="1600" b="1" i="0" u="none" strike="noStrike" cap="none" normalizeH="0" baseline="0">
                          <a:ln>
                            <a:noFill/>
                          </a:ln>
                          <a:solidFill>
                            <a:srgbClr val="000000"/>
                          </a:solidFill>
                          <a:effectLst/>
                          <a:latin typeface="Arial" charset="0"/>
                          <a:cs typeface="Times New Roman" pitchFamily="18" charset="0"/>
                        </a:rPr>
                        <a:t>Lo que puede eliminar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Microfiltración (MF)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0,1-10 µm (1‑1.000 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Sólidos en suspensión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Ultrafiltración (UF)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0,01-0,1 µm (1‑100 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Macromoléculas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Nanofiltración (NF)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&lt;0,001 µm </a:t>
                      </a:r>
                    </a:p>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(&lt;1 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Ácidos disociados, sales divalentes, azúcares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Osmosis inversa (OI)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&lt;0,001 µm (&lt;1 nm)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sz="1600" b="0" i="0" u="none" strike="noStrike" cap="none" normalizeH="0" baseline="0">
                          <a:ln>
                            <a:noFill/>
                          </a:ln>
                          <a:solidFill>
                            <a:srgbClr val="000000"/>
                          </a:solidFill>
                          <a:effectLst/>
                          <a:latin typeface="Arial" charset="0"/>
                          <a:cs typeface="Times New Roman" pitchFamily="18" charset="0"/>
                        </a:rPr>
                        <a:t>Ácidos no disociados, sales monovalentes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07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747838"/>
            <a:ext cx="2860675" cy="2592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52" name="Rectangle 3"/>
          <p:cNvSpPr>
            <a:spLocks noChangeArrowheads="1"/>
          </p:cNvSpPr>
          <p:nvPr/>
        </p:nvSpPr>
        <p:spPr bwMode="auto">
          <a:xfrm>
            <a:off x="692150" y="4365625"/>
            <a:ext cx="2449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sz="1200" b="1"/>
              <a:t>Ilustración de filtro de membrana</a:t>
            </a:r>
          </a:p>
          <a:p>
            <a:pPr rtl="0"/>
            <a:r>
              <a:rPr sz="1200"/>
              <a:t>(Fuente: www.firstprinciples.com)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11188" y="1598613"/>
            <a:ext cx="7772400" cy="1470025"/>
          </a:xfrm>
        </p:spPr>
        <p:txBody>
          <a:bodyPr/>
          <a:lstStyle/>
          <a:p>
            <a:pPr rtl="0" eaLnBrk="1" hangingPunct="1"/>
            <a:r>
              <a:rPr b="1">
                <a:solidFill>
                  <a:schemeClr val="accent2"/>
                </a:solidFill>
              </a:rPr>
              <a:t>Opciones para el tratamiento de agua a nivel domiciliario</a:t>
            </a:r>
          </a:p>
        </p:txBody>
      </p:sp>
      <p:pic>
        <p:nvPicPr>
          <p:cNvPr id="4099"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rtl="0" eaLnBrk="1" hangingPunct="1"/>
            <a:r>
              <a:rPr b="1">
                <a:solidFill>
                  <a:schemeClr val="accent2"/>
                </a:solidFill>
              </a:rPr>
              <a:t>Repaso</a:t>
            </a:r>
          </a:p>
        </p:txBody>
      </p:sp>
      <p:sp>
        <p:nvSpPr>
          <p:cNvPr id="19459" name="Rectangle 3"/>
          <p:cNvSpPr>
            <a:spLocks noGrp="1" noChangeArrowheads="1"/>
          </p:cNvSpPr>
          <p:nvPr>
            <p:ph type="body" idx="1"/>
          </p:nvPr>
        </p:nvSpPr>
        <p:spPr>
          <a:xfrm>
            <a:off x="457200" y="1268413"/>
            <a:ext cx="8229600" cy="4525962"/>
          </a:xfrm>
        </p:spPr>
        <p:txBody>
          <a:bodyPr/>
          <a:lstStyle/>
          <a:p>
            <a:pPr rtl="0" eaLnBrk="1" hangingPunct="1">
              <a:defRPr/>
            </a:pPr>
            <a:r>
              <a:rPr/>
              <a:t>Describa por qué se debe filtrar el agua, y dé dos ejemplos de opciones. </a:t>
            </a:r>
          </a:p>
          <a:p>
            <a:pPr rtl="0" eaLnBrk="1" hangingPunct="1">
              <a:defRPr/>
            </a:pPr>
            <a:r>
              <a:rPr i="1"/>
              <a:t>Elimina más ptógenos, remoción eficaz de patógenos</a:t>
            </a:r>
          </a:p>
          <a:p>
            <a:pPr rtl="0" eaLnBrk="1" hangingPunct="1">
              <a:defRPr/>
            </a:pPr>
            <a:r>
              <a:rPr i="1"/>
              <a:t>Filtro de bioarena</a:t>
            </a:r>
          </a:p>
          <a:p>
            <a:pPr rtl="0" eaLnBrk="1" hangingPunct="1">
              <a:defRPr/>
            </a:pPr>
            <a:r>
              <a:rPr i="1"/>
              <a:t>Filtro de cerámica tipo olla</a:t>
            </a:r>
          </a:p>
          <a:p>
            <a:pPr rtl="0" eaLnBrk="1" hangingPunct="1">
              <a:defRPr/>
            </a:pPr>
            <a:r>
              <a:rPr i="1"/>
              <a:t>Filtro de cerámica tipo vela</a:t>
            </a:r>
          </a:p>
          <a:p>
            <a:pPr rtl="0" eaLnBrk="1" hangingPunct="1">
              <a:defRPr/>
            </a:pPr>
            <a:r>
              <a:rPr i="1"/>
              <a:t>Filtro des membrana </a:t>
            </a:r>
            <a:r>
              <a:rPr sz="2800" i="1"/>
              <a:t>(Lifestraw, Nerox, Sawyer)</a:t>
            </a:r>
          </a:p>
          <a:p>
            <a:pPr marL="514350" indent="-514350" algn="ctr" eaLnBrk="1" hangingPunct="1">
              <a:buFontTx/>
              <a:buNone/>
              <a:defRPr/>
            </a:pPr>
            <a:endParaRPr lang="en-US" i="1"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1000"/>
                                        <p:tgtEl>
                                          <p:spTgt spid="19459">
                                            <p:txEl>
                                              <p:pRg st="1" end="1"/>
                                            </p:txEl>
                                          </p:spTgt>
                                        </p:tgtEl>
                                      </p:cBhvr>
                                    </p:animEffect>
                                    <p:anim calcmode="lin" valueType="num">
                                      <p:cBhvr>
                                        <p:cTn id="8"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1000"/>
                                        <p:tgtEl>
                                          <p:spTgt spid="19459">
                                            <p:txEl>
                                              <p:pRg st="2" end="2"/>
                                            </p:txEl>
                                          </p:spTgt>
                                        </p:tgtEl>
                                      </p:cBhvr>
                                    </p:animEffect>
                                    <p:anim calcmode="lin" valueType="num">
                                      <p:cBhvr>
                                        <p:cTn id="16"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4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Effect transition="in" filter="fade">
                                      <p:cBhvr>
                                        <p:cTn id="23" dur="1000"/>
                                        <p:tgtEl>
                                          <p:spTgt spid="19459">
                                            <p:txEl>
                                              <p:pRg st="3" end="3"/>
                                            </p:txEl>
                                          </p:spTgt>
                                        </p:tgtEl>
                                      </p:cBhvr>
                                    </p:animEffect>
                                    <p:anim calcmode="lin" valueType="num">
                                      <p:cBhvr>
                                        <p:cTn id="24"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4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Effect transition="in" filter="fade">
                                      <p:cBhvr>
                                        <p:cTn id="31" dur="1000"/>
                                        <p:tgtEl>
                                          <p:spTgt spid="19459">
                                            <p:txEl>
                                              <p:pRg st="4" end="4"/>
                                            </p:txEl>
                                          </p:spTgt>
                                        </p:tgtEl>
                                      </p:cBhvr>
                                    </p:animEffect>
                                    <p:anim calcmode="lin" valueType="num">
                                      <p:cBhvr>
                                        <p:cTn id="32"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9459">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45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9459">
                                            <p:txEl>
                                              <p:pRg st="5" end="5"/>
                                            </p:txEl>
                                          </p:spTgt>
                                        </p:tgtEl>
                                        <p:attrNameLst>
                                          <p:attrName>style.visibility</p:attrName>
                                        </p:attrNameLst>
                                      </p:cBhvr>
                                      <p:to>
                                        <p:strVal val="visible"/>
                                      </p:to>
                                    </p:set>
                                    <p:animEffect transition="in" filter="fade">
                                      <p:cBhvr>
                                        <p:cTn id="39" dur="1000"/>
                                        <p:tgtEl>
                                          <p:spTgt spid="19459">
                                            <p:txEl>
                                              <p:pRg st="5" end="5"/>
                                            </p:txEl>
                                          </p:spTgt>
                                        </p:tgtEl>
                                      </p:cBhvr>
                                    </p:animEffect>
                                    <p:anim calcmode="lin" valueType="num">
                                      <p:cBhvr>
                                        <p:cTn id="40" dur="1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9459">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945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rtl="0" eaLnBrk="1" hangingPunct="1"/>
            <a:r>
              <a:rPr b="1">
                <a:solidFill>
                  <a:schemeClr val="accent2"/>
                </a:solidFill>
              </a:rPr>
              <a:t>TANDAS: Desinfectar el agua</a:t>
            </a:r>
          </a:p>
        </p:txBody>
      </p:sp>
      <p:sp>
        <p:nvSpPr>
          <p:cNvPr id="19459" name="Rectangle 3"/>
          <p:cNvSpPr>
            <a:spLocks noGrp="1" noChangeArrowheads="1"/>
          </p:cNvSpPr>
          <p:nvPr>
            <p:ph type="body" idx="1"/>
          </p:nvPr>
        </p:nvSpPr>
        <p:spPr/>
        <p:txBody>
          <a:bodyPr/>
          <a:lstStyle/>
          <a:p>
            <a:pPr>
              <a:lnSpc>
                <a:spcPct val="90000"/>
              </a:lnSpc>
            </a:pPr>
            <a:endParaRPr lang="en-GB" smtClean="0"/>
          </a:p>
          <a:p>
            <a:pPr rtl="0">
              <a:lnSpc>
                <a:spcPct val="90000"/>
              </a:lnSpc>
            </a:pPr>
            <a:r>
              <a:rPr/>
              <a:t>Último paso en el proceso de tratamiento de agua a nivel domiciliario para eliminar o matar los patógenos que queden.</a:t>
            </a:r>
          </a:p>
          <a:p>
            <a:pPr>
              <a:lnSpc>
                <a:spcPct val="90000"/>
              </a:lnSpc>
            </a:pPr>
            <a:endParaRPr lang="en-GB" smtClean="0"/>
          </a:p>
          <a:p>
            <a:pPr rtl="0">
              <a:lnSpc>
                <a:spcPct val="90000"/>
              </a:lnSpc>
            </a:pPr>
            <a:r>
              <a:rPr/>
              <a:t>No reduce la turbiedad</a:t>
            </a:r>
          </a:p>
          <a:p>
            <a:pPr eaLnBrk="1" hangingPunct="1"/>
            <a:endParaRPr 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rtl="0" eaLnBrk="1" hangingPunct="1"/>
            <a:r>
              <a:rPr b="1">
                <a:solidFill>
                  <a:schemeClr val="accent2"/>
                </a:solidFill>
              </a:rPr>
              <a:t>Desinfectar el agua</a:t>
            </a:r>
          </a:p>
        </p:txBody>
      </p:sp>
      <p:sp>
        <p:nvSpPr>
          <p:cNvPr id="19459" name="Rectangle 3"/>
          <p:cNvSpPr>
            <a:spLocks noGrp="1" noChangeArrowheads="1"/>
          </p:cNvSpPr>
          <p:nvPr>
            <p:ph type="body" idx="1"/>
          </p:nvPr>
        </p:nvSpPr>
        <p:spPr/>
        <p:txBody>
          <a:bodyPr/>
          <a:lstStyle/>
          <a:p>
            <a:pPr rtl="0">
              <a:lnSpc>
                <a:spcPct val="90000"/>
              </a:lnSpc>
              <a:buFontTx/>
              <a:buNone/>
            </a:pPr>
            <a:r>
              <a:rPr/>
              <a:t>Opciones:</a:t>
            </a:r>
          </a:p>
          <a:p>
            <a:pPr>
              <a:lnSpc>
                <a:spcPct val="90000"/>
              </a:lnSpc>
              <a:buFontTx/>
              <a:buNone/>
            </a:pPr>
            <a:endParaRPr lang="en-GB" smtClean="0"/>
          </a:p>
          <a:p>
            <a:pPr rtl="0">
              <a:lnSpc>
                <a:spcPct val="90000"/>
              </a:lnSpc>
              <a:buFontTx/>
              <a:buAutoNum type="arabicPeriod"/>
            </a:pPr>
            <a:r>
              <a:rPr/>
              <a:t>Hervido</a:t>
            </a:r>
          </a:p>
          <a:p>
            <a:pPr rtl="0">
              <a:lnSpc>
                <a:spcPct val="90000"/>
              </a:lnSpc>
              <a:buFontTx/>
              <a:buAutoNum type="arabicPeriod"/>
            </a:pPr>
            <a:r>
              <a:rPr/>
              <a:t>Cloro</a:t>
            </a:r>
          </a:p>
          <a:p>
            <a:pPr rtl="0">
              <a:lnSpc>
                <a:spcPct val="90000"/>
              </a:lnSpc>
              <a:buFontTx/>
              <a:buAutoNum type="arabicPeriod"/>
            </a:pPr>
            <a:r>
              <a:rPr/>
              <a:t>Desinfección solar (SODIS)</a:t>
            </a:r>
          </a:p>
          <a:p>
            <a:pPr rtl="0">
              <a:lnSpc>
                <a:spcPct val="90000"/>
              </a:lnSpc>
              <a:buFontTx/>
              <a:buAutoNum type="arabicPeriod"/>
            </a:pPr>
            <a:r>
              <a:rPr/>
              <a:t>Pasteurización solar</a:t>
            </a:r>
          </a:p>
          <a:p>
            <a:pPr rtl="0">
              <a:lnSpc>
                <a:spcPct val="90000"/>
              </a:lnSpc>
              <a:buFontTx/>
              <a:buAutoNum type="arabicPeriod"/>
            </a:pPr>
            <a:r>
              <a:rPr/>
              <a:t>Destilación solar</a:t>
            </a:r>
          </a:p>
          <a:p>
            <a:pPr>
              <a:lnSpc>
                <a:spcPct val="90000"/>
              </a:lnSpc>
              <a:buFontTx/>
              <a:buAutoNum type="arabicPeriod"/>
            </a:pPr>
            <a:endParaRPr lang="en-GB" smtClean="0"/>
          </a:p>
          <a:p>
            <a:pPr eaLnBrk="1" hangingPunct="1"/>
            <a:endParaRPr lang="en-US" smtClean="0"/>
          </a:p>
        </p:txBody>
      </p:sp>
      <p:pic>
        <p:nvPicPr>
          <p:cNvPr id="5" name="Picture 2" descr="C:\Documents and Settings\Sandy\My Documents\CAWST_2011\BSF Technician Workshop\Participant Manual\Part 1 - drawings\Multi-Barrier Approach\Boiling.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341438"/>
            <a:ext cx="18700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andy\My Documents\CAWST_2011\BSF Technician Workshop\Participant Manual\Part 1 - drawings\Multi-Barrier Approach\SODI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5663" y="1377950"/>
            <a:ext cx="15367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1825625"/>
            <a:ext cx="13462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EEA1F76-7234-48B6-BA5E-9EEAA60B1EC4}" type="slidenum">
              <a:rPr/>
              <a:pPr rtl="0" eaLnBrk="1" hangingPunct="1"/>
              <a:t>33</a:t>
            </a:fld>
            <a:endParaRPr/>
          </a:p>
        </p:txBody>
      </p:sp>
      <p:sp>
        <p:nvSpPr>
          <p:cNvPr id="136195" name="Rectangle 3"/>
          <p:cNvSpPr>
            <a:spLocks noGrp="1" noChangeArrowheads="1"/>
          </p:cNvSpPr>
          <p:nvPr>
            <p:ph type="body" idx="1"/>
          </p:nvPr>
        </p:nvSpPr>
        <p:spPr>
          <a:xfrm>
            <a:off x="457200" y="1600200"/>
            <a:ext cx="4691063" cy="4525963"/>
          </a:xfrm>
        </p:spPr>
        <p:txBody>
          <a:bodyPr/>
          <a:lstStyle/>
          <a:p>
            <a:pPr>
              <a:buFontTx/>
              <a:buNone/>
            </a:pPr>
            <a:endParaRPr lang="en-CA" sz="2800" dirty="0" smtClean="0"/>
          </a:p>
          <a:p>
            <a:pPr rtl="0"/>
            <a:r>
              <a:rPr sz="2800"/>
              <a:t>Los patógenos mueren a los 100º C</a:t>
            </a:r>
          </a:p>
          <a:p>
            <a:endParaRPr lang="en-CA" sz="2800" dirty="0" smtClean="0"/>
          </a:p>
          <a:p>
            <a:pPr rtl="0"/>
            <a:r>
              <a:rPr sz="2800"/>
              <a:t>Hervir agua durante un minuto desactiva todos los patógenos</a:t>
            </a:r>
          </a:p>
        </p:txBody>
      </p:sp>
      <p:grpSp>
        <p:nvGrpSpPr>
          <p:cNvPr id="2" name="Group 1"/>
          <p:cNvGrpSpPr/>
          <p:nvPr/>
        </p:nvGrpSpPr>
        <p:grpSpPr>
          <a:xfrm>
            <a:off x="5364163" y="2565400"/>
            <a:ext cx="3473450" cy="2670175"/>
            <a:chOff x="5364163" y="2565400"/>
            <a:chExt cx="3473450" cy="2670175"/>
          </a:xfrm>
        </p:grpSpPr>
        <p:pic>
          <p:nvPicPr>
            <p:cNvPr id="34820" name="Picture 4" descr="boiling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565400"/>
              <a:ext cx="33480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p:cNvSpPr>
              <a:spLocks noChangeArrowheads="1"/>
            </p:cNvSpPr>
            <p:nvPr/>
          </p:nvSpPr>
          <p:spPr bwMode="auto">
            <a:xfrm>
              <a:off x="5364163" y="4868863"/>
              <a:ext cx="347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rtl="0"/>
              <a:r>
                <a:rPr b="1"/>
                <a:t>Calderas hirviendo (Fuente: Philtar)</a:t>
              </a:r>
            </a:p>
          </p:txBody>
        </p:sp>
      </p:grpSp>
      <p:sp>
        <p:nvSpPr>
          <p:cNvPr id="34822" name="Rectangle 2"/>
          <p:cNvSpPr>
            <a:spLocks noGrp="1" noChangeArrowheads="1"/>
          </p:cNvSpPr>
          <p:nvPr>
            <p:ph type="title"/>
          </p:nvPr>
        </p:nvSpPr>
        <p:spPr>
          <a:xfrm>
            <a:off x="457200" y="304800"/>
            <a:ext cx="8229600" cy="1143000"/>
          </a:xfrm>
        </p:spPr>
        <p:txBody>
          <a:bodyPr/>
          <a:lstStyle/>
          <a:p>
            <a:pPr rtl="0" eaLnBrk="1" hangingPunct="1"/>
            <a:r>
              <a:rPr b="1">
                <a:solidFill>
                  <a:schemeClr val="accent2"/>
                </a:solidFill>
              </a:rPr>
              <a:t>Desinfectar el agua: Hervido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2F095F1-3C30-41B8-81B0-AD5F9AD5FBA1}" type="slidenum">
              <a:rPr/>
              <a:pPr rtl="0" eaLnBrk="1" hangingPunct="1"/>
              <a:t>34</a:t>
            </a:fld>
            <a:endParaRPr/>
          </a:p>
        </p:txBody>
      </p:sp>
      <p:sp>
        <p:nvSpPr>
          <p:cNvPr id="135171" name="Rectangle 3"/>
          <p:cNvSpPr>
            <a:spLocks noGrp="1" noChangeArrowheads="1"/>
          </p:cNvSpPr>
          <p:nvPr>
            <p:ph type="body" idx="1"/>
          </p:nvPr>
        </p:nvSpPr>
        <p:spPr>
          <a:xfrm>
            <a:off x="468313" y="1268413"/>
            <a:ext cx="8229600" cy="4525962"/>
          </a:xfrm>
        </p:spPr>
        <p:txBody>
          <a:bodyPr/>
          <a:lstStyle/>
          <a:p>
            <a:pPr rtl="0">
              <a:lnSpc>
                <a:spcPct val="90000"/>
              </a:lnSpc>
            </a:pPr>
            <a:r>
              <a:rPr/>
              <a:t>Protección contra recontaminación</a:t>
            </a:r>
          </a:p>
          <a:p>
            <a:pPr rtl="0">
              <a:lnSpc>
                <a:spcPct val="90000"/>
              </a:lnSpc>
            </a:pPr>
            <a:r>
              <a:rPr/>
              <a:t>Afectado por turbidez, materia orgánica, amoniaco , temperatura y pH </a:t>
            </a:r>
          </a:p>
          <a:p>
            <a:pPr rtl="0">
              <a:lnSpc>
                <a:spcPct val="90000"/>
              </a:lnSpc>
            </a:pPr>
            <a:r>
              <a:rPr/>
              <a:t>Alta turbiedad = sedimentación y filtración primero</a:t>
            </a:r>
          </a:p>
          <a:p>
            <a:pPr>
              <a:lnSpc>
                <a:spcPct val="90000"/>
              </a:lnSpc>
            </a:pPr>
            <a:endParaRPr lang="en-CA" smtClean="0"/>
          </a:p>
          <a:p>
            <a:pPr rtl="0">
              <a:lnSpc>
                <a:spcPct val="90000"/>
              </a:lnSpc>
            </a:pPr>
            <a:r>
              <a:rPr/>
              <a:t>Algunos protozoos y helmintos</a:t>
            </a:r>
            <a:r>
              <a:rPr i="1"/>
              <a:t> </a:t>
            </a:r>
            <a:r>
              <a:rPr/>
              <a:t>son resistentes al cloro</a:t>
            </a:r>
          </a:p>
          <a:p>
            <a:pPr lvl="1" rtl="0">
              <a:lnSpc>
                <a:spcPct val="90000"/>
              </a:lnSpc>
            </a:pPr>
            <a:r>
              <a:rPr sz="2400" i="1"/>
              <a:t>-Toxoplasma, Cryptosporidiumparvum, </a:t>
            </a:r>
          </a:p>
          <a:p>
            <a:pPr lvl="1" rtl="0">
              <a:lnSpc>
                <a:spcPct val="90000"/>
              </a:lnSpc>
            </a:pPr>
            <a:r>
              <a:rPr sz="2400"/>
              <a:t>Ascaris lumbricoides, esquistosoma</a:t>
            </a:r>
          </a:p>
        </p:txBody>
      </p:sp>
      <p:sp>
        <p:nvSpPr>
          <p:cNvPr id="35844" name="Rectangle 2"/>
          <p:cNvSpPr>
            <a:spLocks noGrp="1" noChangeArrowheads="1"/>
          </p:cNvSpPr>
          <p:nvPr>
            <p:ph type="title"/>
          </p:nvPr>
        </p:nvSpPr>
        <p:spPr>
          <a:xfrm>
            <a:off x="457200" y="304800"/>
            <a:ext cx="8229600" cy="1143000"/>
          </a:xfrm>
        </p:spPr>
        <p:txBody>
          <a:bodyPr/>
          <a:lstStyle/>
          <a:p>
            <a:pPr rtl="0" eaLnBrk="1" hangingPunct="1"/>
            <a:r>
              <a:rPr b="1">
                <a:solidFill>
                  <a:schemeClr val="accent2"/>
                </a:solidFill>
              </a:rPr>
              <a:t>Desinfectar el agua: cloro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slide(fromBottom)">
                                      <p:cBhvr>
                                        <p:cTn id="7" dur="5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slide(fromBottom)">
                                      <p:cBhvr>
                                        <p:cTn id="12" dur="5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slide(fromBottom)">
                                      <p:cBhvr>
                                        <p:cTn id="17" dur="5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5171">
                                            <p:txEl>
                                              <p:pRg st="4" end="4"/>
                                            </p:txEl>
                                          </p:spTgt>
                                        </p:tgtEl>
                                        <p:attrNameLst>
                                          <p:attrName>style.visibility</p:attrName>
                                        </p:attrNameLst>
                                      </p:cBhvr>
                                      <p:to>
                                        <p:strVal val="visible"/>
                                      </p:to>
                                    </p:set>
                                    <p:animEffect transition="in" filter="slide(fromBottom)">
                                      <p:cBhvr>
                                        <p:cTn id="22" dur="500"/>
                                        <p:tgtEl>
                                          <p:spTgt spid="135171">
                                            <p:txEl>
                                              <p:pRg st="4" end="4"/>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35171">
                                            <p:txEl>
                                              <p:pRg st="5" end="5"/>
                                            </p:txEl>
                                          </p:spTgt>
                                        </p:tgtEl>
                                        <p:attrNameLst>
                                          <p:attrName>style.visibility</p:attrName>
                                        </p:attrNameLst>
                                      </p:cBhvr>
                                      <p:to>
                                        <p:strVal val="visible"/>
                                      </p:to>
                                    </p:set>
                                    <p:animEffect transition="in" filter="slide(fromBottom)">
                                      <p:cBhvr>
                                        <p:cTn id="25" dur="500"/>
                                        <p:tgtEl>
                                          <p:spTgt spid="135171">
                                            <p:txEl>
                                              <p:pRg st="5" end="5"/>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35171">
                                            <p:txEl>
                                              <p:pRg st="6" end="6"/>
                                            </p:txEl>
                                          </p:spTgt>
                                        </p:tgtEl>
                                        <p:attrNameLst>
                                          <p:attrName>style.visibility</p:attrName>
                                        </p:attrNameLst>
                                      </p:cBhvr>
                                      <p:to>
                                        <p:strVal val="visible"/>
                                      </p:to>
                                    </p:set>
                                    <p:animEffect transition="in" filter="slide(fromBottom)">
                                      <p:cBhvr>
                                        <p:cTn id="28" dur="500"/>
                                        <p:tgtEl>
                                          <p:spTgt spid="135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D571D49-54FC-42B5-BF5B-3BA656307068}" type="slidenum">
              <a:rPr/>
              <a:pPr rtl="0" eaLnBrk="1" hangingPunct="1"/>
              <a:t>35</a:t>
            </a:fld>
            <a:endParaRPr/>
          </a:p>
        </p:txBody>
      </p:sp>
      <p:sp>
        <p:nvSpPr>
          <p:cNvPr id="138243" name="Rectangle 3"/>
          <p:cNvSpPr>
            <a:spLocks noGrp="1" noChangeArrowheads="1"/>
          </p:cNvSpPr>
          <p:nvPr>
            <p:ph type="body" idx="1"/>
          </p:nvPr>
        </p:nvSpPr>
        <p:spPr>
          <a:xfrm>
            <a:off x="457200" y="1947863"/>
            <a:ext cx="5122863" cy="4178300"/>
          </a:xfrm>
        </p:spPr>
        <p:txBody>
          <a:bodyPr/>
          <a:lstStyle/>
          <a:p>
            <a:pPr rtl="0"/>
            <a:r>
              <a:rPr/>
              <a:t>La concentración de cloro varía entre 0,5 y 10%</a:t>
            </a:r>
          </a:p>
          <a:p>
            <a:pPr>
              <a:buFontTx/>
              <a:buNone/>
            </a:pPr>
            <a:endParaRPr lang="en-GB" smtClean="0"/>
          </a:p>
          <a:p>
            <a:pPr rtl="0"/>
            <a:r>
              <a:rPr/>
              <a:t>Varios productos disponibles, incluyendo el blanqueador casero</a:t>
            </a:r>
          </a:p>
          <a:p>
            <a:pPr>
              <a:buFontTx/>
              <a:buNone/>
            </a:pPr>
            <a:endParaRPr lang="en-CA" smtClean="0"/>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1968500"/>
            <a:ext cx="2233613"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69" name="Text Box 5"/>
          <p:cNvSpPr txBox="1">
            <a:spLocks noChangeArrowheads="1"/>
          </p:cNvSpPr>
          <p:nvPr/>
        </p:nvSpPr>
        <p:spPr bwMode="auto">
          <a:xfrm>
            <a:off x="5402263" y="5600700"/>
            <a:ext cx="28082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b="1"/>
              <a:t>Air Rahmat, Indonesia </a:t>
            </a:r>
          </a:p>
          <a:p>
            <a:pPr algn="ctr" rtl="0" eaLnBrk="1" hangingPunct="1"/>
            <a:r>
              <a:rPr b="1"/>
              <a:t>(Fuente: Tirta/JHUCCP)</a:t>
            </a:r>
          </a:p>
        </p:txBody>
      </p:sp>
      <p:sp>
        <p:nvSpPr>
          <p:cNvPr id="36870" name="Rectangle 2"/>
          <p:cNvSpPr>
            <a:spLocks noGrp="1" noChangeArrowheads="1"/>
          </p:cNvSpPr>
          <p:nvPr>
            <p:ph type="title"/>
          </p:nvPr>
        </p:nvSpPr>
        <p:spPr>
          <a:xfrm>
            <a:off x="457200" y="304800"/>
            <a:ext cx="8507413" cy="1143000"/>
          </a:xfrm>
        </p:spPr>
        <p:txBody>
          <a:bodyPr/>
          <a:lstStyle/>
          <a:p>
            <a:pPr rtl="0" eaLnBrk="1" hangingPunct="1"/>
            <a:r>
              <a:rPr b="1">
                <a:solidFill>
                  <a:schemeClr val="accent2"/>
                </a:solidFill>
              </a:rPr>
              <a:t>Desinfectar el agua: cloro: hipoclorito de sodio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slide(fromBottom)">
                                      <p:cBhvr>
                                        <p:cTn id="7" dur="500"/>
                                        <p:tgtEl>
                                          <p:spTgt spid="13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8243">
                                            <p:txEl>
                                              <p:pRg st="2" end="2"/>
                                            </p:txEl>
                                          </p:spTgt>
                                        </p:tgtEl>
                                        <p:attrNameLst>
                                          <p:attrName>style.visibility</p:attrName>
                                        </p:attrNameLst>
                                      </p:cBhvr>
                                      <p:to>
                                        <p:strVal val="visible"/>
                                      </p:to>
                                    </p:set>
                                    <p:animEffect transition="in" filter="slide(fromBottom)">
                                      <p:cBhvr>
                                        <p:cTn id="12" dur="500"/>
                                        <p:tgtEl>
                                          <p:spTgt spid="138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E2C7022-FB61-4AA5-805C-E9E324ADAB33}" type="slidenum">
              <a:rPr/>
              <a:pPr rtl="0" eaLnBrk="1" hangingPunct="1"/>
              <a:t>36</a:t>
            </a:fld>
            <a:endParaRPr/>
          </a:p>
        </p:txBody>
      </p:sp>
      <p:sp>
        <p:nvSpPr>
          <p:cNvPr id="140291" name="Rectangle 3"/>
          <p:cNvSpPr>
            <a:spLocks noGrp="1" noChangeArrowheads="1"/>
          </p:cNvSpPr>
          <p:nvPr>
            <p:ph type="body" idx="1"/>
          </p:nvPr>
        </p:nvSpPr>
        <p:spPr/>
        <p:txBody>
          <a:bodyPr/>
          <a:lstStyle/>
          <a:p>
            <a:pPr rtl="0"/>
            <a:r>
              <a:rPr sz="2800" dirty="0" err="1"/>
              <a:t>Utilizado</a:t>
            </a:r>
            <a:r>
              <a:rPr sz="2800" dirty="0"/>
              <a:t> </a:t>
            </a:r>
            <a:r>
              <a:rPr sz="2800" dirty="0" err="1"/>
              <a:t>comúnmente</a:t>
            </a:r>
            <a:r>
              <a:rPr sz="2800" dirty="0"/>
              <a:t> </a:t>
            </a:r>
            <a:r>
              <a:rPr sz="2800" dirty="0" err="1"/>
              <a:t>en</a:t>
            </a:r>
            <a:r>
              <a:rPr sz="2800" dirty="0"/>
              <a:t> </a:t>
            </a:r>
            <a:r>
              <a:rPr sz="2800" dirty="0" err="1"/>
              <a:t>emergencias</a:t>
            </a:r>
            <a:endParaRPr sz="2800" dirty="0"/>
          </a:p>
          <a:p>
            <a:pPr rtl="0"/>
            <a:r>
              <a:rPr sz="2800" dirty="0" err="1"/>
              <a:t>Diferentes</a:t>
            </a:r>
            <a:r>
              <a:rPr sz="2800" dirty="0"/>
              <a:t> </a:t>
            </a:r>
            <a:r>
              <a:rPr sz="2800" dirty="0" err="1"/>
              <a:t>concentraciones</a:t>
            </a:r>
            <a:r>
              <a:rPr sz="2800" dirty="0"/>
              <a:t> de </a:t>
            </a:r>
            <a:r>
              <a:rPr sz="2800" dirty="0" err="1"/>
              <a:t>NaDCC</a:t>
            </a:r>
            <a:r>
              <a:rPr sz="2800" dirty="0"/>
              <a:t> (</a:t>
            </a:r>
            <a:r>
              <a:rPr sz="2800" dirty="0" err="1"/>
              <a:t>por</a:t>
            </a:r>
            <a:r>
              <a:rPr sz="2800" dirty="0"/>
              <a:t> </a:t>
            </a:r>
            <a:r>
              <a:rPr sz="2800" dirty="0" err="1"/>
              <a:t>ejemplo</a:t>
            </a:r>
            <a:r>
              <a:rPr sz="2800" dirty="0"/>
              <a:t>, de 3,5 mg a 8,68 g) para </a:t>
            </a:r>
            <a:r>
              <a:rPr sz="2800" dirty="0" err="1"/>
              <a:t>tratar</a:t>
            </a:r>
            <a:r>
              <a:rPr sz="2800" dirty="0"/>
              <a:t> </a:t>
            </a:r>
            <a:r>
              <a:rPr sz="2800" dirty="0" err="1"/>
              <a:t>diferentes</a:t>
            </a:r>
            <a:r>
              <a:rPr sz="2800" dirty="0"/>
              <a:t> </a:t>
            </a:r>
            <a:r>
              <a:rPr sz="2800" dirty="0" err="1"/>
              <a:t>volúmenes</a:t>
            </a:r>
            <a:r>
              <a:rPr sz="2800" dirty="0"/>
              <a:t> de </a:t>
            </a:r>
            <a:r>
              <a:rPr sz="2800" dirty="0" err="1"/>
              <a:t>agua</a:t>
            </a:r>
            <a:r>
              <a:rPr sz="2800" dirty="0"/>
              <a:t> (</a:t>
            </a:r>
            <a:r>
              <a:rPr sz="2800" dirty="0" err="1"/>
              <a:t>por</a:t>
            </a:r>
            <a:r>
              <a:rPr sz="2800" dirty="0"/>
              <a:t> </a:t>
            </a:r>
            <a:r>
              <a:rPr sz="2800" dirty="0" err="1"/>
              <a:t>ejemplo</a:t>
            </a:r>
            <a:r>
              <a:rPr sz="2800" dirty="0"/>
              <a:t>, de 1 a 2.500 </a:t>
            </a:r>
            <a:r>
              <a:rPr sz="2800" dirty="0" err="1"/>
              <a:t>litros</a:t>
            </a:r>
            <a:r>
              <a:rPr sz="2800" dirty="0"/>
              <a:t>)</a:t>
            </a:r>
          </a:p>
          <a:p>
            <a:pPr>
              <a:buFontTx/>
              <a:buNone/>
            </a:pPr>
            <a:endParaRPr lang="en-CA" sz="2800" dirty="0" smtClean="0"/>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038600"/>
            <a:ext cx="5375275" cy="1935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3" name="Rectangle 2"/>
          <p:cNvSpPr>
            <a:spLocks noGrp="1" noChangeArrowheads="1"/>
          </p:cNvSpPr>
          <p:nvPr>
            <p:ph type="title"/>
          </p:nvPr>
        </p:nvSpPr>
        <p:spPr>
          <a:xfrm>
            <a:off x="323850" y="304800"/>
            <a:ext cx="8496300" cy="1143000"/>
          </a:xfrm>
        </p:spPr>
        <p:txBody>
          <a:bodyPr/>
          <a:lstStyle/>
          <a:p>
            <a:pPr rtl="0" eaLnBrk="1" hangingPunct="1"/>
            <a:r>
              <a:rPr sz="4000" b="1" dirty="0" err="1">
                <a:solidFill>
                  <a:schemeClr val="accent2"/>
                </a:solidFill>
              </a:rPr>
              <a:t>Desinfectar</a:t>
            </a:r>
            <a:r>
              <a:rPr sz="4000" b="1" dirty="0">
                <a:solidFill>
                  <a:schemeClr val="accent2"/>
                </a:solidFill>
              </a:rPr>
              <a:t> el </a:t>
            </a:r>
            <a:r>
              <a:rPr sz="4000" b="1" dirty="0" err="1">
                <a:solidFill>
                  <a:schemeClr val="accent2"/>
                </a:solidFill>
              </a:rPr>
              <a:t>agua</a:t>
            </a:r>
            <a:r>
              <a:rPr sz="4000" b="1" dirty="0">
                <a:solidFill>
                  <a:schemeClr val="accent2"/>
                </a:solidFill>
              </a:rPr>
              <a:t>: </a:t>
            </a:r>
            <a:r>
              <a:rPr sz="4000" b="1" dirty="0" err="1">
                <a:solidFill>
                  <a:schemeClr val="accent2"/>
                </a:solidFill>
              </a:rPr>
              <a:t>cloro</a:t>
            </a:r>
            <a:r>
              <a:rPr sz="4000" b="1" dirty="0">
                <a:solidFill>
                  <a:schemeClr val="accent2"/>
                </a:solidFill>
              </a:rPr>
              <a:t> - </a:t>
            </a:r>
            <a:r>
              <a:rPr sz="4000" b="1" dirty="0" err="1">
                <a:solidFill>
                  <a:schemeClr val="accent2"/>
                </a:solidFill>
              </a:rPr>
              <a:t>tabletas</a:t>
            </a:r>
            <a:r>
              <a:rPr sz="4000" b="1" dirty="0">
                <a:solidFill>
                  <a:schemeClr val="accent2"/>
                </a:solidFill>
              </a:rPr>
              <a:t> de </a:t>
            </a:r>
            <a:r>
              <a:rPr sz="4000" b="1" dirty="0" err="1">
                <a:solidFill>
                  <a:schemeClr val="accent2"/>
                </a:solidFill>
              </a:rPr>
              <a:t>NaDCC</a:t>
            </a:r>
            <a:endParaRPr sz="4000" b="1" dirty="0">
              <a:solidFill>
                <a:schemeClr val="accent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slide(fromBottom)">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slide(fromBottom)">
                                      <p:cBhvr>
                                        <p:cTn id="12" dur="500"/>
                                        <p:tgtEl>
                                          <p:spTgt spid="140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D4B2C08-05BA-4887-B1E4-4D1F3C5F9D36}" type="slidenum">
              <a:rPr/>
              <a:pPr rtl="0" eaLnBrk="1" hangingPunct="1"/>
              <a:t>37</a:t>
            </a:fld>
            <a:endParaRPr/>
          </a:p>
        </p:txBody>
      </p:sp>
      <p:sp>
        <p:nvSpPr>
          <p:cNvPr id="144387" name="Rectangle 3"/>
          <p:cNvSpPr>
            <a:spLocks noGrp="1" noChangeArrowheads="1"/>
          </p:cNvSpPr>
          <p:nvPr>
            <p:ph type="body" idx="1"/>
          </p:nvPr>
        </p:nvSpPr>
        <p:spPr>
          <a:xfrm>
            <a:off x="457200" y="1600200"/>
            <a:ext cx="5338763" cy="4525963"/>
          </a:xfrm>
        </p:spPr>
        <p:txBody>
          <a:bodyPr/>
          <a:lstStyle/>
          <a:p>
            <a:endParaRPr lang="en-GB" sz="2800" smtClean="0"/>
          </a:p>
          <a:p>
            <a:endParaRPr lang="en-GB" sz="2800" smtClean="0"/>
          </a:p>
          <a:p>
            <a:pPr rtl="0"/>
            <a:r>
              <a:rPr sz="2800"/>
              <a:t>Flocculent + Chlorine</a:t>
            </a:r>
          </a:p>
          <a:p>
            <a:endParaRPr lang="en-GB" sz="2800" smtClean="0"/>
          </a:p>
          <a:p>
            <a:pPr rtl="0"/>
            <a:r>
              <a:rPr sz="2800"/>
              <a:t>Sedimentación + desinfección</a:t>
            </a:r>
          </a:p>
        </p:txBody>
      </p:sp>
      <p:sp>
        <p:nvSpPr>
          <p:cNvPr id="38916" name="Rectangle 2"/>
          <p:cNvSpPr>
            <a:spLocks noGrp="1" noChangeArrowheads="1"/>
          </p:cNvSpPr>
          <p:nvPr>
            <p:ph type="title"/>
          </p:nvPr>
        </p:nvSpPr>
        <p:spPr>
          <a:xfrm>
            <a:off x="323850" y="557213"/>
            <a:ext cx="8569325" cy="1143000"/>
          </a:xfrm>
        </p:spPr>
        <p:txBody>
          <a:bodyPr/>
          <a:lstStyle/>
          <a:p>
            <a:pPr rtl="0" eaLnBrk="1" hangingPunct="1"/>
            <a:r>
              <a:rPr sz="4000" b="1" dirty="0" err="1">
                <a:solidFill>
                  <a:schemeClr val="accent2"/>
                </a:solidFill>
              </a:rPr>
              <a:t>Desinfectar</a:t>
            </a:r>
            <a:r>
              <a:rPr sz="4000" b="1" dirty="0">
                <a:solidFill>
                  <a:schemeClr val="accent2"/>
                </a:solidFill>
              </a:rPr>
              <a:t> el </a:t>
            </a:r>
            <a:r>
              <a:rPr sz="4000" b="1" dirty="0" err="1">
                <a:solidFill>
                  <a:schemeClr val="accent2"/>
                </a:solidFill>
              </a:rPr>
              <a:t>agua</a:t>
            </a:r>
            <a:r>
              <a:rPr sz="4000" b="1" dirty="0">
                <a:solidFill>
                  <a:schemeClr val="accent2"/>
                </a:solidFill>
              </a:rPr>
              <a:t>: </a:t>
            </a:r>
            <a:r>
              <a:rPr sz="4000" b="1" dirty="0" err="1">
                <a:solidFill>
                  <a:schemeClr val="accent2"/>
                </a:solidFill>
              </a:rPr>
              <a:t>Combinación</a:t>
            </a:r>
            <a:r>
              <a:rPr sz="4000" b="1" dirty="0">
                <a:solidFill>
                  <a:schemeClr val="accent2"/>
                </a:solidFill>
              </a:rPr>
              <a:t> </a:t>
            </a:r>
            <a:r>
              <a:rPr lang="en-US" sz="4000" b="1" dirty="0" smtClean="0">
                <a:solidFill>
                  <a:schemeClr val="accent2"/>
                </a:solidFill>
              </a:rPr>
              <a:t/>
            </a:r>
            <a:br>
              <a:rPr lang="en-US" sz="4000" b="1" dirty="0" smtClean="0">
                <a:solidFill>
                  <a:schemeClr val="accent2"/>
                </a:solidFill>
              </a:rPr>
            </a:br>
            <a:r>
              <a:rPr sz="4000" b="1" dirty="0" err="1">
                <a:solidFill>
                  <a:schemeClr val="accent2"/>
                </a:solidFill>
              </a:rPr>
              <a:t>floculante-desinfectante</a:t>
            </a:r>
            <a:endParaRPr sz="4000" b="1" dirty="0">
              <a:solidFill>
                <a:schemeClr val="accent2"/>
              </a:solidFill>
            </a:endParaRPr>
          </a:p>
        </p:txBody>
      </p:sp>
      <p:pic>
        <p:nvPicPr>
          <p:cNvPr id="38917" name="Picture 7" descr="FlocculentImage_Up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400300"/>
            <a:ext cx="278765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41438"/>
            <a:ext cx="4595812" cy="496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39" name="Text Box 5"/>
          <p:cNvSpPr txBox="1">
            <a:spLocks noChangeArrowheads="1"/>
          </p:cNvSpPr>
          <p:nvPr/>
        </p:nvSpPr>
        <p:spPr bwMode="auto">
          <a:xfrm>
            <a:off x="2878138" y="6383338"/>
            <a:ext cx="37433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(Fuente: EAWAG/SANDEC)</a:t>
            </a:r>
          </a:p>
        </p:txBody>
      </p:sp>
      <p:pic>
        <p:nvPicPr>
          <p:cNvPr id="39940" name="Picture 7" descr="Sodis-in-Boliv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341438"/>
            <a:ext cx="2868612" cy="4968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1" name="Rectangle 2"/>
          <p:cNvSpPr>
            <a:spLocks noGrp="1" noChangeArrowheads="1"/>
          </p:cNvSpPr>
          <p:nvPr>
            <p:ph type="title"/>
          </p:nvPr>
        </p:nvSpPr>
        <p:spPr>
          <a:xfrm>
            <a:off x="457200" y="152400"/>
            <a:ext cx="8229600" cy="990600"/>
          </a:xfrm>
        </p:spPr>
        <p:txBody>
          <a:bodyPr/>
          <a:lstStyle/>
          <a:p>
            <a:pPr rtl="0" eaLnBrk="1" hangingPunct="1"/>
            <a:r>
              <a:rPr sz="4000" b="1" dirty="0" err="1">
                <a:solidFill>
                  <a:schemeClr val="accent2"/>
                </a:solidFill>
              </a:rPr>
              <a:t>Desinfectar</a:t>
            </a:r>
            <a:r>
              <a:rPr sz="4000" b="1" dirty="0">
                <a:solidFill>
                  <a:schemeClr val="accent2"/>
                </a:solidFill>
              </a:rPr>
              <a:t> el </a:t>
            </a:r>
            <a:r>
              <a:rPr sz="4000" b="1" dirty="0" err="1">
                <a:solidFill>
                  <a:schemeClr val="accent2"/>
                </a:solidFill>
              </a:rPr>
              <a:t>agua</a:t>
            </a:r>
            <a:r>
              <a:rPr sz="4000" b="1" dirty="0">
                <a:solidFill>
                  <a:schemeClr val="accent2"/>
                </a:solidFill>
              </a:rPr>
              <a:t>: </a:t>
            </a:r>
            <a:r>
              <a:rPr lang="en-US" sz="4000" b="1" dirty="0" smtClean="0">
                <a:solidFill>
                  <a:schemeClr val="accent2"/>
                </a:solidFill>
              </a:rPr>
              <a:t/>
            </a:r>
            <a:br>
              <a:rPr lang="en-US" sz="4000" b="1" dirty="0" smtClean="0">
                <a:solidFill>
                  <a:schemeClr val="accent2"/>
                </a:solidFill>
              </a:rPr>
            </a:br>
            <a:r>
              <a:rPr sz="4000" b="1" dirty="0" err="1">
                <a:solidFill>
                  <a:schemeClr val="accent2"/>
                </a:solidFill>
              </a:rPr>
              <a:t>Desinfección</a:t>
            </a:r>
            <a:r>
              <a:rPr sz="4000" b="1" dirty="0">
                <a:solidFill>
                  <a:schemeClr val="accent2"/>
                </a:solidFill>
              </a:rPr>
              <a:t> solar (</a:t>
            </a:r>
            <a:r>
              <a:rPr sz="4000" b="1" dirty="0" err="1">
                <a:solidFill>
                  <a:schemeClr val="accent2"/>
                </a:solidFill>
              </a:rPr>
              <a:t>SODIS</a:t>
            </a:r>
            <a:r>
              <a:rPr sz="4000" b="1" dirty="0">
                <a:solidFill>
                  <a:schemeClr val="accent2"/>
                </a:solidFill>
              </a:rPr>
              <a:t>)</a:t>
            </a:r>
          </a:p>
        </p:txBody>
      </p:sp>
      <p:pic>
        <p:nvPicPr>
          <p:cNvPr id="39942"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4D0124D-C4DA-4533-8788-7B8A1F7B9571}" type="slidenum">
              <a:rPr/>
              <a:pPr rtl="0" eaLnBrk="1" hangingPunct="1"/>
              <a:t>39</a:t>
            </a:fld>
            <a:endParaRPr/>
          </a:p>
        </p:txBody>
      </p:sp>
      <p:sp>
        <p:nvSpPr>
          <p:cNvPr id="142339" name="Rectangle 3"/>
          <p:cNvSpPr>
            <a:spLocks noGrp="1" noChangeArrowheads="1"/>
          </p:cNvSpPr>
          <p:nvPr>
            <p:ph type="body" idx="1"/>
          </p:nvPr>
        </p:nvSpPr>
        <p:spPr/>
        <p:txBody>
          <a:bodyPr/>
          <a:lstStyle/>
          <a:p>
            <a:pPr rtl="0"/>
            <a:r>
              <a:rPr/>
              <a:t>Uso de la radiación solar y la temperatura para eliminar los patógenos</a:t>
            </a:r>
          </a:p>
          <a:p>
            <a:pPr rtl="0"/>
            <a:r>
              <a:rPr/>
              <a:t>Desinfecta pequeñas cantidades de agua con baja turbiedad</a:t>
            </a:r>
          </a:p>
          <a:p>
            <a:pPr rtl="0"/>
            <a:r>
              <a:rPr/>
              <a:t>Botellas transparentes, incoloras de plástico de entre 1 y 2 litros.</a:t>
            </a:r>
          </a:p>
          <a:p>
            <a:pPr lvl="1" rtl="0"/>
            <a:r>
              <a:rPr/>
              <a:t>Hechas de tereftalato de polietileno (PET) </a:t>
            </a:r>
          </a:p>
          <a:p>
            <a:pPr rtl="0"/>
            <a:r>
              <a:rPr/>
              <a:t>Exposición al sol durante un período mínimo de 6 horas</a:t>
            </a:r>
          </a:p>
        </p:txBody>
      </p:sp>
      <p:sp>
        <p:nvSpPr>
          <p:cNvPr id="40964" name="Rectangle 2"/>
          <p:cNvSpPr>
            <a:spLocks noGrp="1" noChangeArrowheads="1"/>
          </p:cNvSpPr>
          <p:nvPr>
            <p:ph type="title"/>
          </p:nvPr>
        </p:nvSpPr>
        <p:spPr>
          <a:xfrm>
            <a:off x="457200" y="152400"/>
            <a:ext cx="8229600" cy="990600"/>
          </a:xfrm>
        </p:spPr>
        <p:txBody>
          <a:bodyPr/>
          <a:lstStyle/>
          <a:p>
            <a:pPr rtl="0" eaLnBrk="1" hangingPunct="1"/>
            <a:r>
              <a:rPr sz="4000" b="1" dirty="0" err="1">
                <a:solidFill>
                  <a:schemeClr val="accent2"/>
                </a:solidFill>
              </a:rPr>
              <a:t>Desinfectar</a:t>
            </a:r>
            <a:r>
              <a:rPr sz="4000" b="1" dirty="0">
                <a:solidFill>
                  <a:schemeClr val="accent2"/>
                </a:solidFill>
              </a:rPr>
              <a:t> el </a:t>
            </a:r>
            <a:r>
              <a:rPr sz="4000" b="1" dirty="0" err="1">
                <a:solidFill>
                  <a:schemeClr val="accent2"/>
                </a:solidFill>
              </a:rPr>
              <a:t>agua</a:t>
            </a:r>
            <a:r>
              <a:rPr sz="4000" b="1" dirty="0">
                <a:solidFill>
                  <a:schemeClr val="accent2"/>
                </a:solidFill>
              </a:rPr>
              <a:t>: </a:t>
            </a:r>
            <a:r>
              <a:rPr lang="en-US" sz="4000" b="1" dirty="0" smtClean="0">
                <a:solidFill>
                  <a:schemeClr val="accent2"/>
                </a:solidFill>
              </a:rPr>
              <a:t/>
            </a:r>
            <a:br>
              <a:rPr lang="en-US" sz="4000" b="1" dirty="0" smtClean="0">
                <a:solidFill>
                  <a:schemeClr val="accent2"/>
                </a:solidFill>
              </a:rPr>
            </a:br>
            <a:r>
              <a:rPr sz="4000" b="1" dirty="0" err="1">
                <a:solidFill>
                  <a:schemeClr val="accent2"/>
                </a:solidFill>
              </a:rPr>
              <a:t>Desinfección</a:t>
            </a:r>
            <a:r>
              <a:rPr sz="4000" b="1" dirty="0">
                <a:solidFill>
                  <a:schemeClr val="accent2"/>
                </a:solidFill>
              </a:rPr>
              <a:t> solar (</a:t>
            </a:r>
            <a:r>
              <a:rPr sz="4000" b="1" dirty="0" err="1">
                <a:solidFill>
                  <a:schemeClr val="accent2"/>
                </a:solidFill>
              </a:rPr>
              <a:t>SODIS</a:t>
            </a:r>
            <a:r>
              <a:rPr sz="4000" b="1" dirty="0">
                <a:solidFill>
                  <a:schemeClr val="accent2"/>
                </a:solidFill>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slide(fromBottom)">
                                      <p:cBhvr>
                                        <p:cTn id="7" dur="500"/>
                                        <p:tgtEl>
                                          <p:spTgt spid="142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slide(fromBottom)">
                                      <p:cBhvr>
                                        <p:cTn id="12" dur="500"/>
                                        <p:tgtEl>
                                          <p:spTgt spid="142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slide(fromBottom)">
                                      <p:cBhvr>
                                        <p:cTn id="17" dur="500"/>
                                        <p:tgtEl>
                                          <p:spTgt spid="142339">
                                            <p:txEl>
                                              <p:pRg st="2" end="2"/>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42339">
                                            <p:txEl>
                                              <p:pRg st="3" end="3"/>
                                            </p:txEl>
                                          </p:spTgt>
                                        </p:tgtEl>
                                        <p:attrNameLst>
                                          <p:attrName>style.visibility</p:attrName>
                                        </p:attrNameLst>
                                      </p:cBhvr>
                                      <p:to>
                                        <p:strVal val="visible"/>
                                      </p:to>
                                    </p:set>
                                    <p:animEffect transition="in" filter="slide(fromBottom)">
                                      <p:cBhvr>
                                        <p:cTn id="20" dur="500"/>
                                        <p:tgtEl>
                                          <p:spTgt spid="14233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2339">
                                            <p:txEl>
                                              <p:pRg st="4" end="4"/>
                                            </p:txEl>
                                          </p:spTgt>
                                        </p:tgtEl>
                                        <p:attrNameLst>
                                          <p:attrName>style.visibility</p:attrName>
                                        </p:attrNameLst>
                                      </p:cBhvr>
                                      <p:to>
                                        <p:strVal val="visible"/>
                                      </p:to>
                                    </p:set>
                                    <p:animEffect transition="in" filter="slide(fromBottom)">
                                      <p:cBhvr>
                                        <p:cTn id="25" dur="500"/>
                                        <p:tgtEl>
                                          <p:spTgt spid="142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rtl="0" eaLnBrk="1" hangingPunct="1"/>
            <a:r>
              <a:rPr b="1">
                <a:solidFill>
                  <a:schemeClr val="accent2"/>
                </a:solidFill>
              </a:rPr>
              <a:t>Expectativas de aprendizaje</a:t>
            </a:r>
          </a:p>
        </p:txBody>
      </p:sp>
      <p:sp>
        <p:nvSpPr>
          <p:cNvPr id="14339" name="Rectangle 3"/>
          <p:cNvSpPr>
            <a:spLocks noGrp="1" noChangeArrowheads="1"/>
          </p:cNvSpPr>
          <p:nvPr>
            <p:ph type="body" idx="1"/>
          </p:nvPr>
        </p:nvSpPr>
        <p:spPr/>
        <p:txBody>
          <a:bodyPr/>
          <a:lstStyle/>
          <a:p>
            <a:pPr marL="514350" indent="-514350" rtl="0" eaLnBrk="1" hangingPunct="1">
              <a:buFontTx/>
              <a:buAutoNum type="arabicPeriod"/>
            </a:pPr>
            <a:r>
              <a:rPr/>
              <a:t>Enumerar y describir los 3 pasos del tratamiento de agua a nivel domiciliario.</a:t>
            </a:r>
          </a:p>
          <a:p>
            <a:pPr marL="514350" indent="-514350" eaLnBrk="1" hangingPunct="1">
              <a:buFontTx/>
              <a:buAutoNum type="arabicPeriod"/>
            </a:pPr>
            <a:endParaRPr lang="en-US" smtClean="0"/>
          </a:p>
          <a:p>
            <a:pPr marL="514350" indent="-514350" rtl="0">
              <a:buFontTx/>
              <a:buNone/>
            </a:pPr>
            <a:r>
              <a:rPr/>
              <a:t>2. Hablar de las diferentes opciones de tratamiento de agua a nivel domiciliario disponibles a nivel local, incluyendo cómo funcionan, lo eficientes que son, sus limitaciones y el costo asociado.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053C8B1-B7BA-4FD1-B77D-7E76DD6734EA}" type="slidenum">
              <a:rPr/>
              <a:pPr rtl="0" eaLnBrk="1" hangingPunct="1"/>
              <a:t>40</a:t>
            </a:fld>
            <a:endParaRPr/>
          </a:p>
        </p:txBody>
      </p:sp>
      <p:pic>
        <p:nvPicPr>
          <p:cNvPr id="419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350" y="1976438"/>
            <a:ext cx="2879725" cy="3557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88" name="Picture 6" descr="Using a solar panel to boil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060575"/>
            <a:ext cx="4105275" cy="34861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7"/>
          <p:cNvSpPr txBox="1">
            <a:spLocks noChangeArrowheads="1"/>
          </p:cNvSpPr>
          <p:nvPr/>
        </p:nvSpPr>
        <p:spPr bwMode="auto">
          <a:xfrm>
            <a:off x="468313" y="5734050"/>
            <a:ext cx="42481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dirty="0" err="1"/>
              <a:t>Uso</a:t>
            </a:r>
            <a:r>
              <a:rPr b="1" dirty="0"/>
              <a:t> de un panel solar para </a:t>
            </a:r>
            <a:r>
              <a:rPr b="1" dirty="0" err="1"/>
              <a:t>pasteurizar</a:t>
            </a:r>
            <a:r>
              <a:rPr b="1" dirty="0"/>
              <a:t> </a:t>
            </a:r>
            <a:r>
              <a:rPr b="1" dirty="0" err="1"/>
              <a:t>agua</a:t>
            </a:r>
            <a:r>
              <a:rPr b="1" dirty="0"/>
              <a:t> (Fuente: www.smc.edu)</a:t>
            </a:r>
          </a:p>
          <a:p>
            <a:pPr eaLnBrk="1" hangingPunct="1"/>
            <a:endParaRPr lang="en-CA" dirty="0"/>
          </a:p>
        </p:txBody>
      </p:sp>
      <p:sp>
        <p:nvSpPr>
          <p:cNvPr id="41990" name="Text Box 8"/>
          <p:cNvSpPr txBox="1">
            <a:spLocks noChangeArrowheads="1"/>
          </p:cNvSpPr>
          <p:nvPr/>
        </p:nvSpPr>
        <p:spPr bwMode="auto">
          <a:xfrm>
            <a:off x="4859338" y="5734050"/>
            <a:ext cx="42846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dirty="0" err="1"/>
              <a:t>Indicador</a:t>
            </a:r>
            <a:r>
              <a:rPr b="1" dirty="0"/>
              <a:t> de </a:t>
            </a:r>
            <a:r>
              <a:rPr b="1" dirty="0" err="1"/>
              <a:t>pasteurización</a:t>
            </a:r>
            <a:r>
              <a:rPr b="1" dirty="0"/>
              <a:t> de </a:t>
            </a:r>
            <a:r>
              <a:rPr b="1" dirty="0" err="1"/>
              <a:t>agua</a:t>
            </a:r>
            <a:r>
              <a:rPr b="1" dirty="0"/>
              <a:t> (</a:t>
            </a:r>
            <a:r>
              <a:rPr b="1" dirty="0" err="1"/>
              <a:t>WAPI</a:t>
            </a:r>
            <a:r>
              <a:rPr b="1" dirty="0"/>
              <a:t>)</a:t>
            </a:r>
          </a:p>
          <a:p>
            <a:pPr rtl="0" eaLnBrk="1" hangingPunct="1"/>
            <a:r>
              <a:rPr b="1" dirty="0"/>
              <a:t>(Fuente: Solar Cooker International)</a:t>
            </a:r>
          </a:p>
        </p:txBody>
      </p:sp>
      <p:sp>
        <p:nvSpPr>
          <p:cNvPr id="41991" name="Rectangle 2"/>
          <p:cNvSpPr>
            <a:spLocks noGrp="1" noChangeArrowheads="1"/>
          </p:cNvSpPr>
          <p:nvPr>
            <p:ph type="title"/>
          </p:nvPr>
        </p:nvSpPr>
        <p:spPr>
          <a:xfrm>
            <a:off x="457200" y="152400"/>
            <a:ext cx="8229600" cy="990600"/>
          </a:xfrm>
        </p:spPr>
        <p:txBody>
          <a:bodyPr/>
          <a:lstStyle/>
          <a:p>
            <a:pPr rtl="0" eaLnBrk="1" hangingPunct="1"/>
            <a:r>
              <a:rPr b="1">
                <a:solidFill>
                  <a:schemeClr val="accent2"/>
                </a:solidFill>
              </a:rPr>
              <a:t>Desinfectar el agua: </a:t>
            </a:r>
            <a:r>
              <a:rPr lang="en-US" b="1" smtClean="0">
                <a:solidFill>
                  <a:schemeClr val="accent2"/>
                </a:solidFill>
              </a:rPr>
              <a:t/>
            </a:r>
            <a:br>
              <a:rPr lang="en-US" b="1" smtClean="0">
                <a:solidFill>
                  <a:schemeClr val="accent2"/>
                </a:solidFill>
              </a:rPr>
            </a:br>
            <a:r>
              <a:rPr b="1">
                <a:solidFill>
                  <a:schemeClr val="accent2"/>
                </a:solidFill>
              </a:rPr>
              <a:t>Pasteurización solar</a:t>
            </a:r>
          </a:p>
        </p:txBody>
      </p:sp>
      <p:pic>
        <p:nvPicPr>
          <p:cNvPr id="41992"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02BA4D5-5F1F-420B-A0C0-08F52FF914BF}" type="slidenum">
              <a:rPr/>
              <a:pPr rtl="0" eaLnBrk="1" hangingPunct="1"/>
              <a:t>41</a:t>
            </a:fld>
            <a:endParaRPr/>
          </a:p>
        </p:txBody>
      </p:sp>
      <p:sp>
        <p:nvSpPr>
          <p:cNvPr id="149507" name="Rectangle 3"/>
          <p:cNvSpPr>
            <a:spLocks noGrp="1" noChangeArrowheads="1"/>
          </p:cNvSpPr>
          <p:nvPr>
            <p:ph type="body" idx="1"/>
          </p:nvPr>
        </p:nvSpPr>
        <p:spPr/>
        <p:txBody>
          <a:bodyPr/>
          <a:lstStyle/>
          <a:p>
            <a:pPr rtl="0">
              <a:lnSpc>
                <a:spcPct val="90000"/>
              </a:lnSpc>
            </a:pPr>
            <a:r>
              <a:rPr/>
              <a:t>Proceso de desinfección del agua a través del calor o la radiación</a:t>
            </a:r>
          </a:p>
          <a:p>
            <a:pPr rtl="0">
              <a:lnSpc>
                <a:spcPct val="90000"/>
              </a:lnSpc>
            </a:pPr>
            <a:r>
              <a:rPr/>
              <a:t>Se consigue el mismo efecto que con el hervido, pero a una temperatura más baja (65-75 C), durante un período de tiempo más largo</a:t>
            </a:r>
          </a:p>
          <a:p>
            <a:pPr rtl="0">
              <a:lnSpc>
                <a:spcPct val="90000"/>
              </a:lnSpc>
            </a:pPr>
            <a:r>
              <a:rPr/>
              <a:t>Un método simple de pasteurizar agua es poner contenedores oscurecidos llenos de agua en un horno solar</a:t>
            </a:r>
          </a:p>
          <a:p>
            <a:pPr rtl="0">
              <a:lnSpc>
                <a:spcPct val="90000"/>
              </a:lnSpc>
            </a:pPr>
            <a:r>
              <a:rPr/>
              <a:t>Se necesita un termómetro o indicador</a:t>
            </a:r>
          </a:p>
        </p:txBody>
      </p:sp>
      <p:sp>
        <p:nvSpPr>
          <p:cNvPr id="43012" name="Rectangle 2"/>
          <p:cNvSpPr>
            <a:spLocks noGrp="1" noChangeArrowheads="1"/>
          </p:cNvSpPr>
          <p:nvPr>
            <p:ph type="title"/>
          </p:nvPr>
        </p:nvSpPr>
        <p:spPr>
          <a:xfrm>
            <a:off x="457200" y="152400"/>
            <a:ext cx="8229600" cy="990600"/>
          </a:xfrm>
        </p:spPr>
        <p:txBody>
          <a:bodyPr/>
          <a:lstStyle/>
          <a:p>
            <a:pPr rtl="0" eaLnBrk="1" hangingPunct="1"/>
            <a:r>
              <a:rPr b="1">
                <a:solidFill>
                  <a:schemeClr val="accent2"/>
                </a:solidFill>
              </a:rPr>
              <a:t>Desinfectar el agua: </a:t>
            </a:r>
            <a:r>
              <a:rPr lang="en-US" b="1" smtClean="0">
                <a:solidFill>
                  <a:schemeClr val="accent2"/>
                </a:solidFill>
              </a:rPr>
              <a:t/>
            </a:r>
            <a:br>
              <a:rPr lang="en-US" b="1" smtClean="0">
                <a:solidFill>
                  <a:schemeClr val="accent2"/>
                </a:solidFill>
              </a:rPr>
            </a:br>
            <a:r>
              <a:rPr b="1">
                <a:solidFill>
                  <a:schemeClr val="accent2"/>
                </a:solidFill>
              </a:rPr>
              <a:t>Pasteurización solar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slide(fromBottom)">
                                      <p:cBhvr>
                                        <p:cTn id="7" dur="500"/>
                                        <p:tgtEl>
                                          <p:spTgt spid="149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slide(fromBottom)">
                                      <p:cBhvr>
                                        <p:cTn id="12" dur="500"/>
                                        <p:tgtEl>
                                          <p:spTgt spid="149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slide(fromBottom)">
                                      <p:cBhvr>
                                        <p:cTn id="17" dur="500"/>
                                        <p:tgtEl>
                                          <p:spTgt spid="149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9507">
                                            <p:txEl>
                                              <p:pRg st="3" end="3"/>
                                            </p:txEl>
                                          </p:spTgt>
                                        </p:tgtEl>
                                        <p:attrNameLst>
                                          <p:attrName>style.visibility</p:attrName>
                                        </p:attrNameLst>
                                      </p:cBhvr>
                                      <p:to>
                                        <p:strVal val="visible"/>
                                      </p:to>
                                    </p:set>
                                    <p:animEffect transition="in" filter="slide(fromBottom)">
                                      <p:cBhvr>
                                        <p:cTn id="22" dur="500"/>
                                        <p:tgtEl>
                                          <p:spTgt spid="149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4886325" y="6284913"/>
            <a:ext cx="4078288" cy="457200"/>
          </a:xfrm>
          <a:prstGeom prst="rect">
            <a:avLst/>
          </a:prstGeom>
          <a:solidFill>
            <a:schemeClr val="bg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rtl="0">
              <a:lnSpc>
                <a:spcPct val="90000"/>
              </a:lnSpc>
              <a:spcBef>
                <a:spcPct val="20000"/>
              </a:spcBef>
            </a:pPr>
            <a:r>
              <a:rPr b="1"/>
              <a:t>(Fuente: www.watercone.com)</a:t>
            </a:r>
          </a:p>
        </p:txBody>
      </p:sp>
      <p:pic>
        <p:nvPicPr>
          <p:cNvPr id="348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341438"/>
            <a:ext cx="41052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7"/>
          <p:cNvSpPr>
            <a:spLocks noChangeArrowheads="1"/>
          </p:cNvSpPr>
          <p:nvPr/>
        </p:nvSpPr>
        <p:spPr bwMode="auto">
          <a:xfrm>
            <a:off x="6754813" y="2814638"/>
            <a:ext cx="2281237" cy="457200"/>
          </a:xfrm>
          <a:prstGeom prst="rect">
            <a:avLst/>
          </a:prstGeom>
          <a:solidFill>
            <a:schemeClr val="bg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rtl="0">
              <a:lnSpc>
                <a:spcPct val="90000"/>
              </a:lnSpc>
              <a:spcBef>
                <a:spcPct val="20000"/>
              </a:spcBef>
            </a:pPr>
            <a:r>
              <a:rPr sz="1600" b="1"/>
              <a:t>Destilador de caja (Fuente: Smith, 2005)</a:t>
            </a:r>
          </a:p>
        </p:txBody>
      </p:sp>
      <p:pic>
        <p:nvPicPr>
          <p:cNvPr id="3482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4149725"/>
            <a:ext cx="84677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2"/>
          <p:cNvSpPr>
            <a:spLocks noGrp="1" noChangeArrowheads="1"/>
          </p:cNvSpPr>
          <p:nvPr>
            <p:ph type="title"/>
          </p:nvPr>
        </p:nvSpPr>
        <p:spPr>
          <a:xfrm>
            <a:off x="457200" y="152400"/>
            <a:ext cx="8229600" cy="990600"/>
          </a:xfrm>
        </p:spPr>
        <p:txBody>
          <a:bodyPr/>
          <a:lstStyle/>
          <a:p>
            <a:pPr rtl="0" eaLnBrk="1" hangingPunct="1"/>
            <a:r>
              <a:rPr b="1">
                <a:solidFill>
                  <a:schemeClr val="accent2"/>
                </a:solidFill>
              </a:rPr>
              <a:t>Desinfectar el agua: </a:t>
            </a:r>
            <a:r>
              <a:rPr lang="en-US" b="1" smtClean="0">
                <a:solidFill>
                  <a:schemeClr val="accent2"/>
                </a:solidFill>
              </a:rPr>
              <a:t/>
            </a:r>
            <a:br>
              <a:rPr lang="en-US" b="1" smtClean="0">
                <a:solidFill>
                  <a:schemeClr val="accent2"/>
                </a:solidFill>
              </a:rPr>
            </a:br>
            <a:r>
              <a:rPr b="1">
                <a:solidFill>
                  <a:schemeClr val="accent2"/>
                </a:solidFill>
              </a:rPr>
              <a:t>Destilación solar</a:t>
            </a:r>
          </a:p>
        </p:txBody>
      </p:sp>
      <p:sp>
        <p:nvSpPr>
          <p:cNvPr id="11" name="Notched Right Arrow 10"/>
          <p:cNvSpPr/>
          <p:nvPr/>
        </p:nvSpPr>
        <p:spPr>
          <a:xfrm>
            <a:off x="2794000" y="4894263"/>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2" name="Notched Right Arrow 11"/>
          <p:cNvSpPr/>
          <p:nvPr/>
        </p:nvSpPr>
        <p:spPr>
          <a:xfrm>
            <a:off x="5940425" y="4941888"/>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p:txBody>
          <a:bodyPr/>
          <a:lstStyle/>
          <a:p>
            <a:pPr>
              <a:lnSpc>
                <a:spcPct val="90000"/>
              </a:lnSpc>
              <a:buFontTx/>
              <a:buNone/>
            </a:pPr>
            <a:endParaRPr lang="en-GB" smtClean="0"/>
          </a:p>
          <a:p>
            <a:pPr rtl="0">
              <a:lnSpc>
                <a:spcPct val="90000"/>
              </a:lnSpc>
            </a:pPr>
            <a:r>
              <a:rPr/>
              <a:t>Evaporación </a:t>
            </a:r>
            <a:r>
              <a:rPr>
                <a:sym typeface="Wingdings" pitchFamily="2" charset="2"/>
              </a:rPr>
              <a:t></a:t>
            </a:r>
            <a:r>
              <a:rPr/>
              <a:t>vapor </a:t>
            </a:r>
            <a:r>
              <a:rPr>
                <a:sym typeface="Wingdings" pitchFamily="2" charset="2"/>
              </a:rPr>
              <a:t> </a:t>
            </a:r>
            <a:r>
              <a:rPr/>
              <a:t>condensación</a:t>
            </a:r>
          </a:p>
          <a:p>
            <a:pPr>
              <a:lnSpc>
                <a:spcPct val="90000"/>
              </a:lnSpc>
            </a:pPr>
            <a:endParaRPr lang="en-GB" smtClean="0"/>
          </a:p>
          <a:p>
            <a:pPr rtl="0">
              <a:lnSpc>
                <a:spcPct val="90000"/>
              </a:lnSpc>
            </a:pPr>
            <a:r>
              <a:rPr/>
              <a:t>Cualquier contaminante se deja atrás</a:t>
            </a:r>
          </a:p>
          <a:p>
            <a:pPr rtl="0">
              <a:lnSpc>
                <a:spcPct val="90000"/>
              </a:lnSpc>
              <a:buFontTx/>
              <a:buNone/>
            </a:pPr>
            <a:r>
              <a:rPr/>
              <a:t> </a:t>
            </a:r>
          </a:p>
          <a:p>
            <a:pPr rtl="0">
              <a:lnSpc>
                <a:spcPct val="90000"/>
              </a:lnSpc>
            </a:pPr>
            <a:r>
              <a:rPr/>
              <a:t>Una de las pocas opciones para tratar agua salobre</a:t>
            </a:r>
          </a:p>
          <a:p>
            <a:pPr>
              <a:lnSpc>
                <a:spcPct val="90000"/>
              </a:lnSpc>
            </a:pPr>
            <a:endParaRPr lang="en-CA" smtClean="0"/>
          </a:p>
        </p:txBody>
      </p:sp>
      <p:sp>
        <p:nvSpPr>
          <p:cNvPr id="45059" name="Rectangle 2"/>
          <p:cNvSpPr>
            <a:spLocks noGrp="1" noChangeArrowheads="1"/>
          </p:cNvSpPr>
          <p:nvPr>
            <p:ph type="title"/>
          </p:nvPr>
        </p:nvSpPr>
        <p:spPr>
          <a:xfrm>
            <a:off x="457200" y="152400"/>
            <a:ext cx="8229600" cy="990600"/>
          </a:xfrm>
        </p:spPr>
        <p:txBody>
          <a:bodyPr/>
          <a:lstStyle/>
          <a:p>
            <a:pPr rtl="0" eaLnBrk="1" hangingPunct="1"/>
            <a:r>
              <a:rPr b="1">
                <a:solidFill>
                  <a:schemeClr val="accent2"/>
                </a:solidFill>
              </a:rPr>
              <a:t>Desinfectar el agua: </a:t>
            </a:r>
            <a:r>
              <a:rPr lang="en-US" b="1" smtClean="0">
                <a:solidFill>
                  <a:schemeClr val="accent2"/>
                </a:solidFill>
              </a:rPr>
              <a:t/>
            </a:r>
            <a:br>
              <a:rPr lang="en-US" b="1" smtClean="0">
                <a:solidFill>
                  <a:schemeClr val="accent2"/>
                </a:solidFill>
              </a:rPr>
            </a:br>
            <a:r>
              <a:rPr b="1">
                <a:solidFill>
                  <a:schemeClr val="accent2"/>
                </a:solidFill>
              </a:rPr>
              <a:t>Destilación solar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animEffect transition="in" filter="slide(fromBottom)">
                                      <p:cBhvr>
                                        <p:cTn id="7" dur="500"/>
                                        <p:tgtEl>
                                          <p:spTgt spid="164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4867">
                                            <p:txEl>
                                              <p:pRg st="3" end="3"/>
                                            </p:txEl>
                                          </p:spTgt>
                                        </p:tgtEl>
                                        <p:attrNameLst>
                                          <p:attrName>style.visibility</p:attrName>
                                        </p:attrNameLst>
                                      </p:cBhvr>
                                      <p:to>
                                        <p:strVal val="visible"/>
                                      </p:to>
                                    </p:set>
                                    <p:animEffect transition="in" filter="slide(fromBottom)">
                                      <p:cBhvr>
                                        <p:cTn id="12" dur="500"/>
                                        <p:tgtEl>
                                          <p:spTgt spid="1648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4867">
                                            <p:txEl>
                                              <p:pRg st="4" end="4"/>
                                            </p:txEl>
                                          </p:spTgt>
                                        </p:tgtEl>
                                        <p:attrNameLst>
                                          <p:attrName>style.visibility</p:attrName>
                                        </p:attrNameLst>
                                      </p:cBhvr>
                                      <p:to>
                                        <p:strVal val="visible"/>
                                      </p:to>
                                    </p:set>
                                    <p:animEffect transition="in" filter="slide(fromBottom)">
                                      <p:cBhvr>
                                        <p:cTn id="17" dur="500"/>
                                        <p:tgtEl>
                                          <p:spTgt spid="16486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4867">
                                            <p:txEl>
                                              <p:pRg st="5" end="5"/>
                                            </p:txEl>
                                          </p:spTgt>
                                        </p:tgtEl>
                                        <p:attrNameLst>
                                          <p:attrName>style.visibility</p:attrName>
                                        </p:attrNameLst>
                                      </p:cBhvr>
                                      <p:to>
                                        <p:strVal val="visible"/>
                                      </p:to>
                                    </p:set>
                                    <p:animEffect transition="in" filter="slide(fromBottom)">
                                      <p:cBhvr>
                                        <p:cTn id="22" dur="500"/>
                                        <p:tgtEl>
                                          <p:spTgt spid="164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rtl="0" eaLnBrk="1" hangingPunct="1"/>
            <a:r>
              <a:rPr b="1">
                <a:solidFill>
                  <a:schemeClr val="accent2"/>
                </a:solidFill>
              </a:rPr>
              <a:t>Repaso</a:t>
            </a:r>
          </a:p>
        </p:txBody>
      </p:sp>
      <p:sp>
        <p:nvSpPr>
          <p:cNvPr id="19459" name="Rectangle 3"/>
          <p:cNvSpPr>
            <a:spLocks noGrp="1" noChangeArrowheads="1"/>
          </p:cNvSpPr>
          <p:nvPr>
            <p:ph type="body" idx="1"/>
          </p:nvPr>
        </p:nvSpPr>
        <p:spPr/>
        <p:txBody>
          <a:bodyPr/>
          <a:lstStyle/>
          <a:p>
            <a:pPr rtl="0" eaLnBrk="1" hangingPunct="1"/>
            <a:r>
              <a:rPr/>
              <a:t>¿Por qué la desinfección es importante después de la sedimentación y filtración?</a:t>
            </a:r>
          </a:p>
          <a:p>
            <a:pPr eaLnBrk="1" hangingPunct="1"/>
            <a:endParaRPr lang="en-US" i="1" smtClean="0"/>
          </a:p>
          <a:p>
            <a:pPr rtl="0" eaLnBrk="1" hangingPunct="1"/>
            <a:r>
              <a:rPr i="1"/>
              <a:t>Mata los patógenos que no se eliminaron en la sedimentación y la filtración</a:t>
            </a:r>
          </a:p>
          <a:p>
            <a:pPr rtl="0" eaLnBrk="1" hangingPunct="1"/>
            <a:r>
              <a:rPr i="1"/>
              <a:t>El cloro previene la recontaminación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1000"/>
                                        <p:tgtEl>
                                          <p:spTgt spid="19459">
                                            <p:txEl>
                                              <p:pRg st="2" end="2"/>
                                            </p:txEl>
                                          </p:spTgt>
                                        </p:tgtEl>
                                      </p:cBhvr>
                                    </p:animEffect>
                                    <p:anim calcmode="lin" valueType="num">
                                      <p:cBhvr>
                                        <p:cTn id="8"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animEffect transition="in" filter="fade">
                                      <p:cBhvr>
                                        <p:cTn id="15" dur="1000"/>
                                        <p:tgtEl>
                                          <p:spTgt spid="19459">
                                            <p:txEl>
                                              <p:pRg st="3" end="3"/>
                                            </p:txEl>
                                          </p:spTgt>
                                        </p:tgtEl>
                                      </p:cBhvr>
                                    </p:animEffect>
                                    <p:anim calcmode="lin" valueType="num">
                                      <p:cBhvr>
                                        <p:cTn id="16"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45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rtl="0" eaLnBrk="1" hangingPunct="1"/>
            <a:r>
              <a:rPr b="1">
                <a:solidFill>
                  <a:schemeClr val="accent2"/>
                </a:solidFill>
              </a:rPr>
              <a:t>Repaso</a:t>
            </a:r>
          </a:p>
        </p:txBody>
      </p:sp>
      <p:sp>
        <p:nvSpPr>
          <p:cNvPr id="19459" name="Rectangle 3"/>
          <p:cNvSpPr>
            <a:spLocks noGrp="1" noChangeArrowheads="1"/>
          </p:cNvSpPr>
          <p:nvPr>
            <p:ph type="body" idx="1"/>
          </p:nvPr>
        </p:nvSpPr>
        <p:spPr/>
        <p:txBody>
          <a:bodyPr/>
          <a:lstStyle/>
          <a:p>
            <a:pPr marL="514350" indent="-514350" rtl="0" eaLnBrk="1" hangingPunct="1">
              <a:buFontTx/>
              <a:buNone/>
              <a:defRPr/>
            </a:pPr>
            <a:r>
              <a:rPr/>
              <a:t>Dé tres opciones se pudieran utilizar para la desinfección</a:t>
            </a:r>
          </a:p>
          <a:p>
            <a:pPr rtl="0" eaLnBrk="1" hangingPunct="1">
              <a:defRPr/>
            </a:pPr>
            <a:r>
              <a:rPr i="1"/>
              <a:t>Hervido</a:t>
            </a:r>
          </a:p>
          <a:p>
            <a:pPr rtl="0" eaLnBrk="1" hangingPunct="1">
              <a:defRPr/>
            </a:pPr>
            <a:r>
              <a:rPr i="1"/>
              <a:t>Cloro</a:t>
            </a:r>
          </a:p>
          <a:p>
            <a:pPr rtl="0" eaLnBrk="1" hangingPunct="1">
              <a:defRPr/>
            </a:pPr>
            <a:r>
              <a:rPr i="1"/>
              <a:t>Desinfección solar</a:t>
            </a:r>
          </a:p>
          <a:p>
            <a:pPr rtl="0" eaLnBrk="1" hangingPunct="1">
              <a:defRPr/>
            </a:pPr>
            <a:r>
              <a:rPr i="1"/>
              <a:t>Pasteurización solar</a:t>
            </a:r>
          </a:p>
          <a:p>
            <a:pPr rtl="0" eaLnBrk="1" hangingPunct="1">
              <a:defRPr/>
            </a:pPr>
            <a:r>
              <a:rPr i="1"/>
              <a:t>Destilación solar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1000"/>
                                        <p:tgtEl>
                                          <p:spTgt spid="19459">
                                            <p:txEl>
                                              <p:pRg st="1" end="1"/>
                                            </p:txEl>
                                          </p:spTgt>
                                        </p:tgtEl>
                                      </p:cBhvr>
                                    </p:animEffect>
                                    <p:anim calcmode="lin" valueType="num">
                                      <p:cBhvr>
                                        <p:cTn id="8"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1000"/>
                                        <p:tgtEl>
                                          <p:spTgt spid="19459">
                                            <p:txEl>
                                              <p:pRg st="2" end="2"/>
                                            </p:txEl>
                                          </p:spTgt>
                                        </p:tgtEl>
                                      </p:cBhvr>
                                    </p:animEffect>
                                    <p:anim calcmode="lin" valueType="num">
                                      <p:cBhvr>
                                        <p:cTn id="16"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4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Effect transition="in" filter="fade">
                                      <p:cBhvr>
                                        <p:cTn id="23" dur="1000"/>
                                        <p:tgtEl>
                                          <p:spTgt spid="19459">
                                            <p:txEl>
                                              <p:pRg st="3" end="3"/>
                                            </p:txEl>
                                          </p:spTgt>
                                        </p:tgtEl>
                                      </p:cBhvr>
                                    </p:animEffect>
                                    <p:anim calcmode="lin" valueType="num">
                                      <p:cBhvr>
                                        <p:cTn id="24"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4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Effect transition="in" filter="fade">
                                      <p:cBhvr>
                                        <p:cTn id="31" dur="1000"/>
                                        <p:tgtEl>
                                          <p:spTgt spid="19459">
                                            <p:txEl>
                                              <p:pRg st="4" end="4"/>
                                            </p:txEl>
                                          </p:spTgt>
                                        </p:tgtEl>
                                      </p:cBhvr>
                                    </p:animEffect>
                                    <p:anim calcmode="lin" valueType="num">
                                      <p:cBhvr>
                                        <p:cTn id="32"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9459">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45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9459">
                                            <p:txEl>
                                              <p:pRg st="5" end="5"/>
                                            </p:txEl>
                                          </p:spTgt>
                                        </p:tgtEl>
                                        <p:attrNameLst>
                                          <p:attrName>style.visibility</p:attrName>
                                        </p:attrNameLst>
                                      </p:cBhvr>
                                      <p:to>
                                        <p:strVal val="visible"/>
                                      </p:to>
                                    </p:set>
                                    <p:animEffect transition="in" filter="fade">
                                      <p:cBhvr>
                                        <p:cTn id="39" dur="1000"/>
                                        <p:tgtEl>
                                          <p:spTgt spid="19459">
                                            <p:txEl>
                                              <p:pRg st="5" end="5"/>
                                            </p:txEl>
                                          </p:spTgt>
                                        </p:tgtEl>
                                      </p:cBhvr>
                                    </p:animEffect>
                                    <p:anim calcmode="lin" valueType="num">
                                      <p:cBhvr>
                                        <p:cTn id="40" dur="1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9459">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945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rtl="0" eaLnBrk="1" hangingPunct="1"/>
            <a:r>
              <a:rPr b="1">
                <a:solidFill>
                  <a:schemeClr val="accent2"/>
                </a:solidFill>
              </a:rPr>
              <a:t>Almacenar el agua de forma segura</a:t>
            </a:r>
          </a:p>
        </p:txBody>
      </p:sp>
      <p:sp>
        <p:nvSpPr>
          <p:cNvPr id="19459" name="Rectangle 3"/>
          <p:cNvSpPr>
            <a:spLocks noGrp="1" noChangeArrowheads="1"/>
          </p:cNvSpPr>
          <p:nvPr>
            <p:ph type="body" idx="1"/>
          </p:nvPr>
        </p:nvSpPr>
        <p:spPr>
          <a:xfrm>
            <a:off x="457200" y="1268413"/>
            <a:ext cx="4330700" cy="4525962"/>
          </a:xfrm>
        </p:spPr>
        <p:txBody>
          <a:bodyPr/>
          <a:lstStyle/>
          <a:p>
            <a:pPr marL="0" indent="0" rtl="0">
              <a:buFontTx/>
              <a:buNone/>
              <a:defRPr/>
            </a:pPr>
            <a:r>
              <a:rPr sz="2400"/>
              <a:t>Un recipiente de almacenamiento seguro de agua debe tener las siguientes cualidades: </a:t>
            </a:r>
          </a:p>
          <a:p>
            <a:pPr rtl="0">
              <a:defRPr/>
            </a:pPr>
            <a:r>
              <a:rPr sz="2400"/>
              <a:t>Cubierta o tapa robusta y ajustada</a:t>
            </a:r>
          </a:p>
          <a:p>
            <a:pPr rtl="0">
              <a:defRPr/>
            </a:pPr>
            <a:r>
              <a:rPr sz="2400"/>
              <a:t>Grifo o apertura estrecha para verter el agua</a:t>
            </a:r>
          </a:p>
          <a:p>
            <a:pPr rtl="0">
              <a:defRPr/>
            </a:pPr>
            <a:r>
              <a:rPr sz="2400"/>
              <a:t>Base estable para que no se vuelque</a:t>
            </a:r>
          </a:p>
          <a:p>
            <a:pPr rtl="0">
              <a:defRPr/>
            </a:pPr>
            <a:r>
              <a:rPr sz="2400"/>
              <a:t>Fácil de limpiar </a:t>
            </a:r>
          </a:p>
          <a:p>
            <a:pPr rtl="0">
              <a:defRPr/>
            </a:pPr>
            <a:r>
              <a:rPr sz="2400"/>
              <a:t>Duradero y robusto </a:t>
            </a:r>
          </a:p>
          <a:p>
            <a:pPr rtl="0">
              <a:defRPr/>
            </a:pPr>
            <a:r>
              <a:rPr sz="2400"/>
              <a:t>No transparente</a:t>
            </a:r>
          </a:p>
          <a:p>
            <a:pPr eaLnBrk="1" hangingPunct="1">
              <a:defRPr/>
            </a:pPr>
            <a:endParaRPr lang="en-US" sz="2400" dirty="0" smtClean="0"/>
          </a:p>
        </p:txBody>
      </p:sp>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963" y="1665288"/>
            <a:ext cx="4038600" cy="450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rtl="0" eaLnBrk="1" hangingPunct="1"/>
            <a:r>
              <a:rPr b="1">
                <a:solidFill>
                  <a:schemeClr val="accent2"/>
                </a:solidFill>
              </a:rPr>
              <a:t>Almacenar el agua de forma segura</a:t>
            </a:r>
          </a:p>
        </p:txBody>
      </p:sp>
      <p:sp>
        <p:nvSpPr>
          <p:cNvPr id="19459" name="Rectangle 3"/>
          <p:cNvSpPr>
            <a:spLocks noGrp="1" noChangeArrowheads="1"/>
          </p:cNvSpPr>
          <p:nvPr>
            <p:ph type="body" idx="1"/>
          </p:nvPr>
        </p:nvSpPr>
        <p:spPr/>
        <p:txBody>
          <a:bodyPr/>
          <a:lstStyle/>
          <a:p>
            <a:pPr rtl="0">
              <a:lnSpc>
                <a:spcPct val="90000"/>
              </a:lnSpc>
              <a:buFontTx/>
              <a:buNone/>
            </a:pPr>
            <a:r>
              <a:rPr/>
              <a:t>Opciones:</a:t>
            </a:r>
          </a:p>
          <a:p>
            <a:pPr>
              <a:lnSpc>
                <a:spcPct val="90000"/>
              </a:lnSpc>
              <a:buFontTx/>
              <a:buNone/>
            </a:pPr>
            <a:endParaRPr lang="en-GB" smtClean="0"/>
          </a:p>
          <a:p>
            <a:pPr rtl="0">
              <a:lnSpc>
                <a:spcPct val="90000"/>
              </a:lnSpc>
              <a:buFontTx/>
              <a:buAutoNum type="arabicPeriod"/>
            </a:pPr>
            <a:r>
              <a:rPr/>
              <a:t>¿Cuáles son las opciones de recipientes de almacenamiento seguro en su país?</a:t>
            </a:r>
          </a:p>
          <a:p>
            <a:pPr>
              <a:lnSpc>
                <a:spcPct val="90000"/>
              </a:lnSpc>
              <a:buFontTx/>
              <a:buAutoNum type="arabicPeriod"/>
            </a:pPr>
            <a:endParaRPr lang="en-GB" smtClean="0"/>
          </a:p>
          <a:p>
            <a:pPr eaLnBrk="1" hangingPunct="1"/>
            <a:endParaRPr 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4BCFD57-B0CE-4FCE-9400-874A87AAD339}" type="slidenum">
              <a:rPr/>
              <a:pPr rtl="0" eaLnBrk="1" hangingPunct="1"/>
              <a:t>48</a:t>
            </a:fld>
            <a:endParaRPr/>
          </a:p>
        </p:txBody>
      </p:sp>
      <p:sp>
        <p:nvSpPr>
          <p:cNvPr id="50179" name="Rectangle 2"/>
          <p:cNvSpPr>
            <a:spLocks noGrp="1" noChangeArrowheads="1"/>
          </p:cNvSpPr>
          <p:nvPr>
            <p:ph type="title"/>
          </p:nvPr>
        </p:nvSpPr>
        <p:spPr/>
        <p:txBody>
          <a:bodyPr/>
          <a:lstStyle/>
          <a:p>
            <a:pPr rtl="0" eaLnBrk="1" hangingPunct="1"/>
            <a:r>
              <a:rPr b="1">
                <a:solidFill>
                  <a:schemeClr val="accent2"/>
                </a:solidFill>
              </a:rPr>
              <a:t>Prácticas de manipulación segura</a:t>
            </a:r>
          </a:p>
        </p:txBody>
      </p:sp>
      <p:sp>
        <p:nvSpPr>
          <p:cNvPr id="50180" name="Rectangle 3"/>
          <p:cNvSpPr>
            <a:spLocks noGrp="1" noChangeArrowheads="1"/>
          </p:cNvSpPr>
          <p:nvPr>
            <p:ph type="body" idx="1"/>
          </p:nvPr>
        </p:nvSpPr>
        <p:spPr>
          <a:xfrm>
            <a:off x="250825" y="1403350"/>
            <a:ext cx="4692650" cy="4525963"/>
          </a:xfrm>
        </p:spPr>
        <p:txBody>
          <a:bodyPr/>
          <a:lstStyle/>
          <a:p>
            <a:pPr rtl="0" eaLnBrk="1" hangingPunct="1">
              <a:lnSpc>
                <a:spcPct val="90000"/>
              </a:lnSpc>
            </a:pPr>
            <a:r>
              <a:rPr sz="2000" dirty="0" err="1"/>
              <a:t>Utilizar</a:t>
            </a:r>
            <a:r>
              <a:rPr sz="2000" dirty="0"/>
              <a:t> </a:t>
            </a:r>
            <a:r>
              <a:rPr sz="2000" dirty="0" err="1"/>
              <a:t>recipientes</a:t>
            </a:r>
            <a:r>
              <a:rPr sz="2000" dirty="0"/>
              <a:t> </a:t>
            </a:r>
            <a:r>
              <a:rPr sz="2000" dirty="0" err="1"/>
              <a:t>diferentes</a:t>
            </a:r>
            <a:r>
              <a:rPr sz="2000" dirty="0"/>
              <a:t> para </a:t>
            </a:r>
            <a:r>
              <a:rPr sz="2000" dirty="0" err="1"/>
              <a:t>recoger</a:t>
            </a:r>
            <a:r>
              <a:rPr sz="2000" dirty="0"/>
              <a:t> el </a:t>
            </a:r>
            <a:r>
              <a:rPr sz="2000" dirty="0" err="1"/>
              <a:t>agua</a:t>
            </a:r>
            <a:r>
              <a:rPr sz="2000" dirty="0"/>
              <a:t> sin </a:t>
            </a:r>
            <a:r>
              <a:rPr sz="2000" dirty="0" err="1"/>
              <a:t>tratar</a:t>
            </a:r>
            <a:r>
              <a:rPr sz="2000" dirty="0"/>
              <a:t> y para </a:t>
            </a:r>
            <a:r>
              <a:rPr sz="2000" dirty="0" err="1"/>
              <a:t>colectar</a:t>
            </a:r>
            <a:r>
              <a:rPr sz="2000" dirty="0"/>
              <a:t> el </a:t>
            </a:r>
            <a:r>
              <a:rPr sz="2000" dirty="0" err="1"/>
              <a:t>agua</a:t>
            </a:r>
            <a:r>
              <a:rPr sz="2000" dirty="0"/>
              <a:t> </a:t>
            </a:r>
            <a:r>
              <a:rPr sz="2000" dirty="0" err="1"/>
              <a:t>potabilizada</a:t>
            </a:r>
            <a:endParaRPr sz="2000" dirty="0"/>
          </a:p>
          <a:p>
            <a:pPr eaLnBrk="1" hangingPunct="1">
              <a:lnSpc>
                <a:spcPct val="90000"/>
              </a:lnSpc>
            </a:pPr>
            <a:endParaRPr lang="en-US" sz="2000" dirty="0" smtClean="0"/>
          </a:p>
          <a:p>
            <a:pPr rtl="0" eaLnBrk="1" hangingPunct="1">
              <a:lnSpc>
                <a:spcPct val="90000"/>
              </a:lnSpc>
            </a:pPr>
            <a:r>
              <a:rPr sz="2000" dirty="0" err="1"/>
              <a:t>Almacenar</a:t>
            </a:r>
            <a:r>
              <a:rPr sz="2000" dirty="0"/>
              <a:t> el </a:t>
            </a:r>
            <a:r>
              <a:rPr sz="2000" dirty="0" err="1"/>
              <a:t>agua</a:t>
            </a:r>
            <a:r>
              <a:rPr sz="2000" dirty="0"/>
              <a:t> </a:t>
            </a:r>
            <a:r>
              <a:rPr sz="2000" dirty="0" err="1"/>
              <a:t>lejos</a:t>
            </a:r>
            <a:r>
              <a:rPr sz="2000" dirty="0"/>
              <a:t> del </a:t>
            </a:r>
            <a:r>
              <a:rPr sz="2000" dirty="0" err="1"/>
              <a:t>suelo</a:t>
            </a:r>
            <a:r>
              <a:rPr sz="2000" dirty="0"/>
              <a:t>, a la </a:t>
            </a:r>
            <a:r>
              <a:rPr sz="2000" dirty="0" err="1"/>
              <a:t>sombra</a:t>
            </a:r>
            <a:r>
              <a:rPr sz="2000" dirty="0"/>
              <a:t>, </a:t>
            </a:r>
            <a:r>
              <a:rPr sz="2000" dirty="0" err="1"/>
              <a:t>dentro</a:t>
            </a:r>
            <a:r>
              <a:rPr sz="2000" dirty="0"/>
              <a:t> de casa</a:t>
            </a:r>
          </a:p>
          <a:p>
            <a:pPr eaLnBrk="1" hangingPunct="1">
              <a:lnSpc>
                <a:spcPct val="90000"/>
              </a:lnSpc>
            </a:pPr>
            <a:endParaRPr lang="en-US" sz="2000" dirty="0" smtClean="0"/>
          </a:p>
          <a:p>
            <a:pPr rtl="0" eaLnBrk="1" hangingPunct="1">
              <a:lnSpc>
                <a:spcPct val="90000"/>
              </a:lnSpc>
            </a:pPr>
            <a:r>
              <a:rPr sz="2000" dirty="0" err="1"/>
              <a:t>Almacenar</a:t>
            </a:r>
            <a:r>
              <a:rPr sz="2000" dirty="0"/>
              <a:t> el </a:t>
            </a:r>
            <a:r>
              <a:rPr sz="2000" dirty="0" err="1"/>
              <a:t>agua</a:t>
            </a:r>
            <a:r>
              <a:rPr sz="2000" dirty="0"/>
              <a:t> </a:t>
            </a:r>
            <a:r>
              <a:rPr sz="2000" dirty="0" err="1"/>
              <a:t>en</a:t>
            </a:r>
            <a:r>
              <a:rPr sz="2000" dirty="0"/>
              <a:t> un </a:t>
            </a:r>
            <a:r>
              <a:rPr sz="2000" dirty="0" err="1"/>
              <a:t>lugar</a:t>
            </a:r>
            <a:r>
              <a:rPr sz="2000" dirty="0"/>
              <a:t> </a:t>
            </a:r>
            <a:r>
              <a:rPr sz="2000" dirty="0" err="1"/>
              <a:t>alejado</a:t>
            </a:r>
            <a:r>
              <a:rPr sz="2000" dirty="0"/>
              <a:t> de </a:t>
            </a:r>
            <a:r>
              <a:rPr sz="2000" dirty="0" err="1"/>
              <a:t>los</a:t>
            </a:r>
            <a:r>
              <a:rPr sz="2000" dirty="0"/>
              <a:t> </a:t>
            </a:r>
            <a:r>
              <a:rPr sz="2000" dirty="0" err="1"/>
              <a:t>niños</a:t>
            </a:r>
            <a:r>
              <a:rPr sz="2000" dirty="0"/>
              <a:t> </a:t>
            </a:r>
            <a:r>
              <a:rPr sz="2000" dirty="0" err="1"/>
              <a:t>pequeños</a:t>
            </a:r>
            <a:r>
              <a:rPr sz="2000" dirty="0"/>
              <a:t> y </a:t>
            </a:r>
            <a:r>
              <a:rPr sz="2000" dirty="0" err="1"/>
              <a:t>los</a:t>
            </a:r>
            <a:r>
              <a:rPr sz="2000" dirty="0"/>
              <a:t> </a:t>
            </a:r>
            <a:r>
              <a:rPr sz="2000" dirty="0" err="1"/>
              <a:t>animales</a:t>
            </a:r>
            <a:endParaRPr sz="2000" dirty="0"/>
          </a:p>
          <a:p>
            <a:pPr eaLnBrk="1" hangingPunct="1">
              <a:lnSpc>
                <a:spcPct val="90000"/>
              </a:lnSpc>
            </a:pPr>
            <a:endParaRPr lang="en-US" sz="2000" dirty="0" smtClean="0"/>
          </a:p>
          <a:p>
            <a:pPr rtl="0" eaLnBrk="1" hangingPunct="1">
              <a:lnSpc>
                <a:spcPct val="90000"/>
              </a:lnSpc>
            </a:pPr>
            <a:r>
              <a:rPr sz="2000" dirty="0" err="1"/>
              <a:t>Limpiar</a:t>
            </a:r>
            <a:r>
              <a:rPr sz="2000" dirty="0"/>
              <a:t> con </a:t>
            </a:r>
            <a:r>
              <a:rPr sz="2000" dirty="0" err="1"/>
              <a:t>frecuencia</a:t>
            </a:r>
            <a:r>
              <a:rPr sz="2000" dirty="0"/>
              <a:t> el </a:t>
            </a:r>
            <a:r>
              <a:rPr sz="2000" dirty="0" err="1"/>
              <a:t>recipiente</a:t>
            </a:r>
            <a:r>
              <a:rPr sz="2000" dirty="0"/>
              <a:t> de </a:t>
            </a:r>
            <a:r>
              <a:rPr sz="2000" dirty="0" err="1"/>
              <a:t>almacenamiento</a:t>
            </a:r>
            <a:r>
              <a:rPr sz="2000" dirty="0"/>
              <a:t> </a:t>
            </a:r>
            <a:r>
              <a:rPr sz="2000" dirty="0" err="1"/>
              <a:t>seguro</a:t>
            </a:r>
            <a:endParaRPr sz="2000" dirty="0"/>
          </a:p>
        </p:txBody>
      </p:sp>
      <p:pic>
        <p:nvPicPr>
          <p:cNvPr id="501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4797425"/>
            <a:ext cx="1541463"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838" y="3141663"/>
            <a:ext cx="12763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0183"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1273175"/>
            <a:ext cx="12366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1268413"/>
            <a:ext cx="116205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12723A5-623D-4EE1-9378-6FD5247071B8}" type="slidenum">
              <a:rPr/>
              <a:pPr rtl="0" eaLnBrk="1" hangingPunct="1"/>
              <a:t>49</a:t>
            </a:fld>
            <a:endParaRPr/>
          </a:p>
        </p:txBody>
      </p:sp>
      <p:sp>
        <p:nvSpPr>
          <p:cNvPr id="51203" name="Rectangle 2"/>
          <p:cNvSpPr>
            <a:spLocks noGrp="1" noChangeArrowheads="1"/>
          </p:cNvSpPr>
          <p:nvPr>
            <p:ph type="title"/>
          </p:nvPr>
        </p:nvSpPr>
        <p:spPr>
          <a:xfrm>
            <a:off x="457200" y="188640"/>
            <a:ext cx="8229600" cy="704850"/>
          </a:xfrm>
        </p:spPr>
        <p:txBody>
          <a:bodyPr/>
          <a:lstStyle/>
          <a:p>
            <a:pPr rtl="0" eaLnBrk="1" hangingPunct="1"/>
            <a:r>
              <a:rPr sz="3600" b="1" dirty="0" err="1">
                <a:solidFill>
                  <a:schemeClr val="accent2"/>
                </a:solidFill>
              </a:rPr>
              <a:t>Prácticas</a:t>
            </a:r>
            <a:r>
              <a:rPr sz="3600" b="1" dirty="0">
                <a:solidFill>
                  <a:schemeClr val="accent2"/>
                </a:solidFill>
              </a:rPr>
              <a:t> de </a:t>
            </a:r>
            <a:r>
              <a:rPr sz="3600" b="1" dirty="0" err="1">
                <a:solidFill>
                  <a:schemeClr val="accent2"/>
                </a:solidFill>
              </a:rPr>
              <a:t>manipulación</a:t>
            </a:r>
            <a:r>
              <a:rPr sz="3600" b="1" dirty="0">
                <a:solidFill>
                  <a:schemeClr val="accent2"/>
                </a:solidFill>
              </a:rPr>
              <a:t> </a:t>
            </a:r>
            <a:r>
              <a:rPr sz="3600" b="1" dirty="0" err="1">
                <a:solidFill>
                  <a:schemeClr val="accent2"/>
                </a:solidFill>
              </a:rPr>
              <a:t>segura</a:t>
            </a:r>
            <a:endParaRPr sz="3600" b="1" dirty="0">
              <a:solidFill>
                <a:schemeClr val="accent2"/>
              </a:solidFill>
            </a:endParaRPr>
          </a:p>
        </p:txBody>
      </p:sp>
      <p:sp>
        <p:nvSpPr>
          <p:cNvPr id="57348" name="Rectangle 3"/>
          <p:cNvSpPr>
            <a:spLocks noGrp="1" noChangeArrowheads="1"/>
          </p:cNvSpPr>
          <p:nvPr>
            <p:ph type="body" idx="1"/>
          </p:nvPr>
        </p:nvSpPr>
        <p:spPr>
          <a:xfrm>
            <a:off x="179512" y="980728"/>
            <a:ext cx="8424862" cy="4371975"/>
          </a:xfrm>
        </p:spPr>
        <p:txBody>
          <a:bodyPr/>
          <a:lstStyle/>
          <a:p>
            <a:pPr rtl="0" eaLnBrk="1" hangingPunct="1">
              <a:lnSpc>
                <a:spcPct val="90000"/>
              </a:lnSpc>
              <a:defRPr/>
            </a:pPr>
            <a:r>
              <a:rPr sz="2000" dirty="0" err="1"/>
              <a:t>Verter</a:t>
            </a:r>
            <a:r>
              <a:rPr sz="2000" dirty="0"/>
              <a:t> el </a:t>
            </a:r>
            <a:r>
              <a:rPr sz="2000" dirty="0" err="1"/>
              <a:t>agua</a:t>
            </a:r>
            <a:r>
              <a:rPr sz="2000" dirty="0"/>
              <a:t> </a:t>
            </a:r>
            <a:r>
              <a:rPr sz="2000" dirty="0" err="1"/>
              <a:t>desde</a:t>
            </a:r>
            <a:r>
              <a:rPr sz="2000" dirty="0"/>
              <a:t> el </a:t>
            </a:r>
            <a:r>
              <a:rPr sz="2000" dirty="0" err="1"/>
              <a:t>recipiente</a:t>
            </a:r>
            <a:r>
              <a:rPr sz="2000" dirty="0"/>
              <a:t> </a:t>
            </a:r>
            <a:r>
              <a:rPr sz="2000" dirty="0" err="1"/>
              <a:t>en</a:t>
            </a:r>
            <a:r>
              <a:rPr sz="2000" dirty="0"/>
              <a:t> </a:t>
            </a:r>
            <a:r>
              <a:rPr sz="2000" dirty="0" err="1"/>
              <a:t>vez</a:t>
            </a:r>
            <a:r>
              <a:rPr sz="2000" dirty="0"/>
              <a:t> de </a:t>
            </a:r>
            <a:r>
              <a:rPr sz="2000" dirty="0" err="1"/>
              <a:t>sacarla</a:t>
            </a:r>
            <a:r>
              <a:rPr sz="2000" dirty="0"/>
              <a:t> </a:t>
            </a:r>
            <a:r>
              <a:rPr sz="2000" dirty="0" err="1"/>
              <a:t>hundiendo</a:t>
            </a:r>
            <a:r>
              <a:rPr sz="2000" dirty="0"/>
              <a:t> </a:t>
            </a:r>
            <a:r>
              <a:rPr sz="2000" dirty="0" err="1"/>
              <a:t>otro</a:t>
            </a:r>
            <a:r>
              <a:rPr sz="2000" dirty="0"/>
              <a:t> </a:t>
            </a:r>
            <a:r>
              <a:rPr sz="2000" dirty="0" err="1"/>
              <a:t>recipiente</a:t>
            </a:r>
            <a:r>
              <a:rPr sz="2000" dirty="0"/>
              <a:t> o </a:t>
            </a:r>
            <a:r>
              <a:rPr sz="2000" dirty="0" err="1"/>
              <a:t>instrumento</a:t>
            </a:r>
            <a:r>
              <a:rPr sz="2000" dirty="0"/>
              <a:t> </a:t>
            </a:r>
            <a:r>
              <a:rPr sz="2000" dirty="0" err="1"/>
              <a:t>en</a:t>
            </a:r>
            <a:r>
              <a:rPr sz="2000" dirty="0"/>
              <a:t> el </a:t>
            </a:r>
            <a:r>
              <a:rPr sz="2000" dirty="0" err="1"/>
              <a:t>agua</a:t>
            </a:r>
            <a:r>
              <a:rPr sz="2000" dirty="0"/>
              <a:t> del </a:t>
            </a:r>
            <a:r>
              <a:rPr sz="2000" dirty="0" err="1"/>
              <a:t>recipiente</a:t>
            </a:r>
            <a:r>
              <a:rPr sz="2000" dirty="0"/>
              <a:t> </a:t>
            </a:r>
            <a:r>
              <a:rPr sz="2000" dirty="0" err="1"/>
              <a:t>seguro</a:t>
            </a:r>
            <a:endParaRPr sz="2000" dirty="0"/>
          </a:p>
          <a:p>
            <a:pPr eaLnBrk="1" hangingPunct="1">
              <a:lnSpc>
                <a:spcPct val="90000"/>
              </a:lnSpc>
              <a:defRPr/>
            </a:pPr>
            <a:endParaRPr lang="en-US" sz="2000" dirty="0" smtClean="0"/>
          </a:p>
          <a:p>
            <a:pPr eaLnBrk="1" hangingPunct="1">
              <a:lnSpc>
                <a:spcPct val="90000"/>
              </a:lnSpc>
              <a:defRPr/>
            </a:pPr>
            <a:endParaRPr lang="en-US" sz="2000" dirty="0"/>
          </a:p>
          <a:p>
            <a:pPr eaLnBrk="1" hangingPunct="1">
              <a:lnSpc>
                <a:spcPct val="90000"/>
              </a:lnSpc>
              <a:defRPr/>
            </a:pPr>
            <a:endParaRPr lang="en-US" sz="2000" dirty="0" smtClean="0"/>
          </a:p>
          <a:p>
            <a:pPr eaLnBrk="1" hangingPunct="1">
              <a:lnSpc>
                <a:spcPct val="90000"/>
              </a:lnSpc>
              <a:defRPr/>
            </a:pPr>
            <a:endParaRPr lang="en-US" sz="2000" dirty="0"/>
          </a:p>
          <a:p>
            <a:pPr eaLnBrk="1" hangingPunct="1">
              <a:lnSpc>
                <a:spcPct val="90000"/>
              </a:lnSpc>
              <a:defRPr/>
            </a:pPr>
            <a:endParaRPr lang="en-US" sz="2000" dirty="0" smtClean="0"/>
          </a:p>
          <a:p>
            <a:pPr eaLnBrk="1" hangingPunct="1">
              <a:lnSpc>
                <a:spcPct val="90000"/>
              </a:lnSpc>
              <a:defRPr/>
            </a:pPr>
            <a:endParaRPr lang="en-US" sz="2000" dirty="0" smtClean="0"/>
          </a:p>
          <a:p>
            <a:pPr eaLnBrk="1" hangingPunct="1">
              <a:lnSpc>
                <a:spcPct val="90000"/>
              </a:lnSpc>
              <a:defRPr/>
            </a:pPr>
            <a:endParaRPr lang="en-US" sz="2000" dirty="0"/>
          </a:p>
          <a:p>
            <a:pPr eaLnBrk="1" hangingPunct="1">
              <a:lnSpc>
                <a:spcPct val="90000"/>
              </a:lnSpc>
              <a:defRPr/>
            </a:pPr>
            <a:endParaRPr lang="en-US" sz="2000" dirty="0" smtClean="0"/>
          </a:p>
          <a:p>
            <a:pPr eaLnBrk="1" hangingPunct="1">
              <a:lnSpc>
                <a:spcPct val="90000"/>
              </a:lnSpc>
              <a:defRPr/>
            </a:pPr>
            <a:endParaRPr lang="en-US" sz="2000" dirty="0" smtClean="0"/>
          </a:p>
          <a:p>
            <a:pPr marL="0" indent="0" eaLnBrk="1" hangingPunct="1">
              <a:lnSpc>
                <a:spcPct val="90000"/>
              </a:lnSpc>
              <a:buFontTx/>
              <a:buNone/>
              <a:defRPr/>
            </a:pPr>
            <a:endParaRPr lang="en-US" sz="2000" dirty="0"/>
          </a:p>
          <a:p>
            <a:pPr rtl="0" eaLnBrk="1" hangingPunct="1">
              <a:lnSpc>
                <a:spcPct val="90000"/>
              </a:lnSpc>
              <a:defRPr/>
            </a:pPr>
            <a:r>
              <a:rPr sz="2000" dirty="0" err="1"/>
              <a:t>Beber</a:t>
            </a:r>
            <a:r>
              <a:rPr sz="2000" dirty="0"/>
              <a:t> el </a:t>
            </a:r>
            <a:r>
              <a:rPr sz="2000" dirty="0" err="1"/>
              <a:t>agua</a:t>
            </a:r>
            <a:r>
              <a:rPr sz="2000" dirty="0"/>
              <a:t> </a:t>
            </a:r>
            <a:r>
              <a:rPr sz="2000" dirty="0" err="1"/>
              <a:t>potabilizada</a:t>
            </a:r>
            <a:r>
              <a:rPr sz="2000" dirty="0"/>
              <a:t> lo antes </a:t>
            </a:r>
            <a:r>
              <a:rPr sz="2000" dirty="0" err="1"/>
              <a:t>posible</a:t>
            </a:r>
            <a:r>
              <a:rPr sz="2000" dirty="0"/>
              <a:t>, </a:t>
            </a:r>
            <a:r>
              <a:rPr sz="2000" dirty="0" err="1"/>
              <a:t>preferiblemente</a:t>
            </a:r>
            <a:r>
              <a:rPr sz="2000" dirty="0"/>
              <a:t> el </a:t>
            </a:r>
            <a:r>
              <a:rPr sz="2000" dirty="0" err="1"/>
              <a:t>mismo</a:t>
            </a:r>
            <a:r>
              <a:rPr sz="2000" dirty="0"/>
              <a:t> </a:t>
            </a:r>
            <a:r>
              <a:rPr sz="2000" dirty="0" err="1"/>
              <a:t>día</a:t>
            </a:r>
            <a:endParaRPr sz="2000" dirty="0"/>
          </a:p>
        </p:txBody>
      </p:sp>
      <p:pic>
        <p:nvPicPr>
          <p:cNvPr id="512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513" y="1925638"/>
            <a:ext cx="13128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675" y="1963738"/>
            <a:ext cx="16510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538" y="2063750"/>
            <a:ext cx="18605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4813" y="3500438"/>
            <a:ext cx="2103437"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788" y="3500438"/>
            <a:ext cx="14414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675" y="5589588"/>
            <a:ext cx="14144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30238"/>
            <a:ext cx="8229600" cy="1143000"/>
          </a:xfrm>
        </p:spPr>
        <p:txBody>
          <a:bodyPr/>
          <a:lstStyle/>
          <a:p>
            <a:pPr rtl="0" eaLnBrk="1" hangingPunct="1"/>
            <a:r>
              <a:rPr b="1">
                <a:solidFill>
                  <a:schemeClr val="accent2"/>
                </a:solidFill>
              </a:rPr>
              <a:t>¿Qué es el TANDAS?</a:t>
            </a:r>
          </a:p>
        </p:txBody>
      </p:sp>
      <p:sp>
        <p:nvSpPr>
          <p:cNvPr id="15363" name="Rectangle 3"/>
          <p:cNvSpPr>
            <a:spLocks noGrp="1" noChangeArrowheads="1"/>
          </p:cNvSpPr>
          <p:nvPr>
            <p:ph type="body" idx="1"/>
          </p:nvPr>
        </p:nvSpPr>
        <p:spPr/>
        <p:txBody>
          <a:bodyPr/>
          <a:lstStyle/>
          <a:p>
            <a:pPr marL="514350" indent="-514350" algn="ctr" eaLnBrk="1" hangingPunct="1">
              <a:buFontTx/>
              <a:buNone/>
              <a:defRPr/>
            </a:pPr>
            <a:endParaRPr lang="en-US" dirty="0" smtClean="0"/>
          </a:p>
          <a:p>
            <a:pPr rtl="0" eaLnBrk="1" hangingPunct="1">
              <a:defRPr/>
            </a:pPr>
            <a:r>
              <a:rPr b="1">
                <a:solidFill>
                  <a:schemeClr val="accent6"/>
                </a:solidFill>
              </a:rPr>
              <a:t>Tratamiento del agua a nivel domiciliario y su almacenamiento seguro</a:t>
            </a:r>
          </a:p>
          <a:p>
            <a:pPr marL="514350" indent="-514350" eaLnBrk="1" hangingPunct="1">
              <a:buFontTx/>
              <a:buAutoNum type="arabicPeriod"/>
              <a:defRPr/>
            </a:pPr>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slide(fromBottom)">
                                      <p:cBhvr>
                                        <p:cTn id="7"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rtl="0" eaLnBrk="1" hangingPunct="1"/>
            <a:r>
              <a:rPr b="1">
                <a:solidFill>
                  <a:schemeClr val="accent2"/>
                </a:solidFill>
              </a:rPr>
              <a:t>Repaso</a:t>
            </a:r>
          </a:p>
        </p:txBody>
      </p:sp>
      <p:sp>
        <p:nvSpPr>
          <p:cNvPr id="16387" name="Rectangle 3"/>
          <p:cNvSpPr>
            <a:spLocks noGrp="1" noChangeArrowheads="1"/>
          </p:cNvSpPr>
          <p:nvPr>
            <p:ph type="body" idx="1"/>
          </p:nvPr>
        </p:nvSpPr>
        <p:spPr/>
        <p:txBody>
          <a:bodyPr/>
          <a:lstStyle/>
          <a:p>
            <a:pPr rtl="0" eaLnBrk="1" hangingPunct="1"/>
            <a:r>
              <a:rPr/>
              <a:t>¿Por qué es tan importante el almacenamiento seguro de agua al final del tratamiento?</a:t>
            </a:r>
          </a:p>
          <a:p>
            <a:pPr algn="ctr" eaLnBrk="1" hangingPunct="1">
              <a:buFontTx/>
              <a:buNone/>
            </a:pPr>
            <a:endParaRPr lang="en-US" smtClean="0"/>
          </a:p>
          <a:p>
            <a:pPr rtl="0" eaLnBrk="1" hangingPunct="1"/>
            <a:r>
              <a:rPr i="1"/>
              <a:t>Para asegurar que el agua no se vuelva a contaminar después de todo el esfuerzo de potabilizarla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Bottom)">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slide(fromBottom)">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30238"/>
            <a:ext cx="8229600" cy="1143000"/>
          </a:xfrm>
        </p:spPr>
        <p:txBody>
          <a:bodyPr/>
          <a:lstStyle/>
          <a:p>
            <a:pPr rtl="0" eaLnBrk="1" hangingPunct="1"/>
            <a:r>
              <a:rPr b="1">
                <a:solidFill>
                  <a:schemeClr val="accent2"/>
                </a:solidFill>
              </a:rPr>
              <a:t>¿Qué es el tratamiento de agua a nivel domiciliario?</a:t>
            </a:r>
          </a:p>
        </p:txBody>
      </p:sp>
      <p:sp>
        <p:nvSpPr>
          <p:cNvPr id="15363" name="Rectangle 3"/>
          <p:cNvSpPr>
            <a:spLocks noGrp="1" noChangeArrowheads="1"/>
          </p:cNvSpPr>
          <p:nvPr>
            <p:ph type="body" idx="1"/>
          </p:nvPr>
        </p:nvSpPr>
        <p:spPr/>
        <p:txBody>
          <a:bodyPr/>
          <a:lstStyle/>
          <a:p>
            <a:pPr marL="514350" indent="-514350" algn="ctr" eaLnBrk="1" hangingPunct="1">
              <a:buFontTx/>
              <a:buNone/>
              <a:defRPr/>
            </a:pPr>
            <a:endParaRPr lang="en-US" dirty="0" smtClean="0"/>
          </a:p>
          <a:p>
            <a:pPr rtl="0" eaLnBrk="1" hangingPunct="1">
              <a:defRPr/>
            </a:pPr>
            <a:r>
              <a:rPr/>
              <a:t>Las cosas que usted puede hacer en su casa para hacer que el agua insegura sea segura para beber.</a:t>
            </a:r>
          </a:p>
          <a:p>
            <a:pPr rtl="0" eaLnBrk="1" hangingPunct="1">
              <a:defRPr/>
            </a:pPr>
            <a:r>
              <a:rPr/>
              <a:t>Usted puede realizar los 5 pasos del enfoque de barreras múltiples en su casa.</a:t>
            </a:r>
          </a:p>
          <a:p>
            <a:pPr rtl="0" eaLnBrk="1" hangingPunct="1">
              <a:defRPr/>
            </a:pPr>
            <a:r>
              <a:rPr/>
              <a:t>Normalmente hay 3 pasos en el “Tratamiento de agua a nivel domiciliario”</a:t>
            </a:r>
          </a:p>
          <a:p>
            <a:pPr marL="514350" indent="-514350" eaLnBrk="1" hangingPunct="1">
              <a:buFontTx/>
              <a:buAutoNum type="arabicPeriod"/>
              <a:defRPr/>
            </a:pPr>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slide(fromBottom)">
                                      <p:cBhvr>
                                        <p:cTn id="7" dur="5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slide(fromBottom)">
                                      <p:cBhvr>
                                        <p:cTn id="12" dur="500"/>
                                        <p:tgtEl>
                                          <p:spTgt spid="153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slide(fromBottom)">
                                      <p:cBhvr>
                                        <p:cTn id="17"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0" eaLnBrk="1" hangingPunct="1"/>
            <a:r>
              <a:rPr b="1">
                <a:solidFill>
                  <a:schemeClr val="accent2"/>
                </a:solidFill>
              </a:rPr>
              <a:t>¿Qué es el tratamiento de agua a nivel domiciliario?</a:t>
            </a:r>
          </a:p>
        </p:txBody>
      </p:sp>
      <p:grpSp>
        <p:nvGrpSpPr>
          <p:cNvPr id="8195" name="Group 4"/>
          <p:cNvGrpSpPr>
            <a:grpSpLocks/>
          </p:cNvGrpSpPr>
          <p:nvPr/>
        </p:nvGrpSpPr>
        <p:grpSpPr bwMode="auto">
          <a:xfrm>
            <a:off x="900113" y="1825625"/>
            <a:ext cx="7343775" cy="1600200"/>
            <a:chOff x="3483" y="3423"/>
            <a:chExt cx="4862" cy="793"/>
          </a:xfrm>
        </p:grpSpPr>
        <p:grpSp>
          <p:nvGrpSpPr>
            <p:cNvPr id="8203" name="Group 5"/>
            <p:cNvGrpSpPr>
              <a:grpSpLocks/>
            </p:cNvGrpSpPr>
            <p:nvPr/>
          </p:nvGrpSpPr>
          <p:grpSpPr bwMode="auto">
            <a:xfrm>
              <a:off x="3483" y="3686"/>
              <a:ext cx="4862" cy="530"/>
              <a:chOff x="3483" y="3686"/>
              <a:chExt cx="4862" cy="530"/>
            </a:xfrm>
          </p:grpSpPr>
          <p:sp>
            <p:nvSpPr>
              <p:cNvPr id="8207" name="Line 6"/>
              <p:cNvSpPr>
                <a:spLocks noChangeShapeType="1"/>
              </p:cNvSpPr>
              <p:nvPr/>
            </p:nvSpPr>
            <p:spPr bwMode="auto">
              <a:xfrm>
                <a:off x="4979" y="3873"/>
                <a:ext cx="1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08" name="Line 7"/>
              <p:cNvSpPr>
                <a:spLocks noChangeShapeType="1"/>
              </p:cNvSpPr>
              <p:nvPr/>
            </p:nvSpPr>
            <p:spPr bwMode="auto">
              <a:xfrm>
                <a:off x="6662" y="3873"/>
                <a:ext cx="1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grpSp>
            <p:nvGrpSpPr>
              <p:cNvPr id="8209" name="Group 10"/>
              <p:cNvGrpSpPr>
                <a:grpSpLocks/>
              </p:cNvGrpSpPr>
              <p:nvPr/>
            </p:nvGrpSpPr>
            <p:grpSpPr bwMode="auto">
              <a:xfrm>
                <a:off x="3483" y="3686"/>
                <a:ext cx="4862" cy="530"/>
                <a:chOff x="3483" y="3686"/>
                <a:chExt cx="4862" cy="530"/>
              </a:xfrm>
            </p:grpSpPr>
            <p:sp>
              <p:nvSpPr>
                <p:cNvPr id="8210" name="Text Box 11"/>
                <p:cNvSpPr txBox="1">
                  <a:spLocks noChangeArrowheads="1"/>
                </p:cNvSpPr>
                <p:nvPr/>
              </p:nvSpPr>
              <p:spPr bwMode="auto">
                <a:xfrm>
                  <a:off x="3483"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46800" bIns="18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a:p>
                <a:p>
                  <a:pPr algn="ctr" eaLnBrk="1" hangingPunct="1"/>
                  <a:endParaRPr lang="en-CA" sz="1400" b="1"/>
                </a:p>
                <a:p>
                  <a:pPr algn="ctr" rtl="0" eaLnBrk="1" hangingPunct="1"/>
                  <a:r>
                    <a:rPr sz="1400" b="1"/>
                    <a:t>Sedimentar el agua</a:t>
                  </a:r>
                </a:p>
              </p:txBody>
            </p:sp>
            <p:sp>
              <p:nvSpPr>
                <p:cNvPr id="8211" name="Text Box 12"/>
                <p:cNvSpPr txBox="1">
                  <a:spLocks noChangeArrowheads="1"/>
                </p:cNvSpPr>
                <p:nvPr/>
              </p:nvSpPr>
              <p:spPr bwMode="auto">
                <a:xfrm>
                  <a:off x="5166"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a:p>
                <a:p>
                  <a:pPr algn="ctr" eaLnBrk="1" hangingPunct="1"/>
                  <a:endParaRPr lang="en-CA" sz="1400" b="1"/>
                </a:p>
                <a:p>
                  <a:pPr algn="ctr" rtl="0" eaLnBrk="1" hangingPunct="1"/>
                  <a:r>
                    <a:rPr sz="1400" b="1"/>
                    <a:t>Filtrar el agua</a:t>
                  </a:r>
                </a:p>
              </p:txBody>
            </p:sp>
            <p:sp>
              <p:nvSpPr>
                <p:cNvPr id="8212" name="Text Box 13"/>
                <p:cNvSpPr txBox="1">
                  <a:spLocks noChangeArrowheads="1"/>
                </p:cNvSpPr>
                <p:nvPr/>
              </p:nvSpPr>
              <p:spPr bwMode="auto">
                <a:xfrm>
                  <a:off x="6849"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a:p>
                <a:p>
                  <a:pPr algn="ctr" eaLnBrk="1" hangingPunct="1"/>
                  <a:endParaRPr lang="en-CA" sz="1400" b="1"/>
                </a:p>
                <a:p>
                  <a:pPr algn="ctr" rtl="0" eaLnBrk="1" hangingPunct="1"/>
                  <a:r>
                    <a:rPr sz="1400" b="1"/>
                    <a:t>Desinfectar el agua</a:t>
                  </a:r>
                </a:p>
              </p:txBody>
            </p:sp>
          </p:grpSp>
        </p:grpSp>
        <p:sp>
          <p:nvSpPr>
            <p:cNvPr id="8204" name="Line 16"/>
            <p:cNvSpPr>
              <a:spLocks noChangeShapeType="1"/>
            </p:cNvSpPr>
            <p:nvPr/>
          </p:nvSpPr>
          <p:spPr bwMode="auto">
            <a:xfrm>
              <a:off x="4044" y="3423"/>
              <a:ext cx="355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05" name="Line 17"/>
            <p:cNvSpPr>
              <a:spLocks noChangeShapeType="1"/>
            </p:cNvSpPr>
            <p:nvPr/>
          </p:nvSpPr>
          <p:spPr bwMode="auto">
            <a:xfrm>
              <a:off x="4044" y="3423"/>
              <a:ext cx="0" cy="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06" name="Line 18"/>
            <p:cNvSpPr>
              <a:spLocks noChangeShapeType="1"/>
            </p:cNvSpPr>
            <p:nvPr/>
          </p:nvSpPr>
          <p:spPr bwMode="auto">
            <a:xfrm>
              <a:off x="7597" y="3423"/>
              <a:ext cx="0" cy="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grpSp>
      <p:sp>
        <p:nvSpPr>
          <p:cNvPr id="8196" name="Text Box 19"/>
          <p:cNvSpPr txBox="1">
            <a:spLocks noChangeArrowheads="1"/>
          </p:cNvSpPr>
          <p:nvPr/>
        </p:nvSpPr>
        <p:spPr bwMode="auto">
          <a:xfrm>
            <a:off x="2124075" y="1920875"/>
            <a:ext cx="4608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spcBef>
                <a:spcPct val="50000"/>
              </a:spcBef>
            </a:pPr>
            <a:r>
              <a:rPr b="1"/>
              <a:t>Tratamiento del agua a nivel domiciliario</a:t>
            </a:r>
          </a:p>
        </p:txBody>
      </p:sp>
      <p:pic>
        <p:nvPicPr>
          <p:cNvPr id="819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4041775"/>
            <a:ext cx="16732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36"/>
          <p:cNvSpPr txBox="1">
            <a:spLocks noChangeArrowheads="1"/>
          </p:cNvSpPr>
          <p:nvPr/>
        </p:nvSpPr>
        <p:spPr bwMode="auto">
          <a:xfrm>
            <a:off x="1350963" y="3548063"/>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spcBef>
                <a:spcPct val="50000"/>
              </a:spcBef>
            </a:pPr>
            <a:r>
              <a:rPr sz="1600"/>
              <a:t>Asentamiento</a:t>
            </a:r>
          </a:p>
        </p:txBody>
      </p:sp>
      <p:sp>
        <p:nvSpPr>
          <p:cNvPr id="8200" name="Text Box 36"/>
          <p:cNvSpPr txBox="1">
            <a:spLocks noChangeArrowheads="1"/>
          </p:cNvSpPr>
          <p:nvPr/>
        </p:nvSpPr>
        <p:spPr bwMode="auto">
          <a:xfrm>
            <a:off x="3790950" y="3548063"/>
            <a:ext cx="1789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50000"/>
              </a:spcBef>
            </a:pPr>
            <a:r>
              <a:rPr sz="1600" dirty="0" err="1"/>
              <a:t>Filtro</a:t>
            </a:r>
            <a:r>
              <a:rPr sz="1600" dirty="0"/>
              <a:t> de bioarena</a:t>
            </a:r>
          </a:p>
        </p:txBody>
      </p:sp>
      <p:sp>
        <p:nvSpPr>
          <p:cNvPr id="8201" name="Text Box 35"/>
          <p:cNvSpPr txBox="1">
            <a:spLocks noChangeArrowheads="1"/>
          </p:cNvSpPr>
          <p:nvPr/>
        </p:nvSpPr>
        <p:spPr bwMode="auto">
          <a:xfrm>
            <a:off x="6516688" y="35750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50000"/>
              </a:spcBef>
            </a:pPr>
            <a:r>
              <a:rPr sz="1600"/>
              <a:t>Cloro</a:t>
            </a:r>
          </a:p>
        </p:txBody>
      </p:sp>
      <p:pic>
        <p:nvPicPr>
          <p:cNvPr id="82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913" y="3933825"/>
            <a:ext cx="1793875"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4137764"/>
            <a:ext cx="1336782" cy="174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rtl="0"/>
            <a:r>
              <a:rPr b="1"/>
              <a:t>TANDAS en el país</a:t>
            </a:r>
          </a:p>
        </p:txBody>
      </p:sp>
      <p:sp>
        <p:nvSpPr>
          <p:cNvPr id="9220" name="Rectangle 3"/>
          <p:cNvSpPr>
            <a:spLocks noGrp="1" noChangeArrowheads="1"/>
          </p:cNvSpPr>
          <p:nvPr>
            <p:ph type="body" idx="1"/>
          </p:nvPr>
        </p:nvSpPr>
        <p:spPr/>
        <p:txBody>
          <a:bodyPr/>
          <a:lstStyle/>
          <a:p>
            <a:pPr>
              <a:buFontTx/>
              <a:buNone/>
            </a:pPr>
            <a:endParaRPr lang="en-CA" smtClean="0"/>
          </a:p>
          <a:p>
            <a:pPr algn="ctr" rtl="0">
              <a:buFontTx/>
              <a:buNone/>
            </a:pPr>
            <a:r>
              <a:rPr/>
              <a:t>¿Qué opciones de TAND se usan actualmente en su país?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C32EADE-C17A-4E1A-B3F8-E3D5864288E2}" type="slidenum">
              <a:rPr/>
              <a:pPr rtl="0" eaLnBrk="1" hangingPunct="1"/>
              <a:t>9</a:t>
            </a:fld>
            <a:endParaRPr/>
          </a:p>
        </p:txBody>
      </p:sp>
      <p:sp>
        <p:nvSpPr>
          <p:cNvPr id="10243" name="Rectangle 2"/>
          <p:cNvSpPr>
            <a:spLocks noGrp="1" noChangeArrowheads="1"/>
          </p:cNvSpPr>
          <p:nvPr>
            <p:ph type="title"/>
          </p:nvPr>
        </p:nvSpPr>
        <p:spPr/>
        <p:txBody>
          <a:bodyPr/>
          <a:lstStyle/>
          <a:p>
            <a:pPr rtl="0"/>
            <a:r>
              <a:rPr b="1">
                <a:solidFill>
                  <a:schemeClr val="accent2"/>
                </a:solidFill>
              </a:rPr>
              <a:t>TANDAS: Sedimentar el agua</a:t>
            </a:r>
          </a:p>
        </p:txBody>
      </p:sp>
      <p:sp>
        <p:nvSpPr>
          <p:cNvPr id="10244" name="Rectangle 3"/>
          <p:cNvSpPr>
            <a:spLocks noGrp="1" noChangeArrowheads="1"/>
          </p:cNvSpPr>
          <p:nvPr>
            <p:ph type="body" idx="1"/>
          </p:nvPr>
        </p:nvSpPr>
        <p:spPr/>
        <p:txBody>
          <a:bodyPr/>
          <a:lstStyle/>
          <a:p>
            <a:pPr rtl="0"/>
            <a:r>
              <a:rPr/>
              <a:t>Reduce la turbiedad</a:t>
            </a:r>
          </a:p>
          <a:p>
            <a:pPr rtl="0"/>
            <a:r>
              <a:rPr/>
              <a:t>Remueve protozoos, helmintos y algunas bacterias</a:t>
            </a:r>
          </a:p>
          <a:p>
            <a:pPr>
              <a:buFontTx/>
              <a:buNone/>
            </a:pPr>
            <a:endParaRPr lang="en-CA" smtClean="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644900"/>
            <a:ext cx="16732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4526</TotalTime>
  <Words>8091</Words>
  <Application>Microsoft Office PowerPoint</Application>
  <PresentationFormat>On-screen Show (4:3)</PresentationFormat>
  <Paragraphs>770</Paragraphs>
  <Slides>50</Slides>
  <Notes>49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0</vt:i4>
      </vt:variant>
      <vt:variant>
        <vt:lpstr>Slide Titles</vt:lpstr>
      </vt:variant>
      <vt:variant>
        <vt:i4>50</vt:i4>
      </vt:variant>
    </vt:vector>
  </HeadingPairs>
  <TitlesOfParts>
    <vt:vector size="59" baseType="lpstr">
      <vt:lpstr>Arial Unicode MS</vt:lpstr>
      <vt:lpstr>Microsoft YaHei</vt:lpstr>
      <vt:lpstr>ＭＳ Ｐゴシック</vt:lpstr>
      <vt:lpstr>Arial</vt:lpstr>
      <vt:lpstr>Calibri</vt:lpstr>
      <vt:lpstr>Times New Roman</vt:lpstr>
      <vt:lpstr>Wingdings</vt:lpstr>
      <vt:lpstr>Template_PowerPoint Presentation</vt:lpstr>
      <vt:lpstr>Default Design</vt:lpstr>
      <vt:lpstr>PowerPoint Presentation</vt:lpstr>
      <vt:lpstr>PowerPoint Presentation</vt:lpstr>
      <vt:lpstr>Opciones para el tratamiento de agua a nivel domiciliario</vt:lpstr>
      <vt:lpstr>Expectativas de aprendizaje</vt:lpstr>
      <vt:lpstr>¿Qué es el TANDAS?</vt:lpstr>
      <vt:lpstr>¿Qué es el tratamiento de agua a nivel domiciliario?</vt:lpstr>
      <vt:lpstr>¿Qué es el tratamiento de agua a nivel domiciliario?</vt:lpstr>
      <vt:lpstr>TANDAS en el país</vt:lpstr>
      <vt:lpstr>TANDAS: Sedimentar el agua</vt:lpstr>
      <vt:lpstr>Sedimentar el agua</vt:lpstr>
      <vt:lpstr>PowerPoint Presentation</vt:lpstr>
      <vt:lpstr>PowerPoint Presentation</vt:lpstr>
      <vt:lpstr>PowerPoint Presentation</vt:lpstr>
      <vt:lpstr>Coagulantes naturales</vt:lpstr>
      <vt:lpstr>PowerPoint Presentation</vt:lpstr>
      <vt:lpstr>Coagulantes químicos</vt:lpstr>
      <vt:lpstr>Repaso</vt:lpstr>
      <vt:lpstr>TANDAS: Filtrar el agua</vt:lpstr>
      <vt:lpstr>Filtrar el agua</vt:lpstr>
      <vt:lpstr>Filtrar el agua: filtro de tela</vt:lpstr>
      <vt:lpstr>Filtro de tela</vt:lpstr>
      <vt:lpstr>Filtrar el agua: filtro de bioarena</vt:lpstr>
      <vt:lpstr>Filtro de bioarena</vt:lpstr>
      <vt:lpstr>Filtrar el agua: Filtro de cerámica tipo olla</vt:lpstr>
      <vt:lpstr>Filtro de cerámica tipo olla</vt:lpstr>
      <vt:lpstr>Filtrar el agua:  Filtro de cerámica tipo vela</vt:lpstr>
      <vt:lpstr>Filtro de cerámica tipo vela</vt:lpstr>
      <vt:lpstr>Filtro de membrana</vt:lpstr>
      <vt:lpstr>Filtro de membrana</vt:lpstr>
      <vt:lpstr>Repaso</vt:lpstr>
      <vt:lpstr>TANDAS: Desinfectar el agua</vt:lpstr>
      <vt:lpstr>Desinfectar el agua</vt:lpstr>
      <vt:lpstr>Desinfectar el agua: Hervido</vt:lpstr>
      <vt:lpstr>Desinfectar el agua: cloro</vt:lpstr>
      <vt:lpstr>Desinfectar el agua: cloro: hipoclorito de sodio</vt:lpstr>
      <vt:lpstr>Desinfectar el agua: cloro - tabletas de NaDCC</vt:lpstr>
      <vt:lpstr>Desinfectar el agua: Combinación  floculante-desinfectante</vt:lpstr>
      <vt:lpstr>Desinfectar el agua:  Desinfección solar (SODIS)</vt:lpstr>
      <vt:lpstr>Desinfectar el agua:  Desinfección solar (SODIS)</vt:lpstr>
      <vt:lpstr>Desinfectar el agua:  Pasteurización solar</vt:lpstr>
      <vt:lpstr>Desinfectar el agua:  Pasteurización solar</vt:lpstr>
      <vt:lpstr>Desinfectar el agua:  Destilación solar</vt:lpstr>
      <vt:lpstr>Desinfectar el agua:  Destilación solar</vt:lpstr>
      <vt:lpstr>Repaso</vt:lpstr>
      <vt:lpstr>Repaso</vt:lpstr>
      <vt:lpstr>Almacenar el agua de forma segura</vt:lpstr>
      <vt:lpstr>Almacenar el agua de forma segura</vt:lpstr>
      <vt:lpstr>Prácticas de manipulación segura</vt:lpstr>
      <vt:lpstr>Prácticas de manipulación segura</vt:lpstr>
      <vt:lpstr>Repaso</vt:lpstr>
    </vt:vector>
  </TitlesOfParts>
  <Company>CMH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Morrison</dc:creator>
  <cp:lastModifiedBy>Andrea Roach</cp:lastModifiedBy>
  <cp:revision>59</cp:revision>
  <dcterms:created xsi:type="dcterms:W3CDTF">2010-03-21T20:46:11Z</dcterms:created>
  <dcterms:modified xsi:type="dcterms:W3CDTF">2016-04-21T00:13:55Z</dcterms:modified>
</cp:coreProperties>
</file>