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65"/>
  </p:notesMasterIdLst>
  <p:sldIdLst>
    <p:sldId id="353" r:id="rId3"/>
    <p:sldId id="354" r:id="rId4"/>
    <p:sldId id="355" r:id="rId5"/>
    <p:sldId id="380" r:id="rId6"/>
    <p:sldId id="363" r:id="rId7"/>
    <p:sldId id="362" r:id="rId8"/>
    <p:sldId id="299" r:id="rId9"/>
    <p:sldId id="373" r:id="rId10"/>
    <p:sldId id="356" r:id="rId11"/>
    <p:sldId id="361" r:id="rId12"/>
    <p:sldId id="366" r:id="rId13"/>
    <p:sldId id="360" r:id="rId14"/>
    <p:sldId id="359" r:id="rId15"/>
    <p:sldId id="406" r:id="rId16"/>
    <p:sldId id="376" r:id="rId17"/>
    <p:sldId id="365" r:id="rId18"/>
    <p:sldId id="377" r:id="rId19"/>
    <p:sldId id="364" r:id="rId20"/>
    <p:sldId id="374" r:id="rId21"/>
    <p:sldId id="378" r:id="rId22"/>
    <p:sldId id="379" r:id="rId23"/>
    <p:sldId id="375" r:id="rId24"/>
    <p:sldId id="381" r:id="rId25"/>
    <p:sldId id="382" r:id="rId26"/>
    <p:sldId id="372" r:id="rId27"/>
    <p:sldId id="383" r:id="rId28"/>
    <p:sldId id="384" r:id="rId29"/>
    <p:sldId id="388" r:id="rId30"/>
    <p:sldId id="407" r:id="rId31"/>
    <p:sldId id="408" r:id="rId32"/>
    <p:sldId id="389" r:id="rId33"/>
    <p:sldId id="394" r:id="rId34"/>
    <p:sldId id="305" r:id="rId35"/>
    <p:sldId id="387" r:id="rId36"/>
    <p:sldId id="310" r:id="rId37"/>
    <p:sldId id="316" r:id="rId38"/>
    <p:sldId id="322" r:id="rId39"/>
    <p:sldId id="313" r:id="rId40"/>
    <p:sldId id="370" r:id="rId41"/>
    <p:sldId id="349" r:id="rId42"/>
    <p:sldId id="390" r:id="rId43"/>
    <p:sldId id="393" r:id="rId44"/>
    <p:sldId id="409" r:id="rId45"/>
    <p:sldId id="410" r:id="rId46"/>
    <p:sldId id="411" r:id="rId47"/>
    <p:sldId id="412" r:id="rId48"/>
    <p:sldId id="391" r:id="rId49"/>
    <p:sldId id="396" r:id="rId50"/>
    <p:sldId id="293" r:id="rId51"/>
    <p:sldId id="284" r:id="rId52"/>
    <p:sldId id="285" r:id="rId53"/>
    <p:sldId id="395" r:id="rId54"/>
    <p:sldId id="405" r:id="rId55"/>
    <p:sldId id="392" r:id="rId56"/>
    <p:sldId id="403" r:id="rId57"/>
    <p:sldId id="413" r:id="rId58"/>
    <p:sldId id="397" r:id="rId59"/>
    <p:sldId id="399" r:id="rId60"/>
    <p:sldId id="400" r:id="rId61"/>
    <p:sldId id="402" r:id="rId62"/>
    <p:sldId id="414" r:id="rId63"/>
    <p:sldId id="404" r:id="rId64"/>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p:cViewPr>
        <p:scale>
          <a:sx n="80" d="100"/>
          <a:sy n="80" d="100"/>
        </p:scale>
        <p:origin x="-1086"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CA"/>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CA"/>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CA"/>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6C338051-022D-42DF-8352-138839CBA6C7}" type="slidenum">
              <a:rPr lang="en-CA"/>
              <a:pPr>
                <a:defRPr/>
              </a:pPr>
              <a:t>‹#›</a:t>
            </a:fld>
            <a:endParaRPr lang="en-CA" dirty="0"/>
          </a:p>
        </p:txBody>
      </p:sp>
    </p:spTree>
    <p:extLst>
      <p:ext uri="{BB962C8B-B14F-4D97-AF65-F5344CB8AC3E}">
        <p14:creationId xmlns:p14="http://schemas.microsoft.com/office/powerpoint/2010/main" val="1427972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hildinfo.org/mortality_overview.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F25710-C4B6-43D8-8F09-159B360A52F4}" type="slidenum">
              <a:rPr lang="en-CA" smtClean="0"/>
              <a:pPr eaLnBrk="1" hangingPunct="1"/>
              <a:t>4</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a:p>
            <a:r>
              <a:rPr lang="fr-FR" smtClean="0">
                <a:latin typeface="Arial" pitchFamily="34" charset="0"/>
                <a:cs typeface="Arial" pitchFamily="34" charset="0"/>
              </a:rPr>
              <a:t>Demandez aux participants de dessiner un tableau sommaire pour conserver de l’information pour la révision de la section.</a:t>
            </a:r>
          </a:p>
          <a:p>
            <a:r>
              <a:rPr lang="fr-FR" smtClean="0">
                <a:latin typeface="Arial" pitchFamily="34" charset="0"/>
                <a:cs typeface="Arial" pitchFamily="34" charset="0"/>
              </a:rPr>
              <a:t>Tandis que vous énumérez les maladies, demandez-leur de vérifier à quel élément du WASH l’agent pathogène est associé, et quel en est le symptôme clé.</a:t>
            </a:r>
            <a:endParaRPr lang="en-US" smtClean="0">
              <a:latin typeface="Arial" pitchFamily="34" charset="0"/>
              <a:cs typeface="Arial" pitchFamily="34" charset="0"/>
            </a:endParaRPr>
          </a:p>
          <a:p>
            <a:endParaRPr lang="en-US" smtClean="0">
              <a:latin typeface="Arial" pitchFamily="34" charset="0"/>
              <a:cs typeface="Arial" pitchFamily="34" charset="0"/>
            </a:endParaRPr>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C1276D-BC51-436B-AB04-637216C9B077}" type="slidenum">
              <a:rPr lang="en-CA" smtClean="0"/>
              <a:pPr eaLnBrk="1" hangingPunct="1"/>
              <a:t>14</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latin typeface="Arial" pitchFamily="34" charset="0"/>
                <a:cs typeface="Arial" pitchFamily="34" charset="0"/>
              </a:rPr>
              <a:t>Développement cognitif – croissance des processus mentaux de perception, de mémoire, de jugement et de raisonnement</a:t>
            </a:r>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DA400C-27E2-4967-9BB6-67D08FB3C8E9}" type="slidenum">
              <a:rPr lang="en-CA" smtClean="0"/>
              <a:pPr eaLnBrk="1" hangingPunct="1"/>
              <a:t>15</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062738-F98A-47ED-87C6-1BAC9DA5F1EC}" type="slidenum">
              <a:rPr lang="en-US" sz="1100" smtClean="0"/>
              <a:pPr eaLnBrk="1" hangingPunct="1"/>
              <a:t>16</a:t>
            </a:fld>
            <a:endParaRPr lang="en-US" sz="1100" smtClean="0"/>
          </a:p>
        </p:txBody>
      </p:sp>
      <p:sp>
        <p:nvSpPr>
          <p:cNvPr id="90115" name="Rectangle 1026"/>
          <p:cNvSpPr>
            <a:spLocks noGrp="1" noRot="1" noChangeAspect="1" noChangeArrowheads="1" noTextEdit="1"/>
          </p:cNvSpPr>
          <p:nvPr>
            <p:ph type="sldImg"/>
          </p:nvPr>
        </p:nvSpPr>
        <p:spPr>
          <a:ln/>
        </p:spPr>
      </p:sp>
      <p:sp>
        <p:nvSpPr>
          <p:cNvPr id="9011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z="1300" smtClean="0">
                <a:latin typeface="Arial" pitchFamily="34" charset="0"/>
                <a:cs typeface="Arial" pitchFamily="34" charset="0"/>
              </a:rPr>
              <a:t>Les</a:t>
            </a:r>
            <a:r>
              <a:rPr lang="fr-FR" sz="1300" b="1" smtClean="0">
                <a:latin typeface="Arial" pitchFamily="34" charset="0"/>
                <a:cs typeface="Arial" pitchFamily="34" charset="0"/>
              </a:rPr>
              <a:t> villosités intestinales </a:t>
            </a:r>
            <a:r>
              <a:rPr lang="fr-FR" sz="1300" smtClean="0">
                <a:latin typeface="Arial" pitchFamily="34" charset="0"/>
                <a:cs typeface="Arial" pitchFamily="34" charset="0"/>
              </a:rPr>
              <a:t>sont de petites excroissances en forme de doigts, faisant environ 0,5 – 1 mm de longueur, et sortant des parois du petit intestin. Elles ont des extensions supplémentaires appelées microvillosités, qui poussent sur les cellules épithéliales recouvrant les villosités. Elles augmentent la zone absorbante et la surface des parois intestinales.</a:t>
            </a:r>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A3257E-D3BD-4C91-9574-E01311C02084}" type="slidenum">
              <a:rPr lang="en-CA" smtClean="0"/>
              <a:pPr eaLnBrk="1" hangingPunct="1"/>
              <a:t>17</a:t>
            </a:fld>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Quihui et al. (2010) “Could giardiasis be a risk factor for low zinc status in schoolchildren from northwestern Mexico? A cross-sectional study with longitudinal follow-up” </a:t>
            </a:r>
            <a:r>
              <a:rPr lang="en-US" i="1" smtClean="0">
                <a:latin typeface="Arial" pitchFamily="34" charset="0"/>
                <a:cs typeface="Arial" pitchFamily="34" charset="0"/>
              </a:rPr>
              <a:t>BMC Public Health</a:t>
            </a:r>
            <a:r>
              <a:rPr lang="en-US" smtClean="0">
                <a:latin typeface="Arial" pitchFamily="34" charset="0"/>
                <a:cs typeface="Arial" pitchFamily="34" charset="0"/>
              </a:rPr>
              <a:t> </a:t>
            </a:r>
          </a:p>
          <a:p>
            <a:pPr eaLnBrk="1" hangingPunct="1"/>
            <a:r>
              <a:rPr lang="en-US" smtClean="0">
                <a:latin typeface="Arial" pitchFamily="34" charset="0"/>
                <a:cs typeface="Arial" pitchFamily="34" charset="0"/>
              </a:rPr>
              <a:t>Ertan et al. (2002) “Serological levels of zinc, copper and iron elements among </a:t>
            </a:r>
            <a:r>
              <a:rPr lang="en-US" i="1" smtClean="0">
                <a:latin typeface="Arial" pitchFamily="34" charset="0"/>
                <a:cs typeface="Arial" pitchFamily="34" charset="0"/>
              </a:rPr>
              <a:t>Giardia lamblia </a:t>
            </a:r>
            <a:r>
              <a:rPr lang="en-US" smtClean="0">
                <a:latin typeface="Arial" pitchFamily="34" charset="0"/>
                <a:cs typeface="Arial" pitchFamily="34" charset="0"/>
              </a:rPr>
              <a:t>infected children in Turkey” </a:t>
            </a:r>
            <a:r>
              <a:rPr lang="en-US" i="1" smtClean="0">
                <a:latin typeface="Arial" pitchFamily="34" charset="0"/>
                <a:cs typeface="Arial" pitchFamily="34" charset="0"/>
              </a:rPr>
              <a:t>Pediatrics International </a:t>
            </a:r>
            <a:r>
              <a:rPr lang="en-US" smtClean="0">
                <a:latin typeface="Arial" pitchFamily="34" charset="0"/>
                <a:cs typeface="Arial" pitchFamily="34" charset="0"/>
              </a:rPr>
              <a:t>44, 286–288</a:t>
            </a:r>
          </a:p>
          <a:p>
            <a:pPr marL="0" lvl="1" eaLnBrk="1" hangingPunct="1"/>
            <a:r>
              <a:rPr lang="en-US" sz="1800" smtClean="0">
                <a:latin typeface="Arial" pitchFamily="34" charset="0"/>
                <a:cs typeface="Arial" pitchFamily="34" charset="0"/>
              </a:rPr>
              <a:t>Caulfield and Black</a:t>
            </a:r>
            <a:r>
              <a:rPr lang="en-US" sz="1800" b="1" i="1" smtClean="0">
                <a:latin typeface="Arial" pitchFamily="34" charset="0"/>
                <a:cs typeface="Arial" pitchFamily="34" charset="0"/>
              </a:rPr>
              <a:t> “</a:t>
            </a:r>
            <a:r>
              <a:rPr lang="en-US" sz="1800" smtClean="0">
                <a:latin typeface="Arial" pitchFamily="34" charset="0"/>
                <a:cs typeface="Arial" pitchFamily="34" charset="0"/>
              </a:rPr>
              <a:t>Chapter 5</a:t>
            </a:r>
            <a:r>
              <a:rPr lang="en-US" sz="1800" b="1" i="1" smtClean="0">
                <a:latin typeface="Arial" pitchFamily="34" charset="0"/>
                <a:cs typeface="Arial" pitchFamily="34" charset="0"/>
              </a:rPr>
              <a:t> - </a:t>
            </a:r>
            <a:r>
              <a:rPr lang="en-US" sz="1800" smtClean="0">
                <a:latin typeface="Arial" pitchFamily="34" charset="0"/>
                <a:cs typeface="Arial" pitchFamily="34" charset="0"/>
              </a:rPr>
              <a:t>Zinc deficiency” in   </a:t>
            </a:r>
            <a:r>
              <a:rPr lang="en-US" sz="1800" i="1" smtClean="0">
                <a:latin typeface="Arial" pitchFamily="34" charset="0"/>
                <a:cs typeface="Arial" pitchFamily="34" charset="0"/>
              </a:rPr>
              <a:t>Comparative Quantification of Health Risks </a:t>
            </a:r>
            <a:r>
              <a:rPr lang="en-US" sz="1800" smtClean="0">
                <a:latin typeface="Arial" pitchFamily="34" charset="0"/>
                <a:cs typeface="Arial" pitchFamily="34" charset="0"/>
              </a:rPr>
              <a:t>WHO</a:t>
            </a:r>
          </a:p>
          <a:p>
            <a:pPr marL="0" lvl="1" eaLnBrk="1" hangingPunct="1"/>
            <a:r>
              <a:rPr lang="en-US" sz="1800" smtClean="0">
                <a:latin typeface="Arial" pitchFamily="34" charset="0"/>
                <a:cs typeface="Arial" pitchFamily="34" charset="0"/>
              </a:rPr>
              <a:t>Sackey et al. (2003) “Predictors and Nutritional Consequences of Intestinal Parasitic Infections in Rural Ecuardorian Children  </a:t>
            </a:r>
            <a:r>
              <a:rPr lang="en-US" sz="1800" i="1" smtClean="0">
                <a:latin typeface="Arial" pitchFamily="34" charset="0"/>
                <a:cs typeface="Arial" pitchFamily="34" charset="0"/>
              </a:rPr>
              <a:t>Journal of Tropical Pediatrics; </a:t>
            </a:r>
            <a:r>
              <a:rPr lang="en-US" sz="1800" smtClean="0">
                <a:latin typeface="Arial" pitchFamily="34" charset="0"/>
                <a:cs typeface="Arial" pitchFamily="34" charset="0"/>
              </a:rPr>
              <a:t>Feb; 49</a:t>
            </a:r>
          </a:p>
          <a:p>
            <a:pPr marL="0" lvl="1" eaLnBrk="1" hangingPunct="1"/>
            <a:r>
              <a:rPr lang="en-US" sz="1800" smtClean="0">
                <a:latin typeface="Arial" pitchFamily="34" charset="0"/>
                <a:cs typeface="Arial" pitchFamily="34" charset="0"/>
              </a:rPr>
              <a:t>TUMWINE</a:t>
            </a:r>
            <a:r>
              <a:rPr lang="en-US" sz="1800" i="1" smtClean="0">
                <a:latin typeface="Arial" pitchFamily="34" charset="0"/>
                <a:cs typeface="Arial" pitchFamily="34" charset="0"/>
              </a:rPr>
              <a:t> </a:t>
            </a:r>
            <a:r>
              <a:rPr lang="en-US" sz="1800" smtClean="0">
                <a:latin typeface="Arial" pitchFamily="34" charset="0"/>
                <a:cs typeface="Arial" pitchFamily="34" charset="0"/>
              </a:rPr>
              <a:t>et al. (2003) “</a:t>
            </a:r>
            <a:r>
              <a:rPr lang="en-US" sz="1800" i="1" smtClean="0">
                <a:latin typeface="Arial" pitchFamily="34" charset="0"/>
                <a:cs typeface="Arial" pitchFamily="34" charset="0"/>
              </a:rPr>
              <a:t>CRYPTOSPORIDIUM PARVUM </a:t>
            </a:r>
            <a:r>
              <a:rPr lang="en-US" sz="1800" smtClean="0">
                <a:latin typeface="Arial" pitchFamily="34" charset="0"/>
                <a:cs typeface="Arial" pitchFamily="34" charset="0"/>
              </a:rPr>
              <a:t>IN CHILDREN WITH DIARRHEA IN MULAGO HOSPITAL, KAMPALA, UGANDA” </a:t>
            </a:r>
            <a:r>
              <a:rPr lang="en-US" sz="1800" i="1" smtClean="0">
                <a:latin typeface="Arial" pitchFamily="34" charset="0"/>
                <a:cs typeface="Arial" pitchFamily="34" charset="0"/>
              </a:rPr>
              <a:t>Am. J. Trop. Med. Hyg., </a:t>
            </a:r>
            <a:r>
              <a:rPr lang="en-US" sz="1800" smtClean="0">
                <a:latin typeface="Arial" pitchFamily="34" charset="0"/>
                <a:cs typeface="Arial" pitchFamily="34" charset="0"/>
              </a:rPr>
              <a:t>68(6),, 710–715</a:t>
            </a:r>
            <a:r>
              <a:rPr lang="en-US" sz="2000" smtClean="0">
                <a:latin typeface="Arial" pitchFamily="34" charset="0"/>
                <a:cs typeface="Arial" pitchFamily="34" charset="0"/>
              </a:rPr>
              <a:t> </a:t>
            </a:r>
          </a:p>
          <a:p>
            <a:pPr marL="0" lvl="1" eaLnBrk="1" hangingPunct="1"/>
            <a:r>
              <a:rPr lang="en-US" sz="2000" smtClean="0">
                <a:latin typeface="Arial" pitchFamily="34" charset="0"/>
                <a:cs typeface="Arial" pitchFamily="34" charset="0"/>
              </a:rPr>
              <a:t>Savioli et al. (2006) “</a:t>
            </a:r>
            <a:r>
              <a:rPr lang="en-US" sz="2000" i="1" smtClean="0">
                <a:latin typeface="Arial" pitchFamily="34" charset="0"/>
                <a:cs typeface="Arial" pitchFamily="34" charset="0"/>
              </a:rPr>
              <a:t>Giardia </a:t>
            </a:r>
            <a:r>
              <a:rPr lang="en-US" sz="2000" smtClean="0">
                <a:latin typeface="Arial" pitchFamily="34" charset="0"/>
                <a:cs typeface="Arial" pitchFamily="34" charset="0"/>
              </a:rPr>
              <a:t>and </a:t>
            </a:r>
            <a:r>
              <a:rPr lang="en-US" sz="2000" i="1" smtClean="0">
                <a:latin typeface="Arial" pitchFamily="34" charset="0"/>
                <a:cs typeface="Arial" pitchFamily="34" charset="0"/>
              </a:rPr>
              <a:t>Cryptosporidium</a:t>
            </a:r>
            <a:r>
              <a:rPr lang="en-US" sz="2000" smtClean="0">
                <a:latin typeface="Arial" pitchFamily="34" charset="0"/>
                <a:cs typeface="Arial" pitchFamily="34" charset="0"/>
              </a:rPr>
              <a:t> join the ‘Neglected Diseases Initiative” </a:t>
            </a:r>
            <a:r>
              <a:rPr lang="en-US" sz="2000" i="1" smtClean="0">
                <a:latin typeface="Arial" pitchFamily="34" charset="0"/>
                <a:cs typeface="Arial" pitchFamily="34" charset="0"/>
              </a:rPr>
              <a:t>Trends in Parasitology</a:t>
            </a:r>
            <a:r>
              <a:rPr lang="en-US" sz="2000" smtClean="0">
                <a:latin typeface="Arial" pitchFamily="34" charset="0"/>
                <a:cs typeface="Arial" pitchFamily="34" charset="0"/>
              </a:rPr>
              <a:t> Vol.22 No.5 May</a:t>
            </a:r>
          </a:p>
          <a:p>
            <a:pPr marL="0" lvl="1" eaLnBrk="1" hangingPunct="1"/>
            <a:endParaRPr lang="fr-FR" sz="2000" smtClean="0">
              <a:latin typeface="Arial" pitchFamily="34" charset="0"/>
              <a:cs typeface="Arial" pitchFamily="34" charset="0"/>
            </a:endParaRPr>
          </a:p>
          <a:p>
            <a:pPr marL="0" lvl="1" eaLnBrk="1" hangingPunct="1"/>
            <a:r>
              <a:rPr lang="fr-FR" sz="1800" smtClean="0">
                <a:latin typeface="Arial" pitchFamily="34" charset="0"/>
                <a:cs typeface="Arial" pitchFamily="34" charset="0"/>
              </a:rPr>
              <a:t>Malabsorption – incapacité du corps à absorber les nutriments dont il a besoin</a:t>
            </a:r>
          </a:p>
          <a:p>
            <a:pPr eaLnBrk="1" hangingPunct="1"/>
            <a:endParaRPr lang="en-US" smtClean="0">
              <a:latin typeface="Arial" pitchFamily="34" charset="0"/>
              <a:cs typeface="Arial" pitchFamily="34" charset="0"/>
            </a:endParaRPr>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B53B5C-43BE-41AE-9FD1-332D07A05B08}" type="slidenum">
              <a:rPr lang="en-CA" smtClean="0"/>
              <a:pPr eaLnBrk="1" hangingPunct="1"/>
              <a:t>18</a:t>
            </a:fld>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smtClean="0">
                <a:latin typeface="Arial" pitchFamily="34" charset="0"/>
                <a:cs typeface="Arial" pitchFamily="34" charset="0"/>
              </a:rPr>
              <a:t>Anya S. A. (2004) “Seasonal Variation in the Risk and Causes of Maternal Death in the Gambia: Malaria Appears to be an Important Factor” </a:t>
            </a:r>
            <a:r>
              <a:rPr lang="en-US" sz="3200" i="1" smtClean="0">
                <a:latin typeface="Arial" pitchFamily="34" charset="0"/>
                <a:cs typeface="Arial" pitchFamily="34" charset="0"/>
              </a:rPr>
              <a:t>Am. J. Trop. Med. Hyg.,</a:t>
            </a:r>
            <a:r>
              <a:rPr lang="en-US" sz="3200" smtClean="0">
                <a:latin typeface="Arial" pitchFamily="34" charset="0"/>
                <a:cs typeface="Arial" pitchFamily="34" charset="0"/>
              </a:rPr>
              <a:t> 70(5) </a:t>
            </a:r>
          </a:p>
          <a:p>
            <a:endParaRPr lang="en-US" sz="3200" smtClean="0">
              <a:latin typeface="Calibri" pitchFamily="34" charset="0"/>
              <a:cs typeface="Arial" pitchFamily="34" charset="0"/>
            </a:endParaRPr>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2BB50C-6D4C-43A9-B8C7-720198916EBE}" type="slidenum">
              <a:rPr lang="en-CA" smtClean="0"/>
              <a:pPr eaLnBrk="1" hangingPunct="1"/>
              <a:t>20</a:t>
            </a:fld>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Purcell &amp; Emerson (2008) “Hepatitis E: an emerging awareness of an old disease” </a:t>
            </a:r>
            <a:r>
              <a:rPr lang="en-US" i="1" smtClean="0">
                <a:latin typeface="Arial" pitchFamily="34" charset="0"/>
                <a:cs typeface="Arial" pitchFamily="34" charset="0"/>
              </a:rPr>
              <a:t>J Hepatol</a:t>
            </a:r>
            <a:r>
              <a:rPr lang="en-US" smtClean="0">
                <a:latin typeface="Arial" pitchFamily="34" charset="0"/>
                <a:cs typeface="Arial" pitchFamily="34" charset="0"/>
              </a:rPr>
              <a:t>. Mar;48(3):494-503</a:t>
            </a:r>
          </a:p>
          <a:p>
            <a:endParaRPr lang="fr-FR" smtClean="0">
              <a:latin typeface="Arial" pitchFamily="34" charset="0"/>
              <a:cs typeface="Arial" pitchFamily="34" charset="0"/>
            </a:endParaRPr>
          </a:p>
          <a:p>
            <a:r>
              <a:rPr lang="fr-FR" smtClean="0">
                <a:latin typeface="Arial" pitchFamily="34" charset="0"/>
                <a:cs typeface="Arial" pitchFamily="34" charset="0"/>
              </a:rPr>
              <a:t>Taux de mortalité de 20% - 1 femme infectée sur 5 mourra</a:t>
            </a:r>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695714-EC31-480F-9CF5-37F3481AF981}" type="slidenum">
              <a:rPr lang="en-CA" smtClean="0"/>
              <a:pPr eaLnBrk="1" hangingPunct="1"/>
              <a:t>21</a:t>
            </a:fld>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latin typeface="Arial" pitchFamily="34" charset="0"/>
                <a:cs typeface="Arial" pitchFamily="34" charset="0"/>
              </a:rPr>
              <a:t>Parmi les virus de l’hépatite, l’hépatite E a une importante présence en Afrique et en Asie</a:t>
            </a:r>
            <a:endParaRPr lang="en-US" smtClean="0">
              <a:latin typeface="Arial" pitchFamily="34" charset="0"/>
              <a:cs typeface="Arial" pitchFamily="34" charset="0"/>
            </a:endParaRPr>
          </a:p>
        </p:txBody>
      </p:sp>
      <p:sp>
        <p:nvSpPr>
          <p:cNvPr id="952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84862F-EDF3-404B-9BC9-DE412E162157}" type="slidenum">
              <a:rPr lang="en-CA" smtClean="0"/>
              <a:pPr eaLnBrk="1" hangingPunct="1"/>
              <a:t>22</a:t>
            </a:fld>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Fewtrell, L., et al. (2005), ‘Water, Sanitation, and Hygiene Interventions to Reduce Diarrhoea in Less Developed Countries: A systematic review and meta-analysis’, </a:t>
            </a:r>
            <a:r>
              <a:rPr lang="en-US" i="1" smtClean="0">
                <a:latin typeface="Arial" pitchFamily="34" charset="0"/>
                <a:cs typeface="Arial" pitchFamily="34" charset="0"/>
              </a:rPr>
              <a:t>The Lancet Infectious Diseases</a:t>
            </a:r>
            <a:r>
              <a:rPr lang="en-US" smtClean="0">
                <a:latin typeface="Arial" pitchFamily="34" charset="0"/>
                <a:cs typeface="Arial" pitchFamily="34" charset="0"/>
              </a:rPr>
              <a:t>, 5:1; 42-52</a:t>
            </a: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549F3F-94C7-40BE-8F65-AEF8035F53DC}" type="slidenum">
              <a:rPr lang="en-CA" smtClean="0"/>
              <a:pPr eaLnBrk="1" hangingPunct="1"/>
              <a:t>23</a:t>
            </a:fld>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latin typeface="Arial" pitchFamily="34" charset="0"/>
                <a:cs typeface="Arial" pitchFamily="34" charset="0"/>
              </a:rPr>
              <a:t>Montoya and Remington (2008) “Management of </a:t>
            </a:r>
            <a:r>
              <a:rPr lang="en-US" i="1" smtClean="0">
                <a:latin typeface="Arial" pitchFamily="34" charset="0"/>
                <a:cs typeface="Arial" pitchFamily="34" charset="0"/>
              </a:rPr>
              <a:t>Toxoplasma gondii </a:t>
            </a:r>
            <a:r>
              <a:rPr lang="en-US" smtClean="0">
                <a:latin typeface="Arial" pitchFamily="34" charset="0"/>
                <a:cs typeface="Arial" pitchFamily="34" charset="0"/>
              </a:rPr>
              <a:t>Infection during Pregnancy” </a:t>
            </a:r>
            <a:r>
              <a:rPr lang="en-US" i="1" smtClean="0">
                <a:latin typeface="Arial" pitchFamily="34" charset="0"/>
                <a:cs typeface="Arial" pitchFamily="34" charset="0"/>
              </a:rPr>
              <a:t>Clinical Infectious Diseases</a:t>
            </a:r>
            <a:r>
              <a:rPr lang="en-US" smtClean="0">
                <a:latin typeface="Arial" pitchFamily="34" charset="0"/>
                <a:cs typeface="Arial" pitchFamily="34" charset="0"/>
              </a:rPr>
              <a:t> 47:554–66</a:t>
            </a:r>
          </a:p>
          <a:p>
            <a:pPr eaLnBrk="1" hangingPunct="1">
              <a:buFontTx/>
              <a:buChar char="•"/>
            </a:pPr>
            <a:r>
              <a:rPr lang="en-US" smtClean="0">
                <a:latin typeface="Arial" pitchFamily="34" charset="0"/>
                <a:cs typeface="Arial" pitchFamily="34" charset="0"/>
              </a:rPr>
              <a:t>Xiao et al. (2009) “Serological pattern consistent with infection with type I </a:t>
            </a:r>
            <a:r>
              <a:rPr lang="en-US" i="1" smtClean="0">
                <a:latin typeface="Arial" pitchFamily="34" charset="0"/>
                <a:cs typeface="Arial" pitchFamily="34" charset="0"/>
              </a:rPr>
              <a:t>Toxoplasma gondii</a:t>
            </a:r>
            <a:r>
              <a:rPr lang="en-US" smtClean="0">
                <a:latin typeface="Arial" pitchFamily="34" charset="0"/>
                <a:cs typeface="Arial" pitchFamily="34" charset="0"/>
              </a:rPr>
              <a:t> in mothers and risk of psychosis among adult offspring” </a:t>
            </a:r>
            <a:r>
              <a:rPr lang="en-US" i="1" smtClean="0">
                <a:latin typeface="Arial" pitchFamily="34" charset="0"/>
                <a:cs typeface="Arial" pitchFamily="34" charset="0"/>
              </a:rPr>
              <a:t>Microbes and Infection</a:t>
            </a:r>
            <a:r>
              <a:rPr lang="en-US" smtClean="0">
                <a:latin typeface="Arial" pitchFamily="34" charset="0"/>
                <a:cs typeface="Arial" pitchFamily="34" charset="0"/>
              </a:rPr>
              <a:t> 11 1011-1018</a:t>
            </a:r>
          </a:p>
        </p:txBody>
      </p:sp>
      <p:sp>
        <p:nvSpPr>
          <p:cNvPr id="97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3716B4-874B-4847-B03E-52768B8E721E}" type="slidenum">
              <a:rPr lang="en-CA" smtClean="0"/>
              <a:pPr eaLnBrk="1" hangingPunct="1"/>
              <a:t>24</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latin typeface="Arial" pitchFamily="34" charset="0"/>
                <a:cs typeface="Arial" pitchFamily="34" charset="0"/>
              </a:rPr>
              <a:t>En 2010, près de 21 000 enfants de moins de 5 ans sont morts chaque jour, dont 70% de moins 1 an (UNICEF, 2011). Dans le monde, 1,5 million d’enfants meurent chaque année de maladie diarrhéiques évitables (UNICEF, 2009), et on estime que 88% des cas de diarrhée sont liés à une eau insalubre, à un mauvais assainissement, et/ou au manque d’hygiène (Black et al., 2003). </a:t>
            </a:r>
          </a:p>
          <a:p>
            <a:r>
              <a:rPr lang="en-GB" smtClean="0">
                <a:latin typeface="Arial" pitchFamily="34" charset="0"/>
                <a:cs typeface="Arial" pitchFamily="34" charset="0"/>
              </a:rPr>
              <a:t>UNICEF (2011) “Child Survival and Health.” Disponible sur : </a:t>
            </a:r>
            <a:r>
              <a:rPr lang="en-GB" u="sng" smtClean="0">
                <a:latin typeface="Arial" pitchFamily="34" charset="0"/>
                <a:cs typeface="Arial" pitchFamily="34" charset="0"/>
                <a:hlinkClick r:id="rId3"/>
              </a:rPr>
              <a:t>http://www.childinfo.org/mortality_overview.html</a:t>
            </a:r>
            <a:endParaRPr lang="en-US" smtClean="0">
              <a:latin typeface="Arial" pitchFamily="34" charset="0"/>
              <a:cs typeface="Arial" pitchFamily="34" charset="0"/>
            </a:endParaRPr>
          </a:p>
          <a:p>
            <a:r>
              <a:rPr lang="en-GB" smtClean="0">
                <a:latin typeface="Arial" pitchFamily="34" charset="0"/>
                <a:cs typeface="Arial" pitchFamily="34" charset="0"/>
              </a:rPr>
              <a:t>UNICEF (2009) “Diarrhoea: Why Children Are Still Dying and What Can Be Done”. </a:t>
            </a:r>
            <a:r>
              <a:rPr lang="fr-CH" i="1" smtClean="0">
                <a:latin typeface="Arial" pitchFamily="34" charset="0"/>
                <a:cs typeface="Arial" pitchFamily="34" charset="0"/>
              </a:rPr>
              <a:t>Fonds des Nations Unies pour l‘Enfance</a:t>
            </a:r>
            <a:r>
              <a:rPr lang="en-GB" i="1" smtClean="0">
                <a:latin typeface="Arial" pitchFamily="34" charset="0"/>
                <a:cs typeface="Arial" pitchFamily="34" charset="0"/>
              </a:rPr>
              <a:t>/</a:t>
            </a:r>
            <a:r>
              <a:rPr lang="fr-CH" i="1" smtClean="0">
                <a:latin typeface="Arial" pitchFamily="34" charset="0"/>
                <a:cs typeface="Arial" pitchFamily="34" charset="0"/>
              </a:rPr>
              <a:t>Organisation Mondiale de la Santé</a:t>
            </a:r>
            <a:endParaRPr lang="en-US" smtClean="0">
              <a:latin typeface="Arial" pitchFamily="34" charset="0"/>
              <a:cs typeface="Arial" pitchFamily="34" charset="0"/>
            </a:endParaRPr>
          </a:p>
          <a:p>
            <a:r>
              <a:rPr lang="en-GB" smtClean="0">
                <a:latin typeface="Arial" pitchFamily="34" charset="0"/>
                <a:cs typeface="Arial" pitchFamily="34" charset="0"/>
              </a:rPr>
              <a:t>Black et al. (2003) “Where and Why are 10 Million Children Dying Each Year?” </a:t>
            </a:r>
            <a:r>
              <a:rPr lang="en-US" i="1" smtClean="0">
                <a:latin typeface="Arial" pitchFamily="34" charset="0"/>
                <a:cs typeface="Arial" pitchFamily="34" charset="0"/>
              </a:rPr>
              <a:t>The Lancet</a:t>
            </a:r>
            <a:r>
              <a:rPr lang="en-US" smtClean="0">
                <a:latin typeface="Arial" pitchFamily="34" charset="0"/>
                <a:cs typeface="Arial" pitchFamily="34" charset="0"/>
              </a:rPr>
              <a:t>, 361:9376; 2226-2234</a:t>
            </a:r>
          </a:p>
          <a:p>
            <a:endParaRPr lang="en-US" smtClean="0">
              <a:latin typeface="Arial" pitchFamily="34" charset="0"/>
              <a:cs typeface="Arial" pitchFamily="34" charset="0"/>
            </a:endParaRPr>
          </a:p>
          <a:p>
            <a:endParaRPr lang="en-US" smtClean="0">
              <a:latin typeface="Arial" pitchFamily="34" charset="0"/>
              <a:cs typeface="Arial" pitchFamily="34" charset="0"/>
            </a:endParaRPr>
          </a:p>
          <a:p>
            <a:endParaRPr lang="en-US" smtClean="0">
              <a:latin typeface="Arial" pitchFamily="34" charset="0"/>
              <a:cs typeface="Arial" pitchFamily="34" charset="0"/>
            </a:endParaRPr>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B44C11-499B-465E-8154-7E86C8D5A2AE}" type="slidenum">
              <a:rPr lang="en-CA" smtClean="0"/>
              <a:pPr eaLnBrk="1" hangingPunct="1"/>
              <a:t>6</a:t>
            </a:fld>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1DC8FC-B0DC-4BA2-9CCF-C76E1A8FAE74}" type="slidenum">
              <a:rPr lang="en-US" sz="1100" smtClean="0">
                <a:solidFill>
                  <a:srgbClr val="000000"/>
                </a:solidFill>
              </a:rPr>
              <a:pPr eaLnBrk="1" hangingPunct="1"/>
              <a:t>25</a:t>
            </a:fld>
            <a:endParaRPr lang="en-US" sz="1100" smtClean="0">
              <a:solidFill>
                <a:srgbClr val="000000"/>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Wainwright, K. et al. (2007) “Chemical Inactivation of </a:t>
            </a:r>
            <a:r>
              <a:rPr lang="en-US" i="1" smtClean="0">
                <a:latin typeface="Arial" pitchFamily="34" charset="0"/>
                <a:cs typeface="Arial" pitchFamily="34" charset="0"/>
              </a:rPr>
              <a:t>Toxoplasma Gondii </a:t>
            </a:r>
            <a:r>
              <a:rPr lang="en-US" smtClean="0">
                <a:latin typeface="Arial" pitchFamily="34" charset="0"/>
                <a:cs typeface="Arial" pitchFamily="34" charset="0"/>
              </a:rPr>
              <a:t>oocysts in water.” </a:t>
            </a:r>
            <a:r>
              <a:rPr lang="en-US" i="1" smtClean="0">
                <a:latin typeface="Arial" pitchFamily="34" charset="0"/>
                <a:cs typeface="Arial" pitchFamily="34" charset="0"/>
              </a:rPr>
              <a:t>J. Parasitology., 93(4); 925-931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mtClean="0">
                <a:latin typeface="Arial" pitchFamily="34" charset="0"/>
                <a:cs typeface="Arial" pitchFamily="34" charset="0"/>
              </a:rPr>
              <a:t>Bibliographie </a:t>
            </a:r>
            <a:r>
              <a:rPr lang="en-GB" smtClean="0">
                <a:latin typeface="Arial" pitchFamily="34" charset="0"/>
                <a:cs typeface="Arial" pitchFamily="34" charset="0"/>
              </a:rPr>
              <a:t>: Graham et al. (2009) “Non-typhoidal Salmonellae: a management challenge for children with community acquired invasive disease in tropical African countries” </a:t>
            </a:r>
            <a:r>
              <a:rPr lang="en-GB" i="1" smtClean="0">
                <a:latin typeface="Arial" pitchFamily="34" charset="0"/>
                <a:cs typeface="Arial" pitchFamily="34" charset="0"/>
              </a:rPr>
              <a:t>Lancet</a:t>
            </a:r>
            <a:r>
              <a:rPr lang="en-GB" smtClean="0">
                <a:latin typeface="Arial" pitchFamily="34" charset="0"/>
                <a:cs typeface="Arial" pitchFamily="34" charset="0"/>
              </a:rPr>
              <a:t>. January 17; 373(9659): 267–269</a:t>
            </a:r>
          </a:p>
          <a:p>
            <a:pPr eaLnBrk="1" hangingPunct="1"/>
            <a:endParaRPr lang="en-GB" smtClean="0">
              <a:latin typeface="Arial" pitchFamily="34" charset="0"/>
              <a:cs typeface="Arial" pitchFamily="34" charset="0"/>
            </a:endParaRPr>
          </a:p>
          <a:p>
            <a:pPr eaLnBrk="1" hangingPunct="1"/>
            <a:r>
              <a:rPr lang="en-US" smtClean="0">
                <a:latin typeface="Arial" pitchFamily="34" charset="0"/>
                <a:cs typeface="Arial" pitchFamily="34" charset="0"/>
              </a:rPr>
              <a:t>Graham and English (2009) “Nontyphoidal salmonellae: a management challenge for  children with community acquired invasive disease in tropical African countries” </a:t>
            </a:r>
            <a:r>
              <a:rPr lang="en-US" i="1" smtClean="0">
                <a:latin typeface="Arial" pitchFamily="34" charset="0"/>
                <a:cs typeface="Arial" pitchFamily="34" charset="0"/>
              </a:rPr>
              <a:t>Lancet</a:t>
            </a:r>
            <a:r>
              <a:rPr lang="en-US" smtClean="0">
                <a:latin typeface="Arial" pitchFamily="34" charset="0"/>
                <a:cs typeface="Arial" pitchFamily="34" charset="0"/>
              </a:rPr>
              <a:t>. January 17; 373(9659): 267–269</a:t>
            </a:r>
          </a:p>
          <a:p>
            <a:pPr eaLnBrk="1" hangingPunct="1"/>
            <a:endParaRPr lang="en-US" smtClean="0">
              <a:latin typeface="Arial" pitchFamily="34" charset="0"/>
              <a:cs typeface="Arial" pitchFamily="34" charset="0"/>
            </a:endParaRPr>
          </a:p>
          <a:p>
            <a:pPr eaLnBrk="1" hangingPunct="1">
              <a:buFontTx/>
              <a:buChar char="•"/>
            </a:pPr>
            <a:endParaRPr lang="en-US" smtClean="0">
              <a:latin typeface="Arial" pitchFamily="34" charset="0"/>
              <a:cs typeface="Arial" pitchFamily="34" charset="0"/>
            </a:endParaRPr>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4DD53DD-530F-4535-88AB-9AEAEA662783}" type="slidenum">
              <a:rPr lang="en-CA" smtClean="0"/>
              <a:pPr eaLnBrk="1" hangingPunct="1"/>
              <a:t>26</a:t>
            </a:fld>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latin typeface="Arial" pitchFamily="34" charset="0"/>
                <a:cs typeface="Arial" pitchFamily="34" charset="0"/>
              </a:rPr>
              <a:t>Montoya and Remington (2008) “Management of </a:t>
            </a:r>
            <a:r>
              <a:rPr lang="en-US" i="1" smtClean="0">
                <a:latin typeface="Arial" pitchFamily="34" charset="0"/>
                <a:cs typeface="Arial" pitchFamily="34" charset="0"/>
              </a:rPr>
              <a:t>Toxoplasma gondii </a:t>
            </a:r>
            <a:r>
              <a:rPr lang="en-US" smtClean="0">
                <a:latin typeface="Arial" pitchFamily="34" charset="0"/>
                <a:cs typeface="Arial" pitchFamily="34" charset="0"/>
              </a:rPr>
              <a:t>Infection during Pregnancy” </a:t>
            </a:r>
            <a:r>
              <a:rPr lang="en-US" i="1" smtClean="0">
                <a:latin typeface="Arial" pitchFamily="34" charset="0"/>
                <a:cs typeface="Arial" pitchFamily="34" charset="0"/>
              </a:rPr>
              <a:t>Clinical Infectious Diseases</a:t>
            </a:r>
            <a:r>
              <a:rPr lang="en-US" smtClean="0">
                <a:latin typeface="Arial" pitchFamily="34" charset="0"/>
                <a:cs typeface="Arial" pitchFamily="34" charset="0"/>
              </a:rPr>
              <a:t> 47:554–66</a:t>
            </a:r>
          </a:p>
          <a:p>
            <a:pPr eaLnBrk="1" hangingPunct="1">
              <a:buFontTx/>
              <a:buChar char="•"/>
            </a:pPr>
            <a:r>
              <a:rPr lang="en-US" smtClean="0">
                <a:latin typeface="Arial" pitchFamily="34" charset="0"/>
                <a:cs typeface="Arial" pitchFamily="34" charset="0"/>
              </a:rPr>
              <a:t>Xiao et al. (2009) “Serological pattern consistent with infection with type I </a:t>
            </a:r>
            <a:r>
              <a:rPr lang="en-US" i="1" smtClean="0">
                <a:latin typeface="Arial" pitchFamily="34" charset="0"/>
                <a:cs typeface="Arial" pitchFamily="34" charset="0"/>
              </a:rPr>
              <a:t>Toxoplasma gondii</a:t>
            </a:r>
            <a:r>
              <a:rPr lang="en-US" smtClean="0">
                <a:latin typeface="Arial" pitchFamily="34" charset="0"/>
                <a:cs typeface="Arial" pitchFamily="34" charset="0"/>
              </a:rPr>
              <a:t> in mothers and risk of psychosis among adult offspring” </a:t>
            </a:r>
            <a:r>
              <a:rPr lang="en-US" i="1" smtClean="0">
                <a:latin typeface="Arial" pitchFamily="34" charset="0"/>
                <a:cs typeface="Arial" pitchFamily="34" charset="0"/>
              </a:rPr>
              <a:t>Microbes and Infection</a:t>
            </a:r>
            <a:r>
              <a:rPr lang="en-US" smtClean="0">
                <a:latin typeface="Arial" pitchFamily="34" charset="0"/>
                <a:cs typeface="Arial" pitchFamily="34" charset="0"/>
              </a:rPr>
              <a:t> 11 1011-1018</a:t>
            </a:r>
          </a:p>
        </p:txBody>
      </p:sp>
      <p:sp>
        <p:nvSpPr>
          <p:cNvPr id="1003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5E4E32-7D65-4A5B-BED0-D55DC4507E9C}" type="slidenum">
              <a:rPr lang="en-CA" smtClean="0"/>
              <a:pPr eaLnBrk="1" hangingPunct="1"/>
              <a:t>27</a:t>
            </a:fld>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70000"/>
              </a:lnSpc>
              <a:spcBef>
                <a:spcPct val="50000"/>
              </a:spcBef>
            </a:pPr>
            <a:r>
              <a:rPr lang="en-US" b="1" smtClean="0">
                <a:latin typeface="Arial" pitchFamily="34" charset="0"/>
                <a:cs typeface="Arial" pitchFamily="34" charset="0"/>
              </a:rPr>
              <a:t>Bibliographie  </a:t>
            </a:r>
            <a:r>
              <a:rPr lang="en-US" smtClean="0">
                <a:latin typeface="Arial" pitchFamily="34" charset="0"/>
                <a:cs typeface="Arial" pitchFamily="34" charset="0"/>
              </a:rPr>
              <a:t>- Guerrant et al.</a:t>
            </a:r>
            <a:r>
              <a:rPr lang="en-US" i="1" smtClean="0">
                <a:latin typeface="Arial" pitchFamily="34" charset="0"/>
                <a:cs typeface="Arial" pitchFamily="34" charset="0"/>
              </a:rPr>
              <a:t> </a:t>
            </a:r>
            <a:r>
              <a:rPr lang="en-US" smtClean="0">
                <a:latin typeface="Arial" pitchFamily="34" charset="0"/>
                <a:cs typeface="Arial" pitchFamily="34" charset="0"/>
              </a:rPr>
              <a:t>(2008)</a:t>
            </a:r>
            <a:r>
              <a:rPr lang="en-US" i="1" smtClean="0">
                <a:latin typeface="Arial" pitchFamily="34" charset="0"/>
                <a:cs typeface="Arial" pitchFamily="34" charset="0"/>
              </a:rPr>
              <a:t> “</a:t>
            </a:r>
            <a:r>
              <a:rPr lang="en-US" smtClean="0">
                <a:latin typeface="Arial" pitchFamily="34" charset="0"/>
                <a:cs typeface="Arial" pitchFamily="34" charset="0"/>
              </a:rPr>
              <a:t>Malnutrition as an enteric infectious disease with long-term effects on child development” </a:t>
            </a:r>
            <a:r>
              <a:rPr lang="en-US" i="1" smtClean="0">
                <a:latin typeface="Arial" pitchFamily="34" charset="0"/>
                <a:cs typeface="Arial" pitchFamily="34" charset="0"/>
              </a:rPr>
              <a:t>Nutr Rev</a:t>
            </a:r>
            <a:r>
              <a:rPr lang="en-US" smtClean="0">
                <a:latin typeface="Arial" pitchFamily="34" charset="0"/>
                <a:cs typeface="Arial" pitchFamily="34" charset="0"/>
              </a:rPr>
              <a:t>.</a:t>
            </a:r>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53396F-448E-4821-85FC-187552FCA32D}" type="slidenum">
              <a:rPr lang="en-CA" smtClean="0"/>
              <a:pPr eaLnBrk="1" hangingPunct="1"/>
              <a:t>33</a:t>
            </a:fld>
            <a:endParaRPr lang="en-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latin typeface="Arial" pitchFamily="34" charset="0"/>
                <a:cs typeface="Arial" pitchFamily="34" charset="0"/>
              </a:rPr>
              <a:t>Etudiez le graphique et faites le lien avec ce qui vient d’être dit des diverses maladies liées aux WASH.</a:t>
            </a:r>
          </a:p>
          <a:p>
            <a:endParaRPr lang="fr-FR" smtClean="0">
              <a:latin typeface="Arial" pitchFamily="34" charset="0"/>
              <a:cs typeface="Arial" pitchFamily="34" charset="0"/>
            </a:endParaRPr>
          </a:p>
          <a:p>
            <a:r>
              <a:rPr lang="fr-FR" smtClean="0">
                <a:latin typeface="Arial" pitchFamily="34" charset="0"/>
                <a:cs typeface="Arial" pitchFamily="34" charset="0"/>
              </a:rPr>
              <a:t>Les infections répétées et persistantes provoquant la diarrhée entrainent une malnutrition en raison des dommages intestinaux et de la malabsorption des éléments nutritifs qui s’ensuit.</a:t>
            </a:r>
          </a:p>
          <a:p>
            <a:r>
              <a:rPr lang="fr-FR" smtClean="0">
                <a:latin typeface="Arial" pitchFamily="34" charset="0"/>
                <a:cs typeface="Arial" pitchFamily="34" charset="0"/>
              </a:rPr>
              <a:t>Une fois infecté et sous-alimenté, le corps est plus susceptible de souffrir d’infections ultérieures, continuant ainsi le cycle.</a:t>
            </a:r>
          </a:p>
          <a:p>
            <a:r>
              <a:rPr lang="fr-FR" smtClean="0">
                <a:latin typeface="Arial" pitchFamily="34" charset="0"/>
                <a:cs typeface="Arial" pitchFamily="34" charset="0"/>
              </a:rPr>
              <a:t>Dans l’ensemble, l’impact à long terme de ce cycle sur l’enfant consiste en la limitation de sa croissance et de son développement cognitif.</a:t>
            </a:r>
          </a:p>
          <a:p>
            <a:r>
              <a:rPr lang="fr-FR" smtClean="0">
                <a:latin typeface="Arial" pitchFamily="34" charset="0"/>
                <a:cs typeface="Arial" pitchFamily="34" charset="0"/>
              </a:rPr>
              <a:t>Le schéma montre aussi que si des interventions (eau salubre, assainissement approprié et hygiène correcte, thérapie antimicrobienne et micronutriments de remplacement) sont mises en place, le cycle peut être brisé.</a:t>
            </a:r>
          </a:p>
        </p:txBody>
      </p:sp>
      <p:sp>
        <p:nvSpPr>
          <p:cNvPr id="1024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25459C-5C4D-4AC6-A7F0-E5C6FA527603}" type="slidenum">
              <a:rPr lang="en-CA" smtClean="0"/>
              <a:pPr eaLnBrk="1" hangingPunct="1"/>
              <a:t>34</a:t>
            </a:fld>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Texte adapté de : “Tackling the silent killer, The case for sanitation” by WaterAid (2008)</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Graphique adapté de Müller eetKrawinkel (2005) “Malnutrition and health in developing countries” Canadian Medic. Assoc. Journ. 173 (3)</a:t>
            </a:r>
          </a:p>
          <a:p>
            <a:pPr eaLnBrk="1" hangingPunct="1"/>
            <a:endParaRPr lang="en-US" smtClean="0">
              <a:latin typeface="Arial" pitchFamily="34" charset="0"/>
              <a:cs typeface="Arial" pitchFamily="34" charset="0"/>
            </a:endParaRPr>
          </a:p>
        </p:txBody>
      </p:sp>
      <p:sp>
        <p:nvSpPr>
          <p:cNvPr id="1034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6BE611-7DC1-4603-AD33-8911FEDA8A9C}" type="slidenum">
              <a:rPr lang="en-CA" smtClean="0"/>
              <a:pPr eaLnBrk="1" hangingPunct="1"/>
              <a:t>35</a:t>
            </a:fld>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Müller et Krawinkel (2005) “Malnutrition and health in developing countries” </a:t>
            </a:r>
            <a:r>
              <a:rPr lang="en-US" i="1" smtClean="0">
                <a:latin typeface="Arial" pitchFamily="34" charset="0"/>
                <a:cs typeface="Arial" pitchFamily="34" charset="0"/>
              </a:rPr>
              <a:t>Canadian Medic. Assoc. Journ.</a:t>
            </a:r>
            <a:r>
              <a:rPr lang="en-US" smtClean="0">
                <a:latin typeface="Arial" pitchFamily="34" charset="0"/>
                <a:cs typeface="Arial" pitchFamily="34" charset="0"/>
              </a:rPr>
              <a:t> 173 (3)</a:t>
            </a:r>
          </a:p>
          <a:p>
            <a:pPr eaLnBrk="1" hangingPunct="1"/>
            <a:endParaRPr lang="en-US" smtClean="0">
              <a:latin typeface="Arial" pitchFamily="34" charset="0"/>
              <a:cs typeface="Arial" pitchFamily="34" charset="0"/>
            </a:endParaRPr>
          </a:p>
        </p:txBody>
      </p:sp>
      <p:sp>
        <p:nvSpPr>
          <p:cNvPr id="1044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F2E13B-FBAE-494E-B598-1D65351659B4}" type="slidenum">
              <a:rPr lang="en-CA" smtClean="0"/>
              <a:pPr eaLnBrk="1" hangingPunct="1"/>
              <a:t>36</a:t>
            </a:fld>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“Tracking Progress on Child and Maternal Nutrition, A survival and development priority” (2009) UNICEF</a:t>
            </a:r>
          </a:p>
        </p:txBody>
      </p:sp>
      <p:sp>
        <p:nvSpPr>
          <p:cNvPr id="1054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AA4B10A-D0AA-4C1F-8F89-6BCE776A028F}" type="slidenum">
              <a:rPr lang="en-CA" smtClean="0"/>
              <a:pPr eaLnBrk="1" hangingPunct="1"/>
              <a:t>37</a:t>
            </a:fld>
            <a:endParaRPr lang="en-C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mtClean="0">
                <a:latin typeface="Arial" pitchFamily="34" charset="0"/>
                <a:cs typeface="Arial" pitchFamily="34" charset="0"/>
              </a:rPr>
              <a:t>1</a:t>
            </a:r>
            <a:r>
              <a:rPr lang="fr-FR" baseline="30000" smtClean="0">
                <a:latin typeface="Arial" pitchFamily="34" charset="0"/>
                <a:cs typeface="Arial" pitchFamily="34" charset="0"/>
              </a:rPr>
              <a:t>ère</a:t>
            </a:r>
            <a:r>
              <a:rPr lang="fr-FR" smtClean="0">
                <a:latin typeface="Arial" pitchFamily="34" charset="0"/>
                <a:cs typeface="Arial" pitchFamily="34" charset="0"/>
              </a:rPr>
              <a:t> citation - « Une fois l’enfant rachitique, il lui est difficile de reprendre une taille normale plus tard, particulièrement s’il vit dans les conditions qui prévalent dans de nombreux pays en développement. »</a:t>
            </a:r>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TRACKING PROGRESS ON CHILD AND MATERNAL NUTRITION, A survival and development priority” (2009) UNICEF</a:t>
            </a:r>
            <a:r>
              <a:rPr lang="en-US" sz="1600" smtClean="0">
                <a:latin typeface="Arial" pitchFamily="34" charset="0"/>
                <a:cs typeface="Arial" pitchFamily="34" charset="0"/>
              </a:rPr>
              <a:t> </a:t>
            </a:r>
          </a:p>
          <a:p>
            <a:pPr eaLnBrk="1" hangingPunct="1"/>
            <a:endParaRPr lang="en-US" sz="1600" smtClean="0">
              <a:latin typeface="Arial" pitchFamily="34" charset="0"/>
              <a:cs typeface="Arial" pitchFamily="34" charset="0"/>
            </a:endParaRPr>
          </a:p>
          <a:p>
            <a:pPr eaLnBrk="1" hangingPunct="1"/>
            <a:r>
              <a:rPr lang="fr-FR" sz="1600" smtClean="0">
                <a:latin typeface="Arial" pitchFamily="34" charset="0"/>
                <a:cs typeface="Arial" pitchFamily="34" charset="0"/>
              </a:rPr>
              <a:t>2</a:t>
            </a:r>
            <a:r>
              <a:rPr lang="fr-FR" sz="1600" baseline="30000" smtClean="0">
                <a:latin typeface="Arial" pitchFamily="34" charset="0"/>
                <a:cs typeface="Arial" pitchFamily="34" charset="0"/>
              </a:rPr>
              <a:t>e</a:t>
            </a:r>
            <a:r>
              <a:rPr lang="fr-FR" sz="1600" smtClean="0">
                <a:latin typeface="Arial" pitchFamily="34" charset="0"/>
                <a:cs typeface="Arial" pitchFamily="34" charset="0"/>
              </a:rPr>
              <a:t> citation – « La fonction d’absorption d’un intestin sain est particulièrement importante durant les premières années de la vie. Cela parce que, contrairement à de nombreuses autres espèces, le développement principal du cerveau et des synapses intervient durant les 2 premières années suivant la naissance. »</a:t>
            </a:r>
            <a:endParaRPr lang="en-US" sz="1600" smtClean="0">
              <a:latin typeface="Arial" pitchFamily="34" charset="0"/>
              <a:cs typeface="Arial" pitchFamily="34" charset="0"/>
            </a:endParaRPr>
          </a:p>
          <a:p>
            <a:pPr eaLnBrk="1" hangingPunct="1"/>
            <a:endParaRPr lang="en-US" sz="1600" smtClean="0">
              <a:latin typeface="Arial" pitchFamily="34" charset="0"/>
              <a:cs typeface="Arial" pitchFamily="34" charset="0"/>
            </a:endParaRPr>
          </a:p>
          <a:p>
            <a:pPr eaLnBrk="1" hangingPunct="1"/>
            <a:r>
              <a:rPr lang="en-US" smtClean="0">
                <a:latin typeface="Arial" pitchFamily="34" charset="0"/>
                <a:cs typeface="Arial" pitchFamily="34" charset="0"/>
              </a:rPr>
              <a:t>Petri et al. (2008) “Enteric infections, diarrhea, and their impact on function and development”  </a:t>
            </a:r>
            <a:r>
              <a:rPr lang="en-US" i="1" smtClean="0">
                <a:latin typeface="Arial" pitchFamily="34" charset="0"/>
                <a:cs typeface="Arial" pitchFamily="34" charset="0"/>
              </a:rPr>
              <a:t>J Clin Invest.</a:t>
            </a:r>
            <a:r>
              <a:rPr lang="en-US" smtClean="0">
                <a:latin typeface="Arial" pitchFamily="34" charset="0"/>
                <a:cs typeface="Arial" pitchFamily="34" charset="0"/>
              </a:rPr>
              <a:t> April 1; 118(4): 1277–1290</a:t>
            </a:r>
          </a:p>
        </p:txBody>
      </p:sp>
      <p:sp>
        <p:nvSpPr>
          <p:cNvPr id="1065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237D80F-3DE3-4A4B-8F40-40543032BB16}" type="slidenum">
              <a:rPr lang="en-CA" smtClean="0"/>
              <a:pPr eaLnBrk="1" hangingPunct="1"/>
              <a:t>38</a:t>
            </a:fld>
            <a:endParaRPr lang="en-C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Quihui et al. (2010) “Could giardiasis be a risk factor for low zinc status in schoolchildren from northwestern Mexico? A cross-sectional study with longitudinal follow-up” </a:t>
            </a:r>
            <a:r>
              <a:rPr lang="en-US" i="1" smtClean="0">
                <a:latin typeface="Arial" pitchFamily="34" charset="0"/>
                <a:cs typeface="Arial" pitchFamily="34" charset="0"/>
              </a:rPr>
              <a:t>BMC Public Health</a:t>
            </a:r>
            <a:r>
              <a:rPr lang="en-US" smtClean="0">
                <a:latin typeface="Arial" pitchFamily="34" charset="0"/>
                <a:cs typeface="Arial" pitchFamily="34" charset="0"/>
              </a:rPr>
              <a:t> </a:t>
            </a:r>
          </a:p>
          <a:p>
            <a:pPr eaLnBrk="1" hangingPunct="1"/>
            <a:r>
              <a:rPr lang="en-US" smtClean="0">
                <a:latin typeface="Arial" pitchFamily="34" charset="0"/>
                <a:cs typeface="Arial" pitchFamily="34" charset="0"/>
              </a:rPr>
              <a:t>Ertan et al. (2002) “Serological levels of zinc, copper and iron elements among </a:t>
            </a:r>
            <a:r>
              <a:rPr lang="en-US" i="1" smtClean="0">
                <a:latin typeface="Arial" pitchFamily="34" charset="0"/>
                <a:cs typeface="Arial" pitchFamily="34" charset="0"/>
              </a:rPr>
              <a:t>Giardia lamblia </a:t>
            </a:r>
            <a:r>
              <a:rPr lang="en-US" smtClean="0">
                <a:latin typeface="Arial" pitchFamily="34" charset="0"/>
                <a:cs typeface="Arial" pitchFamily="34" charset="0"/>
              </a:rPr>
              <a:t>infected children in Turkey” </a:t>
            </a:r>
            <a:r>
              <a:rPr lang="en-US" i="1" smtClean="0">
                <a:latin typeface="Arial" pitchFamily="34" charset="0"/>
                <a:cs typeface="Arial" pitchFamily="34" charset="0"/>
              </a:rPr>
              <a:t>Pediatrics International </a:t>
            </a:r>
            <a:r>
              <a:rPr lang="en-US" smtClean="0">
                <a:latin typeface="Arial" pitchFamily="34" charset="0"/>
                <a:cs typeface="Arial" pitchFamily="34" charset="0"/>
              </a:rPr>
              <a:t>44, 286–288</a:t>
            </a:r>
          </a:p>
          <a:p>
            <a:pPr marL="0" lvl="1" eaLnBrk="1" hangingPunct="1"/>
            <a:r>
              <a:rPr lang="en-US" sz="1800" smtClean="0">
                <a:latin typeface="Arial" pitchFamily="34" charset="0"/>
                <a:cs typeface="Arial" pitchFamily="34" charset="0"/>
              </a:rPr>
              <a:t>Caulfield and Black</a:t>
            </a:r>
            <a:r>
              <a:rPr lang="en-US" sz="1800" b="1" i="1" smtClean="0">
                <a:latin typeface="Arial" pitchFamily="34" charset="0"/>
                <a:cs typeface="Arial" pitchFamily="34" charset="0"/>
              </a:rPr>
              <a:t> “</a:t>
            </a:r>
            <a:r>
              <a:rPr lang="en-US" sz="1800" smtClean="0">
                <a:latin typeface="Arial" pitchFamily="34" charset="0"/>
                <a:cs typeface="Arial" pitchFamily="34" charset="0"/>
              </a:rPr>
              <a:t>Chapter 5</a:t>
            </a:r>
            <a:r>
              <a:rPr lang="en-US" sz="1800" b="1" i="1" smtClean="0">
                <a:latin typeface="Arial" pitchFamily="34" charset="0"/>
                <a:cs typeface="Arial" pitchFamily="34" charset="0"/>
              </a:rPr>
              <a:t> - </a:t>
            </a:r>
            <a:r>
              <a:rPr lang="en-US" sz="1800" smtClean="0">
                <a:latin typeface="Arial" pitchFamily="34" charset="0"/>
                <a:cs typeface="Arial" pitchFamily="34" charset="0"/>
              </a:rPr>
              <a:t>Zinc deficiency” in   </a:t>
            </a:r>
            <a:r>
              <a:rPr lang="en-US" sz="1800" i="1" smtClean="0">
                <a:latin typeface="Arial" pitchFamily="34" charset="0"/>
                <a:cs typeface="Arial" pitchFamily="34" charset="0"/>
              </a:rPr>
              <a:t>Comparative Quantification of Health Risks </a:t>
            </a:r>
            <a:r>
              <a:rPr lang="en-US" sz="1800" smtClean="0">
                <a:latin typeface="Arial" pitchFamily="34" charset="0"/>
                <a:cs typeface="Arial" pitchFamily="34" charset="0"/>
              </a:rPr>
              <a:t>WHO</a:t>
            </a:r>
          </a:p>
          <a:p>
            <a:pPr marL="0" lvl="1" eaLnBrk="1" hangingPunct="1"/>
            <a:r>
              <a:rPr lang="en-US" sz="1800" smtClean="0">
                <a:latin typeface="Arial" pitchFamily="34" charset="0"/>
                <a:cs typeface="Arial" pitchFamily="34" charset="0"/>
              </a:rPr>
              <a:t>Sackey et al. (2003) “Predictors and Nutritional Consequences of Intestinal Parasitic Infections in Rural Ecuardorian Children  </a:t>
            </a:r>
            <a:r>
              <a:rPr lang="en-US" sz="1800" i="1" smtClean="0">
                <a:latin typeface="Arial" pitchFamily="34" charset="0"/>
                <a:cs typeface="Arial" pitchFamily="34" charset="0"/>
              </a:rPr>
              <a:t>Journal of Tropical Pediatrics; </a:t>
            </a:r>
            <a:r>
              <a:rPr lang="en-US" sz="1800" smtClean="0">
                <a:latin typeface="Arial" pitchFamily="34" charset="0"/>
                <a:cs typeface="Arial" pitchFamily="34" charset="0"/>
              </a:rPr>
              <a:t>Feb; 49</a:t>
            </a:r>
          </a:p>
          <a:p>
            <a:pPr marL="0" lvl="1" eaLnBrk="1" hangingPunct="1"/>
            <a:r>
              <a:rPr lang="en-US" sz="1800" smtClean="0">
                <a:latin typeface="Arial" pitchFamily="34" charset="0"/>
                <a:cs typeface="Arial" pitchFamily="34" charset="0"/>
              </a:rPr>
              <a:t>Berkman et al. (2002) The </a:t>
            </a:r>
            <a:r>
              <a:rPr lang="en-US" sz="1800" i="1" smtClean="0">
                <a:latin typeface="Arial" pitchFamily="34" charset="0"/>
                <a:cs typeface="Arial" pitchFamily="34" charset="0"/>
              </a:rPr>
              <a:t>Lancet</a:t>
            </a:r>
          </a:p>
          <a:p>
            <a:pPr marL="0" lvl="1" eaLnBrk="1" hangingPunct="1"/>
            <a:endParaRPr lang="en-US" sz="1800" smtClean="0">
              <a:latin typeface="Arial" pitchFamily="34" charset="0"/>
              <a:cs typeface="Arial" pitchFamily="34" charset="0"/>
            </a:endParaRPr>
          </a:p>
          <a:p>
            <a:pPr marL="0" lvl="1" eaLnBrk="1" hangingPunct="1"/>
            <a:endParaRPr lang="en-US" sz="1800" smtClean="0">
              <a:latin typeface="Arial" pitchFamily="34" charset="0"/>
              <a:cs typeface="Arial" pitchFamily="34" charset="0"/>
            </a:endParaRPr>
          </a:p>
          <a:p>
            <a:pPr eaLnBrk="1" hangingPunct="1"/>
            <a:endParaRPr lang="en-US" smtClean="0">
              <a:latin typeface="Arial" pitchFamily="34" charset="0"/>
              <a:cs typeface="Arial" pitchFamily="34" charset="0"/>
            </a:endParaRPr>
          </a:p>
        </p:txBody>
      </p:sp>
      <p:sp>
        <p:nvSpPr>
          <p:cNvPr id="1075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3C0813F-E7A3-45A3-9DA2-7D2C5A28CA5E}" type="slidenum">
              <a:rPr lang="en-CA" smtClean="0"/>
              <a:pPr eaLnBrk="1" hangingPunct="1"/>
              <a:t>39</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Not surprisingly – child mortality rates are the worst in developing countries – particularly in Africa and Asia</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Child mortality is reported as the number of deaths of children under the age of 5 per 1,000 live births. For every 1,000 children born, XX children under the age of 5 die in a particular country or region. </a:t>
            </a:r>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608DD6-E502-4769-BA33-C227709F3377}" type="slidenum">
              <a:rPr lang="en-CA" smtClean="0"/>
              <a:pPr eaLnBrk="1" hangingPunct="1"/>
              <a:t>7</a:t>
            </a:fld>
            <a:endParaRPr lang="en-C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B1E1AC9-8675-4478-A4FF-6DBFAE22074F}" type="slidenum">
              <a:rPr lang="en-US" sz="1100" smtClean="0">
                <a:solidFill>
                  <a:srgbClr val="000000"/>
                </a:solidFill>
              </a:rPr>
              <a:pPr eaLnBrk="1" hangingPunct="1"/>
              <a:t>40</a:t>
            </a:fld>
            <a:endParaRPr lang="en-US" sz="1100" smtClean="0">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latin typeface="Arial" pitchFamily="34" charset="0"/>
                <a:cs typeface="Arial" pitchFamily="34" charset="0"/>
              </a:rPr>
              <a:t>Expliquez que les excréments humains répandus dans l’eau, en raison d’un manque d’assainissement, transmettent des maladies aux personnes qui boivent cette eau ou l’utilisent pour la cuisine. Il est fortement conseillé de traité cette eau avant de la boire ou de l’utiliser pour préparer des aliments.</a:t>
            </a:r>
            <a:endParaRPr lang="en-US" smtClean="0">
              <a:latin typeface="Arial" pitchFamily="34" charset="0"/>
              <a:cs typeface="Arial" pitchFamily="34" charset="0"/>
            </a:endParaRPr>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8C4FCF-8987-42C1-895E-4059E5D4714C}" type="slidenum">
              <a:rPr lang="en-CA" smtClean="0"/>
              <a:pPr eaLnBrk="1" hangingPunct="1"/>
              <a:t>48</a:t>
            </a:fld>
            <a:endParaRPr lang="en-C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F094B9-6479-4FA4-AEC8-C602980589B9}" type="slidenum">
              <a:rPr lang="en-CA" smtClean="0"/>
              <a:pPr eaLnBrk="1" hangingPunct="1"/>
              <a:t>49</a:t>
            </a:fld>
            <a:endParaRPr lang="en-CA"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DD67A1-C89F-460B-ADD4-2755041F3EB9}" type="slidenum">
              <a:rPr lang="en-CA" smtClean="0"/>
              <a:pPr eaLnBrk="1" hangingPunct="1"/>
              <a:t>50</a:t>
            </a:fld>
            <a:endParaRPr lang="en-CA"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FR" smtClean="0">
                <a:latin typeface="Arial" pitchFamily="34" charset="0"/>
                <a:cs typeface="Arial" pitchFamily="34" charset="0"/>
              </a:rPr>
              <a:t>Décrivez chaque barrière brièvement</a:t>
            </a:r>
          </a:p>
          <a:p>
            <a:pPr eaLnBrk="1" hangingPunct="1">
              <a:buFontTx/>
              <a:buChar char="•"/>
            </a:pPr>
            <a:r>
              <a:rPr lang="fr-FR" smtClean="0">
                <a:latin typeface="Arial" pitchFamily="34" charset="0"/>
                <a:cs typeface="Arial" pitchFamily="34" charset="0"/>
              </a:rPr>
              <a:t>Utiliser l’Approche à Barrières Multiples est la meilleur méthode pour réduire le risque de consommer de l’eau insalubre</a:t>
            </a:r>
          </a:p>
          <a:p>
            <a:pPr eaLnBrk="1" hangingPunct="1">
              <a:buFontTx/>
              <a:buChar char="•"/>
            </a:pPr>
            <a:r>
              <a:rPr lang="fr-FR" smtClean="0">
                <a:latin typeface="Arial" pitchFamily="34" charset="0"/>
                <a:cs typeface="Arial" pitchFamily="34" charset="0"/>
              </a:rPr>
              <a:t>Chaque étape du processus, de la protection de la source au traitement de l’eau et stockage sûr, réduit davantage les risques pour la santé.</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AB42D67-DEDE-42DB-8945-3266B7D706FF}" type="slidenum">
              <a:rPr lang="en-CA" smtClean="0"/>
              <a:pPr eaLnBrk="1" hangingPunct="1"/>
              <a:t>51</a:t>
            </a:fld>
            <a:endParaRPr lang="en-CA"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FR" smtClean="0">
                <a:latin typeface="Arial" pitchFamily="34" charset="0"/>
                <a:cs typeface="Arial" pitchFamily="34" charset="0"/>
              </a:rPr>
              <a:t>Le processus de traitement de l’eau se concentre d’abord sur l’élimination des agents pathogènes de l’eau –le principal problème de qualité de l’eau dans le monde.</a:t>
            </a:r>
          </a:p>
          <a:p>
            <a:pPr eaLnBrk="1" hangingPunct="1">
              <a:buFontTx/>
              <a:buChar char="•"/>
            </a:pPr>
            <a:r>
              <a:rPr lang="fr-FR" smtClean="0">
                <a:latin typeface="Arial" pitchFamily="34" charset="0"/>
                <a:cs typeface="Arial" pitchFamily="34" charset="0"/>
              </a:rPr>
              <a:t>Souvent, les personnes n’utilisent qu’une technologie particulière pour une seule étape, au lieu de prendre le processus de traitement de l’eau comme un tout</a:t>
            </a:r>
          </a:p>
          <a:p>
            <a:pPr eaLnBrk="1" hangingPunct="1">
              <a:buFontTx/>
              <a:buChar char="•"/>
            </a:pPr>
            <a:r>
              <a:rPr lang="fr-FR" smtClean="0">
                <a:latin typeface="Arial" pitchFamily="34" charset="0"/>
                <a:cs typeface="Arial" pitchFamily="34" charset="0"/>
              </a:rPr>
              <a:t>Tandis que les technologies individuelles peuvent améliorer pas à pas la qualité de l’eau de boisson, le processus entier est essentiel pour apporter une eau de meilleure qualité possible.</a:t>
            </a:r>
            <a:endParaRPr lang="en-CA"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1136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3C2065-1D9F-474B-8176-D5034A088A3B}" type="slidenum">
              <a:rPr lang="en-CA" smtClean="0"/>
              <a:pPr eaLnBrk="1" hangingPunct="1"/>
              <a:t>52</a:t>
            </a:fld>
            <a:endParaRPr lang="en-C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latin typeface="Arial" pitchFamily="34" charset="0"/>
                <a:cs typeface="Arial" pitchFamily="34" charset="0"/>
              </a:rPr>
              <a:t>Expliquez que pour bloquer la transmission des maladies, les excréments humains doivent être traités de manière à les empêcher d’atteindre les sources d’eau et les champs, d’être ramassés par les pattes des mouches et d’être déposés sur les doigts. L’installation d’infrastructures d’assainissement et une hygiène correcte (nettoyage des mains et des aliments, cuisson correcte des aliments, protection de tout ce qui est utilisé pour faire à manger), et la gestion des excréments, réduiront de manière significative la transmission des maladies.</a:t>
            </a:r>
            <a:endParaRPr lang="en-US" smtClean="0">
              <a:latin typeface="Arial" pitchFamily="34" charset="0"/>
              <a:cs typeface="Arial" pitchFamily="34" charset="0"/>
            </a:endParaRPr>
          </a:p>
        </p:txBody>
      </p:sp>
      <p:sp>
        <p:nvSpPr>
          <p:cNvPr id="1146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0F1A36B-0F17-4797-AD3C-D60C1E48376F}" type="slidenum">
              <a:rPr lang="en-CA" smtClean="0"/>
              <a:pPr eaLnBrk="1" hangingPunct="1"/>
              <a:t>55</a:t>
            </a:fld>
            <a:endParaRPr lang="en-C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Gunther, I et Fink, G. (2010) “Water, Sanitation and Children’s Health: Evidence from 172 DHS Surveys.” </a:t>
            </a:r>
            <a:r>
              <a:rPr lang="en-GB" i="1" smtClean="0">
                <a:latin typeface="Arial" pitchFamily="34" charset="0"/>
                <a:cs typeface="Arial" pitchFamily="34" charset="0"/>
              </a:rPr>
              <a:t>The World Bank Development Economics Prospects Group</a:t>
            </a:r>
            <a:endParaRPr lang="en-US" smtClean="0">
              <a:latin typeface="Arial" pitchFamily="34" charset="0"/>
              <a:cs typeface="Arial" pitchFamily="34" charset="0"/>
            </a:endParaRPr>
          </a:p>
          <a:p>
            <a:endParaRPr lang="en-US" smtClean="0">
              <a:latin typeface="Arial" pitchFamily="34" charset="0"/>
              <a:cs typeface="Arial" pitchFamily="34" charset="0"/>
            </a:endParaRPr>
          </a:p>
        </p:txBody>
      </p:sp>
      <p:sp>
        <p:nvSpPr>
          <p:cNvPr id="1157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351D7E-93D6-435C-8E2E-3E97AE65A04C}" type="slidenum">
              <a:rPr lang="en-CA" smtClean="0"/>
              <a:pPr eaLnBrk="1" hangingPunct="1"/>
              <a:t>56</a:t>
            </a:fld>
            <a:endParaRPr lang="en-C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Gunther, I et Fink, G. (2010) “Water, Sanitation and Children’s Health: Evidence from 172 DHS Surveys.” </a:t>
            </a:r>
            <a:r>
              <a:rPr lang="en-GB" i="1" smtClean="0">
                <a:latin typeface="Arial" pitchFamily="34" charset="0"/>
                <a:cs typeface="Arial" pitchFamily="34" charset="0"/>
              </a:rPr>
              <a:t>The World Bank Development Economics Prospects Group</a:t>
            </a:r>
            <a:endParaRPr lang="en-US" smtClean="0">
              <a:latin typeface="Arial" pitchFamily="34" charset="0"/>
              <a:cs typeface="Arial" pitchFamily="34" charset="0"/>
            </a:endParaRPr>
          </a:p>
          <a:p>
            <a:endParaRPr lang="en-US" smtClean="0">
              <a:latin typeface="Arial" pitchFamily="34" charset="0"/>
              <a:cs typeface="Arial" pitchFamily="34" charset="0"/>
            </a:endParaRPr>
          </a:p>
        </p:txBody>
      </p:sp>
      <p:sp>
        <p:nvSpPr>
          <p:cNvPr id="1167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F07075-BA65-4190-8F1F-B3DCA1143288}" type="slidenum">
              <a:rPr lang="en-CA" smtClean="0"/>
              <a:pPr eaLnBrk="1" hangingPunct="1"/>
              <a:t>57</a:t>
            </a:fld>
            <a:endParaRPr lang="en-C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r>
              <a:rPr lang="en-GB" smtClean="0">
                <a:latin typeface="Arial" pitchFamily="34" charset="0"/>
                <a:cs typeface="Arial" pitchFamily="34" charset="0"/>
              </a:rPr>
              <a:t>“Birth attendant and maternal hand-washing with soap and water were associated with significantly lower neonatal mortality.”   </a:t>
            </a:r>
            <a:r>
              <a:rPr lang="en-GB" sz="1000" smtClean="0">
                <a:latin typeface="Arial" pitchFamily="34" charset="0"/>
                <a:cs typeface="Arial" pitchFamily="34" charset="0"/>
              </a:rPr>
              <a:t>(Rhee et al., 2008)</a:t>
            </a:r>
            <a:endParaRPr lang="en-US" smtClean="0">
              <a:latin typeface="Arial" pitchFamily="34" charset="0"/>
              <a:cs typeface="Arial" pitchFamily="34" charset="0"/>
            </a:endParaRPr>
          </a:p>
          <a:p>
            <a:pPr marL="514350" indent="-514350"/>
            <a:r>
              <a:rPr lang="en-GB" smtClean="0">
                <a:latin typeface="Arial" pitchFamily="34" charset="0"/>
                <a:cs typeface="Arial" pitchFamily="34" charset="0"/>
              </a:rPr>
              <a:t>Rhee et al. (2008) “Impact of Maternal and Birth Attendant Hand-washing on Neonatal Mortality in Southern Nepal” </a:t>
            </a:r>
            <a:r>
              <a:rPr lang="en-GB" i="1" smtClean="0">
                <a:latin typeface="Arial" pitchFamily="34" charset="0"/>
                <a:cs typeface="Arial" pitchFamily="34" charset="0"/>
              </a:rPr>
              <a:t>Arch Pediatr Adolesc Med</a:t>
            </a:r>
            <a:r>
              <a:rPr lang="en-GB" smtClean="0">
                <a:latin typeface="Arial" pitchFamily="34" charset="0"/>
                <a:cs typeface="Arial" pitchFamily="34" charset="0"/>
              </a:rPr>
              <a:t>. July; 162(7): 603–608</a:t>
            </a:r>
            <a:endParaRPr lang="en-US" smtClean="0">
              <a:latin typeface="Arial" pitchFamily="34" charset="0"/>
              <a:cs typeface="Arial" pitchFamily="34" charset="0"/>
            </a:endParaRPr>
          </a:p>
          <a:p>
            <a:pPr marL="514350" indent="-514350"/>
            <a:endParaRPr lang="en-US" smtClean="0">
              <a:latin typeface="Arial" pitchFamily="34" charset="0"/>
              <a:cs typeface="Arial" pitchFamily="34" charset="0"/>
            </a:endParaRPr>
          </a:p>
          <a:p>
            <a:pPr marL="514350" indent="-514350"/>
            <a:r>
              <a:rPr lang="en-GB" smtClean="0">
                <a:latin typeface="Arial" pitchFamily="34" charset="0"/>
                <a:cs typeface="Arial" pitchFamily="34" charset="0"/>
              </a:rPr>
              <a:t>“Hygiene interventions, particularly provision of soap for hand-washing, are effective in reducing </a:t>
            </a:r>
            <a:r>
              <a:rPr lang="en-GB" smtClean="0">
                <a:solidFill>
                  <a:srgbClr val="FF0000"/>
                </a:solidFill>
                <a:latin typeface="Arial" pitchFamily="34" charset="0"/>
                <a:cs typeface="Arial" pitchFamily="34" charset="0"/>
              </a:rPr>
              <a:t>diarrheal </a:t>
            </a:r>
            <a:r>
              <a:rPr lang="en-GB" smtClean="0">
                <a:latin typeface="Arial" pitchFamily="34" charset="0"/>
                <a:cs typeface="Arial" pitchFamily="34" charset="0"/>
              </a:rPr>
              <a:t>[death]”.  </a:t>
            </a:r>
            <a:r>
              <a:rPr lang="en-GB" sz="800" smtClean="0">
                <a:latin typeface="Arial" pitchFamily="34" charset="0"/>
                <a:cs typeface="Arial" pitchFamily="34" charset="0"/>
              </a:rPr>
              <a:t>(Waddington et al., 2009) </a:t>
            </a:r>
            <a:endParaRPr lang="en-US" smtClean="0">
              <a:latin typeface="Arial" pitchFamily="34" charset="0"/>
              <a:cs typeface="Arial" pitchFamily="34" charset="0"/>
            </a:endParaRPr>
          </a:p>
          <a:p>
            <a:pPr marL="514350" indent="-514350"/>
            <a:r>
              <a:rPr lang="en-GB" smtClean="0">
                <a:latin typeface="Arial" pitchFamily="34" charset="0"/>
                <a:cs typeface="Arial" pitchFamily="34" charset="0"/>
              </a:rPr>
              <a:t>Waddington et al. (2009) “Water, Sanitation and Hygiene Interventions to Combat Childhood Diarrhoea in Developing Countries.” </a:t>
            </a:r>
            <a:r>
              <a:rPr lang="en-GB" i="1" smtClean="0">
                <a:latin typeface="Arial" pitchFamily="34" charset="0"/>
                <a:cs typeface="Arial" pitchFamily="34" charset="0"/>
              </a:rPr>
              <a:t>International Initiative for Impact Evaluation. Synthetic Review 001. </a:t>
            </a:r>
            <a:endParaRPr lang="en-US" smtClean="0">
              <a:latin typeface="Arial" pitchFamily="34" charset="0"/>
              <a:cs typeface="Arial" pitchFamily="34" charset="0"/>
            </a:endParaRPr>
          </a:p>
          <a:p>
            <a:pPr marL="514350" indent="-514350"/>
            <a:endParaRPr lang="en-US" smtClean="0">
              <a:latin typeface="Arial" pitchFamily="34" charset="0"/>
              <a:cs typeface="Arial" pitchFamily="34" charset="0"/>
            </a:endParaRPr>
          </a:p>
        </p:txBody>
      </p:sp>
      <p:sp>
        <p:nvSpPr>
          <p:cNvPr id="1177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D560927-B491-4F57-A0D4-934439CD3397}" type="slidenum">
              <a:rPr lang="en-CA" smtClean="0"/>
              <a:pPr eaLnBrk="1" hangingPunct="1"/>
              <a:t>59</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Bibliographie  : Zupan J. (2005) “Perinatal Mortality in Developing Countries”</a:t>
            </a:r>
            <a:r>
              <a:rPr lang="en-US" b="1" smtClean="0">
                <a:latin typeface="Arial" pitchFamily="34" charset="0"/>
                <a:cs typeface="Arial" pitchFamily="34" charset="0"/>
              </a:rPr>
              <a:t> </a:t>
            </a:r>
            <a:r>
              <a:rPr lang="en-US" i="1" smtClean="0">
                <a:latin typeface="Arial" pitchFamily="34" charset="0"/>
                <a:cs typeface="Arial" pitchFamily="34" charset="0"/>
              </a:rPr>
              <a:t>N Engl J Med</a:t>
            </a:r>
            <a:r>
              <a:rPr lang="en-US" smtClean="0">
                <a:latin typeface="Arial" pitchFamily="34" charset="0"/>
                <a:cs typeface="Arial" pitchFamily="34" charset="0"/>
              </a:rPr>
              <a:t> 352;20</a:t>
            </a:r>
          </a:p>
          <a:p>
            <a:endParaRPr lang="en-US" smtClean="0">
              <a:latin typeface="Arial" pitchFamily="34" charset="0"/>
              <a:cs typeface="Arial" pitchFamily="34" charset="0"/>
            </a:endParaRPr>
          </a:p>
          <a:p>
            <a:r>
              <a:rPr lang="fr-FR" smtClean="0">
                <a:latin typeface="Arial" pitchFamily="34" charset="0"/>
                <a:cs typeface="Arial" pitchFamily="34" charset="0"/>
              </a:rPr>
              <a:t>Expliquez les termes mortinatalité (un enfant mort-né), néonatal (âgé de 0 à 28 jours), post-néonatal ou nourrisson (1 à 12 mois), enfant (1 à 5 ans).</a:t>
            </a:r>
          </a:p>
          <a:p>
            <a:r>
              <a:rPr lang="fr-FR" smtClean="0">
                <a:latin typeface="Arial" pitchFamily="34" charset="0"/>
                <a:cs typeface="Arial" pitchFamily="34" charset="0"/>
              </a:rPr>
              <a:t>Relève la différence entre l’Afrique et l’Asie d’un côté, et l’Amérique Latine et les pays développés de l’autre.</a:t>
            </a:r>
            <a:r>
              <a:rPr lang="en-US" smtClean="0">
                <a:latin typeface="Arial" pitchFamily="34" charset="0"/>
                <a:cs typeface="Arial" pitchFamily="34" charset="0"/>
              </a:rPr>
              <a:t> </a:t>
            </a:r>
          </a:p>
          <a:p>
            <a:endParaRPr lang="en-US" smtClean="0">
              <a:latin typeface="Arial" pitchFamily="34" charset="0"/>
              <a:cs typeface="Arial" pitchFamily="34" charset="0"/>
            </a:endParaRP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9E84593-3B87-4E7D-A212-DD1492485D6D}" type="slidenum">
              <a:rPr lang="en-CA" smtClean="0"/>
              <a:pPr eaLnBrk="1" hangingPunct="1"/>
              <a:t>8</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Taux de Mortalité Maternelle : OMS</a:t>
            </a:r>
            <a:r>
              <a:rPr lang="en-GB" smtClean="0">
                <a:latin typeface="Arial" pitchFamily="34" charset="0"/>
                <a:cs typeface="Arial" pitchFamily="34" charset="0"/>
              </a:rPr>
              <a:t>, UNICEF, FNUAP et la Banque Mondiale, 2012 “Trends in Maternal Mortality: 1990-2010.” </a:t>
            </a:r>
            <a:r>
              <a:rPr lang="en-GB" i="1" smtClean="0">
                <a:latin typeface="Arial" pitchFamily="34" charset="0"/>
                <a:cs typeface="Arial" pitchFamily="34" charset="0"/>
              </a:rPr>
              <a:t>Organisation Mondiale de la Santé</a:t>
            </a:r>
            <a:endParaRPr lang="en-US" smtClean="0">
              <a:latin typeface="Arial" pitchFamily="34" charset="0"/>
              <a:cs typeface="Arial" pitchFamily="34" charset="0"/>
            </a:endParaRPr>
          </a:p>
          <a:p>
            <a:r>
              <a:rPr lang="en-US" smtClean="0">
                <a:latin typeface="Arial" pitchFamily="34" charset="0"/>
                <a:cs typeface="Arial" pitchFamily="34" charset="0"/>
              </a:rPr>
              <a:t>Anémie Maternelle: </a:t>
            </a:r>
            <a:r>
              <a:rPr lang="en-GB" smtClean="0">
                <a:latin typeface="Arial" pitchFamily="34" charset="0"/>
                <a:cs typeface="Arial" pitchFamily="34" charset="0"/>
              </a:rPr>
              <a:t>Black et al. (2008) “Maternal and child undernutrition: global and regional exposures and health consequences” </a:t>
            </a:r>
            <a:r>
              <a:rPr lang="en-GB" i="1" smtClean="0">
                <a:latin typeface="Arial" pitchFamily="34" charset="0"/>
                <a:cs typeface="Arial" pitchFamily="34" charset="0"/>
              </a:rPr>
              <a:t>Lancet</a:t>
            </a:r>
            <a:endParaRPr lang="en-US" smtClean="0">
              <a:latin typeface="Arial" pitchFamily="34" charset="0"/>
              <a:cs typeface="Arial" pitchFamily="34" charset="0"/>
            </a:endParaRPr>
          </a:p>
          <a:p>
            <a:endParaRPr lang="en-US" smtClean="0">
              <a:latin typeface="Arial" pitchFamily="34" charset="0"/>
              <a:cs typeface="Arial" pitchFamily="34" charset="0"/>
            </a:endParaRPr>
          </a:p>
          <a:p>
            <a:r>
              <a:rPr lang="fr-FR" smtClean="0">
                <a:latin typeface="Arial" pitchFamily="34" charset="0"/>
                <a:cs typeface="Arial" pitchFamily="34" charset="0"/>
              </a:rPr>
              <a:t>La mortalité maternelle se définit comme la mort de la femme enceinte ou au cours de 42 jours suivant l’accouchement, sans tenir compte de la cause de la mort. (OMS)</a:t>
            </a:r>
            <a:endParaRPr lang="en-US" smtClean="0">
              <a:latin typeface="Arial" pitchFamily="34" charset="0"/>
              <a:cs typeface="Arial" pitchFamily="34" charset="0"/>
            </a:endParaRPr>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73E07F-3461-4B82-A6D7-137DF904832B}" type="slidenum">
              <a:rPr lang="en-CA" smtClean="0"/>
              <a:pPr eaLnBrk="1" hangingPunct="1"/>
              <a:t>9</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latin typeface="Arial" pitchFamily="34" charset="0"/>
                <a:cs typeface="Arial" pitchFamily="34" charset="0"/>
              </a:rPr>
              <a:t>Sans surprise, les taux de mortalité maternelle sont les pires dans les pays en développement.</a:t>
            </a:r>
          </a:p>
          <a:p>
            <a:endParaRPr lang="fr-FR" smtClean="0">
              <a:latin typeface="Arial" pitchFamily="34" charset="0"/>
              <a:cs typeface="Arial" pitchFamily="34" charset="0"/>
            </a:endParaRPr>
          </a:p>
          <a:p>
            <a:r>
              <a:rPr lang="fr-FR" smtClean="0">
                <a:latin typeface="Arial" pitchFamily="34" charset="0"/>
                <a:cs typeface="Arial" pitchFamily="34" charset="0"/>
              </a:rPr>
              <a:t>Le Ratio de Mortalité Maternelle est le nombre de morts maternelles pour 100 000 naissances d’enfants vivants. Pour chaque 100 000 naissances, XX mères mourront de causes liées à la gestation.</a:t>
            </a:r>
            <a:endParaRPr lang="en-US" smtClean="0">
              <a:latin typeface="Arial" pitchFamily="34" charset="0"/>
              <a:cs typeface="Arial" pitchFamily="34" charset="0"/>
            </a:endParaRPr>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D98D148-6D59-4D8F-B7B1-35727943CF41}" type="slidenum">
              <a:rPr lang="en-CA" smtClean="0"/>
              <a:pPr eaLnBrk="1" hangingPunct="1"/>
              <a:t>10</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mtClean="0">
                <a:latin typeface="Arial" pitchFamily="34" charset="0"/>
                <a:cs typeface="Arial" pitchFamily="34" charset="0"/>
              </a:rPr>
              <a:t>Nous (la communauté WASH) pouvons faire quelque chose directement concernant </a:t>
            </a:r>
            <a:r>
              <a:rPr lang="fr-FR" b="1" smtClean="0">
                <a:latin typeface="Arial" pitchFamily="34" charset="0"/>
                <a:cs typeface="Arial" pitchFamily="34" charset="0"/>
              </a:rPr>
              <a:t>l’éducation et l’accès à l’eau </a:t>
            </a:r>
            <a:r>
              <a:rPr lang="fr-FR" b="1" u="sng" smtClean="0">
                <a:latin typeface="Arial" pitchFamily="34" charset="0"/>
                <a:cs typeface="Arial" pitchFamily="34" charset="0"/>
              </a:rPr>
              <a:t>salubre</a:t>
            </a:r>
            <a:r>
              <a:rPr lang="fr-FR" b="1" smtClean="0">
                <a:latin typeface="Arial" pitchFamily="34" charset="0"/>
                <a:cs typeface="Arial" pitchFamily="34" charset="0"/>
              </a:rPr>
              <a:t> et à l’assainissement</a:t>
            </a:r>
            <a:r>
              <a:rPr lang="fr-FR" smtClean="0">
                <a:latin typeface="Arial" pitchFamily="34" charset="0"/>
                <a:cs typeface="Arial" pitchFamily="34" charset="0"/>
              </a:rPr>
              <a:t>, et indirectement à propos de la </a:t>
            </a:r>
            <a:r>
              <a:rPr lang="fr-FR" b="1" smtClean="0">
                <a:latin typeface="Arial" pitchFamily="34" charset="0"/>
                <a:cs typeface="Arial" pitchFamily="34" charset="0"/>
              </a:rPr>
              <a:t>nutrition</a:t>
            </a:r>
            <a:endParaRPr lang="en-US" smtClean="0">
              <a:latin typeface="Arial" pitchFamily="34" charset="0"/>
              <a:cs typeface="Arial" pitchFamily="34" charset="0"/>
            </a:endParaRPr>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91C2BD-7545-4D9E-BD19-12118C714895}" type="slidenum">
              <a:rPr lang="en-US" sz="1100" smtClean="0"/>
              <a:pPr eaLnBrk="1" hangingPunct="1"/>
              <a:t>11</a:t>
            </a:fld>
            <a:endParaRPr lang="en-US" sz="11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latin typeface="Arial" pitchFamily="34" charset="0"/>
                <a:cs typeface="Arial" pitchFamily="34" charset="0"/>
              </a:rPr>
              <a:t>Les infections répétées et persistantes provoquant la diarrhée entrainent une malnutrition en raison des dommages intestinaux et de la malabsorption des éléments nutritifs qui s’ensuit.</a:t>
            </a:r>
          </a:p>
          <a:p>
            <a:r>
              <a:rPr lang="fr-FR" smtClean="0">
                <a:latin typeface="Arial" pitchFamily="34" charset="0"/>
                <a:cs typeface="Arial" pitchFamily="34" charset="0"/>
              </a:rPr>
              <a:t>Une fois infecté et sous-alimenté, le corps est plus susceptible de souffrir d’infections ultérieures, continuant ainsi le cycle.</a:t>
            </a:r>
          </a:p>
          <a:p>
            <a:r>
              <a:rPr lang="fr-FR" smtClean="0">
                <a:latin typeface="Arial" pitchFamily="34" charset="0"/>
                <a:cs typeface="Arial" pitchFamily="34" charset="0"/>
              </a:rPr>
              <a:t>Dans l’ensemble, l’impact à long terme de ce cycle sur l’enfant consiste en la limitation de sa croissance et de son développement cognitif.</a:t>
            </a:r>
          </a:p>
          <a:p>
            <a:r>
              <a:rPr lang="fr-FR" smtClean="0">
                <a:latin typeface="Arial" pitchFamily="34" charset="0"/>
                <a:cs typeface="Arial" pitchFamily="34" charset="0"/>
              </a:rPr>
              <a:t>Le schéma montre aussi que si des interventions (eau salubre, assainissement approprié et hygiène correcte, thérapie antimicrobienne et micronutriments de remplacement) sont mises en place, le cycle peut être brisé.</a:t>
            </a:r>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75491B-22C2-472D-B0B6-352ECC051DEC}" type="slidenum">
              <a:rPr lang="en-CA" smtClean="0"/>
              <a:pPr eaLnBrk="1" hangingPunct="1"/>
              <a:t>12</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latin typeface="Arial" pitchFamily="34" charset="0"/>
                <a:cs typeface="Arial" pitchFamily="34" charset="0"/>
              </a:rPr>
              <a:t>Expliquez que si l’eau est contaminée, il y a très certainement des problèmes d’assainissement dans le voisinage.</a:t>
            </a:r>
          </a:p>
          <a:p>
            <a:r>
              <a:rPr lang="fr-FR" smtClean="0">
                <a:latin typeface="Arial" pitchFamily="34" charset="0"/>
                <a:cs typeface="Arial" pitchFamily="34" charset="0"/>
              </a:rPr>
              <a:t>L’hygiène peut comprendre l’hygiène personnelle comme le nettoyage des mains ou du visage, l’hygiène domestique comme le nettoyage des aliments, la cuisson correcte des aliments, ne pas laisser les mouches se poser sur la vaisselle ou la nourriture.</a:t>
            </a:r>
            <a:endParaRPr lang="en-US" smtClean="0">
              <a:latin typeface="Arial" pitchFamily="34" charset="0"/>
              <a:cs typeface="Arial" pitchFamily="34" charset="0"/>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315B01-042D-485B-BC09-9932DCCAF61B}" type="slidenum">
              <a:rPr lang="en-CA" smtClean="0"/>
              <a:pPr eaLnBrk="1" hangingPunct="1"/>
              <a:t>13</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913E0F3-3AE3-4E37-93D2-AC484C45FED3}" type="slidenum">
              <a:rPr lang="en-CA"/>
              <a:pPr>
                <a:defRPr/>
              </a:pPr>
              <a:t>‹#›</a:t>
            </a:fld>
            <a:endParaRPr lang="en-CA" dirty="0"/>
          </a:p>
        </p:txBody>
      </p:sp>
    </p:spTree>
    <p:extLst>
      <p:ext uri="{BB962C8B-B14F-4D97-AF65-F5344CB8AC3E}">
        <p14:creationId xmlns:p14="http://schemas.microsoft.com/office/powerpoint/2010/main" val="371004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E1FA664-8B61-40AC-BAE6-AD6E28CBF6B5}" type="slidenum">
              <a:rPr lang="en-CA"/>
              <a:pPr>
                <a:defRPr/>
              </a:pPr>
              <a:t>‹#›</a:t>
            </a:fld>
            <a:endParaRPr lang="en-CA" dirty="0"/>
          </a:p>
        </p:txBody>
      </p:sp>
    </p:spTree>
    <p:extLst>
      <p:ext uri="{BB962C8B-B14F-4D97-AF65-F5344CB8AC3E}">
        <p14:creationId xmlns:p14="http://schemas.microsoft.com/office/powerpoint/2010/main" val="140495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60220454-9C0C-4AEF-9DCC-9F37B1EDBCF3}" type="slidenum">
              <a:rPr lang="en-CA"/>
              <a:pPr>
                <a:defRPr/>
              </a:pPr>
              <a:t>‹#›</a:t>
            </a:fld>
            <a:endParaRPr lang="en-CA" dirty="0"/>
          </a:p>
        </p:txBody>
      </p:sp>
    </p:spTree>
    <p:extLst>
      <p:ext uri="{BB962C8B-B14F-4D97-AF65-F5344CB8AC3E}">
        <p14:creationId xmlns:p14="http://schemas.microsoft.com/office/powerpoint/2010/main" val="1144845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22C0F292-AF0A-4913-9491-7E156341FA06}" type="slidenum">
              <a:rPr lang="en-CA"/>
              <a:pPr>
                <a:defRPr/>
              </a:pPr>
              <a:t>‹#›</a:t>
            </a:fld>
            <a:endParaRPr lang="en-CA" dirty="0"/>
          </a:p>
        </p:txBody>
      </p:sp>
    </p:spTree>
    <p:extLst>
      <p:ext uri="{BB962C8B-B14F-4D97-AF65-F5344CB8AC3E}">
        <p14:creationId xmlns:p14="http://schemas.microsoft.com/office/powerpoint/2010/main" val="3417909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36BA4BF-E648-469E-AE70-781F6CDB75EB}" type="slidenum">
              <a:rPr lang="en-US"/>
              <a:pPr>
                <a:defRPr/>
              </a:pPr>
              <a:t>‹#›</a:t>
            </a:fld>
            <a:endParaRPr lang="en-US" dirty="0"/>
          </a:p>
        </p:txBody>
      </p:sp>
    </p:spTree>
    <p:extLst>
      <p:ext uri="{BB962C8B-B14F-4D97-AF65-F5344CB8AC3E}">
        <p14:creationId xmlns:p14="http://schemas.microsoft.com/office/powerpoint/2010/main" val="1846494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8E0DB92-13FB-4051-ACA0-A7B08BC0280B}" type="slidenum">
              <a:rPr lang="en-US"/>
              <a:pPr>
                <a:defRPr/>
              </a:pPr>
              <a:t>‹#›</a:t>
            </a:fld>
            <a:endParaRPr lang="en-US" dirty="0"/>
          </a:p>
        </p:txBody>
      </p:sp>
    </p:spTree>
    <p:extLst>
      <p:ext uri="{BB962C8B-B14F-4D97-AF65-F5344CB8AC3E}">
        <p14:creationId xmlns:p14="http://schemas.microsoft.com/office/powerpoint/2010/main" val="2888761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3ADE5E-7A8C-4C25-A020-46D3BEDAC671}" type="slidenum">
              <a:rPr lang="en-US"/>
              <a:pPr>
                <a:defRPr/>
              </a:pPr>
              <a:t>‹#›</a:t>
            </a:fld>
            <a:endParaRPr lang="en-US" dirty="0"/>
          </a:p>
        </p:txBody>
      </p:sp>
    </p:spTree>
    <p:extLst>
      <p:ext uri="{BB962C8B-B14F-4D97-AF65-F5344CB8AC3E}">
        <p14:creationId xmlns:p14="http://schemas.microsoft.com/office/powerpoint/2010/main" val="721822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D30796A-6E8B-4184-8CEC-6A2745D448DE}" type="slidenum">
              <a:rPr lang="en-US"/>
              <a:pPr>
                <a:defRPr/>
              </a:pPr>
              <a:t>‹#›</a:t>
            </a:fld>
            <a:endParaRPr lang="en-US" dirty="0"/>
          </a:p>
        </p:txBody>
      </p:sp>
    </p:spTree>
    <p:extLst>
      <p:ext uri="{BB962C8B-B14F-4D97-AF65-F5344CB8AC3E}">
        <p14:creationId xmlns:p14="http://schemas.microsoft.com/office/powerpoint/2010/main" val="403766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15EF5BF7-95BA-4833-8FAB-F9BCE6323735}" type="slidenum">
              <a:rPr lang="en-US"/>
              <a:pPr>
                <a:defRPr/>
              </a:pPr>
              <a:t>‹#›</a:t>
            </a:fld>
            <a:endParaRPr lang="en-US" dirty="0"/>
          </a:p>
        </p:txBody>
      </p:sp>
    </p:spTree>
    <p:extLst>
      <p:ext uri="{BB962C8B-B14F-4D97-AF65-F5344CB8AC3E}">
        <p14:creationId xmlns:p14="http://schemas.microsoft.com/office/powerpoint/2010/main" val="952542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EB40A4B-8281-451C-A94B-31D44AFE38F1}" type="slidenum">
              <a:rPr lang="en-US"/>
              <a:pPr>
                <a:defRPr/>
              </a:pPr>
              <a:t>‹#›</a:t>
            </a:fld>
            <a:endParaRPr lang="en-US" dirty="0"/>
          </a:p>
        </p:txBody>
      </p:sp>
    </p:spTree>
    <p:extLst>
      <p:ext uri="{BB962C8B-B14F-4D97-AF65-F5344CB8AC3E}">
        <p14:creationId xmlns:p14="http://schemas.microsoft.com/office/powerpoint/2010/main" val="688090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16E87FA0-26EC-48CE-A071-040789AC91D5}" type="slidenum">
              <a:rPr lang="en-US"/>
              <a:pPr>
                <a:defRPr/>
              </a:pPr>
              <a:t>‹#›</a:t>
            </a:fld>
            <a:endParaRPr lang="en-US" dirty="0"/>
          </a:p>
        </p:txBody>
      </p:sp>
    </p:spTree>
    <p:extLst>
      <p:ext uri="{BB962C8B-B14F-4D97-AF65-F5344CB8AC3E}">
        <p14:creationId xmlns:p14="http://schemas.microsoft.com/office/powerpoint/2010/main" val="180737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2BF52CB-FB82-46DF-9A2E-D9F498739A4C}" type="slidenum">
              <a:rPr lang="en-CA"/>
              <a:pPr>
                <a:defRPr/>
              </a:pPr>
              <a:t>‹#›</a:t>
            </a:fld>
            <a:endParaRPr lang="en-CA" dirty="0"/>
          </a:p>
        </p:txBody>
      </p:sp>
    </p:spTree>
    <p:extLst>
      <p:ext uri="{BB962C8B-B14F-4D97-AF65-F5344CB8AC3E}">
        <p14:creationId xmlns:p14="http://schemas.microsoft.com/office/powerpoint/2010/main" val="2937628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DD4EDA-D02C-4E0E-AF2F-969455D6958C}" type="slidenum">
              <a:rPr lang="en-US"/>
              <a:pPr>
                <a:defRPr/>
              </a:pPr>
              <a:t>‹#›</a:t>
            </a:fld>
            <a:endParaRPr lang="en-US" dirty="0"/>
          </a:p>
        </p:txBody>
      </p:sp>
    </p:spTree>
    <p:extLst>
      <p:ext uri="{BB962C8B-B14F-4D97-AF65-F5344CB8AC3E}">
        <p14:creationId xmlns:p14="http://schemas.microsoft.com/office/powerpoint/2010/main" val="265747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77AC3D3-243E-460C-9235-712701F75768}" type="slidenum">
              <a:rPr lang="en-US"/>
              <a:pPr>
                <a:defRPr/>
              </a:pPr>
              <a:t>‹#›</a:t>
            </a:fld>
            <a:endParaRPr lang="en-US" dirty="0"/>
          </a:p>
        </p:txBody>
      </p:sp>
    </p:spTree>
    <p:extLst>
      <p:ext uri="{BB962C8B-B14F-4D97-AF65-F5344CB8AC3E}">
        <p14:creationId xmlns:p14="http://schemas.microsoft.com/office/powerpoint/2010/main" val="2705987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A5D9A77-652D-4B3E-9DD5-67F2A22A70CF}" type="slidenum">
              <a:rPr lang="en-US"/>
              <a:pPr>
                <a:defRPr/>
              </a:pPr>
              <a:t>‹#›</a:t>
            </a:fld>
            <a:endParaRPr lang="en-US" dirty="0"/>
          </a:p>
        </p:txBody>
      </p:sp>
    </p:spTree>
    <p:extLst>
      <p:ext uri="{BB962C8B-B14F-4D97-AF65-F5344CB8AC3E}">
        <p14:creationId xmlns:p14="http://schemas.microsoft.com/office/powerpoint/2010/main" val="78179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B44DFA2-6EEC-4214-BB38-556013305B5C}" type="slidenum">
              <a:rPr lang="en-US"/>
              <a:pPr>
                <a:defRPr/>
              </a:pPr>
              <a:t>‹#›</a:t>
            </a:fld>
            <a:endParaRPr lang="en-US" dirty="0"/>
          </a:p>
        </p:txBody>
      </p:sp>
    </p:spTree>
    <p:extLst>
      <p:ext uri="{BB962C8B-B14F-4D97-AF65-F5344CB8AC3E}">
        <p14:creationId xmlns:p14="http://schemas.microsoft.com/office/powerpoint/2010/main" val="244266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CA243A7A-A78B-481A-94C4-741C6410D357}" type="slidenum">
              <a:rPr lang="en-CA"/>
              <a:pPr>
                <a:defRPr/>
              </a:pPr>
              <a:t>‹#›</a:t>
            </a:fld>
            <a:endParaRPr lang="en-CA" dirty="0"/>
          </a:p>
        </p:txBody>
      </p:sp>
    </p:spTree>
    <p:extLst>
      <p:ext uri="{BB962C8B-B14F-4D97-AF65-F5344CB8AC3E}">
        <p14:creationId xmlns:p14="http://schemas.microsoft.com/office/powerpoint/2010/main" val="158248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9E7295C-1152-4E6B-A24C-9EE6E6C13AF9}" type="slidenum">
              <a:rPr lang="en-CA"/>
              <a:pPr>
                <a:defRPr/>
              </a:pPr>
              <a:t>‹#›</a:t>
            </a:fld>
            <a:endParaRPr lang="en-CA" dirty="0"/>
          </a:p>
        </p:txBody>
      </p:sp>
    </p:spTree>
    <p:extLst>
      <p:ext uri="{BB962C8B-B14F-4D97-AF65-F5344CB8AC3E}">
        <p14:creationId xmlns:p14="http://schemas.microsoft.com/office/powerpoint/2010/main" val="350275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ABD431F5-8D18-4BBC-A291-AAEC57B3B8CB}" type="slidenum">
              <a:rPr lang="en-CA"/>
              <a:pPr>
                <a:defRPr/>
              </a:pPr>
              <a:t>‹#›</a:t>
            </a:fld>
            <a:endParaRPr lang="en-CA" dirty="0"/>
          </a:p>
        </p:txBody>
      </p:sp>
    </p:spTree>
    <p:extLst>
      <p:ext uri="{BB962C8B-B14F-4D97-AF65-F5344CB8AC3E}">
        <p14:creationId xmlns:p14="http://schemas.microsoft.com/office/powerpoint/2010/main" val="163944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D22EEB96-324B-4D25-A030-7B7AE650545D}" type="slidenum">
              <a:rPr lang="en-CA"/>
              <a:pPr>
                <a:defRPr/>
              </a:pPr>
              <a:t>‹#›</a:t>
            </a:fld>
            <a:endParaRPr lang="en-CA" dirty="0"/>
          </a:p>
        </p:txBody>
      </p:sp>
    </p:spTree>
    <p:extLst>
      <p:ext uri="{BB962C8B-B14F-4D97-AF65-F5344CB8AC3E}">
        <p14:creationId xmlns:p14="http://schemas.microsoft.com/office/powerpoint/2010/main" val="90994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E0C99928-C663-4F36-9C41-FAB03D5A6C02}" type="slidenum">
              <a:rPr lang="en-CA"/>
              <a:pPr>
                <a:defRPr/>
              </a:pPr>
              <a:t>‹#›</a:t>
            </a:fld>
            <a:endParaRPr lang="en-CA" dirty="0"/>
          </a:p>
        </p:txBody>
      </p:sp>
    </p:spTree>
    <p:extLst>
      <p:ext uri="{BB962C8B-B14F-4D97-AF65-F5344CB8AC3E}">
        <p14:creationId xmlns:p14="http://schemas.microsoft.com/office/powerpoint/2010/main" val="382952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B6C3200D-FA3F-482B-BB31-23A33389600E}" type="slidenum">
              <a:rPr lang="en-CA"/>
              <a:pPr>
                <a:defRPr/>
              </a:pPr>
              <a:t>‹#›</a:t>
            </a:fld>
            <a:endParaRPr lang="en-CA" dirty="0"/>
          </a:p>
        </p:txBody>
      </p:sp>
    </p:spTree>
    <p:extLst>
      <p:ext uri="{BB962C8B-B14F-4D97-AF65-F5344CB8AC3E}">
        <p14:creationId xmlns:p14="http://schemas.microsoft.com/office/powerpoint/2010/main" val="272653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BA6A3FB-F692-4967-B697-69146AE7E382}" type="slidenum">
              <a:rPr lang="en-CA"/>
              <a:pPr>
                <a:defRPr/>
              </a:pPr>
              <a:t>‹#›</a:t>
            </a:fld>
            <a:endParaRPr lang="en-CA" dirty="0"/>
          </a:p>
        </p:txBody>
      </p:sp>
    </p:spTree>
    <p:extLst>
      <p:ext uri="{BB962C8B-B14F-4D97-AF65-F5344CB8AC3E}">
        <p14:creationId xmlns:p14="http://schemas.microsoft.com/office/powerpoint/2010/main" val="97979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r>
              <a:rPr lang="en-CA"/>
              <a:t>Month-Year</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419C67C7-E150-4190-9244-4014FDB27A69}"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Lst>
  <p:hf hdr="0" ftr="0" dt="0"/>
  <p:txStyles>
    <p:titleStyle>
      <a:lvl1pPr algn="ctr" rtl="0" eaLnBrk="0" fontAlgn="base" hangingPunct="0">
        <a:spcBef>
          <a:spcPct val="0"/>
        </a:spcBef>
        <a:spcAft>
          <a:spcPct val="0"/>
        </a:spcAft>
        <a:defRPr sz="4400">
          <a:solidFill>
            <a:schemeClr val="tx2"/>
          </a:solidFill>
          <a:latin typeface="+mj-lt"/>
          <a:ea typeface="Arial" pitchFamily="-112" charset="0"/>
          <a:cs typeface="+mj-cs"/>
        </a:defRPr>
      </a:lvl1pPr>
      <a:lvl2pPr algn="ctr" rtl="0" eaLnBrk="0" fontAlgn="base" hangingPunct="0">
        <a:spcBef>
          <a:spcPct val="0"/>
        </a:spcBef>
        <a:spcAft>
          <a:spcPct val="0"/>
        </a:spcAft>
        <a:defRPr sz="4400">
          <a:solidFill>
            <a:schemeClr val="tx2"/>
          </a:solidFill>
          <a:latin typeface="Arial" charset="0"/>
          <a:ea typeface="Arial" pitchFamily="-112"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12"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12"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12"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2"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D91A6AF-8862-4E1B-A106-7CEDE5674B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34"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p:cNvSpPr txBox="1">
            <a:spLocks noChangeArrowheads="1"/>
          </p:cNvSpPr>
          <p:nvPr/>
        </p:nvSpPr>
        <p:spPr bwMode="auto">
          <a:xfrm>
            <a:off x="671513" y="579246"/>
            <a:ext cx="8077200"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00250" indent="-171450" eaLnBrk="0" hangingPunct="0">
              <a:defRPr>
                <a:solidFill>
                  <a:schemeClr val="tx1"/>
                </a:solidFill>
                <a:latin typeface="Arial" pitchFamily="34" charset="0"/>
                <a:cs typeface="Arial" pitchFamily="34" charset="0"/>
              </a:defRPr>
            </a:lvl5pPr>
            <a:lvl6pPr marL="2457450" indent="-171450" eaLnBrk="0" fontAlgn="base" hangingPunct="0">
              <a:spcBef>
                <a:spcPct val="0"/>
              </a:spcBef>
              <a:spcAft>
                <a:spcPct val="0"/>
              </a:spcAft>
              <a:defRPr>
                <a:solidFill>
                  <a:schemeClr val="tx1"/>
                </a:solidFill>
                <a:latin typeface="Arial" pitchFamily="34" charset="0"/>
                <a:cs typeface="Arial" pitchFamily="34" charset="0"/>
              </a:defRPr>
            </a:lvl6pPr>
            <a:lvl7pPr marL="2914650" indent="-171450" eaLnBrk="0" fontAlgn="base" hangingPunct="0">
              <a:spcBef>
                <a:spcPct val="0"/>
              </a:spcBef>
              <a:spcAft>
                <a:spcPct val="0"/>
              </a:spcAft>
              <a:defRPr>
                <a:solidFill>
                  <a:schemeClr val="tx1"/>
                </a:solidFill>
                <a:latin typeface="Arial" pitchFamily="34" charset="0"/>
                <a:cs typeface="Arial" pitchFamily="34" charset="0"/>
              </a:defRPr>
            </a:lvl7pPr>
            <a:lvl8pPr marL="3371850" indent="-171450" eaLnBrk="0" fontAlgn="base" hangingPunct="0">
              <a:spcBef>
                <a:spcPct val="0"/>
              </a:spcBef>
              <a:spcAft>
                <a:spcPct val="0"/>
              </a:spcAft>
              <a:defRPr>
                <a:solidFill>
                  <a:schemeClr val="tx1"/>
                </a:solidFill>
                <a:latin typeface="Arial" pitchFamily="34" charset="0"/>
                <a:cs typeface="Arial" pitchFamily="34" charset="0"/>
              </a:defRPr>
            </a:lvl8pPr>
            <a:lvl9pPr marL="3829050" indent="-171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100" dirty="0"/>
          </a:p>
          <a:p>
            <a:pPr algn="ctr" eaLnBrk="1" hangingPunct="1"/>
            <a:r>
              <a:rPr lang="en-US" sz="1100" dirty="0"/>
              <a:t>12, 2916 – 5</a:t>
            </a:r>
            <a:r>
              <a:rPr lang="en-US" sz="1100" baseline="30000" dirty="0"/>
              <a:t>th</a:t>
            </a:r>
            <a:r>
              <a:rPr lang="en-US" sz="1100" dirty="0"/>
              <a:t> Avenue</a:t>
            </a:r>
          </a:p>
          <a:p>
            <a:pPr algn="ctr" eaLnBrk="1" hangingPunct="1"/>
            <a:r>
              <a:rPr lang="en-US" sz="1100" dirty="0"/>
              <a:t>Calgary, Alberta, </a:t>
            </a:r>
            <a:r>
              <a:rPr lang="en-US" sz="1100" dirty="0" err="1"/>
              <a:t>T2A</a:t>
            </a:r>
            <a:r>
              <a:rPr lang="en-US" sz="1100" dirty="0"/>
              <a:t> </a:t>
            </a:r>
            <a:r>
              <a:rPr lang="en-US" sz="1100" dirty="0" err="1"/>
              <a:t>6K4</a:t>
            </a:r>
            <a:r>
              <a:rPr lang="en-US" sz="1100" dirty="0"/>
              <a:t>, Canada</a:t>
            </a:r>
          </a:p>
          <a:p>
            <a:pPr algn="ctr" eaLnBrk="1" hangingPunct="1"/>
            <a:r>
              <a:rPr lang="fr-FR" sz="1100" dirty="0"/>
              <a:t>Phone: + 1 (403) 243-3285, Fax: + 1 (403) 243-6199</a:t>
            </a:r>
            <a:endParaRPr lang="en-US" sz="1100" dirty="0"/>
          </a:p>
          <a:p>
            <a:pPr algn="ctr" eaLnBrk="1" hangingPunct="1"/>
            <a:r>
              <a:rPr lang="fr-FR" sz="1100" dirty="0"/>
              <a:t>E-mail: cawst@cawst.org, </a:t>
            </a:r>
            <a:r>
              <a:rPr lang="en-US" sz="1100" dirty="0"/>
              <a:t>Website: </a:t>
            </a:r>
            <a:r>
              <a:rPr lang="en-US" sz="1100" dirty="0">
                <a:hlinkClick r:id="rId3"/>
              </a:rPr>
              <a:t>www.cawst.org</a:t>
            </a:r>
            <a:endParaRPr lang="en-US" sz="1100" dirty="0"/>
          </a:p>
          <a:p>
            <a:pPr algn="ctr" eaLnBrk="1" hangingPunct="1"/>
            <a:endParaRPr lang="en-US" sz="1100" dirty="0"/>
          </a:p>
          <a:p>
            <a:pPr eaLnBrk="1" hangingPunct="1"/>
            <a:r>
              <a:rPr lang="fr-FR" sz="900" dirty="0" smtClean="0"/>
              <a:t>CAWST</a:t>
            </a:r>
            <a:r>
              <a:rPr lang="fr-FR" sz="900" dirty="0"/>
              <a:t>, le Centre for </a:t>
            </a:r>
            <a:r>
              <a:rPr lang="fr-FR" sz="900" dirty="0" err="1"/>
              <a:t>Affordable</a:t>
            </a:r>
            <a:r>
              <a:rPr lang="fr-FR" sz="900" dirty="0"/>
              <a:t> Water and </a:t>
            </a:r>
            <a:r>
              <a:rPr lang="fr-FR" sz="900" dirty="0" err="1"/>
              <a:t>Sanitation</a:t>
            </a:r>
            <a:r>
              <a:rPr lang="fr-FR" sz="900" dirty="0"/>
              <a:t> </a:t>
            </a:r>
            <a:r>
              <a:rPr lang="fr-FR" sz="900" dirty="0" err="1"/>
              <a:t>Technology</a:t>
            </a:r>
            <a:r>
              <a:rPr lang="fr-FR" sz="900" dirty="0"/>
              <a:t>, est une organisation à but non lucratif qui fournit la formation et les services de conseil aux organisations travaillant directement avec les peuples dans les pays en voie de développement qui manquent l’accès à l’eau propre et l’assainissement basique.</a:t>
            </a:r>
            <a:endParaRPr lang="en-GB" sz="900" dirty="0"/>
          </a:p>
          <a:p>
            <a:pPr eaLnBrk="1" hangingPunct="1"/>
            <a:endParaRPr lang="en-US" sz="900" dirty="0"/>
          </a:p>
          <a:p>
            <a:pPr eaLnBrk="1" hangingPunct="1"/>
            <a:r>
              <a:rPr lang="fr-FR" sz="900" dirty="0" smtClean="0"/>
              <a:t>L'une </a:t>
            </a:r>
            <a:r>
              <a:rPr lang="fr-FR" sz="900" dirty="0"/>
              <a:t>des stratégies principales de CAWST est de répandre cette connaissance concernant l'eau pour qu’elle soit partie intégrante de la connaissance commune. Ceci peut être fait en partie, en développant et distribuant gratuitement les matériels d'éducation dans le but d'augmenter sa disponibilité pour ceux qui en ont le plus besoin. </a:t>
            </a:r>
            <a:endParaRPr lang="en-GB" sz="900" dirty="0"/>
          </a:p>
          <a:p>
            <a:pPr eaLnBrk="1" hangingPunct="1"/>
            <a:r>
              <a:rPr lang="en-US" sz="900" dirty="0"/>
              <a:t> </a:t>
            </a:r>
          </a:p>
          <a:p>
            <a:pPr eaLnBrk="1" hangingPunct="1"/>
            <a:r>
              <a:rPr lang="fr-FR" sz="900" dirty="0"/>
              <a:t>Ce document est à contenu ouvert et est sous licence par le Creative Commons Attribution Works 3.0 Unported License. Pour voir une copie de cette licence, visitez: </a:t>
            </a:r>
            <a:r>
              <a:rPr lang="fr-FR" sz="900" u="sng" dirty="0">
                <a:hlinkClick r:id="rId4"/>
              </a:rPr>
              <a:t>http://creativecommons.org/licenses/by/3.0/</a:t>
            </a:r>
            <a:r>
              <a:rPr lang="fr-FR" sz="900" dirty="0"/>
              <a:t> , ou envoyez une lettre à Creative Commons, 171 Second Street, Suite 300, San Francisco, </a:t>
            </a:r>
            <a:r>
              <a:rPr lang="fr-FR" sz="900" dirty="0" err="1"/>
              <a:t>California</a:t>
            </a:r>
            <a:r>
              <a:rPr lang="fr-FR" sz="900" dirty="0"/>
              <a:t> 94105, États-Unis.</a:t>
            </a:r>
            <a:r>
              <a:rPr lang="en-US" sz="900" dirty="0" smtClean="0"/>
              <a:t>USA</a:t>
            </a:r>
            <a:r>
              <a:rPr lang="en-US" sz="900" dirty="0"/>
              <a:t>. </a:t>
            </a:r>
          </a:p>
          <a:p>
            <a:pPr eaLnBrk="1" hangingPunct="1"/>
            <a:r>
              <a:rPr lang="en-US" sz="900" dirty="0"/>
              <a:t> </a:t>
            </a:r>
          </a:p>
          <a:p>
            <a:r>
              <a:rPr lang="en-US" sz="900" dirty="0"/>
              <a:t>		</a:t>
            </a:r>
            <a:r>
              <a:rPr lang="en-US" sz="900" dirty="0"/>
              <a:t>V</a:t>
            </a:r>
            <a:r>
              <a:rPr lang="fr-FR" sz="900" dirty="0" err="1" smtClean="0"/>
              <a:t>ous</a:t>
            </a:r>
            <a:r>
              <a:rPr lang="fr-FR" sz="900" dirty="0" smtClean="0"/>
              <a:t> </a:t>
            </a:r>
            <a:r>
              <a:rPr lang="fr-FR" sz="900" dirty="0"/>
              <a:t>êtes libre de:</a:t>
            </a:r>
            <a:endParaRPr lang="en-GB" sz="900" dirty="0"/>
          </a:p>
          <a:p>
            <a:pPr marL="2171700" lvl="4">
              <a:buFont typeface="Arial" pitchFamily="34" charset="0"/>
              <a:buChar char="•"/>
            </a:pPr>
            <a:r>
              <a:rPr lang="fr-FR" sz="900" dirty="0"/>
              <a:t>Partager – copier, distribuer et transmettre ce document</a:t>
            </a:r>
            <a:endParaRPr lang="en-GB" sz="900" dirty="0"/>
          </a:p>
          <a:p>
            <a:pPr marL="2171700" lvl="4">
              <a:buFont typeface="Arial" pitchFamily="34" charset="0"/>
              <a:buChar char="•"/>
            </a:pPr>
            <a:r>
              <a:rPr lang="fr-FR" sz="900" dirty="0"/>
              <a:t>Renouveler la version : pour adapter ce document </a:t>
            </a:r>
            <a:endParaRPr lang="en-GB" sz="900" dirty="0"/>
          </a:p>
          <a:p>
            <a:pPr eaLnBrk="1" hangingPunct="1"/>
            <a:r>
              <a:rPr lang="en-US" sz="900" dirty="0"/>
              <a:t> </a:t>
            </a:r>
          </a:p>
          <a:p>
            <a:r>
              <a:rPr lang="en-US" sz="900" dirty="0"/>
              <a:t>		</a:t>
            </a:r>
            <a:r>
              <a:rPr lang="en-US" sz="900" dirty="0" smtClean="0"/>
              <a:t>S</a:t>
            </a:r>
            <a:r>
              <a:rPr lang="fr-FR" sz="900" dirty="0" err="1" smtClean="0"/>
              <a:t>ous</a:t>
            </a:r>
            <a:r>
              <a:rPr lang="fr-FR" sz="900" dirty="0" smtClean="0"/>
              <a:t> </a:t>
            </a:r>
            <a:r>
              <a:rPr lang="fr-FR" sz="900" dirty="0"/>
              <a:t>les conditions suivantes: </a:t>
            </a:r>
            <a:endParaRPr lang="en-GB" sz="900" dirty="0"/>
          </a:p>
          <a:p>
            <a:pPr marL="2171700" lvl="4">
              <a:buFont typeface="Arial" pitchFamily="34" charset="0"/>
              <a:buChar char="•"/>
            </a:pPr>
            <a:r>
              <a:rPr lang="fr-FR" sz="900" dirty="0"/>
              <a:t>Attribution. Vous devez citer le CAWST en tant que l’auteur d’origine du document  Veuillez inclure notre site web:  </a:t>
            </a:r>
            <a:r>
              <a:rPr lang="fr-FR" sz="900" u="sng" dirty="0">
                <a:hlinkClick r:id="rId3"/>
              </a:rPr>
              <a:t>www.cawst.org</a:t>
            </a:r>
            <a:r>
              <a:rPr lang="fr-FR" sz="900" dirty="0"/>
              <a:t>  </a:t>
            </a:r>
            <a:endParaRPr lang="en-GB" sz="900" dirty="0"/>
          </a:p>
          <a:p>
            <a:pPr algn="ctr" eaLnBrk="1" hangingPunct="1"/>
            <a:endParaRPr lang="en-US" sz="900" dirty="0"/>
          </a:p>
          <a:p>
            <a:r>
              <a:rPr lang="fr-FR" sz="900" dirty="0"/>
              <a:t>Nous ne recommandons pas de pas proposer ce document comme dossier de téléchargement sur votre site internet du aux mises à jour faites de temps en temps.</a:t>
            </a:r>
            <a:endParaRPr lang="en-GB" sz="900" dirty="0"/>
          </a:p>
          <a:p>
            <a:pPr eaLnBrk="1" hangingPunct="1"/>
            <a:endParaRPr lang="en-US" sz="900" dirty="0" smtClean="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r>
              <a:rPr lang="fr-FR" sz="900" dirty="0" smtClean="0"/>
              <a:t>CAWST </a:t>
            </a:r>
            <a:r>
              <a:rPr lang="fr-FR" sz="900" dirty="0"/>
              <a:t>et ses directeurs, ses employés, ses prestataires et ses volontaires, n’acceptent aucune responsabilité et ne donnent aucune garantie quant aux résultats obtenus grâce aux informations fournies.</a:t>
            </a:r>
            <a:endParaRPr lang="en-GB" sz="900" dirty="0"/>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750" y="329329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4729" y="3695484"/>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45568" y="4642758"/>
            <a:ext cx="6198840" cy="1723549"/>
          </a:xfrm>
          <a:prstGeom prst="rect">
            <a:avLst/>
          </a:prstGeom>
          <a:noFill/>
          <a:ln w="15875">
            <a:solidFill>
              <a:schemeClr val="tx1"/>
            </a:solidFill>
          </a:ln>
        </p:spPr>
        <p:txBody>
          <a:bodyPr wrap="square">
            <a:spAutoFit/>
          </a:bodyPr>
          <a:lstStyle/>
          <a:p>
            <a:r>
              <a:rPr lang="en-US" b="1" dirty="0">
                <a:latin typeface="Arial" pitchFamily="-112" charset="0"/>
                <a:ea typeface="Arial" pitchFamily="-112" charset="0"/>
                <a:cs typeface="Arial" pitchFamily="-112" charset="0"/>
              </a:rPr>
              <a:t> </a:t>
            </a:r>
            <a:r>
              <a:rPr lang="en-US" sz="1100" b="1" dirty="0">
                <a:latin typeface="Arial" pitchFamily="-112" charset="0"/>
                <a:ea typeface="Arial" pitchFamily="-112" charset="0"/>
                <a:cs typeface="Arial" pitchFamily="-112" charset="0"/>
              </a:rPr>
              <a:t>	</a:t>
            </a:r>
            <a:r>
              <a:rPr lang="en-US" sz="1100" b="1" dirty="0" smtClean="0">
                <a:latin typeface="Arial" pitchFamily="-112" charset="0"/>
                <a:ea typeface="Arial" pitchFamily="-112" charset="0"/>
                <a:cs typeface="Arial" pitchFamily="-112" charset="0"/>
              </a:rPr>
              <a:t>	</a:t>
            </a:r>
            <a:r>
              <a:rPr lang="fr-FR" sz="1100" b="1" dirty="0" smtClean="0"/>
              <a:t>Restez </a:t>
            </a:r>
            <a:r>
              <a:rPr lang="fr-FR" sz="1100" b="1" dirty="0"/>
              <a:t>à jour et obtenez du soutien.</a:t>
            </a:r>
            <a:endParaRPr lang="en-GB" sz="1100" dirty="0"/>
          </a:p>
          <a:p>
            <a:r>
              <a:rPr lang="fr-FR" sz="1100" b="1" dirty="0"/>
              <a:t> </a:t>
            </a:r>
            <a:endParaRPr lang="en-GB" sz="1100" dirty="0"/>
          </a:p>
          <a:p>
            <a:pPr marL="2457450" lvl="5" indent="-171450">
              <a:buFont typeface="Arial" pitchFamily="34" charset="0"/>
              <a:buChar char="•"/>
            </a:pPr>
            <a:r>
              <a:rPr lang="fr-FR" sz="1100" dirty="0"/>
              <a:t>Dernières mises à jour de ce document</a:t>
            </a:r>
            <a:endParaRPr lang="en-GB" sz="1100" dirty="0"/>
          </a:p>
          <a:p>
            <a:pPr marL="2457450" lvl="5" indent="-171450">
              <a:buFont typeface="Arial" pitchFamily="34" charset="0"/>
              <a:buChar char="•"/>
            </a:pPr>
            <a:r>
              <a:rPr lang="fr-FR" sz="1100" dirty="0"/>
              <a:t>Autres ressources liées aux ateliers et à la formation</a:t>
            </a:r>
            <a:endParaRPr lang="en-GB" sz="1100" dirty="0"/>
          </a:p>
          <a:p>
            <a:pPr marL="2457450" lvl="5" indent="-171450">
              <a:buFont typeface="Arial" pitchFamily="34" charset="0"/>
              <a:buChar char="•"/>
            </a:pPr>
            <a:r>
              <a:rPr lang="fr-FR" sz="1100" dirty="0"/>
              <a:t>Soutien sur l’utilisation de ce document dans votre travail</a:t>
            </a:r>
            <a:endParaRPr lang="en-GB" sz="1100" dirty="0"/>
          </a:p>
          <a:p>
            <a:pPr>
              <a:defRPr/>
            </a:pPr>
            <a:r>
              <a:rPr lang="en-US" sz="1100" dirty="0">
                <a:latin typeface="Arial" pitchFamily="-112" charset="0"/>
                <a:ea typeface="Arial" pitchFamily="-112" charset="0"/>
                <a:cs typeface="Arial" pitchFamily="-112" charset="0"/>
              </a:rPr>
              <a:t> </a:t>
            </a:r>
          </a:p>
          <a:p>
            <a:r>
              <a:rPr lang="fr-FR" sz="1100" i="1" dirty="0"/>
              <a:t>CAWST fournit un mentorat et </a:t>
            </a:r>
            <a:endParaRPr lang="fr-FR" sz="1100" i="1" dirty="0" smtClean="0"/>
          </a:p>
          <a:p>
            <a:r>
              <a:rPr lang="fr-FR" sz="1100" i="1" dirty="0" smtClean="0"/>
              <a:t>l’accompagnement sur </a:t>
            </a:r>
            <a:r>
              <a:rPr lang="fr-FR" sz="1100" i="1" dirty="0"/>
              <a:t>l’utilisation </a:t>
            </a:r>
            <a:endParaRPr lang="fr-FR" sz="1100" i="1" dirty="0" smtClean="0"/>
          </a:p>
          <a:p>
            <a:r>
              <a:rPr lang="fr-FR" sz="1100" i="1" dirty="0" smtClean="0"/>
              <a:t>de </a:t>
            </a:r>
            <a:r>
              <a:rPr lang="fr-FR" sz="1100" i="1" dirty="0"/>
              <a:t>ses ressources d’éducation et formation.</a:t>
            </a:r>
            <a:endParaRPr lang="en-GB" sz="1100" dirty="0"/>
          </a:p>
        </p:txBody>
      </p:sp>
      <p:pic>
        <p:nvPicPr>
          <p:cNvPr id="1434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0138" y="4642758"/>
            <a:ext cx="46799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hangingPunct="1">
              <a:defRPr/>
            </a:pPr>
            <a:r>
              <a:rPr lang="fr-FR" b="1" dirty="0" smtClean="0">
                <a:solidFill>
                  <a:schemeClr val="accent2"/>
                </a:solidFill>
                <a:ea typeface="+mj-ea"/>
              </a:rPr>
              <a:t>Mortalité Maternelle</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1066800"/>
            <a:ext cx="8326437"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7"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4"/>
          <p:cNvSpPr>
            <a:spLocks noChangeArrowheads="1"/>
          </p:cNvSpPr>
          <p:nvPr/>
        </p:nvSpPr>
        <p:spPr bwMode="auto">
          <a:xfrm>
            <a:off x="5867400" y="6477000"/>
            <a:ext cx="3284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fr-FR" sz="1200"/>
              <a:t>OMS – Observatoire Mondial de la Santé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0" y="0"/>
            <a:ext cx="9144000" cy="1196975"/>
          </a:xfrm>
        </p:spPr>
        <p:txBody>
          <a:bodyPr/>
          <a:lstStyle/>
          <a:p>
            <a:r>
              <a:rPr lang="fr-FR" b="1" smtClean="0">
                <a:solidFill>
                  <a:schemeClr val="accent2"/>
                </a:solidFill>
              </a:rPr>
              <a:t>Taux de Mortalité Maternel et Infantile</a:t>
            </a:r>
          </a:p>
        </p:txBody>
      </p:sp>
      <p:sp>
        <p:nvSpPr>
          <p:cNvPr id="24579" name="Content Placeholder 1"/>
          <p:cNvSpPr>
            <a:spLocks noGrp="1"/>
          </p:cNvSpPr>
          <p:nvPr>
            <p:ph idx="1"/>
          </p:nvPr>
        </p:nvSpPr>
        <p:spPr>
          <a:xfrm>
            <a:off x="457200" y="1125538"/>
            <a:ext cx="8229600" cy="4772025"/>
          </a:xfrm>
        </p:spPr>
        <p:txBody>
          <a:bodyPr/>
          <a:lstStyle/>
          <a:p>
            <a:r>
              <a:rPr lang="fr-FR" smtClean="0"/>
              <a:t>Que nous disent les taux de mortalité ?</a:t>
            </a:r>
          </a:p>
          <a:p>
            <a:pPr lvl="1"/>
            <a:r>
              <a:rPr lang="fr-FR" smtClean="0"/>
              <a:t>S’il y a beaucoup de morts, les taux de maladies et de mauvaise santé sont probablement également élevés.</a:t>
            </a:r>
          </a:p>
          <a:p>
            <a:r>
              <a:rPr lang="fr-FR" smtClean="0"/>
              <a:t>Quels problèmes contribuent à ces taux élevés ?</a:t>
            </a:r>
          </a:p>
          <a:p>
            <a:pPr lvl="2"/>
            <a:r>
              <a:rPr lang="fr-FR" sz="2800" smtClean="0"/>
              <a:t>Accès à l’eau potable, assainissement approprié et hygiène correcte</a:t>
            </a:r>
          </a:p>
          <a:p>
            <a:pPr lvl="2"/>
            <a:r>
              <a:rPr lang="fr-FR" sz="2800" smtClean="0"/>
              <a:t>Accès et qualité des soins de santé</a:t>
            </a:r>
          </a:p>
          <a:p>
            <a:pPr lvl="2"/>
            <a:r>
              <a:rPr lang="fr-FR" sz="2800" smtClean="0"/>
              <a:t>Education, notamment des mères</a:t>
            </a:r>
          </a:p>
          <a:p>
            <a:pPr lvl="2"/>
            <a:r>
              <a:rPr lang="fr-FR" sz="2800" smtClean="0"/>
              <a:t>Nutrition</a:t>
            </a:r>
          </a:p>
          <a:p>
            <a:endParaRPr lang="fr-FR" smtClean="0"/>
          </a:p>
        </p:txBody>
      </p:sp>
      <p:pic>
        <p:nvPicPr>
          <p:cNvPr id="24580" name="Picture 7"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3"/>
          <p:cNvSpPr>
            <a:spLocks noGrp="1"/>
          </p:cNvSpPr>
          <p:nvPr>
            <p:ph type="sldNum" sz="quarter" idx="12"/>
          </p:nvPr>
        </p:nvSpPr>
        <p:spPr>
          <a:xfrm>
            <a:off x="6553200" y="62484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9368DE4-022A-4333-9633-95C6A93CE92E}" type="slidenum">
              <a:rPr lang="en-CA" smtClean="0"/>
              <a:pPr eaLnBrk="1" hangingPunct="1"/>
              <a:t>11</a:t>
            </a:fld>
            <a:endParaRPr lang="en-CA"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868362"/>
          </a:xfrm>
        </p:spPr>
        <p:txBody>
          <a:bodyPr/>
          <a:lstStyle/>
          <a:p>
            <a:pPr eaLnBrk="1" hangingPunct="1"/>
            <a:r>
              <a:rPr lang="fr-FR" b="1" smtClean="0">
                <a:solidFill>
                  <a:schemeClr val="accent2"/>
                </a:solidFill>
              </a:rPr>
              <a:t>Maladie – Cycle de la Malnutrition</a:t>
            </a:r>
          </a:p>
        </p:txBody>
      </p:sp>
      <p:sp>
        <p:nvSpPr>
          <p:cNvPr id="2560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AC6255-AEA8-47FC-9F55-32DE85FBCCCF}" type="slidenum">
              <a:rPr lang="en-CA" smtClean="0"/>
              <a:pPr eaLnBrk="1" hangingPunct="1"/>
              <a:t>12</a:t>
            </a:fld>
            <a:endParaRPr lang="en-CA" smtClean="0"/>
          </a:p>
        </p:txBody>
      </p:sp>
      <p:sp>
        <p:nvSpPr>
          <p:cNvPr id="25604" name="Rectangle 4"/>
          <p:cNvSpPr>
            <a:spLocks noChangeArrowheads="1"/>
          </p:cNvSpPr>
          <p:nvPr/>
        </p:nvSpPr>
        <p:spPr bwMode="auto">
          <a:xfrm>
            <a:off x="1752600" y="6324600"/>
            <a:ext cx="7415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a:t>Adapté de Guerrant et al.</a:t>
            </a:r>
            <a:r>
              <a:rPr lang="en-US" sz="1200" i="1"/>
              <a:t> </a:t>
            </a:r>
            <a:r>
              <a:rPr lang="en-US" sz="1200"/>
              <a:t>(2008)</a:t>
            </a:r>
            <a:r>
              <a:rPr lang="en-US" sz="1200" i="1"/>
              <a:t> “</a:t>
            </a:r>
            <a:r>
              <a:rPr lang="en-US" sz="1200"/>
              <a:t>Malnutrition as an enteric infectious disease with long-term effects on child development”</a:t>
            </a:r>
          </a:p>
        </p:txBody>
      </p:sp>
      <p:pic>
        <p:nvPicPr>
          <p:cNvPr id="2560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1341438"/>
            <a:ext cx="7613650"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b="1" dirty="0">
                <a:solidFill>
                  <a:schemeClr val="accent2"/>
                </a:solidFill>
              </a:rPr>
              <a:t>Maladies </a:t>
            </a:r>
            <a:r>
              <a:rPr lang="fr-FR" b="1" dirty="0" smtClean="0">
                <a:solidFill>
                  <a:schemeClr val="accent2"/>
                </a:solidFill>
              </a:rPr>
              <a:t>et Agents Pathogènes Liés </a:t>
            </a:r>
            <a:r>
              <a:rPr lang="fr-FR" b="1" dirty="0">
                <a:solidFill>
                  <a:schemeClr val="accent2"/>
                </a:solidFill>
              </a:rPr>
              <a:t>au </a:t>
            </a:r>
            <a:r>
              <a:rPr lang="fr-FR" b="1" dirty="0" smtClean="0">
                <a:solidFill>
                  <a:schemeClr val="accent2"/>
                </a:solidFill>
              </a:rPr>
              <a:t>WASH</a:t>
            </a:r>
            <a:endParaRPr lang="en-US" b="1" dirty="0" smtClean="0">
              <a:solidFill>
                <a:schemeClr val="accent2"/>
              </a:solidFill>
              <a:ea typeface="+mj-ea"/>
            </a:endParaRPr>
          </a:p>
        </p:txBody>
      </p:sp>
      <p:sp>
        <p:nvSpPr>
          <p:cNvPr id="2662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FF34757-7DE9-4355-905A-80F9D31EEA08}" type="slidenum">
              <a:rPr lang="en-CA" smtClean="0"/>
              <a:pPr eaLnBrk="1" hangingPunct="1"/>
              <a:t>13</a:t>
            </a:fld>
            <a:endParaRPr lang="en-CA" smtClean="0"/>
          </a:p>
        </p:txBody>
      </p:sp>
      <p:pic>
        <p:nvPicPr>
          <p:cNvPr id="2662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noGrp="1"/>
          </p:cNvGraphicFramePr>
          <p:nvPr>
            <p:ph idx="1"/>
          </p:nvPr>
        </p:nvGraphicFramePr>
        <p:xfrm>
          <a:off x="395288" y="1600200"/>
          <a:ext cx="8367712" cy="4276725"/>
        </p:xfrm>
        <a:graphic>
          <a:graphicData uri="http://schemas.openxmlformats.org/drawingml/2006/table">
            <a:tbl>
              <a:tblPr/>
              <a:tblGrid>
                <a:gridCol w="3292325"/>
                <a:gridCol w="5075387"/>
              </a:tblGrid>
              <a:tr h="7711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noProof="0" dirty="0" smtClean="0">
                          <a:ln>
                            <a:noFill/>
                          </a:ln>
                          <a:solidFill>
                            <a:srgbClr val="FFFFFF"/>
                          </a:solidFill>
                          <a:effectLst/>
                          <a:latin typeface="Arial" pitchFamily="34" charset="0"/>
                          <a:cs typeface="Arial" pitchFamily="34" charset="0"/>
                        </a:rPr>
                        <a:t>Agent pathogène ou maladie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noProof="0" dirty="0" smtClean="0">
                          <a:ln>
                            <a:noFill/>
                          </a:ln>
                          <a:solidFill>
                            <a:srgbClr val="FFFFFF"/>
                          </a:solidFill>
                          <a:effectLst/>
                          <a:latin typeface="Arial" pitchFamily="34" charset="0"/>
                          <a:cs typeface="Arial" pitchFamily="34" charset="0"/>
                        </a:rPr>
                        <a:t>Lié à l’eau, l’assainissement ou l’hygiène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431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1" u="none" strike="noStrike" cap="none" normalizeH="0" baseline="0" noProof="0" dirty="0" smtClean="0">
                          <a:ln>
                            <a:noFill/>
                          </a:ln>
                          <a:solidFill>
                            <a:srgbClr val="000000"/>
                          </a:solidFill>
                          <a:effectLst/>
                          <a:latin typeface="Arial" pitchFamily="34" charset="0"/>
                          <a:cs typeface="Arial" pitchFamily="34" charset="0"/>
                        </a:rPr>
                        <a:t>Cryptosporidium</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noProof="0" dirty="0" smtClean="0">
                          <a:ln>
                            <a:noFill/>
                          </a:ln>
                          <a:solidFill>
                            <a:srgbClr val="000000"/>
                          </a:solidFill>
                          <a:effectLst/>
                          <a:latin typeface="Arial" pitchFamily="34" charset="0"/>
                          <a:cs typeface="Arial" pitchFamily="34" charset="0"/>
                        </a:rPr>
                        <a:t>Eau et Assainissement </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431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1" u="none" strike="noStrike" cap="none" normalizeH="0" baseline="0" noProof="0" dirty="0" smtClean="0">
                          <a:ln>
                            <a:noFill/>
                          </a:ln>
                          <a:solidFill>
                            <a:srgbClr val="000000"/>
                          </a:solidFill>
                          <a:effectLst/>
                          <a:latin typeface="Arial" pitchFamily="34" charset="0"/>
                          <a:cs typeface="Arial" pitchFamily="34" charset="0"/>
                        </a:rPr>
                        <a:t>Giardia</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200" b="0" i="0" u="none" strike="noStrike" cap="none" normalizeH="0" baseline="0" noProof="0" dirty="0" smtClean="0">
                          <a:ln>
                            <a:noFill/>
                          </a:ln>
                          <a:solidFill>
                            <a:srgbClr val="000000"/>
                          </a:solidFill>
                          <a:effectLst/>
                          <a:latin typeface="Arial" pitchFamily="34" charset="0"/>
                          <a:cs typeface="Arial" pitchFamily="34" charset="0"/>
                        </a:rPr>
                        <a:t>Eau, Assainissement  et Hygiène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31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1" u="none" strike="noStrike" cap="none" normalizeH="0" baseline="0" noProof="0" dirty="0" smtClean="0">
                          <a:ln>
                            <a:noFill/>
                          </a:ln>
                          <a:solidFill>
                            <a:srgbClr val="000000"/>
                          </a:solidFill>
                          <a:effectLst/>
                          <a:latin typeface="Arial" pitchFamily="34" charset="0"/>
                          <a:cs typeface="Arial" pitchFamily="34" charset="0"/>
                        </a:rPr>
                        <a:t>Schistosomiase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noProof="0" dirty="0" smtClean="0">
                          <a:ln>
                            <a:noFill/>
                          </a:ln>
                          <a:solidFill>
                            <a:srgbClr val="000000"/>
                          </a:solidFill>
                          <a:effectLst/>
                          <a:latin typeface="Arial" pitchFamily="34" charset="0"/>
                          <a:cs typeface="Arial" pitchFamily="34" charset="0"/>
                        </a:rPr>
                        <a:t>Eau et Assainissement </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431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1" u="none" strike="noStrike" cap="none" normalizeH="0" baseline="0" noProof="0" dirty="0" smtClean="0">
                          <a:ln>
                            <a:noFill/>
                          </a:ln>
                          <a:solidFill>
                            <a:srgbClr val="000000"/>
                          </a:solidFill>
                          <a:effectLst/>
                          <a:latin typeface="Arial" pitchFamily="34" charset="0"/>
                          <a:cs typeface="Arial" pitchFamily="34" charset="0"/>
                        </a:rPr>
                        <a:t>Hépatite 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200" b="0" i="0" u="none" strike="noStrike" cap="none" normalizeH="0" baseline="0" noProof="0" dirty="0" smtClean="0">
                          <a:ln>
                            <a:noFill/>
                          </a:ln>
                          <a:solidFill>
                            <a:srgbClr val="000000"/>
                          </a:solidFill>
                          <a:effectLst/>
                          <a:latin typeface="Arial" pitchFamily="34" charset="0"/>
                          <a:cs typeface="Arial" pitchFamily="34" charset="0"/>
                        </a:rPr>
                        <a:t>Eau, Assainissement  et Hygiène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31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1" u="none" strike="noStrike" cap="none" normalizeH="0" baseline="0" noProof="0" dirty="0" smtClean="0">
                          <a:ln>
                            <a:noFill/>
                          </a:ln>
                          <a:solidFill>
                            <a:srgbClr val="000000"/>
                          </a:solidFill>
                          <a:effectLst/>
                          <a:latin typeface="Arial" pitchFamily="34" charset="0"/>
                          <a:cs typeface="Arial" pitchFamily="34" charset="0"/>
                        </a:rPr>
                        <a:t>Rotavirus</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200" b="0" i="0" u="none" strike="noStrike" cap="none" normalizeH="0" baseline="0" noProof="0" dirty="0" smtClean="0">
                          <a:ln>
                            <a:noFill/>
                          </a:ln>
                          <a:solidFill>
                            <a:srgbClr val="000000"/>
                          </a:solidFill>
                          <a:effectLst/>
                          <a:latin typeface="Arial" pitchFamily="34" charset="0"/>
                          <a:cs typeface="Arial" pitchFamily="34" charset="0"/>
                        </a:rPr>
                        <a:t>Assainissement  et Hygiène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431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1" u="none" strike="noStrike" cap="none" normalizeH="0" baseline="0" noProof="0" dirty="0" smtClean="0">
                          <a:ln>
                            <a:noFill/>
                          </a:ln>
                          <a:solidFill>
                            <a:srgbClr val="000000"/>
                          </a:solidFill>
                          <a:effectLst/>
                          <a:latin typeface="Arial" pitchFamily="34" charset="0"/>
                          <a:cs typeface="Arial" pitchFamily="34" charset="0"/>
                        </a:rPr>
                        <a:t>Toxoplasmose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200" b="0" i="0" u="none" strike="noStrike" cap="none" normalizeH="0" baseline="0" noProof="0" dirty="0" smtClean="0">
                          <a:ln>
                            <a:noFill/>
                          </a:ln>
                          <a:solidFill>
                            <a:srgbClr val="000000"/>
                          </a:solidFill>
                          <a:effectLst/>
                          <a:latin typeface="Arial" pitchFamily="34" charset="0"/>
                          <a:cs typeface="Arial" pitchFamily="34" charset="0"/>
                        </a:rPr>
                        <a:t>Eau, Assainissement  et Hygiène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828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1" u="none" strike="noStrike" cap="none" normalizeH="0" baseline="0" noProof="0" dirty="0" smtClean="0">
                          <a:ln>
                            <a:noFill/>
                          </a:ln>
                          <a:solidFill>
                            <a:srgbClr val="000000"/>
                          </a:solidFill>
                          <a:effectLst/>
                          <a:latin typeface="Arial" pitchFamily="34" charset="0"/>
                          <a:cs typeface="Arial" pitchFamily="34" charset="0"/>
                        </a:rPr>
                        <a:t>Salmonelle non typhoïde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noProof="0" dirty="0" smtClean="0">
                          <a:ln>
                            <a:noFill/>
                          </a:ln>
                          <a:solidFill>
                            <a:srgbClr val="000000"/>
                          </a:solidFill>
                          <a:effectLst/>
                          <a:latin typeface="Arial" pitchFamily="34" charset="0"/>
                          <a:cs typeface="Arial" pitchFamily="34" charset="0"/>
                        </a:rPr>
                        <a:t>Hygiène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431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1" u="none" strike="noStrike" cap="none" normalizeH="0" baseline="0" noProof="0" dirty="0" smtClean="0">
                          <a:ln>
                            <a:noFill/>
                          </a:ln>
                          <a:solidFill>
                            <a:srgbClr val="000000"/>
                          </a:solidFill>
                          <a:effectLst/>
                          <a:latin typeface="Arial" pitchFamily="34" charset="0"/>
                          <a:cs typeface="Arial" pitchFamily="34" charset="0"/>
                        </a:rPr>
                        <a:t>Trachome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noProof="0" dirty="0" smtClean="0">
                          <a:ln>
                            <a:noFill/>
                          </a:ln>
                          <a:solidFill>
                            <a:srgbClr val="000000"/>
                          </a:solidFill>
                          <a:effectLst/>
                          <a:latin typeface="Arial" pitchFamily="34" charset="0"/>
                          <a:cs typeface="Arial" pitchFamily="34" charset="0"/>
                        </a:rPr>
                        <a:t>Hygiène</a:t>
                      </a:r>
                    </a:p>
                  </a:txBody>
                  <a:tcPr marL="91443" marR="91443"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solidFill>
                <a:ea typeface="+mj-ea"/>
              </a:rPr>
              <a:t>Faire un Tableau</a:t>
            </a:r>
          </a:p>
        </p:txBody>
      </p:sp>
      <p:sp>
        <p:nvSpPr>
          <p:cNvPr id="2765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A563E57-E5BE-4DF6-9862-F04D02D41758}" type="slidenum">
              <a:rPr lang="en-CA" smtClean="0"/>
              <a:pPr eaLnBrk="1" hangingPunct="1"/>
              <a:t>14</a:t>
            </a:fld>
            <a:endParaRPr lang="en-CA" smtClean="0"/>
          </a:p>
        </p:txBody>
      </p:sp>
      <p:pic>
        <p:nvPicPr>
          <p:cNvPr id="2765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7"/>
          <p:cNvGraphicFramePr>
            <a:graphicFrameLocks noGrp="1"/>
          </p:cNvGraphicFramePr>
          <p:nvPr>
            <p:ph idx="1"/>
          </p:nvPr>
        </p:nvGraphicFramePr>
        <p:xfrm>
          <a:off x="468313" y="1371600"/>
          <a:ext cx="8142287" cy="4500562"/>
        </p:xfrm>
        <a:graphic>
          <a:graphicData uri="http://schemas.openxmlformats.org/drawingml/2006/table">
            <a:tbl>
              <a:tblPr/>
              <a:tblGrid>
                <a:gridCol w="1619866"/>
                <a:gridCol w="1260182"/>
                <a:gridCol w="2001822"/>
                <a:gridCol w="1630209"/>
                <a:gridCol w="1630208"/>
              </a:tblGrid>
              <a:tr h="640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000000"/>
                          </a:solidFill>
                          <a:effectLst/>
                          <a:latin typeface="Arial" pitchFamily="34" charset="0"/>
                          <a:cs typeface="Arial" pitchFamily="34" charset="0"/>
                        </a:rPr>
                        <a:t>Agent pathogène</a:t>
                      </a:r>
                    </a:p>
                  </a:txBody>
                  <a:tcPr marL="91431" marR="91431"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000000"/>
                          </a:solidFill>
                          <a:effectLst/>
                          <a:latin typeface="Arial" pitchFamily="34" charset="0"/>
                          <a:cs typeface="Arial" pitchFamily="34" charset="0"/>
                        </a:rPr>
                        <a:t>Eau</a:t>
                      </a:r>
                    </a:p>
                  </a:txBody>
                  <a:tcPr marL="91431" marR="91431"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000000"/>
                          </a:solidFill>
                          <a:effectLst/>
                          <a:latin typeface="Arial" pitchFamily="34" charset="0"/>
                          <a:cs typeface="Arial" pitchFamily="34" charset="0"/>
                        </a:rPr>
                        <a:t>Assainissement</a:t>
                      </a:r>
                    </a:p>
                  </a:txBody>
                  <a:tcPr marL="91431" marR="91431"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000000"/>
                          </a:solidFill>
                          <a:effectLst/>
                          <a:latin typeface="Arial" pitchFamily="34" charset="0"/>
                          <a:cs typeface="Arial" pitchFamily="34" charset="0"/>
                        </a:rPr>
                        <a:t>Hygiène</a:t>
                      </a:r>
                    </a:p>
                  </a:txBody>
                  <a:tcPr marL="91431" marR="91431"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000000"/>
                          </a:solidFill>
                          <a:effectLst/>
                          <a:latin typeface="Arial" pitchFamily="34" charset="0"/>
                          <a:cs typeface="Arial" pitchFamily="34" charset="0"/>
                        </a:rPr>
                        <a:t>Symptôme clé</a:t>
                      </a:r>
                    </a:p>
                  </a:txBody>
                  <a:tcPr marL="91431" marR="91431"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1</a:t>
                      </a:r>
                    </a:p>
                  </a:txBody>
                  <a:tcPr marL="91431" marR="91431"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82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a:t>
                      </a: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r>
              <a:tr h="482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a:t>
                      </a: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r>
              <a:tr h="482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a:t>
                      </a: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r>
              <a:tr h="482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5</a:t>
                      </a: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r>
              <a:tr h="482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a:t>
                      </a: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chemeClr val="bg1"/>
                    </a:solidFill>
                  </a:tcPr>
                </a:tc>
              </a:tr>
              <a:tr h="482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7</a:t>
                      </a: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a:noFill/>
                    </a:lnB>
                    <a:lnTlToBr>
                      <a:noFill/>
                    </a:lnTlToBr>
                    <a:lnBlToTr>
                      <a:noFill/>
                    </a:lnBlToTr>
                    <a:solidFill>
                      <a:srgbClr val="E7E7E7"/>
                    </a:solidFill>
                  </a:tcPr>
                </a:tc>
              </a:tr>
              <a:tr h="482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8</a:t>
                      </a:r>
                    </a:p>
                  </a:txBody>
                  <a:tcPr marL="91431" marR="91431"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91431" marR="91431"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smtClean="0">
                <a:solidFill>
                  <a:schemeClr val="accent2"/>
                </a:solidFill>
              </a:rPr>
              <a:t>1. </a:t>
            </a:r>
            <a:r>
              <a:rPr lang="en-US" b="1" i="1" smtClean="0">
                <a:solidFill>
                  <a:schemeClr val="accent2"/>
                </a:solidFill>
              </a:rPr>
              <a:t>Cryptosporidium</a:t>
            </a:r>
            <a:endParaRPr lang="en-US" i="1" smtClean="0"/>
          </a:p>
        </p:txBody>
      </p:sp>
      <p:sp>
        <p:nvSpPr>
          <p:cNvPr id="28675" name="Content Placeholder 2"/>
          <p:cNvSpPr>
            <a:spLocks noGrp="1"/>
          </p:cNvSpPr>
          <p:nvPr>
            <p:ph idx="1"/>
          </p:nvPr>
        </p:nvSpPr>
        <p:spPr/>
        <p:txBody>
          <a:bodyPr/>
          <a:lstStyle/>
          <a:p>
            <a:pPr>
              <a:buFontTx/>
              <a:buNone/>
            </a:pPr>
            <a:endParaRPr lang="en-US" b="1" smtClean="0"/>
          </a:p>
          <a:p>
            <a:pPr>
              <a:buFontTx/>
              <a:buNone/>
            </a:pPr>
            <a:r>
              <a:rPr lang="fr-FR" b="1" smtClean="0"/>
              <a:t>Transmission </a:t>
            </a:r>
            <a:r>
              <a:rPr lang="fr-FR" smtClean="0"/>
              <a:t>– Boire de l’eau insalubre</a:t>
            </a:r>
          </a:p>
          <a:p>
            <a:pPr>
              <a:buFontTx/>
              <a:buNone/>
            </a:pPr>
            <a:r>
              <a:rPr lang="fr-FR" b="1" smtClean="0"/>
              <a:t>Symptômes</a:t>
            </a:r>
            <a:r>
              <a:rPr lang="fr-FR" smtClean="0"/>
              <a:t> – Diarrhée chronique et sévère, déshydratation et perte nutritionnelle</a:t>
            </a:r>
          </a:p>
          <a:p>
            <a:pPr>
              <a:buFontTx/>
              <a:buNone/>
            </a:pPr>
            <a:r>
              <a:rPr lang="fr-FR" b="1" smtClean="0"/>
              <a:t>Impact</a:t>
            </a:r>
            <a:r>
              <a:rPr lang="fr-FR" smtClean="0"/>
              <a:t> – Déficience de la croissance et du développement cognitif ; danger de mort pour les </a:t>
            </a:r>
            <a:r>
              <a:rPr lang="fr-FR" b="1" smtClean="0"/>
              <a:t>enfants.</a:t>
            </a:r>
            <a:endParaRPr lang="fr-FR" smtClean="0"/>
          </a:p>
          <a:p>
            <a:endParaRPr lang="en-US" smtClean="0"/>
          </a:p>
        </p:txBody>
      </p:sp>
      <p:sp>
        <p:nvSpPr>
          <p:cNvPr id="2867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8EF22A-8132-4C1A-8FA5-4656AF9CD716}" type="slidenum">
              <a:rPr lang="en-CA" smtClean="0"/>
              <a:pPr eaLnBrk="1" hangingPunct="1"/>
              <a:t>15</a:t>
            </a:fld>
            <a:endParaRPr lang="en-CA" smtClean="0"/>
          </a:p>
        </p:txBody>
      </p:sp>
      <p:pic>
        <p:nvPicPr>
          <p:cNvPr id="2867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4000" cy="1143000"/>
          </a:xfrm>
        </p:spPr>
        <p:txBody>
          <a:bodyPr/>
          <a:lstStyle/>
          <a:p>
            <a:pPr eaLnBrk="1" hangingPunct="1"/>
            <a:r>
              <a:rPr lang="fr-FR" sz="3200" smtClean="0"/>
              <a:t>Impact d’une infection par le </a:t>
            </a:r>
            <a:r>
              <a:rPr lang="fr-FR" sz="3200" i="1" smtClean="0"/>
              <a:t>Cryptosporidium </a:t>
            </a:r>
            <a:r>
              <a:rPr lang="fr-FR" sz="3200" smtClean="0"/>
              <a:t>sur la capacité des intestins à absorber les nutriments</a:t>
            </a:r>
          </a:p>
        </p:txBody>
      </p:sp>
      <p:sp>
        <p:nvSpPr>
          <p:cNvPr id="29699" name="Text Box 7"/>
          <p:cNvSpPr txBox="1">
            <a:spLocks noChangeArrowheads="1"/>
          </p:cNvSpPr>
          <p:nvPr/>
        </p:nvSpPr>
        <p:spPr bwMode="auto">
          <a:xfrm>
            <a:off x="1752600" y="6324600"/>
            <a:ext cx="7431088"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t>Guerrant et al.</a:t>
            </a:r>
            <a:r>
              <a:rPr lang="en-US" sz="1200" i="1"/>
              <a:t> </a:t>
            </a:r>
            <a:r>
              <a:rPr lang="en-US" sz="1200"/>
              <a:t>(2008)</a:t>
            </a:r>
            <a:r>
              <a:rPr lang="en-US" sz="1200" i="1"/>
              <a:t> “</a:t>
            </a:r>
            <a:r>
              <a:rPr lang="en-US" sz="1200"/>
              <a:t>Malnutrition as an enteric infectious disease with long-term effects on child development” </a:t>
            </a:r>
            <a:r>
              <a:rPr lang="en-US" sz="1200" i="1"/>
              <a:t>Nutr Rev</a:t>
            </a:r>
            <a:r>
              <a:rPr lang="en-US" sz="1200"/>
              <a:t>.</a:t>
            </a:r>
          </a:p>
        </p:txBody>
      </p:sp>
      <p:sp>
        <p:nvSpPr>
          <p:cNvPr id="29700" name="Rectangle 1"/>
          <p:cNvSpPr>
            <a:spLocks noChangeArrowheads="1"/>
          </p:cNvSpPr>
          <p:nvPr/>
        </p:nvSpPr>
        <p:spPr bwMode="auto">
          <a:xfrm>
            <a:off x="179388" y="3484563"/>
            <a:ext cx="2624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Âge de 14 jours</a:t>
            </a:r>
          </a:p>
          <a:p>
            <a:endParaRPr lang="fr-FR"/>
          </a:p>
          <a:p>
            <a:r>
              <a:rPr lang="fr-FR"/>
              <a:t>8 jour après l’infection</a:t>
            </a:r>
          </a:p>
        </p:txBody>
      </p:sp>
      <p:pic>
        <p:nvPicPr>
          <p:cNvPr id="29701" name="Picture 6"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Slide Number Placeholder 3"/>
          <p:cNvSpPr>
            <a:spLocks noGrp="1"/>
          </p:cNvSpPr>
          <p:nvPr>
            <p:ph type="sldNum" sz="quarter" idx="12"/>
          </p:nvPr>
        </p:nvSpPr>
        <p:spPr>
          <a:xfrm>
            <a:off x="6553200" y="59436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07F6956-95B9-42C3-9173-B4355BF45DC3}" type="slidenum">
              <a:rPr lang="en-CA" smtClean="0"/>
              <a:pPr eaLnBrk="1" hangingPunct="1"/>
              <a:t>16</a:t>
            </a:fld>
            <a:endParaRPr lang="en-CA" smtClean="0"/>
          </a:p>
        </p:txBody>
      </p:sp>
      <p:pic>
        <p:nvPicPr>
          <p:cNvPr id="2970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484313"/>
            <a:ext cx="4752975" cy="47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smtClean="0">
                <a:solidFill>
                  <a:schemeClr val="accent2"/>
                </a:solidFill>
              </a:rPr>
              <a:t>2. </a:t>
            </a:r>
            <a:r>
              <a:rPr lang="en-US" b="1" i="1" smtClean="0">
                <a:solidFill>
                  <a:schemeClr val="accent2"/>
                </a:solidFill>
              </a:rPr>
              <a:t>Giardia</a:t>
            </a:r>
            <a:endParaRPr lang="en-US" i="1" smtClean="0"/>
          </a:p>
        </p:txBody>
      </p:sp>
      <p:sp>
        <p:nvSpPr>
          <p:cNvPr id="30723" name="Content Placeholder 2"/>
          <p:cNvSpPr>
            <a:spLocks noGrp="1"/>
          </p:cNvSpPr>
          <p:nvPr>
            <p:ph idx="1"/>
          </p:nvPr>
        </p:nvSpPr>
        <p:spPr/>
        <p:txBody>
          <a:bodyPr/>
          <a:lstStyle/>
          <a:p>
            <a:pPr>
              <a:buFontTx/>
              <a:buNone/>
            </a:pPr>
            <a:r>
              <a:rPr lang="en-US" b="1" smtClean="0"/>
              <a:t>Transmission </a:t>
            </a:r>
            <a:r>
              <a:rPr lang="en-US" smtClean="0"/>
              <a:t>– </a:t>
            </a:r>
            <a:r>
              <a:rPr lang="fr-FR" smtClean="0"/>
              <a:t>Boire de l’eau insalubre et manger de la nourriture contaminée</a:t>
            </a:r>
            <a:endParaRPr lang="en-US" smtClean="0"/>
          </a:p>
          <a:p>
            <a:pPr>
              <a:buFontTx/>
              <a:buNone/>
            </a:pPr>
            <a:r>
              <a:rPr lang="fr-FR" b="1" smtClean="0"/>
              <a:t>Symptômes</a:t>
            </a:r>
            <a:r>
              <a:rPr lang="en-US" smtClean="0"/>
              <a:t> – </a:t>
            </a:r>
            <a:r>
              <a:rPr lang="fr-FR" smtClean="0"/>
              <a:t>Diarrhée chronique et sévère, déshydratation et perte nutritionnelle</a:t>
            </a:r>
          </a:p>
          <a:p>
            <a:pPr>
              <a:buFontTx/>
              <a:buNone/>
            </a:pPr>
            <a:r>
              <a:rPr lang="fr-FR" b="1" smtClean="0"/>
              <a:t>Impact</a:t>
            </a:r>
            <a:r>
              <a:rPr lang="fr-FR" smtClean="0"/>
              <a:t> – Déficience de la croissance et du développement cognitif ; danger de mort pour les </a:t>
            </a:r>
            <a:r>
              <a:rPr lang="fr-FR" b="1" smtClean="0"/>
              <a:t>enfants.</a:t>
            </a:r>
            <a:endParaRPr lang="fr-FR" smtClean="0"/>
          </a:p>
          <a:p>
            <a:endParaRPr lang="en-US" smtClean="0"/>
          </a:p>
        </p:txBody>
      </p:sp>
      <p:sp>
        <p:nvSpPr>
          <p:cNvPr id="3072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65583F-8D2D-43A2-B5CC-757C75D74B53}" type="slidenum">
              <a:rPr lang="en-CA" smtClean="0"/>
              <a:pPr eaLnBrk="1" hangingPunct="1"/>
              <a:t>17</a:t>
            </a:fld>
            <a:endParaRPr lang="en-CA" smtClean="0"/>
          </a:p>
        </p:txBody>
      </p:sp>
      <p:pic>
        <p:nvPicPr>
          <p:cNvPr id="3072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125538"/>
          </a:xfrm>
        </p:spPr>
        <p:txBody>
          <a:bodyPr/>
          <a:lstStyle/>
          <a:p>
            <a:r>
              <a:rPr lang="fr-FR" b="1" smtClean="0">
                <a:solidFill>
                  <a:schemeClr val="accent2"/>
                </a:solidFill>
              </a:rPr>
              <a:t>Effets du </a:t>
            </a:r>
            <a:r>
              <a:rPr lang="fr-FR" b="1" i="1" smtClean="0">
                <a:solidFill>
                  <a:schemeClr val="accent2"/>
                </a:solidFill>
              </a:rPr>
              <a:t>Cryptosporidium </a:t>
            </a:r>
            <a:r>
              <a:rPr lang="fr-FR" b="1" smtClean="0">
                <a:solidFill>
                  <a:schemeClr val="accent2"/>
                </a:solidFill>
              </a:rPr>
              <a:t>et du </a:t>
            </a:r>
            <a:r>
              <a:rPr lang="fr-FR" b="1" i="1" smtClean="0">
                <a:solidFill>
                  <a:schemeClr val="accent2"/>
                </a:solidFill>
              </a:rPr>
              <a:t>Giardia</a:t>
            </a:r>
          </a:p>
        </p:txBody>
      </p:sp>
      <p:sp>
        <p:nvSpPr>
          <p:cNvPr id="31747" name="Rectangle 3"/>
          <p:cNvSpPr>
            <a:spLocks noGrp="1" noChangeArrowheads="1"/>
          </p:cNvSpPr>
          <p:nvPr>
            <p:ph type="body" idx="1"/>
          </p:nvPr>
        </p:nvSpPr>
        <p:spPr>
          <a:xfrm>
            <a:off x="107950" y="1268413"/>
            <a:ext cx="8928100" cy="5173662"/>
          </a:xfrm>
        </p:spPr>
        <p:txBody>
          <a:bodyPr/>
          <a:lstStyle/>
          <a:p>
            <a:pPr eaLnBrk="1" hangingPunct="1"/>
            <a:r>
              <a:rPr lang="fr-FR" smtClean="0"/>
              <a:t>Les infections par </a:t>
            </a:r>
            <a:r>
              <a:rPr lang="fr-FR" i="1" smtClean="0"/>
              <a:t>Cryptosporidium</a:t>
            </a:r>
            <a:r>
              <a:rPr lang="fr-FR" smtClean="0"/>
              <a:t> et </a:t>
            </a:r>
            <a:r>
              <a:rPr lang="fr-FR" i="1" smtClean="0"/>
              <a:t>Giardia </a:t>
            </a:r>
            <a:r>
              <a:rPr lang="fr-FR" smtClean="0">
                <a:latin typeface="TrebuchetMS" charset="0"/>
              </a:rPr>
              <a:t>(avec ou sans symptômes) entrainent un mauvaise absorption des nutriments, une malnutrition, le rachitisme et un développement altéré</a:t>
            </a:r>
            <a:endParaRPr lang="fr-FR" smtClean="0"/>
          </a:p>
          <a:p>
            <a:pPr eaLnBrk="1" hangingPunct="1"/>
            <a:r>
              <a:rPr lang="fr-FR" smtClean="0"/>
              <a:t>Les enfants sont particulièrement sensibles aux infections par le </a:t>
            </a:r>
            <a:r>
              <a:rPr lang="fr-FR" i="1" smtClean="0"/>
              <a:t>Cryptosporidium</a:t>
            </a:r>
            <a:endParaRPr lang="fr-FR" smtClean="0"/>
          </a:p>
          <a:p>
            <a:pPr eaLnBrk="1" hangingPunct="1"/>
            <a:r>
              <a:rPr lang="fr-FR" smtClean="0"/>
              <a:t>L’infection par le </a:t>
            </a:r>
            <a:r>
              <a:rPr lang="fr-FR" i="1" smtClean="0"/>
              <a:t>Giardia </a:t>
            </a:r>
            <a:r>
              <a:rPr lang="fr-FR" smtClean="0"/>
              <a:t>est liée à une mauvaise absorption du zinc et du fer</a:t>
            </a:r>
          </a:p>
        </p:txBody>
      </p:sp>
      <p:pic>
        <p:nvPicPr>
          <p:cNvPr id="31748" name="Picture 3"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5A395B-849A-4A9A-B185-1FA933B0C69D}" type="slidenum">
              <a:rPr lang="en-CA" smtClean="0"/>
              <a:pPr eaLnBrk="1" hangingPunct="1"/>
              <a:t>18</a:t>
            </a:fld>
            <a:endParaRPr lang="en-CA"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27CC7A-F346-4D06-8390-5F63AEFCA207}" type="slidenum">
              <a:rPr lang="en-CA" smtClean="0"/>
              <a:pPr eaLnBrk="1" hangingPunct="1"/>
              <a:t>19</a:t>
            </a:fld>
            <a:endParaRPr lang="en-CA" smtClean="0"/>
          </a:p>
        </p:txBody>
      </p:sp>
      <p:pic>
        <p:nvPicPr>
          <p:cNvPr id="32771" name="Picture 6"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52513"/>
            <a:ext cx="8132763" cy="49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92162"/>
          </a:xfrm>
        </p:spPr>
        <p:txBody>
          <a:bodyPr/>
          <a:lstStyle/>
          <a:p>
            <a:pPr>
              <a:defRPr/>
            </a:pPr>
            <a:r>
              <a:rPr lang="fr-FR" b="1" dirty="0" smtClean="0">
                <a:solidFill>
                  <a:schemeClr val="accent2"/>
                </a:solidFill>
                <a:ea typeface="+mj-ea"/>
              </a:rPr>
              <a:t>Absorption du zinc altérée par le </a:t>
            </a:r>
            <a:r>
              <a:rPr lang="fr-FR" b="1" i="1" dirty="0" smtClean="0">
                <a:solidFill>
                  <a:schemeClr val="accent2"/>
                </a:solidFill>
                <a:ea typeface="+mj-ea"/>
              </a:rPr>
              <a:t>Giardia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600" y="1676400"/>
            <a:ext cx="7772400" cy="1470025"/>
          </a:xfrm>
        </p:spPr>
        <p:txBody>
          <a:bodyPr/>
          <a:lstStyle/>
          <a:p>
            <a:r>
              <a:rPr lang="fr-FR" b="1" smtClean="0">
                <a:solidFill>
                  <a:schemeClr val="accent2"/>
                </a:solidFill>
              </a:rPr>
              <a:t>Importance de l’Eau Potable, de l’Assainissement et de l’Hygiène pour la Santé des Mères et des Enfants</a:t>
            </a:r>
          </a:p>
        </p:txBody>
      </p:sp>
      <p:pic>
        <p:nvPicPr>
          <p:cNvPr id="15363"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35C555-95D7-43BD-BC20-38B9A02E4B7C}" type="slidenum">
              <a:rPr lang="en-CA" smtClean="0"/>
              <a:pPr eaLnBrk="1" hangingPunct="1"/>
              <a:t>2</a:t>
            </a:fld>
            <a:endParaRPr lang="en-CA"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fr-FR" b="1" smtClean="0">
                <a:solidFill>
                  <a:schemeClr val="accent2"/>
                </a:solidFill>
              </a:rPr>
              <a:t>3. Schistosomiase</a:t>
            </a:r>
            <a:endParaRPr lang="fr-FR" i="1" smtClean="0"/>
          </a:p>
        </p:txBody>
      </p:sp>
      <p:sp>
        <p:nvSpPr>
          <p:cNvPr id="33795" name="Content Placeholder 2"/>
          <p:cNvSpPr>
            <a:spLocks noGrp="1"/>
          </p:cNvSpPr>
          <p:nvPr>
            <p:ph idx="1"/>
          </p:nvPr>
        </p:nvSpPr>
        <p:spPr>
          <a:xfrm>
            <a:off x="457200" y="1143000"/>
            <a:ext cx="8229600" cy="4786313"/>
          </a:xfrm>
        </p:spPr>
        <p:txBody>
          <a:bodyPr/>
          <a:lstStyle/>
          <a:p>
            <a:pPr>
              <a:buFontTx/>
              <a:buNone/>
            </a:pPr>
            <a:r>
              <a:rPr lang="fr-FR" b="1" smtClean="0"/>
              <a:t>Transmission </a:t>
            </a:r>
            <a:r>
              <a:rPr lang="fr-FR" smtClean="0"/>
              <a:t>– Contact par la peau avec de l’eau contaminée</a:t>
            </a:r>
          </a:p>
          <a:p>
            <a:pPr>
              <a:buFontTx/>
              <a:buNone/>
            </a:pPr>
            <a:r>
              <a:rPr lang="fr-FR" b="1" smtClean="0"/>
              <a:t>Symptômes </a:t>
            </a:r>
            <a:r>
              <a:rPr lang="fr-FR" smtClean="0"/>
              <a:t>– Diarrhée chronique et sévère, déshydratation et perte nutritionnelle, dégâts aux organes internes</a:t>
            </a:r>
            <a:endParaRPr lang="fr-FR" smtClean="0">
              <a:solidFill>
                <a:srgbClr val="FF0000"/>
              </a:solidFill>
            </a:endParaRPr>
          </a:p>
          <a:p>
            <a:pPr>
              <a:buFontTx/>
              <a:buNone/>
            </a:pPr>
            <a:r>
              <a:rPr lang="fr-FR" b="1" smtClean="0"/>
              <a:t>Impact</a:t>
            </a:r>
            <a:r>
              <a:rPr lang="fr-FR" smtClean="0"/>
              <a:t> – Déficience de la croissance et du développement cognitif chez les enfants ; anémie maternelle et augmentation de la mortalité de mères et des enfants</a:t>
            </a:r>
          </a:p>
        </p:txBody>
      </p:sp>
      <p:sp>
        <p:nvSpPr>
          <p:cNvPr id="3379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B25C136-88E4-4357-B987-18EB96C914AA}" type="slidenum">
              <a:rPr lang="en-CA" smtClean="0"/>
              <a:pPr eaLnBrk="1" hangingPunct="1"/>
              <a:t>20</a:t>
            </a:fld>
            <a:endParaRPr lang="en-CA" smtClean="0"/>
          </a:p>
        </p:txBody>
      </p:sp>
      <p:pic>
        <p:nvPicPr>
          <p:cNvPr id="3379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52400"/>
            <a:ext cx="8229600" cy="884238"/>
          </a:xfrm>
        </p:spPr>
        <p:txBody>
          <a:bodyPr/>
          <a:lstStyle/>
          <a:p>
            <a:r>
              <a:rPr lang="fr-FR" b="1" smtClean="0">
                <a:solidFill>
                  <a:schemeClr val="accent2"/>
                </a:solidFill>
              </a:rPr>
              <a:t>4. Hépatite E</a:t>
            </a:r>
            <a:endParaRPr lang="fr-FR" i="1" smtClean="0"/>
          </a:p>
        </p:txBody>
      </p:sp>
      <p:sp>
        <p:nvSpPr>
          <p:cNvPr id="34819" name="Content Placeholder 2"/>
          <p:cNvSpPr>
            <a:spLocks noGrp="1"/>
          </p:cNvSpPr>
          <p:nvPr>
            <p:ph idx="1"/>
          </p:nvPr>
        </p:nvSpPr>
        <p:spPr>
          <a:xfrm>
            <a:off x="457200" y="838200"/>
            <a:ext cx="8229600" cy="4525963"/>
          </a:xfrm>
        </p:spPr>
        <p:txBody>
          <a:bodyPr/>
          <a:lstStyle/>
          <a:p>
            <a:pPr>
              <a:buFontTx/>
              <a:buNone/>
            </a:pPr>
            <a:r>
              <a:rPr lang="fr-FR" b="1" smtClean="0"/>
              <a:t>Transmission </a:t>
            </a:r>
            <a:r>
              <a:rPr lang="fr-FR" smtClean="0"/>
              <a:t>– Boire de l’eau insalubre, pas de nettoyage des mains, aliments contaminés, d’une </a:t>
            </a:r>
            <a:r>
              <a:rPr lang="fr-FR" b="1" smtClean="0"/>
              <a:t>femme enceinte </a:t>
            </a:r>
            <a:r>
              <a:rPr lang="fr-FR" smtClean="0"/>
              <a:t>infectée à son fœtus</a:t>
            </a:r>
          </a:p>
          <a:p>
            <a:pPr>
              <a:buFontTx/>
              <a:buNone/>
            </a:pPr>
            <a:r>
              <a:rPr lang="fr-FR" b="1" smtClean="0"/>
              <a:t>Symptômes</a:t>
            </a:r>
            <a:r>
              <a:rPr lang="fr-FR" smtClean="0"/>
              <a:t> – Diarrhée</a:t>
            </a:r>
            <a:r>
              <a:rPr lang="fr-FR" smtClean="0">
                <a:solidFill>
                  <a:srgbClr val="000000"/>
                </a:solidFill>
              </a:rPr>
              <a:t>, fatigue excessive et manque d’appétit</a:t>
            </a:r>
            <a:endParaRPr lang="fr-FR" smtClean="0">
              <a:solidFill>
                <a:srgbClr val="FF0000"/>
              </a:solidFill>
            </a:endParaRPr>
          </a:p>
          <a:p>
            <a:pPr>
              <a:buFontTx/>
              <a:buNone/>
            </a:pPr>
            <a:r>
              <a:rPr lang="fr-FR" b="1" smtClean="0"/>
              <a:t>Impact</a:t>
            </a:r>
            <a:r>
              <a:rPr lang="fr-FR" smtClean="0"/>
              <a:t> – sur les </a:t>
            </a:r>
            <a:r>
              <a:rPr lang="fr-FR" b="1" smtClean="0"/>
              <a:t>femmes enceintes</a:t>
            </a:r>
            <a:r>
              <a:rPr lang="fr-FR" smtClean="0"/>
              <a:t>, les effets de la maladie sont plus sévères ; au cours du 3</a:t>
            </a:r>
            <a:r>
              <a:rPr lang="fr-FR" baseline="30000" smtClean="0"/>
              <a:t>e</a:t>
            </a:r>
            <a:r>
              <a:rPr lang="fr-FR" smtClean="0"/>
              <a:t> trimestre le taux de mortalité augmente de 20%</a:t>
            </a:r>
            <a:r>
              <a:rPr lang="fr-FR" baseline="30000" smtClean="0"/>
              <a:t>1</a:t>
            </a:r>
            <a:endParaRPr lang="fr-FR" smtClean="0"/>
          </a:p>
          <a:p>
            <a:pPr>
              <a:buFontTx/>
              <a:buNone/>
            </a:pPr>
            <a:endParaRPr lang="fr-FR" smtClean="0"/>
          </a:p>
        </p:txBody>
      </p:sp>
      <p:sp>
        <p:nvSpPr>
          <p:cNvPr id="3482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69EF4A-CA7B-41DE-8F91-84DCA2AD3C45}" type="slidenum">
              <a:rPr lang="en-CA" smtClean="0"/>
              <a:pPr eaLnBrk="1" hangingPunct="1"/>
              <a:t>21</a:t>
            </a:fld>
            <a:endParaRPr lang="en-CA" smtClean="0"/>
          </a:p>
        </p:txBody>
      </p:sp>
      <p:pic>
        <p:nvPicPr>
          <p:cNvPr id="34821"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944562"/>
          </a:xfrm>
        </p:spPr>
        <p:txBody>
          <a:bodyPr/>
          <a:lstStyle/>
          <a:p>
            <a:r>
              <a:rPr lang="fr-FR" b="1" smtClean="0">
                <a:solidFill>
                  <a:schemeClr val="accent2"/>
                </a:solidFill>
              </a:rPr>
              <a:t>Présence de l’Hépatite E</a:t>
            </a:r>
            <a:endParaRPr lang="fr-FR" smtClean="0"/>
          </a:p>
        </p:txBody>
      </p:sp>
      <p:sp>
        <p:nvSpPr>
          <p:cNvPr id="3584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1263F89-98DF-4468-BC51-3913F056EC69}" type="slidenum">
              <a:rPr lang="en-CA" smtClean="0"/>
              <a:pPr eaLnBrk="1" hangingPunct="1"/>
              <a:t>22</a:t>
            </a:fld>
            <a:endParaRPr lang="en-CA" smtClean="0"/>
          </a:p>
        </p:txBody>
      </p:sp>
      <p:pic>
        <p:nvPicPr>
          <p:cNvPr id="35844" name="Picture 6"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p:cNvSpPr txBox="1">
            <a:spLocks noChangeArrowheads="1"/>
          </p:cNvSpPr>
          <p:nvPr/>
        </p:nvSpPr>
        <p:spPr bwMode="auto">
          <a:xfrm>
            <a:off x="2133600" y="6272213"/>
            <a:ext cx="6172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i="1"/>
              <a:t>% d’hépatites dues à l’hépatite E, d’après “Hepatitis E: an emerging awareness of an old disease” (Purcell &amp; Emerson, 2008)</a:t>
            </a:r>
            <a:endParaRPr lang="en-US" sz="1200"/>
          </a:p>
          <a:p>
            <a:pPr eaLnBrk="1" hangingPunct="1"/>
            <a:endParaRPr lang="en-US"/>
          </a:p>
        </p:txBody>
      </p:sp>
      <p:pic>
        <p:nvPicPr>
          <p:cNvPr id="358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1085850"/>
            <a:ext cx="8486775"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884238"/>
          </a:xfrm>
        </p:spPr>
        <p:txBody>
          <a:bodyPr/>
          <a:lstStyle/>
          <a:p>
            <a:r>
              <a:rPr lang="en-US" b="1" smtClean="0">
                <a:solidFill>
                  <a:schemeClr val="accent2"/>
                </a:solidFill>
              </a:rPr>
              <a:t>5. Rotavirus</a:t>
            </a:r>
            <a:endParaRPr lang="en-US" i="1" smtClean="0"/>
          </a:p>
        </p:txBody>
      </p:sp>
      <p:sp>
        <p:nvSpPr>
          <p:cNvPr id="36867" name="Content Placeholder 2"/>
          <p:cNvSpPr>
            <a:spLocks noGrp="1"/>
          </p:cNvSpPr>
          <p:nvPr>
            <p:ph idx="1"/>
          </p:nvPr>
        </p:nvSpPr>
        <p:spPr>
          <a:xfrm>
            <a:off x="457200" y="1143000"/>
            <a:ext cx="8229600" cy="4953000"/>
          </a:xfrm>
        </p:spPr>
        <p:txBody>
          <a:bodyPr/>
          <a:lstStyle/>
          <a:p>
            <a:pPr>
              <a:buFontTx/>
              <a:buNone/>
            </a:pPr>
            <a:r>
              <a:rPr lang="fr-FR" b="1" smtClean="0"/>
              <a:t>Transmission </a:t>
            </a:r>
            <a:r>
              <a:rPr lang="fr-FR" smtClean="0"/>
              <a:t>–Assainissement incorrect, pas de nettoyage des mains</a:t>
            </a:r>
          </a:p>
          <a:p>
            <a:pPr>
              <a:buFontTx/>
              <a:buNone/>
            </a:pPr>
            <a:r>
              <a:rPr lang="fr-FR" b="1" smtClean="0"/>
              <a:t>Symptômes</a:t>
            </a:r>
            <a:r>
              <a:rPr lang="fr-FR" smtClean="0"/>
              <a:t> –Diarrhée sévère, vomissements, déshydratation, fièvre et douleurs abdominales</a:t>
            </a:r>
          </a:p>
          <a:p>
            <a:pPr>
              <a:buFontTx/>
              <a:buNone/>
            </a:pPr>
            <a:r>
              <a:rPr lang="fr-FR" b="1" smtClean="0"/>
              <a:t>Impact</a:t>
            </a:r>
            <a:r>
              <a:rPr lang="fr-FR" smtClean="0"/>
              <a:t> –Cause principale de diarrhée sévère et de 40% des admissions à l’hôpital pour diarrhée des </a:t>
            </a:r>
            <a:r>
              <a:rPr lang="fr-FR" b="1" smtClean="0"/>
              <a:t>nourrissons</a:t>
            </a:r>
            <a:r>
              <a:rPr lang="fr-FR" smtClean="0"/>
              <a:t> et </a:t>
            </a:r>
            <a:r>
              <a:rPr lang="fr-FR" b="1" smtClean="0"/>
              <a:t>jeunes enfants</a:t>
            </a:r>
            <a:r>
              <a:rPr lang="fr-FR" smtClean="0"/>
              <a:t>.</a:t>
            </a:r>
          </a:p>
        </p:txBody>
      </p:sp>
      <p:sp>
        <p:nvSpPr>
          <p:cNvPr id="3686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7DBDE77-2EB3-4B88-8BBE-DC0854842EDE}" type="slidenum">
              <a:rPr lang="en-CA" smtClean="0"/>
              <a:pPr eaLnBrk="1" hangingPunct="1"/>
              <a:t>23</a:t>
            </a:fld>
            <a:endParaRPr lang="en-CA" smtClean="0"/>
          </a:p>
        </p:txBody>
      </p:sp>
      <p:pic>
        <p:nvPicPr>
          <p:cNvPr id="3686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884238"/>
          </a:xfrm>
        </p:spPr>
        <p:txBody>
          <a:bodyPr/>
          <a:lstStyle/>
          <a:p>
            <a:r>
              <a:rPr lang="fr-FR" b="1" smtClean="0">
                <a:solidFill>
                  <a:schemeClr val="accent2"/>
                </a:solidFill>
              </a:rPr>
              <a:t>6. Toxoplasmose</a:t>
            </a:r>
            <a:endParaRPr lang="fr-FR" i="1" smtClean="0"/>
          </a:p>
        </p:txBody>
      </p:sp>
      <p:sp>
        <p:nvSpPr>
          <p:cNvPr id="37891" name="Content Placeholder 2"/>
          <p:cNvSpPr>
            <a:spLocks noGrp="1"/>
          </p:cNvSpPr>
          <p:nvPr>
            <p:ph idx="1"/>
          </p:nvPr>
        </p:nvSpPr>
        <p:spPr>
          <a:xfrm>
            <a:off x="457200" y="914400"/>
            <a:ext cx="8229600" cy="4572000"/>
          </a:xfrm>
        </p:spPr>
        <p:txBody>
          <a:bodyPr/>
          <a:lstStyle/>
          <a:p>
            <a:pPr>
              <a:buFontTx/>
              <a:buNone/>
            </a:pPr>
            <a:r>
              <a:rPr lang="fr-FR" b="1" smtClean="0"/>
              <a:t>Transmission </a:t>
            </a:r>
            <a:r>
              <a:rPr lang="fr-FR" smtClean="0"/>
              <a:t>– Eau insalubre, manque d’hygiène, nourriture pas assez cuite, de la mère enceinte à son fœtus</a:t>
            </a:r>
          </a:p>
          <a:p>
            <a:pPr>
              <a:buFontTx/>
              <a:buNone/>
            </a:pPr>
            <a:r>
              <a:rPr lang="fr-FR" b="1" smtClean="0"/>
              <a:t>Symptômes</a:t>
            </a:r>
            <a:r>
              <a:rPr lang="fr-FR" smtClean="0"/>
              <a:t>– Problèmes neurologiques (fièvre, confusion, migraines, convulsions, nausées, mauvaise coordination) </a:t>
            </a:r>
            <a:endParaRPr lang="fr-FR" sz="2400" smtClean="0">
              <a:solidFill>
                <a:srgbClr val="FF0000"/>
              </a:solidFill>
            </a:endParaRPr>
          </a:p>
          <a:p>
            <a:pPr>
              <a:buFontTx/>
              <a:buNone/>
            </a:pPr>
            <a:r>
              <a:rPr lang="fr-FR" b="1" smtClean="0"/>
              <a:t>Impact</a:t>
            </a:r>
            <a:r>
              <a:rPr lang="fr-FR" smtClean="0"/>
              <a:t> – Effets plus sévères sur les populations vulnérables (ex : </a:t>
            </a:r>
            <a:r>
              <a:rPr lang="fr-FR" b="1" smtClean="0"/>
              <a:t>femmes enceintes </a:t>
            </a:r>
            <a:r>
              <a:rPr lang="fr-FR" smtClean="0"/>
              <a:t>et </a:t>
            </a:r>
            <a:r>
              <a:rPr lang="fr-FR" b="1" smtClean="0"/>
              <a:t>enfants</a:t>
            </a:r>
            <a:r>
              <a:rPr lang="fr-FR" smtClean="0"/>
              <a:t>), schizophrénie, mort</a:t>
            </a:r>
          </a:p>
        </p:txBody>
      </p:sp>
      <p:sp>
        <p:nvSpPr>
          <p:cNvPr id="3789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CD78269-93DC-4E12-A7DE-A1B4D4558F83}" type="slidenum">
              <a:rPr lang="en-CA" smtClean="0"/>
              <a:pPr eaLnBrk="1" hangingPunct="1"/>
              <a:t>24</a:t>
            </a:fld>
            <a:endParaRPr lang="en-CA" smtClean="0"/>
          </a:p>
        </p:txBody>
      </p:sp>
      <p:pic>
        <p:nvPicPr>
          <p:cNvPr id="3789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76200"/>
            <a:ext cx="9144000" cy="1143000"/>
          </a:xfrm>
        </p:spPr>
        <p:txBody>
          <a:bodyPr/>
          <a:lstStyle/>
          <a:p>
            <a:pPr eaLnBrk="1" hangingPunct="1"/>
            <a:r>
              <a:rPr lang="fr-FR" b="1" smtClean="0">
                <a:solidFill>
                  <a:schemeClr val="accent2"/>
                </a:solidFill>
              </a:rPr>
              <a:t>Le Chlore n’est P	as Efficace contre la </a:t>
            </a:r>
            <a:r>
              <a:rPr lang="fr-FR" b="1" i="1" smtClean="0">
                <a:solidFill>
                  <a:schemeClr val="accent2"/>
                </a:solidFill>
              </a:rPr>
              <a:t>Toxoplasmose</a:t>
            </a:r>
            <a:endParaRPr lang="fr-FR" sz="4000" i="1" smtClean="0"/>
          </a:p>
        </p:txBody>
      </p:sp>
      <p:sp>
        <p:nvSpPr>
          <p:cNvPr id="38915" name="Rectangle 3"/>
          <p:cNvSpPr>
            <a:spLocks noGrp="1" noChangeArrowheads="1"/>
          </p:cNvSpPr>
          <p:nvPr>
            <p:ph type="body" idx="1"/>
          </p:nvPr>
        </p:nvSpPr>
        <p:spPr>
          <a:xfrm>
            <a:off x="381000" y="1676400"/>
            <a:ext cx="8382000" cy="5105400"/>
          </a:xfrm>
        </p:spPr>
        <p:txBody>
          <a:bodyPr/>
          <a:lstStyle/>
          <a:p>
            <a:pPr eaLnBrk="1" hangingPunct="1">
              <a:lnSpc>
                <a:spcPct val="80000"/>
              </a:lnSpc>
            </a:pPr>
            <a:r>
              <a:rPr lang="fr-CH" smtClean="0"/>
              <a:t>«</a:t>
            </a:r>
            <a:r>
              <a:rPr lang="fr-CH" i="1" smtClean="0"/>
              <a:t>Toxoplasma gondii</a:t>
            </a:r>
            <a:r>
              <a:rPr lang="fr-CH" smtClean="0"/>
              <a:t> est de plus en plus reconnu comme un agent pathogène d'origine hydrique. L'infection peut être contractée en buvant de l'eau contaminée…»</a:t>
            </a:r>
            <a:endParaRPr lang="en-US" smtClean="0"/>
          </a:p>
          <a:p>
            <a:pPr eaLnBrk="1" hangingPunct="1">
              <a:lnSpc>
                <a:spcPct val="80000"/>
              </a:lnSpc>
            </a:pPr>
            <a:r>
              <a:rPr lang="fr-CH" smtClean="0"/>
              <a:t>Les résultats indiquent que l'hypochlorite de sodium (chlore) n'est pas efficace pour inactiver les oocystes de </a:t>
            </a:r>
            <a:r>
              <a:rPr lang="fr-CH" i="1" smtClean="0"/>
              <a:t>T. gondii</a:t>
            </a:r>
            <a:r>
              <a:rPr lang="fr-CH" smtClean="0"/>
              <a:t>, même à des concentrations élevées.</a:t>
            </a:r>
            <a:endParaRPr lang="en-US" smtClean="0"/>
          </a:p>
          <a:p>
            <a:pPr algn="ctr" eaLnBrk="1" hangingPunct="1">
              <a:lnSpc>
                <a:spcPct val="80000"/>
              </a:lnSpc>
              <a:buFontTx/>
              <a:buNone/>
            </a:pPr>
            <a:r>
              <a:rPr lang="en-US" sz="2400" smtClean="0"/>
              <a:t>    </a:t>
            </a:r>
            <a:endParaRPr lang="en-US" sz="1600" smtClean="0"/>
          </a:p>
        </p:txBody>
      </p:sp>
      <p:sp>
        <p:nvSpPr>
          <p:cNvPr id="38916" name="Text Box 2"/>
          <p:cNvSpPr txBox="1">
            <a:spLocks noChangeArrowheads="1"/>
          </p:cNvSpPr>
          <p:nvPr/>
        </p:nvSpPr>
        <p:spPr bwMode="auto">
          <a:xfrm>
            <a:off x="2209800" y="58674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a:solidFill>
                  <a:srgbClr val="000000"/>
                </a:solidFill>
              </a:rPr>
              <a:t> Wainwright et al. (2007)  “Chemical Inactivation of </a:t>
            </a:r>
            <a:r>
              <a:rPr lang="en-US" sz="1400" i="1">
                <a:solidFill>
                  <a:srgbClr val="000000"/>
                </a:solidFill>
              </a:rPr>
              <a:t>Toxoplasma Gondii </a:t>
            </a:r>
            <a:r>
              <a:rPr lang="en-US" sz="1400">
                <a:solidFill>
                  <a:srgbClr val="000000"/>
                </a:solidFill>
              </a:rPr>
              <a:t>oocysts in water.”  </a:t>
            </a:r>
            <a:r>
              <a:rPr lang="en-US" sz="1400" i="1">
                <a:solidFill>
                  <a:srgbClr val="000000"/>
                </a:solidFill>
              </a:rPr>
              <a:t>J. Parasitology., </a:t>
            </a:r>
            <a:r>
              <a:rPr lang="en-US" sz="1400">
                <a:solidFill>
                  <a:srgbClr val="000000"/>
                </a:solidFill>
              </a:rPr>
              <a:t>93(4); 925-931</a:t>
            </a:r>
          </a:p>
        </p:txBody>
      </p:sp>
      <p:pic>
        <p:nvPicPr>
          <p:cNvPr id="3891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ED5558B-27A2-4B1A-8357-34192806C32E}" type="slidenum">
              <a:rPr lang="en-CA" smtClean="0"/>
              <a:pPr eaLnBrk="1" hangingPunct="1"/>
              <a:t>25</a:t>
            </a:fld>
            <a:endParaRPr lang="en-CA"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411163"/>
            <a:ext cx="8229600" cy="884237"/>
          </a:xfrm>
        </p:spPr>
        <p:txBody>
          <a:bodyPr/>
          <a:lstStyle/>
          <a:p>
            <a:r>
              <a:rPr lang="fr-FR" b="1" smtClean="0">
                <a:solidFill>
                  <a:schemeClr val="accent2"/>
                </a:solidFill>
              </a:rPr>
              <a:t>7. Salmonelle Non Typhoïde</a:t>
            </a:r>
            <a:endParaRPr lang="fr-FR" i="1" smtClean="0"/>
          </a:p>
        </p:txBody>
      </p:sp>
      <p:sp>
        <p:nvSpPr>
          <p:cNvPr id="39939" name="Content Placeholder 2"/>
          <p:cNvSpPr>
            <a:spLocks noGrp="1"/>
          </p:cNvSpPr>
          <p:nvPr>
            <p:ph idx="1"/>
          </p:nvPr>
        </p:nvSpPr>
        <p:spPr>
          <a:xfrm>
            <a:off x="457200" y="1524000"/>
            <a:ext cx="8229600" cy="4572000"/>
          </a:xfrm>
        </p:spPr>
        <p:txBody>
          <a:bodyPr/>
          <a:lstStyle/>
          <a:p>
            <a:pPr>
              <a:buFontTx/>
              <a:buNone/>
            </a:pPr>
            <a:r>
              <a:rPr lang="fr-FR" b="1" smtClean="0"/>
              <a:t>Transmission </a:t>
            </a:r>
            <a:r>
              <a:rPr lang="fr-FR" smtClean="0"/>
              <a:t>– Manque d’hygiène</a:t>
            </a:r>
            <a:endParaRPr lang="fr-FR" sz="2400" smtClean="0"/>
          </a:p>
          <a:p>
            <a:pPr>
              <a:buFontTx/>
              <a:buNone/>
            </a:pPr>
            <a:r>
              <a:rPr lang="fr-FR" b="1" smtClean="0"/>
              <a:t>Symptômes </a:t>
            </a:r>
            <a:r>
              <a:rPr lang="fr-FR" smtClean="0"/>
              <a:t>– Diarrhée, fièvre, vomissements</a:t>
            </a:r>
          </a:p>
          <a:p>
            <a:pPr>
              <a:buFontTx/>
              <a:buNone/>
            </a:pPr>
            <a:r>
              <a:rPr lang="fr-FR" b="1" smtClean="0"/>
              <a:t>Impact</a:t>
            </a:r>
            <a:r>
              <a:rPr lang="fr-FR" smtClean="0"/>
              <a:t> – Effets plus sévères sur les populations vulnérables (notamment les </a:t>
            </a:r>
            <a:r>
              <a:rPr lang="fr-FR" b="1" smtClean="0"/>
              <a:t>enfants</a:t>
            </a:r>
            <a:r>
              <a:rPr lang="fr-FR" smtClean="0"/>
              <a:t>) ; peut entrainer une infection du sang (bactériémie), l’anémie et la malnutrition</a:t>
            </a:r>
          </a:p>
        </p:txBody>
      </p:sp>
      <p:sp>
        <p:nvSpPr>
          <p:cNvPr id="3994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4F5A5EE-4568-4676-8D06-AEBAD5E38BBD}" type="slidenum">
              <a:rPr lang="en-CA" smtClean="0"/>
              <a:pPr eaLnBrk="1" hangingPunct="1"/>
              <a:t>26</a:t>
            </a:fld>
            <a:endParaRPr lang="en-CA" smtClean="0"/>
          </a:p>
        </p:txBody>
      </p:sp>
      <p:pic>
        <p:nvPicPr>
          <p:cNvPr id="39941"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52400"/>
            <a:ext cx="8229600" cy="884238"/>
          </a:xfrm>
        </p:spPr>
        <p:txBody>
          <a:bodyPr/>
          <a:lstStyle/>
          <a:p>
            <a:r>
              <a:rPr lang="en-US" b="1" smtClean="0">
                <a:solidFill>
                  <a:schemeClr val="accent2"/>
                </a:solidFill>
              </a:rPr>
              <a:t>8. </a:t>
            </a:r>
            <a:r>
              <a:rPr lang="fr-FR" b="1" smtClean="0">
                <a:solidFill>
                  <a:schemeClr val="accent2"/>
                </a:solidFill>
              </a:rPr>
              <a:t>Trachome</a:t>
            </a:r>
            <a:endParaRPr lang="fr-FR" i="1" smtClean="0"/>
          </a:p>
        </p:txBody>
      </p:sp>
      <p:sp>
        <p:nvSpPr>
          <p:cNvPr id="40963" name="Content Placeholder 2"/>
          <p:cNvSpPr>
            <a:spLocks noGrp="1"/>
          </p:cNvSpPr>
          <p:nvPr>
            <p:ph idx="1"/>
          </p:nvPr>
        </p:nvSpPr>
        <p:spPr>
          <a:xfrm>
            <a:off x="457200" y="914400"/>
            <a:ext cx="8229600" cy="4572000"/>
          </a:xfrm>
        </p:spPr>
        <p:txBody>
          <a:bodyPr/>
          <a:lstStyle/>
          <a:p>
            <a:pPr>
              <a:buFontTx/>
              <a:buNone/>
            </a:pPr>
            <a:r>
              <a:rPr lang="fr-FR" b="1" smtClean="0"/>
              <a:t>Transmission </a:t>
            </a:r>
            <a:r>
              <a:rPr lang="fr-FR" smtClean="0"/>
              <a:t>– Eau insalubre, pas de nettoyage des mains, nourriture pas assez cuite, de la mère enceinte à son fœtus</a:t>
            </a:r>
          </a:p>
          <a:p>
            <a:pPr>
              <a:buFontTx/>
              <a:buNone/>
            </a:pPr>
            <a:endParaRPr lang="fr-FR" sz="2000" b="1" smtClean="0"/>
          </a:p>
          <a:p>
            <a:pPr>
              <a:buFontTx/>
              <a:buNone/>
            </a:pPr>
            <a:r>
              <a:rPr lang="fr-FR" b="1" smtClean="0"/>
              <a:t>Symptômes</a:t>
            </a:r>
            <a:r>
              <a:rPr lang="fr-FR" smtClean="0"/>
              <a:t> – Cécité à l’âge adulte</a:t>
            </a:r>
          </a:p>
          <a:p>
            <a:pPr>
              <a:buFontTx/>
              <a:buNone/>
            </a:pPr>
            <a:endParaRPr lang="fr-FR" sz="2000" b="1" smtClean="0"/>
          </a:p>
          <a:p>
            <a:pPr>
              <a:buFontTx/>
              <a:buNone/>
            </a:pPr>
            <a:r>
              <a:rPr lang="fr-FR" b="1" smtClean="0"/>
              <a:t>Impact</a:t>
            </a:r>
            <a:r>
              <a:rPr lang="fr-FR" smtClean="0"/>
              <a:t> – Les </a:t>
            </a:r>
            <a:r>
              <a:rPr lang="fr-FR" b="1" smtClean="0"/>
              <a:t>enfants</a:t>
            </a:r>
            <a:r>
              <a:rPr lang="fr-FR" smtClean="0"/>
              <a:t> sont les plus susceptibles d’être infectés, mais les symptômes les plus sévères peuvent ne pas apparaitre avant l’âge adulte.</a:t>
            </a:r>
          </a:p>
        </p:txBody>
      </p:sp>
      <p:sp>
        <p:nvSpPr>
          <p:cNvPr id="4096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00C037F-B059-4DB1-B844-0CC9173C3445}" type="slidenum">
              <a:rPr lang="en-CA" smtClean="0"/>
              <a:pPr eaLnBrk="1" hangingPunct="1"/>
              <a:t>27</a:t>
            </a:fld>
            <a:endParaRPr lang="en-CA" smtClean="0"/>
          </a:p>
        </p:txBody>
      </p:sp>
      <p:pic>
        <p:nvPicPr>
          <p:cNvPr id="4096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smtClean="0">
                <a:solidFill>
                  <a:schemeClr val="accent2"/>
                </a:solidFill>
              </a:rPr>
              <a:t>Revue</a:t>
            </a:r>
            <a:endParaRPr lang="en-US" smtClean="0"/>
          </a:p>
        </p:txBody>
      </p:sp>
      <p:sp>
        <p:nvSpPr>
          <p:cNvPr id="75779" name="Content Placeholder 2"/>
          <p:cNvSpPr>
            <a:spLocks noGrp="1"/>
          </p:cNvSpPr>
          <p:nvPr>
            <p:ph idx="1"/>
          </p:nvPr>
        </p:nvSpPr>
        <p:spPr>
          <a:xfrm>
            <a:off x="457200" y="1219200"/>
            <a:ext cx="8229600" cy="2209800"/>
          </a:xfrm>
        </p:spPr>
        <p:txBody>
          <a:bodyPr/>
          <a:lstStyle/>
          <a:p>
            <a:pPr marL="514350" indent="-514350">
              <a:buFontTx/>
              <a:buAutoNum type="arabicPeriod"/>
            </a:pPr>
            <a:r>
              <a:rPr lang="fr-FR" sz="3600" smtClean="0"/>
              <a:t>De l’eau, l’assainissement et l’hygiène, lequel est le plus important dans la transmission des maladies ?</a:t>
            </a:r>
            <a:endParaRPr lang="en-US" smtClean="0"/>
          </a:p>
          <a:p>
            <a:pPr marL="514350" indent="-514350">
              <a:buFontTx/>
              <a:buNone/>
            </a:pPr>
            <a:endParaRPr lang="en-US" smtClean="0"/>
          </a:p>
        </p:txBody>
      </p:sp>
      <p:sp>
        <p:nvSpPr>
          <p:cNvPr id="4198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5E1744-3A07-49FE-8070-D5670ACB6BDD}" type="slidenum">
              <a:rPr lang="en-CA" smtClean="0"/>
              <a:pPr eaLnBrk="1" hangingPunct="1"/>
              <a:t>28</a:t>
            </a:fld>
            <a:endParaRPr lang="en-CA" smtClean="0"/>
          </a:p>
        </p:txBody>
      </p:sp>
      <p:pic>
        <p:nvPicPr>
          <p:cNvPr id="41989"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143000" y="3581400"/>
            <a:ext cx="7086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4400" lvl="1" indent="-514350"/>
            <a:r>
              <a:rPr lang="fr-FR" sz="3600" i="1"/>
              <a:t>L’assainissement d’1 point, mais tous 3 sont si proches qu’aucun n’est plus important que les autres.</a:t>
            </a:r>
            <a:endParaRPr lang="fr-FR"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smtClean="0">
                <a:solidFill>
                  <a:schemeClr val="accent2"/>
                </a:solidFill>
              </a:rPr>
              <a:t>Revue</a:t>
            </a:r>
            <a:endParaRPr lang="en-US" smtClean="0"/>
          </a:p>
        </p:txBody>
      </p:sp>
      <p:sp>
        <p:nvSpPr>
          <p:cNvPr id="75779" name="Content Placeholder 2"/>
          <p:cNvSpPr>
            <a:spLocks noGrp="1"/>
          </p:cNvSpPr>
          <p:nvPr>
            <p:ph idx="1"/>
          </p:nvPr>
        </p:nvSpPr>
        <p:spPr>
          <a:xfrm>
            <a:off x="457200" y="1219200"/>
            <a:ext cx="8229600" cy="1600200"/>
          </a:xfrm>
        </p:spPr>
        <p:txBody>
          <a:bodyPr/>
          <a:lstStyle/>
          <a:p>
            <a:pPr marL="514350" indent="-514350">
              <a:buFontTx/>
              <a:buNone/>
            </a:pPr>
            <a:r>
              <a:rPr lang="fr-FR" smtClean="0"/>
              <a:t>2. a) Quel est le symptôme le plus fréquent de ces maladies ?</a:t>
            </a:r>
          </a:p>
        </p:txBody>
      </p:sp>
      <p:sp>
        <p:nvSpPr>
          <p:cNvPr id="4301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18EC815-AC1A-4B91-9058-9BE671468AB4}" type="slidenum">
              <a:rPr lang="en-CA" smtClean="0"/>
              <a:pPr eaLnBrk="1" hangingPunct="1"/>
              <a:t>29</a:t>
            </a:fld>
            <a:endParaRPr lang="en-CA" smtClean="0"/>
          </a:p>
        </p:txBody>
      </p:sp>
      <p:pic>
        <p:nvPicPr>
          <p:cNvPr id="43013"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219200" y="28956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3600" i="1"/>
              <a:t>La diarrhée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r>
              <a:rPr lang="fr-FR" b="1" smtClean="0">
                <a:solidFill>
                  <a:schemeClr val="accent2"/>
                </a:solidFill>
              </a:rPr>
              <a:t>Attentes d’Apprentissage</a:t>
            </a:r>
          </a:p>
        </p:txBody>
      </p:sp>
      <p:sp>
        <p:nvSpPr>
          <p:cNvPr id="16387" name="Rectangle 3"/>
          <p:cNvSpPr>
            <a:spLocks noGrp="1" noChangeArrowheads="1"/>
          </p:cNvSpPr>
          <p:nvPr>
            <p:ph type="body" idx="1"/>
          </p:nvPr>
        </p:nvSpPr>
        <p:spPr>
          <a:xfrm>
            <a:off x="457200" y="1066800"/>
            <a:ext cx="8229600" cy="4678363"/>
          </a:xfrm>
        </p:spPr>
        <p:txBody>
          <a:bodyPr/>
          <a:lstStyle/>
          <a:p>
            <a:pPr marL="514350" indent="-514350">
              <a:buFontTx/>
              <a:buAutoNum type="arabicPeriod"/>
            </a:pPr>
            <a:r>
              <a:rPr lang="fr-FR" b="1" smtClean="0"/>
              <a:t>Impact des agents pathogènes et maladies liés au WASH (eau, assainissement et hygiène)</a:t>
            </a:r>
          </a:p>
          <a:p>
            <a:pPr marL="514350" indent="-514350">
              <a:buFontTx/>
              <a:buAutoNum type="arabicPeriod"/>
            </a:pPr>
            <a:r>
              <a:rPr lang="fr-FR" smtClean="0"/>
              <a:t>Impact de la diarrhée, de la malnutrition et d’autres déficiences liées</a:t>
            </a:r>
          </a:p>
          <a:p>
            <a:pPr marL="514350" indent="-514350">
              <a:buFontTx/>
              <a:buAutoNum type="arabicPeriod"/>
            </a:pPr>
            <a:r>
              <a:rPr lang="fr-FR" smtClean="0"/>
              <a:t>Prévention des maladies liées au WASH</a:t>
            </a:r>
          </a:p>
          <a:p>
            <a:pPr marL="914400" lvl="1" indent="-514350"/>
            <a:r>
              <a:rPr lang="fr-FR" smtClean="0"/>
              <a:t>Eau potable pour les mères et les enfants</a:t>
            </a:r>
          </a:p>
          <a:p>
            <a:pPr marL="914400" lvl="1" indent="-514350"/>
            <a:r>
              <a:rPr lang="fr-FR" smtClean="0"/>
              <a:t>Assainissement et hygiène pour les mères et les enfants</a:t>
            </a:r>
          </a:p>
        </p:txBody>
      </p:sp>
      <p:pic>
        <p:nvPicPr>
          <p:cNvPr id="16388"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900D33-FD53-48B5-A47A-49D4838A6DDA}" type="slidenum">
              <a:rPr lang="en-CA" smtClean="0"/>
              <a:pPr eaLnBrk="1" hangingPunct="1"/>
              <a:t>3</a:t>
            </a:fld>
            <a:endParaRPr lang="en-CA"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b="1" smtClean="0">
                <a:solidFill>
                  <a:schemeClr val="accent2"/>
                </a:solidFill>
              </a:rPr>
              <a:t>Revue</a:t>
            </a:r>
            <a:endParaRPr lang="en-US" smtClean="0"/>
          </a:p>
        </p:txBody>
      </p:sp>
      <p:sp>
        <p:nvSpPr>
          <p:cNvPr id="44035" name="Content Placeholder 2"/>
          <p:cNvSpPr>
            <a:spLocks noGrp="1"/>
          </p:cNvSpPr>
          <p:nvPr>
            <p:ph idx="1"/>
          </p:nvPr>
        </p:nvSpPr>
        <p:spPr>
          <a:xfrm>
            <a:off x="457200" y="1219200"/>
            <a:ext cx="8229600" cy="1828800"/>
          </a:xfrm>
        </p:spPr>
        <p:txBody>
          <a:bodyPr/>
          <a:lstStyle/>
          <a:p>
            <a:pPr marL="514350" indent="-514350">
              <a:buFontTx/>
              <a:buNone/>
            </a:pPr>
            <a:r>
              <a:rPr lang="fr-FR" smtClean="0"/>
              <a:t>3. Dites à la personne à côté de vous ce que vous avez trouvé le plus intéressant à propos de l’impact de ces maladies. Partagez avec le groupe complet.</a:t>
            </a:r>
          </a:p>
        </p:txBody>
      </p:sp>
      <p:sp>
        <p:nvSpPr>
          <p:cNvPr id="4403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E53F73-5B02-47C3-B707-1D183CC066EA}" type="slidenum">
              <a:rPr lang="en-CA" smtClean="0"/>
              <a:pPr eaLnBrk="1" hangingPunct="1"/>
              <a:t>30</a:t>
            </a:fld>
            <a:endParaRPr lang="en-CA" smtClean="0"/>
          </a:p>
        </p:txBody>
      </p:sp>
      <p:pic>
        <p:nvPicPr>
          <p:cNvPr id="44037"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143000"/>
          </a:xfrm>
        </p:spPr>
        <p:txBody>
          <a:bodyPr/>
          <a:lstStyle/>
          <a:p>
            <a:r>
              <a:rPr lang="fr-FR" b="1" smtClean="0">
                <a:solidFill>
                  <a:schemeClr val="accent2"/>
                </a:solidFill>
              </a:rPr>
              <a:t>Attentes d’Apprentissage</a:t>
            </a:r>
          </a:p>
        </p:txBody>
      </p:sp>
      <p:sp>
        <p:nvSpPr>
          <p:cNvPr id="45059" name="Rectangle 3"/>
          <p:cNvSpPr>
            <a:spLocks noGrp="1" noChangeArrowheads="1"/>
          </p:cNvSpPr>
          <p:nvPr>
            <p:ph type="body" idx="1"/>
          </p:nvPr>
        </p:nvSpPr>
        <p:spPr>
          <a:xfrm>
            <a:off x="457200" y="1524000"/>
            <a:ext cx="8229600" cy="3962400"/>
          </a:xfrm>
        </p:spPr>
        <p:txBody>
          <a:bodyPr/>
          <a:lstStyle/>
          <a:p>
            <a:pPr marL="514350" indent="-514350">
              <a:buFontTx/>
              <a:buAutoNum type="arabicPeriod"/>
            </a:pPr>
            <a:r>
              <a:rPr lang="fr-FR" sz="2800" smtClean="0"/>
              <a:t>Impact des agents pathogènes et maladies liés au WASH (eau, assainissement et hygiène)</a:t>
            </a:r>
          </a:p>
          <a:p>
            <a:pPr marL="514350" indent="-514350">
              <a:buFontTx/>
              <a:buAutoNum type="arabicPeriod"/>
            </a:pPr>
            <a:r>
              <a:rPr lang="fr-FR" b="1" smtClean="0"/>
              <a:t>Impact de la diarrhée, de la malnutrition et autre déficiences liées</a:t>
            </a:r>
          </a:p>
          <a:p>
            <a:pPr marL="514350" indent="-514350">
              <a:buFontTx/>
              <a:buAutoNum type="arabicPeriod"/>
            </a:pPr>
            <a:r>
              <a:rPr lang="fr-FR" sz="2800" smtClean="0"/>
              <a:t>Prévention des maladies liées au WASH</a:t>
            </a:r>
          </a:p>
          <a:p>
            <a:pPr marL="514350" indent="-514350">
              <a:buFontTx/>
              <a:buNone/>
            </a:pPr>
            <a:r>
              <a:rPr lang="fr-FR" sz="2800" smtClean="0"/>
              <a:t>	- Eau salubre pour les mères et les enfants</a:t>
            </a:r>
          </a:p>
          <a:p>
            <a:pPr marL="514350" indent="-514350">
              <a:buFontTx/>
              <a:buNone/>
            </a:pPr>
            <a:r>
              <a:rPr lang="fr-FR" sz="2800" smtClean="0"/>
              <a:t>	- Assainissement et hygiène pour les mères et les enfants</a:t>
            </a:r>
          </a:p>
        </p:txBody>
      </p:sp>
      <p:pic>
        <p:nvPicPr>
          <p:cNvPr id="45060"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B62A87-3534-404A-A2F2-29E9E12ADBCF}" type="slidenum">
              <a:rPr lang="en-CA" smtClean="0"/>
              <a:pPr eaLnBrk="1" hangingPunct="1"/>
              <a:t>31</a:t>
            </a:fld>
            <a:endParaRPr lang="en-CA"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hangingPunct="1">
              <a:defRPr/>
            </a:pPr>
            <a:r>
              <a:rPr lang="fr-CH" sz="4000" b="1" dirty="0">
                <a:solidFill>
                  <a:schemeClr val="accent2"/>
                </a:solidFill>
                <a:ea typeface="+mj-ea"/>
              </a:rPr>
              <a:t>Impact des </a:t>
            </a:r>
            <a:r>
              <a:rPr lang="fr-CH" sz="4000" b="1" dirty="0" smtClean="0">
                <a:solidFill>
                  <a:schemeClr val="accent2"/>
                </a:solidFill>
                <a:ea typeface="+mj-ea"/>
              </a:rPr>
              <a:t>maladies liées </a:t>
            </a:r>
            <a:r>
              <a:rPr lang="fr-CH" sz="4000" b="1" dirty="0">
                <a:solidFill>
                  <a:schemeClr val="accent2"/>
                </a:solidFill>
                <a:ea typeface="+mj-ea"/>
              </a:rPr>
              <a:t>au </a:t>
            </a:r>
            <a:r>
              <a:rPr lang="fr-CH" sz="4000" b="1" dirty="0" smtClean="0">
                <a:solidFill>
                  <a:schemeClr val="accent2"/>
                </a:solidFill>
                <a:ea typeface="+mj-ea"/>
              </a:rPr>
              <a:t>WASH</a:t>
            </a:r>
            <a:endParaRPr lang="en-US" sz="4000" b="1" dirty="0" smtClean="0">
              <a:solidFill>
                <a:schemeClr val="accent2"/>
              </a:solidFill>
              <a:ea typeface="+mj-ea"/>
            </a:endParaRPr>
          </a:p>
        </p:txBody>
      </p:sp>
      <p:sp>
        <p:nvSpPr>
          <p:cNvPr id="46083" name="Content Placeholder 2"/>
          <p:cNvSpPr>
            <a:spLocks noGrp="1"/>
          </p:cNvSpPr>
          <p:nvPr>
            <p:ph idx="1"/>
          </p:nvPr>
        </p:nvSpPr>
        <p:spPr>
          <a:xfrm>
            <a:off x="611188" y="1268413"/>
            <a:ext cx="8229600" cy="4525962"/>
          </a:xfrm>
        </p:spPr>
        <p:txBody>
          <a:bodyPr/>
          <a:lstStyle/>
          <a:p>
            <a:r>
              <a:rPr lang="fr-FR" sz="2800" smtClean="0"/>
              <a:t>La majorité de ces maladies provoque la </a:t>
            </a:r>
            <a:r>
              <a:rPr lang="fr-FR" sz="2800" smtClean="0">
                <a:solidFill>
                  <a:srgbClr val="FF0000"/>
                </a:solidFill>
              </a:rPr>
              <a:t>diarrhée</a:t>
            </a:r>
          </a:p>
          <a:p>
            <a:r>
              <a:rPr lang="fr-FR" sz="2800" smtClean="0"/>
              <a:t>La diarrhée persistante amène la </a:t>
            </a:r>
            <a:r>
              <a:rPr lang="fr-FR" sz="2800" smtClean="0">
                <a:solidFill>
                  <a:srgbClr val="FF6600"/>
                </a:solidFill>
              </a:rPr>
              <a:t>malnutrition </a:t>
            </a:r>
          </a:p>
          <a:p>
            <a:r>
              <a:rPr lang="fr-FR" sz="2800" smtClean="0"/>
              <a:t>La malnutrition chez les enfants entraine des </a:t>
            </a:r>
            <a:r>
              <a:rPr lang="fr-FR" sz="2800" b="1" smtClean="0"/>
              <a:t>problèmes de croissance et de développement de l’apprentissage</a:t>
            </a:r>
          </a:p>
          <a:p>
            <a:r>
              <a:rPr lang="fr-FR" sz="2800" smtClean="0"/>
              <a:t>Ces maladies contribuent à la déficience en </a:t>
            </a:r>
            <a:r>
              <a:rPr lang="fr-FR" sz="2800" smtClean="0">
                <a:solidFill>
                  <a:srgbClr val="008000"/>
                </a:solidFill>
              </a:rPr>
              <a:t>fer </a:t>
            </a:r>
            <a:r>
              <a:rPr lang="fr-FR" sz="2800" smtClean="0"/>
              <a:t>et en </a:t>
            </a:r>
            <a:r>
              <a:rPr lang="fr-FR" sz="2800" smtClean="0">
                <a:solidFill>
                  <a:srgbClr val="008000"/>
                </a:solidFill>
              </a:rPr>
              <a:t>zinc</a:t>
            </a:r>
            <a:endParaRPr lang="fr-FR" sz="2800" smtClean="0"/>
          </a:p>
          <a:p>
            <a:r>
              <a:rPr lang="fr-FR" sz="2800" smtClean="0"/>
              <a:t>L’anémie maternelle (déficience en </a:t>
            </a:r>
            <a:r>
              <a:rPr lang="fr-FR" sz="2800" smtClean="0">
                <a:solidFill>
                  <a:srgbClr val="008000"/>
                </a:solidFill>
              </a:rPr>
              <a:t>fer</a:t>
            </a:r>
            <a:r>
              <a:rPr lang="fr-FR" sz="2800" smtClean="0"/>
              <a:t>) est particulièrement préoccupante chez les femmes 	enceintes</a:t>
            </a:r>
          </a:p>
        </p:txBody>
      </p:sp>
      <p:sp>
        <p:nvSpPr>
          <p:cNvPr id="4608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0AA0DD-C950-442D-B192-5CCDCF0CFE09}" type="slidenum">
              <a:rPr lang="en-CA" smtClean="0"/>
              <a:pPr eaLnBrk="1" hangingPunct="1"/>
              <a:t>32</a:t>
            </a:fld>
            <a:endParaRPr lang="en-CA" smtClean="0"/>
          </a:p>
        </p:txBody>
      </p:sp>
      <p:pic>
        <p:nvPicPr>
          <p:cNvPr id="46085"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lstStyle/>
          <a:p>
            <a:pPr eaLnBrk="1" hangingPunct="1">
              <a:defRPr/>
            </a:pPr>
            <a:r>
              <a:rPr lang="fr-FR" b="1" dirty="0" smtClean="0">
                <a:solidFill>
                  <a:schemeClr val="accent2"/>
                </a:solidFill>
                <a:ea typeface="+mj-ea"/>
              </a:rPr>
              <a:t>Effets de la Diarrhée</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924175"/>
            <a:ext cx="253365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1"/>
          <p:cNvSpPr>
            <a:spLocks noChangeArrowheads="1"/>
          </p:cNvSpPr>
          <p:nvPr/>
        </p:nvSpPr>
        <p:spPr bwMode="auto">
          <a:xfrm>
            <a:off x="457200" y="981075"/>
            <a:ext cx="8305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FontTx/>
              <a:buChar char="•"/>
            </a:pPr>
            <a:r>
              <a:rPr lang="fr-FR" sz="3200">
                <a:solidFill>
                  <a:srgbClr val="000000"/>
                </a:solidFill>
              </a:rPr>
              <a:t>Deuxième cause de mortalité chez les enfants de moins de 5 ans</a:t>
            </a:r>
          </a:p>
          <a:p>
            <a:pPr marL="342900" indent="-342900">
              <a:spcBef>
                <a:spcPct val="20000"/>
              </a:spcBef>
              <a:buFontTx/>
              <a:buChar char="•"/>
            </a:pPr>
            <a:r>
              <a:rPr lang="fr-FR" sz="3200">
                <a:solidFill>
                  <a:srgbClr val="000000"/>
                </a:solidFill>
              </a:rPr>
              <a:t>Peut provoquer l’apparition de tissu cicatriciel permanent sur l’intestin</a:t>
            </a:r>
          </a:p>
        </p:txBody>
      </p:sp>
      <p:pic>
        <p:nvPicPr>
          <p:cNvPr id="47109"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Rectangle 6"/>
          <p:cNvSpPr>
            <a:spLocks noChangeArrowheads="1"/>
          </p:cNvSpPr>
          <p:nvPr/>
        </p:nvSpPr>
        <p:spPr bwMode="auto">
          <a:xfrm>
            <a:off x="457200" y="3141663"/>
            <a:ext cx="5986463" cy="2652712"/>
          </a:xfrm>
          <a:prstGeom prst="rect">
            <a:avLst/>
          </a:prstGeom>
          <a:noFill/>
          <a:ln w="9525">
            <a:noFill/>
            <a:miter lim="800000"/>
            <a:headEnd/>
            <a:tailEnd/>
          </a:ln>
        </p:spPr>
        <p:txBody>
          <a:bodyPr>
            <a:spAutoFit/>
          </a:bodyPr>
          <a:lstStyle/>
          <a:p>
            <a:pPr marL="342900" indent="-342900">
              <a:spcBef>
                <a:spcPct val="20000"/>
              </a:spcBef>
              <a:buFontTx/>
              <a:buChar char="•"/>
              <a:defRPr/>
            </a:pPr>
            <a:r>
              <a:rPr lang="fr-FR" sz="3200" dirty="0">
                <a:solidFill>
                  <a:srgbClr val="000000"/>
                </a:solidFill>
                <a:latin typeface="Arial" pitchFamily="-112" charset="0"/>
                <a:ea typeface="Arial" pitchFamily="-112" charset="0"/>
                <a:cs typeface="Arial" pitchFamily="-112" charset="0"/>
              </a:rPr>
              <a:t>L’altération des fonctions intestinales est responsable d'une grande proportion de la </a:t>
            </a:r>
            <a:r>
              <a:rPr lang="fr-FR" sz="3200" dirty="0">
                <a:solidFill>
                  <a:srgbClr val="FF6600"/>
                </a:solidFill>
                <a:latin typeface="Arial" pitchFamily="-112" charset="0"/>
                <a:ea typeface="Arial" pitchFamily="-112" charset="0"/>
                <a:cs typeface="Arial" pitchFamily="-112" charset="0"/>
              </a:rPr>
              <a:t>malnutrition </a:t>
            </a:r>
            <a:r>
              <a:rPr lang="fr-FR" sz="3200" dirty="0">
                <a:solidFill>
                  <a:srgbClr val="000000"/>
                </a:solidFill>
                <a:latin typeface="Arial" pitchFamily="-112" charset="0"/>
                <a:ea typeface="Arial" pitchFamily="-112" charset="0"/>
                <a:cs typeface="Arial" pitchFamily="-112" charset="0"/>
              </a:rPr>
              <a:t>dans le monde</a:t>
            </a:r>
          </a:p>
          <a:p>
            <a:pPr marL="342900" indent="-342900">
              <a:spcBef>
                <a:spcPct val="20000"/>
              </a:spcBef>
              <a:buFontTx/>
              <a:buChar char="•"/>
              <a:defRPr/>
            </a:pPr>
            <a:r>
              <a:rPr lang="fr-FR" sz="3200" kern="0" dirty="0">
                <a:solidFill>
                  <a:srgbClr val="000000"/>
                </a:solidFill>
                <a:latin typeface="Arial"/>
                <a:ea typeface="Arial" pitchFamily="-112" charset="0"/>
                <a:cs typeface="Arial"/>
              </a:rPr>
              <a:t>Carences en Fer et en Zinc</a:t>
            </a:r>
          </a:p>
        </p:txBody>
      </p:sp>
      <p:sp>
        <p:nvSpPr>
          <p:cNvPr id="47111" name="TextBox 6"/>
          <p:cNvSpPr txBox="1">
            <a:spLocks noChangeArrowheads="1"/>
          </p:cNvSpPr>
          <p:nvPr/>
        </p:nvSpPr>
        <p:spPr bwMode="auto">
          <a:xfrm>
            <a:off x="5638800" y="6411913"/>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Source ?????</a:t>
            </a:r>
          </a:p>
        </p:txBody>
      </p:sp>
      <p:sp>
        <p:nvSpPr>
          <p:cNvPr id="47112" name="Slide Number Placeholder 3"/>
          <p:cNvSpPr>
            <a:spLocks noGrp="1"/>
          </p:cNvSpPr>
          <p:nvPr>
            <p:ph type="sldNum" sz="quarter" idx="12"/>
          </p:nvPr>
        </p:nvSpPr>
        <p:spPr>
          <a:xfrm>
            <a:off x="65532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E4CEF9A-6BD2-477D-B730-CE91E52B50FD}" type="slidenum">
              <a:rPr lang="en-CA" smtClean="0"/>
              <a:pPr eaLnBrk="1" hangingPunct="1"/>
              <a:t>33</a:t>
            </a:fld>
            <a:endParaRPr lang="en-CA"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hangingPunct="1">
              <a:defRPr/>
            </a:pPr>
            <a:r>
              <a:rPr lang="fr-FR" b="1" dirty="0" smtClean="0">
                <a:solidFill>
                  <a:schemeClr val="accent2"/>
                </a:solidFill>
              </a:rPr>
              <a:t>Cycle de la </a:t>
            </a:r>
            <a:r>
              <a:rPr lang="fr-FR" b="1" dirty="0" smtClean="0">
                <a:solidFill>
                  <a:schemeClr val="accent2"/>
                </a:solidFill>
                <a:ea typeface="+mj-ea"/>
              </a:rPr>
              <a:t>Malnutrition (Diarrhée)</a:t>
            </a:r>
          </a:p>
        </p:txBody>
      </p:sp>
      <p:sp>
        <p:nvSpPr>
          <p:cNvPr id="48131" name="Slide Number Placeholder 3"/>
          <p:cNvSpPr>
            <a:spLocks noGrp="1"/>
          </p:cNvSpPr>
          <p:nvPr>
            <p:ph type="sldNum" sz="quarter" idx="12"/>
          </p:nvPr>
        </p:nvSpPr>
        <p:spPr>
          <a:xfrm>
            <a:off x="6553200" y="60198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FD9637-BB2C-4FD3-A3B8-7470FE19D8DB}" type="slidenum">
              <a:rPr lang="en-CA" smtClean="0"/>
              <a:pPr eaLnBrk="1" hangingPunct="1"/>
              <a:t>34</a:t>
            </a:fld>
            <a:endParaRPr lang="en-CA" smtClean="0"/>
          </a:p>
        </p:txBody>
      </p:sp>
      <p:pic>
        <p:nvPicPr>
          <p:cNvPr id="4813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68580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4"/>
          <p:cNvSpPr>
            <a:spLocks noChangeArrowheads="1"/>
          </p:cNvSpPr>
          <p:nvPr/>
        </p:nvSpPr>
        <p:spPr bwMode="auto">
          <a:xfrm>
            <a:off x="1752600" y="6324600"/>
            <a:ext cx="7415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a:t>Adapté de Guerrant et al.</a:t>
            </a:r>
            <a:r>
              <a:rPr lang="en-US" sz="1200" i="1"/>
              <a:t> </a:t>
            </a:r>
            <a:r>
              <a:rPr lang="en-US" sz="1200"/>
              <a:t>(2008)</a:t>
            </a:r>
            <a:r>
              <a:rPr lang="en-US" sz="1200" i="1"/>
              <a:t> “</a:t>
            </a:r>
            <a:r>
              <a:rPr lang="en-US" sz="1200"/>
              <a:t>Malnutrition as an enteric infectious disease with long-term effects on child development”</a:t>
            </a:r>
          </a:p>
        </p:txBody>
      </p:sp>
      <p:pic>
        <p:nvPicPr>
          <p:cNvPr id="4813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1341438"/>
            <a:ext cx="7613650"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52400"/>
            <a:ext cx="8229600" cy="1143000"/>
          </a:xfrm>
        </p:spPr>
        <p:txBody>
          <a:bodyPr/>
          <a:lstStyle/>
          <a:p>
            <a:pPr eaLnBrk="1" hangingPunct="1">
              <a:defRPr/>
            </a:pPr>
            <a:r>
              <a:rPr lang="fr-FR" b="1" dirty="0" smtClean="0">
                <a:solidFill>
                  <a:schemeClr val="accent2"/>
                </a:solidFill>
                <a:ea typeface="+mj-ea"/>
              </a:rPr>
              <a:t>Diarrhée et Malnutrition</a:t>
            </a:r>
          </a:p>
        </p:txBody>
      </p:sp>
      <p:sp>
        <p:nvSpPr>
          <p:cNvPr id="49155" name="Rectangle 2"/>
          <p:cNvSpPr>
            <a:spLocks noGrp="1" noChangeArrowheads="1"/>
          </p:cNvSpPr>
          <p:nvPr>
            <p:ph idx="1"/>
          </p:nvPr>
        </p:nvSpPr>
        <p:spPr>
          <a:xfrm>
            <a:off x="457200" y="692150"/>
            <a:ext cx="8229600" cy="1136650"/>
          </a:xfrm>
        </p:spPr>
        <p:txBody>
          <a:bodyPr/>
          <a:lstStyle/>
          <a:p>
            <a:pPr>
              <a:lnSpc>
                <a:spcPct val="80000"/>
              </a:lnSpc>
            </a:pPr>
            <a:r>
              <a:rPr lang="fr-FR" sz="2000" smtClean="0"/>
              <a:t>La plupart des maladies liées aux WASH provoquent la diarrhée chez la personne infectée</a:t>
            </a:r>
          </a:p>
          <a:p>
            <a:pPr>
              <a:lnSpc>
                <a:spcPct val="80000"/>
              </a:lnSpc>
            </a:pPr>
            <a:r>
              <a:rPr lang="fr-FR" sz="2000" smtClean="0"/>
              <a:t>La diarrhée contribue à la malnutrition</a:t>
            </a:r>
          </a:p>
          <a:p>
            <a:pPr>
              <a:lnSpc>
                <a:spcPct val="80000"/>
              </a:lnSpc>
            </a:pPr>
            <a:r>
              <a:rPr lang="fr-FR" sz="2000" smtClean="0"/>
              <a:t>La malnutrition accroit la sensibilité aux infections et leur sévérité</a:t>
            </a:r>
          </a:p>
          <a:p>
            <a:pPr eaLnBrk="1" hangingPunct="1">
              <a:lnSpc>
                <a:spcPct val="80000"/>
              </a:lnSpc>
              <a:buFontTx/>
              <a:buNone/>
            </a:pPr>
            <a:endParaRPr lang="fr-FR" sz="1200" smtClean="0"/>
          </a:p>
        </p:txBody>
      </p:sp>
      <p:sp>
        <p:nvSpPr>
          <p:cNvPr id="49156" name="Slide Number Placeholder 3"/>
          <p:cNvSpPr>
            <a:spLocks noGrp="1"/>
          </p:cNvSpPr>
          <p:nvPr>
            <p:ph type="sldNum" sz="quarter" idx="12"/>
          </p:nvPr>
        </p:nvSpPr>
        <p:spPr>
          <a:xfrm>
            <a:off x="65532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B00072-A37C-4B4D-B899-EF993BBA0D0B}" type="slidenum">
              <a:rPr lang="en-CA" smtClean="0"/>
              <a:pPr eaLnBrk="1" hangingPunct="1"/>
              <a:t>35</a:t>
            </a:fld>
            <a:endParaRPr lang="en-CA" smtClean="0"/>
          </a:p>
        </p:txBody>
      </p:sp>
      <p:pic>
        <p:nvPicPr>
          <p:cNvPr id="4915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844675"/>
            <a:ext cx="770572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6988"/>
            <a:ext cx="9144000" cy="1079501"/>
          </a:xfrm>
        </p:spPr>
        <p:txBody>
          <a:bodyPr/>
          <a:lstStyle/>
          <a:p>
            <a:pPr eaLnBrk="1" hangingPunct="1">
              <a:defRPr/>
            </a:pPr>
            <a:r>
              <a:rPr lang="fr-FR" b="1" dirty="0">
                <a:solidFill>
                  <a:schemeClr val="accent2"/>
                </a:solidFill>
              </a:rPr>
              <a:t>Diarrhée et Malnutrition</a:t>
            </a:r>
            <a:endParaRPr lang="en-US" b="1" dirty="0" smtClean="0">
              <a:solidFill>
                <a:schemeClr val="accent2"/>
              </a:solidFill>
              <a:ea typeface="+mj-ea"/>
            </a:endParaRPr>
          </a:p>
        </p:txBody>
      </p:sp>
      <p:sp>
        <p:nvSpPr>
          <p:cNvPr id="50179" name="Rectangle 3"/>
          <p:cNvSpPr>
            <a:spLocks noGrp="1" noChangeArrowheads="1"/>
          </p:cNvSpPr>
          <p:nvPr>
            <p:ph type="body" idx="1"/>
          </p:nvPr>
        </p:nvSpPr>
        <p:spPr>
          <a:xfrm>
            <a:off x="152400" y="990600"/>
            <a:ext cx="8763000" cy="1781175"/>
          </a:xfrm>
        </p:spPr>
        <p:txBody>
          <a:bodyPr/>
          <a:lstStyle/>
          <a:p>
            <a:pPr marL="0" indent="0" eaLnBrk="1" hangingPunct="1">
              <a:lnSpc>
                <a:spcPct val="80000"/>
              </a:lnSpc>
              <a:buFontTx/>
              <a:buNone/>
            </a:pPr>
            <a:r>
              <a:rPr lang="fr-FR" smtClean="0"/>
              <a:t>La malnutrition est indirectement responsable de près de la moitié des décès de jeunes enfants. Le risque de mort est directement lié au degré de malnutrition</a:t>
            </a:r>
            <a:r>
              <a:rPr lang="fr-FR" sz="3600" smtClean="0"/>
              <a:t>       </a:t>
            </a:r>
            <a:endParaRPr lang="fr-FR" sz="2800" smtClean="0"/>
          </a:p>
        </p:txBody>
      </p:sp>
      <p:sp>
        <p:nvSpPr>
          <p:cNvPr id="50180" name="Rectangle 3"/>
          <p:cNvSpPr txBox="1">
            <a:spLocks noChangeArrowheads="1"/>
          </p:cNvSpPr>
          <p:nvPr/>
        </p:nvSpPr>
        <p:spPr bwMode="auto">
          <a:xfrm>
            <a:off x="3048000" y="6400800"/>
            <a:ext cx="6096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pPr>
            <a:r>
              <a:rPr lang="en-US" sz="1200"/>
              <a:t>De Müller et Krawinkel (2005), “Malnutrition and health in developing countries”, CMAJ 173 (3)</a:t>
            </a:r>
          </a:p>
        </p:txBody>
      </p:sp>
      <p:sp>
        <p:nvSpPr>
          <p:cNvPr id="50181" name="Rectangle 1"/>
          <p:cNvSpPr>
            <a:spLocks noChangeArrowheads="1"/>
          </p:cNvSpPr>
          <p:nvPr/>
        </p:nvSpPr>
        <p:spPr bwMode="auto">
          <a:xfrm>
            <a:off x="-44450" y="4368800"/>
            <a:ext cx="3775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t>Morts d’enfants de moins de 5 ans </a:t>
            </a:r>
          </a:p>
          <a:p>
            <a:r>
              <a:rPr lang="fr-FR"/>
              <a:t>&amp; Malnutrition</a:t>
            </a:r>
          </a:p>
        </p:txBody>
      </p:sp>
      <p:pic>
        <p:nvPicPr>
          <p:cNvPr id="50182" name="Picture 6"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Slide Number Placeholder 3"/>
          <p:cNvSpPr>
            <a:spLocks noGrp="1"/>
          </p:cNvSpPr>
          <p:nvPr>
            <p:ph type="sldNum" sz="quarter" idx="12"/>
          </p:nvPr>
        </p:nvSpPr>
        <p:spPr>
          <a:xfrm>
            <a:off x="6553200" y="60198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133CCD-B788-4D0F-A498-6D199CFAB9E3}" type="slidenum">
              <a:rPr lang="en-CA" smtClean="0"/>
              <a:pPr eaLnBrk="1" hangingPunct="1"/>
              <a:t>36</a:t>
            </a:fld>
            <a:endParaRPr lang="en-CA" smtClean="0"/>
          </a:p>
        </p:txBody>
      </p:sp>
      <p:pic>
        <p:nvPicPr>
          <p:cNvPr id="5018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232025"/>
            <a:ext cx="39624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304800"/>
            <a:ext cx="9144000" cy="1143000"/>
          </a:xfrm>
        </p:spPr>
        <p:txBody>
          <a:bodyPr/>
          <a:lstStyle/>
          <a:p>
            <a:pPr eaLnBrk="1" hangingPunct="1">
              <a:defRPr/>
            </a:pPr>
            <a:r>
              <a:rPr lang="fr-FR" b="1" dirty="0" smtClean="0">
                <a:solidFill>
                  <a:schemeClr val="accent2"/>
                </a:solidFill>
                <a:ea typeface="+mj-ea"/>
              </a:rPr>
              <a:t>Malnutrition, Rachitisme et Développement Cognitif</a:t>
            </a:r>
          </a:p>
        </p:txBody>
      </p:sp>
      <p:sp>
        <p:nvSpPr>
          <p:cNvPr id="51203" name="Rectangle 3"/>
          <p:cNvSpPr>
            <a:spLocks noGrp="1" noChangeArrowheads="1"/>
          </p:cNvSpPr>
          <p:nvPr>
            <p:ph idx="1"/>
          </p:nvPr>
        </p:nvSpPr>
        <p:spPr/>
        <p:txBody>
          <a:bodyPr/>
          <a:lstStyle/>
          <a:p>
            <a:pPr eaLnBrk="1" hangingPunct="1">
              <a:lnSpc>
                <a:spcPct val="90000"/>
              </a:lnSpc>
            </a:pPr>
            <a:r>
              <a:rPr lang="fr-FR" smtClean="0"/>
              <a:t>La malnutrition et la sous-alimentation créent des enfants :</a:t>
            </a:r>
          </a:p>
          <a:p>
            <a:pPr lvl="1" eaLnBrk="1" hangingPunct="1">
              <a:lnSpc>
                <a:spcPct val="90000"/>
              </a:lnSpc>
            </a:pPr>
            <a:r>
              <a:rPr lang="fr-FR" smtClean="0"/>
              <a:t>Ayant un développement cognitif et physique altéré</a:t>
            </a:r>
          </a:p>
          <a:p>
            <a:pPr lvl="1" eaLnBrk="1" hangingPunct="1">
              <a:lnSpc>
                <a:spcPct val="90000"/>
              </a:lnSpc>
            </a:pPr>
            <a:r>
              <a:rPr lang="fr-FR" smtClean="0"/>
              <a:t>Désavantagés pour le reste de leur vie</a:t>
            </a:r>
          </a:p>
          <a:p>
            <a:pPr lvl="2" eaLnBrk="1" hangingPunct="1">
              <a:lnSpc>
                <a:spcPct val="90000"/>
              </a:lnSpc>
            </a:pPr>
            <a:r>
              <a:rPr lang="fr-FR" smtClean="0"/>
              <a:t>Mauvaises performances à l’école</a:t>
            </a:r>
          </a:p>
          <a:p>
            <a:pPr lvl="2" eaLnBrk="1" hangingPunct="1">
              <a:lnSpc>
                <a:spcPct val="90000"/>
              </a:lnSpc>
            </a:pPr>
            <a:r>
              <a:rPr lang="fr-FR" smtClean="0"/>
              <a:t>Moins productifs à l’âge adulte</a:t>
            </a:r>
          </a:p>
          <a:p>
            <a:pPr lvl="2" eaLnBrk="1" hangingPunct="1">
              <a:lnSpc>
                <a:spcPct val="90000"/>
              </a:lnSpc>
            </a:pPr>
            <a:r>
              <a:rPr lang="fr-FR" smtClean="0"/>
              <a:t>Gagnent moins</a:t>
            </a:r>
          </a:p>
          <a:p>
            <a:pPr lvl="2" eaLnBrk="1" hangingPunct="1">
              <a:lnSpc>
                <a:spcPct val="90000"/>
              </a:lnSpc>
            </a:pPr>
            <a:r>
              <a:rPr lang="fr-FR" smtClean="0"/>
              <a:t>Ont un risque de maladie plus important que les adultes n’ayant pas été sous-alimentés durant l’enfance</a:t>
            </a:r>
          </a:p>
          <a:p>
            <a:pPr eaLnBrk="1" hangingPunct="1">
              <a:lnSpc>
                <a:spcPct val="90000"/>
              </a:lnSpc>
            </a:pPr>
            <a:endParaRPr lang="en-US" sz="1800" smtClean="0"/>
          </a:p>
        </p:txBody>
      </p:sp>
      <p:sp>
        <p:nvSpPr>
          <p:cNvPr id="51204" name="Rectangle 3"/>
          <p:cNvSpPr txBox="1">
            <a:spLocks noChangeArrowheads="1"/>
          </p:cNvSpPr>
          <p:nvPr/>
        </p:nvSpPr>
        <p:spPr bwMode="auto">
          <a:xfrm>
            <a:off x="1524000" y="6477000"/>
            <a:ext cx="7620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pPr>
            <a:r>
              <a:rPr lang="en-US" sz="1200"/>
              <a:t>Tracking Progress on Child and Maternal Nutrition, A survival and development priority” (2009) UNICEF</a:t>
            </a:r>
          </a:p>
          <a:p>
            <a:pPr eaLnBrk="1" hangingPunct="1">
              <a:spcBef>
                <a:spcPct val="20000"/>
              </a:spcBef>
              <a:buFontTx/>
              <a:buChar char="•"/>
            </a:pPr>
            <a:endParaRPr lang="en-US" sz="1200"/>
          </a:p>
        </p:txBody>
      </p:sp>
      <p:pic>
        <p:nvPicPr>
          <p:cNvPr id="5120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Slide Number Placeholder 3"/>
          <p:cNvSpPr>
            <a:spLocks noGrp="1"/>
          </p:cNvSpPr>
          <p:nvPr>
            <p:ph type="sldNum" sz="quarter" idx="12"/>
          </p:nvPr>
        </p:nvSpPr>
        <p:spPr>
          <a:xfrm>
            <a:off x="6553200" y="6096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508EAAF-7810-43F6-810C-7297419B6046}" type="slidenum">
              <a:rPr lang="en-CA" smtClean="0"/>
              <a:pPr eaLnBrk="1" hangingPunct="1"/>
              <a:t>37</a:t>
            </a:fld>
            <a:endParaRPr lang="en-CA"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74638"/>
            <a:ext cx="9144000" cy="1143000"/>
          </a:xfrm>
        </p:spPr>
        <p:txBody>
          <a:bodyPr/>
          <a:lstStyle/>
          <a:p>
            <a:pPr eaLnBrk="1" hangingPunct="1"/>
            <a:r>
              <a:rPr lang="fr-FR" b="1" smtClean="0">
                <a:solidFill>
                  <a:schemeClr val="accent2"/>
                </a:solidFill>
              </a:rPr>
              <a:t>Développement de l’Enfant</a:t>
            </a:r>
          </a:p>
        </p:txBody>
      </p:sp>
      <p:sp>
        <p:nvSpPr>
          <p:cNvPr id="52227" name="Rectangle 3"/>
          <p:cNvSpPr>
            <a:spLocks noGrp="1" noChangeArrowheads="1"/>
          </p:cNvSpPr>
          <p:nvPr>
            <p:ph idx="1"/>
          </p:nvPr>
        </p:nvSpPr>
        <p:spPr>
          <a:xfrm>
            <a:off x="457200" y="1951038"/>
            <a:ext cx="8229600" cy="1325562"/>
          </a:xfrm>
        </p:spPr>
        <p:txBody>
          <a:bodyPr/>
          <a:lstStyle/>
          <a:p>
            <a:pPr marL="0" indent="0" eaLnBrk="1" hangingPunct="1">
              <a:lnSpc>
                <a:spcPct val="80000"/>
              </a:lnSpc>
              <a:buFontTx/>
              <a:buNone/>
            </a:pPr>
            <a:r>
              <a:rPr lang="fr-FR" sz="2800" smtClean="0"/>
              <a:t>« Une fois l’enfant rachitique, il lui est difficile de reprendre une taille normale plus tard... » </a:t>
            </a:r>
          </a:p>
          <a:p>
            <a:pPr marL="0" indent="0" algn="ctr" eaLnBrk="1" hangingPunct="1">
              <a:spcBef>
                <a:spcPct val="30000"/>
              </a:spcBef>
              <a:buFontTx/>
              <a:buNone/>
            </a:pPr>
            <a:r>
              <a:rPr lang="en-US" sz="1200" smtClean="0">
                <a:solidFill>
                  <a:srgbClr val="000000"/>
                </a:solidFill>
              </a:rPr>
              <a:t>Tracking Progress on Child and Maternal Nutrition, A survival and development priority” (2009) UNICEF</a:t>
            </a:r>
            <a:r>
              <a:rPr lang="en-US" sz="1600" smtClean="0">
                <a:solidFill>
                  <a:srgbClr val="000000"/>
                </a:solidFill>
              </a:rPr>
              <a:t> </a:t>
            </a:r>
          </a:p>
          <a:p>
            <a:pPr marL="0" indent="0" eaLnBrk="1" hangingPunct="1">
              <a:lnSpc>
                <a:spcPct val="80000"/>
              </a:lnSpc>
              <a:buFontTx/>
              <a:buNone/>
            </a:pPr>
            <a:endParaRPr lang="en-US" sz="2800" smtClean="0"/>
          </a:p>
          <a:p>
            <a:pPr marL="0" indent="0" eaLnBrk="1" hangingPunct="1">
              <a:lnSpc>
                <a:spcPct val="80000"/>
              </a:lnSpc>
              <a:buFontTx/>
              <a:buNone/>
            </a:pPr>
            <a:endParaRPr lang="en-US" sz="2800" smtClean="0"/>
          </a:p>
          <a:p>
            <a:pPr marL="0" indent="0" eaLnBrk="1" hangingPunct="1">
              <a:lnSpc>
                <a:spcPct val="80000"/>
              </a:lnSpc>
              <a:buFontTx/>
              <a:buNone/>
            </a:pPr>
            <a:endParaRPr lang="en-US" sz="2800" smtClean="0"/>
          </a:p>
        </p:txBody>
      </p:sp>
      <p:sp>
        <p:nvSpPr>
          <p:cNvPr id="52228" name="Rectangle 3"/>
          <p:cNvSpPr txBox="1">
            <a:spLocks noChangeArrowheads="1"/>
          </p:cNvSpPr>
          <p:nvPr/>
        </p:nvSpPr>
        <p:spPr bwMode="auto">
          <a:xfrm>
            <a:off x="533400" y="3733800"/>
            <a:ext cx="87360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spcBef>
                <a:spcPct val="20000"/>
              </a:spcBef>
            </a:pPr>
            <a:r>
              <a:rPr lang="fr-FR" sz="2800"/>
              <a:t>La capacité des intestins à absorber des nutriments est particulièrement importante chez les enfants entre 0 et 2 ans, car le développement du cerveau intervient principalement durant ces années, et requiert des nutriments pour se dérouler correctement.</a:t>
            </a:r>
            <a:r>
              <a:rPr lang="en-US" sz="2800"/>
              <a:t> </a:t>
            </a:r>
            <a:r>
              <a:rPr lang="en-US" sz="1200"/>
              <a:t>Petri et al. (2008) “Enteric infections, diarrhea, and their impact on function and development”</a:t>
            </a:r>
            <a:endParaRPr lang="en-US" sz="2800"/>
          </a:p>
          <a:p>
            <a:pPr eaLnBrk="1" hangingPunct="1">
              <a:lnSpc>
                <a:spcPct val="80000"/>
              </a:lnSpc>
              <a:spcBef>
                <a:spcPct val="20000"/>
              </a:spcBef>
            </a:pPr>
            <a:endParaRPr lang="en-US" sz="2800"/>
          </a:p>
        </p:txBody>
      </p:sp>
      <p:pic>
        <p:nvPicPr>
          <p:cNvPr id="52229"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90C6CB-4303-4B63-BBAD-2DBA8C2AA68B}" type="slidenum">
              <a:rPr lang="en-CA" smtClean="0"/>
              <a:pPr eaLnBrk="1" hangingPunct="1"/>
              <a:t>38</a:t>
            </a:fld>
            <a:endParaRPr lang="en-CA"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68313" y="0"/>
            <a:ext cx="8229600" cy="981075"/>
          </a:xfrm>
        </p:spPr>
        <p:txBody>
          <a:bodyPr/>
          <a:lstStyle/>
          <a:p>
            <a:pPr eaLnBrk="1" hangingPunct="1">
              <a:defRPr/>
            </a:pPr>
            <a:r>
              <a:rPr lang="fr-FR" b="1" dirty="0" smtClean="0">
                <a:solidFill>
                  <a:schemeClr val="accent2"/>
                </a:solidFill>
                <a:ea typeface="+mj-ea"/>
              </a:rPr>
              <a:t>Carence en Zinc</a:t>
            </a:r>
          </a:p>
        </p:txBody>
      </p:sp>
      <p:sp>
        <p:nvSpPr>
          <p:cNvPr id="53251" name="Rectangle 3"/>
          <p:cNvSpPr>
            <a:spLocks noGrp="1" noChangeArrowheads="1"/>
          </p:cNvSpPr>
          <p:nvPr>
            <p:ph type="body" idx="1"/>
          </p:nvPr>
        </p:nvSpPr>
        <p:spPr>
          <a:xfrm>
            <a:off x="395288" y="1268413"/>
            <a:ext cx="8424862" cy="4598987"/>
          </a:xfrm>
        </p:spPr>
        <p:txBody>
          <a:bodyPr/>
          <a:lstStyle/>
          <a:p>
            <a:pPr eaLnBrk="1" hangingPunct="1"/>
            <a:r>
              <a:rPr lang="fr-FR" smtClean="0"/>
              <a:t>La carence en zinc chez l’enfant :</a:t>
            </a:r>
          </a:p>
          <a:p>
            <a:pPr lvl="1" eaLnBrk="1" hangingPunct="1"/>
            <a:r>
              <a:rPr lang="fr-FR" smtClean="0"/>
              <a:t>Accroit le risque de maladie diarrhéique, de pneumonie et de malaria</a:t>
            </a:r>
          </a:p>
          <a:p>
            <a:pPr lvl="1" eaLnBrk="1" hangingPunct="1"/>
            <a:r>
              <a:rPr lang="fr-FR" smtClean="0"/>
              <a:t>Est liée à la déficience du développement cognitif</a:t>
            </a:r>
          </a:p>
          <a:p>
            <a:pPr eaLnBrk="1" hangingPunct="1"/>
            <a:r>
              <a:rPr lang="fr-FR" smtClean="0"/>
              <a:t>La carence en zinc chez la mère entraine :</a:t>
            </a:r>
          </a:p>
          <a:p>
            <a:pPr lvl="1" eaLnBrk="1" hangingPunct="1"/>
            <a:r>
              <a:rPr lang="fr-FR" sz="3200" smtClean="0"/>
              <a:t>L’accouchement avant terme</a:t>
            </a:r>
          </a:p>
          <a:p>
            <a:pPr lvl="1" eaLnBrk="1" hangingPunct="1"/>
            <a:r>
              <a:rPr lang="fr-FR" sz="3200" smtClean="0"/>
              <a:t>Le faible poids du bébé à la naissance</a:t>
            </a:r>
          </a:p>
          <a:p>
            <a:pPr lvl="1" eaLnBrk="1" hangingPunct="1"/>
            <a:r>
              <a:rPr lang="fr-FR" sz="3200" smtClean="0"/>
              <a:t>Une mortalité de la mère et du nourrisson</a:t>
            </a:r>
            <a:endParaRPr lang="fr-FR" smtClean="0"/>
          </a:p>
        </p:txBody>
      </p:sp>
      <p:pic>
        <p:nvPicPr>
          <p:cNvPr id="53252" name="Picture 3"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5D7C6D-3C48-4D82-A93A-F458A58B25A3}" type="slidenum">
              <a:rPr lang="en-CA" smtClean="0"/>
              <a:pPr eaLnBrk="1" hangingPunct="1"/>
              <a:t>39</a:t>
            </a:fld>
            <a:endParaRPr lang="en-CA"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9144000" cy="1143000"/>
          </a:xfrm>
        </p:spPr>
        <p:txBody>
          <a:bodyPr/>
          <a:lstStyle/>
          <a:p>
            <a:r>
              <a:rPr lang="fr-FR" b="1" smtClean="0">
                <a:solidFill>
                  <a:schemeClr val="accent2"/>
                </a:solidFill>
              </a:rPr>
              <a:t>Maladies Liées au WASH et à la Santé</a:t>
            </a:r>
          </a:p>
        </p:txBody>
      </p:sp>
      <p:sp>
        <p:nvSpPr>
          <p:cNvPr id="17411" name="Rectangle 3"/>
          <p:cNvSpPr>
            <a:spLocks noGrp="1" noChangeArrowheads="1"/>
          </p:cNvSpPr>
          <p:nvPr>
            <p:ph idx="1"/>
          </p:nvPr>
        </p:nvSpPr>
        <p:spPr/>
        <p:txBody>
          <a:bodyPr/>
          <a:lstStyle/>
          <a:p>
            <a:pPr eaLnBrk="1" hangingPunct="1"/>
            <a:r>
              <a:rPr lang="fr-FR" sz="3400" smtClean="0"/>
              <a:t>Une attention croissante est portée aux problèmes et impacts suivants :</a:t>
            </a:r>
          </a:p>
          <a:p>
            <a:pPr lvl="1" eaLnBrk="1" hangingPunct="1"/>
            <a:r>
              <a:rPr lang="fr-FR" sz="3000" smtClean="0"/>
              <a:t>Agents pathogènes &amp; maladies spécifiques et leur impact</a:t>
            </a:r>
          </a:p>
          <a:p>
            <a:pPr lvl="1" eaLnBrk="1" hangingPunct="1"/>
            <a:r>
              <a:rPr lang="fr-FR" sz="3000" smtClean="0"/>
              <a:t>Santé maternelle, des nouveau-nés et des enfants</a:t>
            </a:r>
          </a:p>
          <a:p>
            <a:pPr lvl="1" eaLnBrk="1" hangingPunct="1"/>
            <a:r>
              <a:rPr lang="fr-FR" sz="3400" smtClean="0"/>
              <a:t>WASH, diarrhée &amp; malnutrition</a:t>
            </a:r>
          </a:p>
          <a:p>
            <a:pPr lvl="1" eaLnBrk="1" hangingPunct="1"/>
            <a:r>
              <a:rPr lang="fr-FR" sz="3400" smtClean="0"/>
              <a:t>WASH et développement des enfants</a:t>
            </a:r>
            <a:endParaRPr lang="en-US" sz="3400" smtClean="0"/>
          </a:p>
          <a:p>
            <a:pPr lvl="1" eaLnBrk="1" hangingPunct="1"/>
            <a:endParaRPr lang="en-US" sz="2000" smtClean="0"/>
          </a:p>
          <a:p>
            <a:pPr lvl="1" eaLnBrk="1" hangingPunct="1"/>
            <a:endParaRPr lang="en-US" sz="2000" smtClean="0"/>
          </a:p>
        </p:txBody>
      </p:sp>
      <p:sp>
        <p:nvSpPr>
          <p:cNvPr id="17412" name="Slide Number Placeholder 3"/>
          <p:cNvSpPr>
            <a:spLocks noGrp="1"/>
          </p:cNvSpPr>
          <p:nvPr>
            <p:ph type="sldNum" sz="quarter" idx="12"/>
          </p:nvPr>
        </p:nvSpPr>
        <p:spPr>
          <a:xfrm>
            <a:off x="6553200" y="62484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0322DA-2FFC-451B-9064-1551FF4F4A38}" type="slidenum">
              <a:rPr lang="en-CA" smtClean="0"/>
              <a:pPr eaLnBrk="1" hangingPunct="1"/>
              <a:t>4</a:t>
            </a:fld>
            <a:endParaRPr lang="en-CA"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4213" y="20638"/>
            <a:ext cx="7772400" cy="908050"/>
          </a:xfrm>
        </p:spPr>
        <p:txBody>
          <a:bodyPr/>
          <a:lstStyle/>
          <a:p>
            <a:pPr eaLnBrk="1" hangingPunct="1">
              <a:defRPr/>
            </a:pPr>
            <a:r>
              <a:rPr lang="fr-FR" b="1" dirty="0" smtClean="0">
                <a:solidFill>
                  <a:schemeClr val="accent2"/>
                </a:solidFill>
                <a:ea typeface="+mj-ea"/>
                <a:cs typeface="+mj-cs"/>
              </a:rPr>
              <a:t>Carence en Fer - Anémie</a:t>
            </a:r>
          </a:p>
        </p:txBody>
      </p:sp>
      <p:sp>
        <p:nvSpPr>
          <p:cNvPr id="54275" name="Rectangle 3"/>
          <p:cNvSpPr>
            <a:spLocks noGrp="1" noChangeArrowheads="1"/>
          </p:cNvSpPr>
          <p:nvPr>
            <p:ph type="body" idx="1"/>
          </p:nvPr>
        </p:nvSpPr>
        <p:spPr>
          <a:xfrm>
            <a:off x="206375" y="685800"/>
            <a:ext cx="8915400" cy="5707063"/>
          </a:xfrm>
        </p:spPr>
        <p:txBody>
          <a:bodyPr/>
          <a:lstStyle/>
          <a:p>
            <a:r>
              <a:rPr lang="fr-FR" sz="2800" smtClean="0">
                <a:ea typeface="ＭＳ Ｐゴシック" pitchFamily="34" charset="-128"/>
                <a:cs typeface="Arial" pitchFamily="34" charset="0"/>
              </a:rPr>
              <a:t>L’anémie, une carence en fer, intervient lorsqu’il n’y a pas assez d’éléments de transport de l’oxygène dans le sang</a:t>
            </a:r>
          </a:p>
          <a:p>
            <a:r>
              <a:rPr lang="fr-FR" sz="2800" smtClean="0">
                <a:ea typeface="ＭＳ Ｐゴシック" pitchFamily="34" charset="-128"/>
                <a:cs typeface="Arial" pitchFamily="34" charset="0"/>
              </a:rPr>
              <a:t>L’anémie est particulièrement dangereuse pour les mères</a:t>
            </a:r>
          </a:p>
          <a:p>
            <a:r>
              <a:rPr lang="fr-FR" sz="2800" smtClean="0">
                <a:ea typeface="ＭＳ Ｐゴシック" pitchFamily="34" charset="-128"/>
                <a:cs typeface="Arial" pitchFamily="34" charset="0"/>
              </a:rPr>
              <a:t>L’anémie est provoquée par :</a:t>
            </a:r>
          </a:p>
          <a:p>
            <a:pPr lvl="1"/>
            <a:r>
              <a:rPr lang="fr-FR" sz="2400" smtClean="0">
                <a:ea typeface="ＭＳ Ｐゴシック" pitchFamily="34" charset="-128"/>
              </a:rPr>
              <a:t>Insuffisance de fer dans l’alimentation</a:t>
            </a:r>
          </a:p>
          <a:p>
            <a:pPr lvl="1"/>
            <a:r>
              <a:rPr lang="fr-FR" sz="2400" smtClean="0">
                <a:ea typeface="ＭＳ Ｐゴシック" pitchFamily="34" charset="-128"/>
              </a:rPr>
              <a:t> Pas de prise de suppléments de fer pendant la croissance et la grossesse</a:t>
            </a:r>
          </a:p>
          <a:p>
            <a:pPr lvl="1"/>
            <a:r>
              <a:rPr lang="fr-FR" sz="2400" smtClean="0">
                <a:ea typeface="ＭＳ Ｐゴシック" pitchFamily="34" charset="-128"/>
              </a:rPr>
              <a:t>Présence de la malaria, et/ou</a:t>
            </a:r>
          </a:p>
          <a:p>
            <a:pPr lvl="1"/>
            <a:r>
              <a:rPr lang="fr-FR" sz="2400" smtClean="0">
                <a:ea typeface="ＭＳ Ｐゴシック" pitchFamily="34" charset="-128"/>
              </a:rPr>
              <a:t>La mère souffre de diarrhée, du VIH ou d’autres maladies infectieuses (USAID, 2006)</a:t>
            </a:r>
            <a:endParaRPr lang="fr-FR" smtClean="0">
              <a:ea typeface="ＭＳ Ｐゴシック" pitchFamily="34" charset="-128"/>
              <a:cs typeface="Arial" pitchFamily="34" charset="0"/>
            </a:endParaRPr>
          </a:p>
        </p:txBody>
      </p:sp>
      <p:pic>
        <p:nvPicPr>
          <p:cNvPr id="54276" name="Picture 3"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4BED1D-903C-477D-857A-0845647D516E}" type="slidenum">
              <a:rPr lang="en-CA" smtClean="0">
                <a:solidFill>
                  <a:srgbClr val="000000"/>
                </a:solidFill>
              </a:rPr>
              <a:pPr eaLnBrk="1" hangingPunct="1"/>
              <a:t>40</a:t>
            </a:fld>
            <a:endParaRPr lang="en-CA" smtClean="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fr-FR" b="1" smtClean="0">
                <a:solidFill>
                  <a:schemeClr val="accent2"/>
                </a:solidFill>
                <a:ea typeface="ＭＳ Ｐゴシック" pitchFamily="34" charset="-128"/>
              </a:rPr>
              <a:t>Carence en Fer - Anémie</a:t>
            </a:r>
            <a:endParaRPr lang="en-US" smtClean="0">
              <a:ea typeface="ＭＳ Ｐゴシック" pitchFamily="34" charset="-128"/>
            </a:endParaRPr>
          </a:p>
        </p:txBody>
      </p:sp>
      <p:sp>
        <p:nvSpPr>
          <p:cNvPr id="55299" name="Content Placeholder 2"/>
          <p:cNvSpPr>
            <a:spLocks noGrp="1"/>
          </p:cNvSpPr>
          <p:nvPr>
            <p:ph idx="1"/>
          </p:nvPr>
        </p:nvSpPr>
        <p:spPr>
          <a:xfrm>
            <a:off x="457200" y="1341438"/>
            <a:ext cx="8229600" cy="4751387"/>
          </a:xfrm>
        </p:spPr>
        <p:txBody>
          <a:bodyPr/>
          <a:lstStyle/>
          <a:p>
            <a:pPr eaLnBrk="1" hangingPunct="1">
              <a:lnSpc>
                <a:spcPct val="90000"/>
              </a:lnSpc>
            </a:pPr>
            <a:r>
              <a:rPr lang="fr-FR" smtClean="0">
                <a:ea typeface="ＭＳ Ｐゴシック" pitchFamily="34" charset="-128"/>
                <a:cs typeface="Arial" pitchFamily="34" charset="0"/>
              </a:rPr>
              <a:t>L’anémie chez les mères accroit le risque de :</a:t>
            </a:r>
          </a:p>
          <a:p>
            <a:pPr marL="914400" lvl="1" indent="-514350" eaLnBrk="1" hangingPunct="1">
              <a:lnSpc>
                <a:spcPct val="90000"/>
              </a:lnSpc>
            </a:pPr>
            <a:r>
              <a:rPr lang="fr-FR" smtClean="0">
                <a:ea typeface="ＭＳ Ｐゴシック" pitchFamily="34" charset="-128"/>
                <a:cs typeface="Arial" pitchFamily="34" charset="0"/>
              </a:rPr>
              <a:t>Accouchement avant terme</a:t>
            </a:r>
          </a:p>
          <a:p>
            <a:pPr marL="914400" lvl="1" indent="-514350" eaLnBrk="1" hangingPunct="1">
              <a:lnSpc>
                <a:spcPct val="90000"/>
              </a:lnSpc>
            </a:pPr>
            <a:r>
              <a:rPr lang="fr-FR" smtClean="0">
                <a:ea typeface="ＭＳ Ｐゴシック" pitchFamily="34" charset="-128"/>
                <a:cs typeface="Arial" pitchFamily="34" charset="0"/>
              </a:rPr>
              <a:t>Faible poids de l’enfant à la naissance</a:t>
            </a:r>
          </a:p>
          <a:p>
            <a:pPr marL="914400" lvl="1" indent="-514350" eaLnBrk="1" hangingPunct="1">
              <a:lnSpc>
                <a:spcPct val="90000"/>
              </a:lnSpc>
            </a:pPr>
            <a:r>
              <a:rPr lang="fr-FR" smtClean="0">
                <a:ea typeface="ＭＳ Ｐゴシック" pitchFamily="34" charset="-128"/>
                <a:cs typeface="Arial" pitchFamily="34" charset="0"/>
              </a:rPr>
              <a:t>Mort de l’enfant</a:t>
            </a:r>
          </a:p>
          <a:p>
            <a:pPr marL="914400" lvl="1" indent="-514350" eaLnBrk="1" hangingPunct="1">
              <a:lnSpc>
                <a:spcPct val="90000"/>
              </a:lnSpc>
            </a:pPr>
            <a:r>
              <a:rPr lang="fr-FR" smtClean="0">
                <a:ea typeface="ＭＳ Ｐゴシック" pitchFamily="34" charset="-128"/>
                <a:cs typeface="Arial" pitchFamily="34" charset="0"/>
              </a:rPr>
              <a:t>Développement cognitif ralenti chez l’enfant</a:t>
            </a:r>
            <a:endParaRPr lang="fr-FR" sz="1800" smtClean="0">
              <a:ea typeface="ＭＳ Ｐゴシック" pitchFamily="34" charset="-128"/>
              <a:cs typeface="Arial" pitchFamily="34" charset="0"/>
            </a:endParaRPr>
          </a:p>
          <a:p>
            <a:pPr eaLnBrk="1" hangingPunct="1">
              <a:lnSpc>
                <a:spcPct val="90000"/>
              </a:lnSpc>
            </a:pPr>
            <a:r>
              <a:rPr lang="fr-FR" smtClean="0">
                <a:ea typeface="ＭＳ Ｐゴシック" pitchFamily="34" charset="-128"/>
                <a:cs typeface="Arial" pitchFamily="34" charset="0"/>
              </a:rPr>
              <a:t>L’anémie contribue à :</a:t>
            </a:r>
          </a:p>
          <a:p>
            <a:pPr marL="914400" lvl="1" indent="-514350" eaLnBrk="1" hangingPunct="1">
              <a:lnSpc>
                <a:spcPct val="90000"/>
              </a:lnSpc>
            </a:pPr>
            <a:r>
              <a:rPr lang="fr-FR" smtClean="0">
                <a:ea typeface="ＭＳ Ｐゴシック" pitchFamily="34" charset="-128"/>
                <a:cs typeface="Arial" pitchFamily="34" charset="0"/>
              </a:rPr>
              <a:t>Un nombre de morts maternelles estimé à 115 000</a:t>
            </a:r>
          </a:p>
          <a:p>
            <a:pPr marL="914400" lvl="1" indent="-514350" eaLnBrk="1" hangingPunct="1">
              <a:lnSpc>
                <a:spcPct val="90000"/>
              </a:lnSpc>
            </a:pPr>
            <a:r>
              <a:rPr lang="fr-FR" smtClean="0">
                <a:ea typeface="ＭＳ Ｐゴシック" pitchFamily="34" charset="-128"/>
                <a:cs typeface="Arial" pitchFamily="34" charset="0"/>
              </a:rPr>
              <a:t>Près de 600 000 morts de nouveau-nés par an</a:t>
            </a:r>
          </a:p>
          <a:p>
            <a:pPr eaLnBrk="1" hangingPunct="1">
              <a:lnSpc>
                <a:spcPct val="90000"/>
              </a:lnSpc>
            </a:pPr>
            <a:endParaRPr lang="fr-FR" sz="2800" smtClean="0">
              <a:ea typeface="ＭＳ Ｐゴシック" pitchFamily="34" charset="-128"/>
              <a:cs typeface="Arial" pitchFamily="34" charset="0"/>
            </a:endParaRPr>
          </a:p>
          <a:p>
            <a:endParaRPr lang="fr-FR" smtClean="0">
              <a:ea typeface="ＭＳ Ｐゴシック" pitchFamily="34" charset="-128"/>
            </a:endParaRPr>
          </a:p>
        </p:txBody>
      </p:sp>
      <p:sp>
        <p:nvSpPr>
          <p:cNvPr id="5530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4941A59-139D-458D-98FA-6400A31BF5D7}" type="slidenum">
              <a:rPr lang="en-CA" smtClean="0">
                <a:solidFill>
                  <a:srgbClr val="000000"/>
                </a:solidFill>
              </a:rPr>
              <a:pPr eaLnBrk="1" hangingPunct="1"/>
              <a:t>41</a:t>
            </a:fld>
            <a:endParaRPr lang="en-CA" smtClean="0">
              <a:solidFill>
                <a:srgbClr val="000000"/>
              </a:solidFill>
            </a:endParaRPr>
          </a:p>
        </p:txBody>
      </p:sp>
      <p:pic>
        <p:nvPicPr>
          <p:cNvPr id="55301" name="Picture 3"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2"/>
                </a:solidFill>
                <a:ea typeface="+mj-ea"/>
              </a:rPr>
              <a:t>Revue</a:t>
            </a:r>
          </a:p>
        </p:txBody>
      </p:sp>
      <p:sp>
        <p:nvSpPr>
          <p:cNvPr id="96259" name="Content Placeholder 2"/>
          <p:cNvSpPr>
            <a:spLocks noGrp="1"/>
          </p:cNvSpPr>
          <p:nvPr>
            <p:ph idx="1"/>
          </p:nvPr>
        </p:nvSpPr>
        <p:spPr>
          <a:xfrm>
            <a:off x="158750" y="1557338"/>
            <a:ext cx="8686800" cy="838200"/>
          </a:xfrm>
        </p:spPr>
        <p:txBody>
          <a:bodyPr/>
          <a:lstStyle/>
          <a:p>
            <a:pPr>
              <a:buFontTx/>
              <a:buNone/>
            </a:pPr>
            <a:r>
              <a:rPr lang="fr-FR" smtClean="0"/>
              <a:t>1. Quel sont les effets/l’impact de la diarrhée ?</a:t>
            </a:r>
          </a:p>
        </p:txBody>
      </p:sp>
      <p:sp>
        <p:nvSpPr>
          <p:cNvPr id="5632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D44577-0E72-47F9-B9D2-FE4671BBF8ED}" type="slidenum">
              <a:rPr lang="en-CA" smtClean="0"/>
              <a:pPr eaLnBrk="1" hangingPunct="1"/>
              <a:t>42</a:t>
            </a:fld>
            <a:endParaRPr lang="en-CA" smtClean="0"/>
          </a:p>
        </p:txBody>
      </p:sp>
      <p:pic>
        <p:nvPicPr>
          <p:cNvPr id="56325"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609600" y="2590800"/>
            <a:ext cx="8229600" cy="838200"/>
          </a:xfrm>
          <a:prstGeom prst="rect">
            <a:avLst/>
          </a:prstGeom>
          <a:noFill/>
          <a:ln w="9525">
            <a:noFill/>
            <a:miter lim="800000"/>
            <a:headEnd/>
            <a:tailEnd/>
          </a:ln>
        </p:spPr>
        <p:txBody>
          <a:bodyPr/>
          <a:lstStyle/>
          <a:p>
            <a:pPr marL="342900" indent="-342900" eaLnBrk="0" hangingPunct="0">
              <a:spcBef>
                <a:spcPct val="20000"/>
              </a:spcBef>
              <a:buFontTx/>
              <a:buChar char="•"/>
              <a:defRPr/>
            </a:pPr>
            <a:r>
              <a:rPr lang="fr-FR" sz="3200" i="1" kern="0" dirty="0">
                <a:latin typeface="+mn-lt"/>
                <a:ea typeface="Arial" pitchFamily="-112" charset="0"/>
                <a:cs typeface="+mn-cs"/>
              </a:rPr>
              <a:t>Mort</a:t>
            </a:r>
          </a:p>
          <a:p>
            <a:pPr marL="342900" indent="-342900" eaLnBrk="0" hangingPunct="0">
              <a:spcBef>
                <a:spcPct val="20000"/>
              </a:spcBef>
              <a:buFontTx/>
              <a:buChar char="•"/>
              <a:defRPr/>
            </a:pPr>
            <a:r>
              <a:rPr lang="fr-FR" sz="3200" i="1" kern="0" dirty="0">
                <a:latin typeface="+mn-lt"/>
                <a:ea typeface="Arial" pitchFamily="-112" charset="0"/>
                <a:cs typeface="+mn-cs"/>
              </a:rPr>
              <a:t>Tissu cicatriciel sur l’intestin</a:t>
            </a:r>
          </a:p>
          <a:p>
            <a:pPr marL="342900" indent="-342900" eaLnBrk="0" hangingPunct="0">
              <a:spcBef>
                <a:spcPct val="20000"/>
              </a:spcBef>
              <a:buFontTx/>
              <a:buChar char="•"/>
              <a:defRPr/>
            </a:pPr>
            <a:r>
              <a:rPr lang="fr-FR" sz="3200" i="1" kern="0" dirty="0">
                <a:latin typeface="+mn-lt"/>
                <a:ea typeface="Arial" pitchFamily="-112" charset="0"/>
                <a:cs typeface="+mn-cs"/>
              </a:rPr>
              <a:t>Malnutrition</a:t>
            </a:r>
          </a:p>
          <a:p>
            <a:pPr marL="342900" indent="-342900" eaLnBrk="0" hangingPunct="0">
              <a:spcBef>
                <a:spcPct val="20000"/>
              </a:spcBef>
              <a:buFontTx/>
              <a:buChar char="•"/>
              <a:defRPr/>
            </a:pPr>
            <a:r>
              <a:rPr lang="fr-FR" sz="3200" i="1" kern="0" dirty="0">
                <a:latin typeface="+mn-lt"/>
                <a:ea typeface="Arial" pitchFamily="-112" charset="0"/>
                <a:cs typeface="+mn-cs"/>
              </a:rPr>
              <a:t>Carences en Fer et en Zinc</a:t>
            </a:r>
          </a:p>
          <a:p>
            <a:pPr marL="342900" indent="-342900" eaLnBrk="0" hangingPunct="0">
              <a:spcBef>
                <a:spcPct val="20000"/>
              </a:spcBef>
              <a:buFontTx/>
              <a:buChar char="•"/>
              <a:defRPr/>
            </a:pPr>
            <a:r>
              <a:rPr lang="fr-FR" sz="3200" i="1" kern="0" dirty="0">
                <a:latin typeface="+mn-lt"/>
                <a:ea typeface="Arial" pitchFamily="-112" charset="0"/>
                <a:cs typeface="+mn-cs"/>
              </a:rPr>
              <a:t>Problèmes de développement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2"/>
                </a:solidFill>
                <a:ea typeface="+mj-ea"/>
              </a:rPr>
              <a:t>Revue</a:t>
            </a:r>
          </a:p>
        </p:txBody>
      </p:sp>
      <p:sp>
        <p:nvSpPr>
          <p:cNvPr id="96259" name="Content Placeholder 2"/>
          <p:cNvSpPr>
            <a:spLocks noGrp="1"/>
          </p:cNvSpPr>
          <p:nvPr>
            <p:ph idx="1"/>
          </p:nvPr>
        </p:nvSpPr>
        <p:spPr>
          <a:xfrm>
            <a:off x="457200" y="1600200"/>
            <a:ext cx="8229600" cy="1219200"/>
          </a:xfrm>
        </p:spPr>
        <p:txBody>
          <a:bodyPr/>
          <a:lstStyle/>
          <a:p>
            <a:pPr>
              <a:buFontTx/>
              <a:buNone/>
            </a:pPr>
            <a:r>
              <a:rPr lang="fr-FR" smtClean="0"/>
              <a:t>2. Expliquez à la personne à côté de vous comment la diarrhée entraine la malnutrition.</a:t>
            </a:r>
          </a:p>
        </p:txBody>
      </p:sp>
      <p:sp>
        <p:nvSpPr>
          <p:cNvPr id="5734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C06223-411B-4D84-B5C3-36309E9E5196}" type="slidenum">
              <a:rPr lang="en-CA" smtClean="0"/>
              <a:pPr eaLnBrk="1" hangingPunct="1"/>
              <a:t>43</a:t>
            </a:fld>
            <a:endParaRPr lang="en-CA" smtClean="0"/>
          </a:p>
        </p:txBody>
      </p:sp>
      <p:pic>
        <p:nvPicPr>
          <p:cNvPr id="57349"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44538" y="3284538"/>
            <a:ext cx="6934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fr-FR" sz="3200" i="1"/>
              <a:t>Les dégâts et la cicatrisation de l’intestin font qu’il est plus difficile au corps d’absorber les nutriments.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p:spPr>
        <p:txBody>
          <a:bodyPr/>
          <a:lstStyle/>
          <a:p>
            <a:pPr>
              <a:defRPr/>
            </a:pPr>
            <a:r>
              <a:rPr lang="en-US" b="1" dirty="0" smtClean="0">
                <a:solidFill>
                  <a:schemeClr val="accent2"/>
                </a:solidFill>
                <a:ea typeface="+mj-ea"/>
              </a:rPr>
              <a:t>Revue</a:t>
            </a:r>
          </a:p>
        </p:txBody>
      </p:sp>
      <p:sp>
        <p:nvSpPr>
          <p:cNvPr id="5837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FE0463B-EF78-4E16-AF75-B575E9C0FD94}" type="slidenum">
              <a:rPr lang="en-CA" smtClean="0"/>
              <a:pPr eaLnBrk="1" hangingPunct="1"/>
              <a:t>44</a:t>
            </a:fld>
            <a:endParaRPr lang="en-CA" smtClean="0"/>
          </a:p>
        </p:txBody>
      </p:sp>
      <p:pic>
        <p:nvPicPr>
          <p:cNvPr id="58372"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457200" y="990600"/>
            <a:ext cx="8229600" cy="1219200"/>
          </a:xfrm>
          <a:prstGeom prst="rect">
            <a:avLst/>
          </a:prstGeom>
          <a:noFill/>
          <a:ln w="9525">
            <a:noFill/>
            <a:miter lim="800000"/>
            <a:headEnd/>
            <a:tailEnd/>
          </a:ln>
        </p:spPr>
        <p:txBody>
          <a:bodyPr/>
          <a:lstStyle/>
          <a:p>
            <a:pPr marL="342900" indent="-342900" eaLnBrk="0" hangingPunct="0">
              <a:spcBef>
                <a:spcPct val="20000"/>
              </a:spcBef>
              <a:defRPr/>
            </a:pPr>
            <a:r>
              <a:rPr lang="en-US" sz="3200" kern="0" dirty="0">
                <a:latin typeface="+mn-lt"/>
                <a:ea typeface="Arial" pitchFamily="-112" charset="0"/>
                <a:cs typeface="+mn-cs"/>
              </a:rPr>
              <a:t>3. </a:t>
            </a:r>
            <a:r>
              <a:rPr lang="fr-FR" sz="3200" dirty="0"/>
              <a:t>Expliquez à la personne à côté de vous comment la malnutrition amène d’autres infections</a:t>
            </a:r>
            <a:r>
              <a:rPr lang="en-US" sz="3200" kern="0" dirty="0">
                <a:latin typeface="+mn-lt"/>
                <a:ea typeface="Arial" pitchFamily="-112" charset="0"/>
                <a:cs typeface="+mn-cs"/>
              </a:rPr>
              <a:t>.</a:t>
            </a:r>
          </a:p>
        </p:txBody>
      </p:sp>
      <p:sp>
        <p:nvSpPr>
          <p:cNvPr id="7" name="Content Placeholder 2"/>
          <p:cNvSpPr txBox="1">
            <a:spLocks/>
          </p:cNvSpPr>
          <p:nvPr/>
        </p:nvSpPr>
        <p:spPr bwMode="auto">
          <a:xfrm>
            <a:off x="457200" y="2895600"/>
            <a:ext cx="822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Arial" pitchFamily="34" charset="0"/>
              <a:buChar char="•"/>
            </a:pPr>
            <a:r>
              <a:rPr lang="fr-FR" sz="3200" i="1"/>
              <a:t>Une fois souffrant de malnutrition, le corps n’a plus l’énergie des nutriments pour combattre d’autres infections.</a:t>
            </a:r>
          </a:p>
          <a:p>
            <a:pPr>
              <a:spcBef>
                <a:spcPct val="20000"/>
              </a:spcBef>
              <a:buFont typeface="Arial" pitchFamily="34" charset="0"/>
              <a:buChar char="•"/>
            </a:pPr>
            <a:r>
              <a:rPr lang="fr-FR" sz="3200" i="1"/>
              <a:t>Le corps est plus susceptible de tomber malade si une autre infection apparait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2"/>
                </a:solidFill>
                <a:ea typeface="+mj-ea"/>
              </a:rPr>
              <a:t>Revue</a:t>
            </a:r>
          </a:p>
        </p:txBody>
      </p:sp>
      <p:sp>
        <p:nvSpPr>
          <p:cNvPr id="5939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0181AA4-336F-4D4D-A0FB-C91179E2710F}" type="slidenum">
              <a:rPr lang="en-CA" smtClean="0"/>
              <a:pPr eaLnBrk="1" hangingPunct="1"/>
              <a:t>45</a:t>
            </a:fld>
            <a:endParaRPr lang="en-CA" smtClean="0"/>
          </a:p>
        </p:txBody>
      </p:sp>
      <p:pic>
        <p:nvPicPr>
          <p:cNvPr id="5939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457200" y="1371600"/>
            <a:ext cx="8229600" cy="1219200"/>
          </a:xfrm>
          <a:prstGeom prst="rect">
            <a:avLst/>
          </a:prstGeom>
          <a:noFill/>
          <a:ln w="9525">
            <a:noFill/>
            <a:miter lim="800000"/>
            <a:headEnd/>
            <a:tailEnd/>
          </a:ln>
        </p:spPr>
        <p:txBody>
          <a:bodyPr/>
          <a:lstStyle/>
          <a:p>
            <a:pPr marL="342900" indent="-342900" eaLnBrk="0" hangingPunct="0">
              <a:spcBef>
                <a:spcPct val="20000"/>
              </a:spcBef>
              <a:defRPr/>
            </a:pPr>
            <a:r>
              <a:rPr lang="fr-FR" sz="3200" kern="0" dirty="0">
                <a:latin typeface="+mn-lt"/>
                <a:ea typeface="Arial" pitchFamily="-112" charset="0"/>
                <a:cs typeface="+mn-cs"/>
              </a:rPr>
              <a:t>4. Expliquez les effets d’une carence en zinc chez l’enfant.</a:t>
            </a:r>
          </a:p>
        </p:txBody>
      </p:sp>
      <p:sp>
        <p:nvSpPr>
          <p:cNvPr id="7" name="Rectangle 6"/>
          <p:cNvSpPr>
            <a:spLocks noChangeArrowheads="1"/>
          </p:cNvSpPr>
          <p:nvPr/>
        </p:nvSpPr>
        <p:spPr bwMode="auto">
          <a:xfrm>
            <a:off x="914400" y="2667000"/>
            <a:ext cx="7467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 typeface="Arial" pitchFamily="34" charset="0"/>
              <a:buChar char="•"/>
            </a:pPr>
            <a:r>
              <a:rPr lang="fr-FR" sz="3200" i="1"/>
              <a:t>Risque accru de maladie diarrhéique, de pneumonie et de malaria</a:t>
            </a:r>
          </a:p>
          <a:p>
            <a:pPr lvl="1"/>
            <a:endParaRPr lang="fr-FR" sz="3200"/>
          </a:p>
          <a:p>
            <a:pPr lvl="1">
              <a:buFont typeface="Arial" pitchFamily="34" charset="0"/>
              <a:buChar char="•"/>
            </a:pPr>
            <a:r>
              <a:rPr lang="fr-FR" sz="3200" i="1"/>
              <a:t>Associé à l’altération du développement cognitif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accent2"/>
                </a:solidFill>
              </a:rPr>
              <a:t>Revue</a:t>
            </a:r>
            <a:endParaRPr lang="en-US" b="1" dirty="0" smtClean="0">
              <a:solidFill>
                <a:schemeClr val="accent2"/>
              </a:solidFill>
              <a:ea typeface="+mj-ea"/>
            </a:endParaRPr>
          </a:p>
        </p:txBody>
      </p:sp>
      <p:sp>
        <p:nvSpPr>
          <p:cNvPr id="6041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A4C477-7005-49E8-BD71-D0059B0B4F70}" type="slidenum">
              <a:rPr lang="en-CA" smtClean="0"/>
              <a:pPr eaLnBrk="1" hangingPunct="1"/>
              <a:t>46</a:t>
            </a:fld>
            <a:endParaRPr lang="en-CA" smtClean="0"/>
          </a:p>
        </p:txBody>
      </p:sp>
      <p:pic>
        <p:nvPicPr>
          <p:cNvPr id="60420"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457200" y="1143000"/>
            <a:ext cx="8229600" cy="1219200"/>
          </a:xfrm>
          <a:prstGeom prst="rect">
            <a:avLst/>
          </a:prstGeom>
          <a:noFill/>
          <a:ln w="9525">
            <a:noFill/>
            <a:miter lim="800000"/>
            <a:headEnd/>
            <a:tailEnd/>
          </a:ln>
        </p:spPr>
        <p:txBody>
          <a:bodyPr/>
          <a:lstStyle/>
          <a:p>
            <a:pPr marL="342900" indent="-342900" eaLnBrk="0" hangingPunct="0">
              <a:spcBef>
                <a:spcPct val="20000"/>
              </a:spcBef>
              <a:defRPr/>
            </a:pPr>
            <a:r>
              <a:rPr lang="fr-FR" sz="3200" kern="0" dirty="0">
                <a:latin typeface="+mn-lt"/>
                <a:ea typeface="Arial" pitchFamily="-112" charset="0"/>
                <a:cs typeface="+mn-cs"/>
              </a:rPr>
              <a:t>5. Expliquez ce qu’est l’anémie et comment elle affecte les femmes enceintes.</a:t>
            </a:r>
          </a:p>
        </p:txBody>
      </p:sp>
      <p:sp>
        <p:nvSpPr>
          <p:cNvPr id="7" name="Rectangle 6"/>
          <p:cNvSpPr>
            <a:spLocks noChangeArrowheads="1"/>
          </p:cNvSpPr>
          <p:nvPr/>
        </p:nvSpPr>
        <p:spPr bwMode="auto">
          <a:xfrm>
            <a:off x="914400" y="3932238"/>
            <a:ext cx="731520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4400" lvl="1" indent="-514350">
              <a:lnSpc>
                <a:spcPct val="90000"/>
              </a:lnSpc>
              <a:buFont typeface="Arial" pitchFamily="34" charset="0"/>
              <a:buChar char="•"/>
            </a:pPr>
            <a:r>
              <a:rPr lang="fr-FR" sz="3200" i="1"/>
              <a:t>Accouchement avant terme</a:t>
            </a:r>
          </a:p>
          <a:p>
            <a:pPr marL="914400" lvl="1" indent="-514350">
              <a:lnSpc>
                <a:spcPct val="90000"/>
              </a:lnSpc>
              <a:buFont typeface="Arial" pitchFamily="34" charset="0"/>
              <a:buChar char="•"/>
            </a:pPr>
            <a:r>
              <a:rPr lang="fr-CH" sz="3200" i="1"/>
              <a:t>Faible poids de l’enfant à la naissance</a:t>
            </a:r>
          </a:p>
          <a:p>
            <a:pPr marL="914400" lvl="1" indent="-514350">
              <a:lnSpc>
                <a:spcPct val="90000"/>
              </a:lnSpc>
              <a:buFont typeface="Arial" pitchFamily="34" charset="0"/>
              <a:buChar char="•"/>
            </a:pPr>
            <a:r>
              <a:rPr lang="fr-CH" sz="3200" i="1"/>
              <a:t>Mort de l’enfant</a:t>
            </a:r>
          </a:p>
          <a:p>
            <a:pPr marL="914400" lvl="1" indent="-514350">
              <a:lnSpc>
                <a:spcPct val="90000"/>
              </a:lnSpc>
              <a:buFont typeface="Arial" pitchFamily="34" charset="0"/>
              <a:buChar char="•"/>
            </a:pPr>
            <a:r>
              <a:rPr lang="fr-CH" sz="3200" i="1"/>
              <a:t>Développement cognitif ralenti chez l’enfant</a:t>
            </a:r>
          </a:p>
        </p:txBody>
      </p:sp>
      <p:sp>
        <p:nvSpPr>
          <p:cNvPr id="8" name="Content Placeholder 2"/>
          <p:cNvSpPr txBox="1">
            <a:spLocks/>
          </p:cNvSpPr>
          <p:nvPr/>
        </p:nvSpPr>
        <p:spPr bwMode="auto">
          <a:xfrm>
            <a:off x="458788" y="2205038"/>
            <a:ext cx="8229600" cy="1219200"/>
          </a:xfrm>
          <a:prstGeom prst="rect">
            <a:avLst/>
          </a:prstGeom>
          <a:noFill/>
          <a:ln w="9525">
            <a:noFill/>
            <a:miter lim="800000"/>
            <a:headEnd/>
            <a:tailEnd/>
          </a:ln>
        </p:spPr>
        <p:txBody>
          <a:bodyPr/>
          <a:lstStyle/>
          <a:p>
            <a:pPr marL="342900" indent="-342900" eaLnBrk="0" hangingPunct="0">
              <a:spcBef>
                <a:spcPct val="20000"/>
              </a:spcBef>
              <a:buFont typeface="Arial"/>
              <a:buChar char="•"/>
              <a:defRPr/>
            </a:pPr>
            <a:r>
              <a:rPr lang="fr-FR" sz="3200" i="1" kern="0" dirty="0">
                <a:latin typeface="+mn-lt"/>
                <a:ea typeface="Arial" pitchFamily="-112" charset="0"/>
                <a:cs typeface="+mn-cs"/>
              </a:rPr>
              <a:t>L’anémie est une déficience en fer</a:t>
            </a:r>
          </a:p>
          <a:p>
            <a:pPr marL="342900" indent="-342900" eaLnBrk="0" hangingPunct="0">
              <a:spcBef>
                <a:spcPct val="20000"/>
              </a:spcBef>
              <a:buFont typeface="Arial"/>
              <a:buChar char="•"/>
              <a:defRPr/>
            </a:pPr>
            <a:r>
              <a:rPr lang="fr-FR" sz="3200" i="1" kern="0" dirty="0">
                <a:latin typeface="+mn-lt"/>
                <a:ea typeface="Arial" pitchFamily="-112" charset="0"/>
                <a:cs typeface="+mn-cs"/>
              </a:rPr>
              <a:t>Le fer est nécessaire au transport de l’oxygène dans le sang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143000"/>
          </a:xfrm>
        </p:spPr>
        <p:txBody>
          <a:bodyPr/>
          <a:lstStyle/>
          <a:p>
            <a:r>
              <a:rPr lang="fr-FR" b="1" smtClean="0">
                <a:solidFill>
                  <a:schemeClr val="accent2"/>
                </a:solidFill>
              </a:rPr>
              <a:t>Attentes d’Apprentissage</a:t>
            </a:r>
          </a:p>
        </p:txBody>
      </p:sp>
      <p:sp>
        <p:nvSpPr>
          <p:cNvPr id="61443" name="Rectangle 3"/>
          <p:cNvSpPr>
            <a:spLocks noGrp="1" noChangeArrowheads="1"/>
          </p:cNvSpPr>
          <p:nvPr>
            <p:ph type="body" idx="1"/>
          </p:nvPr>
        </p:nvSpPr>
        <p:spPr>
          <a:xfrm>
            <a:off x="457200" y="1524000"/>
            <a:ext cx="8229600" cy="3657600"/>
          </a:xfrm>
        </p:spPr>
        <p:txBody>
          <a:bodyPr/>
          <a:lstStyle/>
          <a:p>
            <a:pPr marL="514350" indent="-514350">
              <a:buFontTx/>
              <a:buAutoNum type="arabicPeriod"/>
              <a:defRPr/>
            </a:pPr>
            <a:r>
              <a:rPr lang="fr-CH" sz="2800" dirty="0" smtClean="0"/>
              <a:t>Impact des agents pathogènes et maladies liés au WASH (eau, assainissement et hygiène)</a:t>
            </a:r>
          </a:p>
          <a:p>
            <a:pPr marL="514350" indent="-514350">
              <a:buFontTx/>
              <a:buAutoNum type="arabicPeriod"/>
              <a:defRPr/>
            </a:pPr>
            <a:r>
              <a:rPr lang="fr-CH" sz="2800" dirty="0" smtClean="0"/>
              <a:t>Impact de la diarrhée, de la malnutrition et d’autres déficiences liées</a:t>
            </a:r>
          </a:p>
          <a:p>
            <a:pPr marL="514350" indent="-514350">
              <a:buFontTx/>
              <a:buAutoNum type="arabicPeriod"/>
              <a:defRPr/>
            </a:pPr>
            <a:r>
              <a:rPr lang="fr-CH" sz="2800" b="1" dirty="0" smtClean="0"/>
              <a:t>Prévention des maladies liées au WASH</a:t>
            </a:r>
          </a:p>
          <a:p>
            <a:pPr marL="914400" lvl="1" indent="-514350">
              <a:buFont typeface="Arial" pitchFamily="34" charset="0"/>
              <a:buChar char="•"/>
              <a:defRPr/>
            </a:pPr>
            <a:r>
              <a:rPr lang="fr-CH" sz="2400" b="1" dirty="0" smtClean="0"/>
              <a:t>Eau potable pour les mères et les enfants</a:t>
            </a:r>
          </a:p>
          <a:p>
            <a:pPr marL="914400" lvl="1" indent="-514350">
              <a:buFont typeface="Arial" pitchFamily="34" charset="0"/>
              <a:buChar char="•"/>
              <a:defRPr/>
            </a:pPr>
            <a:r>
              <a:rPr lang="fr-CH" sz="2400" dirty="0" smtClean="0"/>
              <a:t>Assainissement et hygiène pour les mères et les enfants</a:t>
            </a:r>
            <a:endParaRPr lang="en-US" sz="2400" dirty="0" smtClean="0"/>
          </a:p>
          <a:p>
            <a:pPr marL="400050" lvl="1" indent="0">
              <a:buFontTx/>
              <a:buNone/>
              <a:defRPr/>
            </a:pPr>
            <a:endParaRPr lang="fr-FR" sz="2500" dirty="0" smtClean="0"/>
          </a:p>
          <a:p>
            <a:pPr marL="914400" lvl="1" indent="-514350">
              <a:buFont typeface="Lucida Grande" pitchFamily="-112" charset="0"/>
              <a:buChar char="−"/>
              <a:defRPr/>
            </a:pPr>
            <a:endParaRPr lang="en-US" sz="2500" dirty="0" smtClean="0"/>
          </a:p>
          <a:p>
            <a:pPr marL="514350" indent="-514350">
              <a:buFontTx/>
              <a:buAutoNum type="arabicPeriod"/>
              <a:defRPr/>
            </a:pPr>
            <a:endParaRPr lang="en-US" dirty="0" smtClean="0"/>
          </a:p>
        </p:txBody>
      </p:sp>
      <p:pic>
        <p:nvPicPr>
          <p:cNvPr id="61444"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0F58F6-5834-4B2A-B08A-C4F70A9DDAA5}" type="slidenum">
              <a:rPr lang="en-CA" smtClean="0"/>
              <a:pPr eaLnBrk="1" hangingPunct="1"/>
              <a:t>47</a:t>
            </a:fld>
            <a:endParaRPr lang="en-CA"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5288" y="33338"/>
            <a:ext cx="8229600" cy="1143000"/>
          </a:xfrm>
        </p:spPr>
        <p:txBody>
          <a:bodyPr/>
          <a:lstStyle/>
          <a:p>
            <a:r>
              <a:rPr lang="fr-FR" b="1" smtClean="0">
                <a:solidFill>
                  <a:schemeClr val="accent2"/>
                </a:solidFill>
              </a:rPr>
              <a:t>Situation pour  Traitement de l’Eau</a:t>
            </a:r>
          </a:p>
        </p:txBody>
      </p:sp>
      <p:sp>
        <p:nvSpPr>
          <p:cNvPr id="6246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3AC6D4-6B20-4E99-B8AA-208B90536E68}" type="slidenum">
              <a:rPr lang="en-CA" smtClean="0"/>
              <a:pPr eaLnBrk="1" hangingPunct="1"/>
              <a:t>48</a:t>
            </a:fld>
            <a:endParaRPr lang="en-CA" smtClean="0"/>
          </a:p>
        </p:txBody>
      </p:sp>
      <p:pic>
        <p:nvPicPr>
          <p:cNvPr id="624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1344613"/>
            <a:ext cx="68961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ChangeArrowheads="1"/>
          </p:cNvSpPr>
          <p:nvPr/>
        </p:nvSpPr>
        <p:spPr bwMode="auto">
          <a:xfrm>
            <a:off x="2479675" y="1319213"/>
            <a:ext cx="2819400" cy="1295400"/>
          </a:xfrm>
          <a:prstGeom prst="ellipse">
            <a:avLst/>
          </a:prstGeom>
          <a:noFill/>
          <a:ln w="34925">
            <a:solidFill>
              <a:srgbClr val="008000"/>
            </a:solidFill>
            <a:round/>
            <a:headEnd/>
            <a:tailEnd/>
          </a:ln>
          <a:effectLst>
            <a:outerShdw blurRad="40000" dist="23000" dir="5400000" rotWithShape="0">
              <a:srgbClr val="808080">
                <a:alpha val="34998"/>
              </a:srgbClr>
            </a:outerShdw>
          </a:effectLst>
          <a:extLst/>
        </p:spPr>
        <p:txBody>
          <a:bodyPr anchor="ctr"/>
          <a:lstStyle/>
          <a:p>
            <a:pPr algn="ctr">
              <a:defRPr/>
            </a:pPr>
            <a:endParaRPr lang="en-US" dirty="0">
              <a:solidFill>
                <a:schemeClr val="lt1"/>
              </a:solidFill>
              <a:latin typeface="+mn-lt"/>
              <a:cs typeface="+mn-cs"/>
            </a:endParaRPr>
          </a:p>
        </p:txBody>
      </p:sp>
      <p:pic>
        <p:nvPicPr>
          <p:cNvPr id="62470"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39C117C-4EEB-444E-9130-2FC1685EA199}" type="slidenum">
              <a:rPr lang="en-CA" smtClean="0"/>
              <a:pPr eaLnBrk="1" hangingPunct="1"/>
              <a:t>49</a:t>
            </a:fld>
            <a:endParaRPr lang="en-CA" smtClean="0"/>
          </a:p>
        </p:txBody>
      </p:sp>
      <p:sp>
        <p:nvSpPr>
          <p:cNvPr id="72707" name="Rectangle 2"/>
          <p:cNvSpPr>
            <a:spLocks noGrp="1" noChangeArrowheads="1"/>
          </p:cNvSpPr>
          <p:nvPr>
            <p:ph type="title"/>
          </p:nvPr>
        </p:nvSpPr>
        <p:spPr>
          <a:xfrm>
            <a:off x="0" y="228600"/>
            <a:ext cx="9180513" cy="1143000"/>
          </a:xfrm>
        </p:spPr>
        <p:txBody>
          <a:bodyPr/>
          <a:lstStyle/>
          <a:p>
            <a:pPr eaLnBrk="1" hangingPunct="1">
              <a:defRPr/>
            </a:pPr>
            <a:r>
              <a:rPr lang="fr-FR" b="1" dirty="0" smtClean="0">
                <a:solidFill>
                  <a:schemeClr val="accent2"/>
                </a:solidFill>
                <a:ea typeface="+mj-ea"/>
              </a:rPr>
              <a:t>Eau Potable pour les Mères et les Enfants</a:t>
            </a:r>
          </a:p>
        </p:txBody>
      </p:sp>
      <p:sp>
        <p:nvSpPr>
          <p:cNvPr id="63492" name="Rectangle 3"/>
          <p:cNvSpPr txBox="1">
            <a:spLocks noChangeArrowheads="1"/>
          </p:cNvSpPr>
          <p:nvPr/>
        </p:nvSpPr>
        <p:spPr bwMode="auto">
          <a:xfrm>
            <a:off x="96838" y="1412875"/>
            <a:ext cx="88677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r-FR" sz="3600"/>
              <a:t>Pour garantir l’élimination de tous les agents pathogènes et obtenir une eau de meilleure qualité possible</a:t>
            </a:r>
            <a:endParaRPr lang="fr-FR" sz="3200">
              <a:latin typeface="Wingdings" pitchFamily="2" charset="2"/>
            </a:endParaRPr>
          </a:p>
          <a:p>
            <a:pPr algn="ctr" eaLnBrk="1" hangingPunct="1">
              <a:spcBef>
                <a:spcPct val="20000"/>
              </a:spcBef>
            </a:pPr>
            <a:r>
              <a:rPr lang="en-CA" sz="3200">
                <a:latin typeface="Wingdings" pitchFamily="2" charset="2"/>
              </a:rPr>
              <a:t></a:t>
            </a:r>
            <a:endParaRPr lang="en-CA" sz="3200"/>
          </a:p>
          <a:p>
            <a:pPr algn="ctr" eaLnBrk="1" hangingPunct="1">
              <a:spcBef>
                <a:spcPct val="20000"/>
              </a:spcBef>
            </a:pPr>
            <a:r>
              <a:rPr lang="fr-FR" sz="3200" b="1">
                <a:solidFill>
                  <a:srgbClr val="008000"/>
                </a:solidFill>
              </a:rPr>
              <a:t>Approche à Barrières Multiples – 5 étapes</a:t>
            </a:r>
          </a:p>
        </p:txBody>
      </p:sp>
      <p:pic>
        <p:nvPicPr>
          <p:cNvPr id="634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4508500"/>
            <a:ext cx="87058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4" name="Picture 6"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hangingPunct="1">
              <a:defRPr/>
            </a:pPr>
            <a:r>
              <a:rPr lang="fr-FR" b="1" dirty="0" smtClean="0">
                <a:solidFill>
                  <a:schemeClr val="accent2"/>
                </a:solidFill>
                <a:ea typeface="+mj-ea"/>
              </a:rPr>
              <a:t>Les Faits</a:t>
            </a:r>
          </a:p>
        </p:txBody>
      </p:sp>
      <p:sp>
        <p:nvSpPr>
          <p:cNvPr id="32771" name="Content Placeholder 2"/>
          <p:cNvSpPr>
            <a:spLocks noGrp="1"/>
          </p:cNvSpPr>
          <p:nvPr>
            <p:ph idx="1"/>
          </p:nvPr>
        </p:nvSpPr>
        <p:spPr>
          <a:xfrm>
            <a:off x="457200" y="1371600"/>
            <a:ext cx="8229600" cy="4525963"/>
          </a:xfrm>
        </p:spPr>
        <p:txBody>
          <a:bodyPr/>
          <a:lstStyle/>
          <a:p>
            <a:r>
              <a:rPr lang="fr-FR" smtClean="0"/>
              <a:t>Les populations vulnérables sont plus sensibles aux maladies</a:t>
            </a:r>
          </a:p>
          <a:p>
            <a:r>
              <a:rPr lang="fr-FR" smtClean="0"/>
              <a:t>Les populations vulnérables sont notamment :</a:t>
            </a:r>
          </a:p>
          <a:p>
            <a:pPr lvl="1"/>
            <a:r>
              <a:rPr lang="fr-FR" sz="2400" smtClean="0"/>
              <a:t>Personnes séropositives/atteintes du SIDA</a:t>
            </a:r>
          </a:p>
          <a:p>
            <a:pPr lvl="1"/>
            <a:r>
              <a:rPr lang="fr-FR" sz="2400" smtClean="0"/>
              <a:t>Personnes malades</a:t>
            </a:r>
          </a:p>
          <a:p>
            <a:pPr lvl="1"/>
            <a:r>
              <a:rPr lang="fr-FR" sz="2400" smtClean="0"/>
              <a:t>Personnes âgées</a:t>
            </a:r>
          </a:p>
          <a:p>
            <a:pPr lvl="1"/>
            <a:r>
              <a:rPr lang="fr-FR" sz="2400" smtClean="0">
                <a:solidFill>
                  <a:srgbClr val="800000"/>
                </a:solidFill>
              </a:rPr>
              <a:t>Mères</a:t>
            </a:r>
          </a:p>
          <a:p>
            <a:pPr lvl="1"/>
            <a:r>
              <a:rPr lang="fr-FR" sz="2400" smtClean="0">
                <a:solidFill>
                  <a:srgbClr val="800000"/>
                </a:solidFill>
              </a:rPr>
              <a:t>Enfants de moins de 5 ans</a:t>
            </a:r>
          </a:p>
        </p:txBody>
      </p:sp>
      <p:sp>
        <p:nvSpPr>
          <p:cNvPr id="1843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EE63948-0E0D-4402-802A-CB4FD810DD16}" type="slidenum">
              <a:rPr lang="en-CA" smtClean="0"/>
              <a:pPr eaLnBrk="1" hangingPunct="1"/>
              <a:t>5</a:t>
            </a:fld>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7AF842-52D5-4581-96AB-D8C46CABD130}" type="slidenum">
              <a:rPr lang="en-CA" smtClean="0"/>
              <a:pPr eaLnBrk="1" hangingPunct="1"/>
              <a:t>50</a:t>
            </a:fld>
            <a:endParaRPr lang="en-CA" smtClean="0"/>
          </a:p>
        </p:txBody>
      </p:sp>
      <p:sp>
        <p:nvSpPr>
          <p:cNvPr id="74755" name="Rectangle 2"/>
          <p:cNvSpPr>
            <a:spLocks noGrp="1" noChangeArrowheads="1"/>
          </p:cNvSpPr>
          <p:nvPr>
            <p:ph type="title"/>
          </p:nvPr>
        </p:nvSpPr>
        <p:spPr>
          <a:xfrm>
            <a:off x="0" y="115888"/>
            <a:ext cx="9144000" cy="1143000"/>
          </a:xfrm>
        </p:spPr>
        <p:txBody>
          <a:bodyPr/>
          <a:lstStyle/>
          <a:p>
            <a:pPr eaLnBrk="1" hangingPunct="1">
              <a:defRPr/>
            </a:pPr>
            <a:r>
              <a:rPr lang="fr-FR" b="1" dirty="0" smtClean="0">
                <a:solidFill>
                  <a:schemeClr val="accent2"/>
                </a:solidFill>
                <a:ea typeface="+mj-ea"/>
              </a:rPr>
              <a:t>Approche à Barrières Multiples pour l’Eau Potable</a:t>
            </a:r>
          </a:p>
        </p:txBody>
      </p:sp>
      <p:pic>
        <p:nvPicPr>
          <p:cNvPr id="64516" name="Picture 6"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1341438"/>
            <a:ext cx="87058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8" name="Rectangle 3"/>
          <p:cNvSpPr>
            <a:spLocks noGrp="1" noChangeArrowheads="1"/>
          </p:cNvSpPr>
          <p:nvPr>
            <p:ph type="body" idx="1"/>
          </p:nvPr>
        </p:nvSpPr>
        <p:spPr>
          <a:xfrm>
            <a:off x="250825" y="2781300"/>
            <a:ext cx="8578850" cy="3619500"/>
          </a:xfrm>
        </p:spPr>
        <p:txBody>
          <a:bodyPr/>
          <a:lstStyle/>
          <a:p>
            <a:pPr lvl="1" eaLnBrk="1" hangingPunct="1">
              <a:lnSpc>
                <a:spcPct val="90000"/>
              </a:lnSpc>
              <a:buFontTx/>
              <a:buNone/>
            </a:pPr>
            <a:r>
              <a:rPr lang="fr-FR" sz="2600" b="1" smtClean="0"/>
              <a:t>Traitement de l’Eau à Domicile :</a:t>
            </a:r>
          </a:p>
          <a:p>
            <a:pPr lvl="1" eaLnBrk="1" hangingPunct="1">
              <a:lnSpc>
                <a:spcPct val="90000"/>
              </a:lnSpc>
            </a:pPr>
            <a:r>
              <a:rPr lang="fr-FR" sz="2600" smtClean="0"/>
              <a:t>La </a:t>
            </a:r>
            <a:r>
              <a:rPr lang="fr-FR" sz="2600" b="1" smtClean="0"/>
              <a:t>Sédimentation</a:t>
            </a:r>
            <a:r>
              <a:rPr lang="fr-FR" sz="2600" smtClean="0"/>
              <a:t> pour éliminer les grosses particules et souvent plus de 50% des agents pathogènes</a:t>
            </a:r>
          </a:p>
          <a:p>
            <a:pPr lvl="1" eaLnBrk="1" hangingPunct="1">
              <a:lnSpc>
                <a:spcPct val="90000"/>
              </a:lnSpc>
            </a:pPr>
            <a:r>
              <a:rPr lang="fr-FR" sz="2600" smtClean="0"/>
              <a:t>La </a:t>
            </a:r>
            <a:r>
              <a:rPr lang="fr-FR" sz="2600" b="1" smtClean="0"/>
              <a:t>Filtration </a:t>
            </a:r>
            <a:r>
              <a:rPr lang="fr-FR" sz="2600" smtClean="0"/>
              <a:t>pour éliminer les particules plus petites et souvent plus de 90% des agents pathogènes</a:t>
            </a:r>
          </a:p>
          <a:p>
            <a:pPr lvl="1" eaLnBrk="1" hangingPunct="1">
              <a:lnSpc>
                <a:spcPct val="90000"/>
              </a:lnSpc>
            </a:pPr>
            <a:r>
              <a:rPr lang="fr-FR" sz="2600" smtClean="0"/>
              <a:t>La </a:t>
            </a:r>
            <a:r>
              <a:rPr lang="fr-FR" sz="2600" b="1" smtClean="0"/>
              <a:t>Désinfection </a:t>
            </a:r>
            <a:r>
              <a:rPr lang="fr-FR" sz="2600" smtClean="0"/>
              <a:t>pour éliminer, désactiver ou tuer tout agent pathogène restant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928FB2-9D9C-42D2-A658-3CEF744105F2}" type="slidenum">
              <a:rPr lang="en-CA" smtClean="0"/>
              <a:pPr eaLnBrk="1" hangingPunct="1"/>
              <a:t>51</a:t>
            </a:fld>
            <a:endParaRPr lang="en-CA" smtClean="0"/>
          </a:p>
        </p:txBody>
      </p:sp>
      <p:sp>
        <p:nvSpPr>
          <p:cNvPr id="76803" name="Rectangle 2"/>
          <p:cNvSpPr>
            <a:spLocks noGrp="1" noChangeArrowheads="1"/>
          </p:cNvSpPr>
          <p:nvPr>
            <p:ph type="title"/>
          </p:nvPr>
        </p:nvSpPr>
        <p:spPr>
          <a:xfrm>
            <a:off x="468313" y="0"/>
            <a:ext cx="8229600" cy="1143000"/>
          </a:xfrm>
        </p:spPr>
        <p:txBody>
          <a:bodyPr/>
          <a:lstStyle/>
          <a:p>
            <a:pPr eaLnBrk="1" hangingPunct="1">
              <a:defRPr/>
            </a:pPr>
            <a:r>
              <a:rPr lang="fr-FR" b="1" dirty="0" smtClean="0">
                <a:solidFill>
                  <a:schemeClr val="accent2"/>
                </a:solidFill>
                <a:ea typeface="+mj-ea"/>
              </a:rPr>
              <a:t>Processus de Traitement de l’Eau</a:t>
            </a:r>
          </a:p>
        </p:txBody>
      </p:sp>
      <p:sp>
        <p:nvSpPr>
          <p:cNvPr id="65541" name="Rectangle 3"/>
          <p:cNvSpPr>
            <a:spLocks noGrp="1" noChangeArrowheads="1"/>
          </p:cNvSpPr>
          <p:nvPr>
            <p:ph type="body" idx="1"/>
          </p:nvPr>
        </p:nvSpPr>
        <p:spPr>
          <a:xfrm>
            <a:off x="457200" y="1036638"/>
            <a:ext cx="8229600" cy="4373562"/>
          </a:xfrm>
        </p:spPr>
        <p:txBody>
          <a:bodyPr/>
          <a:lstStyle/>
          <a:p>
            <a:pPr eaLnBrk="1" hangingPunct="1"/>
            <a:r>
              <a:rPr lang="fr-FR" sz="4000" smtClean="0"/>
              <a:t>Il s’attache à appliquer toutes les étapes de l’Approche à Barrières Multiples </a:t>
            </a:r>
            <a:endParaRPr lang="en-US" sz="4000" smtClean="0"/>
          </a:p>
          <a:p>
            <a:pPr eaLnBrk="1" hangingPunct="1"/>
            <a:r>
              <a:rPr lang="fr-FR" sz="4000" smtClean="0"/>
              <a:t>Alors que les étapes individuelles améliorent la qualité de l’eau, le processus complet est essentiel pour fournir l’eau de meilleure qualité possible.</a:t>
            </a:r>
            <a:endParaRPr lang="en-CA" sz="40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fr-FR" b="1" smtClean="0">
                <a:solidFill>
                  <a:schemeClr val="accent2"/>
                </a:solidFill>
              </a:rPr>
              <a:t>Importance des Cinq Etapes de l’Approche à Barrières Multiples</a:t>
            </a:r>
            <a:endParaRPr lang="fr-FR" smtClean="0"/>
          </a:p>
        </p:txBody>
      </p:sp>
      <p:sp>
        <p:nvSpPr>
          <p:cNvPr id="66563" name="Content Placeholder 2"/>
          <p:cNvSpPr>
            <a:spLocks noGrp="1"/>
          </p:cNvSpPr>
          <p:nvPr>
            <p:ph idx="1"/>
          </p:nvPr>
        </p:nvSpPr>
        <p:spPr/>
        <p:txBody>
          <a:bodyPr/>
          <a:lstStyle/>
          <a:p>
            <a:pPr marL="0" indent="0" algn="ctr" eaLnBrk="1" hangingPunct="1">
              <a:buFontTx/>
              <a:buNone/>
            </a:pPr>
            <a:endParaRPr lang="fr-FR" smtClean="0"/>
          </a:p>
          <a:p>
            <a:pPr marL="0" indent="0" algn="ctr" eaLnBrk="1" hangingPunct="1">
              <a:buFontTx/>
              <a:buNone/>
            </a:pPr>
            <a:r>
              <a:rPr lang="fr-FR" smtClean="0"/>
              <a:t>Chaque étape du processus, de la </a:t>
            </a:r>
            <a:r>
              <a:rPr lang="fr-FR" i="1" smtClean="0"/>
              <a:t>protection de la source </a:t>
            </a:r>
            <a:r>
              <a:rPr lang="fr-FR" smtClean="0"/>
              <a:t>au </a:t>
            </a:r>
            <a:r>
              <a:rPr lang="fr-FR" i="1" smtClean="0"/>
              <a:t>stockage sûr </a:t>
            </a:r>
            <a:r>
              <a:rPr lang="fr-FR" smtClean="0"/>
              <a:t>en passant par le </a:t>
            </a:r>
            <a:r>
              <a:rPr lang="fr-FR" i="1" smtClean="0"/>
              <a:t>traitement de l’eau à domicile,</a:t>
            </a:r>
            <a:r>
              <a:rPr lang="fr-FR" smtClean="0"/>
              <a:t> apporte un niveau de sécurité supplémentaire dans l’obtention d’une eau salubre au point d’utilisation.</a:t>
            </a:r>
          </a:p>
          <a:p>
            <a:pPr marL="0" indent="0" eaLnBrk="1" hangingPunct="1">
              <a:lnSpc>
                <a:spcPct val="90000"/>
              </a:lnSpc>
            </a:pPr>
            <a:endParaRPr lang="fr-FR" smtClean="0"/>
          </a:p>
        </p:txBody>
      </p:sp>
      <p:sp>
        <p:nvSpPr>
          <p:cNvPr id="6656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2F92876-5E24-4018-9CE4-987511896829}" type="slidenum">
              <a:rPr lang="en-CA" smtClean="0"/>
              <a:pPr eaLnBrk="1" hangingPunct="1"/>
              <a:t>52</a:t>
            </a:fld>
            <a:endParaRPr lang="en-CA" smtClean="0"/>
          </a:p>
        </p:txBody>
      </p:sp>
      <p:pic>
        <p:nvPicPr>
          <p:cNvPr id="6656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2"/>
                </a:solidFill>
                <a:ea typeface="+mj-ea"/>
              </a:rPr>
              <a:t>Revue</a:t>
            </a:r>
          </a:p>
        </p:txBody>
      </p:sp>
      <p:sp>
        <p:nvSpPr>
          <p:cNvPr id="96259" name="Content Placeholder 2"/>
          <p:cNvSpPr>
            <a:spLocks noGrp="1"/>
          </p:cNvSpPr>
          <p:nvPr>
            <p:ph idx="1"/>
          </p:nvPr>
        </p:nvSpPr>
        <p:spPr>
          <a:xfrm>
            <a:off x="457200" y="1268413"/>
            <a:ext cx="8229600" cy="1295400"/>
          </a:xfrm>
        </p:spPr>
        <p:txBody>
          <a:bodyPr/>
          <a:lstStyle/>
          <a:p>
            <a:pPr>
              <a:buFontTx/>
              <a:buNone/>
            </a:pPr>
            <a:r>
              <a:rPr lang="fr-FR" smtClean="0"/>
              <a:t>1. Pourquoi l’approche à barrières multiples est-elle la plus efficace dans l’élimination des agents pathogènes</a:t>
            </a:r>
          </a:p>
        </p:txBody>
      </p:sp>
      <p:sp>
        <p:nvSpPr>
          <p:cNvPr id="6758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A81758-0752-4E12-9051-05F17223F20E}" type="slidenum">
              <a:rPr lang="en-CA" smtClean="0"/>
              <a:pPr eaLnBrk="1" hangingPunct="1"/>
              <a:t>53</a:t>
            </a:fld>
            <a:endParaRPr lang="en-CA" smtClean="0"/>
          </a:p>
        </p:txBody>
      </p:sp>
      <p:pic>
        <p:nvPicPr>
          <p:cNvPr id="67589"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457200" y="2895600"/>
            <a:ext cx="8229600" cy="1295400"/>
          </a:xfrm>
          <a:prstGeom prst="rect">
            <a:avLst/>
          </a:prstGeom>
          <a:noFill/>
          <a:ln w="9525">
            <a:noFill/>
            <a:miter lim="800000"/>
            <a:headEnd/>
            <a:tailEnd/>
          </a:ln>
        </p:spPr>
        <p:txBody>
          <a:bodyPr/>
          <a:lstStyle/>
          <a:p>
            <a:pPr marL="342900" indent="-342900" eaLnBrk="0" hangingPunct="0">
              <a:spcBef>
                <a:spcPct val="20000"/>
              </a:spcBef>
              <a:buFont typeface="Arial"/>
              <a:buChar char="•"/>
              <a:defRPr/>
            </a:pPr>
            <a:r>
              <a:rPr lang="fr-FR" sz="3200" i="1" kern="0" dirty="0">
                <a:latin typeface="+mn-lt"/>
                <a:ea typeface="Arial" pitchFamily="-112" charset="0"/>
                <a:cs typeface="+mn-cs"/>
              </a:rPr>
              <a:t>La première étape est d’aider à éviter la </a:t>
            </a:r>
            <a:r>
              <a:rPr lang="en-US" sz="3200" i="1" kern="0" dirty="0">
                <a:latin typeface="+mn-lt"/>
                <a:ea typeface="Arial" pitchFamily="-112" charset="0"/>
                <a:cs typeface="+mn-cs"/>
              </a:rPr>
              <a:t>contamination</a:t>
            </a:r>
          </a:p>
          <a:p>
            <a:pPr marL="342900" indent="-342900" eaLnBrk="0" hangingPunct="0">
              <a:spcBef>
                <a:spcPct val="20000"/>
              </a:spcBef>
              <a:buFont typeface="Arial"/>
              <a:buChar char="•"/>
              <a:defRPr/>
            </a:pPr>
            <a:r>
              <a:rPr lang="fr-FR" sz="3200" i="1" kern="0" dirty="0">
                <a:latin typeface="+mn-lt"/>
                <a:ea typeface="Arial" pitchFamily="-112" charset="0"/>
                <a:cs typeface="+mn-cs"/>
              </a:rPr>
              <a:t>Les étapes 2-4 éliminent tous les types d’agents pathogènes</a:t>
            </a:r>
          </a:p>
          <a:p>
            <a:pPr marL="342900" indent="-342900" eaLnBrk="0" hangingPunct="0">
              <a:spcBef>
                <a:spcPct val="20000"/>
              </a:spcBef>
              <a:buFont typeface="Arial"/>
              <a:buChar char="•"/>
              <a:defRPr/>
            </a:pPr>
            <a:r>
              <a:rPr lang="fr-FR" sz="3200" i="1" kern="0" dirty="0">
                <a:latin typeface="+mn-lt"/>
                <a:ea typeface="Arial" pitchFamily="-112" charset="0"/>
                <a:cs typeface="+mn-cs"/>
              </a:rPr>
              <a:t>La 5</a:t>
            </a:r>
            <a:r>
              <a:rPr lang="fr-FR" sz="3200" i="1" kern="0" baseline="30000" dirty="0">
                <a:latin typeface="+mn-lt"/>
                <a:ea typeface="Arial" pitchFamily="-112" charset="0"/>
                <a:cs typeface="+mn-cs"/>
              </a:rPr>
              <a:t>e</a:t>
            </a:r>
            <a:r>
              <a:rPr lang="fr-FR" sz="3200" i="1" kern="0" dirty="0">
                <a:latin typeface="+mn-lt"/>
                <a:ea typeface="Arial" pitchFamily="-112" charset="0"/>
                <a:cs typeface="+mn-cs"/>
              </a:rPr>
              <a:t> étape permet de protéger l’eau d’une nouvelle contamination</a:t>
            </a:r>
            <a:endParaRPr lang="en-US" sz="3200" i="1" kern="0" dirty="0">
              <a:latin typeface="+mn-lt"/>
              <a:ea typeface="Arial" pitchFamily="-112"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9600" cy="1143000"/>
          </a:xfrm>
        </p:spPr>
        <p:txBody>
          <a:bodyPr/>
          <a:lstStyle/>
          <a:p>
            <a:r>
              <a:rPr lang="fr-FR" b="1" smtClean="0">
                <a:solidFill>
                  <a:schemeClr val="accent2"/>
                </a:solidFill>
              </a:rPr>
              <a:t>Attentes d’Apprentissage</a:t>
            </a:r>
            <a:endParaRPr lang="en-US" b="1" smtClean="0">
              <a:solidFill>
                <a:schemeClr val="accent2"/>
              </a:solidFill>
            </a:endParaRPr>
          </a:p>
        </p:txBody>
      </p:sp>
      <p:sp>
        <p:nvSpPr>
          <p:cNvPr id="68611" name="Rectangle 3"/>
          <p:cNvSpPr>
            <a:spLocks noGrp="1" noChangeArrowheads="1"/>
          </p:cNvSpPr>
          <p:nvPr>
            <p:ph type="body" idx="1"/>
          </p:nvPr>
        </p:nvSpPr>
        <p:spPr>
          <a:xfrm>
            <a:off x="457200" y="1524000"/>
            <a:ext cx="8229600" cy="3657600"/>
          </a:xfrm>
        </p:spPr>
        <p:txBody>
          <a:bodyPr/>
          <a:lstStyle/>
          <a:p>
            <a:pPr marL="514350" indent="-514350">
              <a:buFontTx/>
              <a:buAutoNum type="arabicPeriod"/>
            </a:pPr>
            <a:r>
              <a:rPr lang="fr-CH" sz="2800" smtClean="0"/>
              <a:t>Impact des agents pathogènes et maladies liés au WASH (eau, assainissement et hygiène)</a:t>
            </a:r>
          </a:p>
          <a:p>
            <a:pPr marL="514350" indent="-514350">
              <a:buFontTx/>
              <a:buAutoNum type="arabicPeriod"/>
            </a:pPr>
            <a:r>
              <a:rPr lang="fr-CH" sz="2800" smtClean="0"/>
              <a:t>Impact de la diarrhée, de la malnutrition et d’autres déficiences liées</a:t>
            </a:r>
          </a:p>
          <a:p>
            <a:pPr marL="514350" indent="-514350">
              <a:buFontTx/>
              <a:buAutoNum type="arabicPeriod"/>
            </a:pPr>
            <a:r>
              <a:rPr lang="fr-CH" sz="2800" b="1" smtClean="0"/>
              <a:t>Prévention des maladies liées au WASH</a:t>
            </a:r>
          </a:p>
          <a:p>
            <a:pPr marL="914400" lvl="1" indent="-514350">
              <a:buFont typeface="Arial" pitchFamily="34" charset="0"/>
              <a:buChar char="•"/>
            </a:pPr>
            <a:r>
              <a:rPr lang="fr-CH" sz="2400" smtClean="0"/>
              <a:t>Eau potable pour les mères et les enfants</a:t>
            </a:r>
          </a:p>
          <a:p>
            <a:pPr marL="914400" lvl="1" indent="-514350">
              <a:buFont typeface="Arial" pitchFamily="34" charset="0"/>
              <a:buChar char="•"/>
            </a:pPr>
            <a:r>
              <a:rPr lang="fr-CH" sz="2400" b="1" smtClean="0"/>
              <a:t>Assainissement et hygiène pour les mères et les enfants</a:t>
            </a:r>
            <a:endParaRPr lang="en-US" sz="2400" b="1" smtClean="0"/>
          </a:p>
          <a:p>
            <a:pPr marL="514350" indent="-514350">
              <a:buFontTx/>
              <a:buAutoNum type="arabicPeriod"/>
            </a:pPr>
            <a:endParaRPr lang="en-US" smtClean="0"/>
          </a:p>
        </p:txBody>
      </p:sp>
      <p:pic>
        <p:nvPicPr>
          <p:cNvPr id="68612"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28838C-6E5D-4B35-A4F6-66ED0D385EBD}" type="slidenum">
              <a:rPr lang="en-CA" smtClean="0"/>
              <a:pPr eaLnBrk="1" hangingPunct="1"/>
              <a:t>54</a:t>
            </a:fld>
            <a:endParaRPr lang="en-CA"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8313" y="0"/>
            <a:ext cx="8229600" cy="1143000"/>
          </a:xfrm>
        </p:spPr>
        <p:txBody>
          <a:bodyPr/>
          <a:lstStyle/>
          <a:p>
            <a:r>
              <a:rPr lang="fr-FR" sz="3600" b="1" smtClean="0">
                <a:solidFill>
                  <a:schemeClr val="accent2"/>
                </a:solidFill>
              </a:rPr>
              <a:t>Situation pour l’Assainissement et l’Hygiène</a:t>
            </a:r>
          </a:p>
        </p:txBody>
      </p:sp>
      <p:sp>
        <p:nvSpPr>
          <p:cNvPr id="6963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E58E26-5B13-4A67-9F85-3A0672489429}" type="slidenum">
              <a:rPr lang="en-CA" smtClean="0"/>
              <a:pPr eaLnBrk="1" hangingPunct="1"/>
              <a:t>55</a:t>
            </a:fld>
            <a:endParaRPr lang="en-CA" smtClean="0"/>
          </a:p>
        </p:txBody>
      </p:sp>
      <p:pic>
        <p:nvPicPr>
          <p:cNvPr id="6963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31913"/>
            <a:ext cx="68961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ChangeArrowheads="1"/>
          </p:cNvSpPr>
          <p:nvPr/>
        </p:nvSpPr>
        <p:spPr bwMode="auto">
          <a:xfrm>
            <a:off x="2195513" y="998538"/>
            <a:ext cx="2819400" cy="5715000"/>
          </a:xfrm>
          <a:prstGeom prst="ellipse">
            <a:avLst/>
          </a:prstGeom>
          <a:noFill/>
          <a:ln w="34925">
            <a:solidFill>
              <a:srgbClr val="008000"/>
            </a:solidFill>
            <a:round/>
            <a:headEnd/>
            <a:tailEnd/>
          </a:ln>
          <a:effectLst>
            <a:outerShdw blurRad="40000" dist="23000" dir="5400000" rotWithShape="0">
              <a:srgbClr val="808080">
                <a:alpha val="34998"/>
              </a:srgbClr>
            </a:outerShdw>
          </a:effectLst>
          <a:extLst/>
        </p:spPr>
        <p:txBody>
          <a:bodyPr anchor="ctr"/>
          <a:lstStyle/>
          <a:p>
            <a:pPr algn="ctr">
              <a:defRPr/>
            </a:pPr>
            <a:endParaRPr lang="en-US" dirty="0">
              <a:solidFill>
                <a:schemeClr val="lt1"/>
              </a:solidFill>
              <a:latin typeface="+mn-lt"/>
              <a:cs typeface="+mn-cs"/>
            </a:endParaRPr>
          </a:p>
        </p:txBody>
      </p:sp>
      <p:pic>
        <p:nvPicPr>
          <p:cNvPr id="69638"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76200"/>
            <a:ext cx="8229600" cy="1143000"/>
          </a:xfrm>
        </p:spPr>
        <p:txBody>
          <a:bodyPr/>
          <a:lstStyle/>
          <a:p>
            <a:r>
              <a:rPr lang="fr-FR" b="1" smtClean="0">
                <a:solidFill>
                  <a:schemeClr val="accent2"/>
                </a:solidFill>
              </a:rPr>
              <a:t>Assainissement</a:t>
            </a:r>
          </a:p>
        </p:txBody>
      </p:sp>
      <p:sp>
        <p:nvSpPr>
          <p:cNvPr id="70659" name="Rectangle 3"/>
          <p:cNvSpPr>
            <a:spLocks noGrp="1" noChangeArrowheads="1"/>
          </p:cNvSpPr>
          <p:nvPr>
            <p:ph type="body" idx="1"/>
          </p:nvPr>
        </p:nvSpPr>
        <p:spPr>
          <a:xfrm>
            <a:off x="457200" y="1295400"/>
            <a:ext cx="8229600" cy="4525963"/>
          </a:xfrm>
        </p:spPr>
        <p:txBody>
          <a:bodyPr/>
          <a:lstStyle/>
          <a:p>
            <a:pPr marL="514350" indent="-514350"/>
            <a:r>
              <a:rPr lang="fr-FR" smtClean="0"/>
              <a:t>La mise en œuvre d’un assainissement participe à améliorer l’environnement dans lequel vivent les gens.</a:t>
            </a:r>
          </a:p>
          <a:p>
            <a:pPr marL="514350" indent="-514350"/>
            <a:r>
              <a:rPr lang="fr-FR" smtClean="0"/>
              <a:t>L’assainissement permet d’éviter la défécation en plein air</a:t>
            </a:r>
          </a:p>
          <a:p>
            <a:pPr marL="514350" indent="-514350"/>
            <a:r>
              <a:rPr lang="fr-FR" smtClean="0"/>
              <a:t>La mise en œuvre d’un assainissement doit aller avec l’amélioration du traitement de l’eau et de l’hygiène pour parvenir aux meilleurs avantages pour la santé</a:t>
            </a:r>
            <a:endParaRPr lang="en-US" smtClean="0"/>
          </a:p>
        </p:txBody>
      </p:sp>
      <p:pic>
        <p:nvPicPr>
          <p:cNvPr id="7066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DB780E-0599-440C-8264-211B70EC7198}" type="slidenum">
              <a:rPr lang="en-CA" smtClean="0"/>
              <a:pPr eaLnBrk="1" hangingPunct="1"/>
              <a:t>56</a:t>
            </a:fld>
            <a:endParaRPr lang="en-CA"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76200"/>
            <a:ext cx="8229600" cy="1143000"/>
          </a:xfrm>
        </p:spPr>
        <p:txBody>
          <a:bodyPr/>
          <a:lstStyle/>
          <a:p>
            <a:r>
              <a:rPr lang="fr-FR" b="1" smtClean="0">
                <a:solidFill>
                  <a:schemeClr val="accent2"/>
                </a:solidFill>
              </a:rPr>
              <a:t>Infrastructures d’Assainissement</a:t>
            </a:r>
          </a:p>
        </p:txBody>
      </p:sp>
      <p:sp>
        <p:nvSpPr>
          <p:cNvPr id="71683" name="Rectangle 3"/>
          <p:cNvSpPr>
            <a:spLocks noGrp="1" noChangeArrowheads="1"/>
          </p:cNvSpPr>
          <p:nvPr>
            <p:ph type="body" idx="1"/>
          </p:nvPr>
        </p:nvSpPr>
        <p:spPr>
          <a:xfrm>
            <a:off x="457200" y="1295400"/>
            <a:ext cx="8229600" cy="4525963"/>
          </a:xfrm>
        </p:spPr>
        <p:txBody>
          <a:bodyPr/>
          <a:lstStyle/>
          <a:p>
            <a:pPr marL="514350" indent="-514350"/>
            <a:r>
              <a:rPr lang="fr-FR" smtClean="0"/>
              <a:t>De tous les types d’infrastructures d’assainissement, ceux disposant d’un </a:t>
            </a:r>
            <a:r>
              <a:rPr lang="fr-FR" b="1" smtClean="0"/>
              <a:t>accès privé</a:t>
            </a:r>
            <a:r>
              <a:rPr lang="fr-FR" smtClean="0"/>
              <a:t> ont les meilleurs avantages pour la santé.</a:t>
            </a:r>
          </a:p>
          <a:p>
            <a:pPr marL="514350" indent="-514350"/>
            <a:r>
              <a:rPr lang="fr-FR" smtClean="0"/>
              <a:t>L’accès privé répond aux besoins d’intimité de nombreuses personnes et encourage l’entretien correct des toilettes</a:t>
            </a:r>
          </a:p>
          <a:p>
            <a:pPr marL="514350" indent="-514350"/>
            <a:r>
              <a:rPr lang="fr-FR" smtClean="0"/>
              <a:t>Ces facteurs accroissent l’utilisation des latrine et donc la santé des utilisateurs.</a:t>
            </a:r>
            <a:endParaRPr lang="en-US" smtClean="0"/>
          </a:p>
        </p:txBody>
      </p:sp>
      <p:pic>
        <p:nvPicPr>
          <p:cNvPr id="7168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7F5045-C3E8-42EF-92EE-EB6401ABA97D}" type="slidenum">
              <a:rPr lang="en-CA" smtClean="0"/>
              <a:pPr eaLnBrk="1" hangingPunct="1"/>
              <a:t>57</a:t>
            </a:fld>
            <a:endParaRPr lang="en-CA"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76200"/>
            <a:ext cx="8229600" cy="1143000"/>
          </a:xfrm>
        </p:spPr>
        <p:txBody>
          <a:bodyPr/>
          <a:lstStyle/>
          <a:p>
            <a:r>
              <a:rPr lang="fr-FR" b="1" smtClean="0">
                <a:solidFill>
                  <a:schemeClr val="accent2"/>
                </a:solidFill>
              </a:rPr>
              <a:t>Hygiène Correcte</a:t>
            </a:r>
          </a:p>
        </p:txBody>
      </p:sp>
      <p:sp>
        <p:nvSpPr>
          <p:cNvPr id="72707" name="Rectangle 3"/>
          <p:cNvSpPr>
            <a:spLocks noGrp="1" noChangeArrowheads="1"/>
          </p:cNvSpPr>
          <p:nvPr>
            <p:ph type="body" idx="1"/>
          </p:nvPr>
        </p:nvSpPr>
        <p:spPr>
          <a:xfrm>
            <a:off x="446088" y="1066800"/>
            <a:ext cx="8229600" cy="4525963"/>
          </a:xfrm>
        </p:spPr>
        <p:txBody>
          <a:bodyPr/>
          <a:lstStyle/>
          <a:p>
            <a:pPr marL="514350" indent="-514350">
              <a:buFontTx/>
              <a:buNone/>
              <a:defRPr/>
            </a:pPr>
            <a:r>
              <a:rPr lang="fr-FR" dirty="0" smtClean="0"/>
              <a:t>L’hygiène comprend :</a:t>
            </a:r>
          </a:p>
          <a:p>
            <a:pPr marL="360000" lvl="1" indent="-514350">
              <a:defRPr/>
            </a:pPr>
            <a:r>
              <a:rPr lang="fr-FR" b="1" dirty="0" smtClean="0"/>
              <a:t>Le nettoyage des mains au savon </a:t>
            </a:r>
            <a:r>
              <a:rPr lang="fr-FR" dirty="0" smtClean="0"/>
              <a:t>(notamment avant de manger et après avoir été en contact avec des excréments – que ce soit après avoir été aux toilettes ou avoir changé la couche d’un bébé)</a:t>
            </a:r>
          </a:p>
          <a:p>
            <a:pPr marL="914400" lvl="1" indent="-514350">
              <a:defRPr/>
            </a:pPr>
            <a:r>
              <a:rPr lang="fr-FR" dirty="0" smtClean="0"/>
              <a:t>La toilette</a:t>
            </a:r>
          </a:p>
          <a:p>
            <a:pPr marL="914400" lvl="1" indent="-514350">
              <a:defRPr/>
            </a:pPr>
            <a:r>
              <a:rPr lang="fr-FR" dirty="0" smtClean="0"/>
              <a:t>La lessive</a:t>
            </a:r>
          </a:p>
          <a:p>
            <a:pPr marL="914400" lvl="1" indent="-514350">
              <a:defRPr/>
            </a:pPr>
            <a:r>
              <a:rPr lang="fr-FR" dirty="0" smtClean="0"/>
              <a:t>Un foyer propre</a:t>
            </a:r>
          </a:p>
          <a:p>
            <a:pPr marL="914400" lvl="1" indent="-514350">
              <a:defRPr/>
            </a:pPr>
            <a:r>
              <a:rPr lang="fr-FR" dirty="0" smtClean="0"/>
              <a:t>Protéger les aliments et l’eau des mouches</a:t>
            </a:r>
          </a:p>
          <a:p>
            <a:pPr marL="514350" indent="-514350">
              <a:buFontTx/>
              <a:buNone/>
              <a:defRPr/>
            </a:pPr>
            <a:endParaRPr lang="fr-FR" sz="2800" dirty="0" smtClean="0"/>
          </a:p>
        </p:txBody>
      </p:sp>
      <p:pic>
        <p:nvPicPr>
          <p:cNvPr id="72708"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956734-F23F-47FF-A464-F8BF17037B77}" type="slidenum">
              <a:rPr lang="en-CA" smtClean="0"/>
              <a:pPr eaLnBrk="1" hangingPunct="1"/>
              <a:t>58</a:t>
            </a:fld>
            <a:endParaRPr lang="en-CA"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fr-FR" b="1" smtClean="0">
                <a:solidFill>
                  <a:schemeClr val="accent2"/>
                </a:solidFill>
              </a:rPr>
              <a:t>Santé et Hygiène Maternelles et des Nouveau-Nés</a:t>
            </a:r>
          </a:p>
        </p:txBody>
      </p:sp>
      <p:sp>
        <p:nvSpPr>
          <p:cNvPr id="73731" name="Rectangle 3"/>
          <p:cNvSpPr>
            <a:spLocks noGrp="1" noChangeArrowheads="1"/>
          </p:cNvSpPr>
          <p:nvPr>
            <p:ph type="body" idx="1"/>
          </p:nvPr>
        </p:nvSpPr>
        <p:spPr>
          <a:xfrm>
            <a:off x="457200" y="1600200"/>
            <a:ext cx="8229600" cy="3700463"/>
          </a:xfrm>
        </p:spPr>
        <p:txBody>
          <a:bodyPr/>
          <a:lstStyle/>
          <a:p>
            <a:r>
              <a:rPr lang="fr-FR" smtClean="0"/>
              <a:t>De nombreuses morts maternelles interviennent en raison de pratiques non hygiéniques dans les soins à la mère après l’accouchement</a:t>
            </a:r>
          </a:p>
          <a:p>
            <a:r>
              <a:rPr lang="fr-FR" smtClean="0"/>
              <a:t>Le nettoyage des mains des sages-femmes et des mères est important pour la santé de la mère et du nouveau-né</a:t>
            </a:r>
          </a:p>
        </p:txBody>
      </p:sp>
      <p:pic>
        <p:nvPicPr>
          <p:cNvPr id="7373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C934D9-4E80-4FBA-A4EF-0A94302C07AC}" type="slidenum">
              <a:rPr lang="en-CA" smtClean="0"/>
              <a:pPr eaLnBrk="1" hangingPunct="1"/>
              <a:t>59</a:t>
            </a:fld>
            <a:endParaRPr lang="en-CA"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b="1" dirty="0">
                <a:solidFill>
                  <a:schemeClr val="accent2"/>
                </a:solidFill>
              </a:rPr>
              <a:t>Les Faits</a:t>
            </a:r>
            <a:endParaRPr lang="en-US" b="1" dirty="0" smtClean="0">
              <a:solidFill>
                <a:schemeClr val="accent2"/>
              </a:solidFill>
              <a:ea typeface="+mj-ea"/>
            </a:endParaRPr>
          </a:p>
        </p:txBody>
      </p:sp>
      <p:sp>
        <p:nvSpPr>
          <p:cNvPr id="19459" name="Content Placeholder 2"/>
          <p:cNvSpPr>
            <a:spLocks noGrp="1"/>
          </p:cNvSpPr>
          <p:nvPr>
            <p:ph idx="1"/>
          </p:nvPr>
        </p:nvSpPr>
        <p:spPr>
          <a:xfrm>
            <a:off x="457200" y="1143000"/>
            <a:ext cx="8229600" cy="4525963"/>
          </a:xfrm>
        </p:spPr>
        <p:txBody>
          <a:bodyPr/>
          <a:lstStyle/>
          <a:p>
            <a:r>
              <a:rPr lang="fr-FR" smtClean="0"/>
              <a:t>21 000 enfants de moins de 5 ans meurent chaque jour</a:t>
            </a:r>
          </a:p>
          <a:p>
            <a:r>
              <a:rPr lang="fr-FR" smtClean="0"/>
              <a:t>1,5 million d’enfants de moins de 5 ans meurent chaque année de maladies diarrhéiques évitables</a:t>
            </a:r>
          </a:p>
          <a:p>
            <a:r>
              <a:rPr lang="fr-FR" smtClean="0"/>
              <a:t>88% des maladies diarrhéiques sont liés à l’eau insalubre, à un mauvais assainissement ou au manque d’hygiène</a:t>
            </a:r>
          </a:p>
        </p:txBody>
      </p:sp>
      <p:sp>
        <p:nvSpPr>
          <p:cNvPr id="1946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346C50C-6AB8-474D-AF4B-6EC817AA8314}" type="slidenum">
              <a:rPr lang="en-CA" smtClean="0"/>
              <a:pPr eaLnBrk="1" hangingPunct="1"/>
              <a:t>6</a:t>
            </a:fld>
            <a:endParaRPr lang="en-CA" smtClean="0"/>
          </a:p>
        </p:txBody>
      </p:sp>
      <p:pic>
        <p:nvPicPr>
          <p:cNvPr id="19461"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b="1" smtClean="0">
                <a:solidFill>
                  <a:schemeClr val="accent2"/>
                </a:solidFill>
              </a:rPr>
              <a:t>Revue</a:t>
            </a:r>
          </a:p>
        </p:txBody>
      </p:sp>
      <p:sp>
        <p:nvSpPr>
          <p:cNvPr id="115715" name="Rectangle 3"/>
          <p:cNvSpPr>
            <a:spLocks noGrp="1" noChangeArrowheads="1"/>
          </p:cNvSpPr>
          <p:nvPr>
            <p:ph type="body" idx="1"/>
          </p:nvPr>
        </p:nvSpPr>
        <p:spPr>
          <a:xfrm>
            <a:off x="457200" y="1600200"/>
            <a:ext cx="8229600" cy="1447800"/>
          </a:xfrm>
        </p:spPr>
        <p:txBody>
          <a:bodyPr/>
          <a:lstStyle/>
          <a:p>
            <a:pPr marL="514350" indent="-514350">
              <a:buFontTx/>
              <a:buNone/>
            </a:pPr>
            <a:r>
              <a:rPr lang="fr-FR" smtClean="0"/>
              <a:t>1. Expliquez pourquoi l’assainissement est important pour la santé des femmes et des enfants</a:t>
            </a:r>
          </a:p>
        </p:txBody>
      </p:sp>
      <p:pic>
        <p:nvPicPr>
          <p:cNvPr id="7475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Slide Number Placeholder 3"/>
          <p:cNvSpPr>
            <a:spLocks noGrp="1"/>
          </p:cNvSpPr>
          <p:nvPr>
            <p:ph type="sldNum" sz="quarter" idx="12"/>
          </p:nvPr>
        </p:nvSpPr>
        <p:spPr>
          <a:xfrm>
            <a:off x="6553200" y="62484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F6958D-1B5D-4080-A342-FA6DF68E0B0D}" type="slidenum">
              <a:rPr lang="en-CA" smtClean="0"/>
              <a:pPr eaLnBrk="1" hangingPunct="1"/>
              <a:t>60</a:t>
            </a:fld>
            <a:endParaRPr lang="en-CA" smtClean="0"/>
          </a:p>
        </p:txBody>
      </p:sp>
      <p:sp>
        <p:nvSpPr>
          <p:cNvPr id="6" name="Rectangle 3"/>
          <p:cNvSpPr txBox="1">
            <a:spLocks noChangeArrowheads="1"/>
          </p:cNvSpPr>
          <p:nvPr/>
        </p:nvSpPr>
        <p:spPr bwMode="auto">
          <a:xfrm>
            <a:off x="457200" y="3284538"/>
            <a:ext cx="8229600" cy="1447800"/>
          </a:xfrm>
          <a:prstGeom prst="rect">
            <a:avLst/>
          </a:prstGeom>
          <a:noFill/>
          <a:ln w="9525">
            <a:noFill/>
            <a:miter lim="800000"/>
            <a:headEnd/>
            <a:tailEnd/>
          </a:ln>
        </p:spPr>
        <p:txBody>
          <a:bodyPr/>
          <a:lstStyle/>
          <a:p>
            <a:pPr marL="514350" indent="-514350" eaLnBrk="0" hangingPunct="0">
              <a:spcBef>
                <a:spcPct val="20000"/>
              </a:spcBef>
              <a:buFont typeface="Arial"/>
              <a:buChar char="•"/>
              <a:defRPr/>
            </a:pPr>
            <a:r>
              <a:rPr lang="fr-FR" sz="3200" i="1" kern="0" dirty="0">
                <a:latin typeface="+mn-lt"/>
                <a:ea typeface="Arial" pitchFamily="-112" charset="0"/>
                <a:cs typeface="+mn-cs"/>
              </a:rPr>
              <a:t>L’assainissement empêche les excréments d’être présents dans l’environnement, et les maintient à l’écart des aliments et de l’eau</a:t>
            </a:r>
            <a:endParaRPr lang="en-US" sz="3200" i="1" kern="0" dirty="0">
              <a:latin typeface="+mn-lt"/>
              <a:ea typeface="Arial" pitchFamily="-112"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b="1" smtClean="0">
                <a:solidFill>
                  <a:schemeClr val="accent2"/>
                </a:solidFill>
              </a:rPr>
              <a:t>Revue</a:t>
            </a:r>
          </a:p>
        </p:txBody>
      </p:sp>
      <p:sp>
        <p:nvSpPr>
          <p:cNvPr id="115715" name="Rectangle 3"/>
          <p:cNvSpPr>
            <a:spLocks noGrp="1" noChangeArrowheads="1"/>
          </p:cNvSpPr>
          <p:nvPr>
            <p:ph type="body" idx="1"/>
          </p:nvPr>
        </p:nvSpPr>
        <p:spPr>
          <a:xfrm>
            <a:off x="457200" y="1371600"/>
            <a:ext cx="8229600" cy="1447800"/>
          </a:xfrm>
        </p:spPr>
        <p:txBody>
          <a:bodyPr/>
          <a:lstStyle/>
          <a:p>
            <a:pPr marL="514350" indent="-514350">
              <a:buFontTx/>
              <a:buNone/>
            </a:pPr>
            <a:r>
              <a:rPr lang="fr-FR" smtClean="0"/>
              <a:t>1. Expliquez pourquoi l’hygiène est importante pour la santé des femmes et des enfants</a:t>
            </a:r>
          </a:p>
        </p:txBody>
      </p:sp>
      <p:pic>
        <p:nvPicPr>
          <p:cNvPr id="75780"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Slide Number Placeholder 3"/>
          <p:cNvSpPr>
            <a:spLocks noGrp="1"/>
          </p:cNvSpPr>
          <p:nvPr>
            <p:ph type="sldNum" sz="quarter" idx="12"/>
          </p:nvPr>
        </p:nvSpPr>
        <p:spPr>
          <a:xfrm>
            <a:off x="6553200" y="62484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0A09D4-BE4E-425B-B1CE-A3A1875E6D50}" type="slidenum">
              <a:rPr lang="en-CA" smtClean="0"/>
              <a:pPr eaLnBrk="1" hangingPunct="1"/>
              <a:t>61</a:t>
            </a:fld>
            <a:endParaRPr lang="en-CA" smtClean="0"/>
          </a:p>
        </p:txBody>
      </p:sp>
      <p:sp>
        <p:nvSpPr>
          <p:cNvPr id="6" name="Rectangle 3"/>
          <p:cNvSpPr txBox="1">
            <a:spLocks noChangeArrowheads="1"/>
          </p:cNvSpPr>
          <p:nvPr/>
        </p:nvSpPr>
        <p:spPr bwMode="auto">
          <a:xfrm>
            <a:off x="457200" y="2819400"/>
            <a:ext cx="8229600" cy="1447800"/>
          </a:xfrm>
          <a:prstGeom prst="rect">
            <a:avLst/>
          </a:prstGeom>
          <a:noFill/>
          <a:ln w="9525">
            <a:noFill/>
            <a:miter lim="800000"/>
            <a:headEnd/>
            <a:tailEnd/>
          </a:ln>
        </p:spPr>
        <p:txBody>
          <a:bodyPr/>
          <a:lstStyle/>
          <a:p>
            <a:pPr marL="514350" indent="-514350" eaLnBrk="0" hangingPunct="0">
              <a:spcBef>
                <a:spcPct val="20000"/>
              </a:spcBef>
              <a:buFont typeface="Arial"/>
              <a:buChar char="•"/>
              <a:defRPr/>
            </a:pPr>
            <a:r>
              <a:rPr lang="fr-FR" sz="3200" i="1" kern="0" dirty="0">
                <a:latin typeface="+mn-lt"/>
                <a:ea typeface="Arial" pitchFamily="-112" charset="0"/>
                <a:cs typeface="+mn-cs"/>
              </a:rPr>
              <a:t>L’hygiène aide à empêcher la transmission des maladies par la voie doigts-bouche</a:t>
            </a:r>
          </a:p>
          <a:p>
            <a:pPr marL="514350" indent="-514350" eaLnBrk="0" hangingPunct="0">
              <a:spcBef>
                <a:spcPct val="20000"/>
              </a:spcBef>
              <a:buFont typeface="Arial"/>
              <a:buChar char="•"/>
              <a:defRPr/>
            </a:pPr>
            <a:r>
              <a:rPr lang="fr-FR" sz="3200" i="1" kern="0" dirty="0">
                <a:latin typeface="+mn-lt"/>
                <a:ea typeface="Arial" pitchFamily="-112" charset="0"/>
                <a:cs typeface="+mn-cs"/>
              </a:rPr>
              <a:t>L’hygiène aide à protéger les mères et les enfants de la transmission des maladies</a:t>
            </a:r>
            <a:endParaRPr lang="en-US" sz="3200" i="1" kern="0" dirty="0">
              <a:latin typeface="+mn-lt"/>
              <a:ea typeface="Arial" pitchFamily="-112"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0"/>
            <a:ext cx="8229600" cy="1143000"/>
          </a:xfrm>
        </p:spPr>
        <p:txBody>
          <a:bodyPr/>
          <a:lstStyle/>
          <a:p>
            <a:r>
              <a:rPr lang="fr-FR" b="1" smtClean="0">
                <a:solidFill>
                  <a:schemeClr val="accent2"/>
                </a:solidFill>
              </a:rPr>
              <a:t>Revue des Attentes d’Apprentissage</a:t>
            </a:r>
          </a:p>
        </p:txBody>
      </p:sp>
      <p:sp>
        <p:nvSpPr>
          <p:cNvPr id="76803" name="Rectangle 3"/>
          <p:cNvSpPr>
            <a:spLocks noGrp="1" noChangeArrowheads="1"/>
          </p:cNvSpPr>
          <p:nvPr>
            <p:ph type="body" idx="1"/>
          </p:nvPr>
        </p:nvSpPr>
        <p:spPr>
          <a:xfrm>
            <a:off x="457200" y="1143000"/>
            <a:ext cx="8229600" cy="3657600"/>
          </a:xfrm>
        </p:spPr>
        <p:txBody>
          <a:bodyPr/>
          <a:lstStyle/>
          <a:p>
            <a:pPr marL="514350" indent="-514350">
              <a:buFontTx/>
              <a:buAutoNum type="arabicPeriod"/>
            </a:pPr>
            <a:r>
              <a:rPr lang="fr-CH" smtClean="0"/>
              <a:t>Impact des agents pathogènes et maladies liés au WASH (eau, assainissement et hygiène)</a:t>
            </a:r>
          </a:p>
          <a:p>
            <a:pPr marL="514350" indent="-514350">
              <a:buFontTx/>
              <a:buAutoNum type="arabicPeriod"/>
            </a:pPr>
            <a:r>
              <a:rPr lang="fr-CH" smtClean="0"/>
              <a:t>Impact de la diarrhée, de la malnutrition et d’autres déficiences liées</a:t>
            </a:r>
          </a:p>
          <a:p>
            <a:pPr marL="514350" indent="-514350">
              <a:buFontTx/>
              <a:buAutoNum type="arabicPeriod"/>
            </a:pPr>
            <a:r>
              <a:rPr lang="fr-CH" smtClean="0"/>
              <a:t>Prévention des maladies liées au WASH</a:t>
            </a:r>
          </a:p>
          <a:p>
            <a:pPr marL="914400" lvl="1" indent="-514350">
              <a:buFont typeface="Arial" pitchFamily="34" charset="0"/>
              <a:buChar char="•"/>
            </a:pPr>
            <a:r>
              <a:rPr lang="fr-CH" smtClean="0"/>
              <a:t>Eau potable pour les mères et les enfants</a:t>
            </a:r>
          </a:p>
          <a:p>
            <a:pPr marL="914400" lvl="1" indent="-514350">
              <a:buFont typeface="Arial" pitchFamily="34" charset="0"/>
              <a:buChar char="•"/>
            </a:pPr>
            <a:r>
              <a:rPr lang="fr-CH" smtClean="0"/>
              <a:t>Assainissement et hygiène pour les mères et les enfants</a:t>
            </a:r>
            <a:endParaRPr lang="en-US" smtClean="0"/>
          </a:p>
          <a:p>
            <a:pPr marL="514350" indent="-514350">
              <a:buFontTx/>
              <a:buAutoNum type="arabicPeriod"/>
            </a:pPr>
            <a:endParaRPr lang="en-US" sz="3600" smtClean="0"/>
          </a:p>
        </p:txBody>
      </p:sp>
      <p:pic>
        <p:nvPicPr>
          <p:cNvPr id="76804"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E68505-B02C-4F0C-AD5A-A253965D2115}" type="slidenum">
              <a:rPr lang="en-CA" smtClean="0"/>
              <a:pPr eaLnBrk="1" hangingPunct="1"/>
              <a:t>62</a:t>
            </a:fld>
            <a:endParaRPr lang="en-CA"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81000" y="228600"/>
            <a:ext cx="8229600" cy="838200"/>
          </a:xfrm>
        </p:spPr>
        <p:txBody>
          <a:bodyPr/>
          <a:lstStyle/>
          <a:p>
            <a:pPr eaLnBrk="1" hangingPunct="1">
              <a:defRPr/>
            </a:pPr>
            <a:r>
              <a:rPr lang="fr-FR" b="1" dirty="0" smtClean="0">
                <a:solidFill>
                  <a:schemeClr val="accent2"/>
                </a:solidFill>
                <a:ea typeface="+mj-ea"/>
              </a:rPr>
              <a:t>Mortalité Infantile</a:t>
            </a:r>
          </a:p>
        </p:txBody>
      </p:sp>
      <p:sp>
        <p:nvSpPr>
          <p:cNvPr id="2048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3B60A8-48AA-496A-8B76-F4E074429909}" type="slidenum">
              <a:rPr lang="en-CA" smtClean="0"/>
              <a:pPr eaLnBrk="1" hangingPunct="1"/>
              <a:t>7</a:t>
            </a:fld>
            <a:endParaRPr lang="en-CA" smtClean="0"/>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t="18015"/>
          <a:stretch>
            <a:fillRect/>
          </a:stretch>
        </p:blipFill>
        <p:spPr bwMode="auto">
          <a:xfrm>
            <a:off x="401638" y="1295400"/>
            <a:ext cx="8285162" cy="5068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5" name="Rectangle 4"/>
          <p:cNvSpPr>
            <a:spLocks noChangeArrowheads="1"/>
          </p:cNvSpPr>
          <p:nvPr/>
        </p:nvSpPr>
        <p:spPr bwMode="auto">
          <a:xfrm>
            <a:off x="5867400" y="6477000"/>
            <a:ext cx="3284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fr-FR" sz="1200"/>
              <a:t>OMS – Observatoire Mondial de la Santé </a:t>
            </a:r>
          </a:p>
        </p:txBody>
      </p:sp>
      <p:pic>
        <p:nvPicPr>
          <p:cNvPr id="20486" name="Picture 9"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b="1" dirty="0">
                <a:solidFill>
                  <a:schemeClr val="accent2"/>
                </a:solidFill>
              </a:rPr>
              <a:t>Mortalité Infantile</a:t>
            </a:r>
            <a:endParaRPr lang="en-US" b="1" dirty="0" smtClean="0">
              <a:solidFill>
                <a:schemeClr val="accent2"/>
              </a:solidFill>
              <a:ea typeface="+mj-ea"/>
            </a:endParaRPr>
          </a:p>
        </p:txBody>
      </p:sp>
      <p:sp>
        <p:nvSpPr>
          <p:cNvPr id="2150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DA525E-7BD3-4315-A7B1-44A07E9476F1}" type="slidenum">
              <a:rPr lang="en-CA" smtClean="0"/>
              <a:pPr eaLnBrk="1" hangingPunct="1"/>
              <a:t>8</a:t>
            </a:fld>
            <a:endParaRPr lang="en-CA" smtClean="0"/>
          </a:p>
        </p:txBody>
      </p:sp>
      <p:pic>
        <p:nvPicPr>
          <p:cNvPr id="2150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9"/>
          <p:cNvSpPr txBox="1">
            <a:spLocks noChangeArrowheads="1"/>
          </p:cNvSpPr>
          <p:nvPr/>
        </p:nvSpPr>
        <p:spPr bwMode="auto">
          <a:xfrm>
            <a:off x="2484438" y="6392863"/>
            <a:ext cx="55927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CH" sz="1200"/>
              <a:t>Taux de mortalité infantile et taux de mortinatalité en 2000 (Zupan, 2005)</a:t>
            </a:r>
            <a:endParaRPr lang="en-US" sz="1200"/>
          </a:p>
        </p:txBody>
      </p:sp>
      <p:pic>
        <p:nvPicPr>
          <p:cNvPr id="215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3" y="1125538"/>
            <a:ext cx="59817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b="1" dirty="0">
                <a:solidFill>
                  <a:schemeClr val="accent2"/>
                </a:solidFill>
              </a:rPr>
              <a:t>Les Faits</a:t>
            </a:r>
            <a:endParaRPr lang="en-US" b="1" dirty="0" smtClean="0">
              <a:solidFill>
                <a:schemeClr val="accent2"/>
              </a:solidFill>
              <a:ea typeface="+mj-ea"/>
            </a:endParaRPr>
          </a:p>
        </p:txBody>
      </p:sp>
      <p:sp>
        <p:nvSpPr>
          <p:cNvPr id="22531" name="Content Placeholder 2"/>
          <p:cNvSpPr>
            <a:spLocks noGrp="1"/>
          </p:cNvSpPr>
          <p:nvPr>
            <p:ph idx="1"/>
          </p:nvPr>
        </p:nvSpPr>
        <p:spPr/>
        <p:txBody>
          <a:bodyPr/>
          <a:lstStyle/>
          <a:p>
            <a:r>
              <a:rPr lang="fr-FR" smtClean="0"/>
              <a:t>Le taux de mortalité maternelle, ou nombre de morts de mère, était estimé en 2010 à 287 000 par an</a:t>
            </a:r>
          </a:p>
          <a:p>
            <a:pPr>
              <a:buFontTx/>
              <a:buNone/>
            </a:pPr>
            <a:endParaRPr lang="en-US" smtClean="0"/>
          </a:p>
          <a:p>
            <a:r>
              <a:rPr lang="fr-FR" smtClean="0"/>
              <a:t>L’anémie maternelle provoque 115 000 morts de mères par an</a:t>
            </a:r>
            <a:endParaRPr lang="en-US" smtClean="0"/>
          </a:p>
        </p:txBody>
      </p:sp>
      <p:sp>
        <p:nvSpPr>
          <p:cNvPr id="2253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A3D93F-BAB5-4740-A476-EBCFA9711672}" type="slidenum">
              <a:rPr lang="en-CA" smtClean="0"/>
              <a:pPr eaLnBrk="1" hangingPunct="1"/>
              <a:t>9</a:t>
            </a:fld>
            <a:endParaRPr lang="en-CA" smtClean="0"/>
          </a:p>
        </p:txBody>
      </p:sp>
      <p:pic>
        <p:nvPicPr>
          <p:cNvPr id="2253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5127</TotalTime>
  <Words>4945</Words>
  <Application>Microsoft Office PowerPoint</Application>
  <PresentationFormat>On-screen Show (4:3)</PresentationFormat>
  <Paragraphs>533</Paragraphs>
  <Slides>62</Slides>
  <Notes>39</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Default Design</vt:lpstr>
      <vt:lpstr>1_Default Design</vt:lpstr>
      <vt:lpstr>PowerPoint Presentation</vt:lpstr>
      <vt:lpstr>Importance de l’Eau Potable, de l’Assainissement et de l’Hygiène pour la Santé des Mères et des Enfants</vt:lpstr>
      <vt:lpstr>Attentes d’Apprentissage</vt:lpstr>
      <vt:lpstr>Maladies Liées au WASH et à la Santé</vt:lpstr>
      <vt:lpstr>Les Faits</vt:lpstr>
      <vt:lpstr>Les Faits</vt:lpstr>
      <vt:lpstr>Mortalité Infantile</vt:lpstr>
      <vt:lpstr>Mortalité Infantile</vt:lpstr>
      <vt:lpstr>Les Faits</vt:lpstr>
      <vt:lpstr>Mortalité Maternelle</vt:lpstr>
      <vt:lpstr>Taux de Mortalité Maternel et Infantile</vt:lpstr>
      <vt:lpstr>Maladie – Cycle de la Malnutrition</vt:lpstr>
      <vt:lpstr>Maladies et Agents Pathogènes Liés au WASH</vt:lpstr>
      <vt:lpstr>Faire un Tableau</vt:lpstr>
      <vt:lpstr>1. Cryptosporidium</vt:lpstr>
      <vt:lpstr>Impact d’une infection par le Cryptosporidium sur la capacité des intestins à absorber les nutriments</vt:lpstr>
      <vt:lpstr>2. Giardia</vt:lpstr>
      <vt:lpstr>Effets du Cryptosporidium et du Giardia</vt:lpstr>
      <vt:lpstr>Absorption du zinc altérée par le Giardia</vt:lpstr>
      <vt:lpstr>3. Schistosomiase</vt:lpstr>
      <vt:lpstr>4. Hépatite E</vt:lpstr>
      <vt:lpstr>Présence de l’Hépatite E</vt:lpstr>
      <vt:lpstr>5. Rotavirus</vt:lpstr>
      <vt:lpstr>6. Toxoplasmose</vt:lpstr>
      <vt:lpstr>Le Chlore n’est P as Efficace contre la Toxoplasmose</vt:lpstr>
      <vt:lpstr>7. Salmonelle Non Typhoïde</vt:lpstr>
      <vt:lpstr>8. Trachome</vt:lpstr>
      <vt:lpstr>Revue</vt:lpstr>
      <vt:lpstr>Revue</vt:lpstr>
      <vt:lpstr>Revue</vt:lpstr>
      <vt:lpstr>Attentes d’Apprentissage</vt:lpstr>
      <vt:lpstr>Impact des maladies liées au WASH</vt:lpstr>
      <vt:lpstr>Effets de la Diarrhée</vt:lpstr>
      <vt:lpstr>Cycle de la Malnutrition (Diarrhée)</vt:lpstr>
      <vt:lpstr>Diarrhée et Malnutrition</vt:lpstr>
      <vt:lpstr>Diarrhée et Malnutrition</vt:lpstr>
      <vt:lpstr>Malnutrition, Rachitisme et Développement Cognitif</vt:lpstr>
      <vt:lpstr>Développement de l’Enfant</vt:lpstr>
      <vt:lpstr>Carence en Zinc</vt:lpstr>
      <vt:lpstr>Carence en Fer - Anémie</vt:lpstr>
      <vt:lpstr>Carence en Fer - Anémie</vt:lpstr>
      <vt:lpstr>Revue</vt:lpstr>
      <vt:lpstr>Revue</vt:lpstr>
      <vt:lpstr>Revue</vt:lpstr>
      <vt:lpstr>Revue</vt:lpstr>
      <vt:lpstr>Revue</vt:lpstr>
      <vt:lpstr>Attentes d’Apprentissage</vt:lpstr>
      <vt:lpstr>Situation pour  Traitement de l’Eau</vt:lpstr>
      <vt:lpstr>Eau Potable pour les Mères et les Enfants</vt:lpstr>
      <vt:lpstr>Approche à Barrières Multiples pour l’Eau Potable</vt:lpstr>
      <vt:lpstr>Processus de Traitement de l’Eau</vt:lpstr>
      <vt:lpstr>Importance des Cinq Etapes de l’Approche à Barrières Multiples</vt:lpstr>
      <vt:lpstr>Revue</vt:lpstr>
      <vt:lpstr>Attentes d’Apprentissage</vt:lpstr>
      <vt:lpstr>Situation pour l’Assainissement et l’Hygiène</vt:lpstr>
      <vt:lpstr>Assainissement</vt:lpstr>
      <vt:lpstr>Infrastructures d’Assainissement</vt:lpstr>
      <vt:lpstr>Hygiène Correcte</vt:lpstr>
      <vt:lpstr>Santé et Hygiène Maternelles et des Nouveau-Nés</vt:lpstr>
      <vt:lpstr>Revue</vt:lpstr>
      <vt:lpstr>Revue</vt:lpstr>
      <vt:lpstr>Revue des Attentes d’Apprentissage</vt:lpstr>
    </vt:vector>
  </TitlesOfParts>
  <Company>CAWST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Household Water Treatment and Safe Storage Workshop</dc:title>
  <dc:creator>lthomas</dc:creator>
  <cp:lastModifiedBy>Roachita</cp:lastModifiedBy>
  <cp:revision>144</cp:revision>
  <dcterms:created xsi:type="dcterms:W3CDTF">2012-07-31T02:31:11Z</dcterms:created>
  <dcterms:modified xsi:type="dcterms:W3CDTF">2013-06-21T01:40:09Z</dcterms:modified>
</cp:coreProperties>
</file>