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92" r:id="rId3"/>
    <p:sldId id="257" r:id="rId4"/>
    <p:sldId id="271" r:id="rId5"/>
    <p:sldId id="272" r:id="rId6"/>
    <p:sldId id="290" r:id="rId7"/>
    <p:sldId id="288" r:id="rId8"/>
    <p:sldId id="289" r:id="rId9"/>
    <p:sldId id="274" r:id="rId10"/>
    <p:sldId id="273" r:id="rId11"/>
    <p:sldId id="267" r:id="rId12"/>
    <p:sldId id="268" r:id="rId13"/>
    <p:sldId id="279" r:id="rId14"/>
    <p:sldId id="275" r:id="rId15"/>
    <p:sldId id="284" r:id="rId16"/>
    <p:sldId id="259" r:id="rId17"/>
    <p:sldId id="261" r:id="rId18"/>
    <p:sldId id="270" r:id="rId19"/>
    <p:sldId id="280" r:id="rId20"/>
    <p:sldId id="276" r:id="rId21"/>
    <p:sldId id="285" r:id="rId22"/>
    <p:sldId id="264" r:id="rId23"/>
    <p:sldId id="286" r:id="rId24"/>
    <p:sldId id="269" r:id="rId25"/>
    <p:sldId id="281" r:id="rId26"/>
    <p:sldId id="278" r:id="rId27"/>
    <p:sldId id="2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791" autoAdjust="0"/>
  </p:normalViewPr>
  <p:slideViewPr>
    <p:cSldViewPr>
      <p:cViewPr>
        <p:scale>
          <a:sx n="50" d="100"/>
          <a:sy n="50" d="100"/>
        </p:scale>
        <p:origin x="-1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8D94-8228-46B5-B2A9-60E0BCF540EB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EC106-0AB3-4C59-9E2D-D464A90637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0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w.com/about_4597764_childrens-immune-systems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how.com/about_4597764_childrens-immune-systems.html#ixzz16P6tk2ZQ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CE3C867-BAE5-4729-B0F0-E3F6BB36BC8D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7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A2B14-DB7D-4EA2-A67B-503C71B8F329}" type="slidenum">
              <a:rPr lang="en-US"/>
              <a:pPr/>
              <a:t>15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05F52-A43A-47F2-BB57-50B2F7E73171}" type="slidenum">
              <a:rPr lang="en-US"/>
              <a:pPr/>
              <a:t>16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817AF-68E5-4687-B56A-E2C735EEF6B8}" type="slidenum">
              <a:rPr lang="en-US"/>
              <a:pPr/>
              <a:t>17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buSzPct val="75000"/>
              <a:buFontTx/>
              <a:buNone/>
            </a:pPr>
            <a:r>
              <a:rPr lang="es-ES" sz="1200" noProof="0" dirty="0" smtClean="0"/>
              <a:t>Los</a:t>
            </a:r>
            <a:r>
              <a:rPr lang="es-ES" sz="1200" baseline="0" noProof="0" dirty="0" smtClean="0"/>
              <a:t> antirretrovirales previenen la réplica del virus VIH, fortalecen el sistema inmunitario y reducen la vulnerabilidad ante otras enfermedades.</a:t>
            </a:r>
            <a:endParaRPr lang="es-ES" sz="1200" noProof="0" dirty="0" smtClean="0"/>
          </a:p>
          <a:p>
            <a:pPr eaLnBrk="1" hangingPunct="1">
              <a:spcBef>
                <a:spcPct val="20000"/>
              </a:spcBef>
              <a:buSzPct val="75000"/>
              <a:buFontTx/>
              <a:buNone/>
            </a:pPr>
            <a:endParaRPr lang="es-ES" sz="1200" noProof="0" dirty="0" smtClean="0"/>
          </a:p>
          <a:p>
            <a:pPr eaLnBrk="1" hangingPunct="1">
              <a:spcBef>
                <a:spcPct val="20000"/>
              </a:spcBef>
              <a:buSzPct val="75000"/>
              <a:buFontTx/>
              <a:buNone/>
            </a:pPr>
            <a:r>
              <a:rPr lang="es-ES" sz="1200" noProof="0" dirty="0" smtClean="0"/>
              <a:t>Los antirretrovirales se absorben mejor cuando se utiliza </a:t>
            </a:r>
            <a:r>
              <a:rPr lang="es-ES" sz="1200" u="sng" noProof="0" dirty="0" smtClean="0"/>
              <a:t>agua de consumo segura</a:t>
            </a:r>
            <a:r>
              <a:rPr lang="es-ES" sz="1200" noProof="0" dirty="0" smtClean="0"/>
              <a:t>.</a:t>
            </a:r>
            <a:endParaRPr lang="es-ES" sz="1200" u="sng" noProof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3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80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54EAC5-990F-40D2-ABCD-A3DDCA83E664}" type="slidenum">
              <a:rPr lang="en-CA" smtClean="0"/>
              <a:pPr eaLnBrk="1" hangingPunct="1"/>
              <a:t>20</a:t>
            </a:fld>
            <a:endParaRPr lang="en-CA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ES" noProof="0" dirty="0" smtClean="0"/>
              <a:t>El</a:t>
            </a:r>
            <a:r>
              <a:rPr lang="es-ES" baseline="0" noProof="0" dirty="0" smtClean="0"/>
              <a:t> uso del método de barreras múltiples constituye la mejor manera de reducir el riesgo de beber agua no segura.</a:t>
            </a:r>
            <a:endParaRPr lang="es-ES" noProof="0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ES" noProof="0" dirty="0" smtClean="0"/>
              <a:t>Cada etapa</a:t>
            </a:r>
            <a:r>
              <a:rPr lang="es-ES" baseline="0" noProof="0" dirty="0" smtClean="0"/>
              <a:t> </a:t>
            </a:r>
            <a:r>
              <a:rPr lang="es-ES" noProof="0" dirty="0" smtClean="0"/>
              <a:t>del proceso, desde la protección de la fuente al</a:t>
            </a:r>
            <a:r>
              <a:rPr lang="es-ES" baseline="0" noProof="0" dirty="0" smtClean="0"/>
              <a:t> tratamiento del agua y el almacenamiento seguro reduce considerablemente el riesgo para la salud.</a:t>
            </a:r>
            <a:endParaRPr lang="es-ES" noProof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CB391-BB93-411E-9A65-6E9573825A3D}" type="slidenum">
              <a:rPr lang="en-US"/>
              <a:pPr/>
              <a:t>21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6B0E02-1975-40A7-B9B1-C8CF713E9E3A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6CF22-21CC-4D5C-89B6-DFDDF655FFA8}" type="slidenum">
              <a:rPr lang="en-US"/>
              <a:pPr/>
              <a:t>23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noProof="0" dirty="0" smtClean="0"/>
              <a:t>La tasa de supervivencia en pacientes con SIDA con y sin enfermedad causada por el </a:t>
            </a:r>
            <a:r>
              <a:rPr lang="es-ES" baseline="0" noProof="0" dirty="0" err="1" smtClean="0"/>
              <a:t>cryptosporidium</a:t>
            </a:r>
            <a:r>
              <a:rPr lang="es-ES" baseline="0" noProof="0" dirty="0" smtClean="0"/>
              <a:t>.</a:t>
            </a:r>
          </a:p>
          <a:p>
            <a:endParaRPr lang="es-ES" baseline="0" noProof="0" dirty="0" smtClean="0"/>
          </a:p>
          <a:p>
            <a:r>
              <a:rPr lang="es-ES" baseline="0" noProof="0" dirty="0" smtClean="0"/>
              <a:t>El </a:t>
            </a:r>
            <a:r>
              <a:rPr lang="es-ES" baseline="0" noProof="0" dirty="0" err="1" smtClean="0"/>
              <a:t>cryptosporidium</a:t>
            </a:r>
            <a:r>
              <a:rPr lang="es-ES" baseline="0" noProof="0" dirty="0" smtClean="0"/>
              <a:t> es uno de los patógenos resistentes al cloro.</a:t>
            </a:r>
            <a:endParaRPr lang="es-ES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8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El método de barreras múltiples aumenta</a:t>
            </a:r>
            <a:r>
              <a:rPr lang="es-ES" baseline="0" noProof="0" dirty="0" smtClean="0"/>
              <a:t> la posibilidad de acabar con patógenos resistentes al tratamiento que puedan encontrarse en el agua.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36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79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2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 smtClean="0"/>
              <a:t>Ancianos: Capacidad</a:t>
            </a:r>
            <a:r>
              <a:rPr lang="es-ES" baseline="0" noProof="0" dirty="0" smtClean="0"/>
              <a:t> reducida para combatir una infección o una enfermedad, por lo que son más vulnerables cuando están expuestos. Esto se debe a la reducción de la respuesta de la célula T ante la infección o la enfermedad. (Las células </a:t>
            </a:r>
            <a:r>
              <a:rPr lang="es-ES" baseline="0" noProof="0" dirty="0" err="1" smtClean="0"/>
              <a:t>CD4</a:t>
            </a:r>
            <a:r>
              <a:rPr lang="es-ES" baseline="0" noProof="0" dirty="0" smtClean="0"/>
              <a:t> son un tipo de célula T)</a:t>
            </a:r>
          </a:p>
          <a:p>
            <a:r>
              <a:rPr lang="es-ES" noProof="0" dirty="0" smtClean="0"/>
              <a:t> </a:t>
            </a:r>
          </a:p>
          <a:p>
            <a:r>
              <a:rPr lang="es-ES" noProof="0" dirty="0" smtClean="0"/>
              <a:t>“La mayor parte de la reducción en la respuesta inmunitaria</a:t>
            </a:r>
            <a:r>
              <a:rPr lang="es-ES" baseline="0" noProof="0" dirty="0" smtClean="0"/>
              <a:t> de personas en edad avanzada está asociada a los cambios en las respuestas de la célula T… La pérdida de la actividad inmunológica efectiva se debe principalmente a alteraciones en el compartimento de la célula T”</a:t>
            </a:r>
            <a:endParaRPr lang="es-ES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noProof="0" dirty="0" smtClean="0"/>
              <a:t>Fuente: </a:t>
            </a:r>
            <a:r>
              <a:rPr lang="es-ES" b="1" noProof="0" dirty="0" err="1" smtClean="0"/>
              <a:t>The</a:t>
            </a:r>
            <a:r>
              <a:rPr lang="es-ES" b="1" noProof="0" dirty="0" smtClean="0"/>
              <a:t> </a:t>
            </a:r>
            <a:r>
              <a:rPr lang="es-ES" b="1" noProof="0" dirty="0" err="1" smtClean="0"/>
              <a:t>immune</a:t>
            </a:r>
            <a:r>
              <a:rPr lang="es-ES" b="1" noProof="0" dirty="0" smtClean="0"/>
              <a:t> </a:t>
            </a:r>
            <a:r>
              <a:rPr lang="es-ES" b="1" noProof="0" dirty="0" err="1" smtClean="0"/>
              <a:t>system</a:t>
            </a:r>
            <a:r>
              <a:rPr lang="es-ES" b="1" noProof="0" dirty="0" smtClean="0"/>
              <a:t> in </a:t>
            </a:r>
            <a:r>
              <a:rPr lang="es-ES" b="1" noProof="0" dirty="0" err="1" smtClean="0"/>
              <a:t>the</a:t>
            </a:r>
            <a:r>
              <a:rPr lang="es-ES" b="1" noProof="0" dirty="0" smtClean="0"/>
              <a:t> </a:t>
            </a:r>
            <a:r>
              <a:rPr lang="es-ES" b="1" noProof="0" dirty="0" err="1" smtClean="0"/>
              <a:t>elderly</a:t>
            </a:r>
            <a:r>
              <a:rPr lang="es-ES" b="1" noProof="0" dirty="0" smtClean="0"/>
              <a:t>: II. </a:t>
            </a:r>
            <a:r>
              <a:rPr lang="es-ES" b="1" noProof="0" dirty="0" err="1" smtClean="0"/>
              <a:t>Specific</a:t>
            </a:r>
            <a:r>
              <a:rPr lang="es-ES" b="1" noProof="0" dirty="0" smtClean="0"/>
              <a:t> </a:t>
            </a:r>
            <a:r>
              <a:rPr lang="es-ES" b="1" noProof="0" dirty="0" err="1" smtClean="0"/>
              <a:t>cellular</a:t>
            </a:r>
            <a:r>
              <a:rPr lang="es-ES" b="1" noProof="0" dirty="0" smtClean="0"/>
              <a:t> </a:t>
            </a:r>
            <a:r>
              <a:rPr lang="es-ES" b="1" noProof="0" dirty="0" err="1" smtClean="0"/>
              <a:t>immunity</a:t>
            </a:r>
            <a:r>
              <a:rPr lang="es-ES" b="1" noProof="0" dirty="0" smtClean="0"/>
              <a:t>. </a:t>
            </a:r>
            <a:r>
              <a:rPr lang="es-ES" b="1" noProof="0" dirty="0" err="1" smtClean="0"/>
              <a:t>Ginaldi</a:t>
            </a:r>
            <a:r>
              <a:rPr lang="es-ES" b="1" noProof="0" dirty="0" smtClean="0"/>
              <a:t>,</a:t>
            </a:r>
            <a:r>
              <a:rPr lang="es-ES" b="1" baseline="0" noProof="0" dirty="0" smtClean="0"/>
              <a:t> L. et al.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baseline="0" noProof="0" dirty="0" smtClean="0"/>
              <a:t>Disponible en: http://www.ncbi.nlm.nih.gov/pubmed/10580636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baseline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baseline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baseline="0" noProof="0" dirty="0" smtClean="0"/>
              <a:t>Niños: Capacidad subdesarrollada para combatir una infección o enfermedad por lo que son más vulnerables cuando están expuestos.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baseline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“El crecimiento y el desarrollo de los linfocitos,</a:t>
            </a:r>
            <a:r>
              <a:rPr lang="es-ES" sz="1200" u="none" strike="noStrike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tipo de célula blanca vital para el sistema inmunológico (no son completos en niños)… Este sistema protege al cuerpo ante microorganismos y gérmenes. El sistema inmunológico de un niño no se desarrolla totalmente hasta los 14 años”.</a:t>
            </a:r>
            <a: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Fuente: </a:t>
            </a:r>
            <a:r>
              <a:rPr lang="es-ES" sz="1200" u="none" strike="noStrike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About</a:t>
            </a:r>
            <a: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s-ES" sz="1200" u="none" strike="noStrike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Children's</a:t>
            </a:r>
            <a: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s-ES" sz="1200" u="none" strike="noStrike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Immune</a:t>
            </a:r>
            <a: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s-ES" sz="1200" u="none" strike="noStrike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Systems</a:t>
            </a:r>
            <a: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| eHow.com</a:t>
            </a:r>
            <a: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http://www.ehow.com/about_4597764_childrens-immune-systems.html#ixzz16P6tk2ZQ</a:t>
            </a:r>
            <a:endParaRPr lang="es-ES" sz="1200" u="none" strike="noStrike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noProof="0" dirty="0" smtClean="0"/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noProof="0" dirty="0" smtClean="0"/>
              <a:t>Las células </a:t>
            </a:r>
            <a:r>
              <a:rPr lang="es-ES" baseline="0" noProof="0" dirty="0" err="1" smtClean="0"/>
              <a:t>CD4</a:t>
            </a:r>
            <a:r>
              <a:rPr lang="es-ES" baseline="0" noProof="0" dirty="0" smtClean="0"/>
              <a:t> son un tipo de célula que tenemos en nuestro cuerpo, capaz de combatir la enfermedad. En el caso del VIH, las células </a:t>
            </a:r>
            <a:r>
              <a:rPr lang="es-ES" baseline="0" noProof="0" dirty="0" err="1" smtClean="0"/>
              <a:t>CD4</a:t>
            </a:r>
            <a:r>
              <a:rPr lang="es-ES" baseline="0" noProof="0" dirty="0" smtClean="0"/>
              <a:t> albergan el virus, el cual se replica e invade el cuerpo. Con el paso del tiempo, el número de células </a:t>
            </a:r>
            <a:r>
              <a:rPr lang="es-ES" baseline="0" noProof="0" dirty="0" err="1" smtClean="0"/>
              <a:t>CD4</a:t>
            </a:r>
            <a:r>
              <a:rPr lang="es-ES" baseline="0" noProof="0" dirty="0" smtClean="0"/>
              <a:t> en nuestro cuerpo se reduce a medida que el virus continúa infectando al resto de las células. Esto reduce la fuerza del sistema inmunitario de una persona infectada. Una persona con este virus se enferma progresivamente y es más vulnerable ante otras enfermedades.</a:t>
            </a:r>
          </a:p>
          <a:p>
            <a:r>
              <a:rPr lang="es-ES" baseline="0" noProof="0" dirty="0" smtClean="0"/>
              <a:t>Fuente: http://aids.about.com/od/newlydiagnosed/qt/cd4.htm</a:t>
            </a:r>
          </a:p>
          <a:p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FC49B-FEB1-4408-9AEA-07BC50B003D9}" type="slidenum">
              <a:rPr lang="en-US"/>
              <a:pPr/>
              <a:t>10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noProof="0" dirty="0" smtClean="0"/>
              <a:t>Un sistema inmunitario en buenas condiciones posee de 600 a 1200 células </a:t>
            </a:r>
            <a:r>
              <a:rPr lang="es-ES" baseline="0" noProof="0" dirty="0" err="1" smtClean="0"/>
              <a:t>CD4</a:t>
            </a:r>
            <a:r>
              <a:rPr lang="es-ES" baseline="0" noProof="0" dirty="0" smtClean="0"/>
              <a:t> por </a:t>
            </a:r>
            <a:r>
              <a:rPr lang="es-ES" baseline="0" noProof="0" dirty="0" err="1" smtClean="0"/>
              <a:t>microlitro</a:t>
            </a:r>
            <a:r>
              <a:rPr lang="es-ES" baseline="0" noProof="0" dirty="0" smtClean="0"/>
              <a:t> (células/</a:t>
            </a:r>
            <a:r>
              <a:rPr lang="es-ES" baseline="0" noProof="0" dirty="0" smtClean="0">
                <a:sym typeface="Symbol"/>
              </a:rPr>
              <a:t>L).</a:t>
            </a:r>
          </a:p>
          <a:p>
            <a:endParaRPr lang="es-ES" baseline="0" noProof="0" dirty="0" smtClean="0">
              <a:sym typeface="Symbol"/>
            </a:endParaRPr>
          </a:p>
          <a:p>
            <a:r>
              <a:rPr lang="es-ES" baseline="0" noProof="0" dirty="0" smtClean="0">
                <a:sym typeface="Symbol"/>
              </a:rPr>
              <a:t>Para personas seropositivas, una cantidad de 350-600 células </a:t>
            </a:r>
            <a:r>
              <a:rPr lang="es-ES" baseline="0" noProof="0" dirty="0" err="1" smtClean="0">
                <a:sym typeface="Symbol"/>
              </a:rPr>
              <a:t>CD4</a:t>
            </a:r>
            <a:r>
              <a:rPr lang="es-ES" baseline="0" noProof="0" dirty="0" smtClean="0">
                <a:sym typeface="Symbol"/>
              </a:rPr>
              <a:t> todavía </a:t>
            </a:r>
            <a:r>
              <a:rPr lang="es-ES" baseline="0" noProof="0" dirty="0" err="1" smtClean="0">
                <a:sym typeface="Symbol"/>
              </a:rPr>
              <a:t>est</a:t>
            </a:r>
            <a:r>
              <a:rPr lang="es-SV" baseline="0" noProof="0" dirty="0" smtClean="0">
                <a:sym typeface="Symbol"/>
              </a:rPr>
              <a:t>á bien</a:t>
            </a:r>
            <a:r>
              <a:rPr lang="es-ES" baseline="0" noProof="0" dirty="0" smtClean="0">
                <a:sym typeface="Symbol"/>
              </a:rPr>
              <a:t>.</a:t>
            </a:r>
          </a:p>
          <a:p>
            <a:r>
              <a:rPr lang="es-ES" baseline="0" noProof="0" dirty="0" smtClean="0">
                <a:sym typeface="Symbol"/>
              </a:rPr>
              <a:t>En casos de poseer menos de 200 células por </a:t>
            </a:r>
            <a:r>
              <a:rPr lang="es-ES" baseline="0" noProof="0" dirty="0" err="1" smtClean="0">
                <a:sym typeface="Symbol"/>
              </a:rPr>
              <a:t>microlitro</a:t>
            </a:r>
            <a:r>
              <a:rPr lang="es-ES" baseline="0" noProof="0" dirty="0" smtClean="0">
                <a:sym typeface="Symbol"/>
              </a:rPr>
              <a:t>, existe un gran riesgo de infección y de contraer una enfermedad.</a:t>
            </a:r>
          </a:p>
          <a:p>
            <a:r>
              <a:rPr lang="es-ES" sz="900" baseline="0" noProof="0" dirty="0" smtClean="0">
                <a:sym typeface="Symbol"/>
              </a:rPr>
              <a:t>Fuente: http://aids.about.com/od/newlydiagnosed/qt/cd4.htm</a:t>
            </a:r>
          </a:p>
          <a:p>
            <a:endParaRPr lang="es-ES" baseline="0" noProof="0" dirty="0" smtClean="0">
              <a:sym typeface="Symbol"/>
            </a:endParaRPr>
          </a:p>
          <a:p>
            <a:r>
              <a:rPr lang="es-ES" baseline="0" noProof="0" dirty="0" smtClean="0">
                <a:sym typeface="Symbol"/>
              </a:rPr>
              <a:t>El estudio resumido en la diapositiva muestra que:</a:t>
            </a:r>
          </a:p>
          <a:p>
            <a:r>
              <a:rPr lang="es-ES" baseline="0" noProof="0" dirty="0" smtClean="0">
                <a:sym typeface="Symbol"/>
              </a:rPr>
              <a:t>En aquellos casos en los que la cantidad de células es de 200 a 500, el porcentaje de personas con enfermedades diarreicas se duplica con respecto a aquellos casos en los que la cantidad de células es superior a 500.</a:t>
            </a:r>
          </a:p>
          <a:p>
            <a:endParaRPr lang="es-ES" baseline="0" noProof="0" dirty="0" smtClean="0">
              <a:sym typeface="Symbo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noProof="0" dirty="0" smtClean="0">
                <a:sym typeface="Symbol"/>
              </a:rPr>
              <a:t>En aquellos casos en los que la cantidad de células es de 200, el porcentaje de personas con enfermedades diarreicas se duplica de nuevo con respecto a aquellos casos en los que la cantidad de células es entre 200 y 500.</a:t>
            </a:r>
          </a:p>
          <a:p>
            <a:endParaRPr lang="es-ES" baseline="0" noProof="0" dirty="0" smtClean="0">
              <a:sym typeface="Symbol"/>
            </a:endParaRPr>
          </a:p>
          <a:p>
            <a:endParaRPr lang="es-ES" baseline="0" noProof="0" dirty="0" smtClean="0">
              <a:sym typeface="Symbol"/>
            </a:endParaRPr>
          </a:p>
          <a:p>
            <a:r>
              <a:rPr lang="es-ES" baseline="0" noProof="0" dirty="0" smtClean="0">
                <a:sym typeface="Symbol"/>
              </a:rPr>
              <a:t>Conclusión: las personas con cantidades reducidas de células </a:t>
            </a:r>
            <a:r>
              <a:rPr lang="es-ES" baseline="0" noProof="0" dirty="0" err="1" smtClean="0">
                <a:sym typeface="Symbol"/>
              </a:rPr>
              <a:t>CD4</a:t>
            </a:r>
            <a:r>
              <a:rPr lang="es-ES" baseline="0" noProof="0" dirty="0" smtClean="0">
                <a:sym typeface="Symbol"/>
              </a:rPr>
              <a:t> o sistemas inmunitarios debilitados, como ocurre en el caso de enfermos, ancianos o niños, son más dados a contraer enfermedades diarreicas.</a:t>
            </a:r>
          </a:p>
          <a:p>
            <a:endParaRPr lang="es-ES" baseline="0" noProof="0" dirty="0" smtClean="0">
              <a:sym typeface="Symbol"/>
            </a:endParaRPr>
          </a:p>
          <a:p>
            <a:endParaRPr lang="es-ES" noProof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09669-7811-43C7-9B1C-1309E656DA83}" type="slidenum">
              <a:rPr lang="en-US"/>
              <a:pPr/>
              <a:t>11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noProof="0" dirty="0" smtClean="0"/>
              <a:t>Entre 20.000 muertes causadas por el VIH/SIDA, 7 a 10 personas sufrieron diarrea.</a:t>
            </a:r>
          </a:p>
          <a:p>
            <a:endParaRPr lang="es-ES" baseline="0" noProof="0" dirty="0" smtClean="0"/>
          </a:p>
          <a:p>
            <a:endParaRPr lang="es-ES" baseline="0" noProof="0" dirty="0" smtClean="0"/>
          </a:p>
          <a:p>
            <a:endParaRPr lang="es-ES" noProof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EC106-0AB3-4C59-9E2D-D464A90637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4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8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3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5C6A6E0B-8A9D-4387-9271-4ED03BF45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28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EAB7B9EA-D63C-437C-9847-F1398B30F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822065DA-B256-4158-9515-FA725A7A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77B3EDB1-A3F4-4A1C-A70E-6D46611E3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4B67A3DE-B535-4788-BF37-EDEE4C26B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8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441BF25C-2B83-42DC-A94F-79E7A93A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93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248B6EAB-DBC6-46EA-AD96-8AD9AE6F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6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3CB280B7-5964-47A5-A06B-B9EB20A19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6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8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914485B0-9CB1-4BEF-89FA-9165152CB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0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A54A96EB-609D-4892-8054-FABBDCED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7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703762A8-0307-41D0-AD98-D9552695C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57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5F92D6FE-3950-4F88-AC75-64AC1E6FD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6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9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9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5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3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92E8-9C90-44D0-816D-9C232EC6A556}" type="datetimeFigureOut">
              <a:rPr lang="en-US" smtClean="0"/>
              <a:pPr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FB74D-DDCF-4449-B37B-04C7477FA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2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Microsoft YaHei" charset="-122"/>
              </a:rPr>
              <a:t>2009-04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Microsoft YaHei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4EED1-4E0D-4A3D-9CEA-48CAEEA599E0}" type="slidenum">
              <a:rPr lang="en-US"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7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aws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WST_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1113"/>
            <a:ext cx="38481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513" y="677863"/>
            <a:ext cx="8077200" cy="623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SV" sz="1100" dirty="0">
              <a:solidFill>
                <a:srgbClr val="000000"/>
              </a:solidFill>
              <a:ea typeface="Microsoft YaHei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ea typeface="Microsoft YaHei" charset="-122"/>
              </a:rPr>
              <a:t>12, 2916 – </a:t>
            </a:r>
            <a:r>
              <a:rPr lang="es-SV" sz="1100" dirty="0" err="1">
                <a:solidFill>
                  <a:srgbClr val="000000"/>
                </a:solidFill>
                <a:ea typeface="Microsoft YaHei" charset="-122"/>
              </a:rPr>
              <a:t>5</a:t>
            </a:r>
            <a:r>
              <a:rPr lang="es-SV" sz="1100" baseline="30000" dirty="0" err="1">
                <a:solidFill>
                  <a:srgbClr val="000000"/>
                </a:solidFill>
                <a:ea typeface="Microsoft YaHei" charset="-122"/>
              </a:rPr>
              <a:t>th</a:t>
            </a:r>
            <a:r>
              <a:rPr lang="es-SV" sz="1100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lang="es-SV" sz="1100" dirty="0" err="1">
                <a:solidFill>
                  <a:srgbClr val="000000"/>
                </a:solidFill>
                <a:ea typeface="Microsoft YaHei" charset="-122"/>
              </a:rPr>
              <a:t>Avenue</a:t>
            </a:r>
            <a:endParaRPr lang="es-SV" sz="1100" dirty="0">
              <a:solidFill>
                <a:srgbClr val="000000"/>
              </a:solidFill>
              <a:ea typeface="Microsoft YaHei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ea typeface="Microsoft YaHei" charset="-122"/>
              </a:rPr>
              <a:t>Calgary, Alberta, </a:t>
            </a:r>
            <a:r>
              <a:rPr lang="es-SV" sz="1100" dirty="0" err="1">
                <a:solidFill>
                  <a:srgbClr val="000000"/>
                </a:solidFill>
                <a:ea typeface="Microsoft YaHei" charset="-122"/>
              </a:rPr>
              <a:t>T2A</a:t>
            </a:r>
            <a:r>
              <a:rPr lang="es-SV" sz="1100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lang="es-SV" sz="1100" dirty="0" err="1">
                <a:solidFill>
                  <a:srgbClr val="000000"/>
                </a:solidFill>
                <a:ea typeface="Microsoft YaHei" charset="-122"/>
              </a:rPr>
              <a:t>6K4</a:t>
            </a:r>
            <a:r>
              <a:rPr lang="es-SV" sz="1100" dirty="0">
                <a:solidFill>
                  <a:srgbClr val="000000"/>
                </a:solidFill>
                <a:ea typeface="Microsoft YaHei" charset="-122"/>
              </a:rPr>
              <a:t>, Canadá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ea typeface="Microsoft YaHei" charset="-122"/>
              </a:rPr>
              <a:t>Teléfono: + 1 (403) 243-3285, fax: + 1 (403) 243-6199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ea typeface="Microsoft YaHei" charset="-122"/>
                <a:hlinkClick r:id="rId4"/>
              </a:rPr>
              <a:t>Correo electrónico: cawst@cawst.org, sitio web: </a:t>
            </a:r>
            <a:r>
              <a:rPr lang="es-SV" sz="1100" dirty="0">
                <a:solidFill>
                  <a:srgbClr val="000000"/>
                </a:solidFill>
                <a:ea typeface="Microsoft YaHei" charset="-122"/>
              </a:rPr>
              <a:t>www.cawst.org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11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El Centro de Tecnologías Asequibles de Agua y Saneamiento (CAWST, por su sigla en inglés) es una organización sin fines de lucro con base en Calgary que proporciona capacitación y consultoría a organizaciones que trabajan directamente con poblaciones en países en desarrollo que carecen de acceso al agua limpia y al saneamiento básico.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Una de las principales estrategias de CAWST es hacer del conocimiento sobre agua un saber popular. Eso se logra, en parte, mediante el desarrollo y la distribución gratuita de materiales educativos con la intención de aumentar la disponibilidad de información para los que más lo necesitan.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Este documento es de contenido abierto y está elaborado bajo la licencia genérica Creative Commons Atribución 3.0. Para ver una copia de esa licencia, visite la página http://creativecommons.org/licenses/by/3.0/deed.es o envíe una carta a Creative Commons, 171 </a:t>
            </a:r>
            <a:r>
              <a:rPr lang="es-SV" sz="850" dirty="0" err="1">
                <a:solidFill>
                  <a:srgbClr val="000000"/>
                </a:solidFill>
                <a:ea typeface="Microsoft YaHei" charset="-122"/>
              </a:rPr>
              <a:t>Second</a:t>
            </a: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 Street, Suite 300, San Francisco, California 94105, Estados Unidos.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		Usted es libre de:</a:t>
            </a:r>
          </a:p>
          <a:p>
            <a:pPr marL="2000250" lvl="4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Compartir – copiar, distribuir y difundir este documento.</a:t>
            </a:r>
          </a:p>
          <a:p>
            <a:pPr marL="2000250" lvl="4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Editar – adaptar este documento.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		Bajo las siguientes condiciones:</a:t>
            </a:r>
          </a:p>
          <a:p>
            <a:pPr marL="2000250" lvl="4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Atribución. Deberá atribuírsele a CAWST el crédito de ser la fuente original del documento. Por favor, incluya la dirección a nuestro sitio web: www.cawst.org.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7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r>
              <a:rPr lang="es-SV" sz="850" dirty="0">
                <a:solidFill>
                  <a:srgbClr val="000000"/>
                </a:solidFill>
                <a:ea typeface="Microsoft YaHei" charset="-122"/>
              </a:rPr>
              <a:t>CAWST actualizará este documento periódicamente. Por ese motivo, no se recomienda que lo almacene para descargarlo desde su sitio web.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85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105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12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sz="900" b="1" dirty="0">
                <a:solidFill>
                  <a:srgbClr val="000000"/>
                </a:solidFill>
                <a:ea typeface="Microsoft YaHei" charset="-122"/>
              </a:rPr>
              <a:t> </a:t>
            </a:r>
            <a:r>
              <a:rPr lang="es-SV" sz="900" dirty="0">
                <a:solidFill>
                  <a:srgbClr val="000000"/>
                </a:solidFill>
                <a:ea typeface="Microsoft YaHei" charset="-122"/>
              </a:rPr>
              <a:t>CAWST y sus directores, empleados, contratistas y voluntarios no asumen ninguna responsabilidad ni dan ninguna garantía respecto de los resultados que puedan obtenerse a partir del uso de la información proporcionada.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111500"/>
            <a:ext cx="10795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3544888"/>
            <a:ext cx="936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305137"/>
            <a:ext cx="6408712" cy="20621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1" dirty="0">
                <a:solidFill>
                  <a:srgbClr val="000000"/>
                </a:solidFill>
                <a:ea typeface="Microsoft YaHei" charset="-122"/>
              </a:rPr>
              <a:t> </a:t>
            </a:r>
            <a:r>
              <a:rPr sz="1100" b="1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ea typeface="Microsoft YaHei" charset="-122"/>
              </a:rPr>
              <a:t>Manténgase</a:t>
            </a:r>
            <a:r>
              <a:rPr sz="1100" b="1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ea typeface="Microsoft YaHei" charset="-122"/>
              </a:rPr>
              <a:t>actualizado</a:t>
            </a:r>
            <a:r>
              <a:rPr sz="1100" b="1" dirty="0">
                <a:solidFill>
                  <a:srgbClr val="000000"/>
                </a:solidFill>
                <a:ea typeface="Microsoft YaHei" charset="-122"/>
              </a:rPr>
              <a:t> y </a:t>
            </a:r>
            <a:r>
              <a:rPr sz="1100" b="1" dirty="0" err="1">
                <a:solidFill>
                  <a:srgbClr val="000000"/>
                </a:solidFill>
                <a:ea typeface="Microsoft YaHei" charset="-122"/>
              </a:rPr>
              <a:t>obtenga</a:t>
            </a:r>
            <a:r>
              <a:rPr sz="1100" b="1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ea typeface="Microsoft YaHei" charset="-122"/>
              </a:rPr>
              <a:t>apoyo</a:t>
            </a:r>
            <a:r>
              <a:rPr sz="1100" b="1" dirty="0">
                <a:solidFill>
                  <a:srgbClr val="000000"/>
                </a:solidFill>
                <a:ea typeface="Microsoft YaHei" charset="-122"/>
              </a:rPr>
              <a:t>: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Últimas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actualizaciones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este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documento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Otros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talleres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y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recursos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capacitación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relacionados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Apoyo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sobre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el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uso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este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documento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para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su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ea typeface="Microsoft YaHei" charset="-122"/>
              </a:rPr>
              <a:t>trabajo</a:t>
            </a:r>
            <a:r>
              <a:rPr sz="1100" dirty="0">
                <a:solidFill>
                  <a:srgbClr val="000000"/>
                </a:solidFill>
                <a:ea typeface="Microsoft YaHei" charset="-122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100" dirty="0">
                <a:solidFill>
                  <a:srgbClr val="000000"/>
                </a:solidFill>
                <a:ea typeface="Microsoft YaHei" charset="-122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100" i="1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100" i="1" dirty="0">
                <a:solidFill>
                  <a:srgbClr val="000000"/>
                </a:solidFill>
                <a:ea typeface="Microsoft YaHei" charset="-122"/>
              </a:rPr>
              <a:t>CAWST </a:t>
            </a:r>
            <a:r>
              <a:rPr sz="1100" i="1" dirty="0" err="1">
                <a:solidFill>
                  <a:srgbClr val="000000"/>
                </a:solidFill>
                <a:ea typeface="Microsoft YaHei" charset="-122"/>
              </a:rPr>
              <a:t>provee</a:t>
            </a:r>
            <a:r>
              <a:rPr sz="1100" i="1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ea typeface="Microsoft YaHei" charset="-122"/>
              </a:rPr>
              <a:t>mentoría</a:t>
            </a:r>
            <a:r>
              <a:rPr sz="1100" i="1" dirty="0">
                <a:solidFill>
                  <a:srgbClr val="000000"/>
                </a:solidFill>
                <a:ea typeface="Microsoft YaHei" charset="-122"/>
              </a:rPr>
              <a:t> 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100" i="1" dirty="0" err="1">
                <a:solidFill>
                  <a:srgbClr val="000000"/>
                </a:solidFill>
                <a:ea typeface="Microsoft YaHei" charset="-122"/>
              </a:rPr>
              <a:t>asesoramiento</a:t>
            </a:r>
            <a:r>
              <a:rPr sz="1100" i="1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ea typeface="Microsoft YaHei" charset="-122"/>
              </a:rPr>
              <a:t>sobre</a:t>
            </a:r>
            <a:r>
              <a:rPr sz="1100" i="1" dirty="0">
                <a:solidFill>
                  <a:srgbClr val="000000"/>
                </a:solidFill>
                <a:ea typeface="Microsoft YaHei" charset="-122"/>
              </a:rPr>
              <a:t> el </a:t>
            </a:r>
            <a:r>
              <a:rPr sz="1100" i="1" dirty="0" err="1">
                <a:solidFill>
                  <a:srgbClr val="000000"/>
                </a:solidFill>
                <a:ea typeface="Microsoft YaHei" charset="-122"/>
              </a:rPr>
              <a:t>uso</a:t>
            </a:r>
            <a:r>
              <a:rPr sz="1100" i="1" dirty="0">
                <a:solidFill>
                  <a:srgbClr val="000000"/>
                </a:solidFill>
                <a:ea typeface="Microsoft YaHei" charset="-122"/>
              </a:rPr>
              <a:t> de </a:t>
            </a:r>
            <a:r>
              <a:rPr sz="1100" i="1" dirty="0" err="1">
                <a:solidFill>
                  <a:srgbClr val="000000"/>
                </a:solidFill>
                <a:ea typeface="Microsoft YaHei" charset="-122"/>
              </a:rPr>
              <a:t>sus</a:t>
            </a:r>
            <a:r>
              <a:rPr sz="1100" i="1" dirty="0">
                <a:solidFill>
                  <a:srgbClr val="000000"/>
                </a:solidFill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ea typeface="Microsoft YaHei" charset="-122"/>
              </a:rPr>
              <a:t>materiales</a:t>
            </a:r>
            <a:endParaRPr sz="1100" i="1" dirty="0">
              <a:solidFill>
                <a:srgbClr val="000000"/>
              </a:solidFill>
              <a:ea typeface="Microsoft YaHei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100" i="1" dirty="0">
                <a:solidFill>
                  <a:srgbClr val="000000"/>
                </a:solidFill>
                <a:ea typeface="Microsoft YaHei" charset="-122"/>
              </a:rPr>
              <a:t>de </a:t>
            </a:r>
            <a:r>
              <a:rPr sz="1100" i="1" dirty="0" err="1">
                <a:solidFill>
                  <a:srgbClr val="000000"/>
                </a:solidFill>
                <a:ea typeface="Microsoft YaHei" charset="-122"/>
              </a:rPr>
              <a:t>capacitación</a:t>
            </a:r>
            <a:r>
              <a:rPr sz="1100" i="1" dirty="0">
                <a:solidFill>
                  <a:srgbClr val="000000"/>
                </a:solidFill>
                <a:ea typeface="Microsoft YaHei" charset="-122"/>
              </a:rPr>
              <a:t>.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35500"/>
            <a:ext cx="4679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4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260F7D-63ED-4293-934C-26F690A0D24D}" type="slidenum">
              <a:rPr lang="en-US"/>
              <a:pPr/>
              <a:t>10</a:t>
            </a:fld>
            <a:endParaRPr lang="en-US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575" y="828675"/>
            <a:ext cx="7307263" cy="628650"/>
          </a:xfrm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057400" y="5867400"/>
            <a:ext cx="6629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 dirty="0"/>
              <a:t>(</a:t>
            </a:r>
            <a:r>
              <a:rPr lang="en-US" sz="1600" dirty="0" err="1"/>
              <a:t>Sadraei</a:t>
            </a:r>
            <a:r>
              <a:rPr lang="en-US" sz="1600" dirty="0"/>
              <a:t> et al., 2005. CD4+ Cell Counts and Opportunistic Protozoa in Indian HIV-Infected Patients. </a:t>
            </a:r>
            <a:r>
              <a:rPr lang="en-US" sz="1600" dirty="0" err="1"/>
              <a:t>Parasitol</a:t>
            </a:r>
            <a:r>
              <a:rPr lang="en-US" sz="1600" dirty="0"/>
              <a:t> Res 97: 270–273) </a:t>
            </a:r>
          </a:p>
        </p:txBody>
      </p:sp>
      <p:sp>
        <p:nvSpPr>
          <p:cNvPr id="118788" name="Oval 4"/>
          <p:cNvSpPr>
            <a:spLocks noChangeArrowheads="1"/>
          </p:cNvSpPr>
          <p:nvPr/>
        </p:nvSpPr>
        <p:spPr bwMode="auto">
          <a:xfrm>
            <a:off x="4191000" y="2133600"/>
            <a:ext cx="990600" cy="2819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789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7467600" cy="4106863"/>
          </a:xfrm>
        </p:spPr>
      </p:pic>
      <p:sp>
        <p:nvSpPr>
          <p:cNvPr id="118790" name="Oval 6"/>
          <p:cNvSpPr>
            <a:spLocks noChangeArrowheads="1"/>
          </p:cNvSpPr>
          <p:nvPr/>
        </p:nvSpPr>
        <p:spPr bwMode="auto">
          <a:xfrm>
            <a:off x="6553200" y="3429000"/>
            <a:ext cx="2057400" cy="2057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381000" y="304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8792" name="Picture 8" descr="CAWST Colour - no text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685800" y="4343400"/>
            <a:ext cx="7620000" cy="381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ECED13-A597-4A34-9868-8D78FC7A8CAB}" type="slidenum">
              <a:rPr lang="en-US"/>
              <a:pPr/>
              <a:t>11</a:t>
            </a:fld>
            <a:endParaRPr 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543800" cy="595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36286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Tasa de mortalidad entre 20,000 adultos con VIH en Uganda</a:t>
            </a:r>
            <a:endParaRPr lang="es-ES" sz="3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048000" y="1295400"/>
            <a:ext cx="3048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0055" name="Picture 7" descr="CAWST Colour - no text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4267200" y="14478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7010400" y="2362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2209800" y="2362200"/>
            <a:ext cx="1219200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2362200" y="2209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4572000" y="2286000"/>
            <a:ext cx="1752600" cy="2843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7239000" y="2209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2286000" y="2590800"/>
            <a:ext cx="1143000" cy="2843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7239000" y="2286000"/>
            <a:ext cx="1295400" cy="2843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6096000" y="2286000"/>
            <a:ext cx="685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7696200" y="5029200"/>
            <a:ext cx="9144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5867400" y="4343400"/>
            <a:ext cx="838200" cy="779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5257800" y="4953000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5318125" y="5249863"/>
            <a:ext cx="8540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6248400" y="50212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5715000" y="3581400"/>
            <a:ext cx="914400" cy="160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4191000" y="5257800"/>
            <a:ext cx="457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6324600" y="5029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5" name="Text Box 27"/>
          <p:cNvSpPr txBox="1">
            <a:spLocks noChangeArrowheads="1"/>
          </p:cNvSpPr>
          <p:nvPr/>
        </p:nvSpPr>
        <p:spPr bwMode="auto">
          <a:xfrm>
            <a:off x="3352800" y="5257800"/>
            <a:ext cx="304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0076" name="Oval 28"/>
          <p:cNvSpPr>
            <a:spLocks noChangeArrowheads="1"/>
          </p:cNvSpPr>
          <p:nvPr/>
        </p:nvSpPr>
        <p:spPr bwMode="auto">
          <a:xfrm>
            <a:off x="6248400" y="5029200"/>
            <a:ext cx="609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Line 29"/>
          <p:cNvSpPr>
            <a:spLocks noChangeShapeType="1"/>
          </p:cNvSpPr>
          <p:nvPr/>
        </p:nvSpPr>
        <p:spPr bwMode="auto">
          <a:xfrm>
            <a:off x="2209800" y="480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 flipH="1">
            <a:off x="4114800" y="2743200"/>
            <a:ext cx="6096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Line 31"/>
          <p:cNvSpPr>
            <a:spLocks noChangeShapeType="1"/>
          </p:cNvSpPr>
          <p:nvPr/>
        </p:nvSpPr>
        <p:spPr bwMode="auto">
          <a:xfrm>
            <a:off x="3962400" y="2590800"/>
            <a:ext cx="609600" cy="2286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80" name="Line 32"/>
          <p:cNvSpPr>
            <a:spLocks noChangeShapeType="1"/>
          </p:cNvSpPr>
          <p:nvPr/>
        </p:nvSpPr>
        <p:spPr bwMode="auto">
          <a:xfrm>
            <a:off x="4419600" y="2667000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81" name="Oval 33"/>
          <p:cNvSpPr>
            <a:spLocks noChangeArrowheads="1"/>
          </p:cNvSpPr>
          <p:nvPr/>
        </p:nvSpPr>
        <p:spPr bwMode="auto">
          <a:xfrm>
            <a:off x="3505200" y="3124200"/>
            <a:ext cx="152400" cy="381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2" name="Line 34"/>
          <p:cNvSpPr>
            <a:spLocks noChangeShapeType="1"/>
          </p:cNvSpPr>
          <p:nvPr/>
        </p:nvSpPr>
        <p:spPr bwMode="auto">
          <a:xfrm>
            <a:off x="3962400" y="2438400"/>
            <a:ext cx="762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83" name="Line 35"/>
          <p:cNvSpPr>
            <a:spLocks noChangeShapeType="1"/>
          </p:cNvSpPr>
          <p:nvPr/>
        </p:nvSpPr>
        <p:spPr bwMode="auto">
          <a:xfrm flipH="1" flipV="1">
            <a:off x="3886200" y="2362200"/>
            <a:ext cx="8382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Repaso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Discusión sobre por qué las enfermedades diarreicas tienen un gran impacto en poblaciones vulnerables</a:t>
            </a:r>
          </a:p>
          <a:p>
            <a:pPr algn="l"/>
            <a:endParaRPr lang="es-ES" dirty="0"/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2649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Expectativa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aprendizaje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Importancia del agua segura en poblaciones vulnerables</a:t>
            </a:r>
          </a:p>
          <a:p>
            <a:pPr algn="l"/>
            <a:endParaRPr lang="es-ES" dirty="0"/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5891689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Imágenes</a:t>
            </a:r>
            <a:r>
              <a:rPr lang="en-US" dirty="0" smtClean="0"/>
              <a:t> de </a:t>
            </a:r>
            <a:r>
              <a:rPr lang="en-US" dirty="0" err="1" smtClean="0"/>
              <a:t>niños</a:t>
            </a:r>
            <a:r>
              <a:rPr lang="en-US" dirty="0" smtClean="0"/>
              <a:t> con </a:t>
            </a:r>
            <a:r>
              <a:rPr lang="en-US" dirty="0" err="1" smtClean="0"/>
              <a:t>vasos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endParaRPr lang="en-US" dirty="0"/>
          </a:p>
        </p:txBody>
      </p:sp>
      <p:pic>
        <p:nvPicPr>
          <p:cNvPr id="3" name="Picture 8" descr="CAWST Colour - no tex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59C17D-E282-4CC9-A9DB-AD324DB3C36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Agua segura </a:t>
            </a:r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 personas que conviven con el VIH/SIDA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dirty="0" smtClean="0"/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dirty="0" smtClean="0"/>
              <a:t> “Las personas seropositivas sin acceso a </a:t>
            </a:r>
            <a:r>
              <a:rPr lang="es-ES" u="sng" dirty="0" smtClean="0"/>
              <a:t>agua potable </a:t>
            </a:r>
            <a:r>
              <a:rPr lang="es-ES" dirty="0" smtClean="0"/>
              <a:t>son vulnerables ante una variedad de patógenos comunes”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1800" b="1" dirty="0" smtClean="0"/>
              <a:t>      </a:t>
            </a:r>
            <a:endParaRPr lang="es-ES" sz="2000" b="1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0" y="4191000"/>
            <a:ext cx="6248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/>
              <a:t>(Partners in Health, 2006. PIH Guide to the Community-Based Treatment of HIV in Resource-Poor Settings, Second Edition)</a:t>
            </a:r>
          </a:p>
        </p:txBody>
      </p:sp>
      <p:pic>
        <p:nvPicPr>
          <p:cNvPr id="22533" name="Picture 5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3D6495-63E6-4E56-914C-18C7A62A8CEA}" type="slidenum">
              <a:rPr lang="en-US"/>
              <a:pPr/>
              <a:t>16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Agua segura y antirretrovirales</a:t>
            </a:r>
            <a:endParaRPr 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dirty="0" smtClean="0">
                <a:latin typeface="Swiss721BT-Light" charset="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dirty="0" smtClean="0">
              <a:latin typeface="Swiss721BT-Light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dirty="0" smtClean="0">
                <a:latin typeface="Swiss721BT-Light" charset="0"/>
              </a:rPr>
              <a:t> </a:t>
            </a:r>
            <a:r>
              <a:rPr lang="es-ES" dirty="0" smtClean="0"/>
              <a:t> </a:t>
            </a:r>
            <a:r>
              <a:rPr lang="es-ES" sz="2800" dirty="0" smtClean="0"/>
              <a:t>“El acceso al </a:t>
            </a:r>
            <a:r>
              <a:rPr lang="es-ES" sz="2800" u="sng" dirty="0" smtClean="0"/>
              <a:t>agua segura </a:t>
            </a:r>
            <a:r>
              <a:rPr lang="es-ES" sz="2800" dirty="0" smtClean="0"/>
              <a:t>es esencial para personas que conviven con el VIH</a:t>
            </a:r>
            <a:r>
              <a:rPr lang="en-GB" sz="2800" dirty="0" smtClean="0"/>
              <a:t>/</a:t>
            </a:r>
            <a:r>
              <a:rPr lang="en-GB" sz="2800" dirty="0" err="1" smtClean="0"/>
              <a:t>SIDA</a:t>
            </a:r>
            <a:r>
              <a:rPr lang="en-GB" sz="2800" dirty="0" smtClean="0"/>
              <a:t>, </a:t>
            </a:r>
            <a:r>
              <a:rPr lang="es-ES" sz="2800" dirty="0" smtClean="0"/>
              <a:t>ya que esto permite que los pacientes puedan tomar una determinada medicación con el fin de evitar enfermedades diarreicas que reducen la absorción de estos medicamentos”</a:t>
            </a:r>
            <a:endParaRPr lang="es-ES" sz="2800" dirty="0"/>
          </a:p>
        </p:txBody>
      </p:sp>
      <p:pic>
        <p:nvPicPr>
          <p:cNvPr id="30725" name="Picture 5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" y="5916931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0" y="5410200"/>
            <a:ext cx="6400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600" dirty="0" smtClean="0"/>
              <a:t>(OMS, </a:t>
            </a:r>
            <a:r>
              <a:rPr lang="en-US" sz="1600" dirty="0"/>
              <a:t>2008. Essential Prevention and Care Interventions for Adults and Adolescents Living with HIV in Resource-limited Settings)</a:t>
            </a:r>
          </a:p>
          <a:p>
            <a:pPr eaLnBrk="1" hangingPunct="1">
              <a:spcBef>
                <a:spcPct val="500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28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BC12C-005C-4FD5-BDC9-D5D4DF1FA798}" type="slidenum">
              <a:rPr lang="en-US"/>
              <a:pPr/>
              <a:t>17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Diarrea y absorción de antirretrovirales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  <a:p>
            <a:pPr>
              <a:buFont typeface="Wingdings" pitchFamily="2" charset="2"/>
              <a:buNone/>
            </a:pPr>
            <a:endParaRPr lang="en-US" b="1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5288"/>
            <a:ext cx="8534400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971800" y="5867400"/>
            <a:ext cx="57150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/>
              <a:t>(Brantley et al., 2003. British Journal of Infectious Diseases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5410200" y="50292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562600" y="51816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657600" y="1828800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85800" y="2362200"/>
            <a:ext cx="1600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700" dirty="0" err="1" smtClean="0"/>
              <a:t>Nivel</a:t>
            </a:r>
            <a:r>
              <a:rPr lang="en-US" sz="1700" dirty="0" smtClean="0"/>
              <a:t> de </a:t>
            </a:r>
            <a:r>
              <a:rPr lang="en-US" sz="1700" dirty="0" err="1" smtClean="0"/>
              <a:t>antirretrovirales</a:t>
            </a:r>
            <a:endParaRPr lang="en-US" sz="1700" dirty="0"/>
          </a:p>
        </p:txBody>
      </p:sp>
      <p:pic>
        <p:nvPicPr>
          <p:cNvPr id="81933" name="Picture 13" descr="CAWST Colour - no text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2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6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Repaso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Discusión de la importancia del agua segura en poblaciones vulnerables</a:t>
            </a:r>
          </a:p>
          <a:p>
            <a:pPr algn="l"/>
            <a:endParaRPr lang="es-ES" dirty="0"/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Expectativa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aprendizaje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Importancia del método de barreras múltiples en poblaciones vulnerables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DA95F-91D8-4019-B15A-ABDB7E812E73}" type="slidenum">
              <a:rPr lang="en-US"/>
              <a:pPr/>
              <a:t>2</a:t>
            </a:fld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Tratamiento doméstico del agua en poblaciones vulnerables</a:t>
            </a:r>
            <a:endParaRPr lang="es-ES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501" name="Picture 5" descr="CAWST 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73914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371600" y="32766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Método de barreras múltiples</a:t>
            </a:r>
            <a:endParaRPr lang="es-ES" sz="4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1295400"/>
            <a:ext cx="8686994" cy="1600200"/>
            <a:chOff x="1800" y="3423"/>
            <a:chExt cx="8301" cy="793"/>
          </a:xfrm>
        </p:grpSpPr>
        <p:grpSp>
          <p:nvGrpSpPr>
            <p:cNvPr id="46088" name="Group 5"/>
            <p:cNvGrpSpPr>
              <a:grpSpLocks/>
            </p:cNvGrpSpPr>
            <p:nvPr/>
          </p:nvGrpSpPr>
          <p:grpSpPr bwMode="auto">
            <a:xfrm>
              <a:off x="1800" y="3686"/>
              <a:ext cx="8301" cy="530"/>
              <a:chOff x="1800" y="3686"/>
              <a:chExt cx="8301" cy="530"/>
            </a:xfrm>
          </p:grpSpPr>
          <p:sp>
            <p:nvSpPr>
              <p:cNvPr id="46092" name="Line 6"/>
              <p:cNvSpPr>
                <a:spLocks noChangeShapeType="1"/>
              </p:cNvSpPr>
              <p:nvPr/>
            </p:nvSpPr>
            <p:spPr bwMode="auto">
              <a:xfrm>
                <a:off x="4979" y="3873"/>
                <a:ext cx="16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3" name="Line 7"/>
              <p:cNvSpPr>
                <a:spLocks noChangeShapeType="1"/>
              </p:cNvSpPr>
              <p:nvPr/>
            </p:nvSpPr>
            <p:spPr bwMode="auto">
              <a:xfrm>
                <a:off x="6662" y="3873"/>
                <a:ext cx="16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4" name="Line 8"/>
              <p:cNvSpPr>
                <a:spLocks noChangeShapeType="1"/>
              </p:cNvSpPr>
              <p:nvPr/>
            </p:nvSpPr>
            <p:spPr bwMode="auto">
              <a:xfrm>
                <a:off x="3296" y="3873"/>
                <a:ext cx="16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5" name="Line 9"/>
              <p:cNvSpPr>
                <a:spLocks noChangeShapeType="1"/>
              </p:cNvSpPr>
              <p:nvPr/>
            </p:nvSpPr>
            <p:spPr bwMode="auto">
              <a:xfrm>
                <a:off x="8345" y="3873"/>
                <a:ext cx="16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6096" name="Group 10"/>
              <p:cNvGrpSpPr>
                <a:grpSpLocks/>
              </p:cNvGrpSpPr>
              <p:nvPr/>
            </p:nvGrpSpPr>
            <p:grpSpPr bwMode="auto">
              <a:xfrm>
                <a:off x="1800" y="3686"/>
                <a:ext cx="8301" cy="530"/>
                <a:chOff x="1800" y="3686"/>
                <a:chExt cx="8301" cy="530"/>
              </a:xfrm>
            </p:grpSpPr>
            <p:sp>
              <p:nvSpPr>
                <p:cNvPr id="460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483" y="3686"/>
                  <a:ext cx="1496" cy="53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46800" bIns="1800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CA" sz="200" b="1" dirty="0"/>
                </a:p>
                <a:p>
                  <a:pPr algn="ctr" eaLnBrk="1" hangingPunct="1"/>
                  <a:r>
                    <a:rPr lang="en-CA" sz="1400" b="1" dirty="0" err="1" smtClean="0"/>
                    <a:t>Sedimentación</a:t>
                  </a:r>
                  <a:endParaRPr lang="en-CA" sz="1400" b="1" dirty="0"/>
                </a:p>
              </p:txBody>
            </p:sp>
            <p:sp>
              <p:nvSpPr>
                <p:cNvPr id="4609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166" y="3686"/>
                  <a:ext cx="1496" cy="53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CA" sz="200" b="1" dirty="0"/>
                </a:p>
                <a:p>
                  <a:pPr algn="ctr" eaLnBrk="1" hangingPunct="1"/>
                  <a:r>
                    <a:rPr lang="en-CA" sz="1400" b="1" dirty="0" err="1" smtClean="0"/>
                    <a:t>Filtración</a:t>
                  </a:r>
                  <a:endParaRPr lang="en-CA" sz="1400" b="1" dirty="0"/>
                </a:p>
              </p:txBody>
            </p:sp>
            <p:sp>
              <p:nvSpPr>
                <p:cNvPr id="4609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849" y="3686"/>
                  <a:ext cx="1496" cy="53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CA" sz="200" b="1" dirty="0"/>
                </a:p>
                <a:p>
                  <a:pPr algn="ctr" eaLnBrk="1" hangingPunct="1"/>
                  <a:r>
                    <a:rPr lang="en-CA" sz="1400" b="1" dirty="0" err="1" smtClean="0"/>
                    <a:t>Desinfección</a:t>
                  </a:r>
                  <a:endParaRPr lang="en-CA" sz="1400" b="1" dirty="0"/>
                </a:p>
              </p:txBody>
            </p:sp>
            <p:sp>
              <p:nvSpPr>
                <p:cNvPr id="4610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532" y="3686"/>
                  <a:ext cx="1569" cy="53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CA" sz="200" b="1" dirty="0"/>
                </a:p>
                <a:p>
                  <a:pPr algn="ctr" eaLnBrk="1" hangingPunct="1"/>
                  <a:r>
                    <a:rPr lang="en-CA" sz="1400" b="1" dirty="0" err="1" smtClean="0"/>
                    <a:t>Almacenamiento</a:t>
                  </a:r>
                  <a:r>
                    <a:rPr lang="en-CA" sz="1400" b="1" dirty="0" smtClean="0"/>
                    <a:t> </a:t>
                  </a:r>
                  <a:r>
                    <a:rPr lang="en-CA" sz="1400" b="1" dirty="0" err="1" smtClean="0"/>
                    <a:t>seguro</a:t>
                  </a:r>
                  <a:endParaRPr lang="en-CA" sz="1400" b="1" dirty="0"/>
                </a:p>
              </p:txBody>
            </p:sp>
            <p:sp>
              <p:nvSpPr>
                <p:cNvPr id="4610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800" y="3686"/>
                  <a:ext cx="1496" cy="53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tIns="46800" bIns="18000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endParaRPr lang="en-CA" sz="200" b="1" dirty="0"/>
                </a:p>
                <a:p>
                  <a:pPr algn="ctr" eaLnBrk="1" hangingPunct="1"/>
                  <a:r>
                    <a:rPr lang="en-CA" sz="1400" b="1" dirty="0" err="1" smtClean="0"/>
                    <a:t>Protección</a:t>
                  </a:r>
                  <a:r>
                    <a:rPr lang="en-CA" sz="1400" b="1" dirty="0" smtClean="0"/>
                    <a:t> de la </a:t>
                  </a:r>
                  <a:r>
                    <a:rPr lang="en-CA" sz="1400" b="1" dirty="0" err="1" smtClean="0"/>
                    <a:t>fuente</a:t>
                  </a:r>
                  <a:endParaRPr lang="en-CA" sz="1400" b="1" dirty="0"/>
                </a:p>
              </p:txBody>
            </p:sp>
          </p:grpSp>
        </p:grpSp>
        <p:sp>
          <p:nvSpPr>
            <p:cNvPr id="46089" name="Line 16"/>
            <p:cNvSpPr>
              <a:spLocks noChangeShapeType="1"/>
            </p:cNvSpPr>
            <p:nvPr/>
          </p:nvSpPr>
          <p:spPr bwMode="auto">
            <a:xfrm>
              <a:off x="4044" y="3423"/>
              <a:ext cx="35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Line 17"/>
            <p:cNvSpPr>
              <a:spLocks noChangeShapeType="1"/>
            </p:cNvSpPr>
            <p:nvPr/>
          </p:nvSpPr>
          <p:spPr bwMode="auto">
            <a:xfrm>
              <a:off x="4044" y="3423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Line 18"/>
            <p:cNvSpPr>
              <a:spLocks noChangeShapeType="1"/>
            </p:cNvSpPr>
            <p:nvPr/>
          </p:nvSpPr>
          <p:spPr bwMode="auto">
            <a:xfrm>
              <a:off x="7597" y="3423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2514600" y="1295400"/>
            <a:ext cx="403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b="1" dirty="0" err="1" smtClean="0"/>
              <a:t>Tratamiento</a:t>
            </a:r>
            <a:r>
              <a:rPr lang="en-CA" b="1" dirty="0" smtClean="0"/>
              <a:t> </a:t>
            </a:r>
            <a:r>
              <a:rPr lang="en-CA" b="1" dirty="0" err="1" smtClean="0"/>
              <a:t>doméstico</a:t>
            </a:r>
            <a:r>
              <a:rPr lang="en-CA" b="1" dirty="0" smtClean="0"/>
              <a:t> del </a:t>
            </a:r>
            <a:r>
              <a:rPr lang="en-CA" b="1" dirty="0" err="1" smtClean="0"/>
              <a:t>agua</a:t>
            </a:r>
            <a:endParaRPr lang="en-CA" b="1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219200" y="5791200"/>
            <a:ext cx="74676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" sz="3200" i="1" dirty="0" smtClean="0">
                <a:solidFill>
                  <a:schemeClr val="tx2"/>
                </a:solidFill>
              </a:rPr>
              <a:t>Cada uno de estos pasos reduce el riesgo para la salud</a:t>
            </a:r>
            <a:endParaRPr lang="es-ES" sz="3200" i="1" dirty="0">
              <a:solidFill>
                <a:schemeClr val="tx2"/>
              </a:solidFill>
            </a:endParaRPr>
          </a:p>
        </p:txBody>
      </p:sp>
      <p:pic>
        <p:nvPicPr>
          <p:cNvPr id="23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619" y="3048000"/>
            <a:ext cx="217381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01" y="3421379"/>
            <a:ext cx="919480" cy="107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59" y="3268979"/>
            <a:ext cx="914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Version 10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12" y="2971800"/>
            <a:ext cx="1077529" cy="251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52" y="3268979"/>
            <a:ext cx="1346047" cy="12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5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9763F2-E4B8-43BD-8568-CDF1BFA011D1}" type="slidenum">
              <a:rPr lang="en-US"/>
              <a:pPr/>
              <a:t>21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Patógeno resistente al cloro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s-ES" sz="2800" dirty="0" smtClean="0"/>
              <a:t>La mayor parte de bacterias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sz="2800" dirty="0" smtClean="0"/>
              <a:t>		</a:t>
            </a:r>
          </a:p>
          <a:p>
            <a:pPr>
              <a:lnSpc>
                <a:spcPct val="90000"/>
              </a:lnSpc>
            </a:pPr>
            <a:r>
              <a:rPr lang="es-ES" sz="2800" dirty="0" smtClean="0"/>
              <a:t>Virus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2800" dirty="0" smtClean="0"/>
          </a:p>
          <a:p>
            <a:pPr>
              <a:lnSpc>
                <a:spcPct val="90000"/>
              </a:lnSpc>
            </a:pPr>
            <a:r>
              <a:rPr lang="es-ES" sz="2800" dirty="0" err="1" smtClean="0"/>
              <a:t>Micobacterias</a:t>
            </a:r>
            <a:endParaRPr lang="es-ES" sz="2800" dirty="0" smtClean="0"/>
          </a:p>
          <a:p>
            <a:pPr>
              <a:lnSpc>
                <a:spcPct val="90000"/>
              </a:lnSpc>
            </a:pPr>
            <a:r>
              <a:rPr lang="es-ES" sz="2800" dirty="0" smtClean="0"/>
              <a:t>Protozoos</a:t>
            </a:r>
          </a:p>
          <a:p>
            <a:pPr lvl="1">
              <a:lnSpc>
                <a:spcPct val="90000"/>
              </a:lnSpc>
            </a:pPr>
            <a:r>
              <a:rPr lang="es-ES" i="1" dirty="0" err="1" smtClean="0"/>
              <a:t>Giardia</a:t>
            </a:r>
            <a:r>
              <a:rPr lang="es-ES" dirty="0" smtClean="0"/>
              <a:t>						</a:t>
            </a:r>
            <a:endParaRPr lang="es-ES" i="1" dirty="0" smtClean="0"/>
          </a:p>
          <a:p>
            <a:pPr lvl="1">
              <a:lnSpc>
                <a:spcPct val="90000"/>
              </a:lnSpc>
            </a:pPr>
            <a:r>
              <a:rPr lang="es-ES" b="1" i="1" dirty="0" err="1" smtClean="0"/>
              <a:t>Cryptosporidium</a:t>
            </a:r>
            <a:endParaRPr lang="es-ES" b="1" i="1" dirty="0"/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5105400" y="2362200"/>
            <a:ext cx="338137" cy="2895600"/>
          </a:xfrm>
          <a:prstGeom prst="downArrow">
            <a:avLst>
              <a:gd name="adj1" fmla="val 50000"/>
              <a:gd name="adj2" fmla="val 2140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4724400" y="1752600"/>
            <a:ext cx="10842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Arial Narrow" pitchFamily="34" charset="0"/>
              </a:rPr>
              <a:t>-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4800600" y="5334000"/>
            <a:ext cx="998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Arial Narrow" pitchFamily="34" charset="0"/>
              </a:rPr>
              <a:t>+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105400" y="61722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1600" dirty="0" err="1" smtClean="0"/>
              <a:t>Adaptado</a:t>
            </a:r>
            <a:r>
              <a:rPr lang="en-US" sz="1600" dirty="0" smtClean="0"/>
              <a:t> </a:t>
            </a:r>
            <a:r>
              <a:rPr lang="en-US" sz="1600" dirty="0" err="1" smtClean="0"/>
              <a:t>deSobsey</a:t>
            </a:r>
            <a:r>
              <a:rPr lang="en-US" sz="1600" dirty="0"/>
              <a:t>, UNC)</a:t>
            </a:r>
          </a:p>
        </p:txBody>
      </p:sp>
      <p:pic>
        <p:nvPicPr>
          <p:cNvPr id="120840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86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</a:rPr>
              <a:t>Cryptosporidium</a:t>
            </a:r>
          </a:p>
        </p:txBody>
      </p:sp>
      <p:pic>
        <p:nvPicPr>
          <p:cNvPr id="34820" name="Picture 6" descr="cryptosporidios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50963"/>
            <a:ext cx="4084638" cy="4287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5029200" y="57150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examiner.com</a:t>
            </a:r>
          </a:p>
        </p:txBody>
      </p:sp>
      <p:pic>
        <p:nvPicPr>
          <p:cNvPr id="34822" name="Picture 9" descr="cryptosporidios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286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1331913" y="4221163"/>
            <a:ext cx="18716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ecdc.europa.eu</a:t>
            </a:r>
          </a:p>
        </p:txBody>
      </p:sp>
      <p:pic>
        <p:nvPicPr>
          <p:cNvPr id="8" name="Picture 4" descr="CAWST Colour - no text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BDAE8-A8DB-4F6D-B239-C558DE108200}" type="slidenum">
              <a:rPr lang="en-US"/>
              <a:pPr/>
              <a:t>23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algn="ctr">
              <a:tabLst>
                <a:tab pos="8912225" algn="l"/>
              </a:tabLst>
            </a:pPr>
            <a:r>
              <a:rPr lang="es-E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 de supervivencia de pacientes con SIDA y </a:t>
            </a:r>
            <a:r>
              <a:rPr lang="es-ES" sz="28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Cryptosporidium</a:t>
            </a:r>
            <a:endParaRPr lang="es-ES" sz="2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6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10648"/>
          <a:stretch>
            <a:fillRect/>
          </a:stretch>
        </p:blipFill>
        <p:spPr>
          <a:xfrm>
            <a:off x="152400" y="1295400"/>
            <a:ext cx="8991600" cy="4648200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9268" name="Picture 4" descr="CAWST Colour - no text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62200" y="4343400"/>
            <a:ext cx="19812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Con </a:t>
            </a:r>
            <a:r>
              <a:rPr lang="en-US" dirty="0" err="1" smtClean="0"/>
              <a:t>criptosporidiosis</a:t>
            </a:r>
            <a:r>
              <a:rPr lang="en-US" dirty="0" smtClean="0"/>
              <a:t> </a:t>
            </a:r>
            <a:endParaRPr lang="en-US" dirty="0"/>
          </a:p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6629400" y="6248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(Colford et al.)</a:t>
            </a:r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-152400" y="4953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4572000" y="1752600"/>
            <a:ext cx="2895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/>
              <a:t>Sin </a:t>
            </a:r>
            <a:r>
              <a:rPr lang="en-US" dirty="0" err="1" smtClean="0"/>
              <a:t>criptosporidiosis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39275" name="Line 11"/>
          <p:cNvSpPr>
            <a:spLocks noChangeShapeType="1"/>
          </p:cNvSpPr>
          <p:nvPr/>
        </p:nvSpPr>
        <p:spPr bwMode="auto">
          <a:xfrm flipV="1">
            <a:off x="4191000" y="4419600"/>
            <a:ext cx="609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 flipH="1">
            <a:off x="4876800" y="2209800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Repaso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Discusión sobre la importancia del método de barreras múltiples para el agua segura en poblaciones vulnerables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Expectativas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aprendizaje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Impacto de las enfermedades diarreicas en poblaciones vulnerables</a:t>
            </a:r>
          </a:p>
          <a:p>
            <a:pPr algn="l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l">
              <a:buAutoNum type="arabicPeriod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Importancia del agua segura en </a:t>
            </a:r>
            <a:r>
              <a:rPr lang="es-ES" dirty="0">
                <a:latin typeface="Arial" pitchFamily="34" charset="0"/>
                <a:cs typeface="Arial" pitchFamily="34" charset="0"/>
              </a:rPr>
              <a:t>poblaciones vulnerables</a:t>
            </a:r>
          </a:p>
          <a:p>
            <a:pPr marL="742950" indent="-742950" algn="l">
              <a:buAutoNum type="arabicPeriod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l">
              <a:buAutoNum type="arabicPeriod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Importancia del método de barreras múltiples en </a:t>
            </a:r>
            <a:r>
              <a:rPr lang="es-ES" dirty="0">
                <a:latin typeface="Arial" pitchFamily="34" charset="0"/>
                <a:cs typeface="Arial" pitchFamily="34" charset="0"/>
              </a:rPr>
              <a:t>poblaciones vulnerables</a:t>
            </a:r>
          </a:p>
          <a:p>
            <a:pPr marL="742950" indent="-742950" algn="l">
              <a:buAutoNum type="arabicPeriod"/>
            </a:pPr>
            <a:endParaRPr lang="es-ES" dirty="0"/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¿Preguntas?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Expectativas de aprendizaje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Impacto de las enfermedades diarreicas en poblaciones vulnerables</a:t>
            </a:r>
          </a:p>
          <a:p>
            <a:pPr algn="l"/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l">
              <a:buAutoNum type="arabicPeriod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Importancia del agua segura en poblaciones vulnerables</a:t>
            </a:r>
          </a:p>
          <a:p>
            <a:pPr marL="742950" indent="-742950" algn="l">
              <a:buAutoNum type="arabicPeriod"/>
            </a:pP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l">
              <a:buAutoNum type="arabicPeriod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Importancia del método de barreras múltiples en poblaciones vulnerables</a:t>
            </a:r>
          </a:p>
          <a:p>
            <a:pPr marL="742950" indent="-742950" algn="l">
              <a:buAutoNum type="arabicPeriod"/>
            </a:pPr>
            <a:endParaRPr lang="es-ES" dirty="0"/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7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Expectativas de aprendizaje 1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>
                <a:latin typeface="Arial" pitchFamily="34" charset="0"/>
                <a:cs typeface="Arial" pitchFamily="34" charset="0"/>
              </a:rPr>
              <a:t>Impacto de las enfermedades diarreicas en poblaciones vulnerables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Ancianos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Bebés y niños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s-ES" sz="3200" dirty="0" smtClean="0">
                <a:latin typeface="Arial" pitchFamily="34" charset="0"/>
                <a:cs typeface="Arial" pitchFamily="34" charset="0"/>
              </a:rPr>
              <a:t>Personas enfermas (</a:t>
            </a:r>
            <a:r>
              <a:rPr lang="es-ES" sz="3200" dirty="0" err="1" smtClean="0">
                <a:latin typeface="Arial" pitchFamily="34" charset="0"/>
                <a:cs typeface="Arial" pitchFamily="34" charset="0"/>
              </a:rPr>
              <a:t>ej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: personas que conviven con el VIH/SIDA)</a:t>
            </a:r>
          </a:p>
          <a:p>
            <a:pPr algn="l"/>
            <a:endParaRPr lang="es-ES" dirty="0"/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0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Ancianos</a:t>
            </a:r>
            <a:endParaRPr lang="en-US" dirty="0"/>
          </a:p>
        </p:txBody>
      </p:sp>
      <p:pic>
        <p:nvPicPr>
          <p:cNvPr id="3" name="Picture 8" descr="CAWST Colour - no text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69231"/>
            <a:ext cx="3395773" cy="41576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Bebés</a:t>
            </a:r>
            <a:r>
              <a:rPr lang="en-US" dirty="0" smtClean="0"/>
              <a:t> y </a:t>
            </a:r>
            <a:r>
              <a:rPr lang="en-US" dirty="0" err="1" smtClean="0"/>
              <a:t>niños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199"/>
            <a:ext cx="2056421" cy="297180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42513" y="4226270"/>
            <a:ext cx="1834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 dirty="0"/>
              <a:t>mtxtremist.blogspot.com </a:t>
            </a:r>
          </a:p>
        </p:txBody>
      </p:sp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hfuller\Desktop\P1010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87012"/>
            <a:ext cx="4064000" cy="3048000"/>
          </a:xfrm>
          <a:prstGeom prst="rect">
            <a:avLst/>
          </a:prstGeom>
          <a:noFill/>
          <a:ln>
            <a:solidFill>
              <a:schemeClr val="tx1">
                <a:alpha val="96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hfuller\Desktop\IMGP0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0" y="1143121"/>
            <a:ext cx="3416380" cy="2267623"/>
          </a:xfrm>
          <a:prstGeom prst="rect">
            <a:avLst/>
          </a:prstGeom>
          <a:noFill/>
          <a:ln>
            <a:solidFill>
              <a:schemeClr val="tx1">
                <a:alpha val="6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42703" y="6270545"/>
            <a:ext cx="19230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 dirty="0" smtClean="0"/>
              <a:t>Heidi Fuller - CAWST</a:t>
            </a:r>
            <a:endParaRPr lang="en-US" sz="10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61061" y="3410744"/>
            <a:ext cx="110489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 dirty="0" smtClean="0"/>
              <a:t>Greg </a:t>
            </a:r>
            <a:r>
              <a:rPr lang="en-US" sz="1000" b="1" dirty="0" err="1" smtClean="0"/>
              <a:t>Hamer</a:t>
            </a:r>
            <a:r>
              <a:rPr lang="en-US" sz="1000" b="1" dirty="0" smtClean="0"/>
              <a:t> – </a:t>
            </a:r>
          </a:p>
          <a:p>
            <a:pPr eaLnBrk="1" hangingPunct="1">
              <a:spcBef>
                <a:spcPct val="50000"/>
              </a:spcBef>
            </a:pPr>
            <a:r>
              <a:rPr lang="en-US" sz="1000" b="1" dirty="0" err="1" smtClean="0"/>
              <a:t>Voluntario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para</a:t>
            </a:r>
            <a:r>
              <a:rPr lang="en-US" sz="1000" b="1" dirty="0" smtClean="0"/>
              <a:t> SHIP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674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Enfermos</a:t>
            </a:r>
            <a:endParaRPr lang="en-US" dirty="0"/>
          </a:p>
        </p:txBody>
      </p:sp>
      <p:pic>
        <p:nvPicPr>
          <p:cNvPr id="3" name="Picture 7" descr="a112_choler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350000" cy="416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5562600" y="5911056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Connect.in.com</a:t>
            </a:r>
          </a:p>
        </p:txBody>
      </p:sp>
      <p:pic>
        <p:nvPicPr>
          <p:cNvPr id="5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Ancianos y niños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>
                <a:latin typeface="Arial" pitchFamily="34" charset="0"/>
                <a:cs typeface="Arial" pitchFamily="34" charset="0"/>
              </a:rPr>
              <a:t>Capacidad para combatir la enfermedad o fuerza del sistema inmunitario</a:t>
            </a:r>
          </a:p>
          <a:p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Ancianos– reducida= más vulnerables</a:t>
            </a:r>
          </a:p>
          <a:p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Niños– subdesarrollada= más vulnerables</a:t>
            </a:r>
          </a:p>
          <a:p>
            <a:pPr algn="l"/>
            <a:endParaRPr lang="es-ES" dirty="0"/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Personas que conviven con el VIH/SIDA</a:t>
            </a:r>
            <a:endParaRPr lang="es-E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Las células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CD4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albergan al virus VIH, que se replica e invade el cuerpo</a:t>
            </a:r>
          </a:p>
          <a:p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Descenso de células </a:t>
            </a:r>
            <a:r>
              <a:rPr lang="es-ES" sz="3600" dirty="0" err="1" smtClean="0">
                <a:latin typeface="Arial" pitchFamily="34" charset="0"/>
                <a:cs typeface="Arial" pitchFamily="34" charset="0"/>
              </a:rPr>
              <a:t>CD4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 en sangre = más vulnerable</a:t>
            </a:r>
          </a:p>
          <a:p>
            <a:pPr algn="l"/>
            <a:endParaRPr lang="es-ES" dirty="0"/>
          </a:p>
        </p:txBody>
      </p:sp>
      <p:pic>
        <p:nvPicPr>
          <p:cNvPr id="4" name="Picture 8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929313"/>
            <a:ext cx="14874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1257</Words>
  <Application>Microsoft Office PowerPoint</Application>
  <PresentationFormat>On-screen Show (4:3)</PresentationFormat>
  <Paragraphs>235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Default Design</vt:lpstr>
      <vt:lpstr>PowerPoint Presentation</vt:lpstr>
      <vt:lpstr>Tratamiento doméstico del agua en poblaciones vulnerables</vt:lpstr>
      <vt:lpstr>Expectativas de aprendizaje</vt:lpstr>
      <vt:lpstr>Expectativas de aprendizaje 1</vt:lpstr>
      <vt:lpstr>Ancianos</vt:lpstr>
      <vt:lpstr>Bebés y niños</vt:lpstr>
      <vt:lpstr>Enfermos</vt:lpstr>
      <vt:lpstr>Ancianos y niños</vt:lpstr>
      <vt:lpstr>Personas que conviven con el VIH/SIDA</vt:lpstr>
      <vt:lpstr>PowerPoint Presentation</vt:lpstr>
      <vt:lpstr>PowerPoint Presentation</vt:lpstr>
      <vt:lpstr>Repaso</vt:lpstr>
      <vt:lpstr>Expectativa de aprendizaje 2</vt:lpstr>
      <vt:lpstr>Imágenes de niños con vasos de agua</vt:lpstr>
      <vt:lpstr>Agua segura y personas que conviven con el VIH/SIDA</vt:lpstr>
      <vt:lpstr>Agua segura y antirretrovirales</vt:lpstr>
      <vt:lpstr>Diarrea y absorción de antirretrovirales</vt:lpstr>
      <vt:lpstr>Repaso</vt:lpstr>
      <vt:lpstr>Expectativa de aprendizaje 3</vt:lpstr>
      <vt:lpstr>Método de barreras múltiples</vt:lpstr>
      <vt:lpstr>Patógeno resistente al cloro</vt:lpstr>
      <vt:lpstr>Cryptosporidium</vt:lpstr>
      <vt:lpstr>% de supervivencia de pacientes con SIDA y Cryptosporidium</vt:lpstr>
      <vt:lpstr>Repaso</vt:lpstr>
      <vt:lpstr>Expectativas de aprendizaje</vt:lpstr>
      <vt:lpstr>¿Preguntas?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Safe Drinking Water for  People Living with HIV/AIDS</dc:title>
  <dc:creator>Valued Acer Customer</dc:creator>
  <cp:lastModifiedBy>Roachita</cp:lastModifiedBy>
  <cp:revision>45</cp:revision>
  <dcterms:created xsi:type="dcterms:W3CDTF">2010-11-24T21:35:35Z</dcterms:created>
  <dcterms:modified xsi:type="dcterms:W3CDTF">2014-06-20T18:19:33Z</dcterms:modified>
</cp:coreProperties>
</file>