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handoutMasterIdLst>
    <p:handoutMasterId r:id="rId37"/>
  </p:handoutMasterIdLst>
  <p:sldIdLst>
    <p:sldId id="478" r:id="rId2"/>
    <p:sldId id="479" r:id="rId3"/>
    <p:sldId id="354" r:id="rId4"/>
    <p:sldId id="468" r:id="rId5"/>
    <p:sldId id="475" r:id="rId6"/>
    <p:sldId id="471" r:id="rId7"/>
    <p:sldId id="469" r:id="rId8"/>
    <p:sldId id="422" r:id="rId9"/>
    <p:sldId id="420" r:id="rId10"/>
    <p:sldId id="467" r:id="rId11"/>
    <p:sldId id="458" r:id="rId12"/>
    <p:sldId id="423" r:id="rId13"/>
    <p:sldId id="425" r:id="rId14"/>
    <p:sldId id="424" r:id="rId15"/>
    <p:sldId id="470" r:id="rId16"/>
    <p:sldId id="466" r:id="rId17"/>
    <p:sldId id="454" r:id="rId18"/>
    <p:sldId id="476" r:id="rId19"/>
    <p:sldId id="427" r:id="rId20"/>
    <p:sldId id="426" r:id="rId21"/>
    <p:sldId id="473" r:id="rId22"/>
    <p:sldId id="456" r:id="rId23"/>
    <p:sldId id="455" r:id="rId24"/>
    <p:sldId id="461" r:id="rId25"/>
    <p:sldId id="477" r:id="rId26"/>
    <p:sldId id="444" r:id="rId27"/>
    <p:sldId id="445" r:id="rId28"/>
    <p:sldId id="463" r:id="rId29"/>
    <p:sldId id="465" r:id="rId30"/>
    <p:sldId id="448" r:id="rId31"/>
    <p:sldId id="453" r:id="rId32"/>
    <p:sldId id="449" r:id="rId33"/>
    <p:sldId id="474" r:id="rId34"/>
    <p:sldId id="472" r:id="rId35"/>
  </p:sldIdLst>
  <p:sldSz cx="9144000" cy="6858000" type="screen4x3"/>
  <p:notesSz cx="7010400" cy="9296400"/>
  <p:defaultTextStyle>
    <a:defPPr>
      <a:defRPr lang="en-CA"/>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068" autoAdjust="0"/>
  </p:normalViewPr>
  <p:slideViewPr>
    <p:cSldViewPr>
      <p:cViewPr varScale="1">
        <p:scale>
          <a:sx n="64" d="100"/>
          <a:sy n="64" d="100"/>
        </p:scale>
        <p:origin x="2002"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dirty="0">
                <a:latin typeface="Arial" pitchFamily="34" charset="0"/>
                <a:ea typeface="+mn-ea"/>
                <a:cs typeface="Arial" pitchFamily="34" charset="0"/>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cs typeface="Arial" pitchFamily="34" charset="0"/>
              </a:defRPr>
            </a:lvl1pPr>
          </a:lstStyle>
          <a:p>
            <a:fld id="{8EF5C127-224C-437F-87FC-F8638EBB552F}" type="datetimeFigureOut">
              <a:rPr lang="en-US" altLang="en-US"/>
              <a:pPr/>
              <a:t>11/13/2014</a:t>
            </a:fld>
            <a:endParaRPr lang="en-US" alt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dirty="0">
                <a:latin typeface="Arial" pitchFamily="34" charset="0"/>
                <a:ea typeface="+mn-ea"/>
                <a:cs typeface="Arial" pitchFamily="34" charset="0"/>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cs typeface="Arial" pitchFamily="34" charset="0"/>
              </a:defRPr>
            </a:lvl1pPr>
          </a:lstStyle>
          <a:p>
            <a:fld id="{6588A34B-33FA-4F67-9686-30C7D36E717D}" type="slidenum">
              <a:rPr lang="en-US" altLang="en-US"/>
              <a:pPr/>
              <a:t>‹#›</a:t>
            </a:fld>
            <a:endParaRPr lang="en-US" altLang="en-US" dirty="0"/>
          </a:p>
        </p:txBody>
      </p:sp>
    </p:spTree>
    <p:extLst>
      <p:ext uri="{BB962C8B-B14F-4D97-AF65-F5344CB8AC3E}">
        <p14:creationId xmlns:p14="http://schemas.microsoft.com/office/powerpoint/2010/main" val="1606295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defRPr sz="1200" dirty="0">
                <a:latin typeface="Arial" charset="0"/>
                <a:ea typeface="+mn-ea"/>
                <a:cs typeface="Arial" charset="0"/>
              </a:defRPr>
            </a:lvl1pPr>
          </a:lstStyle>
          <a:p>
            <a:pPr>
              <a:defRPr/>
            </a:pPr>
            <a:endParaRPr lang="en-CA" dirty="0"/>
          </a:p>
        </p:txBody>
      </p:sp>
      <p:sp>
        <p:nvSpPr>
          <p:cNvPr id="4099" name="Rectangle 3"/>
          <p:cNvSpPr>
            <a:spLocks noGrp="1" noChangeArrowheads="1"/>
          </p:cNvSpPr>
          <p:nvPr>
            <p:ph type="dt" idx="1"/>
          </p:nvPr>
        </p:nvSpPr>
        <p:spPr bwMode="auto">
          <a:xfrm>
            <a:off x="3970338" y="0"/>
            <a:ext cx="3038475"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lgn="r">
              <a:defRPr sz="1200" dirty="0">
                <a:latin typeface="Arial" charset="0"/>
                <a:ea typeface="+mn-ea"/>
                <a:cs typeface="Arial" charset="0"/>
              </a:defRPr>
            </a:lvl1pPr>
          </a:lstStyle>
          <a:p>
            <a:pPr>
              <a:defRPr/>
            </a:pPr>
            <a:endParaRPr lang="en-CA" dirty="0"/>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1675" y="4416425"/>
            <a:ext cx="5607050" cy="4183063"/>
          </a:xfrm>
          <a:prstGeom prst="rect">
            <a:avLst/>
          </a:prstGeom>
          <a:noFill/>
          <a:ln>
            <a:noFill/>
          </a:ln>
          <a:effectLst/>
          <a:extLst/>
        </p:spPr>
        <p:txBody>
          <a:bodyPr vert="horz" wrap="square" lIns="93177" tIns="46589" rIns="93177" bIns="46589"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4102" name="Rectangle 6"/>
          <p:cNvSpPr>
            <a:spLocks noGrp="1" noChangeArrowheads="1"/>
          </p:cNvSpPr>
          <p:nvPr>
            <p:ph type="ftr" sz="quarter" idx="4"/>
          </p:nvPr>
        </p:nvSpPr>
        <p:spPr bwMode="auto">
          <a:xfrm>
            <a:off x="0" y="8829675"/>
            <a:ext cx="3038475" cy="465138"/>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defRPr sz="1200" dirty="0">
                <a:latin typeface="Arial" charset="0"/>
                <a:ea typeface="+mn-ea"/>
                <a:cs typeface="Arial" charset="0"/>
              </a:defRPr>
            </a:lvl1pPr>
          </a:lstStyle>
          <a:p>
            <a:pPr>
              <a:defRPr/>
            </a:pPr>
            <a:endParaRPr lang="en-CA" dirty="0"/>
          </a:p>
        </p:txBody>
      </p:sp>
      <p:sp>
        <p:nvSpPr>
          <p:cNvPr id="4103" name="Rectangle 7"/>
          <p:cNvSpPr>
            <a:spLocks noGrp="1" noChangeArrowheads="1"/>
          </p:cNvSpPr>
          <p:nvPr>
            <p:ph type="sldNum" sz="quarter" idx="5"/>
          </p:nvPr>
        </p:nvSpPr>
        <p:spPr bwMode="auto">
          <a:xfrm>
            <a:off x="3970338" y="8829675"/>
            <a:ext cx="3038475" cy="465138"/>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lgn="r">
              <a:defRPr sz="1200">
                <a:cs typeface="Arial" pitchFamily="34" charset="0"/>
              </a:defRPr>
            </a:lvl1pPr>
          </a:lstStyle>
          <a:p>
            <a:fld id="{D9345913-8BAF-45FF-8D97-9599635181DE}" type="slidenum">
              <a:rPr lang="en-CA" altLang="en-US"/>
              <a:pPr/>
              <a:t>‹#›</a:t>
            </a:fld>
            <a:endParaRPr lang="en-CA" altLang="en-US" dirty="0"/>
          </a:p>
        </p:txBody>
      </p:sp>
    </p:spTree>
    <p:extLst>
      <p:ext uri="{BB962C8B-B14F-4D97-AF65-F5344CB8AC3E}">
        <p14:creationId xmlns:p14="http://schemas.microsoft.com/office/powerpoint/2010/main" val="34217661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112"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112"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112"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112"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a:latin typeface="Arial" pitchFamily="34" charset="0"/>
                <a:ea typeface="ＭＳ Ｐゴシック" pitchFamily="34" charset="-128"/>
              </a:rPr>
              <a:t>http://www.cdc.gov/hepatitis/HEV/HEVfaq.htm#section2 </a:t>
            </a:r>
          </a:p>
        </p:txBody>
      </p:sp>
      <p:sp>
        <p:nvSpPr>
          <p:cNvPr id="2048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rtl="0" eaLnBrk="1" hangingPunct="1"/>
            <a:fld id="{C76AA76E-C05A-4FEF-9922-5DD0E611F1A8}" type="slidenum">
              <a:rPr sz="1200"/>
              <a:pPr eaLnBrk="1" hangingPunct="1"/>
              <a:t>6</a:t>
            </a:fld>
            <a:endParaRPr sz="1200"/>
          </a:p>
        </p:txBody>
      </p:sp>
    </p:spTree>
    <p:extLst>
      <p:ext uri="{BB962C8B-B14F-4D97-AF65-F5344CB8AC3E}">
        <p14:creationId xmlns:p14="http://schemas.microsoft.com/office/powerpoint/2010/main" val="1987949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a:latin typeface="Arial" pitchFamily="34" charset="0"/>
                <a:ea typeface="ＭＳ Ｐゴシック" pitchFamily="34" charset="-128"/>
              </a:rPr>
              <a:t>CDC</a:t>
            </a:r>
          </a:p>
        </p:txBody>
      </p:sp>
      <p:sp>
        <p:nvSpPr>
          <p:cNvPr id="2867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rtl="0" eaLnBrk="1" hangingPunct="1"/>
            <a:fld id="{3F6CE471-DFFE-4527-9009-EE062FE6D988}" type="slidenum">
              <a:rPr sz="1200"/>
              <a:pPr eaLnBrk="1" hangingPunct="1"/>
              <a:t>13</a:t>
            </a:fld>
            <a:endParaRPr sz="1200"/>
          </a:p>
        </p:txBody>
      </p:sp>
    </p:spTree>
    <p:extLst>
      <p:ext uri="{BB962C8B-B14F-4D97-AF65-F5344CB8AC3E}">
        <p14:creationId xmlns:p14="http://schemas.microsoft.com/office/powerpoint/2010/main" val="4187968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a typeface="ＭＳ Ｐゴシック" pitchFamily="34" charset="-128"/>
            </a:endParaRPr>
          </a:p>
        </p:txBody>
      </p:sp>
      <p:sp>
        <p:nvSpPr>
          <p:cNvPr id="3993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rtl="0" eaLnBrk="1" hangingPunct="1"/>
            <a:fld id="{ABB837E1-1579-44B9-A98C-379C7274543E}" type="slidenum">
              <a:rPr sz="1200"/>
              <a:pPr eaLnBrk="1" hangingPunct="1"/>
              <a:t>26</a:t>
            </a:fld>
            <a:endParaRPr sz="1200"/>
          </a:p>
        </p:txBody>
      </p:sp>
    </p:spTree>
    <p:extLst>
      <p:ext uri="{BB962C8B-B14F-4D97-AF65-F5344CB8AC3E}">
        <p14:creationId xmlns:p14="http://schemas.microsoft.com/office/powerpoint/2010/main" val="1491339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a:t>Estimation du CDC </a:t>
            </a:r>
            <a:r>
              <a:rPr baseline="0"/>
              <a:t> http://www.cdc.gov/parasites/schistosomiasis/</a:t>
            </a:r>
          </a:p>
          <a:p>
            <a:endParaRPr lang="en-US" dirty="0"/>
          </a:p>
        </p:txBody>
      </p:sp>
      <p:sp>
        <p:nvSpPr>
          <p:cNvPr id="4" name="Slide Number Placeholder 3"/>
          <p:cNvSpPr>
            <a:spLocks noGrp="1"/>
          </p:cNvSpPr>
          <p:nvPr>
            <p:ph type="sldNum" sz="quarter" idx="10"/>
          </p:nvPr>
        </p:nvSpPr>
        <p:spPr/>
        <p:txBody>
          <a:bodyPr/>
          <a:lstStyle/>
          <a:p>
            <a:pPr rtl="0"/>
            <a:fld id="{D9345913-8BAF-45FF-8D97-9599635181DE}" type="slidenum">
              <a:rPr/>
              <a:pPr/>
              <a:t>32</a:t>
            </a:fld>
            <a:endParaRPr/>
          </a:p>
        </p:txBody>
      </p:sp>
    </p:spTree>
    <p:extLst>
      <p:ext uri="{BB962C8B-B14F-4D97-AF65-F5344CB8AC3E}">
        <p14:creationId xmlns:p14="http://schemas.microsoft.com/office/powerpoint/2010/main" val="3197197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CA" dirty="0"/>
              <a:t>Month-Year</a:t>
            </a: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52F977B2-2488-4A49-B62A-CC3E87C28F3E}" type="slidenum">
              <a:rPr lang="en-CA" altLang="en-US"/>
              <a:pPr/>
              <a:t>‹#›</a:t>
            </a:fld>
            <a:endParaRPr lang="en-CA" altLang="en-US" dirty="0"/>
          </a:p>
        </p:txBody>
      </p:sp>
    </p:spTree>
    <p:extLst>
      <p:ext uri="{BB962C8B-B14F-4D97-AF65-F5344CB8AC3E}">
        <p14:creationId xmlns:p14="http://schemas.microsoft.com/office/powerpoint/2010/main" val="1807718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CA" dirty="0"/>
              <a:t>Month-Year</a:t>
            </a: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49A4F61B-7ACA-4B00-95C8-052ABDAAE5A6}" type="slidenum">
              <a:rPr lang="en-CA" altLang="en-US"/>
              <a:pPr/>
              <a:t>‹#›</a:t>
            </a:fld>
            <a:endParaRPr lang="en-CA" altLang="en-US" dirty="0"/>
          </a:p>
        </p:txBody>
      </p:sp>
    </p:spTree>
    <p:extLst>
      <p:ext uri="{BB962C8B-B14F-4D97-AF65-F5344CB8AC3E}">
        <p14:creationId xmlns:p14="http://schemas.microsoft.com/office/powerpoint/2010/main" val="3425259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CA" dirty="0"/>
              <a:t>Month-Year</a:t>
            </a: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5221C62D-DCDB-4C20-ADF1-A20FEDA3F104}" type="slidenum">
              <a:rPr lang="en-CA" altLang="en-US"/>
              <a:pPr/>
              <a:t>‹#›</a:t>
            </a:fld>
            <a:endParaRPr lang="en-CA" altLang="en-US" dirty="0"/>
          </a:p>
        </p:txBody>
      </p:sp>
    </p:spTree>
    <p:extLst>
      <p:ext uri="{BB962C8B-B14F-4D97-AF65-F5344CB8AC3E}">
        <p14:creationId xmlns:p14="http://schemas.microsoft.com/office/powerpoint/2010/main" val="1521504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pPr>
              <a:defRPr/>
            </a:pPr>
            <a:r>
              <a:rPr lang="en-CA" dirty="0"/>
              <a:t>Month-Year</a:t>
            </a: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9254C67F-F4B3-4AF9-8EDC-23EE65452FA7}" type="slidenum">
              <a:rPr lang="en-CA" altLang="en-US"/>
              <a:pPr/>
              <a:t>‹#›</a:t>
            </a:fld>
            <a:endParaRPr lang="en-CA" altLang="en-US" dirty="0"/>
          </a:p>
        </p:txBody>
      </p:sp>
    </p:spTree>
    <p:extLst>
      <p:ext uri="{BB962C8B-B14F-4D97-AF65-F5344CB8AC3E}">
        <p14:creationId xmlns:p14="http://schemas.microsoft.com/office/powerpoint/2010/main" val="2943639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AWST Colour - no text "/>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dirty="0"/>
            </a:lvl1pPr>
          </a:lstStyle>
          <a:p>
            <a:pPr>
              <a:defRPr/>
            </a:pPr>
            <a:r>
              <a:rPr lang="en-CA" dirty="0"/>
              <a:t>Month-Year</a:t>
            </a:r>
          </a:p>
        </p:txBody>
      </p:sp>
      <p:sp>
        <p:nvSpPr>
          <p:cNvPr id="6" name="Rectangle 5"/>
          <p:cNvSpPr>
            <a:spLocks noGrp="1" noChangeArrowheads="1"/>
          </p:cNvSpPr>
          <p:nvPr>
            <p:ph type="ftr" sz="quarter" idx="11"/>
          </p:nvPr>
        </p:nvSpPr>
        <p:spPr/>
        <p:txBody>
          <a:bodyPr/>
          <a:lstStyle>
            <a:lvl1pPr>
              <a:defRPr dirty="0"/>
            </a:lvl1pPr>
          </a:lstStyle>
          <a:p>
            <a:pPr>
              <a:defRPr/>
            </a:pPr>
            <a:endParaRPr lang="en-CA"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fld id="{AB60A765-5E45-4D91-996F-4FBDCC937175}" type="slidenum">
              <a:rPr lang="en-CA" altLang="en-US"/>
              <a:pPr/>
              <a:t>‹#›</a:t>
            </a:fld>
            <a:endParaRPr lang="en-CA" altLang="en-US" dirty="0"/>
          </a:p>
        </p:txBody>
      </p:sp>
    </p:spTree>
    <p:extLst>
      <p:ext uri="{BB962C8B-B14F-4D97-AF65-F5344CB8AC3E}">
        <p14:creationId xmlns:p14="http://schemas.microsoft.com/office/powerpoint/2010/main" val="36028511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CA" dirty="0"/>
              <a:t>Month-Year</a:t>
            </a: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0CF99CDF-AE9C-4115-8DBF-CF41A4C07694}" type="slidenum">
              <a:rPr lang="en-CA" altLang="en-US"/>
              <a:pPr/>
              <a:t>‹#›</a:t>
            </a:fld>
            <a:endParaRPr lang="en-CA" altLang="en-US" dirty="0"/>
          </a:p>
        </p:txBody>
      </p:sp>
    </p:spTree>
    <p:extLst>
      <p:ext uri="{BB962C8B-B14F-4D97-AF65-F5344CB8AC3E}">
        <p14:creationId xmlns:p14="http://schemas.microsoft.com/office/powerpoint/2010/main" val="2332093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CA" dirty="0"/>
              <a:t>Month-Year</a:t>
            </a: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52CE13EC-80D7-4300-ABDB-F345F587B13E}" type="slidenum">
              <a:rPr lang="en-CA" altLang="en-US"/>
              <a:pPr/>
              <a:t>‹#›</a:t>
            </a:fld>
            <a:endParaRPr lang="en-CA" altLang="en-US" dirty="0"/>
          </a:p>
        </p:txBody>
      </p:sp>
    </p:spTree>
    <p:extLst>
      <p:ext uri="{BB962C8B-B14F-4D97-AF65-F5344CB8AC3E}">
        <p14:creationId xmlns:p14="http://schemas.microsoft.com/office/powerpoint/2010/main" val="3786020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CA" dirty="0"/>
              <a:t>Month-Year</a:t>
            </a:r>
          </a:p>
        </p:txBody>
      </p:sp>
      <p:sp>
        <p:nvSpPr>
          <p:cNvPr id="8"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889CF588-5EFE-472B-9C34-35B8DB2B6BAE}" type="slidenum">
              <a:rPr lang="en-CA" altLang="en-US"/>
              <a:pPr/>
              <a:t>‹#›</a:t>
            </a:fld>
            <a:endParaRPr lang="en-CA" altLang="en-US" dirty="0"/>
          </a:p>
        </p:txBody>
      </p:sp>
    </p:spTree>
    <p:extLst>
      <p:ext uri="{BB962C8B-B14F-4D97-AF65-F5344CB8AC3E}">
        <p14:creationId xmlns:p14="http://schemas.microsoft.com/office/powerpoint/2010/main" val="3045529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CA" dirty="0"/>
              <a:t>Month-Year</a:t>
            </a:r>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ED6AD19E-3DDC-4A8C-BE41-13AA6CE9D821}" type="slidenum">
              <a:rPr lang="en-CA" altLang="en-US"/>
              <a:pPr/>
              <a:t>‹#›</a:t>
            </a:fld>
            <a:endParaRPr lang="en-CA" altLang="en-US" dirty="0"/>
          </a:p>
        </p:txBody>
      </p:sp>
    </p:spTree>
    <p:extLst>
      <p:ext uri="{BB962C8B-B14F-4D97-AF65-F5344CB8AC3E}">
        <p14:creationId xmlns:p14="http://schemas.microsoft.com/office/powerpoint/2010/main" val="4061107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CA" dirty="0"/>
              <a:t>Month-Year</a:t>
            </a:r>
          </a:p>
        </p:txBody>
      </p:sp>
      <p:sp>
        <p:nvSpPr>
          <p:cNvPr id="3"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AB12748A-8FBA-4F7A-A626-08F0FF5FE256}" type="slidenum">
              <a:rPr lang="en-CA" altLang="en-US"/>
              <a:pPr/>
              <a:t>‹#›</a:t>
            </a:fld>
            <a:endParaRPr lang="en-CA" altLang="en-US" dirty="0"/>
          </a:p>
        </p:txBody>
      </p:sp>
    </p:spTree>
    <p:extLst>
      <p:ext uri="{BB962C8B-B14F-4D97-AF65-F5344CB8AC3E}">
        <p14:creationId xmlns:p14="http://schemas.microsoft.com/office/powerpoint/2010/main" val="3641035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CA" dirty="0"/>
              <a:t>Month-Year</a:t>
            </a: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894E7F83-DF05-40CC-8194-360495E09C3A}" type="slidenum">
              <a:rPr lang="en-CA" altLang="en-US"/>
              <a:pPr/>
              <a:t>‹#›</a:t>
            </a:fld>
            <a:endParaRPr lang="en-CA" altLang="en-US" dirty="0"/>
          </a:p>
        </p:txBody>
      </p:sp>
    </p:spTree>
    <p:extLst>
      <p:ext uri="{BB962C8B-B14F-4D97-AF65-F5344CB8AC3E}">
        <p14:creationId xmlns:p14="http://schemas.microsoft.com/office/powerpoint/2010/main" val="1546878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CA" dirty="0"/>
              <a:t>Month-Year</a:t>
            </a: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6ED831B8-1F63-4E9B-9A41-B96EF2564831}" type="slidenum">
              <a:rPr lang="en-CA" altLang="en-US"/>
              <a:pPr/>
              <a:t>‹#›</a:t>
            </a:fld>
            <a:endParaRPr lang="en-CA" altLang="en-US" dirty="0"/>
          </a:p>
        </p:txBody>
      </p:sp>
    </p:spTree>
    <p:extLst>
      <p:ext uri="{BB962C8B-B14F-4D97-AF65-F5344CB8AC3E}">
        <p14:creationId xmlns:p14="http://schemas.microsoft.com/office/powerpoint/2010/main" val="3288016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dirty="0">
                <a:latin typeface="Arial" charset="0"/>
                <a:ea typeface="+mn-ea"/>
                <a:cs typeface="Arial" charset="0"/>
              </a:defRPr>
            </a:lvl1pPr>
          </a:lstStyle>
          <a:p>
            <a:pPr>
              <a:defRPr/>
            </a:pPr>
            <a:r>
              <a:rPr lang="en-CA" dirty="0"/>
              <a:t>Month-Year</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dirty="0">
                <a:latin typeface="Arial" charset="0"/>
                <a:ea typeface="+mn-ea"/>
                <a:cs typeface="Arial" charset="0"/>
              </a:defRPr>
            </a:lvl1pPr>
          </a:lstStyle>
          <a:p>
            <a:pPr>
              <a:defRPr/>
            </a:pPr>
            <a:endParaRPr lang="en-CA" dirty="0"/>
          </a:p>
        </p:txBody>
      </p:sp>
    </p:spTree>
  </p:cSld>
  <p:clrMap bg1="lt1" tx1="dk1" bg2="lt2" tx2="dk2" accent1="accent1" accent2="accent2" accent3="accent3" accent4="accent4" accent5="accent5" accent6="accent6" hlink="hlink" folHlink="folHlink"/>
  <p:sldLayoutIdLst>
    <p:sldLayoutId id="2147483688" r:id="rId1"/>
    <p:sldLayoutId id="2147483699"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12"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2"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wst.org/"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awst.org/resources"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apps.who.int/iris/bitstream/10665/44636/1/9789241501903_eng.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0996"/>
            <a:ext cx="4104456" cy="1101121"/>
          </a:xfrm>
          <a:prstGeom prst="rect">
            <a:avLst/>
          </a:prstGeom>
          <a:noFill/>
          <a:ln>
            <a:noFill/>
          </a:ln>
        </p:spPr>
      </p:pic>
      <p:sp>
        <p:nvSpPr>
          <p:cNvPr id="4" name="TextBox 3"/>
          <p:cNvSpPr txBox="1"/>
          <p:nvPr/>
        </p:nvSpPr>
        <p:spPr>
          <a:xfrm>
            <a:off x="671264" y="677882"/>
            <a:ext cx="8077200" cy="6309417"/>
          </a:xfrm>
          <a:prstGeom prst="rect">
            <a:avLst/>
          </a:prstGeom>
          <a:noFill/>
        </p:spPr>
        <p:txBody>
          <a:bodyPr wrap="square" rtlCol="0">
            <a:spAutoFit/>
          </a:bodyPr>
          <a:lstStyle/>
          <a:p>
            <a:endParaRPr lang="fr-FR" sz="1100" dirty="0" smtClean="0"/>
          </a:p>
          <a:p>
            <a:pPr algn="ctr" rtl="0" hangingPunct="0"/>
            <a:r>
              <a:rPr lang="fr-FR" sz="1100" dirty="0" smtClean="0"/>
              <a:t>424 Aviation Road NE</a:t>
            </a:r>
          </a:p>
          <a:p>
            <a:pPr algn="ctr" rtl="0" hangingPunct="0"/>
            <a:r>
              <a:rPr lang="fr-FR" sz="1100" dirty="0" smtClean="0"/>
              <a:t>Calgary, Alberta, T2E 8H6, Canada</a:t>
            </a:r>
          </a:p>
          <a:p>
            <a:pPr algn="ctr" rtl="0">
              <a:tabLst>
                <a:tab pos="1196975" algn="l"/>
              </a:tabLst>
            </a:pPr>
            <a:r>
              <a:rPr lang="fr-FR" sz="1100" dirty="0" smtClean="0"/>
              <a:t>Tél : + 1 (403) 243-3285, Fax : + 1 (403) 243-6199</a:t>
            </a:r>
          </a:p>
          <a:p>
            <a:pPr algn="ctr" rtl="0">
              <a:tabLst>
                <a:tab pos="1196975" algn="l"/>
              </a:tabLst>
            </a:pPr>
            <a:r>
              <a:rPr lang="fr-FR" sz="1100" dirty="0" smtClean="0"/>
              <a:t>Email : </a:t>
            </a:r>
            <a:r>
              <a:rPr lang="fr-FR" sz="1100" dirty="0" smtClean="0">
                <a:hlinkClick r:id="rId3"/>
              </a:rPr>
              <a:t>resources@cawst.org</a:t>
            </a:r>
            <a:r>
              <a:rPr lang="fr-FR" sz="1100" dirty="0" smtClean="0"/>
              <a:t>, Site web : www.cawst.org</a:t>
            </a:r>
          </a:p>
          <a:p>
            <a:pPr algn="ctr">
              <a:tabLst>
                <a:tab pos="1196975" algn="l"/>
              </a:tabLst>
            </a:pPr>
            <a:endParaRPr lang="fr-FR" sz="1100" dirty="0" smtClean="0"/>
          </a:p>
          <a:p>
            <a:pPr rtl="0"/>
            <a:r>
              <a:rPr lang="fr-FR" sz="850" dirty="0" smtClean="0"/>
              <a:t>CAWST (Centre for </a:t>
            </a:r>
            <a:r>
              <a:rPr lang="fr-FR" sz="850" dirty="0" err="1" smtClean="0"/>
              <a:t>Affordable</a:t>
            </a:r>
            <a:r>
              <a:rPr lang="fr-FR" sz="850" dirty="0" smtClean="0"/>
              <a:t> Water and </a:t>
            </a:r>
            <a:r>
              <a:rPr lang="fr-FR" sz="850" dirty="0" err="1" smtClean="0"/>
              <a:t>Sanitation</a:t>
            </a:r>
            <a:r>
              <a:rPr lang="fr-FR" sz="850" dirty="0" smtClean="0"/>
              <a:t> </a:t>
            </a:r>
            <a:r>
              <a:rPr lang="fr-FR" sz="850" dirty="0" err="1" smtClean="0"/>
              <a:t>Technology</a:t>
            </a:r>
            <a:r>
              <a:rPr lang="fr-FR" sz="850" dirty="0" smtClean="0"/>
              <a:t> - Centre pour les Technologies d'Eau et Assainissement à Faible Coût) est un organisme à but non lucratif proposant des services de formation et de conseil aux organisations qui travaillent directement avec les populations des pays en développement n'ayant pas accès à l'eau potable et à un assainissement de base.</a:t>
            </a:r>
          </a:p>
          <a:p>
            <a:pPr rtl="0"/>
            <a:r>
              <a:rPr lang="fr-FR" sz="850" dirty="0" smtClean="0"/>
              <a:t> </a:t>
            </a:r>
          </a:p>
          <a:p>
            <a:pPr rtl="0"/>
            <a:r>
              <a:rPr lang="fr-FR" sz="850" dirty="0" smtClean="0"/>
              <a:t>L'une des stratégies fondamentales de CAWST est de diffuser ces connaissances concernant l'eau, afin d'en faire un savoir courant. Ceci peut être réalisé, en partie, par le développement et la distribution gratuite de matériels d'éducation dans le but d'augmenter la disponibilité de l'information pour ceux qui en ont le plus besoin.</a:t>
            </a:r>
          </a:p>
          <a:p>
            <a:pPr rtl="0"/>
            <a:r>
              <a:rPr lang="fr-FR" sz="850" dirty="0" smtClean="0"/>
              <a:t> </a:t>
            </a:r>
          </a:p>
          <a:p>
            <a:pPr rtl="0"/>
            <a:r>
              <a:rPr lang="fr-FR" sz="850" dirty="0" smtClean="0"/>
              <a:t>Le contenu de ce document est libre et sous licence </a:t>
            </a:r>
            <a:r>
              <a:rPr lang="fr-FR" sz="850" dirty="0" err="1" smtClean="0"/>
              <a:t>Creative</a:t>
            </a:r>
            <a:r>
              <a:rPr lang="fr-FR" sz="850" dirty="0" smtClean="0"/>
              <a:t> Commons Attribution Works 4.0 International License. Pour voir une copie de cette autorisation, veuillez visiter : http://creativecommons.org/licenses/by/4.0, ou écrivez à </a:t>
            </a:r>
            <a:r>
              <a:rPr lang="fr-FR" sz="850" dirty="0" err="1" smtClean="0"/>
              <a:t>Creative</a:t>
            </a:r>
            <a:r>
              <a:rPr lang="fr-FR" sz="850" dirty="0" smtClean="0"/>
              <a:t> Commons : 171 Second Street, Suite 300, San Francisco, </a:t>
            </a:r>
            <a:r>
              <a:rPr lang="fr-FR" sz="850" dirty="0" err="1" smtClean="0"/>
              <a:t>California</a:t>
            </a:r>
            <a:r>
              <a:rPr lang="fr-FR" sz="850" dirty="0" smtClean="0"/>
              <a:t> 94105, USA. </a:t>
            </a:r>
          </a:p>
          <a:p>
            <a:pPr rtl="0"/>
            <a:r>
              <a:rPr lang="fr-FR" sz="850" dirty="0" smtClean="0"/>
              <a:t> </a:t>
            </a:r>
          </a:p>
          <a:p>
            <a:pPr rtl="0"/>
            <a:r>
              <a:rPr lang="fr-FR" sz="850" dirty="0" smtClean="0"/>
              <a:t>		Vous êtes libre de :</a:t>
            </a:r>
          </a:p>
          <a:p>
            <a:pPr marL="2000250" lvl="4" indent="-171450" rtl="0">
              <a:buFont typeface="Arial" pitchFamily="34" charset="0"/>
              <a:buChar char="•"/>
            </a:pPr>
            <a:r>
              <a:rPr lang="fr-FR" sz="850" dirty="0" smtClean="0"/>
              <a:t>Partager - copier, distribuer et transmettre ce document.</a:t>
            </a:r>
          </a:p>
          <a:p>
            <a:pPr marL="2000250" lvl="4" indent="-171450" rtl="0">
              <a:buFont typeface="Arial" pitchFamily="34" charset="0"/>
              <a:buChar char="•"/>
            </a:pPr>
            <a:r>
              <a:rPr lang="fr-FR" sz="850" dirty="0" smtClean="0"/>
              <a:t>Modifier – adapter ce document</a:t>
            </a:r>
          </a:p>
          <a:p>
            <a:pPr rtl="0"/>
            <a:r>
              <a:rPr lang="fr-FR" sz="850" dirty="0" smtClean="0"/>
              <a:t> </a:t>
            </a:r>
          </a:p>
          <a:p>
            <a:pPr rtl="0"/>
            <a:r>
              <a:rPr lang="fr-FR" sz="850" dirty="0" smtClean="0"/>
              <a:t>		Aux conditions suivantes :</a:t>
            </a:r>
          </a:p>
          <a:p>
            <a:pPr marL="2000250" lvl="4" indent="-171450" rtl="0">
              <a:buFont typeface="Arial" pitchFamily="34" charset="0"/>
              <a:buChar char="•"/>
            </a:pPr>
            <a:r>
              <a:rPr lang="fr-FR" sz="850" dirty="0" smtClean="0"/>
              <a:t>Paternité. Vous devez indiquer que CAWST est l'auteur original de ce document. Veuillez mentionner notre site internet : www.cawst.org</a:t>
            </a:r>
          </a:p>
          <a:p>
            <a:pPr algn="ctr">
              <a:tabLst>
                <a:tab pos="1196975" algn="l"/>
              </a:tabLst>
            </a:pPr>
            <a:endParaRPr lang="fr-FR" sz="850" dirty="0" smtClean="0"/>
          </a:p>
          <a:p>
            <a:pPr rtl="0">
              <a:tabLst>
                <a:tab pos="1196975" algn="l"/>
              </a:tabLst>
            </a:pPr>
            <a:r>
              <a:rPr lang="fr-FR" sz="850" dirty="0" smtClean="0"/>
              <a:t>CAWST publiera périodiquement des mises à jour de ce document. Pour cette raison, nous ne recommandons pas que vous proposiez ce document en téléchargement sur votre site web.</a:t>
            </a:r>
          </a:p>
          <a:p>
            <a:pPr>
              <a:tabLst>
                <a:tab pos="1196975" algn="l"/>
              </a:tabLst>
            </a:pPr>
            <a:endParaRPr lang="fr-FR" sz="850" dirty="0" smtClean="0"/>
          </a:p>
          <a:p>
            <a:pPr>
              <a:tabLst>
                <a:tab pos="1196975" algn="l"/>
              </a:tabLst>
            </a:pPr>
            <a:endParaRPr lang="fr-FR" sz="850" dirty="0" smtClean="0"/>
          </a:p>
          <a:p>
            <a:pPr>
              <a:tabLst>
                <a:tab pos="1196975" algn="l"/>
              </a:tabLst>
            </a:pPr>
            <a:endParaRPr lang="fr-FR" sz="850" dirty="0" smtClean="0"/>
          </a:p>
          <a:p>
            <a:pPr>
              <a:tabLst>
                <a:tab pos="1196975" algn="l"/>
              </a:tabLst>
            </a:pPr>
            <a:endParaRPr lang="fr-FR" sz="850" dirty="0" smtClean="0"/>
          </a:p>
          <a:p>
            <a:pPr>
              <a:tabLst>
                <a:tab pos="1196975" algn="l"/>
              </a:tabLst>
            </a:pPr>
            <a:endParaRPr lang="fr-FR" sz="850" dirty="0" smtClean="0"/>
          </a:p>
          <a:p>
            <a:pPr>
              <a:tabLst>
                <a:tab pos="1196975" algn="l"/>
              </a:tabLst>
            </a:pPr>
            <a:endParaRPr lang="fr-FR" sz="850" dirty="0" smtClean="0"/>
          </a:p>
          <a:p>
            <a:pPr>
              <a:tabLst>
                <a:tab pos="1196975" algn="l"/>
              </a:tabLst>
            </a:pPr>
            <a:endParaRPr lang="fr-FR" sz="850" dirty="0" smtClean="0"/>
          </a:p>
          <a:p>
            <a:pPr>
              <a:tabLst>
                <a:tab pos="1196975" algn="l"/>
              </a:tabLst>
            </a:pPr>
            <a:endParaRPr lang="fr-FR" sz="850" dirty="0" smtClean="0"/>
          </a:p>
          <a:p>
            <a:pPr>
              <a:tabLst>
                <a:tab pos="1196975" algn="l"/>
              </a:tabLst>
            </a:pPr>
            <a:endParaRPr lang="fr-FR" sz="850" dirty="0" smtClean="0"/>
          </a:p>
          <a:p>
            <a:pPr>
              <a:tabLst>
                <a:tab pos="1196975" algn="l"/>
              </a:tabLst>
            </a:pPr>
            <a:endParaRPr lang="fr-FR" sz="850" dirty="0" smtClean="0"/>
          </a:p>
          <a:p>
            <a:pPr>
              <a:tabLst>
                <a:tab pos="1196975" algn="l"/>
              </a:tabLst>
            </a:pPr>
            <a:endParaRPr lang="fr-FR" sz="850" dirty="0" smtClean="0"/>
          </a:p>
          <a:p>
            <a:pPr>
              <a:tabLst>
                <a:tab pos="1196975" algn="l"/>
              </a:tabLst>
            </a:pPr>
            <a:endParaRPr lang="fr-FR" sz="850" dirty="0" smtClean="0"/>
          </a:p>
          <a:p>
            <a:pPr>
              <a:tabLst>
                <a:tab pos="1196975" algn="l"/>
              </a:tabLst>
            </a:pPr>
            <a:endParaRPr lang="fr-FR" sz="850" dirty="0" smtClean="0"/>
          </a:p>
          <a:p>
            <a:pPr>
              <a:tabLst>
                <a:tab pos="1196975" algn="l"/>
              </a:tabLst>
            </a:pPr>
            <a:endParaRPr lang="fr-FR" sz="850" dirty="0" smtClean="0"/>
          </a:p>
          <a:p>
            <a:pPr>
              <a:tabLst>
                <a:tab pos="1196975" algn="l"/>
              </a:tabLst>
            </a:pPr>
            <a:endParaRPr lang="fr-FR" sz="850" dirty="0" smtClean="0"/>
          </a:p>
          <a:p>
            <a:pPr rtl="0"/>
            <a:r>
              <a:rPr lang="fr-FR" sz="850" b="1" dirty="0" smtClean="0"/>
              <a:t>CAWST et ses administrateurs, employés, entrepreneurs et bénévoles n'assument aucune responsabilité et ne donnent aucune garantie en ce qui concerne les résultats qui peuvent être obtenus de l'utilisation des informations fournies.</a:t>
            </a:r>
            <a:endParaRPr lang="fr-FR" sz="850" b="1" dirty="0"/>
          </a:p>
        </p:txBody>
      </p:sp>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171092" y="3111252"/>
            <a:ext cx="1080120" cy="288032"/>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1243100" y="3544850"/>
            <a:ext cx="936104" cy="360040"/>
          </a:xfrm>
          <a:prstGeom prst="rect">
            <a:avLst/>
          </a:prstGeom>
        </p:spPr>
      </p:pic>
      <p:sp>
        <p:nvSpPr>
          <p:cNvPr id="3" name="TextBox 2"/>
          <p:cNvSpPr txBox="1"/>
          <p:nvPr/>
        </p:nvSpPr>
        <p:spPr>
          <a:xfrm>
            <a:off x="2477616" y="4365104"/>
            <a:ext cx="5190728" cy="2000548"/>
          </a:xfrm>
          <a:prstGeom prst="rect">
            <a:avLst/>
          </a:prstGeom>
          <a:noFill/>
          <a:ln w="15875">
            <a:solidFill>
              <a:schemeClr val="tx1"/>
            </a:solidFill>
          </a:ln>
        </p:spPr>
        <p:txBody>
          <a:bodyPr wrap="square" rtlCol="0">
            <a:spAutoFit/>
          </a:bodyPr>
          <a:lstStyle/>
          <a:p>
            <a:pPr rtl="0"/>
            <a:r>
              <a:rPr sz="1400" b="1" dirty="0"/>
              <a:t> </a:t>
            </a:r>
            <a:r>
              <a:rPr sz="1000" b="1" dirty="0"/>
              <a:t> </a:t>
            </a:r>
            <a:r>
              <a:rPr lang="en-CA" sz="1000" b="1" dirty="0" smtClean="0"/>
              <a:t>		</a:t>
            </a:r>
            <a:r>
              <a:rPr sz="1000" b="1" dirty="0" err="1" smtClean="0"/>
              <a:t>Tenez-vous</a:t>
            </a:r>
            <a:r>
              <a:rPr sz="1000" b="1" dirty="0" smtClean="0"/>
              <a:t> </a:t>
            </a:r>
            <a:r>
              <a:rPr sz="1000" b="1" dirty="0" err="1"/>
              <a:t>informé</a:t>
            </a:r>
            <a:r>
              <a:rPr sz="1000" b="1" dirty="0"/>
              <a:t> et </a:t>
            </a:r>
            <a:r>
              <a:rPr sz="1000" b="1" dirty="0" err="1"/>
              <a:t>obtenez</a:t>
            </a:r>
            <a:r>
              <a:rPr sz="1000" b="1" dirty="0"/>
              <a:t> du support </a:t>
            </a:r>
            <a:r>
              <a:rPr sz="1000" b="1" dirty="0" smtClean="0"/>
              <a:t>:</a:t>
            </a:r>
            <a:endParaRPr lang="en-CA" sz="1000" b="1" dirty="0" smtClean="0"/>
          </a:p>
          <a:p>
            <a:pPr rtl="0"/>
            <a:endParaRPr lang="en-CA" sz="1000" b="1" dirty="0"/>
          </a:p>
          <a:p>
            <a:pPr marL="3028950" lvl="6" indent="-285750" rtl="0">
              <a:buFont typeface="Arial" pitchFamily="34" charset="0"/>
              <a:buChar char="•"/>
            </a:pPr>
            <a:r>
              <a:rPr sz="1000" dirty="0" err="1" smtClean="0"/>
              <a:t>Dernières</a:t>
            </a:r>
            <a:r>
              <a:rPr sz="1000" dirty="0" smtClean="0"/>
              <a:t> </a:t>
            </a:r>
            <a:r>
              <a:rPr sz="1000" dirty="0" err="1" smtClean="0"/>
              <a:t>mises</a:t>
            </a:r>
            <a:r>
              <a:rPr sz="1000" dirty="0" smtClean="0"/>
              <a:t> à jour de </a:t>
            </a:r>
            <a:r>
              <a:rPr sz="1000" dirty="0" err="1" smtClean="0"/>
              <a:t>ce</a:t>
            </a:r>
            <a:r>
              <a:rPr sz="1000" dirty="0" smtClean="0"/>
              <a:t> document :</a:t>
            </a:r>
          </a:p>
          <a:p>
            <a:pPr marL="3028950" lvl="6" indent="-285750" rtl="0">
              <a:buFont typeface="Arial" pitchFamily="34" charset="0"/>
              <a:buChar char="•"/>
            </a:pPr>
            <a:r>
              <a:rPr sz="1000" dirty="0" err="1" smtClean="0"/>
              <a:t>Autres</a:t>
            </a:r>
            <a:r>
              <a:rPr sz="1000" dirty="0" smtClean="0"/>
              <a:t> </a:t>
            </a:r>
            <a:r>
              <a:rPr sz="1000" dirty="0" err="1"/>
              <a:t>ressources</a:t>
            </a:r>
            <a:r>
              <a:rPr sz="1000" dirty="0"/>
              <a:t> </a:t>
            </a:r>
            <a:r>
              <a:rPr sz="1000" dirty="0" err="1"/>
              <a:t>sur</a:t>
            </a:r>
            <a:r>
              <a:rPr sz="1000" dirty="0"/>
              <a:t> les formations et les ateliers</a:t>
            </a:r>
          </a:p>
          <a:p>
            <a:pPr marL="3028950" lvl="6" indent="-285750" rtl="0">
              <a:buFont typeface="Arial" pitchFamily="34" charset="0"/>
              <a:buChar char="•"/>
            </a:pPr>
            <a:r>
              <a:rPr sz="1000" dirty="0"/>
              <a:t>Assistance à </a:t>
            </a:r>
            <a:r>
              <a:rPr sz="1000" dirty="0" err="1"/>
              <a:t>l'utilisation</a:t>
            </a:r>
            <a:r>
              <a:rPr sz="1000" dirty="0"/>
              <a:t> de </a:t>
            </a:r>
            <a:r>
              <a:rPr sz="1000" dirty="0" err="1"/>
              <a:t>ce</a:t>
            </a:r>
            <a:r>
              <a:rPr sz="1000" dirty="0"/>
              <a:t> document </a:t>
            </a:r>
            <a:r>
              <a:rPr sz="1000" dirty="0" err="1"/>
              <a:t>dans</a:t>
            </a:r>
            <a:r>
              <a:rPr sz="1000" dirty="0"/>
              <a:t> </a:t>
            </a:r>
            <a:r>
              <a:rPr sz="1000" dirty="0" err="1"/>
              <a:t>votre</a:t>
            </a:r>
            <a:r>
              <a:rPr sz="1000" dirty="0"/>
              <a:t> travail</a:t>
            </a:r>
          </a:p>
          <a:p>
            <a:pPr rtl="0"/>
            <a:r>
              <a:rPr sz="1000" dirty="0"/>
              <a:t> </a:t>
            </a:r>
          </a:p>
          <a:p>
            <a:pPr rtl="0"/>
            <a:r>
              <a:rPr sz="1000" i="1" dirty="0"/>
              <a:t>CAWST </a:t>
            </a:r>
            <a:r>
              <a:rPr sz="1000" i="1" dirty="0" err="1"/>
              <a:t>fournit</a:t>
            </a:r>
            <a:r>
              <a:rPr sz="1000" i="1" dirty="0"/>
              <a:t> un </a:t>
            </a:r>
            <a:r>
              <a:rPr sz="1000" i="1" dirty="0" err="1"/>
              <a:t>tutorat</a:t>
            </a:r>
            <a:r>
              <a:rPr sz="1000" i="1" dirty="0"/>
              <a:t> et</a:t>
            </a:r>
          </a:p>
          <a:p>
            <a:pPr rtl="0"/>
            <a:r>
              <a:rPr sz="1000" i="1" dirty="0"/>
              <a:t>un </a:t>
            </a:r>
            <a:r>
              <a:rPr sz="1000" i="1" dirty="0" err="1"/>
              <a:t>accompagnement</a:t>
            </a:r>
            <a:r>
              <a:rPr sz="1000" i="1" dirty="0"/>
              <a:t> </a:t>
            </a:r>
            <a:r>
              <a:rPr sz="1000" i="1" dirty="0" err="1"/>
              <a:t>lors</a:t>
            </a:r>
            <a:r>
              <a:rPr sz="1000" i="1" dirty="0"/>
              <a:t> de la </a:t>
            </a:r>
            <a:r>
              <a:rPr sz="1000" i="1" dirty="0" err="1"/>
              <a:t>mise</a:t>
            </a:r>
            <a:r>
              <a:rPr sz="1000" i="1" dirty="0"/>
              <a:t> </a:t>
            </a:r>
            <a:r>
              <a:rPr sz="1000" i="1" dirty="0" err="1"/>
              <a:t>en</a:t>
            </a:r>
            <a:r>
              <a:rPr sz="1000" i="1" dirty="0"/>
              <a:t> </a:t>
            </a:r>
            <a:r>
              <a:rPr sz="1000" i="1" dirty="0" err="1"/>
              <a:t>œuvre</a:t>
            </a:r>
            <a:r>
              <a:rPr sz="1000" i="1" dirty="0"/>
              <a:t> de </a:t>
            </a:r>
            <a:r>
              <a:rPr sz="1000" i="1" dirty="0" err="1"/>
              <a:t>ses</a:t>
            </a:r>
            <a:r>
              <a:rPr sz="1000" i="1" dirty="0"/>
              <a:t> </a:t>
            </a:r>
            <a:r>
              <a:rPr sz="1000" i="1" dirty="0" err="1"/>
              <a:t>enseignements</a:t>
            </a:r>
            <a:endParaRPr sz="1000" i="1" dirty="0"/>
          </a:p>
          <a:p>
            <a:pPr rtl="0"/>
            <a:r>
              <a:rPr sz="1000" i="1" dirty="0"/>
              <a:t>et </a:t>
            </a:r>
            <a:r>
              <a:rPr sz="1000" i="1" dirty="0" err="1"/>
              <a:t>outils</a:t>
            </a:r>
            <a:r>
              <a:rPr sz="1000" i="1" dirty="0"/>
              <a:t> de formation.</a:t>
            </a:r>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9792" y="4575098"/>
            <a:ext cx="4735829" cy="158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9404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txBox="1">
            <a:spLocks noChangeArrowheads="1"/>
          </p:cNvSpPr>
          <p:nvPr/>
        </p:nvSpPr>
        <p:spPr bwMode="auto">
          <a:xfrm>
            <a:off x="0" y="188913"/>
            <a:ext cx="914400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rtl="0"/>
            <a:r>
              <a:rPr sz="4400" b="1">
                <a:solidFill>
                  <a:schemeClr val="accent2"/>
                </a:solidFill>
              </a:rPr>
              <a:t>Toxoplasmose</a:t>
            </a:r>
          </a:p>
        </p:txBody>
      </p:sp>
      <p:pic>
        <p:nvPicPr>
          <p:cNvPr id="24579" name="Picture 2" descr="Toxoplasma gondii in mouse ascitic fluid. Sme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700213"/>
            <a:ext cx="72009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9"/>
          <p:cNvSpPr txBox="1">
            <a:spLocks noChangeArrowheads="1"/>
          </p:cNvSpPr>
          <p:nvPr/>
        </p:nvSpPr>
        <p:spPr bwMode="auto">
          <a:xfrm>
            <a:off x="1116013" y="3860800"/>
            <a:ext cx="472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rtl="0" eaLnBrk="1" hangingPunct="1"/>
            <a:r>
              <a:rPr sz="1800"/>
              <a:t>Source : CDC</a:t>
            </a:r>
          </a:p>
        </p:txBody>
      </p:sp>
      <p:sp>
        <p:nvSpPr>
          <p:cNvPr id="24581" name="Rectangle 1"/>
          <p:cNvSpPr>
            <a:spLocks noChangeArrowheads="1"/>
          </p:cNvSpPr>
          <p:nvPr/>
        </p:nvSpPr>
        <p:spPr bwMode="auto">
          <a:xfrm>
            <a:off x="1116013" y="4508500"/>
            <a:ext cx="71278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rtl="0" eaLnBrk="1" hangingPunct="1"/>
            <a:r>
              <a:rPr/>
              <a:t>La toxoplasmose est provoquée par le protozoaire </a:t>
            </a:r>
            <a:r>
              <a:rPr i="1"/>
              <a:t>Toxoplasma gondii</a:t>
            </a:r>
            <a:r>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txBox="1">
            <a:spLocks noChangeArrowheads="1"/>
          </p:cNvSpPr>
          <p:nvPr/>
        </p:nvSpPr>
        <p:spPr bwMode="auto">
          <a:xfrm>
            <a:off x="0" y="188913"/>
            <a:ext cx="914400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rtl="0"/>
            <a:r>
              <a:rPr sz="4400" b="1">
                <a:solidFill>
                  <a:schemeClr val="accent2"/>
                </a:solidFill>
              </a:rPr>
              <a:t>Toxoplasmose</a:t>
            </a:r>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538" y="1484313"/>
            <a:ext cx="5562600" cy="3465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4" name="TextBox 6"/>
          <p:cNvSpPr txBox="1">
            <a:spLocks noChangeArrowheads="1"/>
          </p:cNvSpPr>
          <p:nvPr/>
        </p:nvSpPr>
        <p:spPr bwMode="auto">
          <a:xfrm>
            <a:off x="1906588" y="5072063"/>
            <a:ext cx="5619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rtl="0" eaLnBrk="1" hangingPunct="1"/>
            <a:r>
              <a:rPr sz="1400"/>
              <a:t>Statut mondial de la prévalence de </a:t>
            </a:r>
            <a:r>
              <a:rPr sz="1400" i="1"/>
              <a:t>Toxoplasma gondii</a:t>
            </a:r>
            <a:r>
              <a:rPr sz="1400"/>
              <a:t>. Le rouge sombre indique une prévalence supérieure à 60%, le rouge clair indique 40–60%, le jaune 20–40%, le bleu 10–20%, et le vert indique une prévalence inférieure à 10%. Le blanc correspond à une absence de donnée. </a:t>
            </a:r>
          </a:p>
        </p:txBody>
      </p:sp>
      <p:sp>
        <p:nvSpPr>
          <p:cNvPr id="25605" name="TextBox 7"/>
          <p:cNvSpPr txBox="1">
            <a:spLocks noChangeArrowheads="1"/>
          </p:cNvSpPr>
          <p:nvPr/>
        </p:nvSpPr>
        <p:spPr bwMode="auto">
          <a:xfrm>
            <a:off x="3924300" y="5954713"/>
            <a:ext cx="3887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rtl="0" eaLnBrk="1" hangingPunct="1"/>
            <a:r>
              <a:rPr sz="1800"/>
              <a:t>Source : Pappas et al. 2009</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rtl="0"/>
            <a:r>
              <a:rPr b="1">
                <a:solidFill>
                  <a:schemeClr val="accent2"/>
                </a:solidFill>
                <a:ea typeface="ＭＳ Ｐゴシック" pitchFamily="34" charset="-128"/>
              </a:rPr>
              <a:t>Toxoplasmose</a:t>
            </a:r>
          </a:p>
        </p:txBody>
      </p:sp>
      <p:pic>
        <p:nvPicPr>
          <p:cNvPr id="1026" name="Picture 2" descr="Life cycle of Toxoplasma gond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397076"/>
            <a:ext cx="5832648" cy="51050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75656" y="6502111"/>
            <a:ext cx="6336704" cy="276999"/>
          </a:xfrm>
          <a:prstGeom prst="rect">
            <a:avLst/>
          </a:prstGeom>
          <a:noFill/>
        </p:spPr>
        <p:txBody>
          <a:bodyPr wrap="square" rtlCol="0">
            <a:spAutoFit/>
          </a:bodyPr>
          <a:lstStyle/>
          <a:p>
            <a:pPr rtl="0"/>
            <a:r>
              <a:rPr sz="1200"/>
              <a:t>Source : CDC, 2014 http://www.cdc.gov/parasites/toxoplasmosis/biology.html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71046" y="0"/>
            <a:ext cx="8229600" cy="1143000"/>
          </a:xfrm>
        </p:spPr>
        <p:txBody>
          <a:bodyPr/>
          <a:lstStyle/>
          <a:p>
            <a:pPr rtl="0"/>
            <a:r>
              <a:rPr b="1" dirty="0" err="1">
                <a:solidFill>
                  <a:schemeClr val="accent2"/>
                </a:solidFill>
                <a:ea typeface="ＭＳ Ｐゴシック" pitchFamily="34" charset="-128"/>
              </a:rPr>
              <a:t>Toxoplasmose</a:t>
            </a:r>
            <a:endParaRPr b="1" dirty="0">
              <a:solidFill>
                <a:schemeClr val="accent2"/>
              </a:solidFill>
              <a:ea typeface="ＭＳ Ｐゴシック" pitchFamily="34" charset="-128"/>
            </a:endParaRPr>
          </a:p>
        </p:txBody>
      </p:sp>
      <p:sp>
        <p:nvSpPr>
          <p:cNvPr id="27650" name="Content Placeholder 2"/>
          <p:cNvSpPr>
            <a:spLocks noGrp="1"/>
          </p:cNvSpPr>
          <p:nvPr>
            <p:ph idx="1"/>
          </p:nvPr>
        </p:nvSpPr>
        <p:spPr>
          <a:xfrm>
            <a:off x="683568" y="908720"/>
            <a:ext cx="8229600" cy="4525963"/>
          </a:xfrm>
        </p:spPr>
        <p:txBody>
          <a:bodyPr/>
          <a:lstStyle/>
          <a:p>
            <a:pPr rtl="0"/>
            <a:r>
              <a:rPr sz="2600" dirty="0">
                <a:ea typeface="ＭＳ Ｐゴシック" pitchFamily="34" charset="-128"/>
              </a:rPr>
              <a:t>La </a:t>
            </a:r>
            <a:r>
              <a:rPr sz="2600" dirty="0" err="1">
                <a:ea typeface="ＭＳ Ｐゴシック" pitchFamily="34" charset="-128"/>
              </a:rPr>
              <a:t>toxoplasmose</a:t>
            </a:r>
            <a:r>
              <a:rPr sz="2600" dirty="0">
                <a:ea typeface="ＭＳ Ｐゴシック" pitchFamily="34" charset="-128"/>
              </a:rPr>
              <a:t> </a:t>
            </a:r>
            <a:r>
              <a:rPr sz="2600" dirty="0" err="1">
                <a:ea typeface="ＭＳ Ｐゴシック" pitchFamily="34" charset="-128"/>
              </a:rPr>
              <a:t>est</a:t>
            </a:r>
            <a:r>
              <a:rPr sz="2600" dirty="0">
                <a:ea typeface="ＭＳ Ｐゴシック" pitchFamily="34" charset="-128"/>
              </a:rPr>
              <a:t> </a:t>
            </a:r>
            <a:r>
              <a:rPr sz="2600" dirty="0" err="1">
                <a:ea typeface="ＭＳ Ｐゴシック" pitchFamily="34" charset="-128"/>
              </a:rPr>
              <a:t>l'une</a:t>
            </a:r>
            <a:r>
              <a:rPr sz="2600" dirty="0">
                <a:ea typeface="ＭＳ Ｐゴシック" pitchFamily="34" charset="-128"/>
              </a:rPr>
              <a:t> des infections </a:t>
            </a:r>
            <a:r>
              <a:rPr sz="2600" dirty="0" err="1">
                <a:ea typeface="ＭＳ Ｐゴシック" pitchFamily="34" charset="-128"/>
              </a:rPr>
              <a:t>humaines</a:t>
            </a:r>
            <a:r>
              <a:rPr sz="2600" dirty="0">
                <a:ea typeface="ＭＳ Ｐゴシック" pitchFamily="34" charset="-128"/>
              </a:rPr>
              <a:t> les plus </a:t>
            </a:r>
            <a:r>
              <a:rPr sz="2600" dirty="0" err="1">
                <a:ea typeface="ＭＳ Ｐゴシック" pitchFamily="34" charset="-128"/>
              </a:rPr>
              <a:t>courantes</a:t>
            </a:r>
            <a:r>
              <a:rPr sz="2600" dirty="0">
                <a:ea typeface="ＭＳ Ｐゴシック" pitchFamily="34" charset="-128"/>
              </a:rPr>
              <a:t> </a:t>
            </a:r>
            <a:r>
              <a:rPr sz="2600" dirty="0" err="1">
                <a:ea typeface="ＭＳ Ｐゴシック" pitchFamily="34" charset="-128"/>
              </a:rPr>
              <a:t>dans</a:t>
            </a:r>
            <a:r>
              <a:rPr sz="2600" dirty="0">
                <a:ea typeface="ＭＳ Ｐゴシック" pitchFamily="34" charset="-128"/>
              </a:rPr>
              <a:t> le monde – on la </a:t>
            </a:r>
            <a:r>
              <a:rPr sz="2600" dirty="0" err="1">
                <a:ea typeface="ＭＳ Ｐゴシック" pitchFamily="34" charset="-128"/>
              </a:rPr>
              <a:t>trouve</a:t>
            </a:r>
            <a:r>
              <a:rPr sz="2600" dirty="0">
                <a:ea typeface="ＭＳ Ｐゴシック" pitchFamily="34" charset="-128"/>
              </a:rPr>
              <a:t> partout </a:t>
            </a:r>
            <a:r>
              <a:rPr sz="2600" dirty="0" err="1">
                <a:ea typeface="ＭＳ Ｐゴシック" pitchFamily="34" charset="-128"/>
              </a:rPr>
              <a:t>sauf</a:t>
            </a:r>
            <a:r>
              <a:rPr sz="2600" dirty="0">
                <a:ea typeface="ＭＳ Ｐゴシック" pitchFamily="34" charset="-128"/>
              </a:rPr>
              <a:t> </a:t>
            </a:r>
            <a:r>
              <a:rPr sz="2600" dirty="0" err="1">
                <a:ea typeface="ＭＳ Ｐゴシック" pitchFamily="34" charset="-128"/>
              </a:rPr>
              <a:t>en</a:t>
            </a:r>
            <a:r>
              <a:rPr sz="2600" dirty="0">
                <a:ea typeface="ＭＳ Ｐゴシック" pitchFamily="34" charset="-128"/>
              </a:rPr>
              <a:t> </a:t>
            </a:r>
            <a:r>
              <a:rPr sz="2600" dirty="0" err="1">
                <a:ea typeface="ＭＳ Ｐゴシック" pitchFamily="34" charset="-128"/>
              </a:rPr>
              <a:t>Antarctique</a:t>
            </a:r>
            <a:r>
              <a:rPr sz="2600" dirty="0">
                <a:ea typeface="ＭＳ Ｐゴシック" pitchFamily="34" charset="-128"/>
              </a:rPr>
              <a:t>. Elle </a:t>
            </a:r>
            <a:r>
              <a:rPr sz="2600" dirty="0" err="1">
                <a:ea typeface="ＭＳ Ｐゴシック" pitchFamily="34" charset="-128"/>
              </a:rPr>
              <a:t>est</a:t>
            </a:r>
            <a:r>
              <a:rPr sz="2600" dirty="0">
                <a:ea typeface="ＭＳ Ｐゴシック" pitchFamily="34" charset="-128"/>
              </a:rPr>
              <a:t> la plus </a:t>
            </a:r>
            <a:r>
              <a:rPr sz="2600" dirty="0" err="1">
                <a:ea typeface="ＭＳ Ｐゴシック" pitchFamily="34" charset="-128"/>
              </a:rPr>
              <a:t>fréquente</a:t>
            </a:r>
            <a:r>
              <a:rPr sz="2600" dirty="0">
                <a:ea typeface="ＭＳ Ｐゴシック" pitchFamily="34" charset="-128"/>
              </a:rPr>
              <a:t> </a:t>
            </a:r>
            <a:r>
              <a:rPr sz="2600" dirty="0" err="1">
                <a:ea typeface="ＭＳ Ｐゴシック" pitchFamily="34" charset="-128"/>
              </a:rPr>
              <a:t>dans</a:t>
            </a:r>
            <a:r>
              <a:rPr sz="2600" dirty="0">
                <a:ea typeface="ＭＳ Ｐゴシック" pitchFamily="34" charset="-128"/>
              </a:rPr>
              <a:t> les zones </a:t>
            </a:r>
            <a:r>
              <a:rPr sz="2600" dirty="0" err="1">
                <a:ea typeface="ＭＳ Ｐゴシック" pitchFamily="34" charset="-128"/>
              </a:rPr>
              <a:t>ayant</a:t>
            </a:r>
            <a:r>
              <a:rPr sz="2600" dirty="0">
                <a:ea typeface="ＭＳ Ｐゴシック" pitchFamily="34" charset="-128"/>
              </a:rPr>
              <a:t> un </a:t>
            </a:r>
            <a:r>
              <a:rPr sz="2600" dirty="0" err="1">
                <a:ea typeface="ＭＳ Ｐゴシック" pitchFamily="34" charset="-128"/>
              </a:rPr>
              <a:t>climat</a:t>
            </a:r>
            <a:r>
              <a:rPr sz="2600" dirty="0">
                <a:ea typeface="ＭＳ Ｐゴシック" pitchFamily="34" charset="-128"/>
              </a:rPr>
              <a:t> </a:t>
            </a:r>
            <a:r>
              <a:rPr sz="2600" dirty="0" err="1">
                <a:ea typeface="ＭＳ Ｐゴシック" pitchFamily="34" charset="-128"/>
              </a:rPr>
              <a:t>chaud</a:t>
            </a:r>
            <a:r>
              <a:rPr sz="2600" dirty="0">
                <a:ea typeface="ＭＳ Ｐゴシック" pitchFamily="34" charset="-128"/>
              </a:rPr>
              <a:t> et </a:t>
            </a:r>
            <a:r>
              <a:rPr sz="2600" dirty="0" err="1">
                <a:ea typeface="ＭＳ Ｐゴシック" pitchFamily="34" charset="-128"/>
              </a:rPr>
              <a:t>humide</a:t>
            </a:r>
            <a:r>
              <a:rPr sz="2600" dirty="0">
                <a:ea typeface="ＭＳ Ｐゴシック" pitchFamily="34" charset="-128"/>
              </a:rPr>
              <a:t>, et de </a:t>
            </a:r>
            <a:r>
              <a:rPr sz="2600" dirty="0" err="1">
                <a:ea typeface="ＭＳ Ｐゴシック" pitchFamily="34" charset="-128"/>
              </a:rPr>
              <a:t>basse</a:t>
            </a:r>
            <a:r>
              <a:rPr sz="2600" dirty="0">
                <a:ea typeface="ＭＳ Ｐゴシック" pitchFamily="34" charset="-128"/>
              </a:rPr>
              <a:t> altitude.</a:t>
            </a:r>
          </a:p>
          <a:p>
            <a:pPr rtl="0"/>
            <a:r>
              <a:rPr sz="2600" dirty="0">
                <a:ea typeface="ＭＳ Ｐゴシック" pitchFamily="34" charset="-128"/>
              </a:rPr>
              <a:t>La </a:t>
            </a:r>
            <a:r>
              <a:rPr sz="2600" dirty="0" err="1">
                <a:ea typeface="ＭＳ Ｐゴシック" pitchFamily="34" charset="-128"/>
              </a:rPr>
              <a:t>toxoplasmose</a:t>
            </a:r>
            <a:r>
              <a:rPr sz="2600" dirty="0">
                <a:ea typeface="ＭＳ Ｐゴシック" pitchFamily="34" charset="-128"/>
              </a:rPr>
              <a:t> </a:t>
            </a:r>
            <a:r>
              <a:rPr sz="2600" dirty="0" err="1">
                <a:ea typeface="ＭＳ Ｐゴシック" pitchFamily="34" charset="-128"/>
              </a:rPr>
              <a:t>peut</a:t>
            </a:r>
            <a:r>
              <a:rPr sz="2600" dirty="0">
                <a:ea typeface="ＭＳ Ｐゴシック" pitchFamily="34" charset="-128"/>
              </a:rPr>
              <a:t> se </a:t>
            </a:r>
            <a:r>
              <a:rPr sz="2600" dirty="0" err="1">
                <a:ea typeface="ＭＳ Ｐゴシック" pitchFamily="34" charset="-128"/>
              </a:rPr>
              <a:t>transmettre</a:t>
            </a:r>
            <a:r>
              <a:rPr sz="2600" dirty="0">
                <a:ea typeface="ＭＳ Ｐゴシック" pitchFamily="34" charset="-128"/>
              </a:rPr>
              <a:t> par </a:t>
            </a:r>
          </a:p>
          <a:p>
            <a:pPr lvl="1" rtl="0"/>
            <a:r>
              <a:rPr sz="2400" dirty="0">
                <a:ea typeface="Arial" pitchFamily="34" charset="0"/>
              </a:rPr>
              <a:t>La </a:t>
            </a:r>
            <a:r>
              <a:rPr sz="2400" dirty="0" err="1">
                <a:ea typeface="Arial" pitchFamily="34" charset="0"/>
              </a:rPr>
              <a:t>consommation</a:t>
            </a:r>
            <a:r>
              <a:rPr sz="2400" dirty="0">
                <a:ea typeface="Arial" pitchFamily="34" charset="0"/>
              </a:rPr>
              <a:t> de </a:t>
            </a:r>
            <a:r>
              <a:rPr sz="2400" dirty="0" err="1">
                <a:ea typeface="Arial" pitchFamily="34" charset="0"/>
              </a:rPr>
              <a:t>viande</a:t>
            </a:r>
            <a:r>
              <a:rPr sz="2400" dirty="0">
                <a:ea typeface="Arial" pitchFamily="34" charset="0"/>
              </a:rPr>
              <a:t> mal </a:t>
            </a:r>
            <a:r>
              <a:rPr sz="2400" dirty="0" err="1">
                <a:ea typeface="Arial" pitchFamily="34" charset="0"/>
              </a:rPr>
              <a:t>cuite</a:t>
            </a:r>
            <a:r>
              <a:rPr sz="2400" dirty="0">
                <a:ea typeface="Arial" pitchFamily="34" charset="0"/>
              </a:rPr>
              <a:t> (ex : </a:t>
            </a:r>
            <a:r>
              <a:rPr sz="2400" dirty="0" err="1">
                <a:ea typeface="Arial" pitchFamily="34" charset="0"/>
              </a:rPr>
              <a:t>agneau</a:t>
            </a:r>
            <a:r>
              <a:rPr sz="2400" dirty="0">
                <a:ea typeface="Arial" pitchFamily="34" charset="0"/>
              </a:rPr>
              <a:t>, </a:t>
            </a:r>
            <a:r>
              <a:rPr sz="2400" dirty="0" err="1">
                <a:ea typeface="Arial" pitchFamily="34" charset="0"/>
              </a:rPr>
              <a:t>venaison</a:t>
            </a:r>
            <a:r>
              <a:rPr sz="2400" dirty="0">
                <a:ea typeface="Arial" pitchFamily="34" charset="0"/>
              </a:rPr>
              <a:t>, </a:t>
            </a:r>
            <a:r>
              <a:rPr sz="2400" dirty="0" err="1">
                <a:ea typeface="Arial" pitchFamily="34" charset="0"/>
              </a:rPr>
              <a:t>porc</a:t>
            </a:r>
            <a:r>
              <a:rPr sz="2400" dirty="0">
                <a:ea typeface="Arial" pitchFamily="34" charset="0"/>
              </a:rPr>
              <a:t>)</a:t>
            </a:r>
          </a:p>
          <a:p>
            <a:pPr lvl="1" rtl="0"/>
            <a:r>
              <a:rPr sz="2400" dirty="0">
                <a:ea typeface="Arial" pitchFamily="34" charset="0"/>
              </a:rPr>
              <a:t>Un </a:t>
            </a:r>
            <a:r>
              <a:rPr sz="2400" dirty="0" err="1">
                <a:ea typeface="Arial" pitchFamily="34" charset="0"/>
              </a:rPr>
              <a:t>manque</a:t>
            </a:r>
            <a:r>
              <a:rPr sz="2400" dirty="0">
                <a:ea typeface="Arial" pitchFamily="34" charset="0"/>
              </a:rPr>
              <a:t> </a:t>
            </a:r>
            <a:r>
              <a:rPr sz="2400" dirty="0" err="1">
                <a:ea typeface="Arial" pitchFamily="34" charset="0"/>
              </a:rPr>
              <a:t>d'hygiène</a:t>
            </a:r>
            <a:r>
              <a:rPr sz="2400" dirty="0">
                <a:ea typeface="Arial" pitchFamily="34" charset="0"/>
              </a:rPr>
              <a:t> </a:t>
            </a:r>
            <a:r>
              <a:rPr sz="2400" dirty="0" err="1">
                <a:ea typeface="Arial" pitchFamily="34" charset="0"/>
              </a:rPr>
              <a:t>lors</a:t>
            </a:r>
            <a:r>
              <a:rPr sz="2400" dirty="0">
                <a:ea typeface="Arial" pitchFamily="34" charset="0"/>
              </a:rPr>
              <a:t> de la </a:t>
            </a:r>
            <a:r>
              <a:rPr sz="2400" dirty="0" err="1">
                <a:ea typeface="Arial" pitchFamily="34" charset="0"/>
              </a:rPr>
              <a:t>préparation</a:t>
            </a:r>
            <a:r>
              <a:rPr sz="2400" dirty="0">
                <a:ea typeface="Arial" pitchFamily="34" charset="0"/>
              </a:rPr>
              <a:t> de </a:t>
            </a:r>
            <a:r>
              <a:rPr sz="2400" dirty="0" err="1">
                <a:ea typeface="Arial" pitchFamily="34" charset="0"/>
              </a:rPr>
              <a:t>viande</a:t>
            </a:r>
            <a:r>
              <a:rPr sz="2400" dirty="0">
                <a:ea typeface="Arial" pitchFamily="34" charset="0"/>
              </a:rPr>
              <a:t> </a:t>
            </a:r>
            <a:r>
              <a:rPr sz="2400" dirty="0" err="1">
                <a:ea typeface="Arial" pitchFamily="34" charset="0"/>
              </a:rPr>
              <a:t>crue</a:t>
            </a:r>
            <a:r>
              <a:rPr sz="2400" dirty="0">
                <a:ea typeface="Arial" pitchFamily="34" charset="0"/>
              </a:rPr>
              <a:t> (ex : lavage des mains)</a:t>
            </a:r>
          </a:p>
          <a:p>
            <a:pPr lvl="1" rtl="0"/>
            <a:r>
              <a:rPr sz="2400" dirty="0">
                <a:ea typeface="Arial" pitchFamily="34" charset="0"/>
              </a:rPr>
              <a:t>La </a:t>
            </a:r>
            <a:r>
              <a:rPr sz="2400" dirty="0" err="1">
                <a:ea typeface="Arial" pitchFamily="34" charset="0"/>
              </a:rPr>
              <a:t>consommation</a:t>
            </a:r>
            <a:r>
              <a:rPr sz="2400" dirty="0">
                <a:ea typeface="Arial" pitchFamily="34" charset="0"/>
              </a:rPr>
              <a:t> </a:t>
            </a:r>
            <a:r>
              <a:rPr sz="2400" dirty="0" err="1">
                <a:ea typeface="Arial" pitchFamily="34" charset="0"/>
              </a:rPr>
              <a:t>d'eau</a:t>
            </a:r>
            <a:r>
              <a:rPr sz="2400" dirty="0">
                <a:ea typeface="Arial" pitchFamily="34" charset="0"/>
              </a:rPr>
              <a:t> </a:t>
            </a:r>
            <a:r>
              <a:rPr sz="2400" dirty="0" err="1">
                <a:ea typeface="Arial" pitchFamily="34" charset="0"/>
              </a:rPr>
              <a:t>contaminée</a:t>
            </a:r>
            <a:r>
              <a:rPr sz="2400" dirty="0">
                <a:ea typeface="Arial" pitchFamily="34" charset="0"/>
              </a:rPr>
              <a:t> par des </a:t>
            </a:r>
            <a:r>
              <a:rPr sz="2400" dirty="0" err="1">
                <a:ea typeface="Arial" pitchFamily="34" charset="0"/>
              </a:rPr>
              <a:t>excréments</a:t>
            </a:r>
            <a:endParaRPr sz="2400" dirty="0">
              <a:ea typeface="Arial" pitchFamily="34" charset="0"/>
            </a:endParaRPr>
          </a:p>
          <a:p>
            <a:pPr lvl="1" rtl="0"/>
            <a:r>
              <a:rPr sz="2400" dirty="0">
                <a:ea typeface="Arial" pitchFamily="34" charset="0"/>
              </a:rPr>
              <a:t>La transmission </a:t>
            </a:r>
            <a:r>
              <a:rPr sz="2400" dirty="0" err="1">
                <a:ea typeface="Arial" pitchFamily="34" charset="0"/>
              </a:rPr>
              <a:t>d'une</a:t>
            </a:r>
            <a:r>
              <a:rPr sz="2400" dirty="0">
                <a:ea typeface="Arial" pitchFamily="34" charset="0"/>
              </a:rPr>
              <a:t> femme enceinte </a:t>
            </a:r>
            <a:r>
              <a:rPr sz="2400" dirty="0" err="1">
                <a:ea typeface="Arial" pitchFamily="34" charset="0"/>
              </a:rPr>
              <a:t>infectée</a:t>
            </a:r>
            <a:r>
              <a:rPr sz="2400" dirty="0">
                <a:ea typeface="Arial" pitchFamily="34" charset="0"/>
              </a:rPr>
              <a:t> à son </a:t>
            </a:r>
            <a:r>
              <a:rPr sz="2400" dirty="0" err="1">
                <a:ea typeface="Arial" pitchFamily="34" charset="0"/>
              </a:rPr>
              <a:t>fœtus</a:t>
            </a:r>
            <a:r>
              <a:rPr sz="2400" dirty="0">
                <a:ea typeface="Arial" pitchFamily="34" charset="0"/>
              </a:rPr>
              <a:t>.</a:t>
            </a:r>
          </a:p>
          <a:p>
            <a:pPr rtl="0">
              <a:buFontTx/>
              <a:buNone/>
            </a:pPr>
            <a:r>
              <a:rPr dirty="0">
                <a:ea typeface="ＭＳ Ｐゴシック" pitchFamily="34" charset="-128"/>
              </a:rPr>
              <a:t>  </a:t>
            </a:r>
          </a:p>
          <a:p>
            <a:endParaRPr lang="en-US" alt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16750"/>
            <a:ext cx="8229600" cy="1143000"/>
          </a:xfrm>
        </p:spPr>
        <p:txBody>
          <a:bodyPr/>
          <a:lstStyle/>
          <a:p>
            <a:pPr rtl="0"/>
            <a:r>
              <a:rPr b="1">
                <a:solidFill>
                  <a:schemeClr val="accent2"/>
                </a:solidFill>
                <a:ea typeface="ＭＳ Ｐゴシック" pitchFamily="34" charset="-128"/>
              </a:rPr>
              <a:t>Toxoplasmose</a:t>
            </a:r>
          </a:p>
        </p:txBody>
      </p:sp>
      <p:sp>
        <p:nvSpPr>
          <p:cNvPr id="29698" name="Content Placeholder 2"/>
          <p:cNvSpPr>
            <a:spLocks noGrp="1"/>
          </p:cNvSpPr>
          <p:nvPr>
            <p:ph idx="1"/>
          </p:nvPr>
        </p:nvSpPr>
        <p:spPr>
          <a:xfrm>
            <a:off x="458289" y="980728"/>
            <a:ext cx="8229600" cy="4525963"/>
          </a:xfrm>
        </p:spPr>
        <p:txBody>
          <a:bodyPr/>
          <a:lstStyle/>
          <a:p>
            <a:pPr rtl="0"/>
            <a:r>
              <a:rPr sz="2600" dirty="0">
                <a:ea typeface="ＭＳ Ｐゴシック" pitchFamily="34" charset="-128"/>
              </a:rPr>
              <a:t>Les </a:t>
            </a:r>
            <a:r>
              <a:rPr sz="2600" dirty="0" err="1">
                <a:ea typeface="ＭＳ Ｐゴシック" pitchFamily="34" charset="-128"/>
              </a:rPr>
              <a:t>adultes</a:t>
            </a:r>
            <a:r>
              <a:rPr sz="2600" dirty="0">
                <a:ea typeface="ＭＳ Ｐゴシック" pitchFamily="34" charset="-128"/>
              </a:rPr>
              <a:t> </a:t>
            </a:r>
            <a:r>
              <a:rPr sz="2600" dirty="0" err="1">
                <a:ea typeface="ＭＳ Ｐゴシック" pitchFamily="34" charset="-128"/>
              </a:rPr>
              <a:t>en</a:t>
            </a:r>
            <a:r>
              <a:rPr sz="2600" dirty="0">
                <a:ea typeface="ＭＳ Ｐゴシック" pitchFamily="34" charset="-128"/>
              </a:rPr>
              <a:t> bonne santé ne </a:t>
            </a:r>
            <a:r>
              <a:rPr sz="2600" dirty="0" err="1">
                <a:ea typeface="ＭＳ Ｐゴシック" pitchFamily="34" charset="-128"/>
              </a:rPr>
              <a:t>montrent</a:t>
            </a:r>
            <a:r>
              <a:rPr sz="2600" dirty="0">
                <a:ea typeface="ＭＳ Ｐゴシック" pitchFamily="34" charset="-128"/>
              </a:rPr>
              <a:t> </a:t>
            </a:r>
            <a:r>
              <a:rPr sz="2600" dirty="0" err="1">
                <a:ea typeface="ＭＳ Ｐゴシック" pitchFamily="34" charset="-128"/>
              </a:rPr>
              <a:t>habituellement</a:t>
            </a:r>
            <a:r>
              <a:rPr sz="2600" dirty="0">
                <a:ea typeface="ＭＳ Ｐゴシック" pitchFamily="34" charset="-128"/>
              </a:rPr>
              <a:t> pas de </a:t>
            </a:r>
            <a:r>
              <a:rPr sz="2600" dirty="0" err="1">
                <a:ea typeface="ＭＳ Ｐゴシック" pitchFamily="34" charset="-128"/>
              </a:rPr>
              <a:t>symptômes</a:t>
            </a:r>
            <a:r>
              <a:rPr sz="2600" dirty="0">
                <a:ea typeface="ＭＳ Ｐゴシック" pitchFamily="34" charset="-128"/>
              </a:rPr>
              <a:t> car </a:t>
            </a:r>
            <a:r>
              <a:rPr sz="2600" dirty="0" err="1">
                <a:ea typeface="ＭＳ Ｐゴシック" pitchFamily="34" charset="-128"/>
              </a:rPr>
              <a:t>leur</a:t>
            </a:r>
            <a:r>
              <a:rPr sz="2600" dirty="0">
                <a:ea typeface="ＭＳ Ｐゴシック" pitchFamily="34" charset="-128"/>
              </a:rPr>
              <a:t> </a:t>
            </a:r>
            <a:r>
              <a:rPr sz="2600" dirty="0" err="1">
                <a:ea typeface="ＭＳ Ｐゴシック" pitchFamily="34" charset="-128"/>
              </a:rPr>
              <a:t>système</a:t>
            </a:r>
            <a:r>
              <a:rPr sz="2600" dirty="0">
                <a:ea typeface="ＭＳ Ｐゴシック" pitchFamily="34" charset="-128"/>
              </a:rPr>
              <a:t> </a:t>
            </a:r>
            <a:r>
              <a:rPr sz="2600" dirty="0" err="1">
                <a:ea typeface="ＭＳ Ｐゴシック" pitchFamily="34" charset="-128"/>
              </a:rPr>
              <a:t>immunitaire</a:t>
            </a:r>
            <a:r>
              <a:rPr sz="2600" dirty="0">
                <a:ea typeface="ＭＳ Ｐゴシック" pitchFamily="34" charset="-128"/>
              </a:rPr>
              <a:t> </a:t>
            </a:r>
            <a:r>
              <a:rPr sz="2600" dirty="0" err="1">
                <a:ea typeface="ＭＳ Ｐゴシック" pitchFamily="34" charset="-128"/>
              </a:rPr>
              <a:t>est</a:t>
            </a:r>
            <a:r>
              <a:rPr sz="2600" dirty="0">
                <a:ea typeface="ＭＳ Ｐゴシック" pitchFamily="34" charset="-128"/>
              </a:rPr>
              <a:t> capable de </a:t>
            </a:r>
            <a:r>
              <a:rPr sz="2600" dirty="0" err="1">
                <a:ea typeface="ＭＳ Ｐゴシック" pitchFamily="34" charset="-128"/>
              </a:rPr>
              <a:t>combattre</a:t>
            </a:r>
            <a:r>
              <a:rPr sz="2600" dirty="0">
                <a:ea typeface="ＭＳ Ｐゴシック" pitchFamily="34" charset="-128"/>
              </a:rPr>
              <a:t> la </a:t>
            </a:r>
            <a:r>
              <a:rPr sz="2600" dirty="0" err="1">
                <a:ea typeface="ＭＳ Ｐゴシック" pitchFamily="34" charset="-128"/>
              </a:rPr>
              <a:t>maladie</a:t>
            </a:r>
            <a:r>
              <a:rPr sz="2600" dirty="0">
                <a:ea typeface="ＭＳ Ｐゴシック" pitchFamily="34" charset="-128"/>
              </a:rPr>
              <a:t>.  </a:t>
            </a:r>
            <a:r>
              <a:rPr sz="2600" dirty="0" err="1">
                <a:ea typeface="ＭＳ Ｐゴシック" pitchFamily="34" charset="-128"/>
              </a:rPr>
              <a:t>S'ils</a:t>
            </a:r>
            <a:r>
              <a:rPr sz="2600" dirty="0">
                <a:ea typeface="ＭＳ Ｐゴシック" pitchFamily="34" charset="-128"/>
              </a:rPr>
              <a:t> </a:t>
            </a:r>
            <a:r>
              <a:rPr sz="2600" dirty="0" err="1">
                <a:ea typeface="ＭＳ Ｐゴシック" pitchFamily="34" charset="-128"/>
              </a:rPr>
              <a:t>ont</a:t>
            </a:r>
            <a:r>
              <a:rPr sz="2600" dirty="0">
                <a:ea typeface="ＭＳ Ｐゴシック" pitchFamily="34" charset="-128"/>
              </a:rPr>
              <a:t> des </a:t>
            </a:r>
            <a:r>
              <a:rPr sz="2600" dirty="0" err="1">
                <a:ea typeface="ＭＳ Ｐゴシック" pitchFamily="34" charset="-128"/>
              </a:rPr>
              <a:t>symptômes</a:t>
            </a:r>
            <a:r>
              <a:rPr sz="2600" dirty="0">
                <a:ea typeface="ＭＳ Ｐゴシック" pitchFamily="34" charset="-128"/>
              </a:rPr>
              <a:t>, </a:t>
            </a:r>
            <a:r>
              <a:rPr sz="2600" dirty="0" err="1">
                <a:ea typeface="ＭＳ Ｐゴシック" pitchFamily="34" charset="-128"/>
              </a:rPr>
              <a:t>ils</a:t>
            </a:r>
            <a:r>
              <a:rPr sz="2600" dirty="0">
                <a:ea typeface="ＭＳ Ｐゴシック" pitchFamily="34" charset="-128"/>
              </a:rPr>
              <a:t> </a:t>
            </a:r>
            <a:r>
              <a:rPr sz="2600" dirty="0" err="1">
                <a:ea typeface="ＭＳ Ｐゴシック" pitchFamily="34" charset="-128"/>
              </a:rPr>
              <a:t>sont</a:t>
            </a:r>
            <a:r>
              <a:rPr sz="2600" dirty="0">
                <a:ea typeface="ＭＳ Ｐゴシック" pitchFamily="34" charset="-128"/>
              </a:rPr>
              <a:t> </a:t>
            </a:r>
            <a:r>
              <a:rPr sz="2600" dirty="0" err="1">
                <a:ea typeface="ＭＳ Ｐゴシック" pitchFamily="34" charset="-128"/>
              </a:rPr>
              <a:t>similaires</a:t>
            </a:r>
            <a:r>
              <a:rPr sz="2600" dirty="0">
                <a:ea typeface="ＭＳ Ｐゴシック" pitchFamily="34" charset="-128"/>
              </a:rPr>
              <a:t> à </a:t>
            </a:r>
            <a:r>
              <a:rPr sz="2600" dirty="0" err="1">
                <a:ea typeface="ＭＳ Ｐゴシック" pitchFamily="34" charset="-128"/>
              </a:rPr>
              <a:t>ceux</a:t>
            </a:r>
            <a:r>
              <a:rPr sz="2600" dirty="0">
                <a:ea typeface="ＭＳ Ｐゴシック" pitchFamily="34" charset="-128"/>
              </a:rPr>
              <a:t> de la grippe, y </a:t>
            </a:r>
            <a:r>
              <a:rPr sz="2600" dirty="0" err="1">
                <a:ea typeface="ＭＳ Ｐゴシック" pitchFamily="34" charset="-128"/>
              </a:rPr>
              <a:t>compris</a:t>
            </a:r>
            <a:r>
              <a:rPr sz="2600" dirty="0">
                <a:ea typeface="ＭＳ Ｐゴシック" pitchFamily="34" charset="-128"/>
              </a:rPr>
              <a:t> la </a:t>
            </a:r>
            <a:r>
              <a:rPr sz="2600" dirty="0" err="1">
                <a:ea typeface="ＭＳ Ｐゴシック" pitchFamily="34" charset="-128"/>
              </a:rPr>
              <a:t>fièvre</a:t>
            </a:r>
            <a:r>
              <a:rPr sz="2600" dirty="0">
                <a:ea typeface="ＭＳ Ｐゴシック" pitchFamily="34" charset="-128"/>
              </a:rPr>
              <a:t> et les </a:t>
            </a:r>
            <a:r>
              <a:rPr sz="2600" dirty="0" err="1">
                <a:ea typeface="ＭＳ Ｐゴシック" pitchFamily="34" charset="-128"/>
              </a:rPr>
              <a:t>douleurs</a:t>
            </a:r>
            <a:r>
              <a:rPr sz="2600" dirty="0">
                <a:ea typeface="ＭＳ Ｐゴシック" pitchFamily="34" charset="-128"/>
              </a:rPr>
              <a:t> </a:t>
            </a:r>
            <a:r>
              <a:rPr sz="2600" dirty="0" err="1">
                <a:ea typeface="ＭＳ Ｐゴシック" pitchFamily="34" charset="-128"/>
              </a:rPr>
              <a:t>musculaires</a:t>
            </a:r>
            <a:r>
              <a:rPr sz="2600" dirty="0">
                <a:ea typeface="ＭＳ Ｐゴシック" pitchFamily="34" charset="-128"/>
              </a:rPr>
              <a:t>. Le parasite </a:t>
            </a:r>
            <a:r>
              <a:rPr sz="2600" dirty="0" err="1">
                <a:ea typeface="ＭＳ Ｐゴシック" pitchFamily="34" charset="-128"/>
              </a:rPr>
              <a:t>reste</a:t>
            </a:r>
            <a:r>
              <a:rPr sz="2600" dirty="0">
                <a:ea typeface="ＭＳ Ｐゴシック" pitchFamily="34" charset="-128"/>
              </a:rPr>
              <a:t> </a:t>
            </a:r>
            <a:r>
              <a:rPr sz="2600" dirty="0" err="1">
                <a:ea typeface="ＭＳ Ｐゴシック" pitchFamily="34" charset="-128"/>
              </a:rPr>
              <a:t>dans</a:t>
            </a:r>
            <a:r>
              <a:rPr sz="2600" dirty="0">
                <a:ea typeface="ＭＳ Ｐゴシック" pitchFamily="34" charset="-128"/>
              </a:rPr>
              <a:t> le corps et </a:t>
            </a:r>
            <a:r>
              <a:rPr sz="2600" dirty="0" err="1">
                <a:ea typeface="ＭＳ Ｐゴシック" pitchFamily="34" charset="-128"/>
              </a:rPr>
              <a:t>peut</a:t>
            </a:r>
            <a:r>
              <a:rPr sz="2600" dirty="0">
                <a:ea typeface="ＭＳ Ｐゴシック" pitchFamily="34" charset="-128"/>
              </a:rPr>
              <a:t> se </a:t>
            </a:r>
            <a:r>
              <a:rPr sz="2600" dirty="0" err="1">
                <a:ea typeface="ＭＳ Ｐゴシック" pitchFamily="34" charset="-128"/>
              </a:rPr>
              <a:t>réactiver</a:t>
            </a:r>
            <a:r>
              <a:rPr sz="2600" dirty="0">
                <a:ea typeface="ＭＳ Ｐゴシック" pitchFamily="34" charset="-128"/>
              </a:rPr>
              <a:t> </a:t>
            </a:r>
            <a:r>
              <a:rPr sz="2600" dirty="0" err="1">
                <a:ea typeface="ＭＳ Ｐゴシック" pitchFamily="34" charset="-128"/>
              </a:rPr>
              <a:t>si</a:t>
            </a:r>
            <a:r>
              <a:rPr sz="2600" dirty="0">
                <a:ea typeface="ＭＳ Ｐゴシック" pitchFamily="34" charset="-128"/>
              </a:rPr>
              <a:t> le </a:t>
            </a:r>
            <a:r>
              <a:rPr sz="2600" dirty="0" err="1">
                <a:ea typeface="ＭＳ Ｐゴシック" pitchFamily="34" charset="-128"/>
              </a:rPr>
              <a:t>système</a:t>
            </a:r>
            <a:r>
              <a:rPr sz="2600" dirty="0">
                <a:ea typeface="ＭＳ Ｐゴシック" pitchFamily="34" charset="-128"/>
              </a:rPr>
              <a:t> </a:t>
            </a:r>
            <a:r>
              <a:rPr sz="2600" dirty="0" err="1">
                <a:ea typeface="ＭＳ Ｐゴシック" pitchFamily="34" charset="-128"/>
              </a:rPr>
              <a:t>immunitaire</a:t>
            </a:r>
            <a:r>
              <a:rPr sz="2600" dirty="0">
                <a:ea typeface="ＭＳ Ｐゴシック" pitchFamily="34" charset="-128"/>
              </a:rPr>
              <a:t> de la </a:t>
            </a:r>
            <a:r>
              <a:rPr sz="2600" dirty="0" err="1">
                <a:ea typeface="ＭＳ Ｐゴシック" pitchFamily="34" charset="-128"/>
              </a:rPr>
              <a:t>personne</a:t>
            </a:r>
            <a:r>
              <a:rPr sz="2600" dirty="0">
                <a:ea typeface="ＭＳ Ｐゴシック" pitchFamily="34" charset="-128"/>
              </a:rPr>
              <a:t> </a:t>
            </a:r>
            <a:r>
              <a:rPr sz="2600" dirty="0" err="1">
                <a:ea typeface="ＭＳ Ｐゴシック" pitchFamily="34" charset="-128"/>
              </a:rPr>
              <a:t>est</a:t>
            </a:r>
            <a:r>
              <a:rPr sz="2600" dirty="0">
                <a:ea typeface="ＭＳ Ｐゴシック" pitchFamily="34" charset="-128"/>
              </a:rPr>
              <a:t> </a:t>
            </a:r>
            <a:r>
              <a:rPr sz="2600" dirty="0" err="1">
                <a:ea typeface="ＭＳ Ｐゴシック" pitchFamily="34" charset="-128"/>
              </a:rPr>
              <a:t>très</a:t>
            </a:r>
            <a:r>
              <a:rPr sz="2600" dirty="0">
                <a:ea typeface="ＭＳ Ｐゴシック" pitchFamily="34" charset="-128"/>
              </a:rPr>
              <a:t> </a:t>
            </a:r>
            <a:r>
              <a:rPr sz="2600" dirty="0" err="1">
                <a:ea typeface="ＭＳ Ｐゴシック" pitchFamily="34" charset="-128"/>
              </a:rPr>
              <a:t>faible</a:t>
            </a:r>
            <a:r>
              <a:rPr sz="2600" dirty="0">
                <a:ea typeface="ＭＳ Ｐゴシック" pitchFamily="34" charset="-128"/>
              </a:rPr>
              <a:t>.</a:t>
            </a:r>
          </a:p>
          <a:p>
            <a:pPr rtl="0"/>
            <a:r>
              <a:rPr sz="2600" dirty="0">
                <a:ea typeface="ＭＳ Ｐゴシック" pitchFamily="34" charset="-128"/>
              </a:rPr>
              <a:t>Pour un </a:t>
            </a:r>
            <a:r>
              <a:rPr sz="2600" dirty="0" err="1">
                <a:ea typeface="ＭＳ Ｐゴシック" pitchFamily="34" charset="-128"/>
              </a:rPr>
              <a:t>adulte</a:t>
            </a:r>
            <a:r>
              <a:rPr sz="2600" dirty="0">
                <a:ea typeface="ＭＳ Ｐゴシック" pitchFamily="34" charset="-128"/>
              </a:rPr>
              <a:t> avec un </a:t>
            </a:r>
            <a:r>
              <a:rPr sz="2600" dirty="0" err="1">
                <a:ea typeface="ＭＳ Ｐゴシック" pitchFamily="34" charset="-128"/>
              </a:rPr>
              <a:t>système</a:t>
            </a:r>
            <a:r>
              <a:rPr sz="2600" dirty="0">
                <a:ea typeface="ＭＳ Ｐゴシック" pitchFamily="34" charset="-128"/>
              </a:rPr>
              <a:t> </a:t>
            </a:r>
            <a:r>
              <a:rPr sz="2600" dirty="0" err="1">
                <a:ea typeface="ＭＳ Ｐゴシック" pitchFamily="34" charset="-128"/>
              </a:rPr>
              <a:t>immunitaire</a:t>
            </a:r>
            <a:r>
              <a:rPr sz="2600" dirty="0">
                <a:ea typeface="ＭＳ Ｐゴシック" pitchFamily="34" charset="-128"/>
              </a:rPr>
              <a:t> </a:t>
            </a:r>
            <a:r>
              <a:rPr sz="2600" dirty="0" err="1">
                <a:ea typeface="ＭＳ Ｐゴシック" pitchFamily="34" charset="-128"/>
              </a:rPr>
              <a:t>très</a:t>
            </a:r>
            <a:r>
              <a:rPr sz="2600" dirty="0">
                <a:ea typeface="ＭＳ Ｐゴシック" pitchFamily="34" charset="-128"/>
              </a:rPr>
              <a:t> </a:t>
            </a:r>
            <a:r>
              <a:rPr sz="2600" dirty="0" err="1">
                <a:ea typeface="ＭＳ Ｐゴシック" pitchFamily="34" charset="-128"/>
              </a:rPr>
              <a:t>faible</a:t>
            </a:r>
            <a:r>
              <a:rPr sz="2600" dirty="0">
                <a:ea typeface="ＭＳ Ｐゴシック" pitchFamily="34" charset="-128"/>
              </a:rPr>
              <a:t> (ex : les </a:t>
            </a:r>
            <a:r>
              <a:rPr sz="2600" dirty="0" err="1">
                <a:ea typeface="ＭＳ Ｐゴシック" pitchFamily="34" charset="-128"/>
              </a:rPr>
              <a:t>personnes</a:t>
            </a:r>
            <a:r>
              <a:rPr sz="2600" dirty="0">
                <a:ea typeface="ＭＳ Ｐゴシック" pitchFamily="34" charset="-128"/>
              </a:rPr>
              <a:t> </a:t>
            </a:r>
            <a:r>
              <a:rPr sz="2600" dirty="0" err="1">
                <a:ea typeface="ＭＳ Ｐゴシック" pitchFamily="34" charset="-128"/>
              </a:rPr>
              <a:t>atteintes</a:t>
            </a:r>
            <a:r>
              <a:rPr sz="2600" dirty="0">
                <a:ea typeface="ＭＳ Ｐゴシック" pitchFamily="34" charset="-128"/>
              </a:rPr>
              <a:t> du VIH/SIDA), les </a:t>
            </a:r>
            <a:r>
              <a:rPr sz="2600" dirty="0" err="1">
                <a:ea typeface="ＭＳ Ｐゴシック" pitchFamily="34" charset="-128"/>
              </a:rPr>
              <a:t>symptômes</a:t>
            </a:r>
            <a:r>
              <a:rPr sz="2600" dirty="0">
                <a:ea typeface="ＭＳ Ｐゴシック" pitchFamily="34" charset="-128"/>
              </a:rPr>
              <a:t> </a:t>
            </a:r>
            <a:r>
              <a:rPr sz="2600" dirty="0" err="1">
                <a:ea typeface="ＭＳ Ｐゴシック" pitchFamily="34" charset="-128"/>
              </a:rPr>
              <a:t>sont</a:t>
            </a:r>
            <a:r>
              <a:rPr sz="2600" dirty="0">
                <a:ea typeface="ＭＳ Ｐゴシック" pitchFamily="34" charset="-128"/>
              </a:rPr>
              <a:t> plus </a:t>
            </a:r>
            <a:r>
              <a:rPr sz="2600" dirty="0" err="1">
                <a:ea typeface="ＭＳ Ｐゴシック" pitchFamily="34" charset="-128"/>
              </a:rPr>
              <a:t>violents</a:t>
            </a:r>
            <a:r>
              <a:rPr sz="2600" dirty="0">
                <a:ea typeface="ＭＳ Ｐゴシック" pitchFamily="34" charset="-128"/>
              </a:rPr>
              <a:t>. Les </a:t>
            </a:r>
            <a:r>
              <a:rPr sz="2600" dirty="0" err="1">
                <a:ea typeface="ＭＳ Ｐゴシック" pitchFamily="34" charset="-128"/>
              </a:rPr>
              <a:t>symptômes</a:t>
            </a:r>
            <a:r>
              <a:rPr sz="2600" dirty="0">
                <a:ea typeface="ＭＳ Ｐゴシック" pitchFamily="34" charset="-128"/>
              </a:rPr>
              <a:t> </a:t>
            </a:r>
            <a:r>
              <a:rPr sz="2600" dirty="0" err="1">
                <a:ea typeface="ＭＳ Ｐゴシック" pitchFamily="34" charset="-128"/>
              </a:rPr>
              <a:t>sont</a:t>
            </a:r>
            <a:r>
              <a:rPr sz="2600" dirty="0">
                <a:ea typeface="ＭＳ Ｐゴシック" pitchFamily="34" charset="-128"/>
              </a:rPr>
              <a:t> des migraines, des convulsions, </a:t>
            </a:r>
            <a:r>
              <a:rPr sz="2600" dirty="0" err="1">
                <a:ea typeface="ＭＳ Ｐゴシック" pitchFamily="34" charset="-128"/>
              </a:rPr>
              <a:t>une</a:t>
            </a:r>
            <a:r>
              <a:rPr sz="2600" dirty="0">
                <a:ea typeface="ＭＳ Ｐゴシック" pitchFamily="34" charset="-128"/>
              </a:rPr>
              <a:t> </a:t>
            </a:r>
            <a:r>
              <a:rPr sz="2600" dirty="0" err="1">
                <a:ea typeface="ＭＳ Ｐゴシック" pitchFamily="34" charset="-128"/>
              </a:rPr>
              <a:t>mauvaise</a:t>
            </a:r>
            <a:r>
              <a:rPr sz="2600" dirty="0">
                <a:ea typeface="ＭＳ Ｐゴシック" pitchFamily="34" charset="-128"/>
              </a:rPr>
              <a:t> coordination et </a:t>
            </a:r>
            <a:r>
              <a:rPr sz="2600" dirty="0" err="1">
                <a:ea typeface="ＭＳ Ｐゴシック" pitchFamily="34" charset="-128"/>
              </a:rPr>
              <a:t>une</a:t>
            </a:r>
            <a:r>
              <a:rPr sz="2600" dirty="0">
                <a:ea typeface="ＭＳ Ｐゴシック" pitchFamily="34" charset="-128"/>
              </a:rPr>
              <a:t> vision trouble.</a:t>
            </a:r>
          </a:p>
          <a:p>
            <a:endParaRPr lang="en-US" altLang="en-US" sz="2800" dirty="0" smtClean="0">
              <a:ea typeface="ＭＳ Ｐゴシック" pitchFamily="34" charset="-128"/>
            </a:endParaRPr>
          </a:p>
          <a:p>
            <a:endParaRPr lang="en-US" altLang="en-US" sz="2800" dirty="0" smtClean="0">
              <a:ea typeface="ＭＳ Ｐゴシック" pitchFamily="34" charset="-128"/>
            </a:endParaRPr>
          </a:p>
          <a:p>
            <a:endParaRPr lang="en-US" altLang="en-US" sz="2800" dirty="0" smtClean="0">
              <a:ea typeface="ＭＳ Ｐゴシック" pitchFamily="34" charset="-128"/>
            </a:endParaRPr>
          </a:p>
          <a:p>
            <a:endParaRPr lang="en-US" altLang="en-US" sz="28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67544" y="188640"/>
            <a:ext cx="8229600" cy="1143000"/>
          </a:xfrm>
        </p:spPr>
        <p:txBody>
          <a:bodyPr/>
          <a:lstStyle/>
          <a:p>
            <a:pPr rtl="0"/>
            <a:r>
              <a:rPr b="1" dirty="0" err="1">
                <a:solidFill>
                  <a:schemeClr val="accent2"/>
                </a:solidFill>
                <a:ea typeface="ＭＳ Ｐゴシック" pitchFamily="34" charset="-128"/>
              </a:rPr>
              <a:t>Toxoplasmose</a:t>
            </a:r>
            <a:endParaRPr b="1" dirty="0">
              <a:solidFill>
                <a:schemeClr val="accent2"/>
              </a:solidFill>
              <a:ea typeface="ＭＳ Ｐゴシック" pitchFamily="34" charset="-128"/>
            </a:endParaRPr>
          </a:p>
        </p:txBody>
      </p:sp>
      <p:sp>
        <p:nvSpPr>
          <p:cNvPr id="30722" name="Content Placeholder 2"/>
          <p:cNvSpPr>
            <a:spLocks noGrp="1"/>
          </p:cNvSpPr>
          <p:nvPr>
            <p:ph idx="1"/>
          </p:nvPr>
        </p:nvSpPr>
        <p:spPr>
          <a:xfrm>
            <a:off x="683568" y="1124744"/>
            <a:ext cx="8229600" cy="4525963"/>
          </a:xfrm>
        </p:spPr>
        <p:txBody>
          <a:bodyPr/>
          <a:lstStyle/>
          <a:p>
            <a:pPr rtl="0"/>
            <a:r>
              <a:rPr sz="2200" dirty="0">
                <a:ea typeface="ＭＳ Ｐゴシック" pitchFamily="34" charset="-128"/>
              </a:rPr>
              <a:t>Les impacts </a:t>
            </a:r>
            <a:r>
              <a:rPr sz="2200" dirty="0" err="1">
                <a:ea typeface="ＭＳ Ｐゴシック" pitchFamily="34" charset="-128"/>
              </a:rPr>
              <a:t>sur</a:t>
            </a:r>
            <a:r>
              <a:rPr sz="2200" dirty="0">
                <a:ea typeface="ＭＳ Ｐゴシック" pitchFamily="34" charset="-128"/>
              </a:rPr>
              <a:t> un </a:t>
            </a:r>
            <a:r>
              <a:rPr sz="2200" dirty="0" err="1">
                <a:ea typeface="ＭＳ Ｐゴシック" pitchFamily="34" charset="-128"/>
              </a:rPr>
              <a:t>fœtus</a:t>
            </a:r>
            <a:r>
              <a:rPr sz="2200" dirty="0">
                <a:ea typeface="ＭＳ Ｐゴシック" pitchFamily="34" charset="-128"/>
              </a:rPr>
              <a:t> </a:t>
            </a:r>
            <a:r>
              <a:rPr sz="2200" dirty="0" err="1">
                <a:ea typeface="ＭＳ Ｐゴシック" pitchFamily="34" charset="-128"/>
              </a:rPr>
              <a:t>peuvent</a:t>
            </a:r>
            <a:r>
              <a:rPr sz="2200" dirty="0">
                <a:ea typeface="ＭＳ Ｐゴシック" pitchFamily="34" charset="-128"/>
              </a:rPr>
              <a:t> </a:t>
            </a:r>
            <a:r>
              <a:rPr sz="2200" dirty="0" err="1">
                <a:ea typeface="ＭＳ Ｐゴシック" pitchFamily="34" charset="-128"/>
              </a:rPr>
              <a:t>être</a:t>
            </a:r>
            <a:r>
              <a:rPr sz="2200" dirty="0">
                <a:ea typeface="ＭＳ Ｐゴシック" pitchFamily="34" charset="-128"/>
              </a:rPr>
              <a:t> </a:t>
            </a:r>
            <a:r>
              <a:rPr sz="2200" dirty="0" err="1">
                <a:ea typeface="ＭＳ Ｐゴシック" pitchFamily="34" charset="-128"/>
              </a:rPr>
              <a:t>sérieux</a:t>
            </a:r>
            <a:r>
              <a:rPr sz="2200" dirty="0">
                <a:ea typeface="ＭＳ Ｐゴシック" pitchFamily="34" charset="-128"/>
              </a:rPr>
              <a:t>. </a:t>
            </a:r>
            <a:r>
              <a:rPr sz="2200" dirty="0" err="1">
                <a:ea typeface="ＭＳ Ｐゴシック" pitchFamily="34" charset="-128"/>
              </a:rPr>
              <a:t>L'enfant</a:t>
            </a:r>
            <a:r>
              <a:rPr sz="2200" dirty="0">
                <a:ea typeface="ＭＳ Ｐゴシック" pitchFamily="34" charset="-128"/>
              </a:rPr>
              <a:t> </a:t>
            </a:r>
            <a:r>
              <a:rPr sz="2200" dirty="0" err="1">
                <a:ea typeface="ＭＳ Ｐゴシック" pitchFamily="34" charset="-128"/>
              </a:rPr>
              <a:t>peut</a:t>
            </a:r>
            <a:r>
              <a:rPr sz="2200" dirty="0">
                <a:ea typeface="ＭＳ Ｐゴシック" pitchFamily="34" charset="-128"/>
              </a:rPr>
              <a:t> </a:t>
            </a:r>
            <a:r>
              <a:rPr sz="2200" dirty="0" err="1">
                <a:ea typeface="ＭＳ Ｐゴシック" pitchFamily="34" charset="-128"/>
              </a:rPr>
              <a:t>sembler</a:t>
            </a:r>
            <a:r>
              <a:rPr sz="2200" dirty="0">
                <a:ea typeface="ＭＳ Ｐゴシック" pitchFamily="34" charset="-128"/>
              </a:rPr>
              <a:t> </a:t>
            </a:r>
            <a:r>
              <a:rPr sz="2200" dirty="0" err="1">
                <a:ea typeface="ＭＳ Ｐゴシック" pitchFamily="34" charset="-128"/>
              </a:rPr>
              <a:t>en</a:t>
            </a:r>
            <a:r>
              <a:rPr sz="2200" dirty="0">
                <a:ea typeface="ＭＳ Ｐゴシック" pitchFamily="34" charset="-128"/>
              </a:rPr>
              <a:t> bonne santé à la naissance, </a:t>
            </a:r>
            <a:r>
              <a:rPr sz="2200" dirty="0" err="1">
                <a:ea typeface="ＭＳ Ｐゴシック" pitchFamily="34" charset="-128"/>
              </a:rPr>
              <a:t>mais</a:t>
            </a:r>
            <a:r>
              <a:rPr sz="2200" dirty="0">
                <a:ea typeface="ＭＳ Ｐゴシック" pitchFamily="34" charset="-128"/>
              </a:rPr>
              <a:t> </a:t>
            </a:r>
            <a:r>
              <a:rPr sz="2200" dirty="0" err="1">
                <a:ea typeface="ＭＳ Ｐゴシック" pitchFamily="34" charset="-128"/>
              </a:rPr>
              <a:t>l'infection</a:t>
            </a:r>
            <a:r>
              <a:rPr sz="2200" dirty="0">
                <a:ea typeface="ＭＳ Ｐゴシック" pitchFamily="34" charset="-128"/>
              </a:rPr>
              <a:t> d'un </a:t>
            </a:r>
            <a:r>
              <a:rPr sz="2200" dirty="0" err="1">
                <a:ea typeface="ＭＳ Ｐゴシック" pitchFamily="34" charset="-128"/>
              </a:rPr>
              <a:t>fœtus</a:t>
            </a:r>
            <a:r>
              <a:rPr sz="2200" dirty="0">
                <a:ea typeface="ＭＳ Ｐゴシック" pitchFamily="34" charset="-128"/>
              </a:rPr>
              <a:t> par la </a:t>
            </a:r>
            <a:r>
              <a:rPr sz="2200" dirty="0" err="1">
                <a:ea typeface="ＭＳ Ｐゴシック" pitchFamily="34" charset="-128"/>
              </a:rPr>
              <a:t>toxoplasmose</a:t>
            </a:r>
            <a:r>
              <a:rPr sz="2200" dirty="0">
                <a:ea typeface="ＭＳ Ｐゴシック" pitchFamily="34" charset="-128"/>
              </a:rPr>
              <a:t> </a:t>
            </a:r>
            <a:r>
              <a:rPr sz="2200" dirty="0" err="1">
                <a:ea typeface="ＭＳ Ｐゴシック" pitchFamily="34" charset="-128"/>
              </a:rPr>
              <a:t>peut</a:t>
            </a:r>
            <a:r>
              <a:rPr sz="2200" dirty="0">
                <a:ea typeface="ＭＳ Ｐゴシック" pitchFamily="34" charset="-128"/>
              </a:rPr>
              <a:t> </a:t>
            </a:r>
            <a:r>
              <a:rPr sz="2200" dirty="0" err="1">
                <a:ea typeface="ＭＳ Ｐゴシック" pitchFamily="34" charset="-128"/>
              </a:rPr>
              <a:t>avoir</a:t>
            </a:r>
            <a:r>
              <a:rPr sz="2200" dirty="0">
                <a:ea typeface="ＭＳ Ｐゴシック" pitchFamily="34" charset="-128"/>
              </a:rPr>
              <a:t> les impacts </a:t>
            </a:r>
            <a:r>
              <a:rPr sz="2200" dirty="0" err="1">
                <a:ea typeface="ＭＳ Ｐゴシック" pitchFamily="34" charset="-128"/>
              </a:rPr>
              <a:t>suivants</a:t>
            </a:r>
            <a:r>
              <a:rPr sz="2200" dirty="0">
                <a:ea typeface="ＭＳ Ｐゴシック" pitchFamily="34" charset="-128"/>
              </a:rPr>
              <a:t> </a:t>
            </a:r>
            <a:r>
              <a:rPr sz="2200" dirty="0" err="1">
                <a:ea typeface="ＭＳ Ｐゴシック" pitchFamily="34" charset="-128"/>
              </a:rPr>
              <a:t>sur</a:t>
            </a:r>
            <a:r>
              <a:rPr sz="2200" dirty="0">
                <a:ea typeface="ＭＳ Ｐゴシック" pitchFamily="34" charset="-128"/>
              </a:rPr>
              <a:t> un enfant : graves infections de </a:t>
            </a:r>
            <a:r>
              <a:rPr sz="2200" dirty="0" err="1">
                <a:ea typeface="ＭＳ Ｐゴシック" pitchFamily="34" charset="-128"/>
              </a:rPr>
              <a:t>l’œil</a:t>
            </a:r>
            <a:r>
              <a:rPr sz="2200" dirty="0">
                <a:ea typeface="ＭＳ Ｐゴシック" pitchFamily="34" charset="-128"/>
              </a:rPr>
              <a:t>, convulsions, et handicap mental. </a:t>
            </a:r>
          </a:p>
          <a:p>
            <a:pPr rtl="0"/>
            <a:r>
              <a:rPr sz="2200" dirty="0" err="1">
                <a:ea typeface="ＭＳ Ｐゴシック" pitchFamily="34" charset="-128"/>
              </a:rPr>
              <a:t>L'impact</a:t>
            </a:r>
            <a:r>
              <a:rPr sz="2200" dirty="0">
                <a:ea typeface="ＭＳ Ｐゴシック" pitchFamily="34" charset="-128"/>
              </a:rPr>
              <a:t> </a:t>
            </a:r>
            <a:r>
              <a:rPr sz="2200" dirty="0" err="1">
                <a:ea typeface="ＭＳ Ｐゴシック" pitchFamily="34" charset="-128"/>
              </a:rPr>
              <a:t>sur</a:t>
            </a:r>
            <a:r>
              <a:rPr sz="2200" dirty="0">
                <a:ea typeface="ＭＳ Ｐゴシック" pitchFamily="34" charset="-128"/>
              </a:rPr>
              <a:t> le </a:t>
            </a:r>
            <a:r>
              <a:rPr sz="2200" dirty="0" err="1">
                <a:ea typeface="ＭＳ Ｐゴシック" pitchFamily="34" charset="-128"/>
              </a:rPr>
              <a:t>fœtus</a:t>
            </a:r>
            <a:r>
              <a:rPr sz="2200" dirty="0">
                <a:ea typeface="ＭＳ Ｐゴシック" pitchFamily="34" charset="-128"/>
              </a:rPr>
              <a:t> </a:t>
            </a:r>
            <a:r>
              <a:rPr sz="2200" dirty="0" err="1">
                <a:ea typeface="ＭＳ Ｐゴシック" pitchFamily="34" charset="-128"/>
              </a:rPr>
              <a:t>est</a:t>
            </a:r>
            <a:r>
              <a:rPr sz="2200" dirty="0">
                <a:ea typeface="ＭＳ Ｐゴシック" pitchFamily="34" charset="-128"/>
              </a:rPr>
              <a:t> </a:t>
            </a:r>
            <a:r>
              <a:rPr sz="2200" dirty="0" err="1">
                <a:ea typeface="ＭＳ Ｐゴシック" pitchFamily="34" charset="-128"/>
              </a:rPr>
              <a:t>d'autant</a:t>
            </a:r>
            <a:r>
              <a:rPr sz="2200" dirty="0">
                <a:ea typeface="ＭＳ Ｐゴシック" pitchFamily="34" charset="-128"/>
              </a:rPr>
              <a:t> plus </a:t>
            </a:r>
            <a:r>
              <a:rPr sz="2200" dirty="0" err="1">
                <a:ea typeface="ＭＳ Ｐゴシック" pitchFamily="34" charset="-128"/>
              </a:rPr>
              <a:t>sévère</a:t>
            </a:r>
            <a:r>
              <a:rPr sz="2200" dirty="0">
                <a:ea typeface="ＭＳ Ｐゴシック" pitchFamily="34" charset="-128"/>
              </a:rPr>
              <a:t> </a:t>
            </a:r>
            <a:r>
              <a:rPr sz="2200" dirty="0" err="1">
                <a:ea typeface="ＭＳ Ｐゴシック" pitchFamily="34" charset="-128"/>
              </a:rPr>
              <a:t>que</a:t>
            </a:r>
            <a:r>
              <a:rPr sz="2200" dirty="0">
                <a:ea typeface="ＭＳ Ｐゴシック" pitchFamily="34" charset="-128"/>
              </a:rPr>
              <a:t> la femme </a:t>
            </a:r>
            <a:r>
              <a:rPr sz="2200" dirty="0" err="1">
                <a:ea typeface="ＭＳ Ｐゴシック" pitchFamily="34" charset="-128"/>
              </a:rPr>
              <a:t>est</a:t>
            </a:r>
            <a:r>
              <a:rPr sz="2200" dirty="0">
                <a:ea typeface="ＭＳ Ｐゴシック" pitchFamily="34" charset="-128"/>
              </a:rPr>
              <a:t> </a:t>
            </a:r>
            <a:r>
              <a:rPr sz="2200" dirty="0" err="1">
                <a:ea typeface="ＭＳ Ｐゴシック" pitchFamily="34" charset="-128"/>
              </a:rPr>
              <a:t>infectée</a:t>
            </a:r>
            <a:r>
              <a:rPr sz="2200" dirty="0">
                <a:ea typeface="ＭＳ Ｐゴシック" pitchFamily="34" charset="-128"/>
              </a:rPr>
              <a:t> </a:t>
            </a:r>
            <a:r>
              <a:rPr sz="2200" dirty="0" err="1">
                <a:ea typeface="ＭＳ Ｐゴシック" pitchFamily="34" charset="-128"/>
              </a:rPr>
              <a:t>tôt</a:t>
            </a:r>
            <a:r>
              <a:rPr sz="2200" dirty="0">
                <a:ea typeface="ＭＳ Ｐゴシック" pitchFamily="34" charset="-128"/>
              </a:rPr>
              <a:t> </a:t>
            </a:r>
            <a:r>
              <a:rPr sz="2200" dirty="0" err="1">
                <a:ea typeface="ＭＳ Ｐゴシック" pitchFamily="34" charset="-128"/>
              </a:rPr>
              <a:t>durant</a:t>
            </a:r>
            <a:r>
              <a:rPr sz="2200" dirty="0">
                <a:ea typeface="ＭＳ Ｐゴシック" pitchFamily="34" charset="-128"/>
              </a:rPr>
              <a:t> </a:t>
            </a:r>
            <a:r>
              <a:rPr sz="2200" dirty="0" err="1">
                <a:ea typeface="ＭＳ Ｐゴシック" pitchFamily="34" charset="-128"/>
              </a:rPr>
              <a:t>sa</a:t>
            </a:r>
            <a:r>
              <a:rPr sz="2200" dirty="0">
                <a:ea typeface="ＭＳ Ｐゴシック" pitchFamily="34" charset="-128"/>
              </a:rPr>
              <a:t> </a:t>
            </a:r>
            <a:r>
              <a:rPr sz="2200" dirty="0" err="1">
                <a:ea typeface="ＭＳ Ｐゴシック" pitchFamily="34" charset="-128"/>
              </a:rPr>
              <a:t>grossesse</a:t>
            </a:r>
            <a:r>
              <a:rPr sz="2200" dirty="0">
                <a:ea typeface="ＭＳ Ｐゴシック" pitchFamily="34" charset="-128"/>
              </a:rPr>
              <a:t>. </a:t>
            </a:r>
            <a:r>
              <a:rPr sz="2200" dirty="0" err="1">
                <a:ea typeface="ＭＳ Ｐゴシック" pitchFamily="34" charset="-128"/>
              </a:rPr>
              <a:t>Cela</a:t>
            </a:r>
            <a:r>
              <a:rPr sz="2200" dirty="0">
                <a:ea typeface="ＭＳ Ｐゴシック" pitchFamily="34" charset="-128"/>
              </a:rPr>
              <a:t> </a:t>
            </a:r>
            <a:r>
              <a:rPr sz="2200" dirty="0" err="1">
                <a:ea typeface="ＭＳ Ｐゴシック" pitchFamily="34" charset="-128"/>
              </a:rPr>
              <a:t>peut</a:t>
            </a:r>
            <a:r>
              <a:rPr sz="2200" dirty="0">
                <a:ea typeface="ＭＳ Ｐゴシック" pitchFamily="34" charset="-128"/>
              </a:rPr>
              <a:t> </a:t>
            </a:r>
            <a:r>
              <a:rPr sz="2200" dirty="0" err="1">
                <a:ea typeface="ＭＳ Ｐゴシック" pitchFamily="34" charset="-128"/>
              </a:rPr>
              <a:t>entrainer</a:t>
            </a:r>
            <a:r>
              <a:rPr sz="2200" dirty="0">
                <a:ea typeface="ＭＳ Ｐゴシック" pitchFamily="34" charset="-128"/>
              </a:rPr>
              <a:t> </a:t>
            </a:r>
            <a:r>
              <a:rPr sz="2200" dirty="0" err="1">
                <a:ea typeface="ＭＳ Ｐゴシック" pitchFamily="34" charset="-128"/>
              </a:rPr>
              <a:t>une</a:t>
            </a:r>
            <a:r>
              <a:rPr sz="2200" dirty="0">
                <a:ea typeface="ＭＳ Ｐゴシック" pitchFamily="34" charset="-128"/>
              </a:rPr>
              <a:t> </a:t>
            </a:r>
            <a:r>
              <a:rPr sz="2200" dirty="0" err="1">
                <a:ea typeface="ＭＳ Ｐゴシック" pitchFamily="34" charset="-128"/>
              </a:rPr>
              <a:t>fausse</a:t>
            </a:r>
            <a:r>
              <a:rPr sz="2200" dirty="0">
                <a:ea typeface="ＭＳ Ｐゴシック" pitchFamily="34" charset="-128"/>
              </a:rPr>
              <a:t> </a:t>
            </a:r>
            <a:r>
              <a:rPr sz="2200" dirty="0" err="1">
                <a:ea typeface="ＭＳ Ｐゴシック" pitchFamily="34" charset="-128"/>
              </a:rPr>
              <a:t>couche</a:t>
            </a:r>
            <a:r>
              <a:rPr sz="2200" dirty="0">
                <a:ea typeface="ＭＳ Ｐゴシック" pitchFamily="34" charset="-128"/>
              </a:rPr>
              <a:t> </a:t>
            </a:r>
            <a:r>
              <a:rPr sz="2200" dirty="0" err="1">
                <a:ea typeface="ＭＳ Ｐゴシック" pitchFamily="34" charset="-128"/>
              </a:rPr>
              <a:t>ou</a:t>
            </a:r>
            <a:r>
              <a:rPr sz="2200" dirty="0">
                <a:ea typeface="ＭＳ Ｐゴシック" pitchFamily="34" charset="-128"/>
              </a:rPr>
              <a:t> un enfant mort-né.</a:t>
            </a:r>
          </a:p>
          <a:p>
            <a:pPr rtl="0"/>
            <a:r>
              <a:rPr sz="2200" dirty="0">
                <a:ea typeface="ＭＳ Ｐゴシック" pitchFamily="34" charset="-128"/>
              </a:rPr>
              <a:t>Le </a:t>
            </a:r>
            <a:r>
              <a:rPr sz="2200" dirty="0" err="1">
                <a:ea typeface="ＭＳ Ｐゴシック" pitchFamily="34" charset="-128"/>
              </a:rPr>
              <a:t>risque</a:t>
            </a:r>
            <a:r>
              <a:rPr sz="2200" dirty="0">
                <a:ea typeface="ＭＳ Ｐゴシック" pitchFamily="34" charset="-128"/>
              </a:rPr>
              <a:t> de </a:t>
            </a:r>
            <a:r>
              <a:rPr sz="2200" dirty="0" err="1">
                <a:ea typeface="ＭＳ Ｐゴシック" pitchFamily="34" charset="-128"/>
              </a:rPr>
              <a:t>fausse</a:t>
            </a:r>
            <a:r>
              <a:rPr sz="2200" dirty="0">
                <a:ea typeface="ＭＳ Ｐゴシック" pitchFamily="34" charset="-128"/>
              </a:rPr>
              <a:t> </a:t>
            </a:r>
            <a:r>
              <a:rPr sz="2200" dirty="0" err="1">
                <a:ea typeface="ＭＳ Ｐゴシック" pitchFamily="34" charset="-128"/>
              </a:rPr>
              <a:t>couche</a:t>
            </a:r>
            <a:r>
              <a:rPr sz="2200" dirty="0">
                <a:ea typeface="ＭＳ Ｐゴシック" pitchFamily="34" charset="-128"/>
              </a:rPr>
              <a:t> </a:t>
            </a:r>
            <a:r>
              <a:rPr sz="2200" dirty="0" err="1">
                <a:ea typeface="ＭＳ Ｐゴシック" pitchFamily="34" charset="-128"/>
              </a:rPr>
              <a:t>est</a:t>
            </a:r>
            <a:r>
              <a:rPr sz="2200" dirty="0">
                <a:ea typeface="ＭＳ Ｐゴシック" pitchFamily="34" charset="-128"/>
              </a:rPr>
              <a:t> plus de 6 </a:t>
            </a:r>
            <a:r>
              <a:rPr sz="2200" dirty="0" err="1">
                <a:ea typeface="ＭＳ Ｐゴシック" pitchFamily="34" charset="-128"/>
              </a:rPr>
              <a:t>fois</a:t>
            </a:r>
            <a:r>
              <a:rPr sz="2200" dirty="0">
                <a:ea typeface="ＭＳ Ｐゴシック" pitchFamily="34" charset="-128"/>
              </a:rPr>
              <a:t> </a:t>
            </a:r>
            <a:r>
              <a:rPr sz="2200" dirty="0" err="1">
                <a:ea typeface="ＭＳ Ｐゴシック" pitchFamily="34" charset="-128"/>
              </a:rPr>
              <a:t>supérieur</a:t>
            </a:r>
            <a:r>
              <a:rPr sz="2200" dirty="0">
                <a:ea typeface="ＭＳ Ｐゴシック" pitchFamily="34" charset="-128"/>
              </a:rPr>
              <a:t> à </a:t>
            </a:r>
            <a:r>
              <a:rPr sz="2200" dirty="0" err="1">
                <a:ea typeface="ＭＳ Ｐゴシック" pitchFamily="34" charset="-128"/>
              </a:rPr>
              <a:t>celui</a:t>
            </a:r>
            <a:r>
              <a:rPr sz="2200" dirty="0">
                <a:ea typeface="ＭＳ Ｐゴシック" pitchFamily="34" charset="-128"/>
              </a:rPr>
              <a:t> </a:t>
            </a:r>
            <a:r>
              <a:rPr sz="2200" dirty="0" err="1">
                <a:ea typeface="ＭＳ Ｐゴシック" pitchFamily="34" charset="-128"/>
              </a:rPr>
              <a:t>d'une</a:t>
            </a:r>
            <a:r>
              <a:rPr sz="2200" dirty="0">
                <a:ea typeface="ＭＳ Ｐゴシック" pitchFamily="34" charset="-128"/>
              </a:rPr>
              <a:t> femme enceinte non </a:t>
            </a:r>
            <a:r>
              <a:rPr sz="2200" dirty="0" err="1">
                <a:ea typeface="ＭＳ Ｐゴシック" pitchFamily="34" charset="-128"/>
              </a:rPr>
              <a:t>infectée</a:t>
            </a:r>
            <a:endParaRPr sz="2200" dirty="0">
              <a:ea typeface="ＭＳ Ｐゴシック" pitchFamily="34" charset="-128"/>
            </a:endParaRPr>
          </a:p>
          <a:p>
            <a:pPr rtl="0"/>
            <a:r>
              <a:rPr sz="2200" dirty="0">
                <a:ea typeface="ＭＳ Ｐゴシック" pitchFamily="34" charset="-128"/>
              </a:rPr>
              <a:t>Le </a:t>
            </a:r>
            <a:r>
              <a:rPr sz="2200" dirty="0" err="1">
                <a:ea typeface="ＭＳ Ｐゴシック" pitchFamily="34" charset="-128"/>
              </a:rPr>
              <a:t>risque</a:t>
            </a:r>
            <a:r>
              <a:rPr sz="2200" dirty="0">
                <a:ea typeface="ＭＳ Ｐゴシック" pitchFamily="34" charset="-128"/>
              </a:rPr>
              <a:t> de naissance </a:t>
            </a:r>
            <a:r>
              <a:rPr sz="2200" dirty="0" err="1">
                <a:ea typeface="ＭＳ Ｐゴシック" pitchFamily="34" charset="-128"/>
              </a:rPr>
              <a:t>prématurée</a:t>
            </a:r>
            <a:r>
              <a:rPr sz="2200" dirty="0">
                <a:ea typeface="ＭＳ Ｐゴシック" pitchFamily="34" charset="-128"/>
              </a:rPr>
              <a:t> </a:t>
            </a:r>
            <a:r>
              <a:rPr sz="2200" dirty="0" err="1">
                <a:ea typeface="ＭＳ Ｐゴシック" pitchFamily="34" charset="-128"/>
              </a:rPr>
              <a:t>est</a:t>
            </a:r>
            <a:r>
              <a:rPr sz="2200" dirty="0">
                <a:ea typeface="ＭＳ Ｐゴシック" pitchFamily="34" charset="-128"/>
              </a:rPr>
              <a:t> plus de 3 </a:t>
            </a:r>
            <a:r>
              <a:rPr sz="2200" dirty="0" err="1">
                <a:ea typeface="ＭＳ Ｐゴシック" pitchFamily="34" charset="-128"/>
              </a:rPr>
              <a:t>fois</a:t>
            </a:r>
            <a:r>
              <a:rPr sz="2200" dirty="0">
                <a:ea typeface="ＭＳ Ｐゴシック" pitchFamily="34" charset="-128"/>
              </a:rPr>
              <a:t> </a:t>
            </a:r>
            <a:r>
              <a:rPr sz="2200" dirty="0" err="1">
                <a:ea typeface="ＭＳ Ｐゴシック" pitchFamily="34" charset="-128"/>
              </a:rPr>
              <a:t>supérieur</a:t>
            </a:r>
            <a:r>
              <a:rPr sz="2200" dirty="0">
                <a:ea typeface="ＭＳ Ｐゴシック" pitchFamily="34" charset="-128"/>
              </a:rPr>
              <a:t> à </a:t>
            </a:r>
            <a:r>
              <a:rPr sz="2200" dirty="0" err="1">
                <a:ea typeface="ＭＳ Ｐゴシック" pitchFamily="34" charset="-128"/>
              </a:rPr>
              <a:t>celui</a:t>
            </a:r>
            <a:r>
              <a:rPr sz="2200" dirty="0">
                <a:ea typeface="ＭＳ Ｐゴシック" pitchFamily="34" charset="-128"/>
              </a:rPr>
              <a:t> </a:t>
            </a:r>
            <a:r>
              <a:rPr sz="2200" dirty="0" err="1">
                <a:ea typeface="ＭＳ Ｐゴシック" pitchFamily="34" charset="-128"/>
              </a:rPr>
              <a:t>d'une</a:t>
            </a:r>
            <a:r>
              <a:rPr sz="2200" dirty="0">
                <a:ea typeface="ＭＳ Ｐゴシック" pitchFamily="34" charset="-128"/>
              </a:rPr>
              <a:t> femme enceinte non </a:t>
            </a:r>
            <a:r>
              <a:rPr sz="2200" dirty="0" err="1">
                <a:ea typeface="ＭＳ Ｐゴシック" pitchFamily="34" charset="-128"/>
              </a:rPr>
              <a:t>infectée</a:t>
            </a:r>
            <a:endParaRPr sz="2200" dirty="0">
              <a:ea typeface="ＭＳ Ｐゴシック" pitchFamily="34" charset="-128"/>
            </a:endParaRPr>
          </a:p>
          <a:p>
            <a:pPr rtl="0"/>
            <a:r>
              <a:rPr sz="2200" dirty="0">
                <a:ea typeface="ＭＳ Ｐゴシック" pitchFamily="34" charset="-128"/>
              </a:rPr>
              <a:t>Le </a:t>
            </a:r>
            <a:r>
              <a:rPr sz="2200" dirty="0" err="1">
                <a:ea typeface="ＭＳ Ｐゴシック" pitchFamily="34" charset="-128"/>
              </a:rPr>
              <a:t>risque</a:t>
            </a:r>
            <a:r>
              <a:rPr sz="2200" dirty="0">
                <a:ea typeface="ＭＳ Ｐゴシック" pitchFamily="34" charset="-128"/>
              </a:rPr>
              <a:t> </a:t>
            </a:r>
            <a:r>
              <a:rPr sz="2200" dirty="0" err="1">
                <a:ea typeface="ＭＳ Ｐゴシック" pitchFamily="34" charset="-128"/>
              </a:rPr>
              <a:t>d'anomalie</a:t>
            </a:r>
            <a:r>
              <a:rPr sz="2200" dirty="0">
                <a:ea typeface="ＭＳ Ｐゴシック" pitchFamily="34" charset="-128"/>
              </a:rPr>
              <a:t> </a:t>
            </a:r>
            <a:r>
              <a:rPr sz="2200" dirty="0" err="1">
                <a:ea typeface="ＭＳ Ｐゴシック" pitchFamily="34" charset="-128"/>
              </a:rPr>
              <a:t>fœtale</a:t>
            </a:r>
            <a:r>
              <a:rPr sz="2200" dirty="0">
                <a:ea typeface="ＭＳ Ｐゴシック" pitchFamily="34" charset="-128"/>
              </a:rPr>
              <a:t> </a:t>
            </a:r>
            <a:r>
              <a:rPr sz="2200" dirty="0" err="1">
                <a:ea typeface="ＭＳ Ｐゴシック" pitchFamily="34" charset="-128"/>
              </a:rPr>
              <a:t>est</a:t>
            </a:r>
            <a:r>
              <a:rPr sz="2200" dirty="0">
                <a:ea typeface="ＭＳ Ｐゴシック" pitchFamily="34" charset="-128"/>
              </a:rPr>
              <a:t> </a:t>
            </a:r>
            <a:r>
              <a:rPr sz="2200" dirty="0" err="1">
                <a:ea typeface="ＭＳ Ｐゴシック" pitchFamily="34" charset="-128"/>
              </a:rPr>
              <a:t>près</a:t>
            </a:r>
            <a:r>
              <a:rPr sz="2200" dirty="0">
                <a:ea typeface="ＭＳ Ｐゴシック" pitchFamily="34" charset="-128"/>
              </a:rPr>
              <a:t> de 6 </a:t>
            </a:r>
            <a:r>
              <a:rPr sz="2200" dirty="0" err="1">
                <a:ea typeface="ＭＳ Ｐゴシック" pitchFamily="34" charset="-128"/>
              </a:rPr>
              <a:t>fois</a:t>
            </a:r>
            <a:r>
              <a:rPr sz="2200" dirty="0">
                <a:ea typeface="ＭＳ Ｐゴシック" pitchFamily="34" charset="-128"/>
              </a:rPr>
              <a:t> </a:t>
            </a:r>
            <a:r>
              <a:rPr sz="2200" dirty="0" err="1">
                <a:ea typeface="ＭＳ Ｐゴシック" pitchFamily="34" charset="-128"/>
              </a:rPr>
              <a:t>supérieur</a:t>
            </a:r>
            <a:r>
              <a:rPr sz="2200" dirty="0">
                <a:ea typeface="ＭＳ Ｐゴシック" pitchFamily="34" charset="-128"/>
              </a:rPr>
              <a:t> (ex : graves infections de </a:t>
            </a:r>
            <a:r>
              <a:rPr sz="2200" dirty="0" err="1">
                <a:ea typeface="ＭＳ Ｐゴシック" pitchFamily="34" charset="-128"/>
              </a:rPr>
              <a:t>l’œil</a:t>
            </a:r>
            <a:r>
              <a:rPr sz="2200" dirty="0">
                <a:ea typeface="ＭＳ Ｐゴシック" pitchFamily="34" charset="-128"/>
              </a:rPr>
              <a:t>, convulsions, et handicap mental)</a:t>
            </a:r>
          </a:p>
          <a:p>
            <a:endParaRPr lang="en-GB" altLang="en-US" sz="2000" dirty="0" smtClean="0">
              <a:ea typeface="ＭＳ Ｐゴシック" pitchFamily="34" charset="-128"/>
            </a:endParaRPr>
          </a:p>
          <a:p>
            <a:endParaRPr lang="en-GB" altLang="en-US" sz="2000" dirty="0" smtClean="0">
              <a:ea typeface="ＭＳ Ｐゴシック" pitchFamily="34" charset="-128"/>
            </a:endParaRPr>
          </a:p>
          <a:p>
            <a:endParaRPr lang="en-GB" altLang="en-US" sz="20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rtl="0"/>
            <a:r>
              <a:rPr b="1">
                <a:solidFill>
                  <a:schemeClr val="accent2"/>
                </a:solidFill>
                <a:ea typeface="ＭＳ Ｐゴシック" pitchFamily="34" charset="-128"/>
              </a:rPr>
              <a:t>Choléra </a:t>
            </a:r>
          </a:p>
        </p:txBody>
      </p:sp>
      <p:sp>
        <p:nvSpPr>
          <p:cNvPr id="31747" name="Rectangle 2"/>
          <p:cNvSpPr>
            <a:spLocks noChangeArrowheads="1"/>
          </p:cNvSpPr>
          <p:nvPr/>
        </p:nvSpPr>
        <p:spPr bwMode="auto">
          <a:xfrm>
            <a:off x="971550" y="5157788"/>
            <a:ext cx="71294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rtl="0" eaLnBrk="1" hangingPunct="1"/>
            <a:r>
              <a:rPr/>
              <a:t>Le choléra est causé par la bactérie </a:t>
            </a:r>
            <a:r>
              <a:rPr i="1"/>
              <a:t>Vibrio cholerae</a:t>
            </a:r>
            <a:r>
              <a:rPr/>
              <a:t>.</a:t>
            </a:r>
          </a:p>
        </p:txBody>
      </p:sp>
      <p:sp>
        <p:nvSpPr>
          <p:cNvPr id="31748" name="TextBox 6"/>
          <p:cNvSpPr txBox="1">
            <a:spLocks noChangeArrowheads="1"/>
          </p:cNvSpPr>
          <p:nvPr/>
        </p:nvSpPr>
        <p:spPr bwMode="auto">
          <a:xfrm>
            <a:off x="5435600" y="38608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rtl="0" eaLnBrk="1" hangingPunct="1"/>
            <a:r>
              <a:rPr sz="1800"/>
              <a:t>kirstyne.wordpress.com</a:t>
            </a:r>
          </a:p>
        </p:txBody>
      </p:sp>
      <p:pic>
        <p:nvPicPr>
          <p:cNvPr id="31749" name="Picture 8" descr="bacteri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1700213"/>
            <a:ext cx="26955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650" y="1412875"/>
            <a:ext cx="3602038"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Box 6"/>
          <p:cNvSpPr txBox="1">
            <a:spLocks noChangeArrowheads="1"/>
          </p:cNvSpPr>
          <p:nvPr/>
        </p:nvSpPr>
        <p:spPr bwMode="auto">
          <a:xfrm>
            <a:off x="755650" y="42926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rtl="0" eaLnBrk="1" hangingPunct="1"/>
            <a:r>
              <a:rPr sz="1800"/>
              <a:t>Wikipedia.com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1"/>
          </p:nvPr>
        </p:nvSpPr>
        <p:spPr/>
        <p:txBody>
          <a:bodyPr/>
          <a:lstStyle/>
          <a:p>
            <a:pPr marL="0" indent="0">
              <a:buFontTx/>
              <a:buNone/>
            </a:pPr>
            <a:endParaRPr lang="en-US" altLang="en-US" dirty="0" smtClean="0">
              <a:ea typeface="ＭＳ Ｐゴシック" pitchFamily="34" charset="-128"/>
            </a:endParaRPr>
          </a:p>
        </p:txBody>
      </p:sp>
      <p:pic>
        <p:nvPicPr>
          <p:cNvPr id="32771" name="Picture 2" descr="C:\Users\kathleendewitt\Desktop\Cholera WHO 2004-20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052513"/>
            <a:ext cx="7777163"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itle 1"/>
          <p:cNvSpPr txBox="1">
            <a:spLocks/>
          </p:cNvSpPr>
          <p:nvPr/>
        </p:nvSpPr>
        <p:spPr bwMode="auto">
          <a:xfrm>
            <a:off x="611188" y="301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rtl="0"/>
            <a:r>
              <a:rPr sz="4400" b="1">
                <a:solidFill>
                  <a:schemeClr val="accent2"/>
                </a:solidFill>
              </a:rPr>
              <a:t>Choléra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rtl="0"/>
            <a:r>
              <a:rPr b="1">
                <a:solidFill>
                  <a:schemeClr val="accent2"/>
                </a:solidFill>
                <a:ea typeface="ＭＳ Ｐゴシック" pitchFamily="34" charset="-128"/>
              </a:rPr>
              <a:t>Choléra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484784"/>
            <a:ext cx="4009026" cy="5011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932040" y="6496066"/>
            <a:ext cx="2304256" cy="369332"/>
          </a:xfrm>
          <a:prstGeom prst="rect">
            <a:avLst/>
          </a:prstGeom>
          <a:noFill/>
        </p:spPr>
        <p:txBody>
          <a:bodyPr wrap="square" rtlCol="0">
            <a:spAutoFit/>
          </a:bodyPr>
          <a:lstStyle/>
          <a:p>
            <a:pPr rtl="0"/>
            <a:r>
              <a:rPr/>
              <a:t>WEDC, 2012</a:t>
            </a:r>
          </a:p>
        </p:txBody>
      </p:sp>
    </p:spTree>
    <p:extLst>
      <p:ext uri="{BB962C8B-B14F-4D97-AF65-F5344CB8AC3E}">
        <p14:creationId xmlns:p14="http://schemas.microsoft.com/office/powerpoint/2010/main" val="4135839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rtl="0"/>
            <a:r>
              <a:rPr b="1">
                <a:solidFill>
                  <a:schemeClr val="accent2"/>
                </a:solidFill>
                <a:ea typeface="ＭＳ Ｐゴシック" pitchFamily="34" charset="-128"/>
              </a:rPr>
              <a:t>Choléra</a:t>
            </a:r>
          </a:p>
        </p:txBody>
      </p:sp>
      <p:sp>
        <p:nvSpPr>
          <p:cNvPr id="33794" name="Content Placeholder 2"/>
          <p:cNvSpPr>
            <a:spLocks noGrp="1"/>
          </p:cNvSpPr>
          <p:nvPr>
            <p:ph idx="1"/>
          </p:nvPr>
        </p:nvSpPr>
        <p:spPr>
          <a:xfrm>
            <a:off x="457200" y="1268413"/>
            <a:ext cx="8229600" cy="4857750"/>
          </a:xfrm>
        </p:spPr>
        <p:txBody>
          <a:bodyPr/>
          <a:lstStyle/>
          <a:p>
            <a:pPr rtl="0"/>
            <a:r>
              <a:rPr sz="2600">
                <a:ea typeface="ＭＳ Ｐゴシック" pitchFamily="34" charset="-128"/>
              </a:rPr>
              <a:t>Le choléra est une maladie diarrhéique grave qui peut entrainer la mort si elle n'est pas traitée rapidement.  D'après l'OMS, il y a 3 à 5 millions de cas de choléra chaque année, dont 100 à 120 000 entrainent la mort.</a:t>
            </a:r>
          </a:p>
          <a:p>
            <a:pPr rtl="0"/>
            <a:r>
              <a:rPr sz="2600">
                <a:ea typeface="ＭＳ Ｐゴシック" pitchFamily="34" charset="-128"/>
              </a:rPr>
              <a:t>Le choléra est présent dans le monde entier, mais se rencontre couramment au Moyen-Orient, en Afrique, en Amérique centrale et du sud, dans certaines régions d'Asie, et la Côte du Golf du Mexique aux États-Unis. </a:t>
            </a:r>
          </a:p>
          <a:p>
            <a:endParaRPr lang="en-US" altLang="en-US" sz="28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pPr marL="0" indent="0" algn="ctr" rtl="0">
              <a:buNone/>
            </a:pPr>
            <a:r>
              <a:rPr/>
              <a:t>Cette présentation est utilisée avec les Plans de cours : </a:t>
            </a:r>
            <a:r>
              <a:rPr i="1"/>
              <a:t>Santé maternelle et infantile, Maladies liées aux WASH, et (C)TED</a:t>
            </a:r>
            <a:r>
              <a:rPr/>
              <a:t>. </a:t>
            </a:r>
          </a:p>
          <a:p>
            <a:pPr marL="0" indent="0">
              <a:buNone/>
            </a:pPr>
            <a:endParaRPr lang="en-US" dirty="0" smtClean="0"/>
          </a:p>
          <a:p>
            <a:pPr marL="0" indent="0" algn="ctr" rtl="0">
              <a:buNone/>
            </a:pPr>
            <a:r>
              <a:rPr/>
              <a:t>Disponible sur : </a:t>
            </a:r>
            <a:r>
              <a:rPr>
                <a:hlinkClick r:id="rId3"/>
              </a:rPr>
              <a:t>www.cawst.org/resources</a:t>
            </a:r>
          </a:p>
          <a:p>
            <a:pPr marL="0" indent="0" rtl="0">
              <a:buNone/>
            </a:pPr>
            <a:r>
              <a:rPr/>
              <a:t> </a:t>
            </a:r>
          </a:p>
        </p:txBody>
      </p:sp>
    </p:spTree>
    <p:extLst>
      <p:ext uri="{BB962C8B-B14F-4D97-AF65-F5344CB8AC3E}">
        <p14:creationId xmlns:p14="http://schemas.microsoft.com/office/powerpoint/2010/main" val="15342654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0"/>
            <a:ext cx="8229600" cy="1143000"/>
          </a:xfrm>
        </p:spPr>
        <p:txBody>
          <a:bodyPr/>
          <a:lstStyle/>
          <a:p>
            <a:pPr rtl="0"/>
            <a:r>
              <a:rPr b="1" dirty="0" err="1">
                <a:solidFill>
                  <a:schemeClr val="accent2"/>
                </a:solidFill>
                <a:ea typeface="ＭＳ Ｐゴシック" pitchFamily="34" charset="-128"/>
              </a:rPr>
              <a:t>Choléra</a:t>
            </a:r>
            <a:r>
              <a:rPr b="1" dirty="0">
                <a:solidFill>
                  <a:schemeClr val="accent2"/>
                </a:solidFill>
                <a:ea typeface="ＭＳ Ｐゴシック" pitchFamily="34" charset="-128"/>
              </a:rPr>
              <a:t> </a:t>
            </a:r>
          </a:p>
        </p:txBody>
      </p:sp>
      <p:sp>
        <p:nvSpPr>
          <p:cNvPr id="34818" name="Content Placeholder 2"/>
          <p:cNvSpPr>
            <a:spLocks noGrp="1"/>
          </p:cNvSpPr>
          <p:nvPr>
            <p:ph idx="1"/>
          </p:nvPr>
        </p:nvSpPr>
        <p:spPr>
          <a:xfrm>
            <a:off x="683568" y="836712"/>
            <a:ext cx="8229600" cy="5040313"/>
          </a:xfrm>
        </p:spPr>
        <p:txBody>
          <a:bodyPr/>
          <a:lstStyle/>
          <a:p>
            <a:pPr rtl="0"/>
            <a:r>
              <a:rPr sz="2400" dirty="0">
                <a:ea typeface="ＭＳ Ｐゴシック" pitchFamily="34" charset="-128"/>
              </a:rPr>
              <a:t>Le </a:t>
            </a:r>
            <a:r>
              <a:rPr sz="2400" dirty="0" err="1">
                <a:ea typeface="ＭＳ Ｐゴシック" pitchFamily="34" charset="-128"/>
              </a:rPr>
              <a:t>choléra</a:t>
            </a:r>
            <a:r>
              <a:rPr sz="2400" dirty="0">
                <a:ea typeface="ＭＳ Ｐゴシック" pitchFamily="34" charset="-128"/>
              </a:rPr>
              <a:t> </a:t>
            </a:r>
            <a:r>
              <a:rPr sz="2400" dirty="0" err="1">
                <a:ea typeface="ＭＳ Ｐゴシック" pitchFamily="34" charset="-128"/>
              </a:rPr>
              <a:t>peut</a:t>
            </a:r>
            <a:r>
              <a:rPr sz="2400" dirty="0">
                <a:ea typeface="ＭＳ Ｐゴシック" pitchFamily="34" charset="-128"/>
              </a:rPr>
              <a:t> </a:t>
            </a:r>
            <a:r>
              <a:rPr sz="2400" dirty="0" err="1">
                <a:ea typeface="ＭＳ Ｐゴシック" pitchFamily="34" charset="-128"/>
              </a:rPr>
              <a:t>entrainer</a:t>
            </a:r>
            <a:r>
              <a:rPr sz="2400" dirty="0">
                <a:ea typeface="ＭＳ Ｐゴシック" pitchFamily="34" charset="-128"/>
              </a:rPr>
              <a:t> </a:t>
            </a:r>
            <a:r>
              <a:rPr sz="2400" dirty="0" err="1">
                <a:ea typeface="ＭＳ Ｐゴシック" pitchFamily="34" charset="-128"/>
              </a:rPr>
              <a:t>une</a:t>
            </a:r>
            <a:r>
              <a:rPr sz="2400" dirty="0">
                <a:ea typeface="ＭＳ Ｐゴシック" pitchFamily="34" charset="-128"/>
              </a:rPr>
              <a:t> grave </a:t>
            </a:r>
            <a:r>
              <a:rPr sz="2400" dirty="0" err="1">
                <a:ea typeface="ＭＳ Ｐゴシック" pitchFamily="34" charset="-128"/>
              </a:rPr>
              <a:t>déshydratation</a:t>
            </a:r>
            <a:r>
              <a:rPr sz="2400" dirty="0">
                <a:ea typeface="ＭＳ Ｐゴシック" pitchFamily="34" charset="-128"/>
              </a:rPr>
              <a:t> </a:t>
            </a:r>
            <a:r>
              <a:rPr sz="2400" dirty="0" err="1">
                <a:ea typeface="ＭＳ Ｐゴシック" pitchFamily="34" charset="-128"/>
              </a:rPr>
              <a:t>pouvant</a:t>
            </a:r>
            <a:r>
              <a:rPr sz="2400" dirty="0">
                <a:ea typeface="ＭＳ Ｐゴシック" pitchFamily="34" charset="-128"/>
              </a:rPr>
              <a:t> </a:t>
            </a:r>
            <a:r>
              <a:rPr sz="2400" dirty="0" err="1">
                <a:ea typeface="ＭＳ Ｐゴシック" pitchFamily="34" charset="-128"/>
              </a:rPr>
              <a:t>avoir</a:t>
            </a:r>
            <a:r>
              <a:rPr sz="2400" dirty="0">
                <a:ea typeface="ＭＳ Ｐゴシック" pitchFamily="34" charset="-128"/>
              </a:rPr>
              <a:t> de </a:t>
            </a:r>
            <a:r>
              <a:rPr sz="2400" dirty="0" err="1">
                <a:ea typeface="ＭＳ Ｐゴシック" pitchFamily="34" charset="-128"/>
              </a:rPr>
              <a:t>sérieux</a:t>
            </a:r>
            <a:r>
              <a:rPr sz="2400" dirty="0">
                <a:ea typeface="ＭＳ Ｐゴシック" pitchFamily="34" charset="-128"/>
              </a:rPr>
              <a:t> </a:t>
            </a:r>
            <a:r>
              <a:rPr sz="2400" dirty="0" err="1">
                <a:ea typeface="ＭＳ Ｐゴシック" pitchFamily="34" charset="-128"/>
              </a:rPr>
              <a:t>effets</a:t>
            </a:r>
            <a:r>
              <a:rPr sz="2400" dirty="0">
                <a:ea typeface="ＭＳ Ｐゴシック" pitchFamily="34" charset="-128"/>
              </a:rPr>
              <a:t> </a:t>
            </a:r>
            <a:r>
              <a:rPr sz="2400" dirty="0" err="1">
                <a:ea typeface="ＭＳ Ｐゴシック" pitchFamily="34" charset="-128"/>
              </a:rPr>
              <a:t>sur</a:t>
            </a:r>
            <a:r>
              <a:rPr sz="2400" dirty="0">
                <a:ea typeface="ＭＳ Ｐゴシック" pitchFamily="34" charset="-128"/>
              </a:rPr>
              <a:t> les femmes enceintes et les </a:t>
            </a:r>
            <a:r>
              <a:rPr sz="2400" dirty="0" err="1">
                <a:ea typeface="ＭＳ Ｐゴシック" pitchFamily="34" charset="-128"/>
              </a:rPr>
              <a:t>enfants</a:t>
            </a:r>
            <a:r>
              <a:rPr sz="2400" dirty="0">
                <a:ea typeface="ＭＳ Ｐゴシック" pitchFamily="34" charset="-128"/>
              </a:rPr>
              <a:t>. </a:t>
            </a:r>
          </a:p>
          <a:p>
            <a:pPr rtl="0"/>
            <a:r>
              <a:rPr sz="2400" dirty="0">
                <a:ea typeface="ＭＳ Ｐゴシック" pitchFamily="34" charset="-128"/>
              </a:rPr>
              <a:t>Les femmes enceintes </a:t>
            </a:r>
            <a:r>
              <a:rPr sz="2400" dirty="0" err="1">
                <a:ea typeface="ＭＳ Ｐゴシック" pitchFamily="34" charset="-128"/>
              </a:rPr>
              <a:t>ont</a:t>
            </a:r>
            <a:r>
              <a:rPr sz="2400" dirty="0">
                <a:ea typeface="ＭＳ Ｐゴシック" pitchFamily="34" charset="-128"/>
              </a:rPr>
              <a:t> un </a:t>
            </a:r>
            <a:r>
              <a:rPr sz="2400" dirty="0" err="1">
                <a:ea typeface="ＭＳ Ｐゴシック" pitchFamily="34" charset="-128"/>
              </a:rPr>
              <a:t>risque</a:t>
            </a:r>
            <a:r>
              <a:rPr sz="2400" dirty="0">
                <a:ea typeface="ＭＳ Ｐゴシック" pitchFamily="34" charset="-128"/>
              </a:rPr>
              <a:t> de </a:t>
            </a:r>
            <a:r>
              <a:rPr sz="2400" dirty="0" err="1">
                <a:ea typeface="ＭＳ Ｐゴシック" pitchFamily="34" charset="-128"/>
              </a:rPr>
              <a:t>mortalité</a:t>
            </a:r>
            <a:r>
              <a:rPr sz="2400" dirty="0">
                <a:ea typeface="ＭＳ Ｐゴシック" pitchFamily="34" charset="-128"/>
              </a:rPr>
              <a:t> </a:t>
            </a:r>
            <a:r>
              <a:rPr sz="2400" dirty="0" err="1">
                <a:ea typeface="ＭＳ Ｐゴシック" pitchFamily="34" charset="-128"/>
              </a:rPr>
              <a:t>supérieur</a:t>
            </a:r>
            <a:r>
              <a:rPr sz="2400" dirty="0">
                <a:ea typeface="ＭＳ Ｐゴシック" pitchFamily="34" charset="-128"/>
              </a:rPr>
              <a:t>.  </a:t>
            </a:r>
            <a:r>
              <a:rPr sz="2400" dirty="0" err="1">
                <a:ea typeface="ＭＳ Ｐゴシック" pitchFamily="34" charset="-128"/>
              </a:rPr>
              <a:t>En</a:t>
            </a:r>
            <a:r>
              <a:rPr sz="2400" dirty="0">
                <a:ea typeface="ＭＳ Ｐゴシック" pitchFamily="34" charset="-128"/>
              </a:rPr>
              <a:t> fait, les femmes enceintes </a:t>
            </a:r>
            <a:r>
              <a:rPr sz="2400" dirty="0" err="1">
                <a:ea typeface="ＭＳ Ｐゴシック" pitchFamily="34" charset="-128"/>
              </a:rPr>
              <a:t>ont</a:t>
            </a:r>
            <a:r>
              <a:rPr sz="2400" dirty="0">
                <a:ea typeface="ＭＳ Ｐゴシック" pitchFamily="34" charset="-128"/>
              </a:rPr>
              <a:t> </a:t>
            </a:r>
            <a:r>
              <a:rPr sz="2400" dirty="0" err="1">
                <a:ea typeface="ＭＳ Ｐゴシック" pitchFamily="34" charset="-128"/>
              </a:rPr>
              <a:t>deux</a:t>
            </a:r>
            <a:r>
              <a:rPr sz="2400" dirty="0">
                <a:ea typeface="ＭＳ Ｐゴシック" pitchFamily="34" charset="-128"/>
              </a:rPr>
              <a:t> </a:t>
            </a:r>
            <a:r>
              <a:rPr sz="2400" dirty="0" err="1">
                <a:ea typeface="ＭＳ Ｐゴシック" pitchFamily="34" charset="-128"/>
              </a:rPr>
              <a:t>fois</a:t>
            </a:r>
            <a:r>
              <a:rPr sz="2400" dirty="0">
                <a:ea typeface="ＭＳ Ｐゴシック" pitchFamily="34" charset="-128"/>
              </a:rPr>
              <a:t> plus de chances de </a:t>
            </a:r>
            <a:r>
              <a:rPr sz="2400" dirty="0" err="1">
                <a:ea typeface="ＭＳ Ｐゴシック" pitchFamily="34" charset="-128"/>
              </a:rPr>
              <a:t>mourir</a:t>
            </a:r>
            <a:r>
              <a:rPr sz="2400" dirty="0">
                <a:ea typeface="ＭＳ Ｐゴシック" pitchFamily="34" charset="-128"/>
              </a:rPr>
              <a:t> du </a:t>
            </a:r>
            <a:r>
              <a:rPr sz="2400" dirty="0" err="1">
                <a:ea typeface="ＭＳ Ｐゴシック" pitchFamily="34" charset="-128"/>
              </a:rPr>
              <a:t>choléra</a:t>
            </a:r>
            <a:r>
              <a:rPr sz="2400" dirty="0">
                <a:ea typeface="ＭＳ Ｐゴシック" pitchFamily="34" charset="-128"/>
              </a:rPr>
              <a:t> </a:t>
            </a:r>
            <a:r>
              <a:rPr sz="2400" dirty="0" err="1">
                <a:ea typeface="ＭＳ Ｐゴシック" pitchFamily="34" charset="-128"/>
              </a:rPr>
              <a:t>que</a:t>
            </a:r>
            <a:r>
              <a:rPr sz="2400" dirty="0">
                <a:ea typeface="ＭＳ Ｐゴシック" pitchFamily="34" charset="-128"/>
              </a:rPr>
              <a:t> les </a:t>
            </a:r>
            <a:r>
              <a:rPr sz="2400" dirty="0" err="1">
                <a:ea typeface="ＭＳ Ｐゴシック" pitchFamily="34" charset="-128"/>
              </a:rPr>
              <a:t>autres</a:t>
            </a:r>
            <a:r>
              <a:rPr sz="2400" dirty="0">
                <a:ea typeface="ＭＳ Ｐゴシック" pitchFamily="34" charset="-128"/>
              </a:rPr>
              <a:t>.</a:t>
            </a:r>
          </a:p>
          <a:p>
            <a:pPr rtl="0"/>
            <a:r>
              <a:rPr sz="2400" dirty="0" err="1">
                <a:ea typeface="ＭＳ Ｐゴシック" pitchFamily="34" charset="-128"/>
              </a:rPr>
              <a:t>Lorsqu'une</a:t>
            </a:r>
            <a:r>
              <a:rPr sz="2400" dirty="0">
                <a:ea typeface="ＭＳ Ｐゴシック" pitchFamily="34" charset="-128"/>
              </a:rPr>
              <a:t> femme enceinte se </a:t>
            </a:r>
            <a:r>
              <a:rPr sz="2400" dirty="0" err="1">
                <a:ea typeface="ＭＳ Ｐゴシック" pitchFamily="34" charset="-128"/>
              </a:rPr>
              <a:t>déshydrate</a:t>
            </a:r>
            <a:r>
              <a:rPr sz="2400" dirty="0">
                <a:ea typeface="ＭＳ Ｐゴシック" pitchFamily="34" charset="-128"/>
              </a:rPr>
              <a:t>, </a:t>
            </a:r>
            <a:r>
              <a:rPr sz="2400" dirty="0" err="1">
                <a:ea typeface="ＭＳ Ｐゴシック" pitchFamily="34" charset="-128"/>
              </a:rPr>
              <a:t>il</a:t>
            </a:r>
            <a:r>
              <a:rPr sz="2400" dirty="0">
                <a:ea typeface="ＭＳ Ｐゴシック" pitchFamily="34" charset="-128"/>
              </a:rPr>
              <a:t> </a:t>
            </a:r>
            <a:r>
              <a:rPr sz="2400" dirty="0" err="1">
                <a:ea typeface="ＭＳ Ｐゴシック" pitchFamily="34" charset="-128"/>
              </a:rPr>
              <a:t>n'y</a:t>
            </a:r>
            <a:r>
              <a:rPr sz="2400" dirty="0">
                <a:ea typeface="ＭＳ Ｐゴシック" pitchFamily="34" charset="-128"/>
              </a:rPr>
              <a:t> a plus </a:t>
            </a:r>
            <a:r>
              <a:rPr sz="2400" dirty="0" err="1">
                <a:ea typeface="ＭＳ Ｐゴシック" pitchFamily="34" charset="-128"/>
              </a:rPr>
              <a:t>assez</a:t>
            </a:r>
            <a:r>
              <a:rPr sz="2400" dirty="0">
                <a:ea typeface="ＭＳ Ｐゴシック" pitchFamily="34" charset="-128"/>
              </a:rPr>
              <a:t> de sang, </a:t>
            </a:r>
            <a:r>
              <a:rPr sz="2400" dirty="0" err="1">
                <a:ea typeface="ＭＳ Ｐゴシック" pitchFamily="34" charset="-128"/>
              </a:rPr>
              <a:t>d'oxygène</a:t>
            </a:r>
            <a:r>
              <a:rPr sz="2400" dirty="0">
                <a:ea typeface="ＭＳ Ｐゴシック" pitchFamily="34" charset="-128"/>
              </a:rPr>
              <a:t> et/</a:t>
            </a:r>
            <a:r>
              <a:rPr sz="2400" dirty="0" err="1">
                <a:ea typeface="ＭＳ Ｐゴシック" pitchFamily="34" charset="-128"/>
              </a:rPr>
              <a:t>ou</a:t>
            </a:r>
            <a:r>
              <a:rPr sz="2400" dirty="0">
                <a:ea typeface="ＭＳ Ｐゴシック" pitchFamily="34" charset="-128"/>
              </a:rPr>
              <a:t> de nutriments </a:t>
            </a:r>
            <a:r>
              <a:rPr sz="2400" dirty="0" err="1">
                <a:ea typeface="ＭＳ Ｐゴシック" pitchFamily="34" charset="-128"/>
              </a:rPr>
              <a:t>acheminés</a:t>
            </a:r>
            <a:r>
              <a:rPr sz="2400" dirty="0">
                <a:ea typeface="ＭＳ Ｐゴシック" pitchFamily="34" charset="-128"/>
              </a:rPr>
              <a:t> </a:t>
            </a:r>
            <a:r>
              <a:rPr sz="2400" dirty="0" err="1">
                <a:ea typeface="ＭＳ Ｐゴシック" pitchFamily="34" charset="-128"/>
              </a:rPr>
              <a:t>vers</a:t>
            </a:r>
            <a:r>
              <a:rPr sz="2400" dirty="0">
                <a:ea typeface="ＭＳ Ｐゴシック" pitchFamily="34" charset="-128"/>
              </a:rPr>
              <a:t> le </a:t>
            </a:r>
            <a:r>
              <a:rPr sz="2400" dirty="0" err="1">
                <a:ea typeface="ＭＳ Ｐゴシック" pitchFamily="34" charset="-128"/>
              </a:rPr>
              <a:t>fœtus</a:t>
            </a:r>
            <a:r>
              <a:rPr sz="2400" dirty="0">
                <a:ea typeface="ＭＳ Ｐゴシック" pitchFamily="34" charset="-128"/>
              </a:rPr>
              <a:t>. Environ 30% des </a:t>
            </a:r>
            <a:r>
              <a:rPr sz="2400" dirty="0" err="1">
                <a:ea typeface="ＭＳ Ｐゴシック" pitchFamily="34" charset="-128"/>
              </a:rPr>
              <a:t>fœtus</a:t>
            </a:r>
            <a:r>
              <a:rPr sz="2400" dirty="0">
                <a:ea typeface="ＭＳ Ｐゴシック" pitchFamily="34" charset="-128"/>
              </a:rPr>
              <a:t> </a:t>
            </a:r>
            <a:r>
              <a:rPr sz="2400" dirty="0" err="1">
                <a:ea typeface="ＭＳ Ｐゴシック" pitchFamily="34" charset="-128"/>
              </a:rPr>
              <a:t>mourront</a:t>
            </a:r>
            <a:r>
              <a:rPr sz="2400" dirty="0">
                <a:ea typeface="ＭＳ Ｐゴシック" pitchFamily="34" charset="-128"/>
              </a:rPr>
              <a:t> de </a:t>
            </a:r>
            <a:r>
              <a:rPr sz="2400" dirty="0" err="1">
                <a:ea typeface="ＭＳ Ｐゴシック" pitchFamily="34" charset="-128"/>
              </a:rPr>
              <a:t>fausse</a:t>
            </a:r>
            <a:r>
              <a:rPr sz="2400" dirty="0">
                <a:ea typeface="ＭＳ Ｐゴシック" pitchFamily="34" charset="-128"/>
              </a:rPr>
              <a:t> </a:t>
            </a:r>
            <a:r>
              <a:rPr sz="2400" dirty="0" err="1">
                <a:ea typeface="ＭＳ Ｐゴシック" pitchFamily="34" charset="-128"/>
              </a:rPr>
              <a:t>couche</a:t>
            </a:r>
            <a:r>
              <a:rPr sz="2400" dirty="0">
                <a:ea typeface="ＭＳ Ｐゴシック" pitchFamily="34" charset="-128"/>
              </a:rPr>
              <a:t> </a:t>
            </a:r>
            <a:r>
              <a:rPr sz="2400" dirty="0" err="1">
                <a:ea typeface="ＭＳ Ｐゴシック" pitchFamily="34" charset="-128"/>
              </a:rPr>
              <a:t>ou</a:t>
            </a:r>
            <a:r>
              <a:rPr sz="2400" dirty="0">
                <a:ea typeface="ＭＳ Ｐゴシック" pitchFamily="34" charset="-128"/>
              </a:rPr>
              <a:t> </a:t>
            </a:r>
            <a:r>
              <a:rPr sz="2400" dirty="0" err="1">
                <a:ea typeface="ＭＳ Ｐゴシック" pitchFamily="34" charset="-128"/>
              </a:rPr>
              <a:t>seront</a:t>
            </a:r>
            <a:r>
              <a:rPr sz="2400" dirty="0">
                <a:ea typeface="ＭＳ Ｐゴシック" pitchFamily="34" charset="-128"/>
              </a:rPr>
              <a:t> mort-</a:t>
            </a:r>
            <a:r>
              <a:rPr sz="2400" dirty="0" err="1">
                <a:ea typeface="ＭＳ Ｐゴシック" pitchFamily="34" charset="-128"/>
              </a:rPr>
              <a:t>nés</a:t>
            </a:r>
            <a:r>
              <a:rPr sz="2400" dirty="0">
                <a:ea typeface="ＭＳ Ｐゴシック" pitchFamily="34" charset="-128"/>
              </a:rPr>
              <a:t>. </a:t>
            </a:r>
          </a:p>
          <a:p>
            <a:pPr rtl="0"/>
            <a:r>
              <a:rPr sz="2400" dirty="0">
                <a:ea typeface="ＭＳ Ｐゴシック" pitchFamily="34" charset="-128"/>
              </a:rPr>
              <a:t>Les femmes enceintes </a:t>
            </a:r>
            <a:r>
              <a:rPr sz="2400" dirty="0" err="1">
                <a:ea typeface="ＭＳ Ｐゴシック" pitchFamily="34" charset="-128"/>
              </a:rPr>
              <a:t>ont</a:t>
            </a:r>
            <a:r>
              <a:rPr sz="2400" dirty="0">
                <a:ea typeface="ＭＳ Ｐゴシック" pitchFamily="34" charset="-128"/>
              </a:rPr>
              <a:t> un </a:t>
            </a:r>
            <a:r>
              <a:rPr sz="2400" dirty="0" err="1">
                <a:ea typeface="ＭＳ Ｐゴシック" pitchFamily="34" charset="-128"/>
              </a:rPr>
              <a:t>risque</a:t>
            </a:r>
            <a:r>
              <a:rPr sz="2400" dirty="0">
                <a:ea typeface="ＭＳ Ｐゴシック" pitchFamily="34" charset="-128"/>
              </a:rPr>
              <a:t> </a:t>
            </a:r>
            <a:r>
              <a:rPr sz="2400" dirty="0" err="1">
                <a:ea typeface="ＭＳ Ｐゴシック" pitchFamily="34" charset="-128"/>
              </a:rPr>
              <a:t>accru</a:t>
            </a:r>
            <a:r>
              <a:rPr sz="2400" dirty="0">
                <a:ea typeface="ＭＳ Ｐゴシック" pitchFamily="34" charset="-128"/>
              </a:rPr>
              <a:t> </a:t>
            </a:r>
            <a:r>
              <a:rPr sz="2400" dirty="0" err="1">
                <a:ea typeface="ＭＳ Ｐゴシック" pitchFamily="34" charset="-128"/>
              </a:rPr>
              <a:t>d'accouchement</a:t>
            </a:r>
            <a:r>
              <a:rPr sz="2400" dirty="0">
                <a:ea typeface="ＭＳ Ｐゴシック" pitchFamily="34" charset="-128"/>
              </a:rPr>
              <a:t> </a:t>
            </a:r>
            <a:r>
              <a:rPr sz="2400" dirty="0" err="1">
                <a:ea typeface="ＭＳ Ｐゴシック" pitchFamily="34" charset="-128"/>
              </a:rPr>
              <a:t>prématuré</a:t>
            </a:r>
            <a:r>
              <a:rPr sz="2400" dirty="0">
                <a:ea typeface="ＭＳ Ｐゴシック" pitchFamily="34" charset="-128"/>
              </a:rPr>
              <a:t>.</a:t>
            </a:r>
          </a:p>
          <a:p>
            <a:pPr rtl="0"/>
            <a:r>
              <a:rPr sz="2400" dirty="0">
                <a:ea typeface="ＭＳ Ｐゴシック" pitchFamily="34" charset="-128"/>
              </a:rPr>
              <a:t>Les nouveau-</a:t>
            </a:r>
            <a:r>
              <a:rPr sz="2400" dirty="0" err="1">
                <a:ea typeface="ＭＳ Ｐゴシック" pitchFamily="34" charset="-128"/>
              </a:rPr>
              <a:t>nés</a:t>
            </a:r>
            <a:r>
              <a:rPr sz="2400" dirty="0">
                <a:ea typeface="ＭＳ Ｐゴシック" pitchFamily="34" charset="-128"/>
              </a:rPr>
              <a:t> et les </a:t>
            </a:r>
            <a:r>
              <a:rPr sz="2400" dirty="0" err="1">
                <a:ea typeface="ＭＳ Ｐゴシック" pitchFamily="34" charset="-128"/>
              </a:rPr>
              <a:t>jeunes</a:t>
            </a:r>
            <a:r>
              <a:rPr sz="2400" dirty="0">
                <a:ea typeface="ＭＳ Ｐゴシック" pitchFamily="34" charset="-128"/>
              </a:rPr>
              <a:t> </a:t>
            </a:r>
            <a:r>
              <a:rPr sz="2400" dirty="0" err="1">
                <a:ea typeface="ＭＳ Ｐゴシック" pitchFamily="34" charset="-128"/>
              </a:rPr>
              <a:t>enfants</a:t>
            </a:r>
            <a:r>
              <a:rPr sz="2400" dirty="0">
                <a:ea typeface="ＭＳ Ｐゴシック" pitchFamily="34" charset="-128"/>
              </a:rPr>
              <a:t> </a:t>
            </a:r>
            <a:r>
              <a:rPr sz="2400" dirty="0" err="1">
                <a:ea typeface="ＭＳ Ｐゴシック" pitchFamily="34" charset="-128"/>
              </a:rPr>
              <a:t>ont</a:t>
            </a:r>
            <a:r>
              <a:rPr sz="2400" dirty="0">
                <a:ea typeface="ＭＳ Ｐゴシック" pitchFamily="34" charset="-128"/>
              </a:rPr>
              <a:t> </a:t>
            </a:r>
            <a:r>
              <a:rPr sz="2400" dirty="0" err="1">
                <a:ea typeface="ＭＳ Ｐゴシック" pitchFamily="34" charset="-128"/>
              </a:rPr>
              <a:t>huit</a:t>
            </a:r>
            <a:r>
              <a:rPr sz="2400" dirty="0">
                <a:ea typeface="ＭＳ Ｐゴシック" pitchFamily="34" charset="-128"/>
              </a:rPr>
              <a:t> </a:t>
            </a:r>
            <a:r>
              <a:rPr sz="2400" dirty="0" err="1">
                <a:ea typeface="ＭＳ Ｐゴシック" pitchFamily="34" charset="-128"/>
              </a:rPr>
              <a:t>fois</a:t>
            </a:r>
            <a:r>
              <a:rPr sz="2400" dirty="0">
                <a:ea typeface="ＭＳ Ｐゴシック" pitchFamily="34" charset="-128"/>
              </a:rPr>
              <a:t> plus de </a:t>
            </a:r>
            <a:r>
              <a:rPr sz="2400" dirty="0" err="1">
                <a:ea typeface="ＭＳ Ｐゴシック" pitchFamily="34" charset="-128"/>
              </a:rPr>
              <a:t>risques</a:t>
            </a:r>
            <a:r>
              <a:rPr sz="2400" dirty="0">
                <a:ea typeface="ＭＳ Ｐゴシック" pitchFamily="34" charset="-128"/>
              </a:rPr>
              <a:t> de </a:t>
            </a:r>
            <a:r>
              <a:rPr sz="2400" dirty="0" err="1">
                <a:ea typeface="ＭＳ Ｐゴシック" pitchFamily="34" charset="-128"/>
              </a:rPr>
              <a:t>mourir</a:t>
            </a:r>
            <a:r>
              <a:rPr sz="2400" dirty="0">
                <a:ea typeface="ＭＳ Ｐゴシック" pitchFamily="34" charset="-128"/>
              </a:rPr>
              <a:t> </a:t>
            </a:r>
            <a:r>
              <a:rPr sz="2400" dirty="0" err="1">
                <a:ea typeface="ＭＳ Ｐゴシック" pitchFamily="34" charset="-128"/>
              </a:rPr>
              <a:t>que</a:t>
            </a:r>
            <a:r>
              <a:rPr sz="2400" dirty="0">
                <a:ea typeface="ＭＳ Ｐゴシック" pitchFamily="34" charset="-128"/>
              </a:rPr>
              <a:t> les </a:t>
            </a:r>
            <a:r>
              <a:rPr sz="2400" dirty="0" err="1">
                <a:ea typeface="ＭＳ Ｐゴシック" pitchFamily="34" charset="-128"/>
              </a:rPr>
              <a:t>adultes</a:t>
            </a:r>
            <a:r>
              <a:rPr sz="2400" dirty="0">
                <a:ea typeface="ＭＳ Ｐゴシック" pitchFamily="34" charset="-128"/>
              </a:rPr>
              <a:t>. </a:t>
            </a:r>
          </a:p>
          <a:p>
            <a:endParaRPr lang="en-US" altLang="en-US" sz="18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b="1" dirty="0" err="1">
                <a:solidFill>
                  <a:schemeClr val="accent2"/>
                </a:solidFill>
              </a:rPr>
              <a:t>Choléra</a:t>
            </a:r>
            <a:endParaRPr b="1" dirty="0">
              <a:solidFill>
                <a:schemeClr val="accent2"/>
              </a:solidFill>
            </a:endParaRPr>
          </a:p>
        </p:txBody>
      </p:sp>
      <p:sp>
        <p:nvSpPr>
          <p:cNvPr id="3" name="Content Placeholder 2"/>
          <p:cNvSpPr>
            <a:spLocks noGrp="1"/>
          </p:cNvSpPr>
          <p:nvPr>
            <p:ph idx="1"/>
          </p:nvPr>
        </p:nvSpPr>
        <p:spPr>
          <a:xfrm>
            <a:off x="611560" y="1124744"/>
            <a:ext cx="8229600" cy="4680520"/>
          </a:xfrm>
        </p:spPr>
        <p:txBody>
          <a:bodyPr/>
          <a:lstStyle/>
          <a:p>
            <a:pPr rtl="0"/>
            <a:r>
              <a:rPr sz="2400" dirty="0">
                <a:ea typeface="ＭＳ Ｐゴシック" pitchFamily="34" charset="-128"/>
              </a:rPr>
              <a:t>Le </a:t>
            </a:r>
            <a:r>
              <a:rPr sz="2400" dirty="0" err="1">
                <a:ea typeface="ＭＳ Ｐゴシック" pitchFamily="34" charset="-128"/>
              </a:rPr>
              <a:t>choléra</a:t>
            </a:r>
            <a:r>
              <a:rPr sz="2400" dirty="0">
                <a:ea typeface="ＭＳ Ｐゴシック" pitchFamily="34" charset="-128"/>
              </a:rPr>
              <a:t> </a:t>
            </a:r>
            <a:r>
              <a:rPr sz="2400" dirty="0" err="1">
                <a:ea typeface="ＭＳ Ｐゴシック" pitchFamily="34" charset="-128"/>
              </a:rPr>
              <a:t>est</a:t>
            </a:r>
            <a:r>
              <a:rPr sz="2400" dirty="0">
                <a:ea typeface="ＭＳ Ｐゴシック" pitchFamily="34" charset="-128"/>
              </a:rPr>
              <a:t> </a:t>
            </a:r>
            <a:r>
              <a:rPr sz="2400" dirty="0" err="1">
                <a:ea typeface="ＭＳ Ｐゴシック" pitchFamily="34" charset="-128"/>
              </a:rPr>
              <a:t>hautement</a:t>
            </a:r>
            <a:r>
              <a:rPr sz="2400" dirty="0">
                <a:ea typeface="ＭＳ Ｐゴシック" pitchFamily="34" charset="-128"/>
              </a:rPr>
              <a:t> </a:t>
            </a:r>
            <a:r>
              <a:rPr sz="2400" dirty="0" err="1">
                <a:ea typeface="ＭＳ Ｐゴシック" pitchFamily="34" charset="-128"/>
              </a:rPr>
              <a:t>contagieux</a:t>
            </a:r>
            <a:r>
              <a:rPr sz="2400" dirty="0">
                <a:ea typeface="ＭＳ Ｐゴシック" pitchFamily="34" charset="-128"/>
              </a:rPr>
              <a:t>, </a:t>
            </a:r>
            <a:r>
              <a:rPr sz="2400" dirty="0" err="1">
                <a:ea typeface="ＭＳ Ｐゴシック" pitchFamily="34" charset="-128"/>
              </a:rPr>
              <a:t>dépendant</a:t>
            </a:r>
            <a:r>
              <a:rPr sz="2400" dirty="0">
                <a:ea typeface="ＭＳ Ｐゴシック" pitchFamily="34" charset="-128"/>
              </a:rPr>
              <a:t> de la dose, et se </a:t>
            </a:r>
            <a:r>
              <a:rPr sz="2400" dirty="0" err="1">
                <a:ea typeface="ＭＳ Ｐゴシック" pitchFamily="34" charset="-128"/>
              </a:rPr>
              <a:t>transmet</a:t>
            </a:r>
            <a:r>
              <a:rPr sz="2400" dirty="0">
                <a:ea typeface="ＭＳ Ｐゴシック" pitchFamily="34" charset="-128"/>
              </a:rPr>
              <a:t> par </a:t>
            </a:r>
            <a:r>
              <a:rPr sz="2400" dirty="0" err="1">
                <a:ea typeface="ＭＳ Ｐゴシック" pitchFamily="34" charset="-128"/>
              </a:rPr>
              <a:t>l'ingestion</a:t>
            </a:r>
            <a:r>
              <a:rPr sz="2400" dirty="0">
                <a:ea typeface="ＭＳ Ｐゴシック" pitchFamily="34" charset="-128"/>
              </a:rPr>
              <a:t> </a:t>
            </a:r>
            <a:r>
              <a:rPr sz="2400" dirty="0" err="1">
                <a:ea typeface="ＭＳ Ｐゴシック" pitchFamily="34" charset="-128"/>
              </a:rPr>
              <a:t>d'eau</a:t>
            </a:r>
            <a:r>
              <a:rPr sz="2400" dirty="0">
                <a:ea typeface="ＭＳ Ｐゴシック" pitchFamily="34" charset="-128"/>
              </a:rPr>
              <a:t> </a:t>
            </a:r>
            <a:r>
              <a:rPr sz="2400" dirty="0" err="1">
                <a:ea typeface="ＭＳ Ｐゴシック" pitchFamily="34" charset="-128"/>
              </a:rPr>
              <a:t>ou</a:t>
            </a:r>
            <a:r>
              <a:rPr sz="2400" dirty="0">
                <a:ea typeface="ＭＳ Ｐゴシック" pitchFamily="34" charset="-128"/>
              </a:rPr>
              <a:t> </a:t>
            </a:r>
            <a:r>
              <a:rPr sz="2400" dirty="0" err="1">
                <a:ea typeface="ＭＳ Ｐゴシック" pitchFamily="34" charset="-128"/>
              </a:rPr>
              <a:t>d'aliments</a:t>
            </a:r>
            <a:r>
              <a:rPr sz="2400" dirty="0">
                <a:ea typeface="ＭＳ Ｐゴシック" pitchFamily="34" charset="-128"/>
              </a:rPr>
              <a:t> </a:t>
            </a:r>
            <a:r>
              <a:rPr sz="2400" dirty="0" err="1">
                <a:ea typeface="ＭＳ Ｐゴシック" pitchFamily="34" charset="-128"/>
              </a:rPr>
              <a:t>contaminés</a:t>
            </a:r>
            <a:r>
              <a:rPr sz="2400" dirty="0">
                <a:ea typeface="ＭＳ Ｐゴシック" pitchFamily="34" charset="-128"/>
              </a:rPr>
              <a:t>.  La </a:t>
            </a:r>
            <a:r>
              <a:rPr sz="2400" dirty="0" err="1">
                <a:ea typeface="ＭＳ Ｐゴシック" pitchFamily="34" charset="-128"/>
              </a:rPr>
              <a:t>voie</a:t>
            </a:r>
            <a:r>
              <a:rPr sz="2400" dirty="0">
                <a:ea typeface="ＭＳ Ｐゴシック" pitchFamily="34" charset="-128"/>
              </a:rPr>
              <a:t> de transmission </a:t>
            </a:r>
            <a:r>
              <a:rPr sz="2400" dirty="0" err="1">
                <a:ea typeface="ＭＳ Ｐゴシック" pitchFamily="34" charset="-128"/>
              </a:rPr>
              <a:t>est</a:t>
            </a:r>
            <a:r>
              <a:rPr sz="2400" dirty="0">
                <a:ea typeface="ＭＳ Ｐゴシック" pitchFamily="34" charset="-128"/>
              </a:rPr>
              <a:t> </a:t>
            </a:r>
            <a:r>
              <a:rPr sz="2400" dirty="0" err="1">
                <a:ea typeface="ＭＳ Ｐゴシック" pitchFamily="34" charset="-128"/>
              </a:rPr>
              <a:t>féco-orale</a:t>
            </a:r>
            <a:r>
              <a:rPr sz="2400" dirty="0">
                <a:ea typeface="ＭＳ Ｐゴシック" pitchFamily="34" charset="-128"/>
              </a:rPr>
              <a:t>.  La </a:t>
            </a:r>
            <a:r>
              <a:rPr sz="2400" dirty="0" err="1">
                <a:ea typeface="ＭＳ Ｐゴシック" pitchFamily="34" charset="-128"/>
              </a:rPr>
              <a:t>plupart</a:t>
            </a:r>
            <a:r>
              <a:rPr sz="2400" dirty="0">
                <a:ea typeface="ＭＳ Ｐゴシック" pitchFamily="34" charset="-128"/>
              </a:rPr>
              <a:t> des infections </a:t>
            </a:r>
            <a:r>
              <a:rPr sz="2400" dirty="0" err="1">
                <a:ea typeface="ＭＳ Ｐゴシック" pitchFamily="34" charset="-128"/>
              </a:rPr>
              <a:t>deviennent</a:t>
            </a:r>
            <a:r>
              <a:rPr sz="2400" dirty="0">
                <a:ea typeface="ＭＳ Ｐゴシック" pitchFamily="34" charset="-128"/>
              </a:rPr>
              <a:t> </a:t>
            </a:r>
            <a:r>
              <a:rPr sz="2400" dirty="0" err="1">
                <a:ea typeface="ＭＳ Ｐゴシック" pitchFamily="34" charset="-128"/>
              </a:rPr>
              <a:t>visibles</a:t>
            </a:r>
            <a:r>
              <a:rPr sz="2400" dirty="0">
                <a:ea typeface="ＭＳ Ｐゴシック" pitchFamily="34" charset="-128"/>
              </a:rPr>
              <a:t> </a:t>
            </a:r>
            <a:r>
              <a:rPr sz="2400" dirty="0" err="1">
                <a:ea typeface="ＭＳ Ｐゴシック" pitchFamily="34" charset="-128"/>
              </a:rPr>
              <a:t>en</a:t>
            </a:r>
            <a:r>
              <a:rPr sz="2400" dirty="0">
                <a:ea typeface="ＭＳ Ｐゴシック" pitchFamily="34" charset="-128"/>
              </a:rPr>
              <a:t> </a:t>
            </a:r>
            <a:r>
              <a:rPr sz="2400" dirty="0" err="1">
                <a:ea typeface="ＭＳ Ｐゴシック" pitchFamily="34" charset="-128"/>
              </a:rPr>
              <a:t>l'espace</a:t>
            </a:r>
            <a:r>
              <a:rPr sz="2400" dirty="0">
                <a:ea typeface="ＭＳ Ｐゴシック" pitchFamily="34" charset="-128"/>
              </a:rPr>
              <a:t> de </a:t>
            </a:r>
            <a:r>
              <a:rPr sz="2400" dirty="0" err="1">
                <a:ea typeface="ＭＳ Ｐゴシック" pitchFamily="34" charset="-128"/>
              </a:rPr>
              <a:t>deux</a:t>
            </a:r>
            <a:r>
              <a:rPr sz="2400" dirty="0">
                <a:ea typeface="ＭＳ Ｐゴシック" pitchFamily="34" charset="-128"/>
              </a:rPr>
              <a:t> </a:t>
            </a:r>
            <a:r>
              <a:rPr sz="2400" dirty="0" err="1">
                <a:ea typeface="ＭＳ Ｐゴシック" pitchFamily="34" charset="-128"/>
              </a:rPr>
              <a:t>ou</a:t>
            </a:r>
            <a:r>
              <a:rPr sz="2400" dirty="0">
                <a:ea typeface="ＭＳ Ｐゴシック" pitchFamily="34" charset="-128"/>
              </a:rPr>
              <a:t> </a:t>
            </a:r>
            <a:r>
              <a:rPr sz="2400" dirty="0" err="1">
                <a:ea typeface="ＭＳ Ｐゴシック" pitchFamily="34" charset="-128"/>
              </a:rPr>
              <a:t>trois</a:t>
            </a:r>
            <a:r>
              <a:rPr sz="2400" dirty="0">
                <a:ea typeface="ＭＳ Ｐゴシック" pitchFamily="34" charset="-128"/>
              </a:rPr>
              <a:t> </a:t>
            </a:r>
            <a:r>
              <a:rPr sz="2400" dirty="0" err="1">
                <a:ea typeface="ＭＳ Ｐゴシック" pitchFamily="34" charset="-128"/>
              </a:rPr>
              <a:t>jours</a:t>
            </a:r>
            <a:r>
              <a:rPr sz="2400" dirty="0">
                <a:ea typeface="ＭＳ Ｐゴシック" pitchFamily="34" charset="-128"/>
              </a:rPr>
              <a:t>.</a:t>
            </a:r>
          </a:p>
          <a:p>
            <a:pPr rtl="0"/>
            <a:r>
              <a:rPr sz="2400" dirty="0">
                <a:ea typeface="ＭＳ Ｐゴシック" pitchFamily="34" charset="-128"/>
              </a:rPr>
              <a:t>Le </a:t>
            </a:r>
            <a:r>
              <a:rPr sz="2400" dirty="0" err="1">
                <a:ea typeface="ＭＳ Ｐゴシック" pitchFamily="34" charset="-128"/>
              </a:rPr>
              <a:t>symptôme</a:t>
            </a:r>
            <a:r>
              <a:rPr sz="2400" dirty="0">
                <a:ea typeface="ＭＳ Ｐゴシック" pitchFamily="34" charset="-128"/>
              </a:rPr>
              <a:t> du </a:t>
            </a:r>
            <a:r>
              <a:rPr sz="2400" dirty="0" err="1">
                <a:ea typeface="ＭＳ Ｐゴシック" pitchFamily="34" charset="-128"/>
              </a:rPr>
              <a:t>choléra</a:t>
            </a:r>
            <a:r>
              <a:rPr sz="2400" dirty="0">
                <a:ea typeface="ＭＳ Ｐゴシック" pitchFamily="34" charset="-128"/>
              </a:rPr>
              <a:t> le plus courant </a:t>
            </a:r>
            <a:r>
              <a:rPr sz="2400" dirty="0" err="1">
                <a:ea typeface="ＭＳ Ｐゴシック" pitchFamily="34" charset="-128"/>
              </a:rPr>
              <a:t>est</a:t>
            </a:r>
            <a:r>
              <a:rPr sz="2400" dirty="0">
                <a:ea typeface="ＭＳ Ｐゴシック" pitchFamily="34" charset="-128"/>
              </a:rPr>
              <a:t> </a:t>
            </a:r>
            <a:r>
              <a:rPr sz="2400" dirty="0" err="1">
                <a:ea typeface="ＭＳ Ｐゴシック" pitchFamily="34" charset="-128"/>
              </a:rPr>
              <a:t>une</a:t>
            </a:r>
            <a:r>
              <a:rPr sz="2400" dirty="0">
                <a:ea typeface="ＭＳ Ｐゴシック" pitchFamily="34" charset="-128"/>
              </a:rPr>
              <a:t> </a:t>
            </a:r>
            <a:r>
              <a:rPr sz="2400" dirty="0" err="1">
                <a:ea typeface="ＭＳ Ｐゴシック" pitchFamily="34" charset="-128"/>
              </a:rPr>
              <a:t>diarrhée</a:t>
            </a:r>
            <a:r>
              <a:rPr sz="2400" dirty="0">
                <a:ea typeface="ＭＳ Ｐゴシック" pitchFamily="34" charset="-128"/>
              </a:rPr>
              <a:t> </a:t>
            </a:r>
            <a:r>
              <a:rPr sz="2400" dirty="0" err="1">
                <a:ea typeface="ＭＳ Ｐゴシック" pitchFamily="34" charset="-128"/>
              </a:rPr>
              <a:t>aqueuse</a:t>
            </a:r>
            <a:r>
              <a:rPr sz="2400" dirty="0">
                <a:ea typeface="ＭＳ Ｐゴシック" pitchFamily="34" charset="-128"/>
              </a:rPr>
              <a:t>. </a:t>
            </a:r>
            <a:r>
              <a:rPr sz="2400" dirty="0" err="1">
                <a:ea typeface="ＭＳ Ｐゴシック" pitchFamily="34" charset="-128"/>
              </a:rPr>
              <a:t>D'autres</a:t>
            </a:r>
            <a:r>
              <a:rPr sz="2400" dirty="0">
                <a:ea typeface="ＭＳ Ｐゴシック" pitchFamily="34" charset="-128"/>
              </a:rPr>
              <a:t> </a:t>
            </a:r>
            <a:r>
              <a:rPr sz="2400" dirty="0" err="1">
                <a:ea typeface="ＭＳ Ｐゴシック" pitchFamily="34" charset="-128"/>
              </a:rPr>
              <a:t>symptômes</a:t>
            </a:r>
            <a:r>
              <a:rPr sz="2400" dirty="0">
                <a:ea typeface="ＭＳ Ｐゴシック" pitchFamily="34" charset="-128"/>
              </a:rPr>
              <a:t> </a:t>
            </a:r>
            <a:r>
              <a:rPr sz="2400" dirty="0" err="1">
                <a:ea typeface="ＭＳ Ｐゴシック" pitchFamily="34" charset="-128"/>
              </a:rPr>
              <a:t>sont</a:t>
            </a:r>
            <a:r>
              <a:rPr sz="2400" dirty="0">
                <a:ea typeface="ＭＳ Ｐゴシック" pitchFamily="34" charset="-128"/>
              </a:rPr>
              <a:t> des </a:t>
            </a:r>
            <a:r>
              <a:rPr sz="2400" dirty="0" err="1">
                <a:ea typeface="ＭＳ Ｐゴシック" pitchFamily="34" charset="-128"/>
              </a:rPr>
              <a:t>nausées</a:t>
            </a:r>
            <a:r>
              <a:rPr sz="2400" dirty="0">
                <a:ea typeface="ＭＳ Ｐゴシック" pitchFamily="34" charset="-128"/>
              </a:rPr>
              <a:t> et des </a:t>
            </a:r>
            <a:r>
              <a:rPr sz="2400" dirty="0" err="1">
                <a:ea typeface="ＭＳ Ｐゴシック" pitchFamily="34" charset="-128"/>
              </a:rPr>
              <a:t>vomissements</a:t>
            </a:r>
            <a:r>
              <a:rPr sz="2400" dirty="0">
                <a:ea typeface="ＭＳ Ｐゴシック" pitchFamily="34" charset="-128"/>
              </a:rPr>
              <a:t>.</a:t>
            </a:r>
          </a:p>
          <a:p>
            <a:pPr rtl="0"/>
            <a:r>
              <a:rPr sz="2400" dirty="0" err="1">
                <a:ea typeface="ＭＳ Ｐゴシック" pitchFamily="34" charset="-128"/>
              </a:rPr>
              <a:t>Dans</a:t>
            </a:r>
            <a:r>
              <a:rPr sz="2400" dirty="0">
                <a:ea typeface="ＭＳ Ｐゴシック" pitchFamily="34" charset="-128"/>
              </a:rPr>
              <a:t> les </a:t>
            </a:r>
            <a:r>
              <a:rPr sz="2400" dirty="0" err="1">
                <a:ea typeface="ＭＳ Ｐゴシック" pitchFamily="34" charset="-128"/>
              </a:rPr>
              <a:t>endroits</a:t>
            </a:r>
            <a:r>
              <a:rPr sz="2400" dirty="0">
                <a:ea typeface="ＭＳ Ｐゴシック" pitchFamily="34" charset="-128"/>
              </a:rPr>
              <a:t> </a:t>
            </a:r>
            <a:r>
              <a:rPr sz="2400" dirty="0" err="1">
                <a:ea typeface="ＭＳ Ｐゴシック" pitchFamily="34" charset="-128"/>
              </a:rPr>
              <a:t>où</a:t>
            </a:r>
            <a:r>
              <a:rPr sz="2400" dirty="0">
                <a:ea typeface="ＭＳ Ｐゴシック" pitchFamily="34" charset="-128"/>
              </a:rPr>
              <a:t> le </a:t>
            </a:r>
            <a:r>
              <a:rPr sz="2400" dirty="0" err="1">
                <a:ea typeface="ＭＳ Ｐゴシック" pitchFamily="34" charset="-128"/>
              </a:rPr>
              <a:t>choléra</a:t>
            </a:r>
            <a:r>
              <a:rPr sz="2400" dirty="0">
                <a:ea typeface="ＭＳ Ｐゴシック" pitchFamily="34" charset="-128"/>
              </a:rPr>
              <a:t> </a:t>
            </a:r>
            <a:r>
              <a:rPr sz="2400" dirty="0" err="1">
                <a:ea typeface="ＭＳ Ｐゴシック" pitchFamily="34" charset="-128"/>
              </a:rPr>
              <a:t>est</a:t>
            </a:r>
            <a:r>
              <a:rPr sz="2400" dirty="0">
                <a:ea typeface="ＭＳ Ｐゴシック" pitchFamily="34" charset="-128"/>
              </a:rPr>
              <a:t> </a:t>
            </a:r>
            <a:r>
              <a:rPr sz="2400" dirty="0" err="1">
                <a:ea typeface="ＭＳ Ｐゴシック" pitchFamily="34" charset="-128"/>
              </a:rPr>
              <a:t>fréquent</a:t>
            </a:r>
            <a:r>
              <a:rPr sz="2400" dirty="0">
                <a:ea typeface="ＭＳ Ｐゴシック" pitchFamily="34" charset="-128"/>
              </a:rPr>
              <a:t> </a:t>
            </a:r>
            <a:r>
              <a:rPr sz="2400" dirty="0" err="1">
                <a:ea typeface="ＭＳ Ｐゴシック" pitchFamily="34" charset="-128"/>
              </a:rPr>
              <a:t>chaque</a:t>
            </a:r>
            <a:r>
              <a:rPr sz="2400" dirty="0">
                <a:ea typeface="ＭＳ Ｐゴシック" pitchFamily="34" charset="-128"/>
              </a:rPr>
              <a:t> </a:t>
            </a:r>
            <a:r>
              <a:rPr sz="2400" dirty="0" err="1">
                <a:ea typeface="ＭＳ Ｐゴシック" pitchFamily="34" charset="-128"/>
              </a:rPr>
              <a:t>année</a:t>
            </a:r>
            <a:r>
              <a:rPr sz="2400" dirty="0">
                <a:ea typeface="ＭＳ Ｐゴシック" pitchFamily="34" charset="-128"/>
              </a:rPr>
              <a:t>, "les </a:t>
            </a:r>
            <a:r>
              <a:rPr sz="2400" dirty="0" err="1">
                <a:ea typeface="ＭＳ Ｐゴシック" pitchFamily="34" charset="-128"/>
              </a:rPr>
              <a:t>enfants</a:t>
            </a:r>
            <a:r>
              <a:rPr sz="2400" dirty="0">
                <a:ea typeface="ＭＳ Ｐゴシック" pitchFamily="34" charset="-128"/>
              </a:rPr>
              <a:t>, qui </a:t>
            </a:r>
            <a:r>
              <a:rPr sz="2400" dirty="0" err="1">
                <a:ea typeface="ＭＳ Ｐゴシック" pitchFamily="34" charset="-128"/>
              </a:rPr>
              <a:t>ont</a:t>
            </a:r>
            <a:r>
              <a:rPr sz="2400" dirty="0">
                <a:ea typeface="ＭＳ Ｐゴシック" pitchFamily="34" charset="-128"/>
              </a:rPr>
              <a:t> </a:t>
            </a:r>
            <a:r>
              <a:rPr sz="2400" dirty="0" err="1">
                <a:ea typeface="ＭＳ Ｐゴシック" pitchFamily="34" charset="-128"/>
              </a:rPr>
              <a:t>moins</a:t>
            </a:r>
            <a:r>
              <a:rPr sz="2400" dirty="0">
                <a:ea typeface="ＭＳ Ｐゴシック" pitchFamily="34" charset="-128"/>
              </a:rPr>
              <a:t> de chances d'être exposés </a:t>
            </a:r>
            <a:r>
              <a:rPr sz="2400" dirty="0" err="1">
                <a:ea typeface="ＭＳ Ｐゴシック" pitchFamily="34" charset="-128"/>
              </a:rPr>
              <a:t>que</a:t>
            </a:r>
            <a:r>
              <a:rPr sz="2400" dirty="0">
                <a:ea typeface="ＭＳ Ｐゴシック" pitchFamily="34" charset="-128"/>
              </a:rPr>
              <a:t> les </a:t>
            </a:r>
            <a:r>
              <a:rPr sz="2400" dirty="0" err="1">
                <a:ea typeface="ＭＳ Ｐゴシック" pitchFamily="34" charset="-128"/>
              </a:rPr>
              <a:t>adultes</a:t>
            </a:r>
            <a:r>
              <a:rPr sz="2400" dirty="0">
                <a:ea typeface="ＭＳ Ｐゴシック" pitchFamily="34" charset="-128"/>
              </a:rPr>
              <a:t>, </a:t>
            </a:r>
            <a:r>
              <a:rPr sz="2400" dirty="0" err="1">
                <a:ea typeface="ＭＳ Ｐゴシック" pitchFamily="34" charset="-128"/>
              </a:rPr>
              <a:t>sont</a:t>
            </a:r>
            <a:r>
              <a:rPr sz="2400" dirty="0">
                <a:ea typeface="ＭＳ Ｐゴシック" pitchFamily="34" charset="-128"/>
              </a:rPr>
              <a:t> les plus </a:t>
            </a:r>
            <a:r>
              <a:rPr sz="2400" dirty="0" err="1">
                <a:ea typeface="ＭＳ Ｐゴシック" pitchFamily="34" charset="-128"/>
              </a:rPr>
              <a:t>vulnérables</a:t>
            </a:r>
            <a:r>
              <a:rPr sz="2400" dirty="0">
                <a:ea typeface="ＭＳ Ｐゴシック" pitchFamily="34" charset="-128"/>
              </a:rPr>
              <a:t> aux infections </a:t>
            </a:r>
            <a:r>
              <a:rPr sz="2400" dirty="0" err="1">
                <a:ea typeface="ＭＳ Ｐゴシック" pitchFamily="34" charset="-128"/>
              </a:rPr>
              <a:t>symptomatiques</a:t>
            </a:r>
            <a:r>
              <a:rPr sz="2400" dirty="0">
                <a:ea typeface="ＭＳ Ｐゴシック" pitchFamily="34" charset="-128"/>
              </a:rPr>
              <a:t>, aux graves maladies et à la mort". (UNICEF, 2013)</a:t>
            </a:r>
          </a:p>
          <a:p>
            <a:endParaRPr lang="en-US" dirty="0"/>
          </a:p>
        </p:txBody>
      </p:sp>
    </p:spTree>
    <p:extLst>
      <p:ext uri="{BB962C8B-B14F-4D97-AF65-F5344CB8AC3E}">
        <p14:creationId xmlns:p14="http://schemas.microsoft.com/office/powerpoint/2010/main" val="7923544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txBox="1">
            <a:spLocks noChangeArrowheads="1"/>
          </p:cNvSpPr>
          <p:nvPr/>
        </p:nvSpPr>
        <p:spPr bwMode="auto">
          <a:xfrm>
            <a:off x="0" y="188913"/>
            <a:ext cx="914400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rtl="0"/>
            <a:r>
              <a:rPr sz="4400" b="1">
                <a:solidFill>
                  <a:schemeClr val="accent2"/>
                </a:solidFill>
              </a:rPr>
              <a:t>Cryptosporidiose</a:t>
            </a:r>
          </a:p>
        </p:txBody>
      </p:sp>
      <p:pic>
        <p:nvPicPr>
          <p:cNvPr id="35843" name="Picture 6" descr="cryptosporidiosi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350963"/>
            <a:ext cx="4084638" cy="42878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844" name="TextBox 7"/>
          <p:cNvSpPr txBox="1">
            <a:spLocks noChangeArrowheads="1"/>
          </p:cNvSpPr>
          <p:nvPr/>
        </p:nvSpPr>
        <p:spPr bwMode="auto">
          <a:xfrm>
            <a:off x="5029200" y="57150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rtl="0" eaLnBrk="1" hangingPunct="1"/>
            <a:r>
              <a:rPr sz="1800"/>
              <a:t>examiner.com</a:t>
            </a:r>
          </a:p>
        </p:txBody>
      </p:sp>
      <p:pic>
        <p:nvPicPr>
          <p:cNvPr id="35845" name="Picture 9" descr="cryptosporidio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341438"/>
            <a:ext cx="32861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Box 8"/>
          <p:cNvSpPr txBox="1">
            <a:spLocks noChangeArrowheads="1"/>
          </p:cNvSpPr>
          <p:nvPr/>
        </p:nvSpPr>
        <p:spPr bwMode="auto">
          <a:xfrm>
            <a:off x="1331913" y="3284538"/>
            <a:ext cx="18716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rtl="0" eaLnBrk="1" hangingPunct="1"/>
            <a:r>
              <a:rPr sz="1800"/>
              <a:t>ecdc.europa.eu</a:t>
            </a:r>
          </a:p>
        </p:txBody>
      </p:sp>
      <p:sp>
        <p:nvSpPr>
          <p:cNvPr id="35847" name="Rectangle 9"/>
          <p:cNvSpPr>
            <a:spLocks noChangeArrowheads="1"/>
          </p:cNvSpPr>
          <p:nvPr/>
        </p:nvSpPr>
        <p:spPr bwMode="auto">
          <a:xfrm>
            <a:off x="611188" y="4076700"/>
            <a:ext cx="3294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rtl="0" eaLnBrk="1" hangingPunct="1"/>
            <a:r>
              <a:rPr sz="1800"/>
              <a:t>La cryptosporidiose est provoquée par un protozoaire, la plupart du temps </a:t>
            </a:r>
            <a:r>
              <a:rPr sz="1800" i="1"/>
              <a:t>Cryptosporidium hominis</a:t>
            </a:r>
            <a:r>
              <a:rPr sz="1800"/>
              <a:t> et </a:t>
            </a:r>
            <a:r>
              <a:rPr sz="1800" i="1"/>
              <a:t>C. parvum.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p:cNvSpPr>
            <a:spLocks noGrp="1"/>
          </p:cNvSpPr>
          <p:nvPr>
            <p:ph idx="1"/>
          </p:nvPr>
        </p:nvSpPr>
        <p:spPr>
          <a:xfrm>
            <a:off x="468313" y="1916113"/>
            <a:ext cx="8229600" cy="4708525"/>
          </a:xfrm>
        </p:spPr>
        <p:txBody>
          <a:bodyPr/>
          <a:lstStyle/>
          <a:p>
            <a:pPr marL="0" indent="0">
              <a:buFontTx/>
              <a:buNone/>
            </a:pPr>
            <a:endParaRPr lang="en-US" altLang="en-US" dirty="0" smtClean="0">
              <a:ea typeface="ＭＳ Ｐゴシック" pitchFamily="34" charset="-128"/>
            </a:endParaRPr>
          </a:p>
          <a:p>
            <a:pPr marL="0" indent="0">
              <a:buFontTx/>
              <a:buNone/>
            </a:pPr>
            <a:endParaRPr lang="en-US" altLang="en-US" dirty="0" smtClean="0">
              <a:ea typeface="ＭＳ Ｐゴシック" pitchFamily="34" charset="-128"/>
            </a:endParaRPr>
          </a:p>
          <a:p>
            <a:pPr marL="0" indent="0">
              <a:buFontTx/>
              <a:buNone/>
            </a:pPr>
            <a:endParaRPr lang="en-US" altLang="en-US" dirty="0" smtClean="0">
              <a:ea typeface="ＭＳ Ｐゴシック" pitchFamily="34" charset="-128"/>
            </a:endParaRPr>
          </a:p>
          <a:p>
            <a:pPr marL="0" indent="0">
              <a:buFontTx/>
              <a:buNone/>
            </a:pPr>
            <a:endParaRPr lang="en-US" altLang="en-US" dirty="0" smtClean="0">
              <a:ea typeface="ＭＳ Ｐゴシック" pitchFamily="34" charset="-128"/>
            </a:endParaRPr>
          </a:p>
          <a:p>
            <a:pPr marL="0" indent="0">
              <a:buFontTx/>
              <a:buNone/>
            </a:pPr>
            <a:endParaRPr lang="en-US" altLang="en-US" dirty="0" smtClean="0">
              <a:ea typeface="ＭＳ Ｐゴシック" pitchFamily="34" charset="-128"/>
            </a:endParaRPr>
          </a:p>
          <a:p>
            <a:pPr marL="0" indent="0">
              <a:buFontTx/>
              <a:buNone/>
            </a:pPr>
            <a:endParaRPr lang="en-US" altLang="en-US" dirty="0" smtClean="0">
              <a:ea typeface="ＭＳ Ｐゴシック" pitchFamily="34" charset="-128"/>
            </a:endParaRPr>
          </a:p>
          <a:p>
            <a:pPr marL="0" indent="0">
              <a:buFontTx/>
              <a:buNone/>
            </a:pPr>
            <a:endParaRPr lang="en-US" altLang="en-US" dirty="0" smtClean="0">
              <a:ea typeface="ＭＳ Ｐゴシック" pitchFamily="34" charset="-128"/>
            </a:endParaRPr>
          </a:p>
          <a:p>
            <a:pPr marL="0" indent="0">
              <a:buFontTx/>
              <a:buNone/>
            </a:pPr>
            <a:endParaRPr lang="en-US" altLang="en-US" sz="900" dirty="0" smtClean="0">
              <a:ea typeface="ＭＳ Ｐゴシック" pitchFamily="34" charset="-128"/>
            </a:endParaRPr>
          </a:p>
          <a:p>
            <a:pPr marL="0" indent="0">
              <a:buFontTx/>
              <a:buNone/>
            </a:pPr>
            <a:endParaRPr lang="en-US" altLang="en-US" sz="900" dirty="0" smtClean="0">
              <a:ea typeface="ＭＳ Ｐゴシック" pitchFamily="34" charset="-128"/>
            </a:endParaRPr>
          </a:p>
          <a:p>
            <a:pPr marL="0" indent="0" rtl="0">
              <a:buFontTx/>
              <a:buNone/>
            </a:pPr>
            <a:r>
              <a:rPr sz="900">
                <a:ea typeface="ＭＳ Ｐゴシック" pitchFamily="34" charset="-128"/>
              </a:rPr>
              <a:t>Pris chez Putignani, L., &amp; Menichella, D. (2010). Global Distribution, Public Health and Clinical Impact of the Protozoan Pathogen Cryptosporoidium. </a:t>
            </a:r>
            <a:r>
              <a:rPr sz="900" i="1">
                <a:ea typeface="ＭＳ Ｐゴシック" pitchFamily="34" charset="-128"/>
              </a:rPr>
              <a:t>Interdisciplinary Perspectives on infectious Diseases</a:t>
            </a:r>
            <a:r>
              <a:rPr sz="900">
                <a:ea typeface="ＭＳ Ｐゴシック" pitchFamily="34" charset="-128"/>
              </a:rPr>
              <a:t>. doi:10.1155/2010/753512</a:t>
            </a:r>
          </a:p>
        </p:txBody>
      </p:sp>
      <p:sp>
        <p:nvSpPr>
          <p:cNvPr id="36866"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rtl="0" eaLnBrk="1" hangingPunct="1"/>
            <a:fld id="{4CE9F805-0ECF-463A-A154-0D98A2D2B44D}" type="slidenum">
              <a:rPr sz="1400"/>
              <a:pPr eaLnBrk="1" hangingPunct="1"/>
              <a:t>23</a:t>
            </a:fld>
            <a:endParaRPr sz="1400"/>
          </a:p>
        </p:txBody>
      </p:sp>
      <p:pic>
        <p:nvPicPr>
          <p:cNvPr id="36867" name="Picture 2" descr="C:\Users\kathleendewitt\Desktop\crypto global map 1998-200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692150"/>
            <a:ext cx="8207375"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2"/>
          <p:cNvSpPr txBox="1">
            <a:spLocks noChangeArrowheads="1"/>
          </p:cNvSpPr>
          <p:nvPr/>
        </p:nvSpPr>
        <p:spPr bwMode="auto">
          <a:xfrm>
            <a:off x="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rtl="0"/>
            <a:r>
              <a:rPr sz="4400" b="1">
                <a:solidFill>
                  <a:schemeClr val="accent2"/>
                </a:solidFill>
              </a:rPr>
              <a:t>Cryptosporidiose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rtl="0" eaLnBrk="1" hangingPunct="1"/>
            <a:fld id="{C83D33B6-F7C7-4937-A99B-EB2A2510A1D1}" type="slidenum">
              <a:rPr sz="1400"/>
              <a:pPr eaLnBrk="1" hangingPunct="1"/>
              <a:t>24</a:t>
            </a:fld>
            <a:endParaRPr sz="1400"/>
          </a:p>
        </p:txBody>
      </p:sp>
      <p:graphicFrame>
        <p:nvGraphicFramePr>
          <p:cNvPr id="5" name="Table 4"/>
          <p:cNvGraphicFramePr>
            <a:graphicFrameLocks noGrp="1"/>
          </p:cNvGraphicFramePr>
          <p:nvPr>
            <p:extLst>
              <p:ext uri="{D42A27DB-BD31-4B8C-83A1-F6EECF244321}">
                <p14:modId xmlns:p14="http://schemas.microsoft.com/office/powerpoint/2010/main" val="1164951389"/>
              </p:ext>
            </p:extLst>
          </p:nvPr>
        </p:nvGraphicFramePr>
        <p:xfrm>
          <a:off x="467544" y="770713"/>
          <a:ext cx="8382000" cy="5729945"/>
        </p:xfrm>
        <a:graphic>
          <a:graphicData uri="http://schemas.openxmlformats.org/drawingml/2006/table">
            <a:tbl>
              <a:tblPr>
                <a:tableStyleId>{5C22544A-7EE6-4342-B048-85BDC9FD1C3A}</a:tableStyleId>
              </a:tblPr>
              <a:tblGrid>
                <a:gridCol w="1676400"/>
                <a:gridCol w="1676400"/>
                <a:gridCol w="1676400"/>
                <a:gridCol w="1676400"/>
                <a:gridCol w="1676400"/>
              </a:tblGrid>
              <a:tr h="411002">
                <a:tc>
                  <a:txBody>
                    <a:bodyPr/>
                    <a:lstStyle/>
                    <a:p>
                      <a:pPr algn="l" rtl="0" fontAlgn="b"/>
                      <a:r>
                        <a:rPr sz="1100" b="1" u="none" strike="noStrike" dirty="0" err="1"/>
                        <a:t>Amérique</a:t>
                      </a:r>
                      <a:r>
                        <a:rPr sz="1100" b="1" u="none" strike="noStrike" dirty="0"/>
                        <a:t> du </a:t>
                      </a:r>
                      <a:r>
                        <a:rPr sz="1100" b="1" u="none" strike="noStrike" dirty="0" err="1"/>
                        <a:t>nord</a:t>
                      </a:r>
                      <a:endParaRPr sz="1100" b="1" u="none" strike="noStrike" dirty="0"/>
                    </a:p>
                  </a:txBody>
                  <a:tcPr marL="8082" marR="8082" marT="8081" marB="0" anchor="b">
                    <a:solidFill>
                      <a:schemeClr val="tx2">
                        <a:lumMod val="60000"/>
                        <a:lumOff val="40000"/>
                      </a:schemeClr>
                    </a:solidFill>
                  </a:tcPr>
                </a:tc>
                <a:tc>
                  <a:txBody>
                    <a:bodyPr/>
                    <a:lstStyle/>
                    <a:p>
                      <a:pPr algn="l" rtl="0" fontAlgn="b"/>
                      <a:r>
                        <a:rPr sz="1100" b="1" u="none" strike="noStrike"/>
                        <a:t>Caraïbes</a:t>
                      </a:r>
                    </a:p>
                  </a:txBody>
                  <a:tcPr marL="8082" marR="8082" marT="8081" marB="0" anchor="b">
                    <a:solidFill>
                      <a:schemeClr val="tx2">
                        <a:lumMod val="60000"/>
                        <a:lumOff val="40000"/>
                      </a:schemeClr>
                    </a:solidFill>
                  </a:tcPr>
                </a:tc>
                <a:tc>
                  <a:txBody>
                    <a:bodyPr/>
                    <a:lstStyle/>
                    <a:p>
                      <a:pPr algn="l" rtl="0" fontAlgn="b"/>
                      <a:r>
                        <a:rPr sz="1100" b="1" u="none" strike="noStrike" dirty="0" err="1"/>
                        <a:t>Amérique</a:t>
                      </a:r>
                      <a:r>
                        <a:rPr sz="1100" b="1" u="none" strike="noStrike" dirty="0"/>
                        <a:t> </a:t>
                      </a:r>
                      <a:r>
                        <a:rPr sz="1100" b="1" u="none" strike="noStrike" dirty="0" err="1"/>
                        <a:t>centrale</a:t>
                      </a:r>
                      <a:r>
                        <a:rPr sz="1100" b="1" u="none" strike="noStrike" dirty="0"/>
                        <a:t>/du </a:t>
                      </a:r>
                      <a:r>
                        <a:rPr sz="1100" b="1" u="none" strike="noStrike" dirty="0" err="1"/>
                        <a:t>sud</a:t>
                      </a:r>
                      <a:endParaRPr sz="1100" b="1" u="none" strike="noStrike" dirty="0"/>
                    </a:p>
                  </a:txBody>
                  <a:tcPr marL="8082" marR="8082" marT="8081" marB="0" anchor="b">
                    <a:solidFill>
                      <a:schemeClr val="tx2">
                        <a:lumMod val="60000"/>
                        <a:lumOff val="40000"/>
                      </a:schemeClr>
                    </a:solidFill>
                  </a:tcPr>
                </a:tc>
                <a:tc>
                  <a:txBody>
                    <a:bodyPr/>
                    <a:lstStyle/>
                    <a:p>
                      <a:pPr algn="l" rtl="0" fontAlgn="b"/>
                      <a:r>
                        <a:rPr sz="1100" b="1" u="none" strike="noStrike"/>
                        <a:t>Afrique</a:t>
                      </a:r>
                    </a:p>
                  </a:txBody>
                  <a:tcPr marL="8082" marR="8082" marT="8081" marB="0" anchor="b">
                    <a:solidFill>
                      <a:schemeClr val="tx2">
                        <a:lumMod val="60000"/>
                        <a:lumOff val="40000"/>
                      </a:schemeClr>
                    </a:solidFill>
                  </a:tcPr>
                </a:tc>
                <a:tc>
                  <a:txBody>
                    <a:bodyPr/>
                    <a:lstStyle/>
                    <a:p>
                      <a:pPr algn="l" rtl="0" fontAlgn="b"/>
                      <a:r>
                        <a:rPr sz="1100" b="1" u="none" strike="noStrike"/>
                        <a:t>Europe</a:t>
                      </a:r>
                    </a:p>
                  </a:txBody>
                  <a:tcPr marL="8082" marR="8082" marT="8081" marB="0" anchor="b">
                    <a:solidFill>
                      <a:schemeClr val="tx2">
                        <a:lumMod val="60000"/>
                        <a:lumOff val="40000"/>
                      </a:schemeClr>
                    </a:solidFill>
                  </a:tcPr>
                </a:tc>
              </a:tr>
              <a:tr h="209322">
                <a:tc>
                  <a:txBody>
                    <a:bodyPr/>
                    <a:lstStyle/>
                    <a:p>
                      <a:pPr algn="l" rtl="0" fontAlgn="b"/>
                      <a:r>
                        <a:rPr sz="1100" u="none" strike="noStrike"/>
                        <a:t>Canada</a:t>
                      </a:r>
                    </a:p>
                  </a:txBody>
                  <a:tcPr marL="8082" marR="8082" marT="8081" marB="0" anchor="b"/>
                </a:tc>
                <a:tc>
                  <a:txBody>
                    <a:bodyPr/>
                    <a:lstStyle/>
                    <a:p>
                      <a:pPr algn="l" rtl="0" fontAlgn="b"/>
                      <a:r>
                        <a:rPr sz="1100" u="none" strike="noStrike"/>
                        <a:t>Cuba</a:t>
                      </a:r>
                    </a:p>
                  </a:txBody>
                  <a:tcPr marL="8082" marR="8082" marT="8081" marB="0" anchor="b"/>
                </a:tc>
                <a:tc>
                  <a:txBody>
                    <a:bodyPr/>
                    <a:lstStyle/>
                    <a:p>
                      <a:pPr algn="l" rtl="0" fontAlgn="b"/>
                      <a:r>
                        <a:rPr sz="1100" u="none" strike="noStrike"/>
                        <a:t>Argentine</a:t>
                      </a:r>
                    </a:p>
                  </a:txBody>
                  <a:tcPr marL="8082" marR="8082" marT="8081" marB="0" anchor="b"/>
                </a:tc>
                <a:tc>
                  <a:txBody>
                    <a:bodyPr/>
                    <a:lstStyle/>
                    <a:p>
                      <a:pPr algn="l" rtl="0" fontAlgn="b"/>
                      <a:r>
                        <a:rPr sz="1100" u="none" strike="noStrike"/>
                        <a:t>Algérie</a:t>
                      </a:r>
                    </a:p>
                  </a:txBody>
                  <a:tcPr marL="8082" marR="8082" marT="8081" marB="0" anchor="b"/>
                </a:tc>
                <a:tc>
                  <a:txBody>
                    <a:bodyPr/>
                    <a:lstStyle/>
                    <a:p>
                      <a:pPr algn="l" rtl="0" fontAlgn="b"/>
                      <a:r>
                        <a:rPr sz="1100" u="none" strike="noStrike"/>
                        <a:t>Autriche</a:t>
                      </a:r>
                    </a:p>
                  </a:txBody>
                  <a:tcPr marL="8082" marR="8082" marT="8081" marB="0" anchor="b"/>
                </a:tc>
              </a:tr>
              <a:tr h="209322">
                <a:tc>
                  <a:txBody>
                    <a:bodyPr/>
                    <a:lstStyle/>
                    <a:p>
                      <a:pPr algn="l" rtl="0" fontAlgn="b"/>
                      <a:r>
                        <a:rPr sz="1100" u="none" strike="noStrike"/>
                        <a:t>Mexique</a:t>
                      </a:r>
                    </a:p>
                  </a:txBody>
                  <a:tcPr marL="8082" marR="8082" marT="8081" marB="0" anchor="b"/>
                </a:tc>
                <a:tc>
                  <a:txBody>
                    <a:bodyPr/>
                    <a:lstStyle/>
                    <a:p>
                      <a:pPr algn="l" rtl="0" fontAlgn="b"/>
                      <a:r>
                        <a:rPr sz="1100" u="none" strike="noStrike"/>
                        <a:t>Haïti</a:t>
                      </a:r>
                    </a:p>
                  </a:txBody>
                  <a:tcPr marL="8082" marR="8082" marT="8081" marB="0" anchor="b"/>
                </a:tc>
                <a:tc>
                  <a:txBody>
                    <a:bodyPr/>
                    <a:lstStyle/>
                    <a:p>
                      <a:pPr algn="l" rtl="0" fontAlgn="b"/>
                      <a:r>
                        <a:rPr sz="1100" u="none" strike="noStrike"/>
                        <a:t>Brésil</a:t>
                      </a:r>
                    </a:p>
                  </a:txBody>
                  <a:tcPr marL="8082" marR="8082" marT="8081" marB="0" anchor="b"/>
                </a:tc>
                <a:tc>
                  <a:txBody>
                    <a:bodyPr/>
                    <a:lstStyle/>
                    <a:p>
                      <a:pPr algn="l" rtl="0" fontAlgn="b"/>
                      <a:r>
                        <a:rPr sz="1100" u="none" strike="noStrike"/>
                        <a:t>Burundi</a:t>
                      </a:r>
                    </a:p>
                  </a:txBody>
                  <a:tcPr marL="8082" marR="8082" marT="8081" marB="0" anchor="b"/>
                </a:tc>
                <a:tc>
                  <a:txBody>
                    <a:bodyPr/>
                    <a:lstStyle/>
                    <a:p>
                      <a:pPr algn="l" rtl="0" fontAlgn="b"/>
                      <a:r>
                        <a:rPr sz="1100" u="none" strike="noStrike"/>
                        <a:t>Belgique</a:t>
                      </a:r>
                    </a:p>
                  </a:txBody>
                  <a:tcPr marL="8082" marR="8082" marT="8081" marB="0" anchor="b"/>
                </a:tc>
              </a:tr>
              <a:tr h="209322">
                <a:tc>
                  <a:txBody>
                    <a:bodyPr/>
                    <a:lstStyle/>
                    <a:p>
                      <a:pPr algn="l" rtl="0" fontAlgn="b"/>
                      <a:r>
                        <a:rPr sz="1100" u="none" strike="noStrike"/>
                        <a:t>États-Unis</a:t>
                      </a:r>
                    </a:p>
                  </a:txBody>
                  <a:tcPr marL="8082" marR="8082" marT="8081" marB="0" anchor="b"/>
                </a:tc>
                <a:tc>
                  <a:txBody>
                    <a:bodyPr/>
                    <a:lstStyle/>
                    <a:p>
                      <a:pPr algn="l" rtl="0" fontAlgn="b"/>
                      <a:r>
                        <a:rPr sz="1100" u="none" strike="noStrike"/>
                        <a:t>Jamaïque</a:t>
                      </a:r>
                    </a:p>
                  </a:txBody>
                  <a:tcPr marL="8082" marR="8082" marT="8081" marB="0" anchor="b"/>
                </a:tc>
                <a:tc>
                  <a:txBody>
                    <a:bodyPr/>
                    <a:lstStyle/>
                    <a:p>
                      <a:pPr algn="l" rtl="0" fontAlgn="b"/>
                      <a:r>
                        <a:rPr sz="1100" u="none" strike="noStrike"/>
                        <a:t>Colombie</a:t>
                      </a:r>
                    </a:p>
                  </a:txBody>
                  <a:tcPr marL="8082" marR="8082" marT="8081" marB="0" anchor="b"/>
                </a:tc>
                <a:tc>
                  <a:txBody>
                    <a:bodyPr/>
                    <a:lstStyle/>
                    <a:p>
                      <a:pPr algn="l" rtl="0" fontAlgn="b"/>
                      <a:r>
                        <a:rPr sz="1100" u="none" strike="noStrike"/>
                        <a:t>Cameroun</a:t>
                      </a:r>
                    </a:p>
                  </a:txBody>
                  <a:tcPr marL="8082" marR="8082" marT="8081" marB="0" anchor="b"/>
                </a:tc>
                <a:tc>
                  <a:txBody>
                    <a:bodyPr/>
                    <a:lstStyle/>
                    <a:p>
                      <a:pPr algn="l" rtl="0" fontAlgn="b"/>
                      <a:r>
                        <a:rPr sz="1100" u="none" strike="noStrike"/>
                        <a:t>Tchécoslovaquie</a:t>
                      </a:r>
                    </a:p>
                  </a:txBody>
                  <a:tcPr marL="8082" marR="8082" marT="8081" marB="0" anchor="b"/>
                </a:tc>
              </a:tr>
              <a:tr h="209322">
                <a:tc>
                  <a:txBody>
                    <a:bodyPr/>
                    <a:lstStyle/>
                    <a:p>
                      <a:pPr algn="l" fontAlgn="b"/>
                      <a:endParaRPr lang="en-US" sz="1100" b="0" i="0" u="none" strike="noStrike" dirty="0">
                        <a:solidFill>
                          <a:srgbClr val="000000"/>
                        </a:solidFill>
                        <a:effectLst/>
                        <a:latin typeface="Calibri"/>
                      </a:endParaRPr>
                    </a:p>
                  </a:txBody>
                  <a:tcPr marL="8082" marR="8082" marT="8081" marB="0" anchor="b"/>
                </a:tc>
                <a:tc>
                  <a:txBody>
                    <a:bodyPr/>
                    <a:lstStyle/>
                    <a:p>
                      <a:pPr algn="l" rtl="0" fontAlgn="b"/>
                      <a:r>
                        <a:rPr sz="1100" u="none" strike="noStrike"/>
                        <a:t>Porto Rico</a:t>
                      </a:r>
                    </a:p>
                  </a:txBody>
                  <a:tcPr marL="8082" marR="8082" marT="8081" marB="0" anchor="b"/>
                </a:tc>
                <a:tc>
                  <a:txBody>
                    <a:bodyPr/>
                    <a:lstStyle/>
                    <a:p>
                      <a:pPr algn="l" rtl="0" fontAlgn="b"/>
                      <a:r>
                        <a:rPr sz="1100" u="none" strike="noStrike"/>
                        <a:t>Chili</a:t>
                      </a:r>
                    </a:p>
                  </a:txBody>
                  <a:tcPr marL="8082" marR="8082" marT="8081" marB="0" anchor="b"/>
                </a:tc>
                <a:tc>
                  <a:txBody>
                    <a:bodyPr/>
                    <a:lstStyle/>
                    <a:p>
                      <a:pPr algn="l" rtl="0" fontAlgn="b"/>
                      <a:r>
                        <a:rPr sz="1100" u="none" strike="noStrike"/>
                        <a:t>Éthiopie</a:t>
                      </a:r>
                    </a:p>
                  </a:txBody>
                  <a:tcPr marL="8082" marR="8082" marT="8081" marB="0" anchor="b"/>
                </a:tc>
                <a:tc>
                  <a:txBody>
                    <a:bodyPr/>
                    <a:lstStyle/>
                    <a:p>
                      <a:pPr algn="l" rtl="0" fontAlgn="b"/>
                      <a:r>
                        <a:rPr sz="1100" u="none" strike="noStrike"/>
                        <a:t>Danemark</a:t>
                      </a:r>
                    </a:p>
                  </a:txBody>
                  <a:tcPr marL="8082" marR="8082" marT="8081" marB="0" anchor="b"/>
                </a:tc>
              </a:tr>
              <a:tr h="209322">
                <a:tc>
                  <a:txBody>
                    <a:bodyPr/>
                    <a:lstStyle/>
                    <a:p>
                      <a:pPr algn="l" rtl="0" fontAlgn="b"/>
                      <a:r>
                        <a:rPr sz="1100" b="1" u="none" strike="noStrike"/>
                        <a:t>Pacifique</a:t>
                      </a:r>
                    </a:p>
                  </a:txBody>
                  <a:tcPr marL="8082" marR="8082" marT="8081" marB="0" anchor="b">
                    <a:solidFill>
                      <a:schemeClr val="tx2">
                        <a:lumMod val="60000"/>
                        <a:lumOff val="40000"/>
                      </a:schemeClr>
                    </a:solidFill>
                  </a:tcPr>
                </a:tc>
                <a:tc>
                  <a:txBody>
                    <a:bodyPr/>
                    <a:lstStyle/>
                    <a:p>
                      <a:pPr algn="l" rtl="0" fontAlgn="b"/>
                      <a:r>
                        <a:rPr sz="1100" u="none" strike="noStrike"/>
                        <a:t>St. Lucie</a:t>
                      </a:r>
                    </a:p>
                  </a:txBody>
                  <a:tcPr marL="8082" marR="8082" marT="8081" marB="0" anchor="b"/>
                </a:tc>
                <a:tc>
                  <a:txBody>
                    <a:bodyPr/>
                    <a:lstStyle/>
                    <a:p>
                      <a:pPr algn="l" rtl="0" fontAlgn="b"/>
                      <a:r>
                        <a:rPr sz="1100" u="none" strike="noStrike"/>
                        <a:t>Costa Rica</a:t>
                      </a:r>
                    </a:p>
                  </a:txBody>
                  <a:tcPr marL="8082" marR="8082" marT="8081" marB="0" anchor="b"/>
                </a:tc>
                <a:tc>
                  <a:txBody>
                    <a:bodyPr/>
                    <a:lstStyle/>
                    <a:p>
                      <a:pPr algn="l" rtl="0" fontAlgn="b"/>
                      <a:r>
                        <a:rPr sz="1100" u="none" strike="noStrike"/>
                        <a:t>Gabon</a:t>
                      </a:r>
                    </a:p>
                  </a:txBody>
                  <a:tcPr marL="8082" marR="8082" marT="8081" marB="0" anchor="b"/>
                </a:tc>
                <a:tc>
                  <a:txBody>
                    <a:bodyPr/>
                    <a:lstStyle/>
                    <a:p>
                      <a:pPr algn="l" rtl="0" fontAlgn="b"/>
                      <a:r>
                        <a:rPr sz="1100" u="none" strike="noStrike"/>
                        <a:t>Angleterre</a:t>
                      </a:r>
                    </a:p>
                  </a:txBody>
                  <a:tcPr marL="8082" marR="8082" marT="8081" marB="0" anchor="b"/>
                </a:tc>
              </a:tr>
              <a:tr h="209322">
                <a:tc>
                  <a:txBody>
                    <a:bodyPr/>
                    <a:lstStyle/>
                    <a:p>
                      <a:pPr algn="l" rtl="0" fontAlgn="b"/>
                      <a:r>
                        <a:rPr sz="1100" u="none" strike="noStrike"/>
                        <a:t>Australie</a:t>
                      </a:r>
                    </a:p>
                  </a:txBody>
                  <a:tcPr marL="8082" marR="8082" marT="8081" marB="0" anchor="b"/>
                </a:tc>
                <a:tc>
                  <a:txBody>
                    <a:bodyPr/>
                    <a:lstStyle/>
                    <a:p>
                      <a:pPr algn="l" rtl="0" fontAlgn="b"/>
                      <a:r>
                        <a:rPr sz="1100" u="none" strike="noStrike"/>
                        <a:t>Tobago</a:t>
                      </a:r>
                    </a:p>
                  </a:txBody>
                  <a:tcPr marL="8082" marR="8082" marT="8081" marB="0" anchor="b"/>
                </a:tc>
                <a:tc>
                  <a:txBody>
                    <a:bodyPr/>
                    <a:lstStyle/>
                    <a:p>
                      <a:pPr algn="l" rtl="0" fontAlgn="b"/>
                      <a:r>
                        <a:rPr sz="1100" u="none" strike="noStrike"/>
                        <a:t>Équateur</a:t>
                      </a:r>
                    </a:p>
                  </a:txBody>
                  <a:tcPr marL="8082" marR="8082" marT="8081" marB="0" anchor="b"/>
                </a:tc>
                <a:tc>
                  <a:txBody>
                    <a:bodyPr/>
                    <a:lstStyle/>
                    <a:p>
                      <a:pPr algn="l" rtl="0" fontAlgn="b"/>
                      <a:r>
                        <a:rPr sz="1100" u="none" strike="noStrike"/>
                        <a:t>Ghana</a:t>
                      </a:r>
                    </a:p>
                  </a:txBody>
                  <a:tcPr marL="8082" marR="8082" marT="8081" marB="0" anchor="b"/>
                </a:tc>
                <a:tc>
                  <a:txBody>
                    <a:bodyPr/>
                    <a:lstStyle/>
                    <a:p>
                      <a:pPr algn="l" rtl="0" fontAlgn="b"/>
                      <a:r>
                        <a:rPr sz="1100" u="none" strike="noStrike"/>
                        <a:t>Finlande</a:t>
                      </a:r>
                    </a:p>
                  </a:txBody>
                  <a:tcPr marL="8082" marR="8082" marT="8081" marB="0" anchor="b"/>
                </a:tc>
              </a:tr>
              <a:tr h="209322">
                <a:tc>
                  <a:txBody>
                    <a:bodyPr/>
                    <a:lstStyle/>
                    <a:p>
                      <a:pPr algn="l" rtl="0" fontAlgn="b"/>
                      <a:r>
                        <a:rPr sz="1100" u="none" strike="noStrike"/>
                        <a:t>Malaisie</a:t>
                      </a:r>
                    </a:p>
                  </a:txBody>
                  <a:tcPr marL="8082" marR="8082" marT="8081" marB="0" anchor="b"/>
                </a:tc>
                <a:tc>
                  <a:txBody>
                    <a:bodyPr/>
                    <a:lstStyle/>
                    <a:p>
                      <a:pPr algn="l" rtl="0" fontAlgn="b"/>
                      <a:r>
                        <a:rPr sz="1100" u="none" strike="noStrike"/>
                        <a:t>Trinidad</a:t>
                      </a:r>
                    </a:p>
                  </a:txBody>
                  <a:tcPr marL="8082" marR="8082" marT="8081" marB="0" anchor="b"/>
                </a:tc>
                <a:tc>
                  <a:txBody>
                    <a:bodyPr/>
                    <a:lstStyle/>
                    <a:p>
                      <a:pPr algn="l" rtl="0" fontAlgn="b"/>
                      <a:r>
                        <a:rPr sz="1100" u="none" strike="noStrike"/>
                        <a:t>El Salvador</a:t>
                      </a:r>
                    </a:p>
                  </a:txBody>
                  <a:tcPr marL="8082" marR="8082" marT="8081" marB="0" anchor="b"/>
                </a:tc>
                <a:tc>
                  <a:txBody>
                    <a:bodyPr/>
                    <a:lstStyle/>
                    <a:p>
                      <a:pPr algn="l" rtl="0" fontAlgn="b"/>
                      <a:r>
                        <a:rPr sz="1100" u="none" strike="noStrike"/>
                        <a:t>Guinée</a:t>
                      </a:r>
                    </a:p>
                  </a:txBody>
                  <a:tcPr marL="8082" marR="8082" marT="8081" marB="0" anchor="b"/>
                </a:tc>
                <a:tc>
                  <a:txBody>
                    <a:bodyPr/>
                    <a:lstStyle/>
                    <a:p>
                      <a:pPr algn="l" rtl="0" fontAlgn="b"/>
                      <a:r>
                        <a:rPr sz="1100" u="none" strike="noStrike"/>
                        <a:t>France</a:t>
                      </a:r>
                    </a:p>
                  </a:txBody>
                  <a:tcPr marL="8082" marR="8082" marT="8081" marB="0" anchor="b"/>
                </a:tc>
              </a:tr>
              <a:tr h="209322">
                <a:tc>
                  <a:txBody>
                    <a:bodyPr/>
                    <a:lstStyle/>
                    <a:p>
                      <a:pPr algn="l" rtl="0" fontAlgn="b"/>
                      <a:r>
                        <a:rPr sz="1100" u="none" strike="noStrike"/>
                        <a:t>Nouvelle-Zélande</a:t>
                      </a:r>
                    </a:p>
                  </a:txBody>
                  <a:tcPr marL="8082" marR="8082" marT="8081" marB="0" anchor="b"/>
                </a:tc>
                <a:tc>
                  <a:txBody>
                    <a:bodyPr/>
                    <a:lstStyle/>
                    <a:p>
                      <a:pPr algn="l" rtl="0" fontAlgn="b"/>
                      <a:r>
                        <a:rPr sz="1100" u="none" strike="noStrike"/>
                        <a:t>Îles Vierges</a:t>
                      </a:r>
                    </a:p>
                  </a:txBody>
                  <a:tcPr marL="8082" marR="8082" marT="8081" marB="0" anchor="b"/>
                </a:tc>
                <a:tc>
                  <a:txBody>
                    <a:bodyPr/>
                    <a:lstStyle/>
                    <a:p>
                      <a:pPr algn="l" rtl="0" fontAlgn="b"/>
                      <a:r>
                        <a:rPr sz="1100" u="none" strike="noStrike"/>
                        <a:t>Guatemala</a:t>
                      </a:r>
                    </a:p>
                  </a:txBody>
                  <a:tcPr marL="8082" marR="8082" marT="8081" marB="0" anchor="b"/>
                </a:tc>
                <a:tc>
                  <a:txBody>
                    <a:bodyPr/>
                    <a:lstStyle/>
                    <a:p>
                      <a:pPr algn="l" rtl="0" fontAlgn="b"/>
                      <a:r>
                        <a:rPr sz="1100" u="none" strike="noStrike"/>
                        <a:t>Guinée-Bissau</a:t>
                      </a:r>
                    </a:p>
                  </a:txBody>
                  <a:tcPr marL="8082" marR="8082" marT="8081" marB="0" anchor="b"/>
                </a:tc>
                <a:tc>
                  <a:txBody>
                    <a:bodyPr/>
                    <a:lstStyle/>
                    <a:p>
                      <a:pPr algn="l" rtl="0" fontAlgn="b"/>
                      <a:r>
                        <a:rPr sz="1100" u="none" strike="noStrike"/>
                        <a:t>Allemagne</a:t>
                      </a:r>
                    </a:p>
                  </a:txBody>
                  <a:tcPr marL="8082" marR="8082" marT="8081" marB="0" anchor="b"/>
                </a:tc>
              </a:tr>
              <a:tr h="224340">
                <a:tc>
                  <a:txBody>
                    <a:bodyPr/>
                    <a:lstStyle/>
                    <a:p>
                      <a:pPr algn="l" rtl="0" fontAlgn="b"/>
                      <a:r>
                        <a:rPr sz="1100" u="none" strike="noStrike"/>
                        <a:t>Papouasie-Nouvelle Guinée</a:t>
                      </a:r>
                    </a:p>
                  </a:txBody>
                  <a:tcPr marL="8082" marR="8082" marT="8081" marB="0" anchor="b"/>
                </a:tc>
                <a:tc>
                  <a:txBody>
                    <a:bodyPr/>
                    <a:lstStyle/>
                    <a:p>
                      <a:pPr algn="l" fontAlgn="b"/>
                      <a:endParaRPr lang="en-US" sz="1100" b="0" i="0" u="none" strike="noStrike" dirty="0">
                        <a:solidFill>
                          <a:srgbClr val="000000"/>
                        </a:solidFill>
                        <a:effectLst/>
                        <a:latin typeface="Calibri"/>
                      </a:endParaRPr>
                    </a:p>
                  </a:txBody>
                  <a:tcPr marL="8082" marR="8082" marT="8081" marB="0" anchor="b"/>
                </a:tc>
                <a:tc>
                  <a:txBody>
                    <a:bodyPr/>
                    <a:lstStyle/>
                    <a:p>
                      <a:pPr algn="l" rtl="0" fontAlgn="b"/>
                      <a:r>
                        <a:rPr sz="1100" u="none" strike="noStrike"/>
                        <a:t>Panama</a:t>
                      </a:r>
                    </a:p>
                  </a:txBody>
                  <a:tcPr marL="8082" marR="8082" marT="8081" marB="0" anchor="b"/>
                </a:tc>
                <a:tc>
                  <a:txBody>
                    <a:bodyPr/>
                    <a:lstStyle/>
                    <a:p>
                      <a:pPr algn="l" rtl="0" fontAlgn="b"/>
                      <a:r>
                        <a:rPr sz="1100" u="none" strike="noStrike"/>
                        <a:t>Côte d'Ivoire</a:t>
                      </a:r>
                    </a:p>
                  </a:txBody>
                  <a:tcPr marL="8082" marR="8082" marT="8081" marB="0" anchor="b"/>
                </a:tc>
                <a:tc>
                  <a:txBody>
                    <a:bodyPr/>
                    <a:lstStyle/>
                    <a:p>
                      <a:pPr algn="l" rtl="0" fontAlgn="b"/>
                      <a:r>
                        <a:rPr sz="1100" u="none" strike="noStrike"/>
                        <a:t>Grèce</a:t>
                      </a:r>
                    </a:p>
                  </a:txBody>
                  <a:tcPr marL="8082" marR="8082" marT="8081" marB="0" anchor="b"/>
                </a:tc>
              </a:tr>
              <a:tr h="209322">
                <a:tc>
                  <a:txBody>
                    <a:bodyPr/>
                    <a:lstStyle/>
                    <a:p>
                      <a:pPr algn="l" rtl="0" fontAlgn="b"/>
                      <a:r>
                        <a:rPr sz="1100" u="none" strike="noStrike"/>
                        <a:t>Philippines</a:t>
                      </a:r>
                    </a:p>
                  </a:txBody>
                  <a:tcPr marL="8082" marR="8082" marT="8081" marB="0" anchor="b"/>
                </a:tc>
                <a:tc>
                  <a:txBody>
                    <a:bodyPr/>
                    <a:lstStyle/>
                    <a:p>
                      <a:pPr algn="l" rtl="0" fontAlgn="b"/>
                      <a:r>
                        <a:rPr sz="1100" b="1" u="none" strike="noStrike"/>
                        <a:t>Asie</a:t>
                      </a:r>
                    </a:p>
                  </a:txBody>
                  <a:tcPr marL="8082" marR="8082" marT="8081" marB="0" anchor="b">
                    <a:solidFill>
                      <a:schemeClr val="tx2">
                        <a:lumMod val="60000"/>
                        <a:lumOff val="40000"/>
                      </a:schemeClr>
                    </a:solidFill>
                  </a:tcPr>
                </a:tc>
                <a:tc>
                  <a:txBody>
                    <a:bodyPr/>
                    <a:lstStyle/>
                    <a:p>
                      <a:pPr algn="l" rtl="0" fontAlgn="b"/>
                      <a:r>
                        <a:rPr sz="1100" u="none" strike="noStrike"/>
                        <a:t>Pérou</a:t>
                      </a:r>
                    </a:p>
                  </a:txBody>
                  <a:tcPr marL="8082" marR="8082" marT="8081" marB="0" anchor="b"/>
                </a:tc>
                <a:tc>
                  <a:txBody>
                    <a:bodyPr/>
                    <a:lstStyle/>
                    <a:p>
                      <a:pPr algn="l" rtl="0" fontAlgn="b"/>
                      <a:r>
                        <a:rPr sz="1100" u="none" strike="noStrike"/>
                        <a:t>Kenya</a:t>
                      </a:r>
                    </a:p>
                  </a:txBody>
                  <a:tcPr marL="8082" marR="8082" marT="8081" marB="0" anchor="b"/>
                </a:tc>
                <a:tc>
                  <a:txBody>
                    <a:bodyPr/>
                    <a:lstStyle/>
                    <a:p>
                      <a:pPr algn="l" rtl="0" fontAlgn="b"/>
                      <a:r>
                        <a:rPr sz="1100" u="none" strike="noStrike"/>
                        <a:t>Hongrie</a:t>
                      </a:r>
                    </a:p>
                  </a:txBody>
                  <a:tcPr marL="8082" marR="8082" marT="8081" marB="0" anchor="b"/>
                </a:tc>
              </a:tr>
              <a:tr h="209322">
                <a:tc>
                  <a:txBody>
                    <a:bodyPr/>
                    <a:lstStyle/>
                    <a:p>
                      <a:pPr algn="l" rtl="0" fontAlgn="b"/>
                      <a:r>
                        <a:rPr sz="1100" u="none" strike="noStrike"/>
                        <a:t>Singapour</a:t>
                      </a:r>
                    </a:p>
                  </a:txBody>
                  <a:tcPr marL="8082" marR="8082" marT="8081" marB="0" anchor="b"/>
                </a:tc>
                <a:tc>
                  <a:txBody>
                    <a:bodyPr/>
                    <a:lstStyle/>
                    <a:p>
                      <a:pPr algn="l" rtl="0" fontAlgn="b"/>
                      <a:r>
                        <a:rPr sz="1100" u="none" strike="noStrike"/>
                        <a:t>Bangladesh</a:t>
                      </a:r>
                    </a:p>
                  </a:txBody>
                  <a:tcPr marL="8082" marR="8082" marT="8081" marB="0" anchor="b"/>
                </a:tc>
                <a:tc>
                  <a:txBody>
                    <a:bodyPr/>
                    <a:lstStyle/>
                    <a:p>
                      <a:pPr algn="l" rtl="0" fontAlgn="b"/>
                      <a:r>
                        <a:rPr sz="1100" u="none" strike="noStrike"/>
                        <a:t>Uruguay</a:t>
                      </a:r>
                    </a:p>
                  </a:txBody>
                  <a:tcPr marL="8082" marR="8082" marT="8081" marB="0" anchor="b"/>
                </a:tc>
                <a:tc>
                  <a:txBody>
                    <a:bodyPr/>
                    <a:lstStyle/>
                    <a:p>
                      <a:pPr algn="l" rtl="0" fontAlgn="b"/>
                      <a:r>
                        <a:rPr sz="1100" u="none" strike="noStrike"/>
                        <a:t>Libéria</a:t>
                      </a:r>
                    </a:p>
                  </a:txBody>
                  <a:tcPr marL="8082" marR="8082" marT="8081" marB="0" anchor="b"/>
                </a:tc>
                <a:tc>
                  <a:txBody>
                    <a:bodyPr/>
                    <a:lstStyle/>
                    <a:p>
                      <a:pPr algn="l" rtl="0" fontAlgn="b"/>
                      <a:r>
                        <a:rPr sz="1100" u="none" strike="noStrike"/>
                        <a:t>Irlande</a:t>
                      </a:r>
                    </a:p>
                  </a:txBody>
                  <a:tcPr marL="8082" marR="8082" marT="8081" marB="0" anchor="b"/>
                </a:tc>
              </a:tr>
              <a:tr h="209322">
                <a:tc>
                  <a:txBody>
                    <a:bodyPr/>
                    <a:lstStyle/>
                    <a:p>
                      <a:pPr marL="0" algn="l" defTabSz="914400" rtl="0" eaLnBrk="1" fontAlgn="b" latinLnBrk="0" hangingPunct="1"/>
                      <a:endParaRPr lang="en-US" sz="1100" b="1" u="none" strike="noStrike" kern="1200" dirty="0">
                        <a:solidFill>
                          <a:schemeClr val="dk1"/>
                        </a:solidFill>
                        <a:effectLst/>
                        <a:latin typeface="+mn-lt"/>
                        <a:ea typeface="+mn-ea"/>
                        <a:cs typeface="+mn-cs"/>
                      </a:endParaRPr>
                    </a:p>
                  </a:txBody>
                  <a:tcPr marL="8082" marR="8082" marT="8081" marB="0" anchor="b"/>
                </a:tc>
                <a:tc>
                  <a:txBody>
                    <a:bodyPr/>
                    <a:lstStyle/>
                    <a:p>
                      <a:pPr algn="l" rtl="0" fontAlgn="b"/>
                      <a:r>
                        <a:rPr sz="1100" u="none" strike="noStrike"/>
                        <a:t>Biélorussie</a:t>
                      </a:r>
                    </a:p>
                  </a:txBody>
                  <a:tcPr marL="8082" marR="8082" marT="8081" marB="0" anchor="b"/>
                </a:tc>
                <a:tc>
                  <a:txBody>
                    <a:bodyPr/>
                    <a:lstStyle/>
                    <a:p>
                      <a:pPr algn="l" rtl="0" fontAlgn="b"/>
                      <a:r>
                        <a:rPr sz="1100" u="none" strike="noStrike"/>
                        <a:t>Venezuela</a:t>
                      </a:r>
                    </a:p>
                  </a:txBody>
                  <a:tcPr marL="8082" marR="8082" marT="8081" marB="0" anchor="b"/>
                </a:tc>
                <a:tc>
                  <a:txBody>
                    <a:bodyPr/>
                    <a:lstStyle/>
                    <a:p>
                      <a:pPr algn="l" rtl="0" fontAlgn="b"/>
                      <a:r>
                        <a:rPr sz="1100" u="none" strike="noStrike"/>
                        <a:t>Mauritanie</a:t>
                      </a:r>
                    </a:p>
                  </a:txBody>
                  <a:tcPr marL="8082" marR="8082" marT="8081" marB="0" anchor="b"/>
                </a:tc>
                <a:tc>
                  <a:txBody>
                    <a:bodyPr/>
                    <a:lstStyle/>
                    <a:p>
                      <a:pPr algn="l" rtl="0" fontAlgn="b"/>
                      <a:r>
                        <a:rPr sz="1100" u="none" strike="noStrike"/>
                        <a:t>Italie</a:t>
                      </a:r>
                    </a:p>
                  </a:txBody>
                  <a:tcPr marL="8082" marR="8082" marT="8081" marB="0" anchor="b"/>
                </a:tc>
              </a:tr>
              <a:tr h="209322">
                <a:tc>
                  <a:txBody>
                    <a:bodyPr/>
                    <a:lstStyle/>
                    <a:p>
                      <a:pPr marL="0" algn="l" defTabSz="914400" rtl="0" eaLnBrk="1" fontAlgn="b" latinLnBrk="0" hangingPunct="1"/>
                      <a:r>
                        <a:rPr sz="1100" b="1" u="none" strike="noStrike" kern="1200">
                          <a:solidFill>
                            <a:schemeClr val="dk1"/>
                          </a:solidFill>
                          <a:latin typeface="+mn-lt"/>
                          <a:ea typeface="+mn-ea"/>
                          <a:cs typeface="+mn-cs"/>
                        </a:rPr>
                        <a:t>Moyen-Orient</a:t>
                      </a:r>
                    </a:p>
                  </a:txBody>
                  <a:tcPr marL="8082" marR="8082" marT="8081" marB="0" anchor="b">
                    <a:solidFill>
                      <a:schemeClr val="tx2">
                        <a:lumMod val="60000"/>
                        <a:lumOff val="40000"/>
                      </a:schemeClr>
                    </a:solidFill>
                  </a:tcPr>
                </a:tc>
                <a:tc>
                  <a:txBody>
                    <a:bodyPr/>
                    <a:lstStyle/>
                    <a:p>
                      <a:pPr algn="l" rtl="0" fontAlgn="b"/>
                      <a:r>
                        <a:rPr sz="1100" u="none" strike="noStrike"/>
                        <a:t>Cambodge</a:t>
                      </a:r>
                    </a:p>
                  </a:txBody>
                  <a:tcPr marL="8082" marR="8082" marT="8081" marB="0" anchor="b"/>
                </a:tc>
                <a:tc>
                  <a:txBody>
                    <a:bodyPr/>
                    <a:lstStyle/>
                    <a:p>
                      <a:pPr algn="l" fontAlgn="b"/>
                      <a:endParaRPr lang="en-US" sz="1100" b="0" i="0" u="none" strike="noStrike" dirty="0">
                        <a:solidFill>
                          <a:srgbClr val="000000"/>
                        </a:solidFill>
                        <a:effectLst/>
                        <a:latin typeface="Calibri"/>
                      </a:endParaRPr>
                    </a:p>
                  </a:txBody>
                  <a:tcPr marL="8082" marR="8082" marT="8081" marB="0" anchor="b"/>
                </a:tc>
                <a:tc>
                  <a:txBody>
                    <a:bodyPr/>
                    <a:lstStyle/>
                    <a:p>
                      <a:pPr algn="l" rtl="0" fontAlgn="b"/>
                      <a:r>
                        <a:rPr sz="1100" u="none" strike="noStrike"/>
                        <a:t>île Maurice</a:t>
                      </a:r>
                    </a:p>
                  </a:txBody>
                  <a:tcPr marL="8082" marR="8082" marT="8081" marB="0" anchor="b"/>
                </a:tc>
                <a:tc>
                  <a:txBody>
                    <a:bodyPr/>
                    <a:lstStyle/>
                    <a:p>
                      <a:pPr algn="l" rtl="0" fontAlgn="b"/>
                      <a:r>
                        <a:rPr sz="1100" u="none" strike="noStrike"/>
                        <a:t>Lituanie</a:t>
                      </a:r>
                    </a:p>
                  </a:txBody>
                  <a:tcPr marL="8082" marR="8082" marT="8081" marB="0" anchor="b"/>
                </a:tc>
              </a:tr>
              <a:tr h="209322">
                <a:tc>
                  <a:txBody>
                    <a:bodyPr/>
                    <a:lstStyle/>
                    <a:p>
                      <a:pPr algn="l" rtl="0" fontAlgn="b"/>
                      <a:r>
                        <a:rPr sz="1100" u="none" strike="noStrike"/>
                        <a:t>Égypte</a:t>
                      </a:r>
                    </a:p>
                  </a:txBody>
                  <a:tcPr marL="8082" marR="8082" marT="8081" marB="0" anchor="b"/>
                </a:tc>
                <a:tc>
                  <a:txBody>
                    <a:bodyPr/>
                    <a:lstStyle/>
                    <a:p>
                      <a:pPr algn="l" rtl="0" fontAlgn="b"/>
                      <a:r>
                        <a:rPr sz="1100" u="none" strike="noStrike"/>
                        <a:t>Chine</a:t>
                      </a:r>
                    </a:p>
                  </a:txBody>
                  <a:tcPr marL="8082" marR="8082" marT="8081" marB="0" anchor="b"/>
                </a:tc>
                <a:tc>
                  <a:txBody>
                    <a:bodyPr/>
                    <a:lstStyle/>
                    <a:p>
                      <a:pPr algn="l" fontAlgn="b"/>
                      <a:endParaRPr lang="en-US" sz="1100" b="0" i="0" u="none" strike="noStrike" dirty="0">
                        <a:solidFill>
                          <a:srgbClr val="000000"/>
                        </a:solidFill>
                        <a:effectLst/>
                        <a:latin typeface="Calibri"/>
                      </a:endParaRPr>
                    </a:p>
                  </a:txBody>
                  <a:tcPr marL="8082" marR="8082" marT="8081" marB="0" anchor="b"/>
                </a:tc>
                <a:tc>
                  <a:txBody>
                    <a:bodyPr/>
                    <a:lstStyle/>
                    <a:p>
                      <a:pPr algn="l" rtl="0" fontAlgn="b"/>
                      <a:r>
                        <a:rPr sz="1100" u="none" strike="noStrike"/>
                        <a:t>Maroc</a:t>
                      </a:r>
                    </a:p>
                  </a:txBody>
                  <a:tcPr marL="8082" marR="8082" marT="8081" marB="0" anchor="b"/>
                </a:tc>
                <a:tc>
                  <a:txBody>
                    <a:bodyPr/>
                    <a:lstStyle/>
                    <a:p>
                      <a:pPr algn="l" rtl="0" fontAlgn="b"/>
                      <a:r>
                        <a:rPr sz="1100" u="none" strike="noStrike"/>
                        <a:t>Pays-Bas</a:t>
                      </a:r>
                    </a:p>
                  </a:txBody>
                  <a:tcPr marL="8082" marR="8082" marT="8081" marB="0" anchor="b"/>
                </a:tc>
              </a:tr>
              <a:tr h="209322">
                <a:tc>
                  <a:txBody>
                    <a:bodyPr/>
                    <a:lstStyle/>
                    <a:p>
                      <a:pPr algn="l" rtl="0" fontAlgn="b"/>
                      <a:r>
                        <a:rPr sz="1100" u="none" strike="noStrike"/>
                        <a:t>Iran</a:t>
                      </a:r>
                    </a:p>
                  </a:txBody>
                  <a:tcPr marL="8082" marR="8082" marT="8081" marB="0" anchor="b"/>
                </a:tc>
                <a:tc>
                  <a:txBody>
                    <a:bodyPr/>
                    <a:lstStyle/>
                    <a:p>
                      <a:pPr algn="l" rtl="0" fontAlgn="b"/>
                      <a:r>
                        <a:rPr sz="1100" u="none" strike="noStrike"/>
                        <a:t>Inde</a:t>
                      </a:r>
                    </a:p>
                  </a:txBody>
                  <a:tcPr marL="8082" marR="8082" marT="8081" marB="0" anchor="b"/>
                </a:tc>
                <a:tc>
                  <a:txBody>
                    <a:bodyPr/>
                    <a:lstStyle/>
                    <a:p>
                      <a:pPr algn="l" fontAlgn="b"/>
                      <a:endParaRPr lang="en-US" sz="1100" b="0" i="0" u="none" strike="noStrike" dirty="0">
                        <a:solidFill>
                          <a:srgbClr val="000000"/>
                        </a:solidFill>
                        <a:effectLst/>
                        <a:latin typeface="Calibri"/>
                      </a:endParaRPr>
                    </a:p>
                  </a:txBody>
                  <a:tcPr marL="8082" marR="8082" marT="8081" marB="0" anchor="b"/>
                </a:tc>
                <a:tc>
                  <a:txBody>
                    <a:bodyPr/>
                    <a:lstStyle/>
                    <a:p>
                      <a:pPr algn="l" rtl="0" fontAlgn="b"/>
                      <a:r>
                        <a:rPr sz="1100" u="none" strike="noStrike"/>
                        <a:t>Nigéria</a:t>
                      </a:r>
                    </a:p>
                  </a:txBody>
                  <a:tcPr marL="8082" marR="8082" marT="8081" marB="0" anchor="b"/>
                </a:tc>
                <a:tc>
                  <a:txBody>
                    <a:bodyPr/>
                    <a:lstStyle/>
                    <a:p>
                      <a:pPr algn="l" rtl="0" fontAlgn="b"/>
                      <a:r>
                        <a:rPr sz="1100" u="none" strike="noStrike"/>
                        <a:t>Pologne</a:t>
                      </a:r>
                    </a:p>
                  </a:txBody>
                  <a:tcPr marL="8082" marR="8082" marT="8081" marB="0" anchor="b"/>
                </a:tc>
              </a:tr>
              <a:tr h="209322">
                <a:tc>
                  <a:txBody>
                    <a:bodyPr/>
                    <a:lstStyle/>
                    <a:p>
                      <a:pPr algn="l" rtl="0" fontAlgn="b"/>
                      <a:r>
                        <a:rPr sz="1100" u="none" strike="noStrike"/>
                        <a:t>Israël</a:t>
                      </a:r>
                    </a:p>
                  </a:txBody>
                  <a:tcPr marL="8082" marR="8082" marT="8081" marB="0" anchor="b"/>
                </a:tc>
                <a:tc>
                  <a:txBody>
                    <a:bodyPr/>
                    <a:lstStyle/>
                    <a:p>
                      <a:pPr algn="l" rtl="0" fontAlgn="b"/>
                      <a:r>
                        <a:rPr sz="1100" u="none" strike="noStrike"/>
                        <a:t>Japon</a:t>
                      </a:r>
                    </a:p>
                  </a:txBody>
                  <a:tcPr marL="8082" marR="8082" marT="8081" marB="0" anchor="b"/>
                </a:tc>
                <a:tc>
                  <a:txBody>
                    <a:bodyPr/>
                    <a:lstStyle/>
                    <a:p>
                      <a:pPr algn="l" fontAlgn="b"/>
                      <a:endParaRPr lang="en-US" sz="1100" b="0" i="0" u="none" strike="noStrike" dirty="0">
                        <a:solidFill>
                          <a:srgbClr val="000000"/>
                        </a:solidFill>
                        <a:effectLst/>
                        <a:latin typeface="Calibri"/>
                      </a:endParaRPr>
                    </a:p>
                  </a:txBody>
                  <a:tcPr marL="8082" marR="8082" marT="8081" marB="0" anchor="b"/>
                </a:tc>
                <a:tc>
                  <a:txBody>
                    <a:bodyPr/>
                    <a:lstStyle/>
                    <a:p>
                      <a:pPr algn="l" rtl="0" fontAlgn="b"/>
                      <a:r>
                        <a:rPr sz="1100" u="none" strike="noStrike"/>
                        <a:t>Rwanda</a:t>
                      </a:r>
                    </a:p>
                  </a:txBody>
                  <a:tcPr marL="8082" marR="8082" marT="8081" marB="0" anchor="b"/>
                </a:tc>
                <a:tc>
                  <a:txBody>
                    <a:bodyPr/>
                    <a:lstStyle/>
                    <a:p>
                      <a:pPr algn="l" rtl="0" fontAlgn="b"/>
                      <a:r>
                        <a:rPr sz="1100" u="none" strike="noStrike"/>
                        <a:t>Portugal</a:t>
                      </a:r>
                    </a:p>
                  </a:txBody>
                  <a:tcPr marL="8082" marR="8082" marT="8081" marB="0" anchor="b"/>
                </a:tc>
              </a:tr>
              <a:tr h="209322">
                <a:tc>
                  <a:txBody>
                    <a:bodyPr/>
                    <a:lstStyle/>
                    <a:p>
                      <a:pPr algn="l" rtl="0" fontAlgn="b"/>
                      <a:r>
                        <a:rPr sz="1100" u="none" strike="noStrike"/>
                        <a:t>Koweït</a:t>
                      </a:r>
                    </a:p>
                  </a:txBody>
                  <a:tcPr marL="8082" marR="8082" marT="8081" marB="0" anchor="b"/>
                </a:tc>
                <a:tc>
                  <a:txBody>
                    <a:bodyPr/>
                    <a:lstStyle/>
                    <a:p>
                      <a:pPr algn="l" rtl="0" fontAlgn="b"/>
                      <a:r>
                        <a:rPr sz="1100" u="none" strike="noStrike"/>
                        <a:t>Corée</a:t>
                      </a:r>
                    </a:p>
                  </a:txBody>
                  <a:tcPr marL="8082" marR="8082" marT="8081" marB="0" anchor="b"/>
                </a:tc>
                <a:tc>
                  <a:txBody>
                    <a:bodyPr/>
                    <a:lstStyle/>
                    <a:p>
                      <a:pPr algn="l" fontAlgn="b"/>
                      <a:endParaRPr lang="en-US" sz="1100" b="0" i="0" u="none" strike="noStrike" dirty="0">
                        <a:solidFill>
                          <a:srgbClr val="000000"/>
                        </a:solidFill>
                        <a:effectLst/>
                        <a:latin typeface="Calibri"/>
                      </a:endParaRPr>
                    </a:p>
                  </a:txBody>
                  <a:tcPr marL="8082" marR="8082" marT="8081" marB="0" anchor="b"/>
                </a:tc>
                <a:tc>
                  <a:txBody>
                    <a:bodyPr/>
                    <a:lstStyle/>
                    <a:p>
                      <a:pPr algn="l" rtl="0" fontAlgn="b"/>
                      <a:r>
                        <a:rPr sz="1100" u="none" strike="noStrike"/>
                        <a:t>Afrique du Sud</a:t>
                      </a:r>
                    </a:p>
                  </a:txBody>
                  <a:tcPr marL="8082" marR="8082" marT="8081" marB="0" anchor="b"/>
                </a:tc>
                <a:tc>
                  <a:txBody>
                    <a:bodyPr/>
                    <a:lstStyle/>
                    <a:p>
                      <a:pPr algn="l" rtl="0" fontAlgn="b"/>
                      <a:r>
                        <a:rPr sz="1100" u="none" strike="noStrike"/>
                        <a:t>Roumanie</a:t>
                      </a:r>
                    </a:p>
                  </a:txBody>
                  <a:tcPr marL="8082" marR="8082" marT="8081" marB="0" anchor="b"/>
                </a:tc>
              </a:tr>
              <a:tr h="224340">
                <a:tc>
                  <a:txBody>
                    <a:bodyPr/>
                    <a:lstStyle/>
                    <a:p>
                      <a:pPr algn="l" rtl="0" fontAlgn="b"/>
                      <a:r>
                        <a:rPr sz="1100" u="none" strike="noStrike"/>
                        <a:t>Arabie Saoudite</a:t>
                      </a:r>
                    </a:p>
                  </a:txBody>
                  <a:tcPr marL="8082" marR="8082" marT="8081" marB="0" anchor="b"/>
                </a:tc>
                <a:tc>
                  <a:txBody>
                    <a:bodyPr/>
                    <a:lstStyle/>
                    <a:p>
                      <a:pPr algn="l" rtl="0" fontAlgn="b"/>
                      <a:r>
                        <a:rPr sz="1100" u="none" strike="noStrike"/>
                        <a:t>Myanmar</a:t>
                      </a:r>
                    </a:p>
                  </a:txBody>
                  <a:tcPr marL="8082" marR="8082" marT="8081" marB="0" anchor="b"/>
                </a:tc>
                <a:tc>
                  <a:txBody>
                    <a:bodyPr/>
                    <a:lstStyle/>
                    <a:p>
                      <a:pPr algn="l" fontAlgn="b"/>
                      <a:endParaRPr lang="en-US" sz="1100" b="0" i="0" u="none" strike="noStrike" dirty="0">
                        <a:solidFill>
                          <a:srgbClr val="000000"/>
                        </a:solidFill>
                        <a:effectLst/>
                        <a:latin typeface="Calibri"/>
                      </a:endParaRPr>
                    </a:p>
                  </a:txBody>
                  <a:tcPr marL="8082" marR="8082" marT="8081" marB="0" anchor="b"/>
                </a:tc>
                <a:tc>
                  <a:txBody>
                    <a:bodyPr/>
                    <a:lstStyle/>
                    <a:p>
                      <a:pPr algn="l" rtl="0" fontAlgn="b"/>
                      <a:r>
                        <a:rPr sz="1100" u="none" strike="noStrike"/>
                        <a:t>Soudan</a:t>
                      </a:r>
                    </a:p>
                  </a:txBody>
                  <a:tcPr marL="8082" marR="8082" marT="8081" marB="0" anchor="b"/>
                </a:tc>
                <a:tc>
                  <a:txBody>
                    <a:bodyPr/>
                    <a:lstStyle/>
                    <a:p>
                      <a:pPr algn="l" rtl="0" fontAlgn="b"/>
                      <a:r>
                        <a:rPr sz="1100" u="none" strike="noStrike"/>
                        <a:t>Serbie</a:t>
                      </a:r>
                    </a:p>
                  </a:txBody>
                  <a:tcPr marL="8082" marR="8082" marT="8081" marB="0" anchor="b"/>
                </a:tc>
              </a:tr>
              <a:tr h="209322">
                <a:tc>
                  <a:txBody>
                    <a:bodyPr/>
                    <a:lstStyle/>
                    <a:p>
                      <a:pPr algn="l" fontAlgn="b"/>
                      <a:endParaRPr lang="en-US" sz="1100" b="0" i="0" u="none" strike="noStrike" dirty="0">
                        <a:solidFill>
                          <a:srgbClr val="000000"/>
                        </a:solidFill>
                        <a:effectLst/>
                        <a:latin typeface="Calibri"/>
                      </a:endParaRPr>
                    </a:p>
                  </a:txBody>
                  <a:tcPr marL="8082" marR="8082" marT="8081" marB="0" anchor="b"/>
                </a:tc>
                <a:tc>
                  <a:txBody>
                    <a:bodyPr/>
                    <a:lstStyle/>
                    <a:p>
                      <a:pPr algn="l" rtl="0" fontAlgn="b"/>
                      <a:r>
                        <a:rPr sz="1100" u="none" strike="noStrike"/>
                        <a:t>Pakistan</a:t>
                      </a:r>
                    </a:p>
                  </a:txBody>
                  <a:tcPr marL="8082" marR="8082" marT="8081" marB="0" anchor="b"/>
                </a:tc>
                <a:tc>
                  <a:txBody>
                    <a:bodyPr/>
                    <a:lstStyle/>
                    <a:p>
                      <a:pPr algn="l" fontAlgn="b"/>
                      <a:endParaRPr lang="en-US" sz="1100" b="0" i="0" u="none" strike="noStrike" dirty="0">
                        <a:solidFill>
                          <a:srgbClr val="000000"/>
                        </a:solidFill>
                        <a:effectLst/>
                        <a:latin typeface="Calibri"/>
                      </a:endParaRPr>
                    </a:p>
                  </a:txBody>
                  <a:tcPr marL="8082" marR="8082" marT="8081" marB="0" anchor="b"/>
                </a:tc>
                <a:tc>
                  <a:txBody>
                    <a:bodyPr/>
                    <a:lstStyle/>
                    <a:p>
                      <a:pPr algn="l" rtl="0" fontAlgn="b"/>
                      <a:r>
                        <a:rPr sz="1100" u="none" strike="noStrike"/>
                        <a:t>Togo</a:t>
                      </a:r>
                    </a:p>
                  </a:txBody>
                  <a:tcPr marL="8082" marR="8082" marT="8081" marB="0" anchor="b"/>
                </a:tc>
                <a:tc>
                  <a:txBody>
                    <a:bodyPr/>
                    <a:lstStyle/>
                    <a:p>
                      <a:pPr algn="l" rtl="0" fontAlgn="b"/>
                      <a:r>
                        <a:rPr sz="1100" u="none" strike="noStrike"/>
                        <a:t>Espagne</a:t>
                      </a:r>
                    </a:p>
                  </a:txBody>
                  <a:tcPr marL="8082" marR="8082" marT="8081" marB="0" anchor="b"/>
                </a:tc>
              </a:tr>
              <a:tr h="209322">
                <a:tc>
                  <a:txBody>
                    <a:bodyPr/>
                    <a:lstStyle/>
                    <a:p>
                      <a:pPr algn="l" fontAlgn="b"/>
                      <a:endParaRPr lang="en-US" sz="1100" b="0" i="0" u="none" strike="noStrike" dirty="0">
                        <a:solidFill>
                          <a:srgbClr val="000000"/>
                        </a:solidFill>
                        <a:effectLst/>
                        <a:latin typeface="Calibri"/>
                      </a:endParaRPr>
                    </a:p>
                  </a:txBody>
                  <a:tcPr marL="8082" marR="8082" marT="8081" marB="0" anchor="b"/>
                </a:tc>
                <a:tc>
                  <a:txBody>
                    <a:bodyPr/>
                    <a:lstStyle/>
                    <a:p>
                      <a:pPr algn="l" rtl="0" fontAlgn="b"/>
                      <a:r>
                        <a:rPr sz="1100" u="none" strike="noStrike"/>
                        <a:t>Russie</a:t>
                      </a:r>
                    </a:p>
                  </a:txBody>
                  <a:tcPr marL="8082" marR="8082" marT="8081" marB="0" anchor="b"/>
                </a:tc>
                <a:tc>
                  <a:txBody>
                    <a:bodyPr/>
                    <a:lstStyle/>
                    <a:p>
                      <a:pPr algn="l" fontAlgn="b"/>
                      <a:endParaRPr lang="en-US" sz="1100" b="0" i="0" u="none" strike="noStrike" dirty="0">
                        <a:solidFill>
                          <a:srgbClr val="000000"/>
                        </a:solidFill>
                        <a:effectLst/>
                        <a:latin typeface="Calibri"/>
                      </a:endParaRPr>
                    </a:p>
                  </a:txBody>
                  <a:tcPr marL="8082" marR="8082" marT="8081" marB="0" anchor="b"/>
                </a:tc>
                <a:tc>
                  <a:txBody>
                    <a:bodyPr/>
                    <a:lstStyle/>
                    <a:p>
                      <a:pPr algn="l" rtl="0" fontAlgn="b"/>
                      <a:r>
                        <a:rPr sz="1100" u="none" strike="noStrike"/>
                        <a:t>Tunisie</a:t>
                      </a:r>
                    </a:p>
                  </a:txBody>
                  <a:tcPr marL="8082" marR="8082" marT="8081" marB="0" anchor="b"/>
                </a:tc>
                <a:tc>
                  <a:txBody>
                    <a:bodyPr/>
                    <a:lstStyle/>
                    <a:p>
                      <a:pPr algn="l" rtl="0" fontAlgn="b"/>
                      <a:r>
                        <a:rPr sz="1100" u="none" strike="noStrike"/>
                        <a:t>Suède</a:t>
                      </a:r>
                    </a:p>
                  </a:txBody>
                  <a:tcPr marL="8082" marR="8082" marT="8081" marB="0" anchor="b"/>
                </a:tc>
              </a:tr>
              <a:tr h="209322">
                <a:tc>
                  <a:txBody>
                    <a:bodyPr/>
                    <a:lstStyle/>
                    <a:p>
                      <a:pPr algn="l" fontAlgn="b"/>
                      <a:endParaRPr lang="en-US" sz="1100" b="0" i="0" u="none" strike="noStrike" dirty="0">
                        <a:solidFill>
                          <a:srgbClr val="000000"/>
                        </a:solidFill>
                        <a:effectLst/>
                        <a:latin typeface="Calibri"/>
                      </a:endParaRPr>
                    </a:p>
                  </a:txBody>
                  <a:tcPr marL="8082" marR="8082" marT="8081" marB="0" anchor="b"/>
                </a:tc>
                <a:tc>
                  <a:txBody>
                    <a:bodyPr/>
                    <a:lstStyle/>
                    <a:p>
                      <a:pPr algn="l" rtl="0" fontAlgn="b"/>
                      <a:r>
                        <a:rPr sz="1100" u="none" strike="noStrike"/>
                        <a:t>Sri Lanka</a:t>
                      </a:r>
                    </a:p>
                  </a:txBody>
                  <a:tcPr marL="8082" marR="8082" marT="8081" marB="0" anchor="b"/>
                </a:tc>
                <a:tc>
                  <a:txBody>
                    <a:bodyPr/>
                    <a:lstStyle/>
                    <a:p>
                      <a:pPr algn="l" fontAlgn="b"/>
                      <a:endParaRPr lang="en-US" sz="1100" b="0" i="0" u="none" strike="noStrike" dirty="0">
                        <a:solidFill>
                          <a:srgbClr val="000000"/>
                        </a:solidFill>
                        <a:effectLst/>
                        <a:latin typeface="Calibri"/>
                      </a:endParaRPr>
                    </a:p>
                  </a:txBody>
                  <a:tcPr marL="8082" marR="8082" marT="8081" marB="0" anchor="b"/>
                </a:tc>
                <a:tc>
                  <a:txBody>
                    <a:bodyPr/>
                    <a:lstStyle/>
                    <a:p>
                      <a:pPr algn="l" rtl="0" fontAlgn="b"/>
                      <a:r>
                        <a:rPr sz="1100" u="none" strike="noStrike"/>
                        <a:t>Ouganda</a:t>
                      </a:r>
                    </a:p>
                  </a:txBody>
                  <a:tcPr marL="8082" marR="8082" marT="8081" marB="0" anchor="b"/>
                </a:tc>
                <a:tc>
                  <a:txBody>
                    <a:bodyPr/>
                    <a:lstStyle/>
                    <a:p>
                      <a:pPr algn="l" rtl="0" fontAlgn="b"/>
                      <a:r>
                        <a:rPr sz="1100" u="none" strike="noStrike"/>
                        <a:t>Suisse</a:t>
                      </a:r>
                    </a:p>
                  </a:txBody>
                  <a:tcPr marL="8082" marR="8082" marT="8081" marB="0" anchor="b"/>
                </a:tc>
              </a:tr>
              <a:tr h="209322">
                <a:tc>
                  <a:txBody>
                    <a:bodyPr/>
                    <a:lstStyle/>
                    <a:p>
                      <a:pPr algn="l" fontAlgn="b"/>
                      <a:endParaRPr lang="en-US" sz="1100" b="0" i="0" u="none" strike="noStrike" dirty="0">
                        <a:solidFill>
                          <a:srgbClr val="000000"/>
                        </a:solidFill>
                        <a:effectLst/>
                        <a:latin typeface="Calibri"/>
                      </a:endParaRPr>
                    </a:p>
                  </a:txBody>
                  <a:tcPr marL="8082" marR="8082" marT="8081" marB="0" anchor="b"/>
                </a:tc>
                <a:tc>
                  <a:txBody>
                    <a:bodyPr/>
                    <a:lstStyle/>
                    <a:p>
                      <a:pPr algn="l" rtl="0" fontAlgn="b"/>
                      <a:r>
                        <a:rPr sz="1100" u="none" strike="noStrike"/>
                        <a:t>Taïwan</a:t>
                      </a:r>
                    </a:p>
                  </a:txBody>
                  <a:tcPr marL="8082" marR="8082" marT="8081" marB="0" anchor="b"/>
                </a:tc>
                <a:tc>
                  <a:txBody>
                    <a:bodyPr/>
                    <a:lstStyle/>
                    <a:p>
                      <a:pPr algn="l" fontAlgn="b"/>
                      <a:endParaRPr lang="en-US" sz="1100" b="0" i="0" u="none" strike="noStrike" dirty="0">
                        <a:solidFill>
                          <a:srgbClr val="000000"/>
                        </a:solidFill>
                        <a:effectLst/>
                        <a:latin typeface="Calibri"/>
                      </a:endParaRPr>
                    </a:p>
                  </a:txBody>
                  <a:tcPr marL="8082" marR="8082" marT="8081" marB="0" anchor="b"/>
                </a:tc>
                <a:tc>
                  <a:txBody>
                    <a:bodyPr/>
                    <a:lstStyle/>
                    <a:p>
                      <a:pPr algn="l" rtl="0" fontAlgn="b"/>
                      <a:r>
                        <a:rPr sz="1100" u="none" strike="noStrike"/>
                        <a:t>République Démocratique du Congo</a:t>
                      </a:r>
                    </a:p>
                  </a:txBody>
                  <a:tcPr marL="8082" marR="8082" marT="8081" marB="0" anchor="b"/>
                </a:tc>
                <a:tc>
                  <a:txBody>
                    <a:bodyPr/>
                    <a:lstStyle/>
                    <a:p>
                      <a:pPr algn="l" rtl="0" fontAlgn="b"/>
                      <a:r>
                        <a:rPr sz="1100" u="none" strike="noStrike"/>
                        <a:t>Turquie</a:t>
                      </a:r>
                    </a:p>
                  </a:txBody>
                  <a:tcPr marL="8082" marR="8082" marT="8081" marB="0" anchor="b"/>
                </a:tc>
              </a:tr>
              <a:tr h="209322">
                <a:tc>
                  <a:txBody>
                    <a:bodyPr/>
                    <a:lstStyle/>
                    <a:p>
                      <a:pPr algn="l" fontAlgn="b"/>
                      <a:endParaRPr lang="en-US" sz="1100" b="0" i="0" u="none" strike="noStrike" dirty="0">
                        <a:solidFill>
                          <a:srgbClr val="000000"/>
                        </a:solidFill>
                        <a:effectLst/>
                        <a:latin typeface="Calibri"/>
                      </a:endParaRPr>
                    </a:p>
                  </a:txBody>
                  <a:tcPr marL="8082" marR="8082" marT="8081" marB="0" anchor="b"/>
                </a:tc>
                <a:tc>
                  <a:txBody>
                    <a:bodyPr/>
                    <a:lstStyle/>
                    <a:p>
                      <a:pPr algn="l" rtl="0" fontAlgn="b"/>
                      <a:r>
                        <a:rPr sz="1100" u="none" strike="noStrike"/>
                        <a:t>Thaïlande</a:t>
                      </a:r>
                    </a:p>
                  </a:txBody>
                  <a:tcPr marL="8082" marR="8082" marT="8081" marB="0" anchor="b"/>
                </a:tc>
                <a:tc>
                  <a:txBody>
                    <a:bodyPr/>
                    <a:lstStyle/>
                    <a:p>
                      <a:pPr algn="l" fontAlgn="b"/>
                      <a:endParaRPr lang="en-US" sz="1100" b="0" i="0" u="none" strike="noStrike" dirty="0">
                        <a:solidFill>
                          <a:srgbClr val="000000"/>
                        </a:solidFill>
                        <a:effectLst/>
                        <a:latin typeface="Calibri"/>
                      </a:endParaRPr>
                    </a:p>
                  </a:txBody>
                  <a:tcPr marL="8082" marR="8082" marT="8081" marB="0" anchor="b"/>
                </a:tc>
                <a:tc>
                  <a:txBody>
                    <a:bodyPr/>
                    <a:lstStyle/>
                    <a:p>
                      <a:pPr algn="l" rtl="0" fontAlgn="b"/>
                      <a:r>
                        <a:rPr sz="1100" u="none" strike="noStrike"/>
                        <a:t>Zambie</a:t>
                      </a:r>
                    </a:p>
                  </a:txBody>
                  <a:tcPr marL="8082" marR="8082" marT="8081" marB="0" anchor="b"/>
                </a:tc>
                <a:tc>
                  <a:txBody>
                    <a:bodyPr/>
                    <a:lstStyle/>
                    <a:p>
                      <a:pPr algn="l" rtl="0" fontAlgn="b"/>
                      <a:r>
                        <a:rPr sz="1100" u="none" strike="noStrike"/>
                        <a:t>Pays de Galles</a:t>
                      </a:r>
                    </a:p>
                  </a:txBody>
                  <a:tcPr marL="8082" marR="8082" marT="8081" marB="0" anchor="b"/>
                </a:tc>
              </a:tr>
              <a:tr h="221441">
                <a:tc>
                  <a:txBody>
                    <a:bodyPr/>
                    <a:lstStyle/>
                    <a:p>
                      <a:pPr algn="l" fontAlgn="b"/>
                      <a:endParaRPr lang="en-US" sz="1400" b="0" i="0" u="none" strike="noStrike" dirty="0">
                        <a:solidFill>
                          <a:srgbClr val="000000"/>
                        </a:solidFill>
                        <a:effectLst/>
                        <a:latin typeface="Calibri"/>
                      </a:endParaRPr>
                    </a:p>
                  </a:txBody>
                  <a:tcPr marL="8082" marR="8082" marT="8081" marB="0" anchor="b"/>
                </a:tc>
                <a:tc>
                  <a:txBody>
                    <a:bodyPr/>
                    <a:lstStyle/>
                    <a:p>
                      <a:pPr algn="l" fontAlgn="b"/>
                      <a:endParaRPr lang="en-US" sz="1400" b="0" i="0" u="none" strike="noStrike" dirty="0">
                        <a:solidFill>
                          <a:srgbClr val="000000"/>
                        </a:solidFill>
                        <a:effectLst/>
                        <a:latin typeface="Calibri"/>
                      </a:endParaRPr>
                    </a:p>
                  </a:txBody>
                  <a:tcPr marL="8082" marR="8082" marT="8081" marB="0" anchor="b"/>
                </a:tc>
                <a:tc>
                  <a:txBody>
                    <a:bodyPr/>
                    <a:lstStyle/>
                    <a:p>
                      <a:pPr algn="l" fontAlgn="b"/>
                      <a:endParaRPr lang="en-US" sz="1200" b="0" i="0" u="none" strike="noStrike" dirty="0">
                        <a:solidFill>
                          <a:srgbClr val="000000"/>
                        </a:solidFill>
                        <a:effectLst/>
                        <a:latin typeface="Calibri"/>
                      </a:endParaRPr>
                    </a:p>
                  </a:txBody>
                  <a:tcPr marL="8082" marR="8082" marT="8081" marB="0" anchor="b"/>
                </a:tc>
                <a:tc>
                  <a:txBody>
                    <a:bodyPr/>
                    <a:lstStyle/>
                    <a:p>
                      <a:pPr algn="l" rtl="0" fontAlgn="b"/>
                      <a:r>
                        <a:rPr sz="1100" u="none" strike="noStrike"/>
                        <a:t>Zimbabwe</a:t>
                      </a:r>
                    </a:p>
                  </a:txBody>
                  <a:tcPr marL="8082" marR="8082" marT="8081" marB="0" anchor="b"/>
                </a:tc>
                <a:tc>
                  <a:txBody>
                    <a:bodyPr/>
                    <a:lstStyle/>
                    <a:p>
                      <a:pPr algn="l" fontAlgn="b"/>
                      <a:endParaRPr lang="en-US" sz="1400" b="0" i="0" u="none" strike="noStrike" dirty="0">
                        <a:solidFill>
                          <a:srgbClr val="000000"/>
                        </a:solidFill>
                        <a:effectLst/>
                        <a:latin typeface="Calibri"/>
                      </a:endParaRPr>
                    </a:p>
                  </a:txBody>
                  <a:tcPr marL="8082" marR="8082" marT="8081" marB="0" anchor="b"/>
                </a:tc>
              </a:tr>
            </a:tbl>
          </a:graphicData>
        </a:graphic>
      </p:graphicFrame>
      <p:sp>
        <p:nvSpPr>
          <p:cNvPr id="38048" name="Rectangle 2"/>
          <p:cNvSpPr txBox="1">
            <a:spLocks noChangeArrowheads="1"/>
          </p:cNvSpPr>
          <p:nvPr/>
        </p:nvSpPr>
        <p:spPr bwMode="auto">
          <a:xfrm>
            <a:off x="0" y="-99392"/>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rtl="0"/>
            <a:r>
              <a:rPr sz="4400" b="1" dirty="0" err="1">
                <a:solidFill>
                  <a:schemeClr val="accent2"/>
                </a:solidFill>
              </a:rPr>
              <a:t>Cryptosporidiose</a:t>
            </a:r>
            <a:endParaRPr sz="4400" b="1" dirty="0">
              <a:solidFill>
                <a:schemeClr val="accent2"/>
              </a:solidFill>
            </a:endParaRPr>
          </a:p>
        </p:txBody>
      </p:sp>
      <p:sp>
        <p:nvSpPr>
          <p:cNvPr id="38049" name="TextBox 6"/>
          <p:cNvSpPr txBox="1">
            <a:spLocks noChangeArrowheads="1"/>
          </p:cNvSpPr>
          <p:nvPr/>
        </p:nvSpPr>
        <p:spPr bwMode="auto">
          <a:xfrm>
            <a:off x="1476375" y="6453188"/>
            <a:ext cx="7559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rtl="0" eaLnBrk="1" hangingPunct="1"/>
            <a:r>
              <a:rPr sz="1800"/>
              <a:t>Pays ayant déclaré des cas de cryptosporidiose (Source : USEPA, 2011)</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rtl="0"/>
            <a:r>
              <a:rPr b="1">
                <a:solidFill>
                  <a:schemeClr val="accent2"/>
                </a:solidFill>
                <a:ea typeface="ＭＳ Ｐゴシック" pitchFamily="34" charset="-128"/>
              </a:rPr>
              <a:t>Cryptosporidiose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484784"/>
            <a:ext cx="4009026" cy="5011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932040" y="6496066"/>
            <a:ext cx="2304256" cy="369332"/>
          </a:xfrm>
          <a:prstGeom prst="rect">
            <a:avLst/>
          </a:prstGeom>
          <a:noFill/>
        </p:spPr>
        <p:txBody>
          <a:bodyPr wrap="square" rtlCol="0">
            <a:spAutoFit/>
          </a:bodyPr>
          <a:lstStyle/>
          <a:p>
            <a:pPr rtl="0"/>
            <a:r>
              <a:rPr/>
              <a:t>WEDC, 2012</a:t>
            </a:r>
          </a:p>
        </p:txBody>
      </p:sp>
    </p:spTree>
    <p:extLst>
      <p:ext uri="{BB962C8B-B14F-4D97-AF65-F5344CB8AC3E}">
        <p14:creationId xmlns:p14="http://schemas.microsoft.com/office/powerpoint/2010/main" val="41358396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0" y="0"/>
            <a:ext cx="9144000" cy="1125538"/>
          </a:xfrm>
        </p:spPr>
        <p:txBody>
          <a:bodyPr/>
          <a:lstStyle/>
          <a:p>
            <a:pPr rtl="0"/>
            <a:r>
              <a:rPr b="1">
                <a:solidFill>
                  <a:schemeClr val="accent2"/>
                </a:solidFill>
                <a:ea typeface="ＭＳ Ｐゴシック" pitchFamily="34" charset="-128"/>
              </a:rPr>
              <a:t>Cryptosporidiose</a:t>
            </a:r>
          </a:p>
        </p:txBody>
      </p:sp>
      <p:sp>
        <p:nvSpPr>
          <p:cNvPr id="38914" name="Rectangle 3"/>
          <p:cNvSpPr>
            <a:spLocks noGrp="1" noChangeArrowheads="1"/>
          </p:cNvSpPr>
          <p:nvPr>
            <p:ph type="body" idx="1"/>
          </p:nvPr>
        </p:nvSpPr>
        <p:spPr>
          <a:xfrm>
            <a:off x="107950" y="1412875"/>
            <a:ext cx="8928100" cy="5029200"/>
          </a:xfrm>
        </p:spPr>
        <p:txBody>
          <a:bodyPr/>
          <a:lstStyle/>
          <a:p>
            <a:pPr rtl="0" eaLnBrk="1" hangingPunct="1"/>
            <a:r>
              <a:rPr sz="2600">
                <a:ea typeface="ＭＳ Ｐゴシック" pitchFamily="34" charset="-128"/>
              </a:rPr>
              <a:t>La cryptosporidiose est une maladie diarrhéique présente dans le monde entier. On estime que sa prévalence est de 1-4.5% dans les pays développés et 3-20% dans les pays en développement. </a:t>
            </a:r>
          </a:p>
          <a:p>
            <a:pPr rtl="0" eaLnBrk="1" hangingPunct="1"/>
            <a:r>
              <a:rPr sz="2600">
                <a:ea typeface="ＭＳ Ｐゴシック" pitchFamily="34" charset="-128"/>
              </a:rPr>
              <a:t>Elle se transmet par voie féco-orale.  L'eau de boisson et l'eau de loisir sont les deux méthodes de transmission les plus courantes.  Les oocystes de</a:t>
            </a:r>
            <a:r>
              <a:rPr sz="2600" i="1">
                <a:ea typeface="ＭＳ Ｐゴシック" pitchFamily="34" charset="-128"/>
              </a:rPr>
              <a:t>Cryptosporidium</a:t>
            </a:r>
            <a:r>
              <a:rPr sz="2600">
                <a:ea typeface="ＭＳ Ｐゴシック" pitchFamily="34" charset="-128"/>
              </a:rPr>
              <a:t> sont déversés dans les excréments des personnes et animaux contaminés (notamment les vaches).  Les oocystes de </a:t>
            </a:r>
            <a:r>
              <a:rPr sz="2600" i="1">
                <a:ea typeface="ＭＳ Ｐゴシック" pitchFamily="34" charset="-128"/>
              </a:rPr>
              <a:t>Cryptosporidium</a:t>
            </a:r>
            <a:r>
              <a:rPr sz="2600">
                <a:ea typeface="ＭＳ Ｐゴシック" pitchFamily="34" charset="-128"/>
              </a:rPr>
              <a:t> sont immédiatement capables d'infecter un nouvel hôte.</a:t>
            </a:r>
          </a:p>
          <a:p>
            <a:pPr eaLnBrk="1" hangingPunct="1"/>
            <a:endParaRPr lang="en-US" altLang="en-US" sz="2400" dirty="0" smtClean="0">
              <a:ea typeface="ＭＳ Ｐゴシック" pitchFamily="34" charset="-128"/>
            </a:endParaRPr>
          </a:p>
          <a:p>
            <a:pPr eaLnBrk="1" hangingPunct="1"/>
            <a:endParaRPr lang="en-US" altLang="en-US" sz="2800" dirty="0" smtClean="0">
              <a:ea typeface="ＭＳ Ｐゴシック" pitchFamily="34" charset="-128"/>
            </a:endParaRPr>
          </a:p>
          <a:p>
            <a:pPr eaLnBrk="1" hangingPunct="1"/>
            <a:endParaRPr lang="en-US" altLang="en-US" dirty="0" smtClean="0">
              <a:ea typeface="ＭＳ Ｐゴシック" pitchFamily="34" charset="-128"/>
            </a:endParaRPr>
          </a:p>
          <a:p>
            <a:pPr eaLnBrk="1" hangingPunct="1"/>
            <a:endParaRPr lang="en-US" altLang="en-US" dirty="0" smtClean="0">
              <a:ea typeface="ＭＳ Ｐゴシック" pitchFamily="34" charset="-128"/>
            </a:endParaRPr>
          </a:p>
        </p:txBody>
      </p:sp>
      <p:pic>
        <p:nvPicPr>
          <p:cNvPr id="38915" name="Picture 3"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rtl="0"/>
            <a:r>
              <a:rPr b="1">
                <a:solidFill>
                  <a:schemeClr val="accent2"/>
                </a:solidFill>
                <a:ea typeface="ＭＳ Ｐゴシック" pitchFamily="34" charset="-128"/>
              </a:rPr>
              <a:t>Cryptosporidiose</a:t>
            </a:r>
          </a:p>
        </p:txBody>
      </p:sp>
      <p:sp>
        <p:nvSpPr>
          <p:cNvPr id="40962" name="Content Placeholder 2"/>
          <p:cNvSpPr>
            <a:spLocks noGrp="1"/>
          </p:cNvSpPr>
          <p:nvPr>
            <p:ph idx="1"/>
          </p:nvPr>
        </p:nvSpPr>
        <p:spPr>
          <a:xfrm>
            <a:off x="457200" y="1340768"/>
            <a:ext cx="8229600" cy="4968552"/>
          </a:xfrm>
        </p:spPr>
        <p:txBody>
          <a:bodyPr/>
          <a:lstStyle/>
          <a:p>
            <a:pPr rtl="0"/>
            <a:r>
              <a:rPr sz="2200" dirty="0">
                <a:ea typeface="ＭＳ Ｐゴシック" pitchFamily="34" charset="-128"/>
              </a:rPr>
              <a:t>Les </a:t>
            </a:r>
            <a:r>
              <a:rPr sz="2200" dirty="0" err="1">
                <a:ea typeface="ＭＳ Ｐゴシック" pitchFamily="34" charset="-128"/>
              </a:rPr>
              <a:t>symptômes</a:t>
            </a:r>
            <a:r>
              <a:rPr sz="2200" dirty="0">
                <a:ea typeface="ＭＳ Ｐゴシック" pitchFamily="34" charset="-128"/>
              </a:rPr>
              <a:t> de la </a:t>
            </a:r>
            <a:r>
              <a:rPr sz="2200" dirty="0" err="1">
                <a:ea typeface="ＭＳ Ｐゴシック" pitchFamily="34" charset="-128"/>
              </a:rPr>
              <a:t>cryptosporidiose</a:t>
            </a:r>
            <a:r>
              <a:rPr sz="2200" dirty="0">
                <a:ea typeface="ＭＳ Ｐゴシック" pitchFamily="34" charset="-128"/>
              </a:rPr>
              <a:t> </a:t>
            </a:r>
            <a:r>
              <a:rPr sz="2200" dirty="0" err="1">
                <a:ea typeface="ＭＳ Ｐゴシック" pitchFamily="34" charset="-128"/>
              </a:rPr>
              <a:t>commencent</a:t>
            </a:r>
            <a:r>
              <a:rPr sz="2200" dirty="0">
                <a:ea typeface="ＭＳ Ｐゴシック" pitchFamily="34" charset="-128"/>
              </a:rPr>
              <a:t> 2 à 10 </a:t>
            </a:r>
            <a:r>
              <a:rPr sz="2200" dirty="0" err="1">
                <a:ea typeface="ＭＳ Ｐゴシック" pitchFamily="34" charset="-128"/>
              </a:rPr>
              <a:t>jours</a:t>
            </a:r>
            <a:r>
              <a:rPr sz="2200" dirty="0">
                <a:ea typeface="ＭＳ Ｐゴシック" pitchFamily="34" charset="-128"/>
              </a:rPr>
              <a:t> après </a:t>
            </a:r>
            <a:r>
              <a:rPr sz="2200" dirty="0" err="1">
                <a:ea typeface="ＭＳ Ｐゴシック" pitchFamily="34" charset="-128"/>
              </a:rPr>
              <a:t>l'infection</a:t>
            </a:r>
            <a:r>
              <a:rPr sz="2200" dirty="0">
                <a:ea typeface="ＭＳ Ｐゴシック" pitchFamily="34" charset="-128"/>
              </a:rPr>
              <a:t>.  Le </a:t>
            </a:r>
            <a:r>
              <a:rPr sz="2200" dirty="0" err="1">
                <a:ea typeface="ＭＳ Ｐゴシック" pitchFamily="34" charset="-128"/>
              </a:rPr>
              <a:t>symptôme</a:t>
            </a:r>
            <a:r>
              <a:rPr sz="2200" dirty="0">
                <a:ea typeface="ＭＳ Ｐゴシック" pitchFamily="34" charset="-128"/>
              </a:rPr>
              <a:t> le plus courant </a:t>
            </a:r>
            <a:r>
              <a:rPr sz="2200" dirty="0" err="1">
                <a:ea typeface="ＭＳ Ｐゴシック" pitchFamily="34" charset="-128"/>
              </a:rPr>
              <a:t>est</a:t>
            </a:r>
            <a:r>
              <a:rPr sz="2200" dirty="0">
                <a:ea typeface="ＭＳ Ｐゴシック" pitchFamily="34" charset="-128"/>
              </a:rPr>
              <a:t> </a:t>
            </a:r>
            <a:r>
              <a:rPr sz="2200" dirty="0" err="1">
                <a:ea typeface="ＭＳ Ｐゴシック" pitchFamily="34" charset="-128"/>
              </a:rPr>
              <a:t>une</a:t>
            </a:r>
            <a:r>
              <a:rPr sz="2200" dirty="0">
                <a:ea typeface="ＭＳ Ｐゴシック" pitchFamily="34" charset="-128"/>
              </a:rPr>
              <a:t> </a:t>
            </a:r>
            <a:r>
              <a:rPr sz="2200" dirty="0" err="1">
                <a:ea typeface="ＭＳ Ｐゴシック" pitchFamily="34" charset="-128"/>
              </a:rPr>
              <a:t>diarrhée</a:t>
            </a:r>
            <a:r>
              <a:rPr sz="2200" dirty="0">
                <a:ea typeface="ＭＳ Ｐゴシック" pitchFamily="34" charset="-128"/>
              </a:rPr>
              <a:t> </a:t>
            </a:r>
            <a:r>
              <a:rPr sz="2200" dirty="0" err="1">
                <a:ea typeface="ＭＳ Ｐゴシック" pitchFamily="34" charset="-128"/>
              </a:rPr>
              <a:t>aqueuse</a:t>
            </a:r>
            <a:r>
              <a:rPr sz="2200" dirty="0">
                <a:ea typeface="ＭＳ Ｐゴシック" pitchFamily="34" charset="-128"/>
              </a:rPr>
              <a:t>.  </a:t>
            </a:r>
            <a:r>
              <a:rPr sz="2200" dirty="0" err="1">
                <a:ea typeface="ＭＳ Ｐゴシック" pitchFamily="34" charset="-128"/>
              </a:rPr>
              <a:t>D'autres</a:t>
            </a:r>
            <a:r>
              <a:rPr sz="2200" dirty="0">
                <a:ea typeface="ＭＳ Ｐゴシック" pitchFamily="34" charset="-128"/>
              </a:rPr>
              <a:t> </a:t>
            </a:r>
            <a:r>
              <a:rPr sz="2200" dirty="0" err="1">
                <a:ea typeface="ＭＳ Ｐゴシック" pitchFamily="34" charset="-128"/>
              </a:rPr>
              <a:t>symptômes</a:t>
            </a:r>
            <a:r>
              <a:rPr sz="2200" dirty="0">
                <a:ea typeface="ＭＳ Ｐゴシック" pitchFamily="34" charset="-128"/>
              </a:rPr>
              <a:t> </a:t>
            </a:r>
            <a:r>
              <a:rPr sz="2200" dirty="0" err="1">
                <a:ea typeface="ＭＳ Ｐゴシック" pitchFamily="34" charset="-128"/>
              </a:rPr>
              <a:t>sont</a:t>
            </a:r>
            <a:r>
              <a:rPr sz="2200" dirty="0">
                <a:ea typeface="ＭＳ Ｐゴシック" pitchFamily="34" charset="-128"/>
              </a:rPr>
              <a:t> des </a:t>
            </a:r>
            <a:r>
              <a:rPr sz="2200" dirty="0" err="1">
                <a:ea typeface="ＭＳ Ｐゴシック" pitchFamily="34" charset="-128"/>
              </a:rPr>
              <a:t>douleurs</a:t>
            </a:r>
            <a:r>
              <a:rPr sz="2200" dirty="0">
                <a:ea typeface="ＭＳ Ｐゴシック" pitchFamily="34" charset="-128"/>
              </a:rPr>
              <a:t> </a:t>
            </a:r>
            <a:r>
              <a:rPr sz="2200" dirty="0" err="1">
                <a:ea typeface="ＭＳ Ｐゴシック" pitchFamily="34" charset="-128"/>
              </a:rPr>
              <a:t>ou</a:t>
            </a:r>
            <a:r>
              <a:rPr sz="2200" dirty="0">
                <a:ea typeface="ＭＳ Ｐゴシック" pitchFamily="34" charset="-128"/>
              </a:rPr>
              <a:t> </a:t>
            </a:r>
            <a:r>
              <a:rPr sz="2200" dirty="0" err="1">
                <a:ea typeface="ＭＳ Ｐゴシック" pitchFamily="34" charset="-128"/>
              </a:rPr>
              <a:t>crampes</a:t>
            </a:r>
            <a:r>
              <a:rPr sz="2200" dirty="0">
                <a:ea typeface="ＭＳ Ｐゴシック" pitchFamily="34" charset="-128"/>
              </a:rPr>
              <a:t> </a:t>
            </a:r>
            <a:r>
              <a:rPr sz="2200" dirty="0" err="1">
                <a:ea typeface="ＭＳ Ｐゴシック" pitchFamily="34" charset="-128"/>
              </a:rPr>
              <a:t>d'estomac</a:t>
            </a:r>
            <a:r>
              <a:rPr sz="2200" dirty="0">
                <a:ea typeface="ＭＳ Ｐゴシック" pitchFamily="34" charset="-128"/>
              </a:rPr>
              <a:t>, </a:t>
            </a:r>
            <a:r>
              <a:rPr sz="2200" dirty="0" err="1">
                <a:ea typeface="ＭＳ Ｐゴシック" pitchFamily="34" charset="-128"/>
              </a:rPr>
              <a:t>une</a:t>
            </a:r>
            <a:r>
              <a:rPr sz="2200" dirty="0">
                <a:ea typeface="ＭＳ Ｐゴシック" pitchFamily="34" charset="-128"/>
              </a:rPr>
              <a:t> </a:t>
            </a:r>
            <a:r>
              <a:rPr sz="2200" dirty="0" err="1">
                <a:ea typeface="ＭＳ Ｐゴシック" pitchFamily="34" charset="-128"/>
              </a:rPr>
              <a:t>déshydratation</a:t>
            </a:r>
            <a:r>
              <a:rPr sz="2200" dirty="0">
                <a:ea typeface="ＭＳ Ｐゴシック" pitchFamily="34" charset="-128"/>
              </a:rPr>
              <a:t>, des </a:t>
            </a:r>
            <a:r>
              <a:rPr sz="2200" dirty="0" err="1">
                <a:ea typeface="ＭＳ Ｐゴシック" pitchFamily="34" charset="-128"/>
              </a:rPr>
              <a:t>nausées</a:t>
            </a:r>
            <a:r>
              <a:rPr sz="2200" dirty="0">
                <a:ea typeface="ＭＳ Ｐゴシック" pitchFamily="34" charset="-128"/>
              </a:rPr>
              <a:t>, des </a:t>
            </a:r>
            <a:r>
              <a:rPr sz="2200" dirty="0" err="1">
                <a:ea typeface="ＭＳ Ｐゴシック" pitchFamily="34" charset="-128"/>
              </a:rPr>
              <a:t>vomissements</a:t>
            </a:r>
            <a:r>
              <a:rPr sz="2200" dirty="0">
                <a:ea typeface="ＭＳ Ｐゴシック" pitchFamily="34" charset="-128"/>
              </a:rPr>
              <a:t>, </a:t>
            </a:r>
            <a:r>
              <a:rPr sz="2200" dirty="0" err="1">
                <a:ea typeface="ＭＳ Ｐゴシック" pitchFamily="34" charset="-128"/>
              </a:rPr>
              <a:t>une</a:t>
            </a:r>
            <a:r>
              <a:rPr sz="2200" dirty="0">
                <a:ea typeface="ＭＳ Ｐゴシック" pitchFamily="34" charset="-128"/>
              </a:rPr>
              <a:t> </a:t>
            </a:r>
            <a:r>
              <a:rPr sz="2200" dirty="0" err="1">
                <a:ea typeface="ＭＳ Ｐゴシック" pitchFamily="34" charset="-128"/>
              </a:rPr>
              <a:t>fièvre</a:t>
            </a:r>
            <a:r>
              <a:rPr sz="2200" dirty="0">
                <a:ea typeface="ＭＳ Ｐゴシック" pitchFamily="34" charset="-128"/>
              </a:rPr>
              <a:t>, et </a:t>
            </a:r>
            <a:r>
              <a:rPr sz="2200" dirty="0" err="1">
                <a:ea typeface="ＭＳ Ｐゴシック" pitchFamily="34" charset="-128"/>
              </a:rPr>
              <a:t>une</a:t>
            </a:r>
            <a:r>
              <a:rPr sz="2200" dirty="0">
                <a:ea typeface="ＭＳ Ｐゴシック" pitchFamily="34" charset="-128"/>
              </a:rPr>
              <a:t> </a:t>
            </a:r>
            <a:r>
              <a:rPr sz="2200" dirty="0" err="1">
                <a:ea typeface="ＭＳ Ｐゴシック" pitchFamily="34" charset="-128"/>
              </a:rPr>
              <a:t>perte</a:t>
            </a:r>
            <a:r>
              <a:rPr sz="2200" dirty="0">
                <a:ea typeface="ＭＳ Ｐゴシック" pitchFamily="34" charset="-128"/>
              </a:rPr>
              <a:t> de </a:t>
            </a:r>
            <a:r>
              <a:rPr sz="2200" dirty="0" err="1">
                <a:ea typeface="ＭＳ Ｐゴシック" pitchFamily="34" charset="-128"/>
              </a:rPr>
              <a:t>poids</a:t>
            </a:r>
            <a:r>
              <a:rPr sz="2200" dirty="0">
                <a:ea typeface="ＭＳ Ｐゴシック" pitchFamily="34" charset="-128"/>
              </a:rPr>
              <a:t>. </a:t>
            </a:r>
          </a:p>
          <a:p>
            <a:pPr rtl="0"/>
            <a:r>
              <a:rPr sz="2200" dirty="0">
                <a:ea typeface="ＭＳ Ｐゴシック" pitchFamily="34" charset="-128"/>
              </a:rPr>
              <a:t>Chez les </a:t>
            </a:r>
            <a:r>
              <a:rPr sz="2200" dirty="0" err="1">
                <a:ea typeface="ＭＳ Ｐゴシック" pitchFamily="34" charset="-128"/>
              </a:rPr>
              <a:t>jeunes</a:t>
            </a:r>
            <a:r>
              <a:rPr sz="2200" dirty="0">
                <a:ea typeface="ＭＳ Ｐゴシック" pitchFamily="34" charset="-128"/>
              </a:rPr>
              <a:t> </a:t>
            </a:r>
            <a:r>
              <a:rPr sz="2200" dirty="0" err="1">
                <a:ea typeface="ＭＳ Ｐゴシック" pitchFamily="34" charset="-128"/>
              </a:rPr>
              <a:t>enfants</a:t>
            </a:r>
            <a:r>
              <a:rPr sz="2200" dirty="0">
                <a:ea typeface="ＭＳ Ｐゴシック" pitchFamily="34" charset="-128"/>
              </a:rPr>
              <a:t> et les </a:t>
            </a:r>
            <a:r>
              <a:rPr sz="2200" dirty="0" err="1">
                <a:ea typeface="ＭＳ Ｐゴシック" pitchFamily="34" charset="-128"/>
              </a:rPr>
              <a:t>personnes</a:t>
            </a:r>
            <a:r>
              <a:rPr sz="2200" dirty="0">
                <a:ea typeface="ＭＳ Ｐゴシック" pitchFamily="34" charset="-128"/>
              </a:rPr>
              <a:t> </a:t>
            </a:r>
            <a:r>
              <a:rPr sz="2200" dirty="0" err="1">
                <a:ea typeface="ＭＳ Ｐゴシック" pitchFamily="34" charset="-128"/>
              </a:rPr>
              <a:t>ayant</a:t>
            </a:r>
            <a:r>
              <a:rPr sz="2200" dirty="0">
                <a:ea typeface="ＭＳ Ｐゴシック" pitchFamily="34" charset="-128"/>
              </a:rPr>
              <a:t> un </a:t>
            </a:r>
            <a:r>
              <a:rPr sz="2200" dirty="0" err="1">
                <a:ea typeface="ＭＳ Ｐゴシック" pitchFamily="34" charset="-128"/>
              </a:rPr>
              <a:t>système</a:t>
            </a:r>
            <a:r>
              <a:rPr sz="2200" dirty="0">
                <a:ea typeface="ＭＳ Ｐゴシック" pitchFamily="34" charset="-128"/>
              </a:rPr>
              <a:t> </a:t>
            </a:r>
            <a:r>
              <a:rPr sz="2200" dirty="0" err="1">
                <a:ea typeface="ＭＳ Ｐゴシック" pitchFamily="34" charset="-128"/>
              </a:rPr>
              <a:t>immunitaire</a:t>
            </a:r>
            <a:r>
              <a:rPr sz="2200" dirty="0">
                <a:ea typeface="ＭＳ Ｐゴシック" pitchFamily="34" charset="-128"/>
              </a:rPr>
              <a:t> </a:t>
            </a:r>
            <a:r>
              <a:rPr sz="2200" dirty="0" err="1">
                <a:ea typeface="ＭＳ Ｐゴシック" pitchFamily="34" charset="-128"/>
              </a:rPr>
              <a:t>faible</a:t>
            </a:r>
            <a:r>
              <a:rPr sz="2200" dirty="0">
                <a:ea typeface="ＭＳ Ｐゴシック" pitchFamily="34" charset="-128"/>
              </a:rPr>
              <a:t>, la </a:t>
            </a:r>
            <a:r>
              <a:rPr sz="2200" dirty="0" err="1">
                <a:ea typeface="ＭＳ Ｐゴシック" pitchFamily="34" charset="-128"/>
              </a:rPr>
              <a:t>cryptosporidiose</a:t>
            </a:r>
            <a:r>
              <a:rPr sz="2200" dirty="0">
                <a:ea typeface="ＭＳ Ｐゴシック" pitchFamily="34" charset="-128"/>
              </a:rPr>
              <a:t> </a:t>
            </a:r>
            <a:r>
              <a:rPr sz="2200" dirty="0" err="1">
                <a:ea typeface="ＭＳ Ｐゴシック" pitchFamily="34" charset="-128"/>
              </a:rPr>
              <a:t>peut</a:t>
            </a:r>
            <a:r>
              <a:rPr sz="2200" dirty="0">
                <a:ea typeface="ＭＳ Ｐゴシック" pitchFamily="34" charset="-128"/>
              </a:rPr>
              <a:t> </a:t>
            </a:r>
            <a:r>
              <a:rPr sz="2200" dirty="0" err="1">
                <a:ea typeface="ＭＳ Ｐゴシック" pitchFamily="34" charset="-128"/>
              </a:rPr>
              <a:t>provoquer</a:t>
            </a:r>
            <a:r>
              <a:rPr sz="2200" dirty="0">
                <a:ea typeface="ＭＳ Ｐゴシック" pitchFamily="34" charset="-128"/>
              </a:rPr>
              <a:t> </a:t>
            </a:r>
            <a:r>
              <a:rPr sz="2200" dirty="0" err="1">
                <a:ea typeface="ＭＳ Ｐゴシック" pitchFamily="34" charset="-128"/>
              </a:rPr>
              <a:t>une</a:t>
            </a:r>
            <a:r>
              <a:rPr sz="2200" dirty="0">
                <a:ea typeface="ＭＳ Ｐゴシック" pitchFamily="34" charset="-128"/>
              </a:rPr>
              <a:t> </a:t>
            </a:r>
            <a:r>
              <a:rPr sz="2200" dirty="0" err="1">
                <a:ea typeface="ＭＳ Ｐゴシック" pitchFamily="34" charset="-128"/>
              </a:rPr>
              <a:t>diarrhée</a:t>
            </a:r>
            <a:r>
              <a:rPr sz="2200" dirty="0">
                <a:ea typeface="ＭＳ Ｐゴシック" pitchFamily="34" charset="-128"/>
              </a:rPr>
              <a:t> </a:t>
            </a:r>
            <a:r>
              <a:rPr sz="2200" dirty="0" err="1">
                <a:ea typeface="ＭＳ Ｐゴシック" pitchFamily="34" charset="-128"/>
              </a:rPr>
              <a:t>chronique</a:t>
            </a:r>
            <a:r>
              <a:rPr sz="2200" dirty="0">
                <a:ea typeface="ＭＳ Ｐゴシック" pitchFamily="34" charset="-128"/>
              </a:rPr>
              <a:t> (qui </a:t>
            </a:r>
            <a:r>
              <a:rPr sz="2200" dirty="0" err="1">
                <a:ea typeface="ＭＳ Ｐゴシック" pitchFamily="34" charset="-128"/>
              </a:rPr>
              <a:t>dure</a:t>
            </a:r>
            <a:r>
              <a:rPr sz="2200" dirty="0">
                <a:ea typeface="ＭＳ Ｐゴシック" pitchFamily="34" charset="-128"/>
              </a:rPr>
              <a:t> plus de 14 </a:t>
            </a:r>
            <a:r>
              <a:rPr sz="2200" dirty="0" err="1">
                <a:ea typeface="ＭＳ Ｐゴシック" pitchFamily="34" charset="-128"/>
              </a:rPr>
              <a:t>jours</a:t>
            </a:r>
            <a:r>
              <a:rPr sz="2200" dirty="0">
                <a:ea typeface="ＭＳ Ｐゴシック" pitchFamily="34" charset="-128"/>
              </a:rPr>
              <a:t>). </a:t>
            </a:r>
          </a:p>
          <a:p>
            <a:pPr rtl="0"/>
            <a:r>
              <a:rPr sz="2200" dirty="0">
                <a:ea typeface="ＭＳ Ｐゴシック" pitchFamily="34" charset="-128"/>
              </a:rPr>
              <a:t>La </a:t>
            </a:r>
            <a:r>
              <a:rPr sz="2200" dirty="0" err="1">
                <a:ea typeface="ＭＳ Ｐゴシック" pitchFamily="34" charset="-128"/>
              </a:rPr>
              <a:t>maladie</a:t>
            </a:r>
            <a:r>
              <a:rPr sz="2200" i="1" dirty="0">
                <a:ea typeface="ＭＳ Ｐゴシック" pitchFamily="34" charset="-128"/>
              </a:rPr>
              <a:t> </a:t>
            </a:r>
            <a:r>
              <a:rPr sz="2200" dirty="0">
                <a:ea typeface="ＭＳ Ｐゴシック" pitchFamily="34" charset="-128"/>
              </a:rPr>
              <a:t> (avec </a:t>
            </a:r>
            <a:r>
              <a:rPr sz="2200" dirty="0" err="1">
                <a:ea typeface="ＭＳ Ｐゴシック" pitchFamily="34" charset="-128"/>
              </a:rPr>
              <a:t>ou</a:t>
            </a:r>
            <a:r>
              <a:rPr sz="2200" dirty="0">
                <a:ea typeface="ＭＳ Ｐゴシック" pitchFamily="34" charset="-128"/>
              </a:rPr>
              <a:t> sans </a:t>
            </a:r>
            <a:r>
              <a:rPr sz="2200" dirty="0" err="1">
                <a:ea typeface="ＭＳ Ｐゴシック" pitchFamily="34" charset="-128"/>
              </a:rPr>
              <a:t>symptôme</a:t>
            </a:r>
            <a:r>
              <a:rPr sz="2200" dirty="0">
                <a:ea typeface="ＭＳ Ｐゴシック" pitchFamily="34" charset="-128"/>
              </a:rPr>
              <a:t>) </a:t>
            </a:r>
            <a:r>
              <a:rPr sz="2200" dirty="0" err="1">
                <a:ea typeface="ＭＳ Ｐゴシック" pitchFamily="34" charset="-128"/>
              </a:rPr>
              <a:t>peut</a:t>
            </a:r>
            <a:r>
              <a:rPr sz="2200" dirty="0">
                <a:ea typeface="ＭＳ Ｐゴシック" pitchFamily="34" charset="-128"/>
              </a:rPr>
              <a:t> </a:t>
            </a:r>
            <a:r>
              <a:rPr sz="2200" dirty="0" err="1">
                <a:ea typeface="ＭＳ Ｐゴシック" pitchFamily="34" charset="-128"/>
              </a:rPr>
              <a:t>entrainer</a:t>
            </a:r>
            <a:r>
              <a:rPr sz="2200" dirty="0">
                <a:ea typeface="ＭＳ Ｐゴシック" pitchFamily="34" charset="-128"/>
              </a:rPr>
              <a:t> </a:t>
            </a:r>
            <a:r>
              <a:rPr sz="2200" dirty="0" err="1">
                <a:ea typeface="ＭＳ Ｐゴシック" pitchFamily="34" charset="-128"/>
              </a:rPr>
              <a:t>une</a:t>
            </a:r>
            <a:r>
              <a:rPr sz="2200" dirty="0">
                <a:ea typeface="ＭＳ Ｐゴシック" pitchFamily="34" charset="-128"/>
              </a:rPr>
              <a:t> </a:t>
            </a:r>
            <a:r>
              <a:rPr sz="2200" dirty="0" err="1">
                <a:ea typeface="ＭＳ Ｐゴシック" pitchFamily="34" charset="-128"/>
              </a:rPr>
              <a:t>mauvaise</a:t>
            </a:r>
            <a:r>
              <a:rPr sz="2200" dirty="0">
                <a:ea typeface="ＭＳ Ｐゴシック" pitchFamily="34" charset="-128"/>
              </a:rPr>
              <a:t> absorption des nutriments, </a:t>
            </a:r>
            <a:r>
              <a:rPr sz="2200" dirty="0" err="1">
                <a:ea typeface="ＭＳ Ｐゴシック" pitchFamily="34" charset="-128"/>
              </a:rPr>
              <a:t>une</a:t>
            </a:r>
            <a:r>
              <a:rPr sz="2200" dirty="0">
                <a:ea typeface="ＭＳ Ｐゴシック" pitchFamily="34" charset="-128"/>
              </a:rPr>
              <a:t> malnutrition, un </a:t>
            </a:r>
            <a:r>
              <a:rPr sz="2200" dirty="0" err="1">
                <a:ea typeface="ＭＳ Ｐゴシック" pitchFamily="34" charset="-128"/>
              </a:rPr>
              <a:t>rachitisme</a:t>
            </a:r>
            <a:r>
              <a:rPr sz="2200" dirty="0">
                <a:ea typeface="ＭＳ Ｐゴシック" pitchFamily="34" charset="-128"/>
              </a:rPr>
              <a:t>, un </a:t>
            </a:r>
            <a:r>
              <a:rPr sz="2200" dirty="0" err="1">
                <a:ea typeface="ＭＳ Ｐゴシック" pitchFamily="34" charset="-128"/>
              </a:rPr>
              <a:t>mauvais</a:t>
            </a:r>
            <a:r>
              <a:rPr sz="2200" dirty="0">
                <a:ea typeface="ＭＳ Ｐゴシック" pitchFamily="34" charset="-128"/>
              </a:rPr>
              <a:t> </a:t>
            </a:r>
            <a:r>
              <a:rPr sz="2200" dirty="0" err="1">
                <a:ea typeface="ＭＳ Ｐゴシック" pitchFamily="34" charset="-128"/>
              </a:rPr>
              <a:t>développement</a:t>
            </a:r>
            <a:r>
              <a:rPr sz="2200" dirty="0">
                <a:ea typeface="ＭＳ Ｐゴシック" pitchFamily="34" charset="-128"/>
              </a:rPr>
              <a:t> </a:t>
            </a:r>
            <a:r>
              <a:rPr sz="2200" dirty="0" err="1">
                <a:ea typeface="ＭＳ Ｐゴシック" pitchFamily="34" charset="-128"/>
              </a:rPr>
              <a:t>cognitif</a:t>
            </a:r>
            <a:r>
              <a:rPr sz="2200" dirty="0">
                <a:ea typeface="ＭＳ Ｐゴシック" pitchFamily="34" charset="-128"/>
              </a:rPr>
              <a:t>, et la mort.</a:t>
            </a:r>
          </a:p>
          <a:p>
            <a:endParaRPr lang="en-GB" altLang="en-US" sz="22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67544" y="0"/>
            <a:ext cx="8229600" cy="1143000"/>
          </a:xfrm>
        </p:spPr>
        <p:txBody>
          <a:bodyPr/>
          <a:lstStyle/>
          <a:p>
            <a:pPr rtl="0"/>
            <a:r>
              <a:rPr b="1" dirty="0" err="1">
                <a:solidFill>
                  <a:schemeClr val="accent2"/>
                </a:solidFill>
                <a:ea typeface="ＭＳ Ｐゴシック" pitchFamily="34" charset="-128"/>
              </a:rPr>
              <a:t>Cryptosporidiose</a:t>
            </a:r>
            <a:endParaRPr b="1" dirty="0">
              <a:solidFill>
                <a:schemeClr val="accent2"/>
              </a:solidFill>
              <a:ea typeface="ＭＳ Ｐゴシック" pitchFamily="34" charset="-128"/>
            </a:endParaRPr>
          </a:p>
        </p:txBody>
      </p:sp>
      <p:sp>
        <p:nvSpPr>
          <p:cNvPr id="41986" name="Content Placeholder 2"/>
          <p:cNvSpPr>
            <a:spLocks noGrp="1"/>
          </p:cNvSpPr>
          <p:nvPr>
            <p:ph idx="1"/>
          </p:nvPr>
        </p:nvSpPr>
        <p:spPr>
          <a:xfrm>
            <a:off x="930424" y="908720"/>
            <a:ext cx="8229600" cy="4997450"/>
          </a:xfrm>
        </p:spPr>
        <p:txBody>
          <a:bodyPr/>
          <a:lstStyle/>
          <a:p>
            <a:pPr rtl="0" eaLnBrk="1" hangingPunct="1"/>
            <a:r>
              <a:rPr sz="2600" dirty="0">
                <a:ea typeface="ＭＳ Ｐゴシック" pitchFamily="34" charset="-128"/>
              </a:rPr>
              <a:t>Les </a:t>
            </a:r>
            <a:r>
              <a:rPr sz="2600" dirty="0" err="1">
                <a:ea typeface="ＭＳ Ｐゴシック" pitchFamily="34" charset="-128"/>
              </a:rPr>
              <a:t>enfants</a:t>
            </a:r>
            <a:r>
              <a:rPr sz="2600" dirty="0">
                <a:ea typeface="ＭＳ Ｐゴシック" pitchFamily="34" charset="-128"/>
              </a:rPr>
              <a:t> </a:t>
            </a:r>
            <a:r>
              <a:rPr sz="2600" dirty="0" err="1">
                <a:ea typeface="ＭＳ Ｐゴシック" pitchFamily="34" charset="-128"/>
              </a:rPr>
              <a:t>sont</a:t>
            </a:r>
            <a:r>
              <a:rPr sz="2600" dirty="0">
                <a:ea typeface="ＭＳ Ｐゴシック" pitchFamily="34" charset="-128"/>
              </a:rPr>
              <a:t> </a:t>
            </a:r>
            <a:r>
              <a:rPr sz="2600" dirty="0" err="1">
                <a:ea typeface="ＭＳ Ｐゴシック" pitchFamily="34" charset="-128"/>
              </a:rPr>
              <a:t>particulièrement</a:t>
            </a:r>
            <a:r>
              <a:rPr sz="2600" dirty="0">
                <a:ea typeface="ＭＳ Ｐゴシック" pitchFamily="34" charset="-128"/>
              </a:rPr>
              <a:t> </a:t>
            </a:r>
            <a:r>
              <a:rPr sz="2600" dirty="0" err="1">
                <a:ea typeface="ＭＳ Ｐゴシック" pitchFamily="34" charset="-128"/>
              </a:rPr>
              <a:t>sensibles</a:t>
            </a:r>
            <a:r>
              <a:rPr sz="2600" dirty="0">
                <a:ea typeface="ＭＳ Ｐゴシック" pitchFamily="34" charset="-128"/>
              </a:rPr>
              <a:t> aux infections par le </a:t>
            </a:r>
            <a:r>
              <a:rPr sz="2600" i="1" dirty="0">
                <a:ea typeface="ＭＳ Ｐゴシック" pitchFamily="34" charset="-128"/>
              </a:rPr>
              <a:t>Cryptosporidium</a:t>
            </a:r>
            <a:r>
              <a:rPr sz="2600" dirty="0">
                <a:ea typeface="ＭＳ Ｐゴシック" pitchFamily="34" charset="-128"/>
              </a:rPr>
              <a:t>, </a:t>
            </a:r>
            <a:r>
              <a:rPr sz="2600" dirty="0" err="1">
                <a:ea typeface="ＭＳ Ｐゴシック" pitchFamily="34" charset="-128"/>
              </a:rPr>
              <a:t>notamment</a:t>
            </a:r>
            <a:r>
              <a:rPr sz="2600" dirty="0">
                <a:ea typeface="ＭＳ Ｐゴシック" pitchFamily="34" charset="-128"/>
              </a:rPr>
              <a:t> les </a:t>
            </a:r>
            <a:r>
              <a:rPr sz="2600" dirty="0" err="1">
                <a:ea typeface="ＭＳ Ｐゴシック" pitchFamily="34" charset="-128"/>
              </a:rPr>
              <a:t>enfants</a:t>
            </a:r>
            <a:r>
              <a:rPr sz="2600" dirty="0">
                <a:ea typeface="ＭＳ Ｐゴシック" pitchFamily="34" charset="-128"/>
              </a:rPr>
              <a:t> de </a:t>
            </a:r>
            <a:r>
              <a:rPr sz="2600" dirty="0" err="1">
                <a:ea typeface="ＭＳ Ｐゴシック" pitchFamily="34" charset="-128"/>
              </a:rPr>
              <a:t>moins</a:t>
            </a:r>
            <a:r>
              <a:rPr sz="2600" dirty="0">
                <a:ea typeface="ＭＳ Ｐゴシック" pitchFamily="34" charset="-128"/>
              </a:rPr>
              <a:t> de 2 ans.</a:t>
            </a:r>
          </a:p>
          <a:p>
            <a:pPr rtl="0" eaLnBrk="1" hangingPunct="1"/>
            <a:r>
              <a:rPr sz="2600" dirty="0">
                <a:ea typeface="ＭＳ Ｐゴシック" pitchFamily="34" charset="-128"/>
              </a:rPr>
              <a:t>De </a:t>
            </a:r>
            <a:r>
              <a:rPr sz="2600" dirty="0" err="1">
                <a:ea typeface="ＭＳ Ｐゴシック" pitchFamily="34" charset="-128"/>
              </a:rPr>
              <a:t>nombreuses</a:t>
            </a:r>
            <a:r>
              <a:rPr sz="2600" dirty="0">
                <a:ea typeface="ＭＳ Ｐゴシック" pitchFamily="34" charset="-128"/>
              </a:rPr>
              <a:t> </a:t>
            </a:r>
            <a:r>
              <a:rPr sz="2600" dirty="0" err="1">
                <a:ea typeface="ＭＳ Ｐゴシック" pitchFamily="34" charset="-128"/>
              </a:rPr>
              <a:t>études</a:t>
            </a:r>
            <a:r>
              <a:rPr sz="2600" dirty="0">
                <a:ea typeface="ＭＳ Ｐゴシック" pitchFamily="34" charset="-128"/>
              </a:rPr>
              <a:t> </a:t>
            </a:r>
            <a:r>
              <a:rPr sz="2600" dirty="0" err="1">
                <a:ea typeface="ＭＳ Ｐゴシック" pitchFamily="34" charset="-128"/>
              </a:rPr>
              <a:t>montrent</a:t>
            </a:r>
            <a:r>
              <a:rPr sz="2600" dirty="0">
                <a:ea typeface="ＭＳ Ｐゴシック" pitchFamily="34" charset="-128"/>
              </a:rPr>
              <a:t> </a:t>
            </a:r>
            <a:r>
              <a:rPr sz="2600" dirty="0" err="1">
                <a:ea typeface="ＭＳ Ｐゴシック" pitchFamily="34" charset="-128"/>
              </a:rPr>
              <a:t>que</a:t>
            </a:r>
            <a:r>
              <a:rPr sz="2600" dirty="0">
                <a:ea typeface="ＭＳ Ｐゴシック" pitchFamily="34" charset="-128"/>
              </a:rPr>
              <a:t> les </a:t>
            </a:r>
            <a:r>
              <a:rPr sz="2600" dirty="0" err="1">
                <a:ea typeface="ＭＳ Ｐゴシック" pitchFamily="34" charset="-128"/>
              </a:rPr>
              <a:t>jeunes</a:t>
            </a:r>
            <a:r>
              <a:rPr sz="2600" dirty="0">
                <a:ea typeface="ＭＳ Ｐゴシック" pitchFamily="34" charset="-128"/>
              </a:rPr>
              <a:t> </a:t>
            </a:r>
            <a:r>
              <a:rPr sz="2600" dirty="0" err="1">
                <a:ea typeface="ＭＳ Ｐゴシック" pitchFamily="34" charset="-128"/>
              </a:rPr>
              <a:t>enfants</a:t>
            </a:r>
            <a:r>
              <a:rPr sz="2600" dirty="0">
                <a:ea typeface="ＭＳ Ｐゴシック" pitchFamily="34" charset="-128"/>
              </a:rPr>
              <a:t> </a:t>
            </a:r>
            <a:r>
              <a:rPr sz="2600" dirty="0" err="1">
                <a:ea typeface="ＭＳ Ｐゴシック" pitchFamily="34" charset="-128"/>
              </a:rPr>
              <a:t>ont</a:t>
            </a:r>
            <a:r>
              <a:rPr sz="2600" dirty="0">
                <a:ea typeface="ＭＳ Ｐゴシック" pitchFamily="34" charset="-128"/>
              </a:rPr>
              <a:t> plus de chances de </a:t>
            </a:r>
            <a:r>
              <a:rPr sz="2600" dirty="0" err="1">
                <a:ea typeface="ＭＳ Ｐゴシック" pitchFamily="34" charset="-128"/>
              </a:rPr>
              <a:t>mourir</a:t>
            </a:r>
            <a:r>
              <a:rPr sz="2600" dirty="0">
                <a:ea typeface="ＭＳ Ｐゴシック" pitchFamily="34" charset="-128"/>
              </a:rPr>
              <a:t> </a:t>
            </a:r>
            <a:r>
              <a:rPr sz="2600" dirty="0" err="1">
                <a:ea typeface="ＭＳ Ｐゴシック" pitchFamily="34" charset="-128"/>
              </a:rPr>
              <a:t>d'une</a:t>
            </a:r>
            <a:r>
              <a:rPr sz="2600" dirty="0">
                <a:ea typeface="ＭＳ Ｐゴシック" pitchFamily="34" charset="-128"/>
              </a:rPr>
              <a:t> infection par </a:t>
            </a:r>
            <a:r>
              <a:rPr sz="2600" i="1" dirty="0">
                <a:ea typeface="ＭＳ Ｐゴシック" pitchFamily="34" charset="-128"/>
              </a:rPr>
              <a:t>Cryptosporidium </a:t>
            </a:r>
            <a:r>
              <a:rPr sz="2600" dirty="0">
                <a:ea typeface="ＭＳ Ｐゴシック" pitchFamily="34" charset="-128"/>
              </a:rPr>
              <a:t>. </a:t>
            </a:r>
          </a:p>
          <a:p>
            <a:pPr rtl="0" eaLnBrk="1" hangingPunct="1"/>
            <a:r>
              <a:rPr sz="2600" dirty="0" err="1">
                <a:ea typeface="ＭＳ Ｐゴシック" pitchFamily="34" charset="-128"/>
              </a:rPr>
              <a:t>Une</a:t>
            </a:r>
            <a:r>
              <a:rPr sz="2600" dirty="0">
                <a:ea typeface="ＭＳ Ｐゴシック" pitchFamily="34" charset="-128"/>
              </a:rPr>
              <a:t> </a:t>
            </a:r>
            <a:r>
              <a:rPr sz="2600" dirty="0" err="1">
                <a:ea typeface="ＭＳ Ｐゴシック" pitchFamily="34" charset="-128"/>
              </a:rPr>
              <a:t>diarrhée</a:t>
            </a:r>
            <a:r>
              <a:rPr sz="2600" dirty="0">
                <a:ea typeface="ＭＳ Ｐゴシック" pitchFamily="34" charset="-128"/>
              </a:rPr>
              <a:t> </a:t>
            </a:r>
            <a:r>
              <a:rPr sz="2600" dirty="0" err="1">
                <a:ea typeface="ＭＳ Ｐゴシック" pitchFamily="34" charset="-128"/>
              </a:rPr>
              <a:t>chronique</a:t>
            </a:r>
            <a:r>
              <a:rPr sz="2600" dirty="0">
                <a:ea typeface="ＭＳ Ｐゴシック" pitchFamily="34" charset="-128"/>
              </a:rPr>
              <a:t> à un </a:t>
            </a:r>
            <a:r>
              <a:rPr sz="2600" dirty="0" err="1">
                <a:ea typeface="ＭＳ Ｐゴシック" pitchFamily="34" charset="-128"/>
              </a:rPr>
              <a:t>jeune</a:t>
            </a:r>
            <a:r>
              <a:rPr sz="2600" dirty="0">
                <a:ea typeface="ＭＳ Ｐゴシック" pitchFamily="34" charset="-128"/>
              </a:rPr>
              <a:t> </a:t>
            </a:r>
            <a:r>
              <a:rPr sz="2600" dirty="0" err="1">
                <a:ea typeface="ＭＳ Ｐゴシック" pitchFamily="34" charset="-128"/>
              </a:rPr>
              <a:t>âge</a:t>
            </a:r>
            <a:r>
              <a:rPr sz="2600" dirty="0">
                <a:ea typeface="ＭＳ Ｐゴシック" pitchFamily="34" charset="-128"/>
              </a:rPr>
              <a:t> </a:t>
            </a:r>
            <a:r>
              <a:rPr sz="2600" dirty="0" err="1">
                <a:ea typeface="ＭＳ Ｐゴシック" pitchFamily="34" charset="-128"/>
              </a:rPr>
              <a:t>peut</a:t>
            </a:r>
            <a:r>
              <a:rPr sz="2600" dirty="0">
                <a:ea typeface="ＭＳ Ｐゴシック" pitchFamily="34" charset="-128"/>
              </a:rPr>
              <a:t> </a:t>
            </a:r>
            <a:r>
              <a:rPr sz="2600" dirty="0" err="1">
                <a:ea typeface="ＭＳ Ｐゴシック" pitchFamily="34" charset="-128"/>
              </a:rPr>
              <a:t>entrainer</a:t>
            </a:r>
            <a:r>
              <a:rPr sz="2600" dirty="0">
                <a:ea typeface="ＭＳ Ｐゴシック" pitchFamily="34" charset="-128"/>
              </a:rPr>
              <a:t> un </a:t>
            </a:r>
            <a:r>
              <a:rPr sz="2600" dirty="0" err="1">
                <a:ea typeface="ＭＳ Ｐゴシック" pitchFamily="34" charset="-128"/>
              </a:rPr>
              <a:t>mauvais</a:t>
            </a:r>
            <a:r>
              <a:rPr sz="2600" dirty="0">
                <a:ea typeface="ＭＳ Ｐゴシック" pitchFamily="34" charset="-128"/>
              </a:rPr>
              <a:t> </a:t>
            </a:r>
            <a:r>
              <a:rPr sz="2600" dirty="0" err="1">
                <a:ea typeface="ＭＳ Ｐゴシック" pitchFamily="34" charset="-128"/>
              </a:rPr>
              <a:t>développement</a:t>
            </a:r>
            <a:r>
              <a:rPr sz="2600" dirty="0">
                <a:ea typeface="ＭＳ Ｐゴシック" pitchFamily="34" charset="-128"/>
              </a:rPr>
              <a:t> </a:t>
            </a:r>
            <a:r>
              <a:rPr sz="2600" dirty="0" err="1">
                <a:ea typeface="ＭＳ Ｐゴシック" pitchFamily="34" charset="-128"/>
              </a:rPr>
              <a:t>cognitif</a:t>
            </a:r>
            <a:r>
              <a:rPr sz="2600" dirty="0">
                <a:ea typeface="ＭＳ Ｐゴシック" pitchFamily="34" charset="-128"/>
              </a:rPr>
              <a:t> – le </a:t>
            </a:r>
            <a:r>
              <a:rPr sz="2600" dirty="0" err="1">
                <a:ea typeface="ＭＳ Ｐゴシック" pitchFamily="34" charset="-128"/>
              </a:rPr>
              <a:t>processus</a:t>
            </a:r>
            <a:r>
              <a:rPr sz="2600" dirty="0">
                <a:ea typeface="ＭＳ Ｐゴシック" pitchFamily="34" charset="-128"/>
              </a:rPr>
              <a:t> de </a:t>
            </a:r>
            <a:r>
              <a:rPr sz="2600" dirty="0" err="1">
                <a:ea typeface="ＭＳ Ｐゴシック" pitchFamily="34" charset="-128"/>
              </a:rPr>
              <a:t>développement</a:t>
            </a:r>
            <a:r>
              <a:rPr sz="2600" dirty="0">
                <a:ea typeface="ＭＳ Ｐゴシック" pitchFamily="34" charset="-128"/>
              </a:rPr>
              <a:t> de </a:t>
            </a:r>
            <a:r>
              <a:rPr sz="2600" dirty="0" err="1">
                <a:ea typeface="ＭＳ Ｐゴシック" pitchFamily="34" charset="-128"/>
              </a:rPr>
              <a:t>l'intelligence</a:t>
            </a:r>
            <a:r>
              <a:rPr sz="2600" dirty="0">
                <a:ea typeface="ＭＳ Ｐゴシック" pitchFamily="34" charset="-128"/>
              </a:rPr>
              <a:t> et de la </a:t>
            </a:r>
            <a:r>
              <a:rPr sz="2600" dirty="0" err="1">
                <a:ea typeface="ＭＳ Ｐゴシック" pitchFamily="34" charset="-128"/>
              </a:rPr>
              <a:t>capacité</a:t>
            </a:r>
            <a:r>
              <a:rPr sz="2600" dirty="0">
                <a:ea typeface="ＭＳ Ｐゴシック" pitchFamily="34" charset="-128"/>
              </a:rPr>
              <a:t> à </a:t>
            </a:r>
            <a:r>
              <a:rPr sz="2600" dirty="0" err="1">
                <a:ea typeface="ＭＳ Ｐゴシック" pitchFamily="34" charset="-128"/>
              </a:rPr>
              <a:t>résoudre</a:t>
            </a:r>
            <a:r>
              <a:rPr sz="2600" dirty="0">
                <a:ea typeface="ＭＳ Ｐゴシック" pitchFamily="34" charset="-128"/>
              </a:rPr>
              <a:t> un </a:t>
            </a:r>
            <a:r>
              <a:rPr sz="2600" dirty="0" err="1">
                <a:ea typeface="ＭＳ Ｐゴシック" pitchFamily="34" charset="-128"/>
              </a:rPr>
              <a:t>problème</a:t>
            </a:r>
            <a:r>
              <a:rPr sz="2600" dirty="0">
                <a:ea typeface="ＭＳ Ｐゴシック" pitchFamily="34" charset="-128"/>
              </a:rPr>
              <a:t>.</a:t>
            </a:r>
          </a:p>
          <a:p>
            <a:pPr rtl="0" eaLnBrk="1" hangingPunct="1"/>
            <a:r>
              <a:rPr sz="2600" dirty="0">
                <a:ea typeface="ＭＳ Ｐゴシック" pitchFamily="34" charset="-128"/>
              </a:rPr>
              <a:t>Les </a:t>
            </a:r>
            <a:r>
              <a:rPr sz="2600" dirty="0" err="1">
                <a:ea typeface="ＭＳ Ｐゴシック" pitchFamily="34" charset="-128"/>
              </a:rPr>
              <a:t>personnes</a:t>
            </a:r>
            <a:r>
              <a:rPr sz="2600" dirty="0">
                <a:ea typeface="ＭＳ Ｐゴシック" pitchFamily="34" charset="-128"/>
              </a:rPr>
              <a:t> vivant avec le VIH/SIDA, </a:t>
            </a:r>
            <a:r>
              <a:rPr sz="2600" dirty="0" err="1">
                <a:ea typeface="ＭＳ Ｐゴシック" pitchFamily="34" charset="-128"/>
              </a:rPr>
              <a:t>notamment</a:t>
            </a:r>
            <a:r>
              <a:rPr sz="2600" dirty="0">
                <a:ea typeface="ＭＳ Ｐゴシック" pitchFamily="34" charset="-128"/>
              </a:rPr>
              <a:t> les femmes enceintes et les </a:t>
            </a:r>
            <a:r>
              <a:rPr sz="2600" dirty="0" err="1">
                <a:ea typeface="ＭＳ Ｐゴシック" pitchFamily="34" charset="-128"/>
              </a:rPr>
              <a:t>enfants</a:t>
            </a:r>
            <a:r>
              <a:rPr sz="2600" dirty="0">
                <a:ea typeface="ＭＳ Ｐゴシック" pitchFamily="34" charset="-128"/>
              </a:rPr>
              <a:t>, on t un </a:t>
            </a:r>
            <a:r>
              <a:rPr sz="2600" dirty="0" err="1">
                <a:ea typeface="ＭＳ Ｐゴシック" pitchFamily="34" charset="-128"/>
              </a:rPr>
              <a:t>risque</a:t>
            </a:r>
            <a:r>
              <a:rPr sz="2600" dirty="0">
                <a:ea typeface="ＭＳ Ｐゴシック" pitchFamily="34" charset="-128"/>
              </a:rPr>
              <a:t> de </a:t>
            </a:r>
            <a:r>
              <a:rPr sz="2600" dirty="0" err="1">
                <a:ea typeface="ＭＳ Ｐゴシック" pitchFamily="34" charset="-128"/>
              </a:rPr>
              <a:t>mortalité</a:t>
            </a:r>
            <a:r>
              <a:rPr sz="2600" dirty="0">
                <a:ea typeface="ＭＳ Ｐゴシック" pitchFamily="34" charset="-128"/>
              </a:rPr>
              <a:t> plus </a:t>
            </a:r>
            <a:r>
              <a:rPr sz="2600" dirty="0" err="1">
                <a:ea typeface="ＭＳ Ｐゴシック" pitchFamily="34" charset="-128"/>
              </a:rPr>
              <a:t>élevé</a:t>
            </a:r>
            <a:r>
              <a:rPr sz="2600" dirty="0">
                <a:ea typeface="ＭＳ Ｐゴシック" pitchFamily="34" charset="-128"/>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68313" y="3175"/>
            <a:ext cx="8229600" cy="1143000"/>
          </a:xfrm>
        </p:spPr>
        <p:txBody>
          <a:bodyPr/>
          <a:lstStyle/>
          <a:p>
            <a:pPr rtl="0"/>
            <a:r>
              <a:rPr b="1">
                <a:solidFill>
                  <a:schemeClr val="accent2"/>
                </a:solidFill>
                <a:ea typeface="ＭＳ Ｐゴシック" pitchFamily="34" charset="-128"/>
              </a:rPr>
              <a:t>Schistosomiase</a:t>
            </a:r>
          </a:p>
        </p:txBody>
      </p:sp>
      <p:pic>
        <p:nvPicPr>
          <p:cNvPr id="43011" name="Picture 9" descr="Schistosomia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3789363"/>
            <a:ext cx="2390775"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3" descr="H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400" y="1557338"/>
            <a:ext cx="2921000"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628775"/>
            <a:ext cx="3095625" cy="20748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3014" name="Text Box 6"/>
          <p:cNvSpPr txBox="1">
            <a:spLocks noChangeArrowheads="1"/>
          </p:cNvSpPr>
          <p:nvPr/>
        </p:nvSpPr>
        <p:spPr bwMode="auto">
          <a:xfrm>
            <a:off x="682625" y="3709988"/>
            <a:ext cx="23764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rtl="0" eaLnBrk="1" hangingPunct="1">
              <a:spcBef>
                <a:spcPct val="50000"/>
              </a:spcBef>
            </a:pPr>
            <a:r>
              <a:rPr sz="1800"/>
              <a:t>www.asb.wchsgis.net</a:t>
            </a:r>
          </a:p>
        </p:txBody>
      </p:sp>
      <p:sp>
        <p:nvSpPr>
          <p:cNvPr id="43015" name="Rectangle 10"/>
          <p:cNvSpPr>
            <a:spLocks noChangeArrowheads="1"/>
          </p:cNvSpPr>
          <p:nvPr/>
        </p:nvSpPr>
        <p:spPr bwMode="auto">
          <a:xfrm>
            <a:off x="3276600" y="6211888"/>
            <a:ext cx="2603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rtl="0"/>
            <a:r>
              <a:rPr sz="1200"/>
              <a:t>© Museum d'Histoire Naturelle, Londres </a:t>
            </a:r>
          </a:p>
        </p:txBody>
      </p:sp>
      <p:sp>
        <p:nvSpPr>
          <p:cNvPr id="43016" name="Rectangle 12"/>
          <p:cNvSpPr>
            <a:spLocks noChangeArrowheads="1"/>
          </p:cNvSpPr>
          <p:nvPr/>
        </p:nvSpPr>
        <p:spPr bwMode="auto">
          <a:xfrm>
            <a:off x="6653213" y="5876925"/>
            <a:ext cx="16303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rtl="0"/>
            <a:r>
              <a:rPr sz="1200"/>
              <a:t>www.path.cam.ac.uk </a:t>
            </a:r>
          </a:p>
        </p:txBody>
      </p:sp>
      <p:sp>
        <p:nvSpPr>
          <p:cNvPr id="43017" name="Rectangle 2"/>
          <p:cNvSpPr>
            <a:spLocks noChangeArrowheads="1"/>
          </p:cNvSpPr>
          <p:nvPr/>
        </p:nvSpPr>
        <p:spPr bwMode="auto">
          <a:xfrm>
            <a:off x="323850" y="4221163"/>
            <a:ext cx="2879725"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rtl="0" eaLnBrk="1" hangingPunct="1">
              <a:lnSpc>
                <a:spcPct val="90000"/>
              </a:lnSpc>
              <a:spcBef>
                <a:spcPts val="1200"/>
              </a:spcBef>
              <a:spcAft>
                <a:spcPts val="1200"/>
              </a:spcAft>
            </a:pPr>
            <a:r>
              <a:rPr sz="1800"/>
              <a:t>La schistosomiase est provoquée par des helminthes, ou vers, appelées schistosomes du type </a:t>
            </a:r>
            <a:r>
              <a:rPr sz="1800" i="1"/>
              <a:t>Schistosoma.</a:t>
            </a:r>
            <a:r>
              <a:rPr sz="1800"/>
              <a:t> Elle est aussi connue sous le nom de douve du sang ou bilharziose.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467544" y="1676400"/>
            <a:ext cx="8064896" cy="2184400"/>
          </a:xfrm>
        </p:spPr>
        <p:txBody>
          <a:bodyPr/>
          <a:lstStyle/>
          <a:p>
            <a:pPr rtl="0"/>
            <a:r>
              <a:rPr b="1" dirty="0">
                <a:solidFill>
                  <a:schemeClr val="accent2"/>
                </a:solidFill>
                <a:ea typeface="ＭＳ Ｐゴシック" pitchFamily="34" charset="-128"/>
              </a:rPr>
              <a:t>Santé </a:t>
            </a:r>
            <a:r>
              <a:rPr b="1" dirty="0" err="1">
                <a:solidFill>
                  <a:schemeClr val="accent2"/>
                </a:solidFill>
                <a:ea typeface="ＭＳ Ｐゴシック" pitchFamily="34" charset="-128"/>
              </a:rPr>
              <a:t>maternelle</a:t>
            </a:r>
            <a:r>
              <a:rPr b="1" dirty="0">
                <a:solidFill>
                  <a:schemeClr val="accent2"/>
                </a:solidFill>
                <a:ea typeface="ＭＳ Ｐゴシック" pitchFamily="34" charset="-128"/>
              </a:rPr>
              <a:t> et infantile :</a:t>
            </a:r>
            <a:r>
              <a:rPr lang="en-US" altLang="en-US" b="1" dirty="0" smtClean="0">
                <a:solidFill>
                  <a:schemeClr val="accent2"/>
                </a:solidFill>
                <a:ea typeface="ＭＳ Ｐゴシック" pitchFamily="34" charset="-128"/>
              </a:rPr>
              <a:t/>
            </a:r>
            <a:br>
              <a:rPr lang="en-US" altLang="en-US" b="1" dirty="0" smtClean="0">
                <a:solidFill>
                  <a:schemeClr val="accent2"/>
                </a:solidFill>
                <a:ea typeface="ＭＳ Ｐゴシック" pitchFamily="34" charset="-128"/>
              </a:rPr>
            </a:br>
            <a:r>
              <a:rPr b="1" dirty="0">
                <a:solidFill>
                  <a:schemeClr val="accent2"/>
                </a:solidFill>
                <a:ea typeface="ＭＳ Ｐゴシック" pitchFamily="34" charset="-128"/>
              </a:rPr>
              <a:t> Modules </a:t>
            </a:r>
            <a:r>
              <a:rPr b="1" dirty="0" err="1">
                <a:solidFill>
                  <a:schemeClr val="accent2"/>
                </a:solidFill>
                <a:ea typeface="ＭＳ Ｐゴシック" pitchFamily="34" charset="-128"/>
              </a:rPr>
              <a:t>d'informations</a:t>
            </a:r>
            <a:r>
              <a:rPr b="1" dirty="0">
                <a:solidFill>
                  <a:schemeClr val="accent2"/>
                </a:solidFill>
                <a:ea typeface="ＭＳ Ｐゴシック" pitchFamily="34" charset="-128"/>
              </a:rPr>
              <a:t> </a:t>
            </a:r>
            <a:r>
              <a:rPr b="1" dirty="0" err="1">
                <a:solidFill>
                  <a:schemeClr val="accent2"/>
                </a:solidFill>
                <a:ea typeface="ＭＳ Ｐゴシック" pitchFamily="34" charset="-128"/>
              </a:rPr>
              <a:t>sur</a:t>
            </a:r>
            <a:r>
              <a:rPr b="1" dirty="0">
                <a:solidFill>
                  <a:schemeClr val="accent2"/>
                </a:solidFill>
                <a:ea typeface="ＭＳ Ｐゴシック" pitchFamily="34" charset="-128"/>
              </a:rPr>
              <a:t> les maladies</a:t>
            </a:r>
          </a:p>
        </p:txBody>
      </p:sp>
      <p:pic>
        <p:nvPicPr>
          <p:cNvPr id="16386" name="Picture 4" descr="CAWST Col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rtl="0"/>
            <a:r>
              <a:rPr b="1">
                <a:solidFill>
                  <a:schemeClr val="accent2"/>
                </a:solidFill>
                <a:ea typeface="ＭＳ Ｐゴシック" pitchFamily="34" charset="-128"/>
              </a:rPr>
              <a:t>Schistosomiase</a:t>
            </a:r>
          </a:p>
        </p:txBody>
      </p:sp>
      <p:pic>
        <p:nvPicPr>
          <p:cNvPr id="440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1557338"/>
            <a:ext cx="9123362" cy="3833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6" name="TextBox 6"/>
          <p:cNvSpPr txBox="1">
            <a:spLocks noChangeArrowheads="1"/>
          </p:cNvSpPr>
          <p:nvPr/>
        </p:nvSpPr>
        <p:spPr bwMode="auto">
          <a:xfrm>
            <a:off x="304800" y="5391150"/>
            <a:ext cx="594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rtl="0" eaLnBrk="1" hangingPunct="1"/>
            <a:r>
              <a:rPr sz="1800"/>
              <a:t>Source : Campbell, et al. 2014</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2"/>
          <p:cNvSpPr>
            <a:spLocks noGrp="1"/>
          </p:cNvSpPr>
          <p:nvPr>
            <p:ph idx="1"/>
          </p:nvPr>
        </p:nvSpPr>
        <p:spPr>
          <a:xfrm>
            <a:off x="457200" y="5949950"/>
            <a:ext cx="8229600" cy="431800"/>
          </a:xfrm>
        </p:spPr>
        <p:txBody>
          <a:bodyPr/>
          <a:lstStyle/>
          <a:p>
            <a:pPr marL="0" indent="0" rtl="0">
              <a:buFontTx/>
              <a:buNone/>
            </a:pPr>
            <a:r>
              <a:rPr sz="900">
                <a:ea typeface="ＭＳ Ｐゴシック" pitchFamily="34" charset="-128"/>
              </a:rPr>
              <a:t>De </a:t>
            </a:r>
            <a:r>
              <a:rPr sz="900" u="sng">
                <a:ea typeface="ＭＳ Ｐゴシック" pitchFamily="34" charset="-128"/>
                <a:hlinkClick r:id="rId2"/>
              </a:rPr>
              <a:t>http://apps.who.int/iris/bitstream/10665/44636/1/9789241501903_eng.pdf</a:t>
            </a:r>
          </a:p>
          <a:p>
            <a:pPr marL="0" indent="0">
              <a:buFontTx/>
              <a:buNone/>
            </a:pPr>
            <a:endParaRPr lang="en-US" altLang="en-US" sz="900" dirty="0" smtClean="0">
              <a:ea typeface="ＭＳ Ｐゴシック" pitchFamily="34" charset="-128"/>
            </a:endParaRPr>
          </a:p>
        </p:txBody>
      </p:sp>
      <p:pic>
        <p:nvPicPr>
          <p:cNvPr id="45059" name="Picture 2" descr="C:\Users\kathleendewitt\Desktop\who schistosomiasis transmiss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1079500"/>
            <a:ext cx="8210550"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itle 1"/>
          <p:cNvSpPr>
            <a:spLocks noGrp="1"/>
          </p:cNvSpPr>
          <p:nvPr>
            <p:ph type="title"/>
          </p:nvPr>
        </p:nvSpPr>
        <p:spPr>
          <a:xfrm>
            <a:off x="468313" y="3175"/>
            <a:ext cx="8229600" cy="1143000"/>
          </a:xfrm>
        </p:spPr>
        <p:txBody>
          <a:bodyPr/>
          <a:lstStyle/>
          <a:p>
            <a:pPr rtl="0"/>
            <a:r>
              <a:rPr b="1">
                <a:solidFill>
                  <a:schemeClr val="accent2"/>
                </a:solidFill>
                <a:ea typeface="ＭＳ Ｐゴシック" pitchFamily="34" charset="-128"/>
              </a:rPr>
              <a:t>Schistosomiase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rtl="0"/>
            <a:r>
              <a:rPr b="1">
                <a:solidFill>
                  <a:schemeClr val="accent2"/>
                </a:solidFill>
                <a:ea typeface="ＭＳ Ｐゴシック" pitchFamily="34" charset="-128"/>
              </a:rPr>
              <a:t>Schistosomiase</a:t>
            </a:r>
          </a:p>
        </p:txBody>
      </p:sp>
      <p:sp>
        <p:nvSpPr>
          <p:cNvPr id="46082" name="Content Placeholder 2"/>
          <p:cNvSpPr>
            <a:spLocks noGrp="1"/>
          </p:cNvSpPr>
          <p:nvPr>
            <p:ph idx="1"/>
          </p:nvPr>
        </p:nvSpPr>
        <p:spPr>
          <a:xfrm>
            <a:off x="457200" y="1341438"/>
            <a:ext cx="8229600" cy="4967287"/>
          </a:xfrm>
        </p:spPr>
        <p:txBody>
          <a:bodyPr/>
          <a:lstStyle/>
          <a:p>
            <a:pPr rtl="0">
              <a:spcAft>
                <a:spcPts val="1200"/>
              </a:spcAft>
            </a:pPr>
            <a:r>
              <a:rPr sz="2400">
                <a:solidFill>
                  <a:srgbClr val="000000"/>
                </a:solidFill>
                <a:ea typeface="ＭＳ Ｐゴシック" pitchFamily="34" charset="-128"/>
              </a:rPr>
              <a:t>“En termes d'impact, cette maladie (schistosomiase) est juste derrière la malaria, en tant que second maladie parasitaire la plus dévastatrice.” – CDC</a:t>
            </a:r>
          </a:p>
          <a:p>
            <a:pPr rtl="0" eaLnBrk="1" hangingPunct="1">
              <a:lnSpc>
                <a:spcPct val="90000"/>
              </a:lnSpc>
              <a:spcBef>
                <a:spcPts val="1200"/>
              </a:spcBef>
              <a:spcAft>
                <a:spcPts val="1200"/>
              </a:spcAft>
            </a:pPr>
            <a:r>
              <a:rPr sz="2400">
                <a:ea typeface="ＭＳ Ｐゴシック" pitchFamily="34" charset="-128"/>
              </a:rPr>
              <a:t>La schistosomiase touche 74 pays, 200 millions de personnes (environ 20 millions gravement malades), et entraine 280 000 morts chaque année. </a:t>
            </a:r>
          </a:p>
          <a:p>
            <a:pPr rtl="0" eaLnBrk="1" hangingPunct="1">
              <a:lnSpc>
                <a:spcPct val="90000"/>
              </a:lnSpc>
              <a:spcBef>
                <a:spcPts val="1200"/>
              </a:spcBef>
              <a:spcAft>
                <a:spcPts val="1200"/>
              </a:spcAft>
            </a:pPr>
            <a:r>
              <a:rPr sz="2400">
                <a:ea typeface="ＭＳ Ｐゴシック" pitchFamily="34" charset="-128"/>
              </a:rPr>
              <a:t>Environ 10 millions de femmes en Afrique ont la schistosomiase durant la grossesse. </a:t>
            </a:r>
          </a:p>
          <a:p>
            <a:pPr rtl="0" eaLnBrk="1" hangingPunct="1">
              <a:lnSpc>
                <a:spcPct val="90000"/>
              </a:lnSpc>
              <a:spcBef>
                <a:spcPts val="1200"/>
              </a:spcBef>
              <a:spcAft>
                <a:spcPts val="1200"/>
              </a:spcAft>
            </a:pPr>
            <a:r>
              <a:rPr sz="2400">
                <a:ea typeface="ＭＳ Ｐゴシック" pitchFamily="34" charset="-128"/>
              </a:rPr>
              <a:t>On estime que 85% des cas de schistosomiase dans le monde sont en Afrique, où la prévalence peut dépasser les 50% dans certaines populations locales.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b="1">
                <a:solidFill>
                  <a:schemeClr val="accent2"/>
                </a:solidFill>
              </a:rPr>
              <a:t>Schistosomiase</a:t>
            </a:r>
          </a:p>
        </p:txBody>
      </p:sp>
      <p:sp>
        <p:nvSpPr>
          <p:cNvPr id="3" name="Content Placeholder 2"/>
          <p:cNvSpPr>
            <a:spLocks noGrp="1"/>
          </p:cNvSpPr>
          <p:nvPr>
            <p:ph idx="1"/>
          </p:nvPr>
        </p:nvSpPr>
        <p:spPr>
          <a:xfrm>
            <a:off x="482352" y="1196752"/>
            <a:ext cx="8229600" cy="4525963"/>
          </a:xfrm>
        </p:spPr>
        <p:txBody>
          <a:bodyPr/>
          <a:lstStyle/>
          <a:p>
            <a:pPr rtl="0">
              <a:spcAft>
                <a:spcPts val="1200"/>
              </a:spcAft>
            </a:pPr>
            <a:r>
              <a:rPr sz="2200" dirty="0">
                <a:ea typeface="ＭＳ Ｐゴシック" pitchFamily="34" charset="-128"/>
              </a:rPr>
              <a:t>La </a:t>
            </a:r>
            <a:r>
              <a:rPr sz="2200" dirty="0" err="1">
                <a:ea typeface="ＭＳ Ｐゴシック" pitchFamily="34" charset="-128"/>
              </a:rPr>
              <a:t>schistosomiase</a:t>
            </a:r>
            <a:r>
              <a:rPr sz="2200" dirty="0">
                <a:ea typeface="ＭＳ Ｐゴシック" pitchFamily="34" charset="-128"/>
              </a:rPr>
              <a:t> </a:t>
            </a:r>
            <a:r>
              <a:rPr sz="2200" dirty="0" err="1">
                <a:ea typeface="ＭＳ Ｐゴシック" pitchFamily="34" charset="-128"/>
              </a:rPr>
              <a:t>est</a:t>
            </a:r>
            <a:r>
              <a:rPr sz="2200" dirty="0">
                <a:ea typeface="ＭＳ Ｐゴシック" pitchFamily="34" charset="-128"/>
              </a:rPr>
              <a:t> </a:t>
            </a:r>
            <a:r>
              <a:rPr sz="2200" dirty="0" err="1">
                <a:ea typeface="ＭＳ Ｐゴシック" pitchFamily="34" charset="-128"/>
              </a:rPr>
              <a:t>transmise</a:t>
            </a:r>
            <a:r>
              <a:rPr sz="2200" dirty="0">
                <a:ea typeface="ＭＳ Ｐゴシック" pitchFamily="34" charset="-128"/>
              </a:rPr>
              <a:t> </a:t>
            </a:r>
            <a:r>
              <a:rPr sz="2200" dirty="0" err="1">
                <a:ea typeface="ＭＳ Ｐゴシック" pitchFamily="34" charset="-128"/>
              </a:rPr>
              <a:t>lorsque</a:t>
            </a:r>
            <a:r>
              <a:rPr sz="2200" dirty="0">
                <a:ea typeface="ＭＳ Ｐゴシック" pitchFamily="34" charset="-128"/>
              </a:rPr>
              <a:t> de </a:t>
            </a:r>
            <a:r>
              <a:rPr sz="2200" dirty="0" err="1">
                <a:ea typeface="ＭＳ Ｐゴシック" pitchFamily="34" charset="-128"/>
              </a:rPr>
              <a:t>l'eau</a:t>
            </a:r>
            <a:r>
              <a:rPr sz="2200" dirty="0">
                <a:ea typeface="ＭＳ Ｐゴシック" pitchFamily="34" charset="-128"/>
              </a:rPr>
              <a:t> </a:t>
            </a:r>
            <a:r>
              <a:rPr sz="2200" dirty="0" err="1">
                <a:ea typeface="ＭＳ Ｐゴシック" pitchFamily="34" charset="-128"/>
              </a:rPr>
              <a:t>contaminée</a:t>
            </a:r>
            <a:r>
              <a:rPr sz="2200" dirty="0">
                <a:ea typeface="ＭＳ Ｐゴシック" pitchFamily="34" charset="-128"/>
              </a:rPr>
              <a:t> entre </a:t>
            </a:r>
            <a:r>
              <a:rPr sz="2200" dirty="0" err="1">
                <a:ea typeface="ＭＳ Ｐゴシック" pitchFamily="34" charset="-128"/>
              </a:rPr>
              <a:t>en</a:t>
            </a:r>
            <a:r>
              <a:rPr sz="2200" dirty="0">
                <a:ea typeface="ＭＳ Ｐゴシック" pitchFamily="34" charset="-128"/>
              </a:rPr>
              <a:t> contact avec la </a:t>
            </a:r>
            <a:r>
              <a:rPr sz="2200" dirty="0" err="1">
                <a:ea typeface="ＭＳ Ｐゴシック" pitchFamily="34" charset="-128"/>
              </a:rPr>
              <a:t>peau</a:t>
            </a:r>
            <a:r>
              <a:rPr sz="2200" dirty="0">
                <a:ea typeface="ＭＳ Ｐゴシック" pitchFamily="34" charset="-128"/>
              </a:rPr>
              <a:t> </a:t>
            </a:r>
            <a:r>
              <a:rPr sz="2200" dirty="0" err="1">
                <a:ea typeface="ＭＳ Ｐゴシック" pitchFamily="34" charset="-128"/>
              </a:rPr>
              <a:t>d'une</a:t>
            </a:r>
            <a:r>
              <a:rPr sz="2200" dirty="0">
                <a:ea typeface="ＭＳ Ｐゴシック" pitchFamily="34" charset="-128"/>
              </a:rPr>
              <a:t> </a:t>
            </a:r>
            <a:r>
              <a:rPr sz="2200" dirty="0" err="1">
                <a:ea typeface="ＭＳ Ｐゴシック" pitchFamily="34" charset="-128"/>
              </a:rPr>
              <a:t>personne</a:t>
            </a:r>
            <a:r>
              <a:rPr sz="2200" dirty="0">
                <a:ea typeface="ＭＳ Ｐゴシック" pitchFamily="34" charset="-128"/>
              </a:rPr>
              <a:t>.  </a:t>
            </a:r>
            <a:r>
              <a:rPr sz="2200" dirty="0" err="1">
                <a:ea typeface="ＭＳ Ｐゴシック" pitchFamily="34" charset="-128"/>
              </a:rPr>
              <a:t>L'eau</a:t>
            </a:r>
            <a:r>
              <a:rPr sz="2200" dirty="0">
                <a:ea typeface="ＭＳ Ｐゴシック" pitchFamily="34" charset="-128"/>
              </a:rPr>
              <a:t> </a:t>
            </a:r>
            <a:r>
              <a:rPr sz="2200" dirty="0" err="1">
                <a:ea typeface="ＭＳ Ｐゴシック" pitchFamily="34" charset="-128"/>
              </a:rPr>
              <a:t>est</a:t>
            </a:r>
            <a:r>
              <a:rPr sz="2200" dirty="0">
                <a:ea typeface="ＭＳ Ｐゴシック" pitchFamily="34" charset="-128"/>
              </a:rPr>
              <a:t> </a:t>
            </a:r>
            <a:r>
              <a:rPr sz="2200" dirty="0" err="1">
                <a:ea typeface="ＭＳ Ｐゴシック" pitchFamily="34" charset="-128"/>
              </a:rPr>
              <a:t>contaminée</a:t>
            </a:r>
            <a:r>
              <a:rPr sz="2200" dirty="0">
                <a:ea typeface="ＭＳ Ｐゴシック" pitchFamily="34" charset="-128"/>
              </a:rPr>
              <a:t> </a:t>
            </a:r>
            <a:r>
              <a:rPr sz="2200" dirty="0" err="1">
                <a:ea typeface="ＭＳ Ｐゴシック" pitchFamily="34" charset="-128"/>
              </a:rPr>
              <a:t>lorsque</a:t>
            </a:r>
            <a:r>
              <a:rPr sz="2200" dirty="0">
                <a:ea typeface="ＭＳ Ｐゴシック" pitchFamily="34" charset="-128"/>
              </a:rPr>
              <a:t> des </a:t>
            </a:r>
            <a:r>
              <a:rPr sz="2200" dirty="0" err="1">
                <a:ea typeface="ＭＳ Ｐゴシック" pitchFamily="34" charset="-128"/>
              </a:rPr>
              <a:t>humains</a:t>
            </a:r>
            <a:r>
              <a:rPr sz="2200" dirty="0">
                <a:ea typeface="ＭＳ Ｐゴシック" pitchFamily="34" charset="-128"/>
              </a:rPr>
              <a:t> </a:t>
            </a:r>
            <a:r>
              <a:rPr sz="2200" dirty="0" err="1">
                <a:ea typeface="ＭＳ Ｐゴシック" pitchFamily="34" charset="-128"/>
              </a:rPr>
              <a:t>ou</a:t>
            </a:r>
            <a:r>
              <a:rPr sz="2200" dirty="0">
                <a:ea typeface="ＭＳ Ｐゴシック" pitchFamily="34" charset="-128"/>
              </a:rPr>
              <a:t> </a:t>
            </a:r>
            <a:r>
              <a:rPr sz="2200" dirty="0" err="1">
                <a:ea typeface="ＭＳ Ｐゴシック" pitchFamily="34" charset="-128"/>
              </a:rPr>
              <a:t>animaux</a:t>
            </a:r>
            <a:r>
              <a:rPr sz="2200" dirty="0">
                <a:ea typeface="ＭＳ Ｐゴシック" pitchFamily="34" charset="-128"/>
              </a:rPr>
              <a:t> </a:t>
            </a:r>
            <a:r>
              <a:rPr sz="2200" dirty="0" err="1">
                <a:ea typeface="ＭＳ Ｐゴシック" pitchFamily="34" charset="-128"/>
              </a:rPr>
              <a:t>infectés</a:t>
            </a:r>
            <a:r>
              <a:rPr sz="2200" dirty="0">
                <a:ea typeface="ＭＳ Ｐゴシック" pitchFamily="34" charset="-128"/>
              </a:rPr>
              <a:t> </a:t>
            </a:r>
            <a:r>
              <a:rPr sz="2200" dirty="0" err="1">
                <a:ea typeface="ＭＳ Ｐゴシック" pitchFamily="34" charset="-128"/>
              </a:rPr>
              <a:t>défèquent</a:t>
            </a:r>
            <a:r>
              <a:rPr sz="2200" dirty="0">
                <a:ea typeface="ＭＳ Ｐゴシック" pitchFamily="34" charset="-128"/>
              </a:rPr>
              <a:t> </a:t>
            </a:r>
            <a:r>
              <a:rPr sz="2200" dirty="0" err="1">
                <a:ea typeface="ＭＳ Ｐゴシック" pitchFamily="34" charset="-128"/>
              </a:rPr>
              <a:t>ou</a:t>
            </a:r>
            <a:r>
              <a:rPr sz="2200" dirty="0">
                <a:ea typeface="ＭＳ Ｐゴシック" pitchFamily="34" charset="-128"/>
              </a:rPr>
              <a:t> </a:t>
            </a:r>
            <a:r>
              <a:rPr sz="2200" dirty="0" err="1">
                <a:ea typeface="ＭＳ Ｐゴシック" pitchFamily="34" charset="-128"/>
              </a:rPr>
              <a:t>urinent</a:t>
            </a:r>
            <a:r>
              <a:rPr sz="2200" dirty="0">
                <a:ea typeface="ＭＳ Ｐゴシック" pitchFamily="34" charset="-128"/>
              </a:rPr>
              <a:t> dedans, car les </a:t>
            </a:r>
            <a:r>
              <a:rPr sz="2200" dirty="0" err="1">
                <a:ea typeface="ＭＳ Ｐゴシック" pitchFamily="34" charset="-128"/>
              </a:rPr>
              <a:t>œufs</a:t>
            </a:r>
            <a:r>
              <a:rPr sz="2200" dirty="0">
                <a:ea typeface="ＭＳ Ｐゴシック" pitchFamily="34" charset="-128"/>
              </a:rPr>
              <a:t> de </a:t>
            </a:r>
            <a:r>
              <a:rPr sz="2200" dirty="0" err="1">
                <a:ea typeface="ＭＳ Ｐゴシック" pitchFamily="34" charset="-128"/>
              </a:rPr>
              <a:t>schistosome</a:t>
            </a:r>
            <a:r>
              <a:rPr sz="2200" dirty="0">
                <a:ea typeface="ＭＳ Ｐゴシック" pitchFamily="34" charset="-128"/>
              </a:rPr>
              <a:t> </a:t>
            </a:r>
            <a:r>
              <a:rPr sz="2200" dirty="0" err="1">
                <a:ea typeface="ＭＳ Ｐゴシック" pitchFamily="34" charset="-128"/>
              </a:rPr>
              <a:t>sont</a:t>
            </a:r>
            <a:r>
              <a:rPr sz="2200" dirty="0">
                <a:ea typeface="ＭＳ Ｐゴシック" pitchFamily="34" charset="-128"/>
              </a:rPr>
              <a:t> </a:t>
            </a:r>
            <a:r>
              <a:rPr sz="2200" dirty="0" err="1">
                <a:ea typeface="ＭＳ Ｐゴシック" pitchFamily="34" charset="-128"/>
              </a:rPr>
              <a:t>répandus</a:t>
            </a:r>
            <a:r>
              <a:rPr sz="2200" dirty="0">
                <a:ea typeface="ＭＳ Ｐゴシック" pitchFamily="34" charset="-128"/>
              </a:rPr>
              <a:t> avec les </a:t>
            </a:r>
            <a:r>
              <a:rPr sz="2200" dirty="0" err="1">
                <a:ea typeface="ＭＳ Ｐゴシック" pitchFamily="34" charset="-128"/>
              </a:rPr>
              <a:t>excréments</a:t>
            </a:r>
            <a:r>
              <a:rPr sz="2200" dirty="0">
                <a:ea typeface="ＭＳ Ｐゴシック" pitchFamily="34" charset="-128"/>
              </a:rPr>
              <a:t> et </a:t>
            </a:r>
            <a:r>
              <a:rPr sz="2200" dirty="0" err="1">
                <a:ea typeface="ＭＳ Ｐゴシック" pitchFamily="34" charset="-128"/>
              </a:rPr>
              <a:t>l'urine</a:t>
            </a:r>
            <a:r>
              <a:rPr sz="2200" dirty="0">
                <a:ea typeface="ＭＳ Ｐゴシック" pitchFamily="34" charset="-128"/>
              </a:rPr>
              <a:t>.  Les </a:t>
            </a:r>
            <a:r>
              <a:rPr sz="2200" dirty="0" err="1">
                <a:ea typeface="ＭＳ Ｐゴシック" pitchFamily="34" charset="-128"/>
              </a:rPr>
              <a:t>œufs</a:t>
            </a:r>
            <a:r>
              <a:rPr sz="2200" dirty="0">
                <a:ea typeface="ＭＳ Ｐゴシック" pitchFamily="34" charset="-128"/>
              </a:rPr>
              <a:t> </a:t>
            </a:r>
            <a:r>
              <a:rPr sz="2200" dirty="0" err="1">
                <a:ea typeface="ＭＳ Ｐゴシック" pitchFamily="34" charset="-128"/>
              </a:rPr>
              <a:t>dans</a:t>
            </a:r>
            <a:r>
              <a:rPr sz="2200" dirty="0">
                <a:ea typeface="ＭＳ Ｐゴシック" pitchFamily="34" charset="-128"/>
              </a:rPr>
              <a:t> </a:t>
            </a:r>
            <a:r>
              <a:rPr sz="2200" dirty="0" err="1">
                <a:ea typeface="ＭＳ Ｐゴシック" pitchFamily="34" charset="-128"/>
              </a:rPr>
              <a:t>l'eau</a:t>
            </a:r>
            <a:r>
              <a:rPr sz="2200" dirty="0">
                <a:ea typeface="ＭＳ Ｐゴシック" pitchFamily="34" charset="-128"/>
              </a:rPr>
              <a:t> </a:t>
            </a:r>
            <a:r>
              <a:rPr sz="2200" dirty="0" err="1">
                <a:ea typeface="ＭＳ Ｐゴシック" pitchFamily="34" charset="-128"/>
              </a:rPr>
              <a:t>contaminée</a:t>
            </a:r>
            <a:r>
              <a:rPr sz="2200" dirty="0">
                <a:ea typeface="ＭＳ Ｐゴシック" pitchFamily="34" charset="-128"/>
              </a:rPr>
              <a:t> se </a:t>
            </a:r>
            <a:r>
              <a:rPr sz="2200" dirty="0" err="1">
                <a:ea typeface="ＭＳ Ｐゴシック" pitchFamily="34" charset="-128"/>
              </a:rPr>
              <a:t>fixent</a:t>
            </a:r>
            <a:r>
              <a:rPr sz="2200" dirty="0">
                <a:ea typeface="ＭＳ Ｐゴシック" pitchFamily="34" charset="-128"/>
              </a:rPr>
              <a:t> et </a:t>
            </a:r>
            <a:r>
              <a:rPr sz="2200" dirty="0" err="1">
                <a:ea typeface="ＭＳ Ｐゴシック" pitchFamily="34" charset="-128"/>
              </a:rPr>
              <a:t>entrent</a:t>
            </a:r>
            <a:r>
              <a:rPr sz="2200" dirty="0">
                <a:ea typeface="ＭＳ Ｐゴシック" pitchFamily="34" charset="-128"/>
              </a:rPr>
              <a:t> </a:t>
            </a:r>
            <a:r>
              <a:rPr sz="2200" dirty="0" err="1">
                <a:ea typeface="ＭＳ Ｐゴシック" pitchFamily="34" charset="-128"/>
              </a:rPr>
              <a:t>dans</a:t>
            </a:r>
            <a:r>
              <a:rPr sz="2200" dirty="0">
                <a:ea typeface="ＭＳ Ｐゴシック" pitchFamily="34" charset="-128"/>
              </a:rPr>
              <a:t> le corps </a:t>
            </a:r>
            <a:r>
              <a:rPr sz="2200" dirty="0" err="1">
                <a:ea typeface="ＭＳ Ｐゴシック" pitchFamily="34" charset="-128"/>
              </a:rPr>
              <a:t>d'une</a:t>
            </a:r>
            <a:r>
              <a:rPr sz="2200" dirty="0">
                <a:ea typeface="ＭＳ Ｐゴシック" pitchFamily="34" charset="-128"/>
              </a:rPr>
              <a:t> </a:t>
            </a:r>
            <a:r>
              <a:rPr sz="2200" dirty="0" err="1">
                <a:ea typeface="ＭＳ Ｐゴシック" pitchFamily="34" charset="-128"/>
              </a:rPr>
              <a:t>personne</a:t>
            </a:r>
            <a:r>
              <a:rPr sz="2200" dirty="0">
                <a:ea typeface="ＭＳ Ｐゴシック" pitchFamily="34" charset="-128"/>
              </a:rPr>
              <a:t> par </a:t>
            </a:r>
            <a:r>
              <a:rPr sz="2200" dirty="0" err="1">
                <a:ea typeface="ＭＳ Ｐゴシック" pitchFamily="34" charset="-128"/>
              </a:rPr>
              <a:t>sa</a:t>
            </a:r>
            <a:r>
              <a:rPr sz="2200" dirty="0">
                <a:ea typeface="ＭＳ Ｐゴシック" pitchFamily="34" charset="-128"/>
              </a:rPr>
              <a:t> </a:t>
            </a:r>
            <a:r>
              <a:rPr sz="2200" dirty="0" err="1">
                <a:ea typeface="ＭＳ Ｐゴシック" pitchFamily="34" charset="-128"/>
              </a:rPr>
              <a:t>peau</a:t>
            </a:r>
            <a:r>
              <a:rPr sz="2200" dirty="0">
                <a:ea typeface="ＭＳ Ｐゴシック" pitchFamily="34" charset="-128"/>
              </a:rPr>
              <a:t>.</a:t>
            </a:r>
          </a:p>
          <a:p>
            <a:pPr rtl="0">
              <a:spcAft>
                <a:spcPts val="1200"/>
              </a:spcAft>
            </a:pPr>
            <a:r>
              <a:rPr sz="2200" dirty="0" err="1">
                <a:ea typeface="ＭＳ Ｐゴシック" pitchFamily="34" charset="-128"/>
              </a:rPr>
              <a:t>Lorsque</a:t>
            </a:r>
            <a:r>
              <a:rPr sz="2200" dirty="0">
                <a:ea typeface="ＭＳ Ｐゴシック" pitchFamily="34" charset="-128"/>
              </a:rPr>
              <a:t> les </a:t>
            </a:r>
            <a:r>
              <a:rPr sz="2200" dirty="0" err="1">
                <a:ea typeface="ＭＳ Ｐゴシック" pitchFamily="34" charset="-128"/>
              </a:rPr>
              <a:t>œufs</a:t>
            </a:r>
            <a:r>
              <a:rPr sz="2200" dirty="0">
                <a:ea typeface="ＭＳ Ｐゴシック" pitchFamily="34" charset="-128"/>
              </a:rPr>
              <a:t> </a:t>
            </a:r>
            <a:r>
              <a:rPr sz="2200" dirty="0" err="1">
                <a:ea typeface="ＭＳ Ｐゴシック" pitchFamily="34" charset="-128"/>
              </a:rPr>
              <a:t>entrent</a:t>
            </a:r>
            <a:r>
              <a:rPr sz="2200" dirty="0">
                <a:ea typeface="ＭＳ Ｐゴシック" pitchFamily="34" charset="-128"/>
              </a:rPr>
              <a:t> </a:t>
            </a:r>
            <a:r>
              <a:rPr sz="2200" dirty="0" err="1">
                <a:ea typeface="ＭＳ Ｐゴシック" pitchFamily="34" charset="-128"/>
              </a:rPr>
              <a:t>dans</a:t>
            </a:r>
            <a:r>
              <a:rPr sz="2200" dirty="0">
                <a:ea typeface="ＭＳ Ｐゴシック" pitchFamily="34" charset="-128"/>
              </a:rPr>
              <a:t> le corps par la </a:t>
            </a:r>
            <a:r>
              <a:rPr sz="2200" dirty="0" err="1">
                <a:ea typeface="ＭＳ Ｐゴシック" pitchFamily="34" charset="-128"/>
              </a:rPr>
              <a:t>peau</a:t>
            </a:r>
            <a:r>
              <a:rPr sz="2200" dirty="0">
                <a:ea typeface="ＭＳ Ｐゴシック" pitchFamily="34" charset="-128"/>
              </a:rPr>
              <a:t>, des </a:t>
            </a:r>
            <a:r>
              <a:rPr sz="2200" dirty="0" err="1">
                <a:ea typeface="ＭＳ Ｐゴシック" pitchFamily="34" charset="-128"/>
              </a:rPr>
              <a:t>éruptions</a:t>
            </a:r>
            <a:r>
              <a:rPr sz="2200" dirty="0">
                <a:ea typeface="ＭＳ Ｐゴシック" pitchFamily="34" charset="-128"/>
              </a:rPr>
              <a:t> </a:t>
            </a:r>
            <a:r>
              <a:rPr sz="2200" dirty="0" err="1">
                <a:ea typeface="ＭＳ Ｐゴシック" pitchFamily="34" charset="-128"/>
              </a:rPr>
              <a:t>cutanées</a:t>
            </a:r>
            <a:r>
              <a:rPr sz="2200" dirty="0">
                <a:ea typeface="ＭＳ Ｐゴシック" pitchFamily="34" charset="-128"/>
              </a:rPr>
              <a:t> </a:t>
            </a:r>
            <a:r>
              <a:rPr sz="2200" dirty="0" err="1">
                <a:ea typeface="ＭＳ Ｐゴシック" pitchFamily="34" charset="-128"/>
              </a:rPr>
              <a:t>peuvent</a:t>
            </a:r>
            <a:r>
              <a:rPr sz="2200" dirty="0">
                <a:ea typeface="ＭＳ Ｐゴシック" pitchFamily="34" charset="-128"/>
              </a:rPr>
              <a:t> </a:t>
            </a:r>
            <a:r>
              <a:rPr sz="2200" dirty="0" err="1">
                <a:ea typeface="ＭＳ Ｐゴシック" pitchFamily="34" charset="-128"/>
              </a:rPr>
              <a:t>apparaitre</a:t>
            </a:r>
            <a:r>
              <a:rPr sz="2200" dirty="0">
                <a:ea typeface="ＭＳ Ｐゴシック" pitchFamily="34" charset="-128"/>
              </a:rPr>
              <a:t>, et la </a:t>
            </a:r>
            <a:r>
              <a:rPr sz="2200" dirty="0" err="1">
                <a:ea typeface="ＭＳ Ｐゴシック" pitchFamily="34" charset="-128"/>
              </a:rPr>
              <a:t>peau</a:t>
            </a:r>
            <a:r>
              <a:rPr sz="2200" dirty="0">
                <a:ea typeface="ＭＳ Ｐゴシック" pitchFamily="34" charset="-128"/>
              </a:rPr>
              <a:t> </a:t>
            </a:r>
            <a:r>
              <a:rPr sz="2200" dirty="0" err="1">
                <a:ea typeface="ＭＳ Ｐゴシック" pitchFamily="34" charset="-128"/>
              </a:rPr>
              <a:t>peut</a:t>
            </a:r>
            <a:r>
              <a:rPr sz="2200" dirty="0">
                <a:ea typeface="ＭＳ Ｐゴシック" pitchFamily="34" charset="-128"/>
              </a:rPr>
              <a:t> </a:t>
            </a:r>
            <a:r>
              <a:rPr sz="2200" dirty="0" err="1">
                <a:ea typeface="ＭＳ Ｐゴシック" pitchFamily="34" charset="-128"/>
              </a:rPr>
              <a:t>gratter</a:t>
            </a:r>
            <a:r>
              <a:rPr sz="2200" dirty="0">
                <a:ea typeface="ＭＳ Ｐゴシック" pitchFamily="34" charset="-128"/>
              </a:rPr>
              <a:t>.  </a:t>
            </a:r>
            <a:r>
              <a:rPr sz="2200" dirty="0" err="1">
                <a:ea typeface="ＭＳ Ｐゴシック" pitchFamily="34" charset="-128"/>
              </a:rPr>
              <a:t>Tandis</a:t>
            </a:r>
            <a:r>
              <a:rPr sz="2200" dirty="0">
                <a:ea typeface="ＭＳ Ｐゴシック" pitchFamily="34" charset="-128"/>
              </a:rPr>
              <a:t> </a:t>
            </a:r>
            <a:r>
              <a:rPr sz="2200" dirty="0" err="1">
                <a:ea typeface="ＭＳ Ｐゴシック" pitchFamily="34" charset="-128"/>
              </a:rPr>
              <a:t>que</a:t>
            </a:r>
            <a:r>
              <a:rPr sz="2200" dirty="0">
                <a:ea typeface="ＭＳ Ｐゴシック" pitchFamily="34" charset="-128"/>
              </a:rPr>
              <a:t> le parasite arrive à </a:t>
            </a:r>
            <a:r>
              <a:rPr sz="2200" dirty="0" err="1">
                <a:ea typeface="ＭＳ Ｐゴシック" pitchFamily="34" charset="-128"/>
              </a:rPr>
              <a:t>maturité</a:t>
            </a:r>
            <a:r>
              <a:rPr sz="2200" dirty="0">
                <a:ea typeface="ＭＳ Ｐゴシック" pitchFamily="34" charset="-128"/>
              </a:rPr>
              <a:t>, les </a:t>
            </a:r>
            <a:r>
              <a:rPr sz="2200" dirty="0" err="1">
                <a:ea typeface="ＭＳ Ｐゴシック" pitchFamily="34" charset="-128"/>
              </a:rPr>
              <a:t>symptômes</a:t>
            </a:r>
            <a:r>
              <a:rPr sz="2200" dirty="0">
                <a:ea typeface="ＭＳ Ｐゴシック" pitchFamily="34" charset="-128"/>
              </a:rPr>
              <a:t> </a:t>
            </a:r>
            <a:r>
              <a:rPr sz="2200" dirty="0" err="1">
                <a:ea typeface="ＭＳ Ｐゴシック" pitchFamily="34" charset="-128"/>
              </a:rPr>
              <a:t>comprendront</a:t>
            </a:r>
            <a:r>
              <a:rPr sz="2200" dirty="0">
                <a:ea typeface="ＭＳ Ｐゴシック" pitchFamily="34" charset="-128"/>
              </a:rPr>
              <a:t> la </a:t>
            </a:r>
            <a:r>
              <a:rPr sz="2200" dirty="0" err="1">
                <a:ea typeface="ＭＳ Ｐゴシック" pitchFamily="34" charset="-128"/>
              </a:rPr>
              <a:t>fièvre</a:t>
            </a:r>
            <a:r>
              <a:rPr sz="2200" dirty="0">
                <a:ea typeface="ＭＳ Ｐゴシック" pitchFamily="34" charset="-128"/>
              </a:rPr>
              <a:t>, des frissons, </a:t>
            </a:r>
            <a:r>
              <a:rPr sz="2200" dirty="0" err="1">
                <a:ea typeface="ＭＳ Ｐゴシック" pitchFamily="34" charset="-128"/>
              </a:rPr>
              <a:t>une</a:t>
            </a:r>
            <a:r>
              <a:rPr sz="2200" dirty="0">
                <a:ea typeface="ＭＳ Ｐゴシック" pitchFamily="34" charset="-128"/>
              </a:rPr>
              <a:t> </a:t>
            </a:r>
            <a:r>
              <a:rPr sz="2200" dirty="0" err="1">
                <a:ea typeface="ＭＳ Ｐゴシック" pitchFamily="34" charset="-128"/>
              </a:rPr>
              <a:t>toux</a:t>
            </a:r>
            <a:r>
              <a:rPr sz="2200" dirty="0">
                <a:ea typeface="ＭＳ Ｐゴシック" pitchFamily="34" charset="-128"/>
              </a:rPr>
              <a:t>, et des </a:t>
            </a:r>
            <a:r>
              <a:rPr sz="2200" dirty="0" err="1">
                <a:ea typeface="ＭＳ Ｐゴシック" pitchFamily="34" charset="-128"/>
              </a:rPr>
              <a:t>douleurs</a:t>
            </a:r>
            <a:r>
              <a:rPr sz="2200" dirty="0">
                <a:ea typeface="ＭＳ Ｐゴシック" pitchFamily="34" charset="-128"/>
              </a:rPr>
              <a:t> </a:t>
            </a:r>
            <a:r>
              <a:rPr sz="2200" dirty="0" err="1">
                <a:ea typeface="ＭＳ Ｐゴシック" pitchFamily="34" charset="-128"/>
              </a:rPr>
              <a:t>musculaires</a:t>
            </a:r>
            <a:r>
              <a:rPr sz="2200" dirty="0">
                <a:ea typeface="ＭＳ Ｐゴシック" pitchFamily="34" charset="-128"/>
              </a:rPr>
              <a:t>.  </a:t>
            </a:r>
            <a:r>
              <a:rPr sz="2200" dirty="0" err="1">
                <a:ea typeface="ＭＳ Ｐゴシック" pitchFamily="34" charset="-128"/>
              </a:rPr>
              <a:t>D'autres</a:t>
            </a:r>
            <a:r>
              <a:rPr sz="2200" dirty="0">
                <a:ea typeface="ＭＳ Ｐゴシック" pitchFamily="34" charset="-128"/>
              </a:rPr>
              <a:t> </a:t>
            </a:r>
            <a:r>
              <a:rPr sz="2200" dirty="0" err="1">
                <a:ea typeface="ＭＳ Ｐゴシック" pitchFamily="34" charset="-128"/>
              </a:rPr>
              <a:t>symptômes</a:t>
            </a:r>
            <a:r>
              <a:rPr sz="2200" dirty="0">
                <a:ea typeface="ＭＳ Ｐゴシック" pitchFamily="34" charset="-128"/>
              </a:rPr>
              <a:t> </a:t>
            </a:r>
            <a:r>
              <a:rPr sz="2200" dirty="0" err="1">
                <a:ea typeface="ＭＳ Ｐゴシック" pitchFamily="34" charset="-128"/>
              </a:rPr>
              <a:t>sont</a:t>
            </a:r>
            <a:r>
              <a:rPr sz="2200" dirty="0">
                <a:ea typeface="ＭＳ Ｐゴシック" pitchFamily="34" charset="-128"/>
              </a:rPr>
              <a:t> des </a:t>
            </a:r>
            <a:r>
              <a:rPr sz="2200" dirty="0" err="1">
                <a:ea typeface="ＭＳ Ｐゴシック" pitchFamily="34" charset="-128"/>
              </a:rPr>
              <a:t>douleurs</a:t>
            </a:r>
            <a:r>
              <a:rPr sz="2200" dirty="0">
                <a:ea typeface="ＭＳ Ｐゴシック" pitchFamily="34" charset="-128"/>
              </a:rPr>
              <a:t> </a:t>
            </a:r>
            <a:r>
              <a:rPr sz="2200" dirty="0" err="1">
                <a:ea typeface="ＭＳ Ｐゴシック" pitchFamily="34" charset="-128"/>
              </a:rPr>
              <a:t>d'estomac</a:t>
            </a:r>
            <a:r>
              <a:rPr sz="2200" dirty="0">
                <a:ea typeface="ＭＳ Ｐゴシック" pitchFamily="34" charset="-128"/>
              </a:rPr>
              <a:t>, la </a:t>
            </a:r>
            <a:r>
              <a:rPr sz="2200" dirty="0" err="1">
                <a:ea typeface="ＭＳ Ｐゴシック" pitchFamily="34" charset="-128"/>
              </a:rPr>
              <a:t>diarrhée</a:t>
            </a:r>
            <a:r>
              <a:rPr sz="2200" dirty="0">
                <a:ea typeface="ＭＳ Ｐゴシック" pitchFamily="34" charset="-128"/>
              </a:rPr>
              <a:t> et des </a:t>
            </a:r>
            <a:r>
              <a:rPr sz="2200" dirty="0" err="1">
                <a:ea typeface="ＭＳ Ｐゴシック" pitchFamily="34" charset="-128"/>
              </a:rPr>
              <a:t>selles</a:t>
            </a:r>
            <a:r>
              <a:rPr sz="2200" dirty="0">
                <a:ea typeface="ＭＳ Ｐゴシック" pitchFamily="34" charset="-128"/>
              </a:rPr>
              <a:t> </a:t>
            </a:r>
            <a:r>
              <a:rPr sz="2200" dirty="0" err="1">
                <a:ea typeface="ＭＳ Ｐゴシック" pitchFamily="34" charset="-128"/>
              </a:rPr>
              <a:t>sanglantes</a:t>
            </a:r>
            <a:r>
              <a:rPr sz="2200" dirty="0">
                <a:ea typeface="ＭＳ Ｐゴシック" pitchFamily="34" charset="-128"/>
              </a:rPr>
              <a:t>. Le </a:t>
            </a:r>
            <a:r>
              <a:rPr sz="2200" dirty="0" err="1">
                <a:ea typeface="ＭＳ Ｐゴシック" pitchFamily="34" charset="-128"/>
              </a:rPr>
              <a:t>foie</a:t>
            </a:r>
            <a:r>
              <a:rPr sz="2200" dirty="0">
                <a:ea typeface="ＭＳ Ｐゴシック" pitchFamily="34" charset="-128"/>
              </a:rPr>
              <a:t> et la rate </a:t>
            </a:r>
            <a:r>
              <a:rPr sz="2200" dirty="0" err="1">
                <a:ea typeface="ＭＳ Ｐゴシック" pitchFamily="34" charset="-128"/>
              </a:rPr>
              <a:t>peuvent</a:t>
            </a:r>
            <a:r>
              <a:rPr sz="2200" dirty="0">
                <a:ea typeface="ＭＳ Ｐゴシック" pitchFamily="34" charset="-128"/>
              </a:rPr>
              <a:t> </a:t>
            </a:r>
            <a:r>
              <a:rPr sz="2200" dirty="0" err="1">
                <a:ea typeface="ＭＳ Ｐゴシック" pitchFamily="34" charset="-128"/>
              </a:rPr>
              <a:t>grossir</a:t>
            </a:r>
            <a:r>
              <a:rPr sz="2200" dirty="0">
                <a:ea typeface="ＭＳ Ｐゴシック" pitchFamily="34" charset="-128"/>
              </a:rPr>
              <a:t> </a:t>
            </a:r>
            <a:r>
              <a:rPr sz="2200" dirty="0" err="1">
                <a:ea typeface="ＭＳ Ｐゴシック" pitchFamily="34" charset="-128"/>
              </a:rPr>
              <a:t>dans</a:t>
            </a:r>
            <a:r>
              <a:rPr sz="2200" dirty="0">
                <a:ea typeface="ＭＳ Ｐゴシック" pitchFamily="34" charset="-128"/>
              </a:rPr>
              <a:t> les </a:t>
            </a:r>
            <a:r>
              <a:rPr sz="2200" dirty="0" err="1">
                <a:ea typeface="ＭＳ Ｐゴシック" pitchFamily="34" charset="-128"/>
              </a:rPr>
              <a:t>cas</a:t>
            </a:r>
            <a:r>
              <a:rPr sz="2200" dirty="0">
                <a:ea typeface="ＭＳ Ｐゴシック" pitchFamily="34" charset="-128"/>
              </a:rPr>
              <a:t> graves.</a:t>
            </a:r>
          </a:p>
          <a:p>
            <a:endParaRPr lang="en-US" sz="2200" dirty="0"/>
          </a:p>
        </p:txBody>
      </p:sp>
    </p:spTree>
    <p:extLst>
      <p:ext uri="{BB962C8B-B14F-4D97-AF65-F5344CB8AC3E}">
        <p14:creationId xmlns:p14="http://schemas.microsoft.com/office/powerpoint/2010/main" val="32869718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ontent Placeholder 2"/>
          <p:cNvSpPr>
            <a:spLocks noGrp="1"/>
          </p:cNvSpPr>
          <p:nvPr>
            <p:ph idx="1"/>
          </p:nvPr>
        </p:nvSpPr>
        <p:spPr>
          <a:xfrm>
            <a:off x="468313" y="1268760"/>
            <a:ext cx="8229600" cy="4814540"/>
          </a:xfrm>
        </p:spPr>
        <p:txBody>
          <a:bodyPr/>
          <a:lstStyle/>
          <a:p>
            <a:pPr rtl="0"/>
            <a:r>
              <a:rPr sz="2400">
                <a:ea typeface="ＭＳ Ｐゴシック" pitchFamily="34" charset="-128"/>
              </a:rPr>
              <a:t>Chez les enfants, la schistosomiase :</a:t>
            </a:r>
          </a:p>
          <a:p>
            <a:pPr lvl="1" rtl="0"/>
            <a:r>
              <a:rPr sz="2400">
                <a:ea typeface="ＭＳ Ｐゴシック" pitchFamily="34" charset="-128"/>
              </a:rPr>
              <a:t>Provoque l'anémie - les nouveau-nés et les enfants ont un taux d'anémie 40% supérieur</a:t>
            </a:r>
          </a:p>
          <a:p>
            <a:pPr lvl="1" rtl="0"/>
            <a:r>
              <a:rPr sz="2400">
                <a:ea typeface="ＭＳ Ｐゴシック" pitchFamily="34" charset="-128"/>
              </a:rPr>
              <a:t>Contribue aux difficultés d'apprentissage</a:t>
            </a:r>
          </a:p>
          <a:p>
            <a:pPr rtl="0"/>
            <a:r>
              <a:rPr sz="2400">
                <a:ea typeface="ＭＳ Ｐゴシック" pitchFamily="34" charset="-128"/>
              </a:rPr>
              <a:t>Les femmes enceintes infectées par la schistosomiase : </a:t>
            </a:r>
          </a:p>
          <a:p>
            <a:pPr lvl="1" rtl="0"/>
            <a:r>
              <a:rPr sz="2400">
                <a:ea typeface="Arial" pitchFamily="34" charset="0"/>
              </a:rPr>
              <a:t>Développent une anémie sévère - </a:t>
            </a:r>
            <a:r>
              <a:rPr sz="2400">
                <a:ea typeface="ＭＳ Ｐゴシック" pitchFamily="34" charset="-128"/>
              </a:rPr>
              <a:t>65% des femmes enceintes ayant la schistosomiase souffrent d'anémie</a:t>
            </a:r>
          </a:p>
          <a:p>
            <a:pPr lvl="1" rtl="0"/>
            <a:r>
              <a:rPr sz="2400">
                <a:solidFill>
                  <a:srgbClr val="000000"/>
                </a:solidFill>
                <a:ea typeface="Arial" pitchFamily="34" charset="0"/>
              </a:rPr>
              <a:t>Ont des enfants de faible poids à la naissance - </a:t>
            </a:r>
            <a:r>
              <a:rPr sz="2400">
                <a:ea typeface="ＭＳ Ｐゴシック" pitchFamily="34" charset="-128"/>
              </a:rPr>
              <a:t>45% des nouveau-nés seront nés avec un faible poids</a:t>
            </a:r>
          </a:p>
          <a:p>
            <a:pPr lvl="1" rtl="0"/>
            <a:r>
              <a:rPr sz="2400">
                <a:solidFill>
                  <a:srgbClr val="000000"/>
                </a:solidFill>
                <a:ea typeface="Arial" pitchFamily="34" charset="0"/>
              </a:rPr>
              <a:t>Taux de mortalité infantile/maternelle plus élevés</a:t>
            </a:r>
          </a:p>
          <a:p>
            <a:pPr lvl="1" rtl="0"/>
            <a:r>
              <a:rPr sz="2400">
                <a:solidFill>
                  <a:srgbClr val="000000"/>
                </a:solidFill>
                <a:ea typeface="Arial" pitchFamily="34" charset="0"/>
              </a:rPr>
              <a:t>Taux de fausses couches plus élevés</a:t>
            </a:r>
          </a:p>
        </p:txBody>
      </p:sp>
      <p:sp>
        <p:nvSpPr>
          <p:cNvPr id="48131" name="Title 1"/>
          <p:cNvSpPr>
            <a:spLocks noGrp="1"/>
          </p:cNvSpPr>
          <p:nvPr>
            <p:ph type="title"/>
          </p:nvPr>
        </p:nvSpPr>
        <p:spPr/>
        <p:txBody>
          <a:bodyPr/>
          <a:lstStyle/>
          <a:p>
            <a:pPr rtl="0"/>
            <a:r>
              <a:rPr b="1">
                <a:solidFill>
                  <a:schemeClr val="accent2"/>
                </a:solidFill>
                <a:ea typeface="ＭＳ Ｐゴシック" pitchFamily="34" charset="-128"/>
              </a:rPr>
              <a:t>Schistosomiase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0"/>
            <a:ext cx="8229600" cy="1143000"/>
          </a:xfrm>
        </p:spPr>
        <p:txBody>
          <a:bodyPr/>
          <a:lstStyle/>
          <a:p>
            <a:pPr rtl="0"/>
            <a:r>
              <a:rPr b="1">
                <a:solidFill>
                  <a:schemeClr val="accent2"/>
                </a:solidFill>
                <a:ea typeface="ＭＳ Ｐゴシック" pitchFamily="34" charset="-128"/>
              </a:rPr>
              <a:t>Hépatite E </a:t>
            </a:r>
          </a:p>
        </p:txBody>
      </p:sp>
      <p:sp>
        <p:nvSpPr>
          <p:cNvPr id="17410" name="Rectangle 1"/>
          <p:cNvSpPr>
            <a:spLocks noChangeArrowheads="1"/>
          </p:cNvSpPr>
          <p:nvPr/>
        </p:nvSpPr>
        <p:spPr bwMode="auto">
          <a:xfrm>
            <a:off x="1228725" y="5301208"/>
            <a:ext cx="668655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rtl="0" eaLnBrk="1" hangingPunct="1">
              <a:spcAft>
                <a:spcPts val="1200"/>
              </a:spcAft>
              <a:buFont typeface="Arial" pitchFamily="34" charset="0"/>
              <a:buChar char="•"/>
            </a:pPr>
            <a:r>
              <a:rPr dirty="0" err="1"/>
              <a:t>l'hépatite</a:t>
            </a:r>
            <a:r>
              <a:rPr dirty="0"/>
              <a:t> E </a:t>
            </a:r>
            <a:r>
              <a:rPr dirty="0" err="1"/>
              <a:t>est</a:t>
            </a:r>
            <a:r>
              <a:rPr dirty="0"/>
              <a:t> </a:t>
            </a:r>
            <a:r>
              <a:rPr dirty="0" err="1"/>
              <a:t>provoquée</a:t>
            </a:r>
            <a:r>
              <a:rPr dirty="0"/>
              <a:t> par le virus de </a:t>
            </a:r>
            <a:r>
              <a:rPr dirty="0" err="1"/>
              <a:t>l'hépatite</a:t>
            </a:r>
            <a:r>
              <a:rPr dirty="0"/>
              <a:t> E. </a:t>
            </a:r>
          </a:p>
          <a:p>
            <a:pPr rtl="0" eaLnBrk="1" hangingPunct="1">
              <a:spcAft>
                <a:spcPts val="1200"/>
              </a:spcAft>
              <a:buFont typeface="Arial" pitchFamily="34" charset="0"/>
              <a:buChar char="•"/>
            </a:pPr>
            <a:r>
              <a:rPr dirty="0"/>
              <a:t>On </a:t>
            </a:r>
            <a:r>
              <a:rPr dirty="0" err="1"/>
              <a:t>l'appelle</a:t>
            </a:r>
            <a:r>
              <a:rPr dirty="0"/>
              <a:t> </a:t>
            </a:r>
            <a:r>
              <a:rPr dirty="0" err="1"/>
              <a:t>aussi</a:t>
            </a:r>
            <a:r>
              <a:rPr dirty="0"/>
              <a:t> VHE.</a:t>
            </a:r>
          </a:p>
        </p:txBody>
      </p:sp>
      <p:pic>
        <p:nvPicPr>
          <p:cNvPr id="1741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9563" y="1196975"/>
            <a:ext cx="34448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5"/>
          <p:cNvSpPr txBox="1">
            <a:spLocks noChangeArrowheads="1"/>
          </p:cNvSpPr>
          <p:nvPr/>
        </p:nvSpPr>
        <p:spPr bwMode="auto">
          <a:xfrm>
            <a:off x="2849563" y="4702175"/>
            <a:ext cx="3444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rtl="0" eaLnBrk="1" hangingPunct="1"/>
            <a:r>
              <a:rPr sz="1800"/>
              <a:t>Source : Yamashita, et al., 2009</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rtl="0"/>
            <a:r>
              <a:rPr b="1">
                <a:solidFill>
                  <a:schemeClr val="accent2"/>
                </a:solidFill>
                <a:ea typeface="ＭＳ Ｐゴシック" pitchFamily="34" charset="-128"/>
              </a:rPr>
              <a:t>Hépatite 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484784"/>
            <a:ext cx="4009026" cy="5011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932040" y="6496066"/>
            <a:ext cx="2304256" cy="369332"/>
          </a:xfrm>
          <a:prstGeom prst="rect">
            <a:avLst/>
          </a:prstGeom>
          <a:noFill/>
        </p:spPr>
        <p:txBody>
          <a:bodyPr wrap="square" rtlCol="0">
            <a:spAutoFit/>
          </a:bodyPr>
          <a:lstStyle/>
          <a:p>
            <a:pPr rtl="0"/>
            <a:r>
              <a:rPr/>
              <a:t>WEDC, 2012</a:t>
            </a:r>
          </a:p>
        </p:txBody>
      </p:sp>
    </p:spTree>
    <p:extLst>
      <p:ext uri="{BB962C8B-B14F-4D97-AF65-F5344CB8AC3E}">
        <p14:creationId xmlns:p14="http://schemas.microsoft.com/office/powerpoint/2010/main" val="1274845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4170" b="4170"/>
          <a:stretch>
            <a:fillRect/>
          </a:stretch>
        </p:blipFill>
        <p:spPr/>
      </p:pic>
      <p:sp>
        <p:nvSpPr>
          <p:cNvPr id="19459" name="Rectangle 7"/>
          <p:cNvSpPr>
            <a:spLocks noChangeArrowheads="1"/>
          </p:cNvSpPr>
          <p:nvPr/>
        </p:nvSpPr>
        <p:spPr bwMode="auto">
          <a:xfrm>
            <a:off x="1547813" y="6211888"/>
            <a:ext cx="6985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rtl="0" eaLnBrk="1" hangingPunct="1"/>
            <a:r>
              <a:rPr sz="1600"/>
              <a:t>Source : CDC http://www.cdc.gov/hepatitis/HEV/HEVfaq.htm#section2</a:t>
            </a:r>
          </a:p>
        </p:txBody>
      </p:sp>
      <p:sp>
        <p:nvSpPr>
          <p:cNvPr id="19460" name="Title 1"/>
          <p:cNvSpPr txBox="1">
            <a:spLocks/>
          </p:cNvSpPr>
          <p:nvPr/>
        </p:nvSpPr>
        <p:spPr bwMode="auto">
          <a:xfrm>
            <a:off x="468313" y="1889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rtl="0"/>
            <a:r>
              <a:rPr sz="4400" b="1">
                <a:solidFill>
                  <a:schemeClr val="accent2"/>
                </a:solidFill>
              </a:rPr>
              <a:t>Hépatite 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0"/>
            <a:ext cx="8229600" cy="1143000"/>
          </a:xfrm>
        </p:spPr>
        <p:txBody>
          <a:bodyPr/>
          <a:lstStyle/>
          <a:p>
            <a:pPr rtl="0"/>
            <a:r>
              <a:rPr b="1">
                <a:solidFill>
                  <a:schemeClr val="accent2"/>
                </a:solidFill>
                <a:ea typeface="ＭＳ Ｐゴシック" pitchFamily="34" charset="-128"/>
              </a:rPr>
              <a:t>Hépatite E </a:t>
            </a:r>
          </a:p>
        </p:txBody>
      </p:sp>
      <p:sp>
        <p:nvSpPr>
          <p:cNvPr id="21506" name="Content Placeholder 2"/>
          <p:cNvSpPr>
            <a:spLocks noGrp="1"/>
          </p:cNvSpPr>
          <p:nvPr>
            <p:ph idx="1"/>
          </p:nvPr>
        </p:nvSpPr>
        <p:spPr>
          <a:xfrm>
            <a:off x="457200" y="1143000"/>
            <a:ext cx="8631238" cy="5446713"/>
          </a:xfrm>
        </p:spPr>
        <p:txBody>
          <a:bodyPr/>
          <a:lstStyle/>
          <a:p>
            <a:pPr rtl="0">
              <a:spcAft>
                <a:spcPts val="1200"/>
              </a:spcAft>
            </a:pPr>
            <a:r>
              <a:rPr sz="2800">
                <a:ea typeface="ＭＳ Ｐゴシック" pitchFamily="34" charset="-128"/>
              </a:rPr>
              <a:t>L'hépatite E est hautement transmissible par l'eau.</a:t>
            </a:r>
          </a:p>
          <a:p>
            <a:pPr rtl="0">
              <a:spcAft>
                <a:spcPts val="1200"/>
              </a:spcAft>
            </a:pPr>
            <a:r>
              <a:rPr sz="2800">
                <a:ea typeface="ＭＳ Ｐゴシック" pitchFamily="34" charset="-128"/>
              </a:rPr>
              <a:t>C'est une maladie féco-orale. Elle est couramment répandue par contamination fécale de l'eau des personnes, mais certains types peuvent aussi être propagés par des animaux.</a:t>
            </a:r>
          </a:p>
          <a:p>
            <a:pPr rtl="0">
              <a:spcAft>
                <a:spcPts val="1200"/>
              </a:spcAft>
            </a:pPr>
            <a:r>
              <a:rPr sz="2800">
                <a:ea typeface="ＭＳ Ｐゴシック" pitchFamily="34" charset="-128"/>
              </a:rPr>
              <a:t>Les femmes enceintes sont très sensibles à l'hépatite E et transmettent la maladie à leur fœtus.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rtl="0"/>
            <a:r>
              <a:rPr b="1">
                <a:solidFill>
                  <a:schemeClr val="accent2"/>
                </a:solidFill>
                <a:ea typeface="ＭＳ Ｐゴシック" pitchFamily="34" charset="-128"/>
              </a:rPr>
              <a:t>Hépatite E</a:t>
            </a:r>
          </a:p>
        </p:txBody>
      </p:sp>
      <p:sp>
        <p:nvSpPr>
          <p:cNvPr id="3" name="Content Placeholder 2"/>
          <p:cNvSpPr>
            <a:spLocks noGrp="1"/>
          </p:cNvSpPr>
          <p:nvPr>
            <p:ph idx="1"/>
          </p:nvPr>
        </p:nvSpPr>
        <p:spPr/>
        <p:txBody>
          <a:bodyPr/>
          <a:lstStyle/>
          <a:p>
            <a:pPr rtl="0">
              <a:defRPr/>
            </a:pPr>
            <a:r>
              <a:rPr sz="2800">
                <a:ea typeface="Arial" pitchFamily="-112" charset="0"/>
              </a:rPr>
              <a:t>Selon l'OMS, il y a 20 millions d'infections par l'hépatite E chaque année. 56 600 de ces infections entrainent la mort. </a:t>
            </a:r>
          </a:p>
          <a:p>
            <a:pPr rtl="0">
              <a:defRPr/>
            </a:pPr>
            <a:r>
              <a:rPr sz="2800">
                <a:ea typeface="Arial" pitchFamily="-112" charset="0"/>
              </a:rPr>
              <a:t>Les symptômes de l'hépatite E apparaissent 3 à 8 semaines après l'infection.  Parmi ces symptômes, on trouve : la jaunisse, un manque d'appétit, une hépatomégalie, des douleurs et une sensibilité de l'estomac, des vomissements et une fièvre. </a:t>
            </a:r>
          </a:p>
          <a:p>
            <a:pPr rtl="0">
              <a:defRPr/>
            </a:pPr>
            <a:r>
              <a:rPr sz="2800">
                <a:ea typeface="Arial" pitchFamily="-112" charset="0"/>
              </a:rPr>
              <a:t>L'hépatite E provoque une maladie du foie. </a:t>
            </a:r>
          </a:p>
          <a:p>
            <a:pPr>
              <a:defRPr/>
            </a:pPr>
            <a:endParaRPr lang="en-GB" dirty="0" smtClean="0">
              <a:ea typeface="Arial" pitchFamily="-112" charset="0"/>
            </a:endParaRPr>
          </a:p>
          <a:p>
            <a:pPr marL="0" indent="0" rtl="0">
              <a:buFontTx/>
              <a:buNone/>
              <a:defRPr/>
            </a:pPr>
            <a:r>
              <a:rPr>
                <a:ea typeface="Arial" pitchFamily="-112"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0"/>
            <a:ext cx="8229600" cy="1143000"/>
          </a:xfrm>
        </p:spPr>
        <p:txBody>
          <a:bodyPr/>
          <a:lstStyle/>
          <a:p>
            <a:pPr rtl="0"/>
            <a:r>
              <a:rPr b="1">
                <a:solidFill>
                  <a:schemeClr val="accent2"/>
                </a:solidFill>
                <a:ea typeface="ＭＳ Ｐゴシック" pitchFamily="34" charset="-128"/>
              </a:rPr>
              <a:t>Hépatite E </a:t>
            </a:r>
          </a:p>
        </p:txBody>
      </p:sp>
      <p:sp>
        <p:nvSpPr>
          <p:cNvPr id="23554" name="Content Placeholder 2"/>
          <p:cNvSpPr>
            <a:spLocks noGrp="1"/>
          </p:cNvSpPr>
          <p:nvPr>
            <p:ph idx="1"/>
          </p:nvPr>
        </p:nvSpPr>
        <p:spPr>
          <a:xfrm>
            <a:off x="457200" y="1143000"/>
            <a:ext cx="8631238" cy="5446713"/>
          </a:xfrm>
        </p:spPr>
        <p:txBody>
          <a:bodyPr/>
          <a:lstStyle/>
          <a:p>
            <a:pPr rtl="0">
              <a:spcAft>
                <a:spcPts val="1200"/>
              </a:spcAft>
            </a:pPr>
            <a:r>
              <a:rPr sz="2600">
                <a:ea typeface="ＭＳ Ｐゴシック" pitchFamily="34" charset="-128"/>
              </a:rPr>
              <a:t>De nombreuses études ont montré que l'infection par l'hépatite E durant la grossesse dans les pays en développement entraine une mortalité maternelle élevées, augmente le risque de naissance prématurée, et de mort des nouveau-nés. </a:t>
            </a:r>
          </a:p>
          <a:p>
            <a:pPr rtl="0">
              <a:spcAft>
                <a:spcPts val="1200"/>
              </a:spcAft>
            </a:pPr>
            <a:r>
              <a:rPr sz="2600">
                <a:ea typeface="ＭＳ Ｐゴシック" pitchFamily="34" charset="-128"/>
              </a:rPr>
              <a:t>Environ 30% des femmes enceintes infectées par l'hépatite E meurent. </a:t>
            </a:r>
          </a:p>
          <a:p>
            <a:pPr rtl="0">
              <a:spcAft>
                <a:spcPts val="1200"/>
              </a:spcAft>
            </a:pPr>
            <a:r>
              <a:rPr sz="2600">
                <a:ea typeface="ＭＳ Ｐゴシック" pitchFamily="34" charset="-128"/>
              </a:rPr>
              <a:t>Environ 45% des femmes enceintes atteintes de l’hépatite E accoucheront prématurément. </a:t>
            </a:r>
          </a:p>
          <a:p>
            <a:pPr rtl="0">
              <a:spcAft>
                <a:spcPts val="1200"/>
              </a:spcAft>
            </a:pPr>
            <a:r>
              <a:rPr sz="2600">
                <a:ea typeface="ＭＳ Ｐゴシック" pitchFamily="34" charset="-128"/>
              </a:rPr>
              <a:t>Environ 25% des nourrissons nés d'une femme atteinte de l'hépatite E mourront.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14186</TotalTime>
  <Words>2020</Words>
  <Application>Microsoft Office PowerPoint</Application>
  <PresentationFormat>On-screen Show (4:3)</PresentationFormat>
  <Paragraphs>291</Paragraphs>
  <Slides>34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ＭＳ Ｐゴシック</vt:lpstr>
      <vt:lpstr>Arial</vt:lpstr>
      <vt:lpstr>Calibri</vt:lpstr>
      <vt:lpstr>Default Design</vt:lpstr>
      <vt:lpstr>PowerPoint Presentation</vt:lpstr>
      <vt:lpstr>PowerPoint Presentation</vt:lpstr>
      <vt:lpstr>Santé maternelle et infantile :  Modules d'informations sur les maladies</vt:lpstr>
      <vt:lpstr>Hépatite E </vt:lpstr>
      <vt:lpstr>Hépatite E</vt:lpstr>
      <vt:lpstr>PowerPoint Presentation</vt:lpstr>
      <vt:lpstr>Hépatite E </vt:lpstr>
      <vt:lpstr>Hépatite E</vt:lpstr>
      <vt:lpstr>Hépatite E </vt:lpstr>
      <vt:lpstr>PowerPoint Presentation</vt:lpstr>
      <vt:lpstr>PowerPoint Presentation</vt:lpstr>
      <vt:lpstr>Toxoplasmose</vt:lpstr>
      <vt:lpstr>Toxoplasmose</vt:lpstr>
      <vt:lpstr>Toxoplasmose</vt:lpstr>
      <vt:lpstr>Toxoplasmose</vt:lpstr>
      <vt:lpstr>Choléra </vt:lpstr>
      <vt:lpstr>PowerPoint Presentation</vt:lpstr>
      <vt:lpstr>Choléra</vt:lpstr>
      <vt:lpstr>Choléra</vt:lpstr>
      <vt:lpstr>Choléra </vt:lpstr>
      <vt:lpstr>Choléra</vt:lpstr>
      <vt:lpstr>PowerPoint Presentation</vt:lpstr>
      <vt:lpstr>PowerPoint Presentation</vt:lpstr>
      <vt:lpstr>PowerPoint Presentation</vt:lpstr>
      <vt:lpstr>Cryptosporidiose</vt:lpstr>
      <vt:lpstr>Cryptosporidiose</vt:lpstr>
      <vt:lpstr>Cryptosporidiose</vt:lpstr>
      <vt:lpstr>Cryptosporidiose</vt:lpstr>
      <vt:lpstr>Schistosomiase</vt:lpstr>
      <vt:lpstr>Schistosomiase</vt:lpstr>
      <vt:lpstr>Schistosomiase</vt:lpstr>
      <vt:lpstr>Schistosomiase</vt:lpstr>
      <vt:lpstr>Schistosomiase</vt:lpstr>
      <vt:lpstr>Schistosomiase</vt:lpstr>
    </vt:vector>
  </TitlesOfParts>
  <Company>CAWST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Household Water Treatment and Safe Storage Workshop</dc:title>
  <dc:creator>lthomas</dc:creator>
  <cp:lastModifiedBy>Andrea Roach</cp:lastModifiedBy>
  <cp:revision>295</cp:revision>
  <cp:lastPrinted>2014-09-15T16:41:30Z</cp:lastPrinted>
  <dcterms:created xsi:type="dcterms:W3CDTF">2012-07-31T02:31:11Z</dcterms:created>
  <dcterms:modified xsi:type="dcterms:W3CDTF">2014-11-14T04:28:58Z</dcterms:modified>
</cp:coreProperties>
</file>