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335" r:id="rId2"/>
    <p:sldId id="334" r:id="rId3"/>
    <p:sldId id="256" r:id="rId4"/>
    <p:sldId id="257" r:id="rId5"/>
    <p:sldId id="312" r:id="rId6"/>
    <p:sldId id="313" r:id="rId7"/>
    <p:sldId id="314" r:id="rId8"/>
    <p:sldId id="315" r:id="rId9"/>
    <p:sldId id="316" r:id="rId10"/>
    <p:sldId id="317" r:id="rId11"/>
    <p:sldId id="318" r:id="rId12"/>
    <p:sldId id="319" r:id="rId13"/>
    <p:sldId id="320" r:id="rId14"/>
    <p:sldId id="269" r:id="rId15"/>
    <p:sldId id="270" r:id="rId16"/>
    <p:sldId id="275" r:id="rId17"/>
    <p:sldId id="325" r:id="rId18"/>
    <p:sldId id="276" r:id="rId19"/>
    <p:sldId id="277" r:id="rId20"/>
    <p:sldId id="278" r:id="rId21"/>
    <p:sldId id="287" r:id="rId22"/>
    <p:sldId id="288" r:id="rId23"/>
    <p:sldId id="324" r:id="rId24"/>
    <p:sldId id="326" r:id="rId25"/>
    <p:sldId id="321" r:id="rId26"/>
    <p:sldId id="330" r:id="rId27"/>
    <p:sldId id="323" r:id="rId28"/>
    <p:sldId id="327" r:id="rId29"/>
    <p:sldId id="322" r:id="rId30"/>
    <p:sldId id="331" r:id="rId31"/>
    <p:sldId id="332" r:id="rId32"/>
    <p:sldId id="328" r:id="rId33"/>
    <p:sldId id="329" r:id="rId34"/>
    <p:sldId id="299"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5" autoAdjust="0"/>
    <p:restoredTop sz="76805" autoAdjust="0"/>
  </p:normalViewPr>
  <p:slideViewPr>
    <p:cSldViewPr>
      <p:cViewPr varScale="1">
        <p:scale>
          <a:sx n="68" d="100"/>
          <a:sy n="68" d="100"/>
        </p:scale>
        <p:origin x="1882" y="67"/>
      </p:cViewPr>
      <p:guideLst>
        <p:guide orient="horz" pos="2160"/>
        <p:guide pos="2880"/>
      </p:guideLst>
    </p:cSldViewPr>
  </p:slideViewPr>
  <p:outlineViewPr>
    <p:cViewPr>
      <p:scale>
        <a:sx n="33" d="100"/>
        <a:sy n="33" d="100"/>
      </p:scale>
      <p:origin x="0" y="1871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09" charset="0"/>
                <a:ea typeface="Arial" pitchFamily="-109" charset="0"/>
                <a:cs typeface="Arial" pitchFamily="-109"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F06806C9-E9AF-4BCB-9840-72392037BCE9}" type="datetime1">
              <a:rPr lang="en-US"/>
              <a:pPr>
                <a:defRPr/>
              </a:pPr>
              <a:t>12/10/2014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09" charset="0"/>
                <a:ea typeface="Arial" pitchFamily="-109" charset="0"/>
                <a:cs typeface="Arial" pitchFamily="-109"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EBAD9FE-E89E-4B19-91A9-9577A7424B8B}" type="slidenum">
              <a:rPr lang="en-US"/>
              <a:pPr/>
              <a:t>‹#›</a:t>
            </a:fld>
            <a:endParaRPr lang="en-US"/>
          </a:p>
        </p:txBody>
      </p:sp>
    </p:spTree>
    <p:extLst>
      <p:ext uri="{BB962C8B-B14F-4D97-AF65-F5344CB8AC3E}">
        <p14:creationId xmlns:p14="http://schemas.microsoft.com/office/powerpoint/2010/main" val="222637380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pitchFamily="-109"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youtube.com/watch?v=DY9DNWcqxI4"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fld id="{83C8DC47-A447-435D-B31E-09F486250D12}" type="slidenum">
              <a:rPr/>
              <a:t>1</a:t>
            </a:fld>
            <a:endParaRPr/>
          </a:p>
        </p:txBody>
      </p:sp>
    </p:spTree>
    <p:extLst>
      <p:ext uri="{BB962C8B-B14F-4D97-AF65-F5344CB8AC3E}">
        <p14:creationId xmlns:p14="http://schemas.microsoft.com/office/powerpoint/2010/main" val="2029170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1733F7D9-936A-4C88-AF24-DC3DE377A249}" type="slidenum">
              <a:rPr/>
              <a:pPr rtl="0" eaLnBrk="1" hangingPunct="1"/>
              <a:t>11</a:t>
            </a:fld>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marL="171450" indent="-171450" algn="l" rtl="0" eaLnBrk="1" hangingPunct="1">
              <a:buFont typeface="Arial" panose="020B0604020202020204" pitchFamily="34" charset="0"/>
              <a:buChar char="•"/>
            </a:pPr>
            <a:r>
              <a:rPr b="0">
                <a:solidFill>
                  <a:srgbClr val="FF0000"/>
                </a:solidFill>
              </a:rPr>
              <a:t>Esta diapositiva es opcional pero</a:t>
            </a:r>
            <a:r>
              <a:rPr b="0" baseline="0">
                <a:solidFill>
                  <a:srgbClr val="FF0000"/>
                </a:solidFill>
              </a:rPr>
              <a:t> es una a buena ayuda visual para saber cómo se reproducen las bacterias</a:t>
            </a:r>
          </a:p>
          <a:p>
            <a:pPr marL="171450" indent="-171450" algn="l" rtl="0" eaLnBrk="1" hangingPunct="1">
              <a:buFont typeface="Arial" panose="020B0604020202020204" pitchFamily="34" charset="0"/>
              <a:buChar char="•"/>
            </a:pPr>
            <a:r>
              <a:rPr b="0">
                <a:solidFill>
                  <a:srgbClr val="FF0000"/>
                </a:solidFill>
              </a:rPr>
              <a:t>Es</a:t>
            </a:r>
            <a:r>
              <a:rPr b="0" baseline="0">
                <a:solidFill>
                  <a:srgbClr val="FF0000"/>
                </a:solidFill>
              </a:rPr>
              <a:t>te video está disponible en línea en </a:t>
            </a:r>
            <a:r>
              <a:rPr sz="1200" u="sng" kern="1200">
                <a:solidFill>
                  <a:schemeClr val="tx1"/>
                </a:solidFill>
                <a:latin typeface="+mn-lt"/>
                <a:ea typeface="+mn-ea"/>
                <a:cs typeface="+mn-cs"/>
                <a:hlinkClick r:id="rId3"/>
              </a:rPr>
              <a:t>http://www.youtube.com/watch?v=DY9DNWcqxI4</a:t>
            </a:r>
          </a:p>
          <a:p>
            <a:pPr marL="171450" indent="-171450" algn="l" rtl="0" eaLnBrk="1" hangingPunct="1">
              <a:buFont typeface="Arial" panose="020B0604020202020204" pitchFamily="34" charset="0"/>
              <a:buChar char="•"/>
            </a:pPr>
            <a:r>
              <a:rPr b="0">
                <a:solidFill>
                  <a:srgbClr val="FF0000"/>
                </a:solidFill>
              </a:rPr>
              <a:t>Otra posibilidad, si se tiene acceso al video ya descargado, es hacer clic con el botón derecho en el vínculo que se muestra en la diapositiva</a:t>
            </a:r>
            <a:r>
              <a:rPr b="0" baseline="0">
                <a:solidFill>
                  <a:srgbClr val="FF0000"/>
                </a:solidFill>
              </a:rPr>
              <a:t> y seleccionar la opción "Editar hipervínculo", para encontrar la ubicación correcta del archivo</a:t>
            </a:r>
          </a:p>
          <a:p>
            <a:pPr marL="171450" indent="-171450" algn="l" rtl="0" eaLnBrk="1" hangingPunct="1">
              <a:buFont typeface="Arial" panose="020B0604020202020204" pitchFamily="34" charset="0"/>
              <a:buChar char="•"/>
            </a:pPr>
            <a:r>
              <a:rPr b="0" baseline="0">
                <a:solidFill>
                  <a:srgbClr val="FF0000"/>
                </a:solidFill>
              </a:rPr>
              <a:t>Entonces será posible hacer clic en el vínculo durante el modo "Presentación" para reproducir el video. </a:t>
            </a:r>
          </a:p>
        </p:txBody>
      </p:sp>
    </p:spTree>
    <p:extLst>
      <p:ext uri="{BB962C8B-B14F-4D97-AF65-F5344CB8AC3E}">
        <p14:creationId xmlns:p14="http://schemas.microsoft.com/office/powerpoint/2010/main" val="1893613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F118CF04-15BA-4D36-A059-3C2D73C4BBA9}" type="slidenum">
              <a:rPr/>
              <a:pPr rtl="0" eaLnBrk="1" hangingPunct="1"/>
              <a:t>12</a:t>
            </a:fld>
            <a:endParaRPr/>
          </a:p>
        </p:txBody>
      </p:sp>
      <p:sp>
        <p:nvSpPr>
          <p:cNvPr id="41987" name="Rectangle 2"/>
          <p:cNvSpPr>
            <a:spLocks noGrp="1" noRot="1" noChangeAspect="1" noChangeArrowheads="1" noTextEdit="1"/>
          </p:cNvSpPr>
          <p:nvPr>
            <p:ph type="sldImg"/>
          </p:nvPr>
        </p:nvSpPr>
        <p:spPr>
          <a:xfrm>
            <a:off x="1143000" y="685800"/>
            <a:ext cx="4573588" cy="3430588"/>
          </a:xfrm>
          <a:ln/>
        </p:spPr>
      </p:sp>
      <p:sp>
        <p:nvSpPr>
          <p:cNvPr id="41988" name="Rectangle 3"/>
          <p:cNvSpPr>
            <a:spLocks noGrp="1" noChangeArrowheads="1"/>
          </p:cNvSpPr>
          <p:nvPr>
            <p:ph type="body" idx="1"/>
          </p:nvPr>
        </p:nvSpPr>
        <p:spPr>
          <a:xfrm>
            <a:off x="685800" y="4340225"/>
            <a:ext cx="5486400" cy="4117975"/>
          </a:xfrm>
          <a:noFill/>
        </p:spPr>
        <p:txBody>
          <a:bodyPr/>
          <a:lstStyle/>
          <a:p>
            <a:pPr marL="171450" indent="-171450" rtl="0" eaLnBrk="1" hangingPunct="1">
              <a:buFont typeface="Arial" panose="020B0604020202020204" pitchFamily="34" charset="0"/>
              <a:buChar char="•"/>
            </a:pPr>
            <a:r>
              <a:rPr/>
              <a:t>Los protozoos son más grandes que los virus o bacterias</a:t>
            </a:r>
          </a:p>
          <a:p>
            <a:pPr marL="171450" indent="-171450" rtl="0" eaLnBrk="1" hangingPunct="1">
              <a:buFont typeface="Arial" panose="020B0604020202020204" pitchFamily="34" charset="0"/>
              <a:buChar char="•"/>
            </a:pPr>
            <a:r>
              <a:rPr>
                <a:cs typeface="Times New Roman" pitchFamily="18" charset="0"/>
              </a:rPr>
              <a:t>Algunos protozoos</a:t>
            </a:r>
            <a:r>
              <a:rPr baseline="0">
                <a:cs typeface="Times New Roman" pitchFamily="18" charset="0"/>
              </a:rPr>
              <a:t> pueden</a:t>
            </a:r>
            <a:r>
              <a:rPr>
                <a:cs typeface="Times New Roman" pitchFamily="18" charset="0"/>
              </a:rPr>
              <a:t> formar quistes que les permiten estar vivos sin un huésped y sobrevivir en entornos hostiles. Los quistes protozoarios se vuelven activos una vez que las condiciones ambientales son óptimas para su desarrollo. Además, los quistes son muy resistentes a los métodos de desinfección que se usan para tratar el agua.</a:t>
            </a:r>
          </a:p>
          <a:p>
            <a:pPr marL="171450" indent="-171450" rtl="0" eaLnBrk="1" hangingPunct="1">
              <a:buFont typeface="Arial" panose="020B0604020202020204" pitchFamily="34" charset="0"/>
              <a:buChar char="•"/>
            </a:pPr>
            <a:r>
              <a:rPr>
                <a:cs typeface="Times New Roman" pitchFamily="18" charset="0"/>
              </a:rPr>
              <a:t>La mayoría de las epidemias de enfermedades relacionadas con el consumo de agua contaminada en Norte América en los últimos diez años se debe a protozoos. Esto es porque pueden sobrevivir al proceso de cloración usado en las plantas municipales de tratamiento de agua.</a:t>
            </a:r>
          </a:p>
          <a:p>
            <a:pPr marL="171450" indent="-171450" rtl="0" eaLnBrk="1" hangingPunct="1">
              <a:buFont typeface="Arial" panose="020B0604020202020204" pitchFamily="34" charset="0"/>
              <a:buChar char="•"/>
            </a:pPr>
            <a:r>
              <a:rPr>
                <a:cs typeface="Times New Roman" pitchFamily="18" charset="0"/>
              </a:rPr>
              <a:t>Tres de los protozoos más conocidos son Entamoeba histolytica, </a:t>
            </a:r>
            <a:r>
              <a:rPr baseline="0">
                <a:cs typeface="Times New Roman" pitchFamily="18" charset="0"/>
              </a:rPr>
              <a:t> </a:t>
            </a:r>
            <a:r>
              <a:rPr>
                <a:cs typeface="Times New Roman" pitchFamily="18" charset="0"/>
              </a:rPr>
              <a:t>Criptosporidio y Giardia.</a:t>
            </a:r>
          </a:p>
        </p:txBody>
      </p:sp>
    </p:spTree>
    <p:extLst>
      <p:ext uri="{BB962C8B-B14F-4D97-AF65-F5344CB8AC3E}">
        <p14:creationId xmlns:p14="http://schemas.microsoft.com/office/powerpoint/2010/main" val="466778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5DCA0FE6-6A61-43DC-942D-ECD2DA99BB7E}" type="slidenum">
              <a:rPr/>
              <a:pPr rtl="0" eaLnBrk="1" hangingPunct="1"/>
              <a:t>13</a:t>
            </a:fld>
            <a:endParaRPr/>
          </a:p>
        </p:txBody>
      </p:sp>
      <p:sp>
        <p:nvSpPr>
          <p:cNvPr id="43011" name="Rectangle 2"/>
          <p:cNvSpPr>
            <a:spLocks noGrp="1" noRot="1" noChangeAspect="1" noChangeArrowheads="1" noTextEdit="1"/>
          </p:cNvSpPr>
          <p:nvPr>
            <p:ph type="sldImg"/>
          </p:nvPr>
        </p:nvSpPr>
        <p:spPr>
          <a:xfrm>
            <a:off x="1143000" y="685800"/>
            <a:ext cx="4573588" cy="3430588"/>
          </a:xfrm>
          <a:ln/>
        </p:spPr>
      </p:sp>
      <p:sp>
        <p:nvSpPr>
          <p:cNvPr id="43012" name="Rectangle 3"/>
          <p:cNvSpPr>
            <a:spLocks noGrp="1" noChangeArrowheads="1"/>
          </p:cNvSpPr>
          <p:nvPr>
            <p:ph type="body" idx="1"/>
          </p:nvPr>
        </p:nvSpPr>
        <p:spPr>
          <a:xfrm>
            <a:off x="685800" y="4340225"/>
            <a:ext cx="5486400" cy="4117975"/>
          </a:xfrm>
          <a:noFill/>
        </p:spPr>
        <p:txBody>
          <a:bodyPr/>
          <a:lstStyle/>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Los helmintos, más conocidos como gusanos o duelas, precisan un huésped para sobrevivir y en general se transmiten a través de las heces de animales o humanos. Pasan parte de sus vidas en los huéspedes que habitan en el agua antes de trasladarse a los humanos. Muchos tipos de gusanos pueden vivir durante muchos años y debilitan a su anfitrión consumiendo su alimento. </a:t>
            </a:r>
          </a:p>
          <a:p>
            <a:pPr marL="171450" indent="-171450" eaLnBrk="1"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Para la mayoría de los helmintos, el agua de consumo no es una vía de transmisión importante. Los helmintos normalmente atraviesan la piel de las personas cuando se bañan o nadan en agua contaminada o están en contacto</a:t>
            </a:r>
            <a:r>
              <a:rPr sz="1000" kern="1200" baseline="0">
                <a:solidFill>
                  <a:schemeClr val="tx1"/>
                </a:solidFill>
                <a:latin typeface="Arial" panose="020B0604020202020204" pitchFamily="34" charset="0"/>
                <a:ea typeface="+mn-ea"/>
                <a:cs typeface="Arial" panose="020B0604020202020204" pitchFamily="34" charset="0"/>
              </a:rPr>
              <a:t> con suelo contaminado</a:t>
            </a:r>
            <a:r>
              <a:rPr sz="1000" kern="1200">
                <a:solidFill>
                  <a:schemeClr val="tx1"/>
                </a:solidFill>
                <a:latin typeface="Arial" panose="020B0604020202020204" pitchFamily="34" charset="0"/>
                <a:ea typeface="+mn-ea"/>
                <a:cs typeface="Arial" panose="020B0604020202020204" pitchFamily="34" charset="0"/>
              </a:rPr>
              <a:t> y no suelen infectar a las personas cuando beben agua. </a:t>
            </a:r>
          </a:p>
          <a:p>
            <a:pPr marL="171450" indent="-171450" eaLnBrk="1"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Hay dos excepciones: el gusano de guinea y la duela del hígado. Ambos necesitan huéspedes intermedios para completar sus ciclos de vida, pero se transmiten a través del agua de consumo mediante diferentes mecanismos. </a:t>
            </a:r>
          </a:p>
          <a:p>
            <a:pPr marL="171450" indent="-171450" eaLnBrk="1"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Otros helmintos se pueden transmitir mediante el contacto con el agua (como la esquistosomiasis, también llamada bilharzia) o se relacionan con el uso de aguas residuales sin tratamiento utilizada en la agricultura (como la ascariosis, anquilostoma), pero no suelen transmitirse a través del agua de consumo</a:t>
            </a:r>
          </a:p>
        </p:txBody>
      </p:sp>
    </p:spTree>
    <p:extLst>
      <p:ext uri="{BB962C8B-B14F-4D97-AF65-F5344CB8AC3E}">
        <p14:creationId xmlns:p14="http://schemas.microsoft.com/office/powerpoint/2010/main" val="696206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ea typeface="ＭＳ Ｐゴシック" panose="020B0600070205080204" pitchFamily="34" charset="-128"/>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AB1F0E9A-1C72-4012-B80A-75AD5C3372E4}" type="slidenum">
              <a:rPr/>
              <a:pPr rtl="0" eaLnBrk="1" hangingPunct="1"/>
              <a:t>14</a:t>
            </a:fld>
            <a:endParaRPr/>
          </a:p>
        </p:txBody>
      </p:sp>
    </p:spTree>
    <p:extLst>
      <p:ext uri="{BB962C8B-B14F-4D97-AF65-F5344CB8AC3E}">
        <p14:creationId xmlns:p14="http://schemas.microsoft.com/office/powerpoint/2010/main" val="4058447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ea typeface="ＭＳ Ｐゴシック" panose="020B0600070205080204" pitchFamily="34"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AEA4A3F4-F947-47A5-9027-DBAB5CE71B55}" type="slidenum">
              <a:rPr/>
              <a:pPr rtl="0" eaLnBrk="1" hangingPunct="1"/>
              <a:t>15</a:t>
            </a:fld>
            <a:endParaRPr/>
          </a:p>
        </p:txBody>
      </p:sp>
    </p:spTree>
    <p:extLst>
      <p:ext uri="{BB962C8B-B14F-4D97-AF65-F5344CB8AC3E}">
        <p14:creationId xmlns:p14="http://schemas.microsoft.com/office/powerpoint/2010/main" val="3349017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ea typeface="ＭＳ Ｐゴシック" panose="020B0600070205080204" pitchFamily="34"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77FF8DA6-1820-4C93-B018-1BA4EC011989}" type="slidenum">
              <a:rPr/>
              <a:pPr rtl="0" eaLnBrk="1" hangingPunct="1"/>
              <a:t>16</a:t>
            </a:fld>
            <a:endParaRPr/>
          </a:p>
        </p:txBody>
      </p:sp>
    </p:spTree>
    <p:extLst>
      <p:ext uri="{BB962C8B-B14F-4D97-AF65-F5344CB8AC3E}">
        <p14:creationId xmlns:p14="http://schemas.microsoft.com/office/powerpoint/2010/main" val="3553765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a:ea typeface="ＭＳ Ｐゴシック" panose="020B0600070205080204" pitchFamily="34" charset="-128"/>
              </a:rPr>
              <a:t>Explique</a:t>
            </a:r>
            <a:r>
              <a:rPr baseline="0">
                <a:ea typeface="ＭＳ Ｐゴシック" panose="020B0600070205080204" pitchFamily="34" charset="-128"/>
              </a:rPr>
              <a:t> que hay varias enfermedades relacionadas con el saneamiento ambiental. Solo algunos de ellos representan diferentes rutas de transmisión que se discutirán en las diapositivas a continuación. </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77FF8DA6-1820-4C93-B018-1BA4EC011989}" type="slidenum">
              <a:rPr/>
              <a:pPr rtl="0" eaLnBrk="1" hangingPunct="1"/>
              <a:t>17</a:t>
            </a:fld>
            <a:endParaRPr/>
          </a:p>
        </p:txBody>
      </p:sp>
    </p:spTree>
    <p:extLst>
      <p:ext uri="{BB962C8B-B14F-4D97-AF65-F5344CB8AC3E}">
        <p14:creationId xmlns:p14="http://schemas.microsoft.com/office/powerpoint/2010/main" val="22106419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ea typeface="ＭＳ Ｐゴシック" panose="020B0600070205080204"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9C43C9A3-503E-4332-BACC-0B0BAD23BE5C}" type="slidenum">
              <a:rPr/>
              <a:pPr rtl="0" eaLnBrk="1" hangingPunct="1"/>
              <a:t>18</a:t>
            </a:fld>
            <a:endParaRPr/>
          </a:p>
        </p:txBody>
      </p:sp>
    </p:spTree>
    <p:extLst>
      <p:ext uri="{BB962C8B-B14F-4D97-AF65-F5344CB8AC3E}">
        <p14:creationId xmlns:p14="http://schemas.microsoft.com/office/powerpoint/2010/main" val="28213110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marL="0" indent="0" rtl="0" eaLnBrk="1" hangingPunct="1">
              <a:lnSpc>
                <a:spcPct val="80000"/>
              </a:lnSpc>
              <a:buFont typeface="Arial" panose="020B0604020202020204" pitchFamily="34" charset="0"/>
              <a:buNone/>
            </a:pPr>
            <a:r>
              <a:rPr sz="1100" b="0">
                <a:ea typeface="ＭＳ Ｐゴシック" panose="020B0600070205080204" pitchFamily="34" charset="-128"/>
              </a:rPr>
              <a:t>Alcance del problema:</a:t>
            </a:r>
          </a:p>
          <a:p>
            <a:pPr marL="171450" indent="-171450" rtl="0" eaLnBrk="1" hangingPunct="1">
              <a:lnSpc>
                <a:spcPct val="80000"/>
              </a:lnSpc>
              <a:buFont typeface="Arial" panose="020B0604020202020204" pitchFamily="34" charset="0"/>
              <a:buChar char="•"/>
            </a:pPr>
            <a:r>
              <a:rPr sz="1100" b="0">
                <a:ea typeface="ＭＳ Ｐゴシック" panose="020B0600070205080204" pitchFamily="34" charset="-128"/>
              </a:rPr>
              <a:t>El cólera es prevalente en países que no tienen acceso a agua potable segura y saneamiento. </a:t>
            </a:r>
          </a:p>
          <a:p>
            <a:pPr marL="171450" indent="-171450" rtl="0" eaLnBrk="1" hangingPunct="1">
              <a:lnSpc>
                <a:spcPct val="80000"/>
              </a:lnSpc>
              <a:buFont typeface="Arial" panose="020B0604020202020204" pitchFamily="34" charset="0"/>
              <a:buChar char="•"/>
            </a:pPr>
            <a:r>
              <a:rPr sz="1100" b="0">
                <a:ea typeface="ＭＳ Ｐゴシック" panose="020B0600070205080204" pitchFamily="34" charset="-128"/>
              </a:rPr>
              <a:t>En el mundo, la incidencia del cólera ha incrementado a un ritmo constante desde 2005 y ha afectado a varios continentes, incluidos África subsahariana, Asia y más frecuentemente el Caribe (Haití y República Dominicana). El cólera continúa siendo un problema de salud pública grave en los países en desarrollo que no tienen acceso a recursos de agua y saneamiento adecuados (OMS, 2013). </a:t>
            </a:r>
          </a:p>
          <a:p>
            <a:pPr marL="171450" indent="-171450" rtl="0" eaLnBrk="1" hangingPunct="1">
              <a:lnSpc>
                <a:spcPct val="80000"/>
              </a:lnSpc>
              <a:buFont typeface="Arial" panose="020B0604020202020204" pitchFamily="34" charset="0"/>
              <a:buChar char="•"/>
            </a:pPr>
            <a:r>
              <a:rPr sz="1100" b="0">
                <a:ea typeface="ＭＳ Ｐゴシック" panose="020B0600070205080204" pitchFamily="34" charset="-128"/>
              </a:rPr>
              <a:t>Se informaron a la OMS entre 178.000 y 589.000 casos de cólera por año en el período 2007-2011 (OMS, 2012a). Sin embargo, se sabe que la cantidad real de casos de cólera es mucho más alta. Esas cifras están seriamente subestimadas, pues muchos países no informan la cantidad de casos de cólera o informan cifras inferiores. Los casos de cólera informados oficialmente no tienen en cuenta los alrededor de 500.000 a 700.000 casos que se consideran diarrea líquida grave en lugar de cólera. Esos casos tienen lugar en zonas amplias de Asia Central y del sudeste de Asia y en algunos países africanos, lo cual lleva a una gran subestimación del peso mundial que tiene esta enfermedad (OMS, 2013). </a:t>
            </a:r>
          </a:p>
          <a:p>
            <a:pPr marL="171450" indent="-171450" eaLnBrk="1" hangingPunct="1">
              <a:lnSpc>
                <a:spcPct val="80000"/>
              </a:lnSpc>
              <a:buFont typeface="Arial" panose="020B0604020202020204" pitchFamily="34" charset="0"/>
              <a:buChar char="•"/>
            </a:pPr>
            <a:endParaRPr lang="en-CA" sz="1100" b="0" dirty="0" smtClean="0">
              <a:ea typeface="ＭＳ Ｐゴシック" panose="020B0600070205080204" pitchFamily="34" charset="-128"/>
            </a:endParaRPr>
          </a:p>
          <a:p>
            <a:pPr marL="171450" indent="-171450" eaLnBrk="1" hangingPunct="1">
              <a:lnSpc>
                <a:spcPct val="80000"/>
              </a:lnSpc>
              <a:buFont typeface="Arial" panose="020B0604020202020204" pitchFamily="34" charset="0"/>
              <a:buChar char="•"/>
            </a:pPr>
            <a:endParaRPr lang="en-CA" sz="1100" b="0" dirty="0" smtClean="0">
              <a:ea typeface="ＭＳ Ｐゴシック" panose="020B0600070205080204" pitchFamily="34" charset="-128"/>
            </a:endParaRPr>
          </a:p>
          <a:p>
            <a:pPr marL="171450" indent="-171450" eaLnBrk="1" hangingPunct="1">
              <a:lnSpc>
                <a:spcPct val="80000"/>
              </a:lnSpc>
              <a:buFont typeface="Arial" panose="020B0604020202020204" pitchFamily="34" charset="0"/>
              <a:buChar char="•"/>
            </a:pPr>
            <a:endParaRPr lang="en-US" sz="1100" b="0" dirty="0" smtClean="0">
              <a:ea typeface="ＭＳ Ｐゴシック" panose="020B0600070205080204" pitchFamily="34" charset="-128"/>
            </a:endParaRPr>
          </a:p>
          <a:p>
            <a:pPr marL="171450" indent="-171450" eaLnBrk="1" hangingPunct="1">
              <a:lnSpc>
                <a:spcPct val="80000"/>
              </a:lnSpc>
              <a:buFont typeface="Arial" panose="020B0604020202020204" pitchFamily="34" charset="0"/>
              <a:buChar char="•"/>
            </a:pPr>
            <a:endParaRPr lang="en-US" sz="1100" b="0" dirty="0" smtClean="0">
              <a:ea typeface="ＭＳ Ｐゴシック" panose="020B0600070205080204" pitchFamily="34" charset="-128"/>
            </a:endParaRPr>
          </a:p>
          <a:p>
            <a:pPr eaLnBrk="1" hangingPunct="1">
              <a:lnSpc>
                <a:spcPct val="80000"/>
              </a:lnSpc>
            </a:pPr>
            <a:endParaRPr lang="en-US" sz="1100" b="0" dirty="0" smtClean="0">
              <a:ea typeface="ＭＳ Ｐゴシック" panose="020B0600070205080204" pitchFamily="34" charset="-128"/>
            </a:endParaRPr>
          </a:p>
          <a:p>
            <a:pPr rtl="0" eaLnBrk="1" hangingPunct="1">
              <a:lnSpc>
                <a:spcPct val="80000"/>
              </a:lnSpc>
            </a:pPr>
            <a:r>
              <a:rPr sz="1100" b="0">
                <a:ea typeface="ＭＳ Ｐゴシック" panose="020B0600070205080204" pitchFamily="34" charset="-128"/>
              </a:rPr>
              <a:t>Síntomas:</a:t>
            </a:r>
          </a:p>
          <a:p>
            <a:pPr marL="171450" indent="-171450" rtl="0" eaLnBrk="1" hangingPunct="1">
              <a:lnSpc>
                <a:spcPct val="80000"/>
              </a:lnSpc>
              <a:buFont typeface="Arial" panose="020B0604020202020204" pitchFamily="34" charset="0"/>
              <a:buChar char="•"/>
            </a:pPr>
            <a:r>
              <a:rPr sz="1100" b="0">
                <a:ea typeface="ＭＳ Ｐゴシック" panose="020B0600070205080204" pitchFamily="34" charset="-128"/>
              </a:rPr>
              <a:t>El cólera es una infección aguda del intestino, que empieza de repente con diarrea acuosa no dolorosa, nauseas y vómitos. La mayoría de la gente infectada sufre diarrea suave o una infección sin síntomas.</a:t>
            </a:r>
          </a:p>
          <a:p>
            <a:pPr marL="171450" indent="-171450" rtl="0" eaLnBrk="1" hangingPunct="1">
              <a:lnSpc>
                <a:spcPct val="80000"/>
              </a:lnSpc>
              <a:buFont typeface="Arial" panose="020B0604020202020204" pitchFamily="34" charset="0"/>
              <a:buChar char="•"/>
            </a:pPr>
            <a:r>
              <a:rPr sz="1100" b="0">
                <a:ea typeface="ＭＳ Ｐゴシック" panose="020B0600070205080204" pitchFamily="34" charset="-128"/>
              </a:rPr>
              <a:t>Las personas malnutridas experimentan síntomas más severos. </a:t>
            </a:r>
          </a:p>
          <a:p>
            <a:pPr marL="171450" indent="-171450" rtl="0" eaLnBrk="1" hangingPunct="1">
              <a:lnSpc>
                <a:spcPct val="80000"/>
              </a:lnSpc>
              <a:buFont typeface="Arial" panose="020B0604020202020204" pitchFamily="34" charset="0"/>
              <a:buChar char="•"/>
            </a:pPr>
            <a:r>
              <a:rPr sz="1100" b="0">
                <a:ea typeface="ＭＳ Ｐゴシック" panose="020B0600070205080204" pitchFamily="34" charset="-128"/>
              </a:rPr>
              <a:t>Los casos severos de cólera se presentan con abundante diarrea y vómitos. </a:t>
            </a:r>
          </a:p>
          <a:p>
            <a:pPr marL="171450" indent="-171450" rtl="0" eaLnBrk="1" hangingPunct="1">
              <a:lnSpc>
                <a:spcPct val="80000"/>
              </a:lnSpc>
              <a:buFont typeface="Arial" panose="020B0604020202020204" pitchFamily="34" charset="0"/>
              <a:buChar char="•"/>
            </a:pPr>
            <a:r>
              <a:rPr sz="1100" b="0">
                <a:ea typeface="ＭＳ Ｐゴシック" panose="020B0600070205080204" pitchFamily="34" charset="-128"/>
              </a:rPr>
              <a:t>El cólera severo sin tratar conduce a una rápida deshidratación y a la muerte. </a:t>
            </a:r>
          </a:p>
          <a:p>
            <a:pPr marL="171450" indent="-171450" rtl="0" eaLnBrk="1" hangingPunct="1">
              <a:lnSpc>
                <a:spcPct val="80000"/>
              </a:lnSpc>
              <a:buFont typeface="Arial" panose="020B0604020202020204" pitchFamily="34" charset="0"/>
              <a:buChar char="•"/>
            </a:pPr>
            <a:r>
              <a:rPr sz="1100" b="0">
                <a:ea typeface="ＭＳ Ｐゴシック" panose="020B0600070205080204" pitchFamily="34" charset="-128"/>
              </a:rPr>
              <a:t>Si no se trata, el 50 % de la gente con cólera severo morirá, pero un tratamiento adecuado y rápido reduce esto hasta un 1 % de los casos.</a:t>
            </a:r>
          </a:p>
          <a:p>
            <a:pPr eaLnBrk="1" hangingPunct="1">
              <a:lnSpc>
                <a:spcPct val="80000"/>
              </a:lnSpc>
            </a:pPr>
            <a:endParaRPr lang="en-US" sz="1100" b="0" dirty="0" smtClean="0">
              <a:ea typeface="ＭＳ Ｐゴシック" panose="020B0600070205080204" pitchFamily="34" charset="-128"/>
            </a:endParaRPr>
          </a:p>
          <a:p>
            <a:pPr rtl="0" eaLnBrk="1" hangingPunct="1">
              <a:lnSpc>
                <a:spcPct val="80000"/>
              </a:lnSpc>
            </a:pPr>
            <a:r>
              <a:rPr sz="1100" b="0">
                <a:ea typeface="ＭＳ Ｐゴシック" panose="020B0600070205080204" pitchFamily="34" charset="-128"/>
              </a:rPr>
              <a:t>Causa:</a:t>
            </a:r>
          </a:p>
          <a:p>
            <a:pPr marL="171450" indent="-171450" rtl="0" eaLnBrk="1" hangingPunct="1">
              <a:lnSpc>
                <a:spcPct val="80000"/>
              </a:lnSpc>
              <a:buFont typeface="Arial" panose="020B0604020202020204" pitchFamily="34" charset="0"/>
              <a:buChar char="•"/>
            </a:pPr>
            <a:r>
              <a:rPr sz="1100" b="0">
                <a:ea typeface="ＭＳ Ｐゴシック" panose="020B0600070205080204" pitchFamily="34" charset="-128"/>
              </a:rPr>
              <a:t>El cólera es causado por la bacteria Vibrio cholerae. </a:t>
            </a:r>
          </a:p>
          <a:p>
            <a:pPr eaLnBrk="1" hangingPunct="1">
              <a:lnSpc>
                <a:spcPct val="80000"/>
              </a:lnSpc>
            </a:pPr>
            <a:endParaRPr lang="en-US" sz="1100" b="0" dirty="0" smtClean="0">
              <a:ea typeface="ＭＳ Ｐゴシック" panose="020B0600070205080204" pitchFamily="34" charset="-128"/>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D9A86594-1311-4E3E-B770-071BA44AA165}" type="slidenum">
              <a:rPr/>
              <a:pPr rtl="0" eaLnBrk="1" hangingPunct="1"/>
              <a:t>19</a:t>
            </a:fld>
            <a:endParaRPr/>
          </a:p>
        </p:txBody>
      </p:sp>
    </p:spTree>
    <p:extLst>
      <p:ext uri="{BB962C8B-B14F-4D97-AF65-F5344CB8AC3E}">
        <p14:creationId xmlns:p14="http://schemas.microsoft.com/office/powerpoint/2010/main" val="7149814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rtl="0" eaLnBrk="1" hangingPunct="1"/>
            <a:r>
              <a:rPr>
                <a:ea typeface="ＭＳ Ｐゴシック" panose="020B0600070205080204" pitchFamily="34" charset="-128"/>
              </a:rPr>
              <a:t>Transmisión:</a:t>
            </a:r>
          </a:p>
          <a:p>
            <a:pPr marL="171450" indent="-171450" rtl="0" eaLnBrk="1" hangingPunct="1">
              <a:buFont typeface="Arial" panose="020B0604020202020204" pitchFamily="34" charset="0"/>
              <a:buChar char="•"/>
            </a:pPr>
            <a:r>
              <a:rPr>
                <a:ea typeface="ＭＳ Ｐゴシック" panose="020B0600070205080204" pitchFamily="34" charset="-128"/>
              </a:rPr>
              <a:t>La gente se infecta después de comer comida o beber agua que ha estado contaminada por heces o personas infectadas. </a:t>
            </a:r>
          </a:p>
          <a:p>
            <a:pPr marL="171450" indent="-171450" rtl="0" eaLnBrk="1" hangingPunct="1">
              <a:buFont typeface="Arial" panose="020B0604020202020204" pitchFamily="34" charset="0"/>
              <a:buChar char="•"/>
            </a:pPr>
            <a:r>
              <a:rPr>
                <a:ea typeface="ＭＳ Ｐゴシック" panose="020B0600070205080204" pitchFamily="34" charset="-128"/>
              </a:rPr>
              <a:t>El pescado crudo o sin cocinar lo suficiente puede ser una fuente de infección en áreas donde el cólera prevalece y el saneamiento es inadecuado. </a:t>
            </a:r>
          </a:p>
          <a:p>
            <a:pPr marL="171450" indent="-171450" rtl="0" eaLnBrk="1" hangingPunct="1">
              <a:buFont typeface="Arial" panose="020B0604020202020204" pitchFamily="34" charset="0"/>
              <a:buChar char="•"/>
            </a:pPr>
            <a:r>
              <a:rPr>
                <a:ea typeface="ＭＳ Ｐゴシック" panose="020B0600070205080204" pitchFamily="34" charset="-128"/>
              </a:rPr>
              <a:t>Las verduras y frutas que han sido lavadas con agua contaminada por heces pueden transmitir también la infección si el </a:t>
            </a:r>
            <a:r>
              <a:rPr i="1">
                <a:ea typeface="ＭＳ Ｐゴシック" panose="020B0600070205080204" pitchFamily="34" charset="-128"/>
              </a:rPr>
              <a:t>V. cholerae</a:t>
            </a:r>
            <a:r>
              <a:rPr>
                <a:ea typeface="ＭＳ Ｐゴシック" panose="020B0600070205080204" pitchFamily="34" charset="-128"/>
              </a:rPr>
              <a:t> está presente.</a:t>
            </a:r>
          </a:p>
          <a:p>
            <a:pPr eaLnBrk="1" hangingPunct="1"/>
            <a:endParaRPr lang="en-US" dirty="0" smtClean="0">
              <a:ea typeface="ＭＳ Ｐゴシック" panose="020B0600070205080204" pitchFamily="34" charset="-128"/>
            </a:endParaRPr>
          </a:p>
          <a:p>
            <a:pPr rtl="0" eaLnBrk="1" hangingPunct="1"/>
            <a:r>
              <a:rPr>
                <a:ea typeface="ＭＳ Ｐゴシック" panose="020B0600070205080204" pitchFamily="34" charset="-128"/>
              </a:rPr>
              <a:t>Prevención:</a:t>
            </a:r>
          </a:p>
          <a:p>
            <a:pPr marL="171450" indent="-171450" rtl="0" eaLnBrk="1" hangingPunct="1">
              <a:buFont typeface="Arial" panose="020B0604020202020204" pitchFamily="34" charset="0"/>
              <a:buChar char="•"/>
            </a:pPr>
            <a:r>
              <a:rPr>
                <a:ea typeface="ＭＳ Ｐゴシック" panose="020B0600070205080204" pitchFamily="34" charset="-128"/>
              </a:rPr>
              <a:t>Agua segura para beber</a:t>
            </a:r>
          </a:p>
          <a:p>
            <a:pPr marL="171450" indent="-171450" rtl="0" eaLnBrk="1" hangingPunct="1">
              <a:buFont typeface="Arial" panose="020B0604020202020204" pitchFamily="34" charset="0"/>
              <a:buChar char="•"/>
            </a:pPr>
            <a:r>
              <a:rPr>
                <a:ea typeface="ＭＳ Ｐゴシック" panose="020B0600070205080204" pitchFamily="34" charset="-128"/>
              </a:rPr>
              <a:t>Higiene personal adecuada</a:t>
            </a:r>
          </a:p>
          <a:p>
            <a:pPr marL="171450" indent="-171450" rtl="0" eaLnBrk="1" hangingPunct="1">
              <a:buFont typeface="Arial" panose="020B0604020202020204" pitchFamily="34" charset="0"/>
              <a:buChar char="•"/>
            </a:pPr>
            <a:r>
              <a:rPr>
                <a:ea typeface="ＭＳ Ｐゴシック" panose="020B0600070205080204" pitchFamily="34" charset="-128"/>
              </a:rPr>
              <a:t>Higiene adecuada de los alimentos</a:t>
            </a:r>
          </a:p>
          <a:p>
            <a:pPr marL="171450" indent="-171450" rtl="0" eaLnBrk="1" hangingPunct="1">
              <a:buFont typeface="Arial" panose="020B0604020202020204" pitchFamily="34" charset="0"/>
              <a:buChar char="•"/>
            </a:pPr>
            <a:r>
              <a:rPr>
                <a:ea typeface="ＭＳ Ｐゴシック" panose="020B0600070205080204" pitchFamily="34" charset="-128"/>
              </a:rPr>
              <a:t>Eliminación higiénica de excrementos humanos</a:t>
            </a:r>
          </a:p>
          <a:p>
            <a:pPr marL="171450" indent="-171450" rtl="0" eaLnBrk="1" hangingPunct="1">
              <a:buFont typeface="Arial" panose="020B0604020202020204" pitchFamily="34" charset="0"/>
              <a:buChar char="•"/>
            </a:pPr>
            <a:r>
              <a:rPr>
                <a:ea typeface="ＭＳ Ｐゴシック" panose="020B0600070205080204" pitchFamily="34" charset="-128"/>
              </a:rPr>
              <a:t>El tratamiento del cólera consiste principalmente en el reemplazo de los líquidos y sales perdidos. El uso de sales de rehidratación orales (ORS, por su sigla en inglés) es la forma más rápida y efectiva de hacerlo. La mayoría de las personas se recupera en 3-6 días. Si la persona infectada se deshidrata de manera severa, se pueden suministrar líquidos por vía intravenosa. </a:t>
            </a:r>
          </a:p>
          <a:p>
            <a:pPr marL="171450" indent="-171450" eaLnBrk="1" hangingPunct="1">
              <a:buFont typeface="Arial" panose="020B0604020202020204" pitchFamily="34" charset="0"/>
              <a:buChar char="•"/>
            </a:pPr>
            <a:endParaRPr lang="en-US" dirty="0" smtClean="0">
              <a:ea typeface="ＭＳ Ｐゴシック" panose="020B0600070205080204" pitchFamily="34" charset="-128"/>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7487BB7B-D2DD-4969-BD53-E56CD97D1371}" type="slidenum">
              <a:rPr/>
              <a:pPr rtl="0" eaLnBrk="1" hangingPunct="1"/>
              <a:t>20</a:t>
            </a:fld>
            <a:endParaRPr/>
          </a:p>
        </p:txBody>
      </p:sp>
    </p:spTree>
    <p:extLst>
      <p:ext uri="{BB962C8B-B14F-4D97-AF65-F5344CB8AC3E}">
        <p14:creationId xmlns:p14="http://schemas.microsoft.com/office/powerpoint/2010/main" val="3799401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a:ea typeface="ＭＳ Ｐゴシック" panose="020B0600070205080204" pitchFamily="34" charset="-128"/>
              </a:rPr>
              <a:t>Esta es una presentación larga en PowerPoint.</a:t>
            </a:r>
            <a:r>
              <a:rPr baseline="0">
                <a:ea typeface="ＭＳ Ｐゴシック" panose="020B0600070205080204" pitchFamily="34" charset="-128"/>
              </a:rPr>
              <a:t> Escoja las enfermedades que son más comunes en el país/región y presente solo esas diapositivas.</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93226CAF-8461-418F-9CF4-11072FB8E667}" type="slidenum">
              <a:rPr/>
              <a:pPr rtl="0" eaLnBrk="1" hangingPunct="1"/>
              <a:t>3</a:t>
            </a:fld>
            <a:endParaRPr/>
          </a:p>
        </p:txBody>
      </p:sp>
    </p:spTree>
    <p:extLst>
      <p:ext uri="{BB962C8B-B14F-4D97-AF65-F5344CB8AC3E}">
        <p14:creationId xmlns:p14="http://schemas.microsoft.com/office/powerpoint/2010/main" val="2582185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marL="0" indent="0" rtl="0" eaLnBrk="1" hangingPunct="1">
              <a:lnSpc>
                <a:spcPct val="80000"/>
              </a:lnSpc>
              <a:buFont typeface="Arial" panose="020B0604020202020204" pitchFamily="34" charset="0"/>
              <a:buNone/>
            </a:pPr>
            <a:r>
              <a:rPr sz="1000" b="0">
                <a:ea typeface="ＭＳ Ｐゴシック" panose="020B0600070205080204" pitchFamily="34" charset="-128"/>
              </a:rPr>
              <a:t>Alcance del problema:</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También comúnmente conocido como Bilharzia.</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La esquistosomiasis se considera la segunda infección parasitaria más importante después de la malaria en términos de salud pública e impacto económico. </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Es endémica en 76 países, la mayoría de los cuales están en África. </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Otras regiones afectadas son: las Américas (Brasil, Suriname y Venezuela, y varias islas caribeñas); el Mediterráneo del este (República islámica de Irán, Irak, Arabia Saudi, República Árabe de Siria y Yemen; y este asiático (Camboya, China, Indonesia, Japón, Laos y las Filipinas).</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Al menos, 600 millones de personas están en riesgo de infección y 200 millones están infectadas con esquistosomiasis. </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De estos 20 millones tienen enfermedad severa y 120 millones tienen síntomas. </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Se calcula que el 80% de las transmisiones tiene lugar en África subsahariana.</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La imagen muestra un vientre hinchado debido a un agrandamiento del bazo.</a:t>
            </a:r>
          </a:p>
          <a:p>
            <a:pPr marL="171450" indent="-171450" eaLnBrk="1" hangingPunct="1">
              <a:lnSpc>
                <a:spcPct val="80000"/>
              </a:lnSpc>
              <a:buFont typeface="Arial" panose="020B0604020202020204" pitchFamily="34" charset="0"/>
              <a:buChar char="•"/>
            </a:pPr>
            <a:endParaRPr lang="en-CA" sz="1000" b="0" dirty="0" smtClean="0">
              <a:ea typeface="ＭＳ Ｐゴシック" panose="020B0600070205080204" pitchFamily="34" charset="-128"/>
            </a:endParaRPr>
          </a:p>
          <a:p>
            <a:pPr marL="0" indent="0" rtl="0" eaLnBrk="1" hangingPunct="1">
              <a:lnSpc>
                <a:spcPct val="80000"/>
              </a:lnSpc>
              <a:buFont typeface="Arial" panose="020B0604020202020204" pitchFamily="34" charset="0"/>
              <a:buNone/>
            </a:pPr>
            <a:r>
              <a:rPr sz="1000" b="0">
                <a:ea typeface="ＭＳ Ｐゴシック" panose="020B0600070205080204" pitchFamily="34" charset="-128"/>
              </a:rPr>
              <a:t>Síntomas:</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Infección de larga duración con gusanos planos que viven en las venas del huésped. </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Los gusanos depositan los huevos que causan daño en varios órganos. Diferentes cepas afectan a distintas partes del cuerpo, lo que incluye el hígado, el tracto intestinal y el tracto urinario. </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Los signos tras la infección son sarpullidos o picazón en la piel. </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Dos meses después de la infección puede haber fiebre, escalofríos, tos y dolor muscular mientras el parásito madura. </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Las infecciones sin tratar pueden provocar sangre en la orina y las heces, y agrandamiento del hígado y el bazo. </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En niños, hay un impacto negativo en términos de crecimiento, estado nutricional y desarrollo cognitivo. </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La infección crónica produce enfermedades en el hígado, los riñones y la vejiga. </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Ocasionalmente, afecta el sistema nervioso, lo que causa ataques, parálisis o inflamación de la médula espinal.</a:t>
            </a:r>
          </a:p>
          <a:p>
            <a:pPr marL="171450" indent="-171450" eaLnBrk="1" hangingPunct="1">
              <a:lnSpc>
                <a:spcPct val="80000"/>
              </a:lnSpc>
              <a:buFont typeface="Arial" panose="020B0604020202020204" pitchFamily="34" charset="0"/>
              <a:buChar char="•"/>
            </a:pPr>
            <a:endParaRPr lang="en-US" sz="1000" b="0" dirty="0" smtClean="0">
              <a:ea typeface="ＭＳ Ｐゴシック" panose="020B0600070205080204" pitchFamily="34" charset="-128"/>
            </a:endParaRPr>
          </a:p>
          <a:p>
            <a:pPr marL="0" indent="0" rtl="0" eaLnBrk="1" hangingPunct="1">
              <a:lnSpc>
                <a:spcPct val="80000"/>
              </a:lnSpc>
              <a:buFont typeface="Arial" panose="020B0604020202020204" pitchFamily="34" charset="0"/>
              <a:buNone/>
            </a:pPr>
            <a:r>
              <a:rPr sz="1000" b="0">
                <a:ea typeface="ＭＳ Ｐゴシック" panose="020B0600070205080204" pitchFamily="34" charset="-128"/>
              </a:rPr>
              <a:t>Patógenos:</a:t>
            </a:r>
          </a:p>
          <a:p>
            <a:pPr marL="171450" indent="-171450" rtl="0" eaLnBrk="1" hangingPunct="1">
              <a:lnSpc>
                <a:spcPct val="80000"/>
              </a:lnSpc>
              <a:buFont typeface="Arial" panose="020B0604020202020204" pitchFamily="34" charset="0"/>
              <a:buChar char="•"/>
            </a:pPr>
            <a:r>
              <a:rPr sz="1000" b="0">
                <a:ea typeface="ＭＳ Ｐゴシック" panose="020B0600070205080204" pitchFamily="34" charset="-128"/>
              </a:rPr>
              <a:t>Las infecciones de esquistosomiasis en humanos</a:t>
            </a:r>
            <a:r>
              <a:rPr sz="1000" b="0" baseline="0">
                <a:ea typeface="ＭＳ Ｐゴシック" panose="020B0600070205080204" pitchFamily="34" charset="-128"/>
              </a:rPr>
              <a:t> </a:t>
            </a:r>
            <a:r>
              <a:rPr sz="1000" b="0">
                <a:ea typeface="ＭＳ Ｐゴシック" panose="020B0600070205080204" pitchFamily="34" charset="-128"/>
              </a:rPr>
              <a:t> son causadas principalmente por tres especies de gusanos planos, llamados </a:t>
            </a:r>
            <a:r>
              <a:rPr sz="1000" b="0" i="1">
                <a:ea typeface="ＭＳ Ｐゴシック" panose="020B0600070205080204" pitchFamily="34" charset="-128"/>
              </a:rPr>
              <a:t>Schistosoma haematobium</a:t>
            </a:r>
            <a:r>
              <a:rPr sz="1000" b="0">
                <a:ea typeface="ＭＳ Ｐゴシック" panose="020B0600070205080204" pitchFamily="34" charset="-128"/>
              </a:rPr>
              <a:t>, </a:t>
            </a:r>
            <a:r>
              <a:rPr sz="1000" b="0" i="1">
                <a:ea typeface="ＭＳ Ｐゴシック" panose="020B0600070205080204" pitchFamily="34" charset="-128"/>
              </a:rPr>
              <a:t>S. japonicum</a:t>
            </a:r>
            <a:r>
              <a:rPr sz="1000" b="0">
                <a:ea typeface="ＭＳ Ｐゴシック" panose="020B0600070205080204" pitchFamily="34" charset="-128"/>
              </a:rPr>
              <a:t> y </a:t>
            </a:r>
            <a:r>
              <a:rPr sz="1000" b="0" i="1">
                <a:ea typeface="ＭＳ Ｐゴシック" panose="020B0600070205080204" pitchFamily="34" charset="-128"/>
              </a:rPr>
              <a:t>S. mansoni</a:t>
            </a:r>
            <a:r>
              <a:rPr sz="1000" b="0">
                <a:ea typeface="ＭＳ Ｐゴシック" panose="020B0600070205080204" pitchFamily="34" charset="-128"/>
              </a:rPr>
              <a:t>.</a:t>
            </a:r>
          </a:p>
          <a:p>
            <a:pPr marL="171450" indent="-171450" eaLnBrk="1" hangingPunct="1">
              <a:lnSpc>
                <a:spcPct val="80000"/>
              </a:lnSpc>
              <a:buFont typeface="Arial" panose="020B0604020202020204" pitchFamily="34" charset="0"/>
              <a:buChar char="•"/>
            </a:pPr>
            <a:endParaRPr lang="en-US" sz="1000" b="0" dirty="0" smtClean="0">
              <a:ea typeface="ＭＳ Ｐゴシック" panose="020B0600070205080204" pitchFamily="34" charset="-128"/>
            </a:endParaRPr>
          </a:p>
          <a:p>
            <a:pPr marL="0" indent="0" eaLnBrk="1" hangingPunct="1">
              <a:lnSpc>
                <a:spcPct val="80000"/>
              </a:lnSpc>
              <a:buFont typeface="Arial" panose="020B0604020202020204" pitchFamily="34" charset="0"/>
              <a:buNone/>
            </a:pPr>
            <a:endParaRPr lang="en-US" sz="1000" b="0" dirty="0" smtClean="0">
              <a:ea typeface="ＭＳ Ｐゴシック" panose="020B0600070205080204" pitchFamily="34" charset="-128"/>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5F17091E-8771-4FE2-ABDE-97FF40E828D4}" type="slidenum">
              <a:rPr/>
              <a:pPr rtl="0" eaLnBrk="1" hangingPunct="1"/>
              <a:t>21</a:t>
            </a:fld>
            <a:endParaRPr/>
          </a:p>
        </p:txBody>
      </p:sp>
    </p:spTree>
    <p:extLst>
      <p:ext uri="{BB962C8B-B14F-4D97-AF65-F5344CB8AC3E}">
        <p14:creationId xmlns:p14="http://schemas.microsoft.com/office/powerpoint/2010/main" val="3312281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rtl="0" eaLnBrk="1" hangingPunct="1">
              <a:lnSpc>
                <a:spcPct val="80000"/>
              </a:lnSpc>
            </a:pPr>
            <a:r>
              <a:rPr sz="900" b="0">
                <a:ea typeface="ＭＳ Ｐゴシック" panose="020B0600070205080204" pitchFamily="34" charset="-128"/>
              </a:rPr>
              <a:t>Transmisión:</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La infección ocurre cuando larvas que nadan libres penetran en la piel humana.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Las larvas se desarrollan en caracoles de agua fresca.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Los humanos se infectan cuando entran en contacto con agua infectada por las larvas, ya sea por fines domésticos, ocupacionales o recreacionales.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Después de penetrar la piel, las larvas se transforman y son llevadas por la sangre hasta las venas que drenan el intestino o el bazo donde maduran, se reproducen y producen huevos.</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Los huevos causan daño a varios tejidos, particularmente al hígado y el bazo.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La reacción de los huevos en los tejidos causan inflamación y enfermedad.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Cuando los humanos infectados excretan huevos parasitarios a través de las heces o la orina en el agua, los huevos se convierten en larvas que infectan a los caracoles acuáticos.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En el caracol, el parásito se transforma y divide en una segunda generación de larva que es lanzada al agua fresca preparada para infectar humanos.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Todos los que trabajan en regadíos o pescando tienen un riesgo más alto de sufrir esquistosomiasis.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Con el aumento del turismo en zonas vírgenes, hay más turistas que se infectan.</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En Asia, el ganado y el búfalo de agua pueden ser importantes huéspedes reservorios.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Los esquemas de fuentes de agua para generar energía y sistemas de riego han resultado en tremendos aumentos de la transmisión y brotes de esquistosomiasis en varios países africanos.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En el norte de Senegal, una región sin esquistosomiasis intestinal antes de la construcción de la presa Diama en 1986, casi toda la población se infectó en 1994.</a:t>
            </a:r>
          </a:p>
          <a:p>
            <a:pPr marL="171450" indent="-171450" eaLnBrk="1" hangingPunct="1">
              <a:lnSpc>
                <a:spcPct val="80000"/>
              </a:lnSpc>
              <a:buFont typeface="Arial" panose="020B0604020202020204" pitchFamily="34" charset="0"/>
              <a:buChar char="•"/>
            </a:pPr>
            <a:endParaRPr lang="en-US" sz="900" b="0" dirty="0" smtClean="0">
              <a:ea typeface="ＭＳ Ｐゴシック" panose="020B0600070205080204" pitchFamily="34" charset="-128"/>
            </a:endParaRPr>
          </a:p>
          <a:p>
            <a:pPr marL="0" indent="0" rtl="0" eaLnBrk="1" hangingPunct="1">
              <a:lnSpc>
                <a:spcPct val="80000"/>
              </a:lnSpc>
              <a:buFont typeface="Arial" panose="020B0604020202020204" pitchFamily="34" charset="0"/>
              <a:buNone/>
            </a:pPr>
            <a:r>
              <a:rPr sz="900" b="0">
                <a:ea typeface="ＭＳ Ｐゴシック" panose="020B0600070205080204" pitchFamily="34" charset="-128"/>
              </a:rPr>
              <a:t>Prevención:</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El saneamiento mejorado y el agua potable minimizan la contaminación y reducen el contacto con agua fresca, lo que limita la transmisión.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Las modificaciones ambientales evitan los caracoles vector y limitan el contacto humano con el agua, lo que ofrece un control a largo plazo de la esquistosomiasis.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La educación sanitaria es un componente fundamental que asegura la participación de la comunidad en las intervenciones de control.</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En áreas de una elevada prevalencia e intensidad de infección, la quimioterapia con praziquantel, para grupos de alto riesgo y niños en edad escolar ofrece el modo más eficiente de alcanzar la estrategia recomendada para el control de la morbilidad. </a:t>
            </a:r>
          </a:p>
          <a:p>
            <a:pPr marL="171450" indent="-171450" rtl="0" eaLnBrk="1" hangingPunct="1">
              <a:lnSpc>
                <a:spcPct val="80000"/>
              </a:lnSpc>
              <a:buFont typeface="Arial" panose="020B0604020202020204" pitchFamily="34" charset="0"/>
              <a:buChar char="•"/>
            </a:pPr>
            <a:r>
              <a:rPr sz="900" b="0">
                <a:ea typeface="ＭＳ Ｐゴシック" panose="020B0600070205080204" pitchFamily="34" charset="-128"/>
              </a:rPr>
              <a:t>El impacto de una salud apropiada valorando nuevos esquemas de irrigación y otros proyectos sobre los recursos de agua proporcionarán una base sólida para la incorporación de salvaguardas de la salud en los planes de diseño y planes de construcción.</a:t>
            </a: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274A4A4C-48BE-4B87-8CEB-61F07C171F7B}" type="slidenum">
              <a:rPr/>
              <a:pPr rtl="0" eaLnBrk="1" hangingPunct="1"/>
              <a:t>22</a:t>
            </a:fld>
            <a:endParaRPr/>
          </a:p>
        </p:txBody>
      </p:sp>
    </p:spTree>
    <p:extLst>
      <p:ext uri="{BB962C8B-B14F-4D97-AF65-F5344CB8AC3E}">
        <p14:creationId xmlns:p14="http://schemas.microsoft.com/office/powerpoint/2010/main" val="5700304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rtl="0"/>
            <a:r>
              <a:rPr/>
              <a:t>Alcance</a:t>
            </a:r>
            <a:r>
              <a:rPr baseline="0"/>
              <a:t> del problema:</a:t>
            </a:r>
          </a:p>
          <a:p>
            <a:pPr marL="171450" indent="-171450" rtl="0">
              <a:buFont typeface="Arial" panose="020B0604020202020204" pitchFamily="34" charset="0"/>
              <a:buChar char="•"/>
            </a:pPr>
            <a:r>
              <a:rPr/>
              <a:t>El tracoma afecta alrededor de 21,4 millones de personas de las cuales 2,2 millones tienen una discapacidad visual y 1,2 son ciegas. </a:t>
            </a:r>
          </a:p>
          <a:p>
            <a:pPr marL="171450" indent="-171450" rtl="0">
              <a:buFont typeface="Arial" panose="020B0604020202020204" pitchFamily="34" charset="0"/>
              <a:buChar char="•"/>
            </a:pPr>
            <a:r>
              <a:rPr/>
              <a:t>Alguna vez fue endémica en la mayoría de los países. Es responsable, en el presente, de más del 3% de la ceguera mundial pero el número continúa cambiando debido al efecto del desarrollo socioeconómico y los programas de control actuales para esta enfermedad. </a:t>
            </a:r>
          </a:p>
          <a:p>
            <a:pPr marL="171450" indent="-171450" rtl="0">
              <a:buFont typeface="Arial" panose="020B0604020202020204" pitchFamily="34" charset="0"/>
              <a:buChar char="•"/>
            </a:pPr>
            <a:r>
              <a:rPr/>
              <a:t>El tracoma sigue siendo hiperendémico en muchas de las áreas más pobres y las áreas rurales más remotas y pobres de África, Asia, América Central y del Sur, Australia y Oriente Medio. </a:t>
            </a:r>
          </a:p>
          <a:p>
            <a:pPr marL="171450" indent="-171450" rtl="0">
              <a:buFont typeface="Arial" panose="020B0604020202020204" pitchFamily="34" charset="0"/>
              <a:buChar char="•"/>
            </a:pPr>
            <a:r>
              <a:rPr/>
              <a:t>Es más común en niños preescolares con tasas de prevalencia de hasta el 60-90%. Las mujeres adultas están en mucho mayor riesgo de desarrollar ceguera como complicación del tracoma que los hombres adultos. Este aumento del riesgo se ha explicado por el hecho de que las mujeres generalmente pasan más tiempo en estrecho contacto con los niños pequeños, que son el principal reservorio de la infección.</a:t>
            </a:r>
          </a:p>
          <a:p>
            <a:pPr marL="171450" indent="-171450" rtl="0">
              <a:buFont typeface="Arial" panose="020B0604020202020204" pitchFamily="34" charset="0"/>
              <a:buChar char="•"/>
            </a:pPr>
            <a:r>
              <a:rPr/>
              <a:t>La Organización</a:t>
            </a:r>
            <a:r>
              <a:rPr baseline="0"/>
              <a:t> </a:t>
            </a:r>
            <a:r>
              <a:rPr/>
              <a:t>Mundial de la salud ha establecido un objetivo a nivel mundial de eliminar el tracoma que causa la ceguera para el año 2020.</a:t>
            </a:r>
            <a:r>
              <a:rPr baseline="0"/>
              <a:t> Se calcula que el número de personas afectadas por el tracoma se ha reducido de 360 millones de personas en 1985 a aproximadamente 80 millones de personas hoy.</a:t>
            </a:r>
          </a:p>
          <a:p>
            <a:endParaRPr lang="en-CA" dirty="0" smtClean="0"/>
          </a:p>
          <a:p>
            <a:pPr rtl="0"/>
            <a:r>
              <a:rPr/>
              <a:t>Síntomas:</a:t>
            </a:r>
          </a:p>
          <a:p>
            <a:pPr marL="171450" indent="-171450" rtl="0">
              <a:buFont typeface="Arial" panose="020B0604020202020204" pitchFamily="34" charset="0"/>
              <a:buChar char="•"/>
            </a:pPr>
            <a:r>
              <a:rPr/>
              <a:t>A menudo la infección comienza durante la infancia o la niñez y se puede volver crónica. Si se deja sin tratar, la infección hace que el párpado se gire hacia adentro, lo que causa que las pestañas froten el globo ocular, lo que provoca un dolor intenso en la parte frontal del ojo. En última instancia, esto provoca ceguera irreversible, generalmente entre la edad 30 y 40 años.</a:t>
            </a:r>
          </a:p>
        </p:txBody>
      </p:sp>
      <p:sp>
        <p:nvSpPr>
          <p:cNvPr id="4" name="Slide Number Placeholder 3"/>
          <p:cNvSpPr>
            <a:spLocks noGrp="1"/>
          </p:cNvSpPr>
          <p:nvPr>
            <p:ph type="sldNum" sz="quarter" idx="10"/>
          </p:nvPr>
        </p:nvSpPr>
        <p:spPr/>
        <p:txBody>
          <a:bodyPr/>
          <a:lstStyle/>
          <a:p>
            <a:pPr rtl="0"/>
            <a:fld id="{6EBAD9FE-E89E-4B19-91A9-9577A7424B8B}" type="slidenum">
              <a:rPr/>
              <a:pPr rtl="0"/>
              <a:t>23</a:t>
            </a:fld>
            <a:endParaRPr/>
          </a:p>
        </p:txBody>
      </p:sp>
    </p:spTree>
    <p:extLst>
      <p:ext uri="{BB962C8B-B14F-4D97-AF65-F5344CB8AC3E}">
        <p14:creationId xmlns:p14="http://schemas.microsoft.com/office/powerpoint/2010/main" val="3458999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a:t>Transmisión:</a:t>
            </a:r>
          </a:p>
          <a:p>
            <a:pPr marL="171450" indent="-171450" rtl="0">
              <a:buFont typeface="Arial" panose="020B0604020202020204" pitchFamily="34" charset="0"/>
              <a:buChar char="•"/>
            </a:pPr>
            <a:r>
              <a:rPr/>
              <a:t>La infección se transmite a través del contacto con las secreciones oculares de las personas infectadas en toallas, pañuelos, dedos, etc. y por las moscas. La infección se contagia de persona a persona y, frecuentemente se transmite de niño a niño o de niño a madre,</a:t>
            </a:r>
            <a:r>
              <a:rPr baseline="0"/>
              <a:t> </a:t>
            </a:r>
            <a:r>
              <a:rPr/>
              <a:t> especialmente en lugares donde no hay mucha agua, hay muchas moscas y viven demasiadas personas.</a:t>
            </a:r>
          </a:p>
          <a:p>
            <a:pPr marL="171450" indent="-171450">
              <a:buFont typeface="Arial" panose="020B0604020202020204" pitchFamily="34" charset="0"/>
              <a:buChar char="•"/>
            </a:pPr>
            <a:endParaRPr lang="en-CA" dirty="0" smtClean="0"/>
          </a:p>
          <a:p>
            <a:pPr marL="0" indent="0" rtl="0">
              <a:buFont typeface="Arial" panose="020B0604020202020204" pitchFamily="34" charset="0"/>
              <a:buNone/>
            </a:pPr>
            <a:r>
              <a:rPr/>
              <a:t>Prevención:</a:t>
            </a:r>
          </a:p>
          <a:p>
            <a:pPr marL="171450" indent="-171450" rtl="0">
              <a:buFont typeface="Arial" panose="020B0604020202020204" pitchFamily="34" charset="0"/>
              <a:buChar char="•"/>
            </a:pPr>
            <a:r>
              <a:rPr/>
              <a:t>El tracoma que provoca ceguera es evitable. La estrategia para eliminar la enfermedad se base en:</a:t>
            </a:r>
          </a:p>
          <a:p>
            <a:pPr marL="628650" lvl="1" indent="-171450" rtl="0">
              <a:buFont typeface="Arial" panose="020B0604020202020204" pitchFamily="34" charset="0"/>
              <a:buChar char="•"/>
            </a:pPr>
            <a:r>
              <a:rPr/>
              <a:t>cirugía de párpado</a:t>
            </a:r>
          </a:p>
          <a:p>
            <a:pPr marL="628650" lvl="1" indent="-171450" rtl="0">
              <a:buFont typeface="Arial" panose="020B0604020202020204" pitchFamily="34" charset="0"/>
              <a:buChar char="•"/>
            </a:pPr>
            <a:r>
              <a:rPr/>
              <a:t>antibióticos para tratar la infección</a:t>
            </a:r>
          </a:p>
          <a:p>
            <a:pPr marL="628650" lvl="1" indent="-171450" rtl="0">
              <a:buFont typeface="Arial" panose="020B0604020202020204" pitchFamily="34" charset="0"/>
              <a:buChar char="•"/>
            </a:pPr>
            <a:r>
              <a:rPr/>
              <a:t>educación sobre la limpieza facial e higiene personal</a:t>
            </a:r>
          </a:p>
          <a:p>
            <a:pPr marL="628650" lvl="1" indent="-171450" rtl="0">
              <a:buFont typeface="Arial" panose="020B0604020202020204" pitchFamily="34" charset="0"/>
              <a:buChar char="•"/>
            </a:pPr>
            <a:r>
              <a:rPr/>
              <a:t>mejoras ambientales</a:t>
            </a:r>
          </a:p>
        </p:txBody>
      </p:sp>
      <p:sp>
        <p:nvSpPr>
          <p:cNvPr id="4" name="Slide Number Placeholder 3"/>
          <p:cNvSpPr>
            <a:spLocks noGrp="1"/>
          </p:cNvSpPr>
          <p:nvPr>
            <p:ph type="sldNum" sz="quarter" idx="10"/>
          </p:nvPr>
        </p:nvSpPr>
        <p:spPr/>
        <p:txBody>
          <a:bodyPr/>
          <a:lstStyle/>
          <a:p>
            <a:pPr rtl="0"/>
            <a:fld id="{6EBAD9FE-E89E-4B19-91A9-9577A7424B8B}" type="slidenum">
              <a:rPr/>
              <a:pPr rtl="0"/>
              <a:t>24</a:t>
            </a:fld>
            <a:endParaRPr/>
          </a:p>
        </p:txBody>
      </p:sp>
    </p:spTree>
    <p:extLst>
      <p:ext uri="{BB962C8B-B14F-4D97-AF65-F5344CB8AC3E}">
        <p14:creationId xmlns:p14="http://schemas.microsoft.com/office/powerpoint/2010/main" val="3388108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a:t>Alcance del problema:</a:t>
            </a:r>
          </a:p>
          <a:p>
            <a:pPr marL="171450" indent="-171450" rtl="0">
              <a:buFont typeface="Arial" panose="020B0604020202020204" pitchFamily="34" charset="0"/>
              <a:buChar char="•"/>
            </a:pPr>
            <a:r>
              <a:rPr/>
              <a:t>Más de 1,5 mil millones de personas, o el 24% de la población mundial están infectadas por helmintos transmitidos por el suelo en todo el mundo. Las infecciones se encuentran ampliamente distribuidas en las zonas tropicales y subtropicales, la mayor parte se produce en África subsahariana, el continente americano, China y el Este de Asia.</a:t>
            </a:r>
          </a:p>
          <a:p>
            <a:pPr marL="171450" indent="-171450" rtl="0">
              <a:buFont typeface="Arial" panose="020B0604020202020204" pitchFamily="34" charset="0"/>
              <a:buChar char="•"/>
            </a:pPr>
            <a:r>
              <a:rPr/>
              <a:t>Más 270 millones de niños en edad preescolar y más de 600 millones en edad preescolar viven en áreas donde estos parásitos se transmiten intensamente y necesitan tratamiento e intervenciones preventivas.</a:t>
            </a:r>
          </a:p>
          <a:p>
            <a:endParaRPr lang="en-CA" dirty="0" smtClean="0"/>
          </a:p>
          <a:p>
            <a:pPr rtl="0"/>
            <a:r>
              <a:rPr/>
              <a:t>Síntomas:</a:t>
            </a:r>
          </a:p>
          <a:p>
            <a:pPr marL="171450" indent="-171450" rtl="0">
              <a:buFont typeface="Arial" panose="020B0604020202020204" pitchFamily="34" charset="0"/>
              <a:buChar char="•"/>
            </a:pPr>
            <a:r>
              <a:rPr/>
              <a:t>Los niños infectados sufren daños físicos, nutricionales y cognitivos.</a:t>
            </a:r>
          </a:p>
          <a:p>
            <a:pPr marL="171450" indent="-171450" rtl="0">
              <a:buFont typeface="Arial" panose="020B0604020202020204" pitchFamily="34" charset="0"/>
              <a:buChar char="•"/>
            </a:pPr>
            <a:r>
              <a:rPr/>
              <a:t>Los gusanos se alimentan de los tejidos del huésped, lo que incluye sangre, que conduce a una pérdida de hierro y proteínas.</a:t>
            </a:r>
          </a:p>
          <a:p>
            <a:pPr marL="171450" indent="-171450" rtl="0">
              <a:buFont typeface="Arial" panose="020B0604020202020204" pitchFamily="34" charset="0"/>
              <a:buChar char="•"/>
            </a:pPr>
            <a:r>
              <a:rPr/>
              <a:t>Los gusanos aumentan la mala absorción de los nutrientes. Además, los ascárides pueden competir por la vitamina A del intestino.</a:t>
            </a:r>
          </a:p>
          <a:p>
            <a:pPr marL="171450" indent="-171450">
              <a:buFont typeface="Arial" panose="020B0604020202020204" pitchFamily="34" charset="0"/>
              <a:buChar char="•"/>
            </a:pPr>
            <a:endParaRPr lang="en-CA" dirty="0" smtClean="0"/>
          </a:p>
          <a:p>
            <a:pPr marL="0" indent="0" rtl="0">
              <a:buFont typeface="Arial" panose="020B0604020202020204" pitchFamily="34" charset="0"/>
              <a:buNone/>
            </a:pPr>
            <a:r>
              <a:rPr/>
              <a:t>Patógenos:</a:t>
            </a:r>
          </a:p>
          <a:p>
            <a:pPr marL="171450" indent="-171450" rtl="0">
              <a:buFont typeface="Arial" panose="020B0604020202020204" pitchFamily="34" charset="0"/>
              <a:buChar char="•"/>
            </a:pPr>
            <a:r>
              <a:rPr/>
              <a:t>Helminto,</a:t>
            </a:r>
            <a:r>
              <a:rPr baseline="0"/>
              <a:t> ascárides (</a:t>
            </a:r>
            <a:r>
              <a:rPr i="1" baseline="0"/>
              <a:t>Ascaris lumbricoides</a:t>
            </a:r>
            <a:r>
              <a:rPr baseline="0"/>
              <a:t>)</a:t>
            </a:r>
          </a:p>
          <a:p>
            <a:endParaRPr lang="en-CA" dirty="0"/>
          </a:p>
        </p:txBody>
      </p:sp>
      <p:sp>
        <p:nvSpPr>
          <p:cNvPr id="4" name="Slide Number Placeholder 3"/>
          <p:cNvSpPr>
            <a:spLocks noGrp="1"/>
          </p:cNvSpPr>
          <p:nvPr>
            <p:ph type="sldNum" sz="quarter" idx="10"/>
          </p:nvPr>
        </p:nvSpPr>
        <p:spPr/>
        <p:txBody>
          <a:bodyPr/>
          <a:lstStyle/>
          <a:p>
            <a:pPr rtl="0"/>
            <a:fld id="{6EBAD9FE-E89E-4B19-91A9-9577A7424B8B}" type="slidenum">
              <a:rPr/>
              <a:pPr rtl="0"/>
              <a:t>25</a:t>
            </a:fld>
            <a:endParaRPr/>
          </a:p>
        </p:txBody>
      </p:sp>
    </p:spTree>
    <p:extLst>
      <p:ext uri="{BB962C8B-B14F-4D97-AF65-F5344CB8AC3E}">
        <p14:creationId xmlns:p14="http://schemas.microsoft.com/office/powerpoint/2010/main" val="1664651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r>
              <a:rPr/>
              <a:t>Transmisión:</a:t>
            </a:r>
          </a:p>
          <a:p>
            <a:pPr marL="171450" indent="-171450" rtl="0">
              <a:buFont typeface="Arial" panose="020B0604020202020204" pitchFamily="34" charset="0"/>
              <a:buChar char="•"/>
            </a:pPr>
            <a:r>
              <a:rPr/>
              <a:t>Se transmite por huevos que se pasan en las heces de las personas infectadas. Los gusanos adultos viven en los intestinos donde se producen miles de huevos por día. En áreas donde hay falta de saneamiento adecuado o</a:t>
            </a:r>
            <a:r>
              <a:rPr baseline="0"/>
              <a:t> donde las heces humanas crudas se usan como fertilizante</a:t>
            </a:r>
            <a:r>
              <a:rPr/>
              <a:t>, estos huevos contaminan el suelo. </a:t>
            </a:r>
          </a:p>
          <a:p>
            <a:pPr marL="171450" indent="-171450" rtl="0">
              <a:buFont typeface="Arial" panose="020B0604020202020204" pitchFamily="34" charset="0"/>
              <a:buChar char="•"/>
            </a:pPr>
            <a:r>
              <a:rPr/>
              <a:t>Los huevos unidos a las verduras se ingieren cuando las verduras no se cocinan, lavan o pelan cuidadosamente.</a:t>
            </a:r>
          </a:p>
          <a:p>
            <a:pPr marL="171450" indent="-171450" rtl="0">
              <a:buFont typeface="Arial" panose="020B0604020202020204" pitchFamily="34" charset="0"/>
              <a:buChar char="•"/>
            </a:pPr>
            <a:r>
              <a:rPr/>
              <a:t>Los huevos se ingieren a partir de fuentes de agua contaminada</a:t>
            </a:r>
          </a:p>
          <a:p>
            <a:pPr marL="171450" indent="-171450" rtl="0">
              <a:buFont typeface="Arial" panose="020B0604020202020204" pitchFamily="34" charset="0"/>
              <a:buChar char="•"/>
            </a:pPr>
            <a:r>
              <a:rPr/>
              <a:t>Los huevos son ingeridos por niños que juegan en el suelo y luego se ponen las manos en la boca sin lavárselas.</a:t>
            </a:r>
          </a:p>
          <a:p>
            <a:pPr marL="171450" indent="-171450" rtl="0">
              <a:buFont typeface="Arial" panose="020B0604020202020204" pitchFamily="34" charset="0"/>
              <a:buChar char="•"/>
            </a:pPr>
            <a:r>
              <a:rPr/>
              <a:t>No hay infección de las heces frescas porque los huevos transmitidos a las heces necesitan alrededor de tres semanas para madurar en el suelo antes que sean infecciosos. </a:t>
            </a:r>
          </a:p>
          <a:p>
            <a:pPr marL="171450" indent="-171450">
              <a:buFont typeface="Arial" panose="020B0604020202020204" pitchFamily="34" charset="0"/>
              <a:buChar char="•"/>
            </a:pPr>
            <a:endParaRPr lang="en-CA" dirty="0" smtClean="0"/>
          </a:p>
          <a:p>
            <a:pPr rtl="0"/>
            <a:r>
              <a:rPr/>
              <a:t>Prevención:</a:t>
            </a:r>
          </a:p>
          <a:p>
            <a:pPr marL="171450" indent="-171450" rtl="0">
              <a:buFont typeface="Arial" panose="020B0604020202020204" pitchFamily="34" charset="0"/>
              <a:buChar char="•"/>
            </a:pPr>
            <a:r>
              <a:rPr/>
              <a:t>Educación para la salud para prevenir reinfección</a:t>
            </a:r>
          </a:p>
          <a:p>
            <a:pPr marL="171450" indent="-171450" rtl="0">
              <a:buFont typeface="Arial" panose="020B0604020202020204" pitchFamily="34" charset="0"/>
              <a:buChar char="•"/>
            </a:pPr>
            <a:r>
              <a:rPr/>
              <a:t>Saneamiento mejorado para reducir la contaminación del suelo con huevos infectados</a:t>
            </a:r>
          </a:p>
          <a:p>
            <a:pPr marL="171450" indent="-171450" rtl="0">
              <a:buFont typeface="Arial" panose="020B0604020202020204" pitchFamily="34" charset="0"/>
              <a:buChar char="•"/>
            </a:pPr>
            <a:r>
              <a:rPr/>
              <a:t>Tratamiento de excrementos antes de ser utilizados como fertilizante agrícola</a:t>
            </a:r>
          </a:p>
          <a:p>
            <a:pPr marL="171450" indent="-171450">
              <a:buFont typeface="Arial" panose="020B0604020202020204" pitchFamily="34" charset="0"/>
              <a:buChar char="•"/>
            </a:pPr>
            <a:endParaRPr lang="en-CA" dirty="0" smtClean="0"/>
          </a:p>
          <a:p>
            <a:endParaRPr lang="en-CA" dirty="0"/>
          </a:p>
        </p:txBody>
      </p:sp>
      <p:sp>
        <p:nvSpPr>
          <p:cNvPr id="4" name="Slide Number Placeholder 3"/>
          <p:cNvSpPr>
            <a:spLocks noGrp="1"/>
          </p:cNvSpPr>
          <p:nvPr>
            <p:ph type="sldNum" sz="quarter" idx="10"/>
          </p:nvPr>
        </p:nvSpPr>
        <p:spPr/>
        <p:txBody>
          <a:bodyPr/>
          <a:lstStyle/>
          <a:p>
            <a:pPr rtl="0"/>
            <a:fld id="{6EBAD9FE-E89E-4B19-91A9-9577A7424B8B}" type="slidenum">
              <a:rPr/>
              <a:pPr rtl="0"/>
              <a:t>26</a:t>
            </a:fld>
            <a:endParaRPr/>
          </a:p>
        </p:txBody>
      </p:sp>
    </p:spTree>
    <p:extLst>
      <p:ext uri="{BB962C8B-B14F-4D97-AF65-F5344CB8AC3E}">
        <p14:creationId xmlns:p14="http://schemas.microsoft.com/office/powerpoint/2010/main" val="1174178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a:r>
              <a:rPr/>
              <a:t>Fuente del problema:</a:t>
            </a:r>
          </a:p>
          <a:p>
            <a:pPr marL="171450" indent="-171450" rtl="0">
              <a:buFont typeface="Arial" panose="020B0604020202020204" pitchFamily="34" charset="0"/>
              <a:buChar char="•"/>
            </a:pPr>
            <a:r>
              <a:rPr/>
              <a:t>Alrededor de 3,3 mil millones de personas –la mitad de la población del mundo– están en riesgo de malaria.  Las personas que viven en los países más pobres son las más vulnerables a la malaria.</a:t>
            </a:r>
          </a:p>
          <a:p>
            <a:pPr marL="171450" indent="-171450" rtl="0">
              <a:buFont typeface="Arial" panose="020B0604020202020204" pitchFamily="34" charset="0"/>
              <a:buChar char="•"/>
            </a:pPr>
            <a:r>
              <a:rPr/>
              <a:t>En 2010, había alrededor de 219 millones de casos de malaria y se calcula que hay 660.000 muertes por malaria. </a:t>
            </a:r>
          </a:p>
          <a:p>
            <a:pPr marL="171450" indent="-171450" rtl="0">
              <a:buFont typeface="Arial" panose="020B0604020202020204" pitchFamily="34" charset="0"/>
              <a:buChar char="•"/>
            </a:pPr>
            <a:r>
              <a:rPr/>
              <a:t>En 2010, el 90% de todas las muertes por malaria se produjo en África, principalmente entre los niños menores de cinco años (OMS, 2013).</a:t>
            </a:r>
          </a:p>
          <a:p>
            <a:pPr marL="171450" indent="-171450">
              <a:buFont typeface="Arial" panose="020B0604020202020204" pitchFamily="34" charset="0"/>
              <a:buChar char="•"/>
            </a:pPr>
            <a:endParaRPr lang="en-CA" dirty="0" smtClean="0"/>
          </a:p>
          <a:p>
            <a:pPr marL="0" indent="0" rtl="0">
              <a:buFont typeface="Arial" panose="020B0604020202020204" pitchFamily="34" charset="0"/>
              <a:buNone/>
            </a:pPr>
            <a:r>
              <a:rPr/>
              <a:t>Síntomas:</a:t>
            </a:r>
          </a:p>
          <a:p>
            <a:pPr marL="171450" indent="-171450" rtl="0">
              <a:buFont typeface="Arial" panose="020B0604020202020204" pitchFamily="34" charset="0"/>
              <a:buChar char="•"/>
            </a:pPr>
            <a:r>
              <a:rPr/>
              <a:t>Fiebre, dolor de cabeza,</a:t>
            </a:r>
            <a:r>
              <a:rPr baseline="0"/>
              <a:t> v</a:t>
            </a:r>
            <a:r>
              <a:rPr/>
              <a:t>ómitos entre 10 y 15 días después de la picadura de mosquito</a:t>
            </a:r>
          </a:p>
          <a:p>
            <a:pPr marL="171450" indent="-171450" rtl="0">
              <a:buFont typeface="Arial" panose="020B0604020202020204" pitchFamily="34" charset="0"/>
              <a:buChar char="•"/>
            </a:pPr>
            <a:r>
              <a:rPr/>
              <a:t>Si no se trata rápidamente, la malaria puede poner en riesgo la vida al interrumpir el suministro de sangre a los órganos vitales.</a:t>
            </a:r>
          </a:p>
          <a:p>
            <a:pPr marL="171450" indent="-171450" rtl="0">
              <a:buFont typeface="Arial" panose="020B0604020202020204" pitchFamily="34" charset="0"/>
              <a:buChar char="•"/>
            </a:pPr>
            <a:r>
              <a:rPr/>
              <a:t>En muchas partes del mundo, los parásitos desarrollaron la resistencia a varios medicamentos contra la malaria.</a:t>
            </a:r>
          </a:p>
          <a:p>
            <a:pPr marL="0" indent="0">
              <a:buFont typeface="Arial" panose="020B0604020202020204" pitchFamily="34" charset="0"/>
              <a:buNone/>
            </a:pPr>
            <a:endParaRPr lang="en-CA" dirty="0" smtClean="0"/>
          </a:p>
          <a:p>
            <a:pPr marL="0" indent="0" rtl="0">
              <a:buFont typeface="Arial" panose="020B0604020202020204" pitchFamily="34" charset="0"/>
              <a:buNone/>
            </a:pPr>
            <a:r>
              <a:rPr/>
              <a:t>Patógenos:</a:t>
            </a:r>
          </a:p>
          <a:p>
            <a:pPr marL="171450" indent="-171450" rtl="0">
              <a:buFont typeface="Arial" panose="020B0604020202020204" pitchFamily="34" charset="0"/>
              <a:buChar char="•"/>
            </a:pPr>
            <a:r>
              <a:rPr/>
              <a:t>Causados por protozoos llamados Plasmodium</a:t>
            </a:r>
          </a:p>
        </p:txBody>
      </p:sp>
      <p:sp>
        <p:nvSpPr>
          <p:cNvPr id="4" name="Slide Number Placeholder 3"/>
          <p:cNvSpPr>
            <a:spLocks noGrp="1"/>
          </p:cNvSpPr>
          <p:nvPr>
            <p:ph type="sldNum" sz="quarter" idx="10"/>
          </p:nvPr>
        </p:nvSpPr>
        <p:spPr/>
        <p:txBody>
          <a:bodyPr/>
          <a:lstStyle/>
          <a:p>
            <a:pPr rtl="0"/>
            <a:fld id="{6EBAD9FE-E89E-4B19-91A9-9577A7424B8B}" type="slidenum">
              <a:rPr/>
              <a:pPr rtl="0"/>
              <a:t>27</a:t>
            </a:fld>
            <a:endParaRPr/>
          </a:p>
        </p:txBody>
      </p:sp>
    </p:spTree>
    <p:extLst>
      <p:ext uri="{BB962C8B-B14F-4D97-AF65-F5344CB8AC3E}">
        <p14:creationId xmlns:p14="http://schemas.microsoft.com/office/powerpoint/2010/main" val="1284285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a:t>Transmisión:</a:t>
            </a:r>
          </a:p>
          <a:p>
            <a:pPr marL="171450" indent="-171450" rtl="0">
              <a:buFont typeface="Arial" panose="020B0604020202020204" pitchFamily="34" charset="0"/>
              <a:buChar char="•"/>
            </a:pPr>
            <a:r>
              <a:rPr/>
              <a:t>Se transmiten mediante picaduras de los mosquitos anófeles </a:t>
            </a:r>
            <a:r>
              <a:rPr baseline="0"/>
              <a:t> </a:t>
            </a:r>
            <a:r>
              <a:rPr/>
              <a:t>infectados. En el cuerpo humano, los protozoos se multiplican en el hígado y luego infectan los glóbulos rojos de la sangre.</a:t>
            </a:r>
          </a:p>
          <a:p>
            <a:pPr marL="0" indent="0">
              <a:buFont typeface="Arial" panose="020B0604020202020204" pitchFamily="34" charset="0"/>
              <a:buNone/>
            </a:pPr>
            <a:endParaRPr lang="en-CA" dirty="0" smtClean="0"/>
          </a:p>
          <a:p>
            <a:pPr marL="0" indent="0" rtl="0">
              <a:buFont typeface="Arial" panose="020B0604020202020204" pitchFamily="34" charset="0"/>
              <a:buNone/>
            </a:pPr>
            <a:r>
              <a:rPr/>
              <a:t>Prevención:</a:t>
            </a:r>
          </a:p>
          <a:p>
            <a:pPr marL="171450" indent="-171450" rtl="0">
              <a:buFont typeface="Arial" panose="020B0604020202020204" pitchFamily="34" charset="0"/>
              <a:buChar char="•"/>
            </a:pPr>
            <a:r>
              <a:rPr/>
              <a:t>Mosquiteros para cama</a:t>
            </a:r>
          </a:p>
          <a:p>
            <a:pPr marL="171450" indent="-171450" rtl="0">
              <a:buFont typeface="Arial" panose="020B0604020202020204" pitchFamily="34" charset="0"/>
              <a:buChar char="•"/>
            </a:pPr>
            <a:r>
              <a:rPr/>
              <a:t>Pulverización residual en interiores</a:t>
            </a:r>
          </a:p>
          <a:p>
            <a:pPr marL="171450" indent="-171450" rtl="0">
              <a:buFont typeface="Arial" panose="020B0604020202020204" pitchFamily="34" charset="0"/>
              <a:buChar char="•"/>
            </a:pPr>
            <a:r>
              <a:rPr/>
              <a:t>Gestión de aguas residuales para reducir la reproducción de mosquitos </a:t>
            </a:r>
          </a:p>
          <a:p>
            <a:pPr marL="171450" indent="-171450" rtl="0">
              <a:buFont typeface="Arial" panose="020B0604020202020204" pitchFamily="34" charset="0"/>
              <a:buChar char="•"/>
            </a:pPr>
            <a:r>
              <a:rPr/>
              <a:t>Protección personal</a:t>
            </a:r>
            <a:r>
              <a:rPr baseline="0"/>
              <a:t>: </a:t>
            </a:r>
            <a:r>
              <a:rPr/>
              <a:t>repelentes, cubrirse (mangas largas, pantalones/faldas largos</a:t>
            </a:r>
            <a:r>
              <a:rPr baseline="0"/>
              <a:t>, c</a:t>
            </a:r>
            <a:r>
              <a:rPr/>
              <a:t>omportamiento (evitar áreas y momentos cuando los mosquitos pican)</a:t>
            </a:r>
          </a:p>
        </p:txBody>
      </p:sp>
      <p:sp>
        <p:nvSpPr>
          <p:cNvPr id="4" name="Slide Number Placeholder 3"/>
          <p:cNvSpPr>
            <a:spLocks noGrp="1"/>
          </p:cNvSpPr>
          <p:nvPr>
            <p:ph type="sldNum" sz="quarter" idx="10"/>
          </p:nvPr>
        </p:nvSpPr>
        <p:spPr/>
        <p:txBody>
          <a:bodyPr/>
          <a:lstStyle/>
          <a:p>
            <a:pPr rtl="0"/>
            <a:fld id="{6EBAD9FE-E89E-4B19-91A9-9577A7424B8B}" type="slidenum">
              <a:rPr/>
              <a:pPr rtl="0"/>
              <a:t>28</a:t>
            </a:fld>
            <a:endParaRPr/>
          </a:p>
        </p:txBody>
      </p:sp>
    </p:spTree>
    <p:extLst>
      <p:ext uri="{BB962C8B-B14F-4D97-AF65-F5344CB8AC3E}">
        <p14:creationId xmlns:p14="http://schemas.microsoft.com/office/powerpoint/2010/main" val="30295680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rtl="0"/>
            <a:r>
              <a:rPr/>
              <a:t>Fuente del problema:</a:t>
            </a:r>
          </a:p>
          <a:p>
            <a:pPr marL="171450" indent="-171450" rtl="0">
              <a:buFont typeface="Arial" panose="020B0604020202020204" pitchFamily="34" charset="0"/>
              <a:buChar char="•"/>
            </a:pPr>
            <a:r>
              <a:rPr/>
              <a:t>La leishmaniasis amenaza alrededor de 350 millones de hombres, mujeres y niños en 88 países alrededor del mundo. </a:t>
            </a:r>
          </a:p>
          <a:p>
            <a:pPr marL="171450" indent="-171450" rtl="0">
              <a:buFont typeface="Arial" panose="020B0604020202020204" pitchFamily="34" charset="0"/>
              <a:buChar char="•"/>
            </a:pPr>
            <a:r>
              <a:rPr/>
              <a:t>Se cree que nada menos que 12 millones de personas están infectadas actualmente, se calcula que hay alrededor de 1-2 millones de casos nuevos por año.</a:t>
            </a:r>
          </a:p>
          <a:p>
            <a:pPr marL="171450" indent="-171450" rtl="0">
              <a:buFont typeface="Arial" panose="020B0604020202020204" pitchFamily="34" charset="0"/>
              <a:buChar char="•"/>
            </a:pPr>
            <a:r>
              <a:rPr/>
              <a:t>El 90% de todos los casos de leishmaniasis visceral se produce Bangladesh, Brasil, India, Nepal y Sudán.</a:t>
            </a:r>
          </a:p>
          <a:p>
            <a:pPr marL="171450" indent="-171450" rtl="0">
              <a:buFont typeface="Arial" panose="020B0604020202020204" pitchFamily="34" charset="0"/>
              <a:buChar char="•"/>
            </a:pPr>
            <a:r>
              <a:rPr/>
              <a:t>El 90% de los casos de leishmaniasis munocutánea se produce en Bolivia, Brasil y Perú.</a:t>
            </a:r>
          </a:p>
          <a:p>
            <a:pPr marL="171450" indent="-171450" rtl="0">
              <a:buFont typeface="Arial" panose="020B0604020202020204" pitchFamily="34" charset="0"/>
              <a:buChar char="•"/>
            </a:pPr>
            <a:r>
              <a:rPr/>
              <a:t>El 90% de los casos de leishmaniasis ocurre en Afghanistán, Brasil, Irán, Perú, Arabia Saudita y Siria.</a:t>
            </a:r>
          </a:p>
          <a:p>
            <a:pPr marL="171450" indent="-171450">
              <a:buFont typeface="Arial" panose="020B0604020202020204" pitchFamily="34" charset="0"/>
              <a:buChar char="•"/>
            </a:pPr>
            <a:endParaRPr lang="en-CA" dirty="0" smtClean="0"/>
          </a:p>
          <a:p>
            <a:pPr marL="0" indent="0" rtl="0">
              <a:buFont typeface="Arial" panose="020B0604020202020204" pitchFamily="34" charset="0"/>
              <a:buNone/>
            </a:pPr>
            <a:r>
              <a:rPr/>
              <a:t>Síntomas:</a:t>
            </a:r>
          </a:p>
          <a:p>
            <a:pPr marL="171450" indent="-171450" rtl="0">
              <a:buFont typeface="Arial" panose="020B0604020202020204" pitchFamily="34" charset="0"/>
              <a:buChar char="•"/>
            </a:pPr>
            <a:r>
              <a:rPr/>
              <a:t>La enfermedad puede tener una amplia variedad de síntomas clínicos, que pueden ser cutáneos, monocutáneos o viscerales. </a:t>
            </a:r>
          </a:p>
          <a:p>
            <a:pPr marL="171450" indent="-171450" rtl="0">
              <a:buFont typeface="Arial" panose="020B0604020202020204" pitchFamily="34" charset="0"/>
              <a:buChar char="•"/>
            </a:pPr>
            <a:r>
              <a:rPr/>
              <a:t>La leishmaniasis cutánea es la forma más común. Produce las úlceras en las partes expuestas del cuerpo, como la cara, los brazos y las piernas. Puede haber un gran número de lesiones –a veces hasta 200– que pueden causar discapacidad grave. Cuando la úlcera se cura, invariablemente deja cicatrices permanentes, que a menudo causan prejuicios sociales graves.</a:t>
            </a:r>
          </a:p>
          <a:p>
            <a:pPr marL="171450" indent="-171450" rtl="0">
              <a:buFont typeface="Arial" panose="020B0604020202020204" pitchFamily="34" charset="0"/>
              <a:buChar char="•"/>
            </a:pPr>
            <a:r>
              <a:rPr/>
              <a:t>La leishmaniasis mococutánea provoca lesiones que pueden llevar a la destrucción parcial o total de las membranas mucosas de la nariz, la boca y las cavidades de la garganta y los tejidos circundantes. Esta forma incapacitante de la leishmaniasis puede llevar a que el enfermo sea rechazado por la comunidad.</a:t>
            </a:r>
          </a:p>
          <a:p>
            <a:pPr marL="171450" indent="-171450" rtl="0">
              <a:buFont typeface="Arial" panose="020B0604020202020204" pitchFamily="34" charset="0"/>
              <a:buChar char="•"/>
            </a:pPr>
            <a:r>
              <a:rPr/>
              <a:t>La leishmaniasis visceral es la forma más grave.</a:t>
            </a:r>
            <a:r>
              <a:rPr baseline="0"/>
              <a:t> También conocida como kala-azar, se caracteriza por brotes irregulares de fiebre, pérdida sustancial de peso, hinchazón en el bazo y en el hígado y anemia (que puede ser seria). Si no se trata la enfermedad, la tasa de mortalidad en países en desarrollo puede ser de hasta el 100% en 2 años.</a:t>
            </a:r>
          </a:p>
          <a:p>
            <a:pPr marL="171450" indent="-171450">
              <a:buFont typeface="Arial" panose="020B0604020202020204" pitchFamily="34" charset="0"/>
              <a:buChar char="•"/>
            </a:pPr>
            <a:endParaRPr lang="en-CA" baseline="0" dirty="0" smtClean="0"/>
          </a:p>
          <a:p>
            <a:pPr marL="0" indent="0" rtl="0">
              <a:buFont typeface="Arial" panose="020B0604020202020204" pitchFamily="34" charset="0"/>
              <a:buNone/>
            </a:pPr>
            <a:r>
              <a:rPr baseline="0"/>
              <a:t>Patógenos:</a:t>
            </a:r>
          </a:p>
          <a:p>
            <a:pPr marL="171450" indent="-171450" rtl="0">
              <a:buFont typeface="Arial" panose="020B0604020202020204" pitchFamily="34" charset="0"/>
              <a:buChar char="•"/>
            </a:pPr>
            <a:r>
              <a:rPr/>
              <a:t>La leishmaniasis es causada por los protozoos que pertenecen al género </a:t>
            </a:r>
            <a:r>
              <a:rPr i="1"/>
              <a:t>Leishmania</a:t>
            </a:r>
            <a:r>
              <a:rPr/>
              <a:t>. </a:t>
            </a:r>
          </a:p>
        </p:txBody>
      </p:sp>
      <p:sp>
        <p:nvSpPr>
          <p:cNvPr id="4" name="Slide Number Placeholder 3"/>
          <p:cNvSpPr>
            <a:spLocks noGrp="1"/>
          </p:cNvSpPr>
          <p:nvPr>
            <p:ph type="sldNum" sz="quarter" idx="10"/>
          </p:nvPr>
        </p:nvSpPr>
        <p:spPr/>
        <p:txBody>
          <a:bodyPr/>
          <a:lstStyle/>
          <a:p>
            <a:pPr rtl="0"/>
            <a:fld id="{6EBAD9FE-E89E-4B19-91A9-9577A7424B8B}" type="slidenum">
              <a:rPr/>
              <a:pPr rtl="0"/>
              <a:t>29</a:t>
            </a:fld>
            <a:endParaRPr/>
          </a:p>
        </p:txBody>
      </p:sp>
    </p:spTree>
    <p:extLst>
      <p:ext uri="{BB962C8B-B14F-4D97-AF65-F5344CB8AC3E}">
        <p14:creationId xmlns:p14="http://schemas.microsoft.com/office/powerpoint/2010/main" val="4061311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a:r>
              <a:rPr/>
              <a:t>Transmisión:</a:t>
            </a:r>
          </a:p>
          <a:p>
            <a:pPr marL="171450" indent="-171450" rtl="0">
              <a:buFont typeface="Arial" panose="020B0604020202020204" pitchFamily="34" charset="0"/>
              <a:buChar char="•"/>
            </a:pPr>
            <a:r>
              <a:rPr/>
              <a:t>Los protozoos</a:t>
            </a:r>
            <a:r>
              <a:rPr baseline="0"/>
              <a:t> </a:t>
            </a:r>
            <a:r>
              <a:rPr/>
              <a:t> se transmiten por la picadura de un vector insecto diminuto</a:t>
            </a:r>
            <a:r>
              <a:rPr baseline="0"/>
              <a:t> (</a:t>
            </a:r>
            <a:r>
              <a:rPr/>
              <a:t>sólo 2–3 mm de largo)</a:t>
            </a:r>
            <a:r>
              <a:rPr baseline="0"/>
              <a:t> </a:t>
            </a:r>
            <a:r>
              <a:rPr/>
              <a:t>, el jején flebótomo.</a:t>
            </a:r>
          </a:p>
          <a:p>
            <a:pPr marL="171450" indent="-171450" rtl="0">
              <a:buFont typeface="Arial" panose="020B0604020202020204" pitchFamily="34" charset="0"/>
              <a:buChar char="•"/>
            </a:pPr>
            <a:r>
              <a:rPr/>
              <a:t>Hay alrededor de 500 especies de flebótomos pero se descubrió que solamente alrededor de 30 transmiten leishmaniasis. </a:t>
            </a:r>
          </a:p>
          <a:p>
            <a:pPr marL="171450" indent="-171450" rtl="0">
              <a:buFont typeface="Arial" panose="020B0604020202020204" pitchFamily="34" charset="0"/>
              <a:buChar char="•"/>
            </a:pPr>
            <a:r>
              <a:rPr/>
              <a:t>Solamente los jejenes hembra transmiten los parásitos. Los jejenes hembra necesitan sangre para que sus huevos se desarrollen y se infecten con los parásitos de Leishmania cuando chupan la sangre de una persona o animal infectado. Durante un período de entre 4 y 25 días, los parásitos se desarrollan en los jejenes. Cuando, más tarde, los jejenes hembra infecciosos se alimentan en una fuente de sangre fresca, inocula a la persona o al animal con el parásito y el ciclo de transmisión está completo.</a:t>
            </a:r>
          </a:p>
          <a:p>
            <a:pPr marL="171450" indent="-171450" rtl="0">
              <a:buFont typeface="Arial" panose="020B0604020202020204" pitchFamily="34" charset="0"/>
              <a:buChar char="•"/>
            </a:pPr>
            <a:r>
              <a:rPr/>
              <a:t>La leishmaniasis es una enfermedad relacionada con la pobreza. Afecta a los más pobres de los pobres y estaba asociada con la malnutrición, el desplazamiento, las viviendas deficientes, el analfabetismo, la discriminación de género, la debilidad del sistema inmune y la falta de recursos.</a:t>
            </a:r>
          </a:p>
          <a:p>
            <a:pPr marL="171450" indent="-171450">
              <a:buFont typeface="Arial" panose="020B0604020202020204" pitchFamily="34" charset="0"/>
              <a:buChar char="•"/>
            </a:pPr>
            <a:endParaRPr lang="en-CA" dirty="0" smtClean="0"/>
          </a:p>
          <a:p>
            <a:pPr marL="0" indent="0" rtl="0">
              <a:buFont typeface="Arial" panose="020B0604020202020204" pitchFamily="34" charset="0"/>
              <a:buNone/>
            </a:pPr>
            <a:r>
              <a:rPr/>
              <a:t>Prevención:</a:t>
            </a:r>
          </a:p>
          <a:p>
            <a:pPr marL="171450" indent="-171450" rtl="0">
              <a:buFont typeface="Arial" panose="020B0604020202020204" pitchFamily="34" charset="0"/>
              <a:buChar char="•"/>
            </a:pPr>
            <a:r>
              <a:rPr/>
              <a:t>El jején hembra pone los huevos en las madrigueras de ciertos roedores, la corteza de los árboles viejos, edificios en ruinas, rajaduras en las paredes de las casas, refugios de animales y basura doméstica, donde las larvas pueden encontrar la materia orgánica, el calor y la humedad que necesitan para desarrollarse.</a:t>
            </a:r>
          </a:p>
        </p:txBody>
      </p:sp>
      <p:sp>
        <p:nvSpPr>
          <p:cNvPr id="4" name="Slide Number Placeholder 3"/>
          <p:cNvSpPr>
            <a:spLocks noGrp="1"/>
          </p:cNvSpPr>
          <p:nvPr>
            <p:ph type="sldNum" sz="quarter" idx="10"/>
          </p:nvPr>
        </p:nvSpPr>
        <p:spPr/>
        <p:txBody>
          <a:bodyPr/>
          <a:lstStyle/>
          <a:p>
            <a:pPr rtl="0"/>
            <a:fld id="{6EBAD9FE-E89E-4B19-91A9-9577A7424B8B}" type="slidenum">
              <a:rPr/>
              <a:pPr rtl="0"/>
              <a:t>30</a:t>
            </a:fld>
            <a:endParaRPr/>
          </a:p>
        </p:txBody>
      </p:sp>
    </p:spTree>
    <p:extLst>
      <p:ext uri="{BB962C8B-B14F-4D97-AF65-F5344CB8AC3E}">
        <p14:creationId xmlns:p14="http://schemas.microsoft.com/office/powerpoint/2010/main" val="2708532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smtClean="0">
              <a:ea typeface="ＭＳ Ｐゴシック" panose="020B0600070205080204"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515460D6-56D5-40CE-8821-10AB92705C3A}" type="slidenum">
              <a:rPr/>
              <a:pPr rtl="0" eaLnBrk="1" hangingPunct="1"/>
              <a:t>4</a:t>
            </a:fld>
            <a:endParaRPr/>
          </a:p>
        </p:txBody>
      </p:sp>
    </p:spTree>
    <p:extLst>
      <p:ext uri="{BB962C8B-B14F-4D97-AF65-F5344CB8AC3E}">
        <p14:creationId xmlns:p14="http://schemas.microsoft.com/office/powerpoint/2010/main" val="30027931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rtl="0"/>
            <a:r>
              <a:rPr/>
              <a:t>Fuente del problema:</a:t>
            </a:r>
          </a:p>
          <a:p>
            <a:pPr marL="171450" indent="-171450" rtl="0">
              <a:buFont typeface="Arial" panose="020B0604020202020204" pitchFamily="34" charset="0"/>
              <a:buChar char="•"/>
            </a:pPr>
            <a:r>
              <a:rPr/>
              <a:t>Una de las enfermedades más viejas identificables conocidas de los humanos, la peste sigue siendo endémica en muchas áreas alrededor del mundo. Está ampliamente distribuida en los trópicos y subtrópicos y en las áreas más cálidas de los países templados. </a:t>
            </a:r>
          </a:p>
          <a:p>
            <a:pPr marL="171450" indent="-171450" rtl="0">
              <a:buFont typeface="Arial" panose="020B0604020202020204" pitchFamily="34" charset="0"/>
              <a:buChar char="•"/>
            </a:pPr>
            <a:r>
              <a:rPr/>
              <a:t>Las plagas de roedores salvajes están presentes en el centro, este y sur de África, América del Sur y la parte occidental de América del Norte y en grandes áreas de Asia. En algunas áreas, es común el contacto entre las ratas domésticas y salvajes, lo que provoca casos esporádicos de peste humana y brotes ocasionales.</a:t>
            </a:r>
          </a:p>
          <a:p>
            <a:pPr marL="171450" indent="-171450" rtl="0">
              <a:buFont typeface="Arial" panose="020B0604020202020204" pitchFamily="34" charset="0"/>
              <a:buChar char="•"/>
            </a:pPr>
            <a:r>
              <a:rPr/>
              <a:t>Hay varias razones por las cuales se denuncia una cantidad de casos menor a la real: la reticencia de varios países endémicos de declarar los casos, la falta de diagnóstico del cuadro clínico de los casos no es muy específico y la ausencia de la confirmación de laboratorio.</a:t>
            </a:r>
          </a:p>
          <a:p>
            <a:pPr marL="171450" indent="-171450" rtl="0">
              <a:buFont typeface="Arial" panose="020B0604020202020204" pitchFamily="34" charset="0"/>
              <a:buChar char="•"/>
            </a:pPr>
            <a:r>
              <a:rPr/>
              <a:t>Durante 1989-2003, 38.310 casos (2.845 muertes) se registraron en 25 países.</a:t>
            </a:r>
          </a:p>
          <a:p>
            <a:pPr marL="171450" indent="-171450" rtl="0">
              <a:buFont typeface="Arial" panose="020B0604020202020204" pitchFamily="34" charset="0"/>
              <a:buChar char="•"/>
            </a:pPr>
            <a:r>
              <a:rPr/>
              <a:t>Los brotes de peste a menudo se asocian con la pobreza, los conflictos civiles y la guerra.</a:t>
            </a:r>
          </a:p>
          <a:p>
            <a:endParaRPr lang="en-CA" dirty="0" smtClean="0"/>
          </a:p>
          <a:p>
            <a:pPr rtl="0"/>
            <a:r>
              <a:rPr/>
              <a:t>Síntomas:</a:t>
            </a:r>
          </a:p>
          <a:p>
            <a:pPr marL="171450" indent="-171450" rtl="0">
              <a:buFont typeface="Arial" panose="020B0604020202020204" pitchFamily="34" charset="0"/>
              <a:buChar char="•"/>
            </a:pPr>
            <a:r>
              <a:rPr/>
              <a:t>La forma bubónica de la plaga, que se caracteriza por un bubo, es decir, una inflación del ganglio linfático de drenaje del sitio de la picadura de la pulga. Los primeros síntomas de la peste bubónica aparecen entre 7 y días después de la infección.</a:t>
            </a:r>
          </a:p>
          <a:p>
            <a:pPr marL="171450" indent="-171450" rtl="0">
              <a:buFont typeface="Arial" panose="020B0604020202020204" pitchFamily="34" charset="0"/>
              <a:buChar char="•"/>
            </a:pPr>
            <a:r>
              <a:rPr/>
              <a:t>Si la bacteria llega a los pulmones, el paciente desarrolla neumonía (peste neumónica), que luego se contagia de persona a persona a través de las gotitas infectadas que se propagan por la tos. </a:t>
            </a:r>
          </a:p>
          <a:p>
            <a:pPr marL="171450" indent="-171450" rtl="0">
              <a:buFont typeface="Arial" panose="020B0604020202020204" pitchFamily="34" charset="0"/>
              <a:buChar char="•"/>
            </a:pPr>
            <a:r>
              <a:rPr/>
              <a:t>Si se diagnostica temprano, la peste bubónica se puede tratar con éxito con antibióticos. Por otro lado, la peste neumónica, es una de las enfermedades infecciosas más mortales; los pacientes se pueden morir 24 horas después de la infección. La tasa de mortalidad depende de qué tan pronto se inicie el tratamiento, pero siempre es muy alta.</a:t>
            </a:r>
          </a:p>
          <a:p>
            <a:endParaRPr lang="en-CA" dirty="0" smtClean="0"/>
          </a:p>
          <a:p>
            <a:pPr rtl="0"/>
            <a:r>
              <a:rPr/>
              <a:t>Patógenos:</a:t>
            </a:r>
          </a:p>
          <a:p>
            <a:pPr marL="171450" indent="-171450" rtl="0">
              <a:buFont typeface="Arial" panose="020B0604020202020204" pitchFamily="34" charset="0"/>
              <a:buChar char="•"/>
            </a:pPr>
            <a:r>
              <a:rPr/>
              <a:t>Bacterial (Yersinia pestis)</a:t>
            </a:r>
          </a:p>
        </p:txBody>
      </p:sp>
      <p:sp>
        <p:nvSpPr>
          <p:cNvPr id="4" name="Slide Number Placeholder 3"/>
          <p:cNvSpPr>
            <a:spLocks noGrp="1"/>
          </p:cNvSpPr>
          <p:nvPr>
            <p:ph type="sldNum" sz="quarter" idx="10"/>
          </p:nvPr>
        </p:nvSpPr>
        <p:spPr/>
        <p:txBody>
          <a:bodyPr/>
          <a:lstStyle/>
          <a:p>
            <a:pPr rtl="0"/>
            <a:fld id="{6EBAD9FE-E89E-4B19-91A9-9577A7424B8B}" type="slidenum">
              <a:rPr/>
              <a:pPr rtl="0"/>
              <a:t>31</a:t>
            </a:fld>
            <a:endParaRPr/>
          </a:p>
        </p:txBody>
      </p:sp>
    </p:spTree>
    <p:extLst>
      <p:ext uri="{BB962C8B-B14F-4D97-AF65-F5344CB8AC3E}">
        <p14:creationId xmlns:p14="http://schemas.microsoft.com/office/powerpoint/2010/main" val="26443819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a:t>Transmisión:</a:t>
            </a:r>
          </a:p>
          <a:p>
            <a:pPr marL="171450" indent="-171450" rtl="0">
              <a:buFont typeface="Arial" panose="020B0604020202020204" pitchFamily="34" charset="0"/>
              <a:buChar char="•"/>
            </a:pPr>
            <a:r>
              <a:rPr/>
              <a:t>Se transmite de un roedor a otro mediante pulgas parásitos y a humanos mediante la picadura de una pulga infectada.</a:t>
            </a:r>
          </a:p>
          <a:p>
            <a:pPr marL="171450" indent="-171450" rtl="0">
              <a:buFont typeface="Arial" panose="020B0604020202020204" pitchFamily="34" charset="0"/>
              <a:buChar char="•"/>
            </a:pPr>
            <a:r>
              <a:rPr/>
              <a:t>La transmisión directa de persona a persona no ocurre, excepto en el caso de la peste neumónica, cuando las gotitas emitidas por el sistema respiratorio pueden transferir la infección del paciente a otros que estén en contacto directo.</a:t>
            </a:r>
          </a:p>
          <a:p>
            <a:pPr marL="171450" indent="-171450">
              <a:buFont typeface="Arial" panose="020B0604020202020204" pitchFamily="34" charset="0"/>
              <a:buChar char="•"/>
            </a:pPr>
            <a:endParaRPr lang="en-CA" dirty="0" smtClean="0"/>
          </a:p>
          <a:p>
            <a:pPr marL="0" indent="0" rtl="0">
              <a:buFont typeface="Arial" panose="020B0604020202020204" pitchFamily="34" charset="0"/>
              <a:buNone/>
            </a:pPr>
            <a:r>
              <a:rPr/>
              <a:t>Prevención:</a:t>
            </a:r>
          </a:p>
          <a:p>
            <a:pPr marL="171450" indent="-171450" rtl="0">
              <a:buFont typeface="Arial" panose="020B0604020202020204" pitchFamily="34" charset="0"/>
              <a:buChar char="•"/>
            </a:pPr>
            <a:r>
              <a:rPr/>
              <a:t>Control de roedores</a:t>
            </a:r>
          </a:p>
          <a:p>
            <a:pPr marL="171450" indent="-171450" rtl="0">
              <a:buFont typeface="Arial" panose="020B0604020202020204" pitchFamily="34" charset="0"/>
              <a:buChar char="•"/>
            </a:pPr>
            <a:r>
              <a:rPr baseline="0"/>
              <a:t>Gestión de </a:t>
            </a:r>
            <a:r>
              <a:rPr/>
              <a:t>residuos sólidos</a:t>
            </a:r>
            <a:r>
              <a:rPr baseline="0"/>
              <a:t> para reducir la atracción de roedores</a:t>
            </a:r>
          </a:p>
        </p:txBody>
      </p:sp>
      <p:sp>
        <p:nvSpPr>
          <p:cNvPr id="4" name="Slide Number Placeholder 3"/>
          <p:cNvSpPr>
            <a:spLocks noGrp="1"/>
          </p:cNvSpPr>
          <p:nvPr>
            <p:ph type="sldNum" sz="quarter" idx="10"/>
          </p:nvPr>
        </p:nvSpPr>
        <p:spPr/>
        <p:txBody>
          <a:bodyPr/>
          <a:lstStyle/>
          <a:p>
            <a:pPr rtl="0"/>
            <a:fld id="{6EBAD9FE-E89E-4B19-91A9-9577A7424B8B}" type="slidenum">
              <a:rPr/>
              <a:pPr rtl="0"/>
              <a:t>32</a:t>
            </a:fld>
            <a:endParaRPr/>
          </a:p>
        </p:txBody>
      </p:sp>
    </p:spTree>
    <p:extLst>
      <p:ext uri="{BB962C8B-B14F-4D97-AF65-F5344CB8AC3E}">
        <p14:creationId xmlns:p14="http://schemas.microsoft.com/office/powerpoint/2010/main" val="33934285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a:ea typeface="ＭＳ Ｐゴシック" panose="020B0600070205080204" pitchFamily="34" charset="-128"/>
              </a:rPr>
              <a:t>Pida a los participantes</a:t>
            </a:r>
            <a:r>
              <a:rPr baseline="0">
                <a:ea typeface="ＭＳ Ｐゴシック" panose="020B0600070205080204" pitchFamily="34" charset="-128"/>
              </a:rPr>
              <a:t> que hagan una lista de algunas enfermedades causadas por el saneamiento ambiental deficiente.</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77FF8DA6-1820-4C93-B018-1BA4EC011989}" type="slidenum">
              <a:rPr/>
              <a:pPr rtl="0" eaLnBrk="1" hangingPunct="1"/>
              <a:t>33</a:t>
            </a:fld>
            <a:endParaRPr/>
          </a:p>
        </p:txBody>
      </p:sp>
    </p:spTree>
    <p:extLst>
      <p:ext uri="{BB962C8B-B14F-4D97-AF65-F5344CB8AC3E}">
        <p14:creationId xmlns:p14="http://schemas.microsoft.com/office/powerpoint/2010/main" val="1647646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ea typeface="ＭＳ Ｐゴシック" panose="020B0600070205080204" pitchFamily="34" charset="-128"/>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fld id="{2ADC7902-FC97-4892-B3D2-B7B89CC39ECA}" type="slidenum">
              <a:rPr/>
              <a:pPr rtl="0" eaLnBrk="1" hangingPunct="1"/>
              <a:t>34</a:t>
            </a:fld>
            <a:endParaRPr/>
          </a:p>
        </p:txBody>
      </p:sp>
    </p:spTree>
    <p:extLst>
      <p:ext uri="{BB962C8B-B14F-4D97-AF65-F5344CB8AC3E}">
        <p14:creationId xmlns:p14="http://schemas.microsoft.com/office/powerpoint/2010/main" val="2616115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latin typeface="Arial" panose="020B0604020202020204" pitchFamily="34" charset="0"/>
                <a:ea typeface="+mn-ea"/>
                <a:cs typeface="Arial" panose="020B0604020202020204" pitchFamily="34" charset="0"/>
              </a:rPr>
              <a:t>Pida a los participantes que </a:t>
            </a:r>
            <a:r>
              <a:rPr sz="1000" kern="1200" baseline="0">
                <a:solidFill>
                  <a:schemeClr val="tx1"/>
                </a:solidFill>
                <a:latin typeface="Arial" panose="020B0604020202020204" pitchFamily="34" charset="0"/>
                <a:ea typeface="+mn-ea"/>
                <a:cs typeface="Arial" panose="020B0604020202020204" pitchFamily="34" charset="0"/>
              </a:rPr>
              <a:t>expliquen qué es un patógeno antes de mostrar la respuesta.</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latin typeface="Arial" panose="020B0604020202020204" pitchFamily="34" charset="0"/>
                <a:ea typeface="+mn-ea"/>
                <a:cs typeface="Arial" panose="020B0604020202020204" pitchFamily="34" charset="0"/>
              </a:rPr>
              <a:t>El agua contiene muchos seres vivos de forma natural.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latin typeface="Arial" panose="020B0604020202020204" pitchFamily="34" charset="0"/>
                <a:ea typeface="+mn-ea"/>
                <a:cs typeface="Arial" panose="020B0604020202020204" pitchFamily="34" charset="0"/>
              </a:rPr>
              <a:t>La mayoría son inofensivos o incluso beneficiosos, pero hay otros que pueden causar enfermedades.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latin typeface="Arial" panose="020B0604020202020204" pitchFamily="34" charset="0"/>
                <a:ea typeface="+mn-ea"/>
                <a:cs typeface="Arial" panose="020B0604020202020204" pitchFamily="34" charset="0"/>
              </a:rPr>
              <a:t>A los seres vivos que causan enfermedades se los conoce como </a:t>
            </a:r>
            <a:r>
              <a:rPr sz="1000" b="1" kern="1200">
                <a:solidFill>
                  <a:schemeClr val="tx1"/>
                </a:solidFill>
                <a:latin typeface="Arial" panose="020B0604020202020204" pitchFamily="34" charset="0"/>
                <a:ea typeface="+mn-ea"/>
                <a:cs typeface="Arial" panose="020B0604020202020204" pitchFamily="34" charset="0"/>
              </a:rPr>
              <a:t>patógenos</a:t>
            </a:r>
            <a:r>
              <a:rPr sz="1000" kern="1200">
                <a:solidFill>
                  <a:schemeClr val="tx1"/>
                </a:solidFill>
                <a:latin typeface="Arial" panose="020B0604020202020204" pitchFamily="34" charset="0"/>
                <a:ea typeface="+mn-ea"/>
                <a:cs typeface="Arial" panose="020B0604020202020204" pitchFamily="34" charset="0"/>
              </a:rPr>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smtClean="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000" kern="1200">
                <a:solidFill>
                  <a:schemeClr val="tx1"/>
                </a:solidFill>
                <a:latin typeface="Arial" panose="020B0604020202020204" pitchFamily="34" charset="0"/>
                <a:ea typeface="+mn-ea"/>
                <a:cs typeface="Arial" panose="020B0604020202020204" pitchFamily="34" charset="0"/>
              </a:rPr>
              <a:t>También se los llama de otras formas, como microorganismos, microbios o gérmenes, según el idioma y el país.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sz="1200" kern="1200">
                <a:solidFill>
                  <a:schemeClr val="tx1"/>
                </a:solidFill>
                <a:latin typeface="Arial" panose="020B0604020202020204" pitchFamily="34" charset="0"/>
                <a:ea typeface="+mn-ea"/>
                <a:cs typeface="Arial" panose="020B0604020202020204" pitchFamily="34" charset="0"/>
              </a:rPr>
              <a:t>Aunque hay diversos contaminantes en el agua que pueden ser dañinos para los seres humanos, la prioridad es garantizar que el agua de consumo no tenga patógenos</a:t>
            </a:r>
          </a:p>
          <a:p>
            <a:endParaRPr lang="en-CA"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rtl="0"/>
            <a:fld id="{83C8DC47-A447-435D-B31E-09F486250D12}" type="slidenum">
              <a:rPr/>
              <a:t>5</a:t>
            </a:fld>
            <a:endParaRPr/>
          </a:p>
        </p:txBody>
      </p:sp>
    </p:spTree>
    <p:extLst>
      <p:ext uri="{BB962C8B-B14F-4D97-AF65-F5344CB8AC3E}">
        <p14:creationId xmlns:p14="http://schemas.microsoft.com/office/powerpoint/2010/main" val="755962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A28629CC-9E7B-4CC4-BF5E-628D2D5CF480}" type="slidenum">
              <a:rPr/>
              <a:pPr rtl="0" eaLnBrk="1" hangingPunct="1"/>
              <a:t>6</a:t>
            </a:fld>
            <a:endParaRPr/>
          </a:p>
        </p:txBody>
      </p:sp>
      <p:sp>
        <p:nvSpPr>
          <p:cNvPr id="36867" name="Rectangle 2"/>
          <p:cNvSpPr>
            <a:spLocks noGrp="1" noRot="1" noChangeAspect="1" noChangeArrowheads="1" noTextEdit="1"/>
          </p:cNvSpPr>
          <p:nvPr>
            <p:ph type="sldImg"/>
          </p:nvPr>
        </p:nvSpPr>
        <p:spPr>
          <a:xfrm>
            <a:off x="1143000" y="685800"/>
            <a:ext cx="4573588" cy="3430588"/>
          </a:xfrm>
          <a:ln/>
        </p:spPr>
      </p:sp>
      <p:sp>
        <p:nvSpPr>
          <p:cNvPr id="36868" name="Rectangle 3"/>
          <p:cNvSpPr>
            <a:spLocks noGrp="1" noChangeArrowheads="1"/>
          </p:cNvSpPr>
          <p:nvPr>
            <p:ph type="body" idx="1"/>
          </p:nvPr>
        </p:nvSpPr>
        <p:spPr>
          <a:noFill/>
        </p:spPr>
        <p:txBody>
          <a:bodyPr/>
          <a:lstStyle/>
          <a:p>
            <a:pPr rtl="0" eaLnBrk="1" hangingPunct="1"/>
            <a:r>
              <a:rPr sz="1000" b="1">
                <a:latin typeface="Arial" panose="020B0604020202020204" pitchFamily="34" charset="0"/>
                <a:cs typeface="Arial" panose="020B0604020202020204" pitchFamily="34" charset="0"/>
              </a:rPr>
              <a:t>Ejemplos de patógenos que </a:t>
            </a:r>
            <a:r>
              <a:rPr sz="1000" b="1" baseline="0">
                <a:latin typeface="Arial" panose="020B0604020202020204" pitchFamily="34" charset="0"/>
                <a:cs typeface="Arial" panose="020B0604020202020204" pitchFamily="34" charset="0"/>
              </a:rPr>
              <a:t>se transmiten a través del agua de consumo</a:t>
            </a:r>
          </a:p>
          <a:p>
            <a:pPr eaLnBrk="1" hangingPunct="1"/>
            <a:endParaRPr lang="en-US" altLang="en-US" sz="1000" b="1"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Virus, como la hepatitis A y </a:t>
            </a:r>
            <a:r>
              <a:rPr sz="1000" baseline="0">
                <a:latin typeface="Arial" panose="020B0604020202020204" pitchFamily="34" charset="0"/>
                <a:cs typeface="Arial" panose="020B0604020202020204" pitchFamily="34" charset="0"/>
              </a:rPr>
              <a:t>E</a:t>
            </a: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Bacterias, como el cólera, la fiebre tifoidea, </a:t>
            </a:r>
            <a:r>
              <a:rPr sz="1000" baseline="0">
                <a:latin typeface="Arial" panose="020B0604020202020204" pitchFamily="34" charset="0"/>
                <a:cs typeface="Arial" panose="020B0604020202020204" pitchFamily="34" charset="0"/>
              </a:rPr>
              <a:t> </a:t>
            </a:r>
            <a:r>
              <a:rPr sz="1000">
                <a:latin typeface="Arial" panose="020B0604020202020204" pitchFamily="34" charset="0"/>
                <a:cs typeface="Arial" panose="020B0604020202020204" pitchFamily="34" charset="0"/>
              </a:rPr>
              <a:t>la shigelosis. La diarrea es el principal síntoma de la mayoría de las enfermedades relacionadas con el agua y causadas por bacterias patogénas</a:t>
            </a: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Protozoos, como Entamoeba histolytica,</a:t>
            </a:r>
            <a:r>
              <a:rPr sz="1000" baseline="0">
                <a:latin typeface="Arial" panose="020B0604020202020204" pitchFamily="34" charset="0"/>
                <a:cs typeface="Arial" panose="020B0604020202020204" pitchFamily="34" charset="0"/>
              </a:rPr>
              <a:t> C</a:t>
            </a:r>
            <a:r>
              <a:rPr sz="1000">
                <a:latin typeface="Arial" panose="020B0604020202020204" pitchFamily="34" charset="0"/>
                <a:cs typeface="Arial" panose="020B0604020202020204" pitchFamily="34" charset="0"/>
              </a:rPr>
              <a:t>ryptosporidium</a:t>
            </a:r>
          </a:p>
          <a:p>
            <a:pPr marL="171450" indent="-171450" eaLnBrk="1" hangingPunct="1">
              <a:buFont typeface="Arial" panose="020B0604020202020204" pitchFamily="34" charset="0"/>
              <a:buChar char="•"/>
            </a:pPr>
            <a:endParaRPr lang="en-US" altLang="en-US" sz="1000" dirty="0" smtClean="0">
              <a:latin typeface="Arial" panose="020B0604020202020204" pitchFamily="34" charset="0"/>
              <a:cs typeface="Arial" panose="020B0604020202020204" pitchFamily="34" charset="0"/>
            </a:endParaRPr>
          </a:p>
          <a:p>
            <a:pPr marL="171450" indent="-171450" rtl="0" eaLnBrk="1" hangingPunct="1">
              <a:buFont typeface="Arial" panose="020B0604020202020204" pitchFamily="34" charset="0"/>
              <a:buChar char="•"/>
            </a:pPr>
            <a:r>
              <a:rPr sz="1000" baseline="0">
                <a:latin typeface="Arial" panose="020B0604020202020204" pitchFamily="34" charset="0"/>
                <a:cs typeface="Arial" panose="020B0604020202020204" pitchFamily="34" charset="0"/>
              </a:rPr>
              <a:t>Los helmintos normalmente atraviesan la piel de las personas cuando se bañan o cuando nadan en agua contaminada y no suelen infectar a las personas cuando beben agua.</a:t>
            </a:r>
            <a:r>
              <a:rPr sz="1000">
                <a:latin typeface="Arial" panose="020B0604020202020204" pitchFamily="34" charset="0"/>
                <a:cs typeface="Arial" panose="020B0604020202020204" pitchFamily="34" charset="0"/>
              </a:rPr>
              <a:t> Hay dos excepciones: Dracunculus medinensis (gusano de guinea) y Fasciola (duela del hígado)</a:t>
            </a:r>
          </a:p>
        </p:txBody>
      </p:sp>
    </p:spTree>
    <p:extLst>
      <p:ext uri="{BB962C8B-B14F-4D97-AF65-F5344CB8AC3E}">
        <p14:creationId xmlns:p14="http://schemas.microsoft.com/office/powerpoint/2010/main" val="1299343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1733F7D9-936A-4C88-AF24-DC3DE377A249}" type="slidenum">
              <a:rPr/>
              <a:pPr rtl="0" eaLnBrk="1" hangingPunct="1"/>
              <a:t>7</a:t>
            </a:fld>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marL="171450" indent="-171450" algn="l" rtl="0" eaLnBrk="1" hangingPunct="1">
              <a:buFont typeface="Arial" panose="020B0604020202020204" pitchFamily="34" charset="0"/>
              <a:buChar char="•"/>
            </a:pPr>
            <a:r>
              <a:rPr sz="1000" b="0">
                <a:solidFill>
                  <a:srgbClr val="FF0000"/>
                </a:solidFill>
                <a:latin typeface="Arial" panose="020B0604020202020204" pitchFamily="34" charset="0"/>
                <a:cs typeface="Arial" panose="020B0604020202020204" pitchFamily="34" charset="0"/>
              </a:rPr>
              <a:t>Este</a:t>
            </a:r>
            <a:r>
              <a:rPr sz="1000" b="0" baseline="0">
                <a:solidFill>
                  <a:srgbClr val="FF0000"/>
                </a:solidFill>
                <a:latin typeface="Arial" panose="020B0604020202020204" pitchFamily="34" charset="0"/>
                <a:cs typeface="Arial" panose="020B0604020202020204" pitchFamily="34" charset="0"/>
              </a:rPr>
              <a:t> video interactivo muestra los tamaños relativos de los microorganismos de una forma visual y divertida.</a:t>
            </a:r>
            <a:r>
              <a:rPr sz="1000" b="0">
                <a:solidFill>
                  <a:srgbClr val="FF0000"/>
                </a:solidFill>
                <a:latin typeface="Arial" panose="020B0604020202020204" pitchFamily="34" charset="0"/>
                <a:cs typeface="Arial" panose="020B0604020202020204" pitchFamily="34" charset="0"/>
              </a:rPr>
              <a:t>  </a:t>
            </a:r>
          </a:p>
          <a:p>
            <a:pPr marL="171450" indent="-171450" algn="l" rtl="0" eaLnBrk="1" hangingPunct="1">
              <a:buFont typeface="Arial" panose="020B0604020202020204" pitchFamily="34" charset="0"/>
              <a:buChar char="•"/>
            </a:pPr>
            <a:r>
              <a:rPr sz="1000" b="0" baseline="0">
                <a:solidFill>
                  <a:srgbClr val="FF0000"/>
                </a:solidFill>
                <a:latin typeface="Arial" panose="020B0604020202020204" pitchFamily="34" charset="0"/>
                <a:cs typeface="Arial" panose="020B0604020202020204" pitchFamily="34" charset="0"/>
              </a:rPr>
              <a:t>Debe usar el modo de presentación de diapositivas para que funcione.</a:t>
            </a:r>
          </a:p>
          <a:p>
            <a:pPr marL="171450" indent="-171450" algn="l" rtl="0" eaLnBrk="1" hangingPunct="1">
              <a:buFont typeface="Arial" panose="020B0604020202020204" pitchFamily="34" charset="0"/>
              <a:buChar char="•"/>
            </a:pPr>
            <a:r>
              <a:rPr sz="1000" b="0" baseline="0">
                <a:solidFill>
                  <a:srgbClr val="FF0000"/>
                </a:solidFill>
                <a:latin typeface="Arial" panose="020B0604020202020204" pitchFamily="34" charset="0"/>
                <a:cs typeface="Arial" panose="020B0604020202020204" pitchFamily="34" charset="0"/>
              </a:rPr>
              <a:t>Si tiene problemas para trabajar con la animación, use la presentación de PowerPoint llamada ¿Qué tan grandes son?</a:t>
            </a:r>
          </a:p>
        </p:txBody>
      </p:sp>
    </p:spTree>
    <p:extLst>
      <p:ext uri="{BB962C8B-B14F-4D97-AF65-F5344CB8AC3E}">
        <p14:creationId xmlns:p14="http://schemas.microsoft.com/office/powerpoint/2010/main" val="2327109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43A2593C-E103-441B-839A-2CFB67005E0C}" type="slidenum">
              <a:rPr/>
              <a:pPr rtl="0" eaLnBrk="1" hangingPunct="1"/>
              <a:t>8</a:t>
            </a:fld>
            <a:endParaRPr/>
          </a:p>
        </p:txBody>
      </p:sp>
      <p:sp>
        <p:nvSpPr>
          <p:cNvPr id="37891" name="Rectangle 2"/>
          <p:cNvSpPr>
            <a:spLocks noGrp="1" noRot="1" noChangeAspect="1" noChangeArrowheads="1" noTextEdit="1"/>
          </p:cNvSpPr>
          <p:nvPr>
            <p:ph type="sldImg"/>
          </p:nvPr>
        </p:nvSpPr>
        <p:spPr>
          <a:xfrm>
            <a:off x="1143000" y="685800"/>
            <a:ext cx="4573588" cy="3430588"/>
          </a:xfrm>
          <a:ln/>
        </p:spPr>
      </p:sp>
      <p:sp>
        <p:nvSpPr>
          <p:cNvPr id="37892" name="Rectangle 3"/>
          <p:cNvSpPr>
            <a:spLocks noGrp="1" noChangeArrowheads="1"/>
          </p:cNvSpPr>
          <p:nvPr>
            <p:ph type="body" idx="1"/>
          </p:nvPr>
        </p:nvSpPr>
        <p:spPr>
          <a:xfrm>
            <a:off x="685800" y="4340225"/>
            <a:ext cx="5486400" cy="4117975"/>
          </a:xfrm>
          <a:noFill/>
        </p:spPr>
        <p:txBody>
          <a:bodyPr/>
          <a:lstStyle/>
          <a:p>
            <a:pPr marL="171450" indent="-171450" rtl="0" eaLnBrk="1" hangingPunct="1">
              <a:buFont typeface="Arial" panose="020B0604020202020204" pitchFamily="34" charset="0"/>
              <a:buChar char="•"/>
            </a:pPr>
            <a:r>
              <a:rPr/>
              <a:t>Representación de los tamaños relativos de los diferentes patógenos.</a:t>
            </a:r>
          </a:p>
          <a:p>
            <a:pPr eaLnBrk="1" hangingPunct="1"/>
            <a:endParaRPr lang="en-CA" altLang="en-US" dirty="0" smtClean="0"/>
          </a:p>
        </p:txBody>
      </p:sp>
    </p:spTree>
    <p:extLst>
      <p:ext uri="{BB962C8B-B14F-4D97-AF65-F5344CB8AC3E}">
        <p14:creationId xmlns:p14="http://schemas.microsoft.com/office/powerpoint/2010/main" val="2706769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324AF06C-85AF-411D-B045-16C1E41FD918}" type="slidenum">
              <a:rPr/>
              <a:pPr rtl="0" eaLnBrk="1" hangingPunct="1"/>
              <a:t>9</a:t>
            </a:fld>
            <a:endParaRPr/>
          </a:p>
        </p:txBody>
      </p:sp>
      <p:sp>
        <p:nvSpPr>
          <p:cNvPr id="39939" name="Rectangle 2"/>
          <p:cNvSpPr>
            <a:spLocks noGrp="1" noRot="1" noChangeAspect="1" noChangeArrowheads="1" noTextEdit="1"/>
          </p:cNvSpPr>
          <p:nvPr>
            <p:ph type="sldImg"/>
          </p:nvPr>
        </p:nvSpPr>
        <p:spPr>
          <a:xfrm>
            <a:off x="1143000" y="685800"/>
            <a:ext cx="4573588" cy="3430588"/>
          </a:xfrm>
          <a:ln/>
        </p:spPr>
      </p:sp>
      <p:sp>
        <p:nvSpPr>
          <p:cNvPr id="39940" name="Rectangle 3"/>
          <p:cNvSpPr>
            <a:spLocks noGrp="1" noChangeArrowheads="1"/>
          </p:cNvSpPr>
          <p:nvPr>
            <p:ph type="body" idx="1"/>
          </p:nvPr>
        </p:nvSpPr>
        <p:spPr>
          <a:noFill/>
        </p:spPr>
        <p:txBody>
          <a:bodyPr/>
          <a:lstStyle/>
          <a:p>
            <a:pPr marL="171450" indent="-171450" rtl="0" eaLnBrk="1" hangingPunct="1">
              <a:buFont typeface="Arial" panose="020B0604020202020204" pitchFamily="34" charset="0"/>
              <a:buChar char="•"/>
            </a:pPr>
            <a:r>
              <a:rPr sz="1000" kern="1200">
                <a:solidFill>
                  <a:schemeClr val="tx1"/>
                </a:solidFill>
                <a:latin typeface="+mn-lt"/>
                <a:ea typeface="+mn-ea"/>
                <a:cs typeface="+mn-cs"/>
              </a:rPr>
              <a:t>Los virus no pueden reproducirse entre sí y deben utilizar a otro ser vivo (por ejemplo, otro microorganismo, animal o humano) para crear más virus. Eso altera las funciones del ser vivo o lo mata.</a:t>
            </a:r>
          </a:p>
          <a:p>
            <a:pPr marL="171450" indent="-171450" eaLnBrk="1" hangingPunct="1">
              <a:buFont typeface="Arial" panose="020B0604020202020204" pitchFamily="34" charset="0"/>
              <a:buChar char="•"/>
            </a:pPr>
            <a:endParaRPr lang="en-CA" sz="1000" kern="1200" dirty="0" smtClean="0">
              <a:solidFill>
                <a:schemeClr val="tx1"/>
              </a:solidFill>
              <a:effectLst/>
              <a:latin typeface="+mn-lt"/>
              <a:ea typeface="+mn-ea"/>
              <a:cs typeface="+mn-cs"/>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El estudio de los virus es complejo y costoso, por lo que se sabe menos de ellos en comparación con otros agentes patógenos.</a:t>
            </a:r>
          </a:p>
          <a:p>
            <a:pPr marL="171450" indent="-171450" eaLnBrk="1" hangingPunct="1">
              <a:buFont typeface="Arial" panose="020B0604020202020204" pitchFamily="34" charset="0"/>
              <a:buChar char="•"/>
            </a:pPr>
            <a:endParaRPr lang="en-CA" sz="1000" kern="1200" dirty="0" smtClean="0">
              <a:solidFill>
                <a:schemeClr val="tx1"/>
              </a:solidFill>
              <a:effectLst/>
              <a:latin typeface="Arial" panose="020B0604020202020204" pitchFamily="34" charset="0"/>
              <a:ea typeface="+mn-ea"/>
              <a:cs typeface="Arial" panose="020B0604020202020204" pitchFamily="34" charset="0"/>
            </a:endParaRP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El agua no transmite el virus de la inmunodeficiencia humana (VIH) ni el virus de la gripe. El agua no es un entorno adecuado para que esos virus sobrevivan.</a:t>
            </a:r>
          </a:p>
          <a:p>
            <a:pPr marL="0" indent="0" eaLnBrk="1" hangingPunct="1">
              <a:buFont typeface="Arial" panose="020B0604020202020204" pitchFamily="34" charset="0"/>
              <a:buNone/>
            </a:pPr>
            <a:endParaRPr lang="en-CA" altLang="en-US" sz="1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518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fld id="{29A9A3FC-343C-42E5-9FD6-A922EBAEF307}" type="slidenum">
              <a:rPr/>
              <a:pPr rtl="0" eaLnBrk="1" hangingPunct="1"/>
              <a:t>10</a:t>
            </a:fld>
            <a:endParaRPr/>
          </a:p>
        </p:txBody>
      </p:sp>
      <p:sp>
        <p:nvSpPr>
          <p:cNvPr id="40963" name="Rectangle 2"/>
          <p:cNvSpPr>
            <a:spLocks noGrp="1" noRot="1" noChangeAspect="1" noChangeArrowheads="1" noTextEdit="1"/>
          </p:cNvSpPr>
          <p:nvPr>
            <p:ph type="sldImg"/>
          </p:nvPr>
        </p:nvSpPr>
        <p:spPr>
          <a:xfrm>
            <a:off x="1143000" y="685800"/>
            <a:ext cx="4573588" cy="3430588"/>
          </a:xfrm>
          <a:ln/>
        </p:spPr>
      </p:sp>
      <p:sp>
        <p:nvSpPr>
          <p:cNvPr id="40964" name="Rectangle 3"/>
          <p:cNvSpPr>
            <a:spLocks noGrp="1" noChangeArrowheads="1"/>
          </p:cNvSpPr>
          <p:nvPr>
            <p:ph type="body" idx="1"/>
          </p:nvPr>
        </p:nvSpPr>
        <p:spPr>
          <a:xfrm>
            <a:off x="685800" y="4340225"/>
            <a:ext cx="5486400" cy="4117975"/>
          </a:xfrm>
          <a:noFill/>
        </p:spPr>
        <p:txBody>
          <a:bodyPr/>
          <a:lstStyle/>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Las bacterias son organismos unicelulares muy pequeños que están en todas partes y son los seres vivos que se encuentran con mayor frecuencia en las heces de humanos y animales. </a:t>
            </a: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El agua de consumo que contiene materia fecal es la principal causa de las enfermedades relacionadas con el agua. </a:t>
            </a:r>
          </a:p>
          <a:p>
            <a:pPr marL="171450" indent="-171450" rtl="0" eaLnBrk="1" hangingPunct="1">
              <a:buFont typeface="Arial" panose="020B0604020202020204" pitchFamily="34" charset="0"/>
              <a:buChar char="•"/>
            </a:pPr>
            <a:r>
              <a:rPr sz="1000" kern="1200">
                <a:solidFill>
                  <a:schemeClr val="tx1"/>
                </a:solidFill>
                <a:latin typeface="Arial" panose="020B0604020202020204" pitchFamily="34" charset="0"/>
                <a:ea typeface="+mn-ea"/>
                <a:cs typeface="Arial" panose="020B0604020202020204" pitchFamily="34" charset="0"/>
              </a:rPr>
              <a:t>La diarrea es uno de los síntomas principales de las enfermedades más comunes relacionadas con el agua causadas por bacterias patógenas, las cuales incluyen el </a:t>
            </a:r>
            <a:r>
              <a:rPr sz="1000" b="1" kern="1200">
                <a:solidFill>
                  <a:schemeClr val="tx1"/>
                </a:solidFill>
                <a:latin typeface="Arial" panose="020B0604020202020204" pitchFamily="34" charset="0"/>
                <a:ea typeface="+mn-ea"/>
                <a:cs typeface="Arial" panose="020B0604020202020204" pitchFamily="34" charset="0"/>
              </a:rPr>
              <a:t>cólera, la fiebre tifoidea </a:t>
            </a:r>
            <a:r>
              <a:rPr sz="1000" kern="1200">
                <a:solidFill>
                  <a:schemeClr val="tx1"/>
                </a:solidFill>
                <a:latin typeface="Arial" panose="020B0604020202020204" pitchFamily="34" charset="0"/>
                <a:ea typeface="+mn-ea"/>
                <a:cs typeface="Arial" panose="020B0604020202020204" pitchFamily="34" charset="0"/>
              </a:rPr>
              <a:t>,</a:t>
            </a:r>
            <a:r>
              <a:rPr sz="1000" b="1" kern="1200">
                <a:solidFill>
                  <a:schemeClr val="tx1"/>
                </a:solidFill>
                <a:latin typeface="Arial" panose="020B0604020202020204" pitchFamily="34" charset="0"/>
                <a:ea typeface="+mn-ea"/>
                <a:cs typeface="Arial" panose="020B0604020202020204" pitchFamily="34" charset="0"/>
              </a:rPr>
              <a:t> </a:t>
            </a:r>
            <a:r>
              <a:rPr sz="1000" kern="1200">
                <a:solidFill>
                  <a:schemeClr val="tx1"/>
                </a:solidFill>
                <a:latin typeface="Arial" panose="020B0604020202020204" pitchFamily="34" charset="0"/>
                <a:ea typeface="+mn-ea"/>
                <a:cs typeface="Arial" panose="020B0604020202020204" pitchFamily="34" charset="0"/>
              </a:rPr>
              <a:t>y la </a:t>
            </a:r>
            <a:r>
              <a:rPr sz="1000" b="1" kern="1200">
                <a:solidFill>
                  <a:schemeClr val="tx1"/>
                </a:solidFill>
                <a:latin typeface="Arial" panose="020B0604020202020204" pitchFamily="34" charset="0"/>
                <a:ea typeface="+mn-ea"/>
                <a:cs typeface="Arial" panose="020B0604020202020204" pitchFamily="34" charset="0"/>
              </a:rPr>
              <a:t>shigelosis (disentería</a:t>
            </a:r>
            <a:r>
              <a:rPr sz="1000" kern="1200">
                <a:solidFill>
                  <a:schemeClr val="tx1"/>
                </a:solidFill>
                <a:latin typeface="Arial" panose="020B0604020202020204" pitchFamily="34" charset="0"/>
                <a:ea typeface="+mn-ea"/>
                <a:cs typeface="Arial" panose="020B0604020202020204" pitchFamily="34" charset="0"/>
              </a:rPr>
              <a:t>)</a:t>
            </a: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La mayoría de los organismos que se encuentran en las heces son bacterias. Hay varios miles de millones de bacterias en cada gramo de heces.</a:t>
            </a: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Las enfermedades que causan generalmente se expanden muy rápido y, en consecuencia, las bacterias han sido responsables de la mayoría de las mayores epidemias del mundo derivadas del agua.</a:t>
            </a:r>
          </a:p>
          <a:p>
            <a:pPr marL="171450" indent="-171450" rtl="0" eaLnBrk="1" hangingPunct="1">
              <a:buFont typeface="Arial" panose="020B0604020202020204" pitchFamily="34" charset="0"/>
              <a:buChar char="•"/>
            </a:pPr>
            <a:r>
              <a:rPr sz="1200" b="0" i="0" kern="1200">
                <a:solidFill>
                  <a:schemeClr val="tx1"/>
                </a:solidFill>
                <a:latin typeface="+mn-lt"/>
                <a:ea typeface="+mn-ea"/>
                <a:cs typeface="+mn-cs"/>
              </a:rPr>
              <a:t>La bacteria </a:t>
            </a:r>
            <a:r>
              <a:rPr sz="1000">
                <a:latin typeface="Arial" panose="020B0604020202020204" pitchFamily="34" charset="0"/>
                <a:cs typeface="Arial" panose="020B0604020202020204" pitchFamily="34" charset="0"/>
              </a:rPr>
              <a:t>E. coli tiene </a:t>
            </a:r>
            <a:r>
              <a:rPr sz="1200" b="0" i="1" kern="1200">
                <a:solidFill>
                  <a:schemeClr val="tx1"/>
                </a:solidFill>
                <a:latin typeface="+mn-lt"/>
                <a:ea typeface="+mn-ea"/>
                <a:cs typeface="+mn-cs"/>
              </a:rPr>
              <a:t>flagelos </a:t>
            </a:r>
            <a:r>
              <a:rPr sz="1200" b="0" i="0" kern="1200">
                <a:solidFill>
                  <a:schemeClr val="tx1"/>
                </a:solidFill>
                <a:latin typeface="+mn-lt"/>
                <a:ea typeface="+mn-ea"/>
                <a:cs typeface="+mn-cs"/>
              </a:rPr>
              <a:t>(flagelo</a:t>
            </a:r>
            <a:r>
              <a:rPr sz="1200" b="0" i="0" kern="1200" baseline="0">
                <a:solidFill>
                  <a:schemeClr val="tx1"/>
                </a:solidFill>
                <a:latin typeface="+mn-lt"/>
                <a:ea typeface="+mn-ea"/>
                <a:cs typeface="+mn-cs"/>
              </a:rPr>
              <a:t> en singular), estructuras como látigos que les permiten moverse por su ambiente.</a:t>
            </a:r>
          </a:p>
          <a:p>
            <a:pPr marL="171450" indent="-171450" rtl="0" eaLnBrk="1" hangingPunct="1">
              <a:buFont typeface="Arial" panose="020B0604020202020204" pitchFamily="34" charset="0"/>
              <a:buChar char="•"/>
            </a:pPr>
            <a:r>
              <a:rPr sz="1000">
                <a:latin typeface="Arial" panose="020B0604020202020204" pitchFamily="34" charset="0"/>
                <a:cs typeface="Arial" panose="020B0604020202020204" pitchFamily="34" charset="0"/>
              </a:rPr>
              <a:t>Hay muchos otros tipos de bacterias que normalmente no causan enfermedades, como las que se usan para hacer la levadura, el queso, la cerveza. </a:t>
            </a:r>
          </a:p>
        </p:txBody>
      </p:sp>
    </p:spTree>
    <p:extLst>
      <p:ext uri="{BB962C8B-B14F-4D97-AF65-F5344CB8AC3E}">
        <p14:creationId xmlns:p14="http://schemas.microsoft.com/office/powerpoint/2010/main" val="220368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F17F257-4E71-40FF-A9A7-534E9DF8F0CC}" type="slidenum">
              <a:rPr lang="en-US"/>
              <a:pPr/>
              <a:t>‹#›</a:t>
            </a:fld>
            <a:endParaRPr lang="en-US"/>
          </a:p>
        </p:txBody>
      </p:sp>
    </p:spTree>
    <p:extLst>
      <p:ext uri="{BB962C8B-B14F-4D97-AF65-F5344CB8AC3E}">
        <p14:creationId xmlns:p14="http://schemas.microsoft.com/office/powerpoint/2010/main" val="1668747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2F293CE-2059-4E42-A719-72B05EDDCB9E}" type="slidenum">
              <a:rPr lang="en-US"/>
              <a:pPr/>
              <a:t>‹#›</a:t>
            </a:fld>
            <a:endParaRPr lang="en-US"/>
          </a:p>
        </p:txBody>
      </p:sp>
    </p:spTree>
    <p:extLst>
      <p:ext uri="{BB962C8B-B14F-4D97-AF65-F5344CB8AC3E}">
        <p14:creationId xmlns:p14="http://schemas.microsoft.com/office/powerpoint/2010/main" val="302126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F8A0C46-469D-4417-904D-645292C25043}" type="slidenum">
              <a:rPr lang="en-US"/>
              <a:pPr/>
              <a:t>‹#›</a:t>
            </a:fld>
            <a:endParaRPr lang="en-US"/>
          </a:p>
        </p:txBody>
      </p:sp>
    </p:spTree>
    <p:extLst>
      <p:ext uri="{BB962C8B-B14F-4D97-AF65-F5344CB8AC3E}">
        <p14:creationId xmlns:p14="http://schemas.microsoft.com/office/powerpoint/2010/main" val="1214573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hart Placeholder 2"/>
          <p:cNvSpPr>
            <a:spLocks noGrp="1"/>
          </p:cNvSpPr>
          <p:nvPr>
            <p:ph type="chart" idx="1"/>
          </p:nvPr>
        </p:nvSpPr>
        <p:spPr>
          <a:xfrm>
            <a:off x="457200" y="1600200"/>
            <a:ext cx="8229600" cy="4525963"/>
          </a:xfrm>
        </p:spPr>
        <p:txBody>
          <a:bodyPr/>
          <a:lstStyle/>
          <a:p>
            <a:pPr lvl="0"/>
            <a:endParaRPr lang="en-CA"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xfrm>
            <a:off x="7020272" y="6381328"/>
            <a:ext cx="2133600" cy="476250"/>
          </a:xfrm>
          <a:prstGeom prst="rect">
            <a:avLst/>
          </a:prstGeom>
          <a:ln/>
        </p:spPr>
        <p:txBody>
          <a:bodyPr/>
          <a:lstStyle>
            <a:lvl1pPr algn="r">
              <a:defRPr sz="1400"/>
            </a:lvl1pPr>
          </a:lstStyle>
          <a:p>
            <a:pPr>
              <a:defRPr/>
            </a:pPr>
            <a:fld id="{1F6ACB13-05F5-4B34-B95F-F3FF469C2A1B}" type="slidenum">
              <a:rPr lang="en-US" altLang="en-US" smtClean="0"/>
              <a:pPr>
                <a:defRPr/>
              </a:pPr>
              <a:t>‹#›</a:t>
            </a:fld>
            <a:endParaRPr lang="en-US" altLang="en-US"/>
          </a:p>
        </p:txBody>
      </p:sp>
    </p:spTree>
    <p:extLst>
      <p:ext uri="{BB962C8B-B14F-4D97-AF65-F5344CB8AC3E}">
        <p14:creationId xmlns:p14="http://schemas.microsoft.com/office/powerpoint/2010/main" val="13900610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0D5D9F0-EA4F-4294-BDF0-8D458164F937}" type="slidenum">
              <a:rPr lang="en-US"/>
              <a:pPr/>
              <a:t>‹#›</a:t>
            </a:fld>
            <a:endParaRPr lang="en-US"/>
          </a:p>
        </p:txBody>
      </p:sp>
    </p:spTree>
    <p:extLst>
      <p:ext uri="{BB962C8B-B14F-4D97-AF65-F5344CB8AC3E}">
        <p14:creationId xmlns:p14="http://schemas.microsoft.com/office/powerpoint/2010/main" val="2089556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21321D3-4123-49E6-BBFC-BF48CB00F1C9}" type="slidenum">
              <a:rPr lang="en-US"/>
              <a:pPr/>
              <a:t>‹#›</a:t>
            </a:fld>
            <a:endParaRPr lang="en-US"/>
          </a:p>
        </p:txBody>
      </p:sp>
    </p:spTree>
    <p:extLst>
      <p:ext uri="{BB962C8B-B14F-4D97-AF65-F5344CB8AC3E}">
        <p14:creationId xmlns:p14="http://schemas.microsoft.com/office/powerpoint/2010/main" val="103602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B5D855C-7320-46B3-AA25-9AEBDE6A108D}" type="slidenum">
              <a:rPr lang="en-US"/>
              <a:pPr/>
              <a:t>‹#›</a:t>
            </a:fld>
            <a:endParaRPr lang="en-US"/>
          </a:p>
        </p:txBody>
      </p:sp>
    </p:spTree>
    <p:extLst>
      <p:ext uri="{BB962C8B-B14F-4D97-AF65-F5344CB8AC3E}">
        <p14:creationId xmlns:p14="http://schemas.microsoft.com/office/powerpoint/2010/main" val="413194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6FD1F7A6-C874-45A3-89F6-01CACFD03EB1}" type="slidenum">
              <a:rPr lang="en-US"/>
              <a:pPr/>
              <a:t>‹#›</a:t>
            </a:fld>
            <a:endParaRPr lang="en-US"/>
          </a:p>
        </p:txBody>
      </p:sp>
    </p:spTree>
    <p:extLst>
      <p:ext uri="{BB962C8B-B14F-4D97-AF65-F5344CB8AC3E}">
        <p14:creationId xmlns:p14="http://schemas.microsoft.com/office/powerpoint/2010/main" val="263974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1B3671-4027-49FB-8FB9-A773A73558CB}" type="slidenum">
              <a:rPr lang="en-US"/>
              <a:pPr/>
              <a:t>‹#›</a:t>
            </a:fld>
            <a:endParaRPr lang="en-US"/>
          </a:p>
        </p:txBody>
      </p:sp>
    </p:spTree>
    <p:extLst>
      <p:ext uri="{BB962C8B-B14F-4D97-AF65-F5344CB8AC3E}">
        <p14:creationId xmlns:p14="http://schemas.microsoft.com/office/powerpoint/2010/main" val="2334977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961665E-A566-4861-9FDE-56AEDD6E5609}" type="slidenum">
              <a:rPr lang="en-US"/>
              <a:pPr/>
              <a:t>‹#›</a:t>
            </a:fld>
            <a:endParaRPr lang="en-US"/>
          </a:p>
        </p:txBody>
      </p:sp>
    </p:spTree>
    <p:extLst>
      <p:ext uri="{BB962C8B-B14F-4D97-AF65-F5344CB8AC3E}">
        <p14:creationId xmlns:p14="http://schemas.microsoft.com/office/powerpoint/2010/main" val="4076055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22FEC6A-9EE0-45B3-8992-F26669A29603}" type="slidenum">
              <a:rPr lang="en-US"/>
              <a:pPr/>
              <a:t>‹#›</a:t>
            </a:fld>
            <a:endParaRPr lang="en-US"/>
          </a:p>
        </p:txBody>
      </p:sp>
    </p:spTree>
    <p:extLst>
      <p:ext uri="{BB962C8B-B14F-4D97-AF65-F5344CB8AC3E}">
        <p14:creationId xmlns:p14="http://schemas.microsoft.com/office/powerpoint/2010/main" val="1992680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F0C766-3C04-48DE-8AF9-3E0C7EC01459}" type="slidenum">
              <a:rPr lang="en-US"/>
              <a:pPr/>
              <a:t>‹#›</a:t>
            </a:fld>
            <a:endParaRPr lang="en-US"/>
          </a:p>
        </p:txBody>
      </p:sp>
    </p:spTree>
    <p:extLst>
      <p:ext uri="{BB962C8B-B14F-4D97-AF65-F5344CB8AC3E}">
        <p14:creationId xmlns:p14="http://schemas.microsoft.com/office/powerpoint/2010/main" val="2093115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109" charset="0"/>
                <a:cs typeface="Arial" pitchFamily="-109"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109" charset="0"/>
                <a:cs typeface="Arial" pitchFamily="-109"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A9DA8E0C-BA9C-47AF-96CA-8B749018357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2pPr>
      <a:lvl3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3pPr>
      <a:lvl4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4pPr>
      <a:lvl5pPr algn="ctr" rtl="0" eaLnBrk="0" fontAlgn="base" hangingPunct="0">
        <a:spcBef>
          <a:spcPct val="0"/>
        </a:spcBef>
        <a:spcAft>
          <a:spcPct val="0"/>
        </a:spcAft>
        <a:defRPr sz="4400">
          <a:solidFill>
            <a:schemeClr val="tx2"/>
          </a:solidFill>
          <a:latin typeface="Arial" pitchFamily="-109" charset="0"/>
          <a:ea typeface="Arial" pitchFamily="-109" charset="0"/>
          <a:cs typeface="Arial" pitchFamily="-109" charset="0"/>
        </a:defRPr>
      </a:lvl5pPr>
      <a:lvl6pPr marL="4572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6pPr>
      <a:lvl7pPr marL="9144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7pPr>
      <a:lvl8pPr marL="13716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8pPr>
      <a:lvl9pPr marL="1828800" algn="ctr" rtl="0" fontAlgn="base">
        <a:spcBef>
          <a:spcPct val="0"/>
        </a:spcBef>
        <a:spcAft>
          <a:spcPct val="0"/>
        </a:spcAft>
        <a:defRPr sz="4400">
          <a:solidFill>
            <a:schemeClr val="tx2"/>
          </a:solidFill>
          <a:latin typeface="Arial" pitchFamily="-109" charset="0"/>
          <a:ea typeface="Arial" pitchFamily="-109" charset="0"/>
          <a:cs typeface="Arial"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cawst.or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hyperlink" Target="../../Videos%20and%20Audio/Bacteria%20in%20Action.wmv"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awst.org/resources"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WST_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950" y="11377"/>
            <a:ext cx="3848100" cy="110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71264" y="677882"/>
            <a:ext cx="8077200" cy="6232475"/>
          </a:xfrm>
          <a:prstGeom prst="rect">
            <a:avLst/>
          </a:prstGeom>
          <a:noFill/>
        </p:spPr>
        <p:txBody>
          <a:bodyPr wrap="square" rtlCol="0">
            <a:spAutoFit/>
          </a:bodyPr>
          <a:lstStyle/>
          <a:p>
            <a:endParaRPr lang="es-SV" sz="1100" dirty="0" smtClean="0"/>
          </a:p>
          <a:p>
            <a:pPr algn="ctr" rtl="0">
              <a:tabLst>
                <a:tab pos="1196975" algn="l"/>
              </a:tabLst>
            </a:pPr>
            <a:r>
              <a:rPr lang="es-SV" sz="1100" dirty="0" smtClean="0"/>
              <a:t>12, 2916 – </a:t>
            </a:r>
            <a:r>
              <a:rPr lang="es-SV" sz="1100" dirty="0" err="1" smtClean="0"/>
              <a:t>5</a:t>
            </a:r>
            <a:r>
              <a:rPr lang="es-SV" sz="1100" baseline="30000" dirty="0" err="1" smtClean="0"/>
              <a:t>th</a:t>
            </a:r>
            <a:r>
              <a:rPr lang="es-SV" sz="1100" dirty="0" smtClean="0"/>
              <a:t> </a:t>
            </a:r>
            <a:r>
              <a:rPr lang="es-SV" sz="1100" dirty="0" err="1" smtClean="0"/>
              <a:t>Avenue</a:t>
            </a:r>
            <a:endParaRPr lang="es-SV" sz="1100" dirty="0" smtClean="0"/>
          </a:p>
          <a:p>
            <a:pPr algn="ctr" rtl="0">
              <a:tabLst>
                <a:tab pos="1196975" algn="l"/>
              </a:tabLst>
            </a:pPr>
            <a:r>
              <a:rPr lang="es-SV" sz="1100" dirty="0" smtClean="0"/>
              <a:t>Calgary, Alberta, </a:t>
            </a:r>
            <a:r>
              <a:rPr lang="es-SV" sz="1100" dirty="0" err="1" smtClean="0"/>
              <a:t>T2A</a:t>
            </a:r>
            <a:r>
              <a:rPr lang="es-SV" sz="1100" dirty="0" smtClean="0"/>
              <a:t> </a:t>
            </a:r>
            <a:r>
              <a:rPr lang="es-SV" sz="1100" dirty="0" err="1" smtClean="0"/>
              <a:t>6K4</a:t>
            </a:r>
            <a:r>
              <a:rPr lang="es-SV" sz="1100" dirty="0" smtClean="0"/>
              <a:t>, Canadá</a:t>
            </a:r>
          </a:p>
          <a:p>
            <a:pPr algn="ctr" rtl="0">
              <a:tabLst>
                <a:tab pos="1196975" algn="l"/>
              </a:tabLst>
            </a:pPr>
            <a:r>
              <a:rPr lang="es-SV" sz="1100" dirty="0" smtClean="0"/>
              <a:t>Teléfono: + 1 (403) 243-3285, fax: + 1 (403) 243-6199</a:t>
            </a:r>
          </a:p>
          <a:p>
            <a:pPr algn="ctr" rtl="0">
              <a:tabLst>
                <a:tab pos="1196975" algn="l"/>
              </a:tabLst>
            </a:pPr>
            <a:r>
              <a:rPr lang="es-SV" sz="1100" dirty="0" smtClean="0">
                <a:hlinkClick r:id="rId4"/>
              </a:rPr>
              <a:t>Correo electrónico: cawst@cawst.org, sitio web: </a:t>
            </a:r>
            <a:r>
              <a:rPr lang="es-SV" sz="1100" dirty="0" smtClean="0"/>
              <a:t>www.cawst.org</a:t>
            </a:r>
          </a:p>
          <a:p>
            <a:pPr algn="ctr">
              <a:tabLst>
                <a:tab pos="1196975" algn="l"/>
              </a:tabLst>
            </a:pPr>
            <a:endParaRPr lang="es-SV" sz="1100" dirty="0" smtClean="0"/>
          </a:p>
          <a:p>
            <a:pPr rtl="0"/>
            <a:r>
              <a:rPr lang="es-SV" sz="850" dirty="0" smtClean="0"/>
              <a:t>El Centro de Tecnologías Asequibles de Agua y Saneamiento (CAWST, por su sigla en inglés) es una organización sin fines de lucro con base en Calgary que proporciona capacitación y consultoría a organizaciones que trabajan directamente con poblaciones en países en desarrollo que carecen de acceso al agua limpia y al saneamiento básico.</a:t>
            </a:r>
          </a:p>
          <a:p>
            <a:pPr rtl="0"/>
            <a:r>
              <a:rPr lang="es-SV" sz="850" dirty="0" smtClean="0"/>
              <a:t> </a:t>
            </a:r>
          </a:p>
          <a:p>
            <a:pPr rtl="0"/>
            <a:r>
              <a:rPr lang="es-SV" sz="850" dirty="0" smtClean="0"/>
              <a:t>Una de las principales estrategias de CAWST es hacer del conocimiento sobre agua un saber popular. Eso se logra, en parte, mediante el desarrollo y la distribución gratuita de materiales educativos con la intención de aumentar la disponibilidad de información para los que más lo necesitan.</a:t>
            </a:r>
          </a:p>
          <a:p>
            <a:pPr rtl="0"/>
            <a:r>
              <a:rPr lang="es-SV" sz="850" dirty="0" smtClean="0"/>
              <a:t> </a:t>
            </a:r>
          </a:p>
          <a:p>
            <a:pPr rtl="0"/>
            <a:r>
              <a:rPr lang="es-SV" sz="850" dirty="0" smtClean="0"/>
              <a:t>Este documento es de contenido abierto y está elaborado bajo la licencia genérica Creative Commons Atribución 3.0. Para ver una copia de esa licencia, visite la página http://creativecommons.org/licenses/by/3.0/deed.es o envíe una carta a Creative Commons, 171 </a:t>
            </a:r>
            <a:r>
              <a:rPr lang="es-SV" sz="850" dirty="0" err="1" smtClean="0"/>
              <a:t>Second</a:t>
            </a:r>
            <a:r>
              <a:rPr lang="es-SV" sz="850" dirty="0" smtClean="0"/>
              <a:t> Street, Suite 300, San Francisco, California 94105, Estados Unidos. </a:t>
            </a:r>
          </a:p>
          <a:p>
            <a:pPr rtl="0"/>
            <a:r>
              <a:rPr lang="es-SV" sz="850" dirty="0" smtClean="0"/>
              <a:t> </a:t>
            </a:r>
          </a:p>
          <a:p>
            <a:pPr rtl="0"/>
            <a:r>
              <a:rPr lang="es-SV" sz="850" dirty="0" smtClean="0"/>
              <a:t>		Usted es libre de:</a:t>
            </a:r>
          </a:p>
          <a:p>
            <a:pPr marL="2000250" lvl="4" indent="-171450" rtl="0">
              <a:buFont typeface="Arial" pitchFamily="34" charset="0"/>
              <a:buChar char="•"/>
            </a:pPr>
            <a:r>
              <a:rPr lang="es-SV" sz="850" dirty="0" smtClean="0"/>
              <a:t>Compartir – copiar, distribuir y difundir este documento.</a:t>
            </a:r>
          </a:p>
          <a:p>
            <a:pPr marL="2000250" lvl="4" indent="-171450" rtl="0">
              <a:buFont typeface="Arial" pitchFamily="34" charset="0"/>
              <a:buChar char="•"/>
            </a:pPr>
            <a:r>
              <a:rPr lang="es-SV" sz="850" dirty="0" smtClean="0"/>
              <a:t>Editar – adaptar este documento.</a:t>
            </a:r>
          </a:p>
          <a:p>
            <a:pPr rtl="0"/>
            <a:r>
              <a:rPr lang="es-SV" sz="850" dirty="0" smtClean="0"/>
              <a:t> </a:t>
            </a:r>
          </a:p>
          <a:p>
            <a:pPr rtl="0"/>
            <a:r>
              <a:rPr lang="es-SV" sz="850" dirty="0" smtClean="0"/>
              <a:t>		Bajo las siguientes condiciones:</a:t>
            </a:r>
          </a:p>
          <a:p>
            <a:pPr marL="2000250" lvl="4" indent="-171450" rtl="0">
              <a:buFont typeface="Arial" pitchFamily="34" charset="0"/>
              <a:buChar char="•"/>
            </a:pPr>
            <a:r>
              <a:rPr lang="es-SV" sz="850" dirty="0" smtClean="0"/>
              <a:t>Atribución. Deberá atribuírsele a CAWST el crédito de ser la fuente original del documento. Por favor, incluya la dirección a nuestro sitio web: www.cawst.org.</a:t>
            </a:r>
          </a:p>
          <a:p>
            <a:pPr algn="ctr">
              <a:tabLst>
                <a:tab pos="1196975" algn="l"/>
              </a:tabLst>
            </a:pPr>
            <a:endParaRPr lang="es-SV" sz="700" dirty="0" smtClean="0"/>
          </a:p>
          <a:p>
            <a:pPr rtl="0">
              <a:tabLst>
                <a:tab pos="1196975" algn="l"/>
              </a:tabLst>
            </a:pPr>
            <a:r>
              <a:rPr lang="es-SV" sz="850" dirty="0" smtClean="0"/>
              <a:t>CAWST actualizará este documento periódicamente. Por ese motivo, no se recomienda que lo almacene para descargarlo desde su sitio web.</a:t>
            </a:r>
          </a:p>
          <a:p>
            <a:pPr>
              <a:tabLst>
                <a:tab pos="1196975" algn="l"/>
              </a:tabLst>
            </a:pPr>
            <a:endParaRPr lang="es-SV" sz="85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1050" dirty="0" smtClean="0"/>
          </a:p>
          <a:p>
            <a:pPr>
              <a:tabLst>
                <a:tab pos="1196975" algn="l"/>
              </a:tabLst>
            </a:pPr>
            <a:endParaRPr lang="es-SV" sz="900" dirty="0" smtClean="0"/>
          </a:p>
          <a:p>
            <a:pPr>
              <a:tabLst>
                <a:tab pos="1196975" algn="l"/>
              </a:tabLst>
            </a:pPr>
            <a:endParaRPr lang="es-SV" sz="12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a:tabLst>
                <a:tab pos="1196975" algn="l"/>
              </a:tabLst>
            </a:pPr>
            <a:endParaRPr lang="es-SV" sz="900" dirty="0" smtClean="0"/>
          </a:p>
          <a:p>
            <a:pPr rtl="0"/>
            <a:r>
              <a:rPr lang="es-SV" sz="900" b="1" dirty="0" smtClean="0"/>
              <a:t> </a:t>
            </a:r>
            <a:r>
              <a:rPr lang="es-SV" sz="900" dirty="0" smtClean="0"/>
              <a:t>CAWST y sus directores, empleados, contratistas y voluntarios no asumen ninguna responsabilidad ni dan ninguna garantía respecto de los resultados que puedan obtenerse a partir del uso de la información proporcionada.</a:t>
            </a:r>
            <a:endParaRPr lang="es-SV" sz="900" dirty="0"/>
          </a:p>
        </p:txBody>
      </p:sp>
      <p:pic>
        <p:nvPicPr>
          <p:cNvPr id="5" name="Picture 4"/>
          <p:cNvPicPr/>
          <p:nvPr/>
        </p:nvPicPr>
        <p:blipFill>
          <a:blip r:embed="rId5" cstate="print">
            <a:extLst>
              <a:ext uri="{28A0092B-C50C-407E-A947-70E740481C1C}">
                <a14:useLocalDpi xmlns:a14="http://schemas.microsoft.com/office/drawing/2010/main" val="0"/>
              </a:ext>
            </a:extLst>
          </a:blip>
          <a:stretch>
            <a:fillRect/>
          </a:stretch>
        </p:blipFill>
        <p:spPr>
          <a:xfrm>
            <a:off x="1171092" y="3111252"/>
            <a:ext cx="1080120" cy="288032"/>
          </a:xfrm>
          <a:prstGeom prst="rect">
            <a:avLst/>
          </a:prstGeom>
        </p:spPr>
      </p:pic>
      <p:pic>
        <p:nvPicPr>
          <p:cNvPr id="6" name="Picture 5"/>
          <p:cNvPicPr/>
          <p:nvPr/>
        </p:nvPicPr>
        <p:blipFill>
          <a:blip r:embed="rId6" cstate="print">
            <a:extLst>
              <a:ext uri="{28A0092B-C50C-407E-A947-70E740481C1C}">
                <a14:useLocalDpi xmlns:a14="http://schemas.microsoft.com/office/drawing/2010/main" val="0"/>
              </a:ext>
            </a:extLst>
          </a:blip>
          <a:stretch>
            <a:fillRect/>
          </a:stretch>
        </p:blipFill>
        <p:spPr>
          <a:xfrm>
            <a:off x="1243100" y="3544850"/>
            <a:ext cx="936104" cy="360040"/>
          </a:xfrm>
          <a:prstGeom prst="rect">
            <a:avLst/>
          </a:prstGeom>
        </p:spPr>
      </p:pic>
      <p:sp>
        <p:nvSpPr>
          <p:cNvPr id="3" name="TextBox 2"/>
          <p:cNvSpPr txBox="1"/>
          <p:nvPr/>
        </p:nvSpPr>
        <p:spPr>
          <a:xfrm>
            <a:off x="1547664" y="4305137"/>
            <a:ext cx="6408712" cy="2062103"/>
          </a:xfrm>
          <a:prstGeom prst="rect">
            <a:avLst/>
          </a:prstGeom>
          <a:noFill/>
          <a:ln w="15875">
            <a:solidFill>
              <a:schemeClr val="tx1"/>
            </a:solidFill>
          </a:ln>
        </p:spPr>
        <p:txBody>
          <a:bodyPr wrap="square" rtlCol="0">
            <a:spAutoFit/>
          </a:bodyPr>
          <a:lstStyle/>
          <a:p>
            <a:pPr rtl="0"/>
            <a:r>
              <a:rPr b="1" dirty="0"/>
              <a:t> </a:t>
            </a:r>
            <a:r>
              <a:rPr sz="1100" b="1" dirty="0"/>
              <a:t> </a:t>
            </a:r>
            <a:r>
              <a:rPr sz="1100" b="1" dirty="0" err="1"/>
              <a:t>Manténgase</a:t>
            </a:r>
            <a:r>
              <a:rPr sz="1100" b="1" dirty="0"/>
              <a:t> </a:t>
            </a:r>
            <a:r>
              <a:rPr sz="1100" b="1" dirty="0" err="1"/>
              <a:t>actualizado</a:t>
            </a:r>
            <a:r>
              <a:rPr sz="1100" b="1" dirty="0"/>
              <a:t> y </a:t>
            </a:r>
            <a:r>
              <a:rPr sz="1100" b="1" dirty="0" err="1"/>
              <a:t>obtenga</a:t>
            </a:r>
            <a:r>
              <a:rPr sz="1100" b="1" dirty="0"/>
              <a:t> </a:t>
            </a:r>
            <a:r>
              <a:rPr sz="1100" b="1" dirty="0" err="1"/>
              <a:t>apoyo</a:t>
            </a:r>
            <a:r>
              <a:rPr sz="1100" b="1" dirty="0"/>
              <a:t>:</a:t>
            </a:r>
          </a:p>
          <a:p>
            <a:pPr marL="3028950" lvl="6" indent="-285750" rtl="0">
              <a:buFont typeface="Arial" pitchFamily="34" charset="0"/>
              <a:buChar char="•"/>
            </a:pPr>
            <a:r>
              <a:rPr sz="1100" dirty="0" err="1"/>
              <a:t>Últimas</a:t>
            </a:r>
            <a:r>
              <a:rPr sz="1100" dirty="0"/>
              <a:t> </a:t>
            </a:r>
            <a:r>
              <a:rPr sz="1100" dirty="0" err="1"/>
              <a:t>actualizaciones</a:t>
            </a:r>
            <a:r>
              <a:rPr sz="1100" dirty="0"/>
              <a:t> de </a:t>
            </a:r>
            <a:r>
              <a:rPr sz="1100" dirty="0" err="1"/>
              <a:t>este</a:t>
            </a:r>
            <a:r>
              <a:rPr sz="1100" dirty="0"/>
              <a:t> </a:t>
            </a:r>
            <a:r>
              <a:rPr sz="1100" dirty="0" err="1"/>
              <a:t>documento</a:t>
            </a:r>
            <a:r>
              <a:rPr sz="1100" dirty="0"/>
              <a:t>.</a:t>
            </a:r>
          </a:p>
          <a:p>
            <a:pPr marL="3028950" lvl="6" indent="-285750" rtl="0">
              <a:buFont typeface="Arial" pitchFamily="34" charset="0"/>
              <a:buChar char="•"/>
            </a:pPr>
            <a:r>
              <a:rPr sz="1100" dirty="0" err="1"/>
              <a:t>Otros</a:t>
            </a:r>
            <a:r>
              <a:rPr sz="1100" dirty="0"/>
              <a:t> </a:t>
            </a:r>
            <a:r>
              <a:rPr sz="1100" dirty="0" err="1"/>
              <a:t>talleres</a:t>
            </a:r>
            <a:r>
              <a:rPr sz="1100" dirty="0"/>
              <a:t> y </a:t>
            </a:r>
            <a:r>
              <a:rPr sz="1100" dirty="0" err="1"/>
              <a:t>recursos</a:t>
            </a:r>
            <a:r>
              <a:rPr sz="1100" dirty="0"/>
              <a:t> de </a:t>
            </a:r>
            <a:r>
              <a:rPr sz="1100" dirty="0" err="1"/>
              <a:t>capacitación</a:t>
            </a:r>
            <a:r>
              <a:rPr sz="1100" dirty="0"/>
              <a:t> </a:t>
            </a:r>
            <a:r>
              <a:rPr sz="1100" dirty="0" err="1"/>
              <a:t>relacionados</a:t>
            </a:r>
            <a:r>
              <a:rPr sz="1100" dirty="0"/>
              <a:t>.</a:t>
            </a:r>
          </a:p>
          <a:p>
            <a:pPr marL="3028950" lvl="6" indent="-285750" rtl="0">
              <a:buFont typeface="Arial" pitchFamily="34" charset="0"/>
              <a:buChar char="•"/>
            </a:pPr>
            <a:r>
              <a:rPr sz="1100" dirty="0" err="1"/>
              <a:t>Apoyo</a:t>
            </a:r>
            <a:r>
              <a:rPr sz="1100" dirty="0"/>
              <a:t> </a:t>
            </a:r>
            <a:r>
              <a:rPr sz="1100" dirty="0" err="1"/>
              <a:t>sobre</a:t>
            </a:r>
            <a:r>
              <a:rPr sz="1100" dirty="0"/>
              <a:t> el </a:t>
            </a:r>
            <a:r>
              <a:rPr sz="1100" dirty="0" err="1"/>
              <a:t>uso</a:t>
            </a:r>
            <a:r>
              <a:rPr sz="1100" dirty="0"/>
              <a:t> de </a:t>
            </a:r>
            <a:r>
              <a:rPr sz="1100" dirty="0" err="1"/>
              <a:t>este</a:t>
            </a:r>
            <a:r>
              <a:rPr sz="1100" dirty="0"/>
              <a:t> </a:t>
            </a:r>
            <a:r>
              <a:rPr sz="1100" dirty="0" err="1"/>
              <a:t>documento</a:t>
            </a:r>
            <a:r>
              <a:rPr sz="1100" dirty="0"/>
              <a:t> para </a:t>
            </a:r>
            <a:r>
              <a:rPr sz="1100" dirty="0" err="1"/>
              <a:t>su</a:t>
            </a:r>
            <a:r>
              <a:rPr sz="1100" dirty="0"/>
              <a:t> </a:t>
            </a:r>
            <a:r>
              <a:rPr sz="1100" dirty="0" err="1"/>
              <a:t>trabajo</a:t>
            </a:r>
            <a:r>
              <a:rPr sz="1100" dirty="0"/>
              <a:t>.</a:t>
            </a:r>
          </a:p>
          <a:p>
            <a:pPr rtl="0"/>
            <a:r>
              <a:rPr sz="1100" dirty="0"/>
              <a:t> </a:t>
            </a:r>
          </a:p>
          <a:p>
            <a:pPr rtl="0"/>
            <a:endParaRPr lang="en-GB" sz="1100" i="1" dirty="0" smtClean="0"/>
          </a:p>
          <a:p>
            <a:pPr rtl="0"/>
            <a:r>
              <a:rPr sz="1100" i="1" dirty="0" smtClean="0"/>
              <a:t>CAWST </a:t>
            </a:r>
            <a:r>
              <a:rPr sz="1100" i="1" dirty="0" err="1"/>
              <a:t>provee</a:t>
            </a:r>
            <a:r>
              <a:rPr sz="1100" i="1" dirty="0"/>
              <a:t> </a:t>
            </a:r>
            <a:r>
              <a:rPr sz="1100" i="1" dirty="0" err="1"/>
              <a:t>mentoría</a:t>
            </a:r>
            <a:r>
              <a:rPr sz="1100" i="1" dirty="0"/>
              <a:t> y</a:t>
            </a:r>
          </a:p>
          <a:p>
            <a:pPr rtl="0"/>
            <a:r>
              <a:rPr sz="1100" i="1" dirty="0" err="1"/>
              <a:t>asesoramiento</a:t>
            </a:r>
            <a:r>
              <a:rPr sz="1100" i="1" dirty="0"/>
              <a:t> </a:t>
            </a:r>
            <a:r>
              <a:rPr sz="1100" i="1" dirty="0" err="1"/>
              <a:t>sobre</a:t>
            </a:r>
            <a:r>
              <a:rPr sz="1100" i="1" dirty="0"/>
              <a:t> el </a:t>
            </a:r>
            <a:r>
              <a:rPr sz="1100" i="1" dirty="0" err="1"/>
              <a:t>uso</a:t>
            </a:r>
            <a:r>
              <a:rPr sz="1100" i="1" dirty="0"/>
              <a:t> de </a:t>
            </a:r>
            <a:r>
              <a:rPr sz="1100" i="1" dirty="0" err="1"/>
              <a:t>sus</a:t>
            </a:r>
            <a:r>
              <a:rPr sz="1100" i="1" dirty="0"/>
              <a:t> </a:t>
            </a:r>
            <a:r>
              <a:rPr sz="1100" i="1" dirty="0" err="1"/>
              <a:t>materiales</a:t>
            </a:r>
            <a:endParaRPr sz="1100" i="1" dirty="0"/>
          </a:p>
          <a:p>
            <a:pPr rtl="0"/>
            <a:r>
              <a:rPr sz="1100" i="1" dirty="0"/>
              <a:t>de </a:t>
            </a:r>
            <a:r>
              <a:rPr sz="1100" i="1" dirty="0" err="1"/>
              <a:t>capacitación</a:t>
            </a:r>
            <a:r>
              <a:rPr sz="1100" i="1" dirty="0"/>
              <a:t>.</a:t>
            </a:r>
          </a:p>
        </p:txBody>
      </p:sp>
      <p:pic>
        <p:nvPicPr>
          <p:cNvPr id="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776" y="4635863"/>
            <a:ext cx="468052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270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0" y="118774"/>
            <a:ext cx="9144000" cy="838200"/>
          </a:xfrm>
        </p:spPr>
        <p:txBody>
          <a:bodyPr/>
          <a:lstStyle/>
          <a:p>
            <a:pPr rtl="0" eaLnBrk="1" hangingPunct="1"/>
            <a:r>
              <a:rPr b="1">
                <a:solidFill>
                  <a:schemeClr val="accent2"/>
                </a:solidFill>
              </a:rPr>
              <a:t>Bacterias</a:t>
            </a:r>
          </a:p>
        </p:txBody>
      </p:sp>
      <p:sp>
        <p:nvSpPr>
          <p:cNvPr id="9222" name="Text Box 5"/>
          <p:cNvSpPr txBox="1">
            <a:spLocks noChangeArrowheads="1"/>
          </p:cNvSpPr>
          <p:nvPr/>
        </p:nvSpPr>
        <p:spPr bwMode="auto">
          <a:xfrm>
            <a:off x="5364088" y="3258477"/>
            <a:ext cx="13684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rtl="0" eaLnBrk="1" hangingPunct="1">
              <a:spcBef>
                <a:spcPct val="50000"/>
              </a:spcBef>
            </a:pPr>
            <a:r>
              <a:rPr dirty="0" err="1">
                <a:cs typeface="Arial" charset="0"/>
              </a:rPr>
              <a:t>Cólera</a:t>
            </a:r>
            <a:endParaRPr dirty="0">
              <a:cs typeface="Arial" charset="0"/>
            </a:endParaRPr>
          </a:p>
        </p:txBody>
      </p:sp>
      <p:sp>
        <p:nvSpPr>
          <p:cNvPr id="9223" name="Rectangle 6"/>
          <p:cNvSpPr>
            <a:spLocks noChangeArrowheads="1"/>
          </p:cNvSpPr>
          <p:nvPr/>
        </p:nvSpPr>
        <p:spPr bwMode="auto">
          <a:xfrm>
            <a:off x="1115616" y="3954859"/>
            <a:ext cx="7802767" cy="208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rtl="0" eaLnBrk="1" hangingPunct="1">
              <a:lnSpc>
                <a:spcPct val="90000"/>
              </a:lnSpc>
            </a:pPr>
            <a:r>
              <a:rPr sz="2800" dirty="0"/>
              <a:t>Los </a:t>
            </a:r>
            <a:r>
              <a:rPr sz="2800" dirty="0" err="1"/>
              <a:t>seres</a:t>
            </a:r>
            <a:r>
              <a:rPr sz="2800" dirty="0"/>
              <a:t> </a:t>
            </a:r>
            <a:r>
              <a:rPr sz="2800" dirty="0" err="1"/>
              <a:t>vivos</a:t>
            </a:r>
            <a:r>
              <a:rPr sz="2800" dirty="0"/>
              <a:t> </a:t>
            </a:r>
            <a:r>
              <a:rPr sz="2800" dirty="0" err="1"/>
              <a:t>más</a:t>
            </a:r>
            <a:r>
              <a:rPr sz="2800" dirty="0"/>
              <a:t> </a:t>
            </a:r>
            <a:r>
              <a:rPr sz="2800" dirty="0" err="1"/>
              <a:t>comunes</a:t>
            </a:r>
            <a:r>
              <a:rPr sz="2800" dirty="0"/>
              <a:t> </a:t>
            </a:r>
            <a:r>
              <a:rPr sz="2800" dirty="0" err="1"/>
              <a:t>que</a:t>
            </a:r>
            <a:r>
              <a:rPr sz="2800" dirty="0"/>
              <a:t> se </a:t>
            </a:r>
            <a:r>
              <a:rPr sz="2800" dirty="0" err="1"/>
              <a:t>hallan</a:t>
            </a:r>
            <a:r>
              <a:rPr sz="2800" dirty="0"/>
              <a:t> </a:t>
            </a:r>
            <a:r>
              <a:rPr sz="2800" dirty="0" err="1"/>
              <a:t>en</a:t>
            </a:r>
            <a:r>
              <a:rPr sz="2800" dirty="0"/>
              <a:t> </a:t>
            </a:r>
            <a:r>
              <a:rPr sz="2800" dirty="0" err="1"/>
              <a:t>las</a:t>
            </a:r>
            <a:r>
              <a:rPr sz="2800" dirty="0"/>
              <a:t> </a:t>
            </a:r>
            <a:r>
              <a:rPr sz="2800" dirty="0" err="1"/>
              <a:t>heces</a:t>
            </a:r>
            <a:r>
              <a:rPr sz="2800" dirty="0"/>
              <a:t>       </a:t>
            </a:r>
          </a:p>
          <a:p>
            <a:pPr lvl="1" rtl="0" eaLnBrk="1" hangingPunct="1">
              <a:lnSpc>
                <a:spcPct val="90000"/>
              </a:lnSpc>
            </a:pPr>
            <a:r>
              <a:rPr sz="2400" dirty="0"/>
              <a:t>1 </a:t>
            </a:r>
            <a:r>
              <a:rPr sz="2400" dirty="0" err="1"/>
              <a:t>gramo</a:t>
            </a:r>
            <a:r>
              <a:rPr sz="2400" dirty="0"/>
              <a:t> = miles de </a:t>
            </a:r>
            <a:r>
              <a:rPr sz="2400" dirty="0" err="1"/>
              <a:t>millones</a:t>
            </a:r>
            <a:r>
              <a:rPr sz="2400" dirty="0"/>
              <a:t> de </a:t>
            </a:r>
            <a:r>
              <a:rPr sz="2400" dirty="0" err="1"/>
              <a:t>bacterias</a:t>
            </a:r>
            <a:endParaRPr sz="2400" dirty="0"/>
          </a:p>
          <a:p>
            <a:pPr rtl="0" eaLnBrk="1" hangingPunct="1">
              <a:lnSpc>
                <a:spcPct val="90000"/>
              </a:lnSpc>
            </a:pPr>
            <a:r>
              <a:rPr sz="2800" dirty="0"/>
              <a:t>La </a:t>
            </a:r>
            <a:r>
              <a:rPr sz="2800" dirty="0" err="1"/>
              <a:t>diarrea</a:t>
            </a:r>
            <a:r>
              <a:rPr sz="2800" dirty="0"/>
              <a:t> </a:t>
            </a:r>
            <a:r>
              <a:rPr sz="2800" dirty="0" err="1"/>
              <a:t>es</a:t>
            </a:r>
            <a:r>
              <a:rPr sz="2800" dirty="0"/>
              <a:t> el </a:t>
            </a:r>
            <a:r>
              <a:rPr sz="2800" dirty="0" err="1"/>
              <a:t>síntoma</a:t>
            </a:r>
            <a:r>
              <a:rPr sz="2800" dirty="0"/>
              <a:t> principal de </a:t>
            </a:r>
            <a:r>
              <a:rPr sz="2800" dirty="0" err="1"/>
              <a:t>las</a:t>
            </a:r>
            <a:r>
              <a:rPr sz="2800" dirty="0"/>
              <a:t> </a:t>
            </a:r>
            <a:r>
              <a:rPr sz="2800" dirty="0" err="1"/>
              <a:t>enfermedades</a:t>
            </a:r>
            <a:r>
              <a:rPr sz="2800" dirty="0"/>
              <a:t> </a:t>
            </a:r>
            <a:r>
              <a:rPr sz="2800" dirty="0" err="1"/>
              <a:t>relacionadas</a:t>
            </a:r>
            <a:r>
              <a:rPr sz="2800" dirty="0"/>
              <a:t> con el </a:t>
            </a:r>
            <a:r>
              <a:rPr sz="2800" dirty="0" err="1"/>
              <a:t>agua</a:t>
            </a:r>
            <a:endParaRPr sz="2800" dirty="0"/>
          </a:p>
          <a:p>
            <a:pPr lvl="1" rtl="0" eaLnBrk="1" hangingPunct="1">
              <a:lnSpc>
                <a:spcPct val="90000"/>
              </a:lnSpc>
            </a:pPr>
            <a:r>
              <a:rPr sz="2400" dirty="0" err="1"/>
              <a:t>Cólera</a:t>
            </a:r>
            <a:r>
              <a:rPr sz="2400" dirty="0"/>
              <a:t>, </a:t>
            </a:r>
            <a:r>
              <a:rPr sz="2400" dirty="0" err="1"/>
              <a:t>fiebre</a:t>
            </a:r>
            <a:r>
              <a:rPr sz="2400" dirty="0"/>
              <a:t> </a:t>
            </a:r>
            <a:r>
              <a:rPr sz="2400" dirty="0" err="1"/>
              <a:t>tifoidea</a:t>
            </a:r>
            <a:r>
              <a:rPr sz="2400" dirty="0"/>
              <a:t>, </a:t>
            </a:r>
            <a:r>
              <a:rPr sz="2400" dirty="0" err="1"/>
              <a:t>shigelosis</a:t>
            </a:r>
            <a:endParaRPr sz="2400" dirty="0"/>
          </a:p>
        </p:txBody>
      </p:sp>
      <p:pic>
        <p:nvPicPr>
          <p:cNvPr id="922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909991"/>
            <a:ext cx="2880320" cy="21905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981" y="909991"/>
            <a:ext cx="2078639" cy="2533152"/>
          </a:xfrm>
          <a:prstGeom prst="rect">
            <a:avLst/>
          </a:prstGeom>
          <a:ln>
            <a:solidFill>
              <a:schemeClr val="tx1"/>
            </a:solidFill>
          </a:ln>
        </p:spPr>
      </p:pic>
      <p:sp>
        <p:nvSpPr>
          <p:cNvPr id="12" name="Text Box 5"/>
          <p:cNvSpPr txBox="1">
            <a:spLocks noChangeArrowheads="1"/>
          </p:cNvSpPr>
          <p:nvPr/>
        </p:nvSpPr>
        <p:spPr bwMode="auto">
          <a:xfrm>
            <a:off x="1619672" y="3533096"/>
            <a:ext cx="20162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ct val="50000"/>
              </a:spcBef>
            </a:pPr>
            <a:r>
              <a:rPr i="1" dirty="0">
                <a:cs typeface="Arial" charset="0"/>
              </a:rPr>
              <a:t>Escherichia coli</a:t>
            </a:r>
          </a:p>
        </p:txBody>
      </p:sp>
      <p:pic>
        <p:nvPicPr>
          <p:cNvPr id="10" name="Picture 4"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057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Grp="1" noChangeArrowheads="1"/>
          </p:cNvSpPr>
          <p:nvPr>
            <p:ph type="title"/>
          </p:nvPr>
        </p:nvSpPr>
        <p:spPr>
          <a:xfrm>
            <a:off x="457200" y="2971800"/>
            <a:ext cx="8229600" cy="1143000"/>
          </a:xfrm>
        </p:spPr>
        <p:txBody>
          <a:bodyPr/>
          <a:lstStyle/>
          <a:p>
            <a:pPr rtl="0" eaLnBrk="1" hangingPunct="1"/>
            <a:r>
              <a:rPr>
                <a:hlinkClick r:id="rId3" action="ppaction://hlinkfile"/>
              </a:rPr>
              <a:t>Bacterias en acción</a:t>
            </a:r>
          </a:p>
        </p:txBody>
      </p:sp>
      <p:pic>
        <p:nvPicPr>
          <p:cNvPr id="5"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3684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rtl="0" eaLnBrk="1" hangingPunct="1"/>
            <a:r>
              <a:rPr b="1">
                <a:solidFill>
                  <a:schemeClr val="accent2"/>
                </a:solidFill>
              </a:rPr>
              <a:t>Protozoos</a:t>
            </a:r>
          </a:p>
        </p:txBody>
      </p:sp>
      <p:sp>
        <p:nvSpPr>
          <p:cNvPr id="10245" name="Rectangle 3"/>
          <p:cNvSpPr>
            <a:spLocks noGrp="1" noChangeArrowheads="1"/>
          </p:cNvSpPr>
          <p:nvPr>
            <p:ph type="body" idx="4294967295"/>
          </p:nvPr>
        </p:nvSpPr>
        <p:spPr>
          <a:xfrm>
            <a:off x="2552334" y="1158578"/>
            <a:ext cx="6694438" cy="2449512"/>
          </a:xfrm>
        </p:spPr>
        <p:txBody>
          <a:bodyPr/>
          <a:lstStyle/>
          <a:p>
            <a:pPr rtl="0" eaLnBrk="1" hangingPunct="1"/>
            <a:r>
              <a:rPr sz="2800" dirty="0" err="1"/>
              <a:t>Algunos</a:t>
            </a:r>
            <a:r>
              <a:rPr sz="2800" dirty="0"/>
              <a:t> </a:t>
            </a:r>
            <a:r>
              <a:rPr sz="2800" dirty="0" err="1"/>
              <a:t>necesitan</a:t>
            </a:r>
            <a:r>
              <a:rPr sz="2800" dirty="0"/>
              <a:t> un </a:t>
            </a:r>
            <a:r>
              <a:rPr sz="2800" dirty="0" err="1"/>
              <a:t>huésped</a:t>
            </a:r>
            <a:r>
              <a:rPr sz="2800" dirty="0"/>
              <a:t> para </a:t>
            </a:r>
            <a:r>
              <a:rPr sz="2800" dirty="0" err="1"/>
              <a:t>sobrevivir</a:t>
            </a:r>
            <a:endParaRPr sz="2800" dirty="0"/>
          </a:p>
          <a:p>
            <a:pPr rtl="0" eaLnBrk="1" hangingPunct="1"/>
            <a:r>
              <a:rPr sz="2800" dirty="0"/>
              <a:t>Forman </a:t>
            </a:r>
            <a:r>
              <a:rPr sz="2800" dirty="0" err="1"/>
              <a:t>quistes</a:t>
            </a:r>
            <a:r>
              <a:rPr sz="2800" dirty="0"/>
              <a:t> </a:t>
            </a:r>
            <a:r>
              <a:rPr sz="2800" dirty="0" err="1"/>
              <a:t>resistentes</a:t>
            </a:r>
            <a:r>
              <a:rPr sz="2800" dirty="0"/>
              <a:t> al </a:t>
            </a:r>
            <a:r>
              <a:rPr sz="2800" dirty="0" err="1"/>
              <a:t>cloro</a:t>
            </a:r>
            <a:endParaRPr sz="2800" dirty="0"/>
          </a:p>
          <a:p>
            <a:pPr rtl="0" eaLnBrk="1" hangingPunct="1"/>
            <a:r>
              <a:rPr sz="2800" dirty="0" err="1"/>
              <a:t>Algunos</a:t>
            </a:r>
            <a:r>
              <a:rPr sz="2800" dirty="0"/>
              <a:t> </a:t>
            </a:r>
            <a:r>
              <a:rPr sz="2800" dirty="0" err="1"/>
              <a:t>pueden</a:t>
            </a:r>
            <a:r>
              <a:rPr sz="2800" dirty="0"/>
              <a:t> </a:t>
            </a:r>
            <a:r>
              <a:rPr sz="2800" dirty="0" err="1"/>
              <a:t>mantenerse</a:t>
            </a:r>
            <a:r>
              <a:rPr sz="2800" dirty="0"/>
              <a:t> </a:t>
            </a:r>
            <a:r>
              <a:rPr sz="2800" dirty="0" err="1"/>
              <a:t>vivos</a:t>
            </a:r>
            <a:r>
              <a:rPr sz="2800" dirty="0"/>
              <a:t> </a:t>
            </a:r>
            <a:r>
              <a:rPr sz="2800" dirty="0" err="1"/>
              <a:t>fuera</a:t>
            </a:r>
            <a:r>
              <a:rPr sz="2800" dirty="0"/>
              <a:t> de un </a:t>
            </a:r>
            <a:r>
              <a:rPr sz="2800" dirty="0" err="1"/>
              <a:t>huésped</a:t>
            </a:r>
            <a:endParaRPr sz="2800" dirty="0"/>
          </a:p>
          <a:p>
            <a:pPr rtl="0"/>
            <a:r>
              <a:rPr sz="2800" i="1" dirty="0" err="1"/>
              <a:t>Entamoeba</a:t>
            </a:r>
            <a:r>
              <a:rPr sz="2800" i="1" dirty="0"/>
              <a:t> </a:t>
            </a:r>
            <a:r>
              <a:rPr sz="2800" i="1" dirty="0" err="1"/>
              <a:t>histolytica</a:t>
            </a:r>
            <a:r>
              <a:rPr sz="2800" i="1" dirty="0"/>
              <a:t>, Cryptosporidium, Giardia</a:t>
            </a:r>
          </a:p>
          <a:p>
            <a:pPr marL="0" indent="0">
              <a:buNone/>
            </a:pPr>
            <a:endParaRPr lang="en-CA" altLang="en-US" sz="2800" i="1" dirty="0"/>
          </a:p>
          <a:p>
            <a:pPr eaLnBrk="1" hangingPunct="1"/>
            <a:endParaRPr lang="en-CA" altLang="en-US" sz="2400" dirty="0" smtClean="0"/>
          </a:p>
        </p:txBody>
      </p:sp>
      <p:pic>
        <p:nvPicPr>
          <p:cNvPr id="10246" name="Picture 4" descr="crypto"/>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86732" y="1334286"/>
            <a:ext cx="1967483" cy="1626527"/>
          </a:xfr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0247"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2194" y="3531330"/>
            <a:ext cx="2360502" cy="1750144"/>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10248" name="Rectangle 6"/>
          <p:cNvSpPr>
            <a:spLocks noChangeArrowheads="1"/>
          </p:cNvSpPr>
          <p:nvPr/>
        </p:nvSpPr>
        <p:spPr bwMode="auto">
          <a:xfrm>
            <a:off x="395288" y="4508500"/>
            <a:ext cx="4105275"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endParaRPr lang="en-CA" altLang="en-US" sz="2400" i="1" dirty="0"/>
          </a:p>
        </p:txBody>
      </p:sp>
      <p:sp>
        <p:nvSpPr>
          <p:cNvPr id="2" name="TextBox 1"/>
          <p:cNvSpPr txBox="1"/>
          <p:nvPr/>
        </p:nvSpPr>
        <p:spPr>
          <a:xfrm>
            <a:off x="227952" y="3038134"/>
            <a:ext cx="2183506" cy="338554"/>
          </a:xfrm>
          <a:prstGeom prst="rect">
            <a:avLst/>
          </a:prstGeom>
          <a:noFill/>
        </p:spPr>
        <p:txBody>
          <a:bodyPr wrap="square" rtlCol="0">
            <a:spAutoFit/>
          </a:bodyPr>
          <a:lstStyle/>
          <a:p>
            <a:pPr rtl="0"/>
            <a:r>
              <a:rPr sz="1600"/>
              <a:t>Quiste del criptosporidio</a:t>
            </a:r>
          </a:p>
        </p:txBody>
      </p:sp>
      <p:sp>
        <p:nvSpPr>
          <p:cNvPr id="11" name="TextBox 10"/>
          <p:cNvSpPr txBox="1"/>
          <p:nvPr/>
        </p:nvSpPr>
        <p:spPr>
          <a:xfrm>
            <a:off x="283373" y="5332133"/>
            <a:ext cx="2183506" cy="553998"/>
          </a:xfrm>
          <a:prstGeom prst="rect">
            <a:avLst/>
          </a:prstGeom>
          <a:noFill/>
        </p:spPr>
        <p:txBody>
          <a:bodyPr wrap="square" rtlCol="0">
            <a:spAutoFit/>
          </a:bodyPr>
          <a:lstStyle/>
          <a:p>
            <a:pPr rtl="0"/>
            <a:r>
              <a:rPr sz="1600"/>
              <a:t>Giardia (vista lateral)</a:t>
            </a:r>
          </a:p>
          <a:p>
            <a:pPr rtl="0"/>
            <a:r>
              <a:rPr sz="1400"/>
              <a:t>(Fuente: CDC, 1982)</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00200" y="4581128"/>
            <a:ext cx="2305232" cy="1732218"/>
          </a:xfrm>
          <a:prstGeom prst="rect">
            <a:avLst/>
          </a:prstGeom>
          <a:ln>
            <a:solidFill>
              <a:srgbClr val="000000"/>
            </a:solidFill>
          </a:ln>
        </p:spPr>
      </p:pic>
      <p:sp>
        <p:nvSpPr>
          <p:cNvPr id="13" name="TextBox 12"/>
          <p:cNvSpPr txBox="1"/>
          <p:nvPr/>
        </p:nvSpPr>
        <p:spPr>
          <a:xfrm>
            <a:off x="2927077" y="6309320"/>
            <a:ext cx="2797051" cy="553998"/>
          </a:xfrm>
          <a:prstGeom prst="rect">
            <a:avLst/>
          </a:prstGeom>
          <a:noFill/>
        </p:spPr>
        <p:txBody>
          <a:bodyPr wrap="square" rtlCol="0">
            <a:spAutoFit/>
          </a:bodyPr>
          <a:lstStyle/>
          <a:p>
            <a:pPr rtl="0"/>
            <a:r>
              <a:rPr sz="1600"/>
              <a:t>Giardia (vista superior)</a:t>
            </a:r>
          </a:p>
          <a:p>
            <a:pPr rtl="0"/>
            <a:r>
              <a:rPr sz="1400"/>
              <a:t>(Fuente: Mount Sinai Hospital)</a:t>
            </a: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3275" y="4581128"/>
            <a:ext cx="2160178" cy="1732218"/>
          </a:xfrm>
          <a:prstGeom prst="rect">
            <a:avLst/>
          </a:prstGeom>
          <a:ln>
            <a:solidFill>
              <a:srgbClr val="000000"/>
            </a:solidFill>
          </a:ln>
        </p:spPr>
      </p:pic>
      <p:sp>
        <p:nvSpPr>
          <p:cNvPr id="6" name="Rectangle 5"/>
          <p:cNvSpPr/>
          <p:nvPr/>
        </p:nvSpPr>
        <p:spPr>
          <a:xfrm>
            <a:off x="5915919" y="6317289"/>
            <a:ext cx="2613216" cy="553998"/>
          </a:xfrm>
          <a:prstGeom prst="rect">
            <a:avLst/>
          </a:prstGeom>
        </p:spPr>
        <p:txBody>
          <a:bodyPr wrap="none">
            <a:spAutoFit/>
          </a:bodyPr>
          <a:lstStyle/>
          <a:p>
            <a:pPr rtl="0"/>
            <a:r>
              <a:rPr sz="1600" i="1"/>
              <a:t>Entamoeba histolytica</a:t>
            </a:r>
          </a:p>
          <a:p>
            <a:pPr rtl="0"/>
            <a:r>
              <a:rPr sz="1400"/>
              <a:t>(Fuente: Science Photo Library)</a:t>
            </a:r>
          </a:p>
        </p:txBody>
      </p:sp>
      <p:pic>
        <p:nvPicPr>
          <p:cNvPr id="15" name="Picture 4" descr="CAWST Colour - no text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6706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601" y="3866310"/>
            <a:ext cx="2536493" cy="1703455"/>
          </a:xfrm>
          <a:prstGeom prst="rect">
            <a:avLst/>
          </a:prstGeom>
          <a:ln>
            <a:solidFill>
              <a:srgbClr val="000000"/>
            </a:solidFill>
          </a:ln>
        </p:spPr>
      </p:pic>
      <p:sp>
        <p:nvSpPr>
          <p:cNvPr id="11268" name="Rectangle 2"/>
          <p:cNvSpPr>
            <a:spLocks noGrp="1" noChangeArrowheads="1"/>
          </p:cNvSpPr>
          <p:nvPr>
            <p:ph type="title"/>
          </p:nvPr>
        </p:nvSpPr>
        <p:spPr/>
        <p:txBody>
          <a:bodyPr/>
          <a:lstStyle/>
          <a:p>
            <a:pPr rtl="0" eaLnBrk="1" hangingPunct="1"/>
            <a:r>
              <a:rPr sz="4000" b="1">
                <a:solidFill>
                  <a:schemeClr val="accent2"/>
                </a:solidFill>
              </a:rPr>
              <a:t>Helmintos </a:t>
            </a:r>
          </a:p>
        </p:txBody>
      </p:sp>
      <p:sp>
        <p:nvSpPr>
          <p:cNvPr id="11269" name="Rectangle 3"/>
          <p:cNvSpPr>
            <a:spLocks noGrp="1" noChangeArrowheads="1"/>
          </p:cNvSpPr>
          <p:nvPr>
            <p:ph type="body" idx="4294967295"/>
          </p:nvPr>
        </p:nvSpPr>
        <p:spPr>
          <a:xfrm>
            <a:off x="251520" y="1556792"/>
            <a:ext cx="5374501" cy="3528703"/>
          </a:xfrm>
        </p:spPr>
        <p:txBody>
          <a:bodyPr/>
          <a:lstStyle/>
          <a:p>
            <a:pPr rtl="0">
              <a:lnSpc>
                <a:spcPct val="90000"/>
              </a:lnSpc>
            </a:pPr>
            <a:r>
              <a:rPr sz="2800" dirty="0" err="1"/>
              <a:t>Esquistosomiasis</a:t>
            </a:r>
            <a:r>
              <a:rPr sz="2800" dirty="0"/>
              <a:t> (bilharzia) </a:t>
            </a:r>
          </a:p>
          <a:p>
            <a:pPr rtl="0">
              <a:lnSpc>
                <a:spcPct val="90000"/>
              </a:lnSpc>
            </a:pPr>
            <a:r>
              <a:rPr sz="2800" i="1" dirty="0" err="1"/>
              <a:t>Dracunculus</a:t>
            </a:r>
            <a:r>
              <a:rPr sz="2800" i="1" dirty="0"/>
              <a:t> </a:t>
            </a:r>
            <a:r>
              <a:rPr sz="2800" i="1" dirty="0" err="1"/>
              <a:t>medinensis</a:t>
            </a:r>
            <a:r>
              <a:rPr sz="2800" i="1" dirty="0"/>
              <a:t> </a:t>
            </a:r>
            <a:r>
              <a:rPr sz="2800" dirty="0"/>
              <a:t>(</a:t>
            </a:r>
            <a:r>
              <a:rPr sz="2800" dirty="0" err="1"/>
              <a:t>gusano</a:t>
            </a:r>
            <a:r>
              <a:rPr sz="2800" dirty="0"/>
              <a:t> de guinea) </a:t>
            </a:r>
          </a:p>
          <a:p>
            <a:pPr rtl="0">
              <a:lnSpc>
                <a:spcPct val="90000"/>
              </a:lnSpc>
            </a:pPr>
            <a:r>
              <a:rPr sz="2800" i="1" dirty="0" err="1"/>
              <a:t>Fasciola</a:t>
            </a:r>
            <a:r>
              <a:rPr sz="2800" i="1" dirty="0"/>
              <a:t> </a:t>
            </a:r>
            <a:r>
              <a:rPr sz="2800" dirty="0"/>
              <a:t>(</a:t>
            </a:r>
            <a:r>
              <a:rPr sz="2800" dirty="0" err="1"/>
              <a:t>duela</a:t>
            </a:r>
            <a:r>
              <a:rPr sz="2800" dirty="0"/>
              <a:t> del </a:t>
            </a:r>
            <a:r>
              <a:rPr sz="2800" dirty="0" err="1"/>
              <a:t>hígado</a:t>
            </a:r>
            <a:r>
              <a:rPr sz="2800" dirty="0"/>
              <a:t>) </a:t>
            </a:r>
          </a:p>
          <a:p>
            <a:pPr rtl="0" eaLnBrk="1" hangingPunct="1">
              <a:lnSpc>
                <a:spcPct val="90000"/>
              </a:lnSpc>
            </a:pPr>
            <a:r>
              <a:rPr sz="2800" dirty="0" err="1"/>
              <a:t>Lombriz</a:t>
            </a:r>
            <a:r>
              <a:rPr sz="2800" dirty="0"/>
              <a:t> </a:t>
            </a:r>
            <a:r>
              <a:rPr sz="2800" dirty="0" err="1"/>
              <a:t>redonda</a:t>
            </a:r>
            <a:endParaRPr sz="2800" dirty="0"/>
          </a:p>
          <a:p>
            <a:pPr rtl="0" eaLnBrk="1" hangingPunct="1">
              <a:lnSpc>
                <a:spcPct val="90000"/>
              </a:lnSpc>
            </a:pPr>
            <a:r>
              <a:rPr sz="2800" dirty="0" err="1"/>
              <a:t>Lombriz</a:t>
            </a:r>
            <a:r>
              <a:rPr sz="2800" dirty="0"/>
              <a:t> </a:t>
            </a:r>
            <a:r>
              <a:rPr sz="2800" dirty="0" err="1"/>
              <a:t>gancho</a:t>
            </a:r>
            <a:endParaRPr sz="2800" dirty="0"/>
          </a:p>
          <a:p>
            <a:pPr rtl="0" eaLnBrk="1" hangingPunct="1">
              <a:lnSpc>
                <a:spcPct val="90000"/>
              </a:lnSpc>
            </a:pPr>
            <a:r>
              <a:rPr sz="2800" dirty="0" err="1"/>
              <a:t>Lombriz</a:t>
            </a:r>
            <a:r>
              <a:rPr sz="2800" dirty="0"/>
              <a:t> </a:t>
            </a:r>
            <a:r>
              <a:rPr sz="2800" dirty="0" err="1"/>
              <a:t>cinta</a:t>
            </a:r>
            <a:endParaRPr sz="2800" dirty="0"/>
          </a:p>
          <a:p>
            <a:pPr eaLnBrk="1" hangingPunct="1">
              <a:lnSpc>
                <a:spcPct val="90000"/>
              </a:lnSpc>
            </a:pPr>
            <a:endParaRPr lang="en-CA" altLang="en-US" sz="2800" dirty="0" smtClean="0"/>
          </a:p>
          <a:p>
            <a:pPr eaLnBrk="1" hangingPunct="1">
              <a:lnSpc>
                <a:spcPct val="90000"/>
              </a:lnSpc>
            </a:pPr>
            <a:endParaRPr lang="en-CA" altLang="en-US" sz="2800" dirty="0" smtClean="0"/>
          </a:p>
        </p:txBody>
      </p:sp>
      <p:sp>
        <p:nvSpPr>
          <p:cNvPr id="10" name="Rectangle 5"/>
          <p:cNvSpPr>
            <a:spLocks noChangeArrowheads="1"/>
          </p:cNvSpPr>
          <p:nvPr/>
        </p:nvSpPr>
        <p:spPr bwMode="auto">
          <a:xfrm>
            <a:off x="6084168" y="5569765"/>
            <a:ext cx="268453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sz="1600">
                <a:cs typeface="Arial" charset="0"/>
              </a:rPr>
              <a:t>Gusano de guinea</a:t>
            </a:r>
          </a:p>
        </p:txBody>
      </p:sp>
      <p:sp>
        <p:nvSpPr>
          <p:cNvPr id="3" name="Rectangle 2"/>
          <p:cNvSpPr/>
          <p:nvPr/>
        </p:nvSpPr>
        <p:spPr>
          <a:xfrm>
            <a:off x="3203848" y="5870436"/>
            <a:ext cx="1932806" cy="523220"/>
          </a:xfrm>
          <a:prstGeom prst="rect">
            <a:avLst/>
          </a:prstGeom>
        </p:spPr>
        <p:txBody>
          <a:bodyPr wrap="square">
            <a:spAutoFit/>
          </a:bodyPr>
          <a:lstStyle/>
          <a:p>
            <a:pPr rtl="0"/>
            <a:r>
              <a:rPr sz="1400" dirty="0"/>
              <a:t>(Fuente: Houseman, BIODIDAC)</a:t>
            </a:r>
          </a:p>
        </p:txBody>
      </p:sp>
      <p:sp>
        <p:nvSpPr>
          <p:cNvPr id="5" name="Rectangle 4"/>
          <p:cNvSpPr/>
          <p:nvPr/>
        </p:nvSpPr>
        <p:spPr>
          <a:xfrm>
            <a:off x="6084168" y="5885036"/>
            <a:ext cx="2592288" cy="523220"/>
          </a:xfrm>
          <a:prstGeom prst="rect">
            <a:avLst/>
          </a:prstGeom>
        </p:spPr>
        <p:txBody>
          <a:bodyPr wrap="square">
            <a:spAutoFit/>
          </a:bodyPr>
          <a:lstStyle/>
          <a:p>
            <a:pPr rtl="0"/>
            <a:r>
              <a:rPr sz="1400"/>
              <a:t>(Fuente: Gubb, The Carter Center, Ghana, 2007)</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343779" y="1903147"/>
            <a:ext cx="4407007" cy="2926229"/>
          </a:xfrm>
          <a:prstGeom prst="rect">
            <a:avLst/>
          </a:prstGeom>
          <a:ln>
            <a:solidFill>
              <a:srgbClr val="000000"/>
            </a:solidFill>
          </a:ln>
        </p:spPr>
      </p:pic>
      <p:sp>
        <p:nvSpPr>
          <p:cNvPr id="15" name="Rectangle 5"/>
          <p:cNvSpPr>
            <a:spLocks noChangeArrowheads="1"/>
          </p:cNvSpPr>
          <p:nvPr/>
        </p:nvSpPr>
        <p:spPr bwMode="auto">
          <a:xfrm>
            <a:off x="3203848" y="5590759"/>
            <a:ext cx="210847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sz="1600" dirty="0" err="1">
                <a:cs typeface="Arial" charset="0"/>
              </a:rPr>
              <a:t>Duela</a:t>
            </a:r>
            <a:r>
              <a:rPr sz="1600" dirty="0">
                <a:cs typeface="Arial" charset="0"/>
              </a:rPr>
              <a:t> del </a:t>
            </a:r>
            <a:r>
              <a:rPr sz="1600" dirty="0" err="1">
                <a:cs typeface="Arial" charset="0"/>
              </a:rPr>
              <a:t>hígado</a:t>
            </a:r>
            <a:endParaRPr sz="1600" dirty="0">
              <a:cs typeface="Arial" charset="0"/>
            </a:endParaRPr>
          </a:p>
        </p:txBody>
      </p:sp>
      <p:pic>
        <p:nvPicPr>
          <p:cNvPr id="13" name="Picture 4" descr="CAWST Colour - no tex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1224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rtl="0" eaLnBrk="1" hangingPunct="1"/>
            <a:r>
              <a:rPr b="1">
                <a:solidFill>
                  <a:schemeClr val="accent2"/>
                </a:solidFill>
              </a:rPr>
              <a:t>Revisión</a:t>
            </a:r>
          </a:p>
        </p:txBody>
      </p:sp>
      <p:sp>
        <p:nvSpPr>
          <p:cNvPr id="14339" name="Rectangle 3"/>
          <p:cNvSpPr>
            <a:spLocks noGrp="1" noChangeArrowheads="1"/>
          </p:cNvSpPr>
          <p:nvPr>
            <p:ph type="body" idx="1"/>
          </p:nvPr>
        </p:nvSpPr>
        <p:spPr/>
        <p:txBody>
          <a:bodyPr/>
          <a:lstStyle/>
          <a:p>
            <a:pPr marL="514350" indent="-514350" algn="ctr" rtl="0" eaLnBrk="1" hangingPunct="1">
              <a:buFontTx/>
              <a:buAutoNum type="arabicPeriod"/>
            </a:pPr>
            <a:r>
              <a:rPr sz="4400"/>
              <a:t>¿Qué es un patógeno?</a:t>
            </a:r>
          </a:p>
          <a:p>
            <a:pPr marL="514350" indent="-514350" algn="ctr" eaLnBrk="1" hangingPunct="1">
              <a:buFontTx/>
              <a:buNone/>
            </a:pPr>
            <a:endParaRPr lang="en-US" sz="4400" dirty="0" smtClean="0"/>
          </a:p>
          <a:p>
            <a:pPr marL="514350" indent="-514350" algn="ctr" rtl="0" eaLnBrk="1" hangingPunct="1">
              <a:buFontTx/>
              <a:buNone/>
            </a:pPr>
            <a:r>
              <a:rPr sz="4400" i="1"/>
              <a:t>Cualquier organismo vivo que </a:t>
            </a:r>
          </a:p>
          <a:p>
            <a:pPr marL="514350" indent="-514350" algn="ctr" rtl="0" eaLnBrk="1" hangingPunct="1">
              <a:buFontTx/>
              <a:buNone/>
            </a:pPr>
            <a:r>
              <a:rPr sz="4400" i="1"/>
              <a:t>causa enfermedades </a:t>
            </a:r>
          </a:p>
        </p:txBody>
      </p:sp>
      <p:pic>
        <p:nvPicPr>
          <p:cNvPr id="1843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rtl="0" eaLnBrk="1" hangingPunct="1"/>
            <a:r>
              <a:rPr b="1">
                <a:solidFill>
                  <a:schemeClr val="accent2"/>
                </a:solidFill>
              </a:rPr>
              <a:t>Revisión</a:t>
            </a:r>
          </a:p>
        </p:txBody>
      </p:sp>
      <p:sp>
        <p:nvSpPr>
          <p:cNvPr id="14339" name="Rectangle 3"/>
          <p:cNvSpPr>
            <a:spLocks noGrp="1" noChangeArrowheads="1"/>
          </p:cNvSpPr>
          <p:nvPr>
            <p:ph type="body" idx="1"/>
          </p:nvPr>
        </p:nvSpPr>
        <p:spPr/>
        <p:txBody>
          <a:bodyPr/>
          <a:lstStyle/>
          <a:p>
            <a:pPr algn="ctr" rtl="0" eaLnBrk="1" hangingPunct="1">
              <a:buFontTx/>
              <a:buNone/>
              <a:defRPr/>
            </a:pPr>
            <a:r>
              <a:rPr sz="3600" dirty="0"/>
              <a:t>2. ¿</a:t>
            </a:r>
            <a:r>
              <a:rPr sz="3600" dirty="0" err="1"/>
              <a:t>Cuáles</a:t>
            </a:r>
            <a:r>
              <a:rPr sz="3600" dirty="0"/>
              <a:t> son los </a:t>
            </a:r>
            <a:r>
              <a:rPr sz="3600" dirty="0" err="1"/>
              <a:t>cuatro</a:t>
            </a:r>
            <a:r>
              <a:rPr sz="3600" dirty="0"/>
              <a:t> </a:t>
            </a:r>
            <a:r>
              <a:rPr sz="3600" dirty="0" err="1"/>
              <a:t>tipos</a:t>
            </a:r>
            <a:r>
              <a:rPr sz="3600" dirty="0"/>
              <a:t> de </a:t>
            </a:r>
            <a:r>
              <a:rPr sz="3600" dirty="0" err="1"/>
              <a:t>patógenos</a:t>
            </a:r>
            <a:r>
              <a:rPr sz="3600" dirty="0"/>
              <a:t> </a:t>
            </a:r>
            <a:r>
              <a:rPr sz="3600" dirty="0" err="1"/>
              <a:t>en</a:t>
            </a:r>
            <a:r>
              <a:rPr sz="3600" dirty="0"/>
              <a:t> </a:t>
            </a:r>
            <a:r>
              <a:rPr sz="3600" dirty="0" err="1"/>
              <a:t>orden</a:t>
            </a:r>
            <a:r>
              <a:rPr sz="3600" dirty="0"/>
              <a:t> de </a:t>
            </a:r>
            <a:r>
              <a:rPr sz="3600" dirty="0" err="1"/>
              <a:t>más</a:t>
            </a:r>
            <a:r>
              <a:rPr sz="3600" dirty="0"/>
              <a:t> </a:t>
            </a:r>
            <a:r>
              <a:rPr sz="3600" dirty="0" err="1"/>
              <a:t>pequeño</a:t>
            </a:r>
            <a:r>
              <a:rPr sz="3600" dirty="0"/>
              <a:t> a </a:t>
            </a:r>
            <a:r>
              <a:rPr sz="3600" dirty="0" err="1"/>
              <a:t>más</a:t>
            </a:r>
            <a:r>
              <a:rPr sz="3600" dirty="0"/>
              <a:t> </a:t>
            </a:r>
            <a:r>
              <a:rPr sz="3600" dirty="0" err="1"/>
              <a:t>grande</a:t>
            </a:r>
            <a:r>
              <a:rPr sz="3600" dirty="0"/>
              <a:t>?</a:t>
            </a:r>
          </a:p>
          <a:p>
            <a:pPr eaLnBrk="1" hangingPunct="1">
              <a:buFontTx/>
              <a:buNone/>
              <a:defRPr/>
            </a:pPr>
            <a:endParaRPr lang="en-US" sz="900" dirty="0" smtClean="0"/>
          </a:p>
          <a:p>
            <a:pPr marL="1314450" lvl="2" indent="-514350" rtl="0" eaLnBrk="1" hangingPunct="1">
              <a:buFont typeface="+mj-lt"/>
              <a:buAutoNum type="arabicPeriod"/>
              <a:defRPr/>
            </a:pPr>
            <a:r>
              <a:rPr sz="3600" i="1" dirty="0"/>
              <a:t>Virus</a:t>
            </a:r>
          </a:p>
          <a:p>
            <a:pPr marL="1314450" lvl="2" indent="-514350" rtl="0" eaLnBrk="1" hangingPunct="1">
              <a:buFont typeface="+mj-lt"/>
              <a:buAutoNum type="arabicPeriod"/>
              <a:defRPr/>
            </a:pPr>
            <a:r>
              <a:rPr sz="3600" i="1" dirty="0" err="1"/>
              <a:t>Bacterias</a:t>
            </a:r>
            <a:endParaRPr sz="3600" i="1" dirty="0"/>
          </a:p>
          <a:p>
            <a:pPr marL="1314450" lvl="2" indent="-514350" rtl="0" eaLnBrk="1" hangingPunct="1">
              <a:buFont typeface="+mj-lt"/>
              <a:buAutoNum type="arabicPeriod"/>
              <a:defRPr/>
            </a:pPr>
            <a:r>
              <a:rPr sz="3600" i="1" dirty="0" err="1"/>
              <a:t>Protozoos</a:t>
            </a:r>
            <a:endParaRPr sz="3600" i="1" dirty="0"/>
          </a:p>
          <a:p>
            <a:pPr marL="1314450" lvl="2" indent="-514350" rtl="0" eaLnBrk="1" hangingPunct="1">
              <a:buFont typeface="+mj-lt"/>
              <a:buAutoNum type="arabicPeriod"/>
              <a:defRPr/>
            </a:pPr>
            <a:r>
              <a:rPr sz="3600" i="1" dirty="0" err="1"/>
              <a:t>Helmintos</a:t>
            </a:r>
            <a:endParaRPr sz="3600" i="1" dirty="0"/>
          </a:p>
        </p:txBody>
      </p:sp>
      <p:pic>
        <p:nvPicPr>
          <p:cNvPr id="19460"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p:cTn id="7" dur="500" fill="hold"/>
                                        <p:tgtEl>
                                          <p:spTgt spid="143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433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14339">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14339">
                                            <p:txEl>
                                              <p:pRg st="0" end="0"/>
                                            </p:txEl>
                                          </p:spTgt>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14339">
                                            <p:txEl>
                                              <p:pRg st="2" end="2"/>
                                            </p:txEl>
                                          </p:spTgt>
                                        </p:tgtEl>
                                        <p:attrNameLst>
                                          <p:attrName>style.visibility</p:attrName>
                                        </p:attrNameLst>
                                      </p:cBhvr>
                                      <p:to>
                                        <p:strVal val="visible"/>
                                      </p:to>
                                    </p:set>
                                    <p:anim calcmode="lin" valueType="num">
                                      <p:cBhvr>
                                        <p:cTn id="13" dur="500" fill="hold"/>
                                        <p:tgtEl>
                                          <p:spTgt spid="14339">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14339">
                                            <p:txEl>
                                              <p:pRg st="2" end="2"/>
                                            </p:txEl>
                                          </p:spTgt>
                                        </p:tgtEl>
                                        <p:attrNameLst>
                                          <p:attrName>ppt_h</p:attrName>
                                        </p:attrNameLst>
                                      </p:cBhvr>
                                      <p:tavLst>
                                        <p:tav tm="0">
                                          <p:val>
                                            <p:fltVal val="0"/>
                                          </p:val>
                                        </p:tav>
                                        <p:tav tm="100000">
                                          <p:val>
                                            <p:strVal val="#ppt_h"/>
                                          </p:val>
                                        </p:tav>
                                      </p:tavLst>
                                    </p:anim>
                                    <p:anim calcmode="lin" valueType="num">
                                      <p:cBhvr>
                                        <p:cTn id="15" dur="500" fill="hold"/>
                                        <p:tgtEl>
                                          <p:spTgt spid="14339">
                                            <p:txEl>
                                              <p:pRg st="2" end="2"/>
                                            </p:txEl>
                                          </p:spTgt>
                                        </p:tgtEl>
                                        <p:attrNameLst>
                                          <p:attrName>style.rotation</p:attrName>
                                        </p:attrNameLst>
                                      </p:cBhvr>
                                      <p:tavLst>
                                        <p:tav tm="0">
                                          <p:val>
                                            <p:fltVal val="360"/>
                                          </p:val>
                                        </p:tav>
                                        <p:tav tm="100000">
                                          <p:val>
                                            <p:fltVal val="0"/>
                                          </p:val>
                                        </p:tav>
                                      </p:tavLst>
                                    </p:anim>
                                    <p:animEffect transition="in" filter="fade">
                                      <p:cBhvr>
                                        <p:cTn id="16" dur="500"/>
                                        <p:tgtEl>
                                          <p:spTgt spid="14339">
                                            <p:txEl>
                                              <p:pRg st="2" end="2"/>
                                            </p:txEl>
                                          </p:spTgt>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anim calcmode="lin" valueType="num">
                                      <p:cBhvr>
                                        <p:cTn id="19" dur="500" fill="hold"/>
                                        <p:tgtEl>
                                          <p:spTgt spid="14339">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4339">
                                            <p:txEl>
                                              <p:pRg st="3" end="3"/>
                                            </p:txEl>
                                          </p:spTgt>
                                        </p:tgtEl>
                                        <p:attrNameLst>
                                          <p:attrName>ppt_h</p:attrName>
                                        </p:attrNameLst>
                                      </p:cBhvr>
                                      <p:tavLst>
                                        <p:tav tm="0">
                                          <p:val>
                                            <p:fltVal val="0"/>
                                          </p:val>
                                        </p:tav>
                                        <p:tav tm="100000">
                                          <p:val>
                                            <p:strVal val="#ppt_h"/>
                                          </p:val>
                                        </p:tav>
                                      </p:tavLst>
                                    </p:anim>
                                    <p:anim calcmode="lin" valueType="num">
                                      <p:cBhvr>
                                        <p:cTn id="21" dur="500" fill="hold"/>
                                        <p:tgtEl>
                                          <p:spTgt spid="14339">
                                            <p:txEl>
                                              <p:pRg st="3" end="3"/>
                                            </p:txEl>
                                          </p:spTgt>
                                        </p:tgtEl>
                                        <p:attrNameLst>
                                          <p:attrName>style.rotation</p:attrName>
                                        </p:attrNameLst>
                                      </p:cBhvr>
                                      <p:tavLst>
                                        <p:tav tm="0">
                                          <p:val>
                                            <p:fltVal val="360"/>
                                          </p:val>
                                        </p:tav>
                                        <p:tav tm="100000">
                                          <p:val>
                                            <p:fltVal val="0"/>
                                          </p:val>
                                        </p:tav>
                                      </p:tavLst>
                                    </p:anim>
                                    <p:animEffect transition="in" filter="fade">
                                      <p:cBhvr>
                                        <p:cTn id="22" dur="500"/>
                                        <p:tgtEl>
                                          <p:spTgt spid="14339">
                                            <p:txEl>
                                              <p:pRg st="3" end="3"/>
                                            </p:txEl>
                                          </p:spTgt>
                                        </p:tgtEl>
                                      </p:cBhvr>
                                    </p:animEffect>
                                  </p:childTnLst>
                                </p:cTn>
                              </p:par>
                              <p:par>
                                <p:cTn id="23" presetID="49" presetClass="entr" presetSubtype="0" decel="100000" fill="hold" grpId="0" nodeType="withEffect">
                                  <p:stCondLst>
                                    <p:cond delay="0"/>
                                  </p:stCondLst>
                                  <p:childTnLst>
                                    <p:set>
                                      <p:cBhvr>
                                        <p:cTn id="24" dur="1" fill="hold">
                                          <p:stCondLst>
                                            <p:cond delay="0"/>
                                          </p:stCondLst>
                                        </p:cTn>
                                        <p:tgtEl>
                                          <p:spTgt spid="14339">
                                            <p:txEl>
                                              <p:pRg st="4" end="4"/>
                                            </p:txEl>
                                          </p:spTgt>
                                        </p:tgtEl>
                                        <p:attrNameLst>
                                          <p:attrName>style.visibility</p:attrName>
                                        </p:attrNameLst>
                                      </p:cBhvr>
                                      <p:to>
                                        <p:strVal val="visible"/>
                                      </p:to>
                                    </p:set>
                                    <p:anim calcmode="lin" valueType="num">
                                      <p:cBhvr>
                                        <p:cTn id="25" dur="500" fill="hold"/>
                                        <p:tgtEl>
                                          <p:spTgt spid="14339">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14339">
                                            <p:txEl>
                                              <p:pRg st="4" end="4"/>
                                            </p:txEl>
                                          </p:spTgt>
                                        </p:tgtEl>
                                        <p:attrNameLst>
                                          <p:attrName>ppt_h</p:attrName>
                                        </p:attrNameLst>
                                      </p:cBhvr>
                                      <p:tavLst>
                                        <p:tav tm="0">
                                          <p:val>
                                            <p:fltVal val="0"/>
                                          </p:val>
                                        </p:tav>
                                        <p:tav tm="100000">
                                          <p:val>
                                            <p:strVal val="#ppt_h"/>
                                          </p:val>
                                        </p:tav>
                                      </p:tavLst>
                                    </p:anim>
                                    <p:anim calcmode="lin" valueType="num">
                                      <p:cBhvr>
                                        <p:cTn id="27" dur="500" fill="hold"/>
                                        <p:tgtEl>
                                          <p:spTgt spid="14339">
                                            <p:txEl>
                                              <p:pRg st="4" end="4"/>
                                            </p:txEl>
                                          </p:spTgt>
                                        </p:tgtEl>
                                        <p:attrNameLst>
                                          <p:attrName>style.rotation</p:attrName>
                                        </p:attrNameLst>
                                      </p:cBhvr>
                                      <p:tavLst>
                                        <p:tav tm="0">
                                          <p:val>
                                            <p:fltVal val="360"/>
                                          </p:val>
                                        </p:tav>
                                        <p:tav tm="100000">
                                          <p:val>
                                            <p:fltVal val="0"/>
                                          </p:val>
                                        </p:tav>
                                      </p:tavLst>
                                    </p:anim>
                                    <p:animEffect transition="in" filter="fade">
                                      <p:cBhvr>
                                        <p:cTn id="28" dur="500"/>
                                        <p:tgtEl>
                                          <p:spTgt spid="14339">
                                            <p:txEl>
                                              <p:pRg st="4" end="4"/>
                                            </p:txEl>
                                          </p:spTgt>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4339">
                                            <p:txEl>
                                              <p:pRg st="5" end="5"/>
                                            </p:txEl>
                                          </p:spTgt>
                                        </p:tgtEl>
                                        <p:attrNameLst>
                                          <p:attrName>style.visibility</p:attrName>
                                        </p:attrNameLst>
                                      </p:cBhvr>
                                      <p:to>
                                        <p:strVal val="visible"/>
                                      </p:to>
                                    </p:set>
                                    <p:anim calcmode="lin" valueType="num">
                                      <p:cBhvr>
                                        <p:cTn id="31" dur="500" fill="hold"/>
                                        <p:tgtEl>
                                          <p:spTgt spid="14339">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14339">
                                            <p:txEl>
                                              <p:pRg st="5" end="5"/>
                                            </p:txEl>
                                          </p:spTgt>
                                        </p:tgtEl>
                                        <p:attrNameLst>
                                          <p:attrName>ppt_h</p:attrName>
                                        </p:attrNameLst>
                                      </p:cBhvr>
                                      <p:tavLst>
                                        <p:tav tm="0">
                                          <p:val>
                                            <p:fltVal val="0"/>
                                          </p:val>
                                        </p:tav>
                                        <p:tav tm="100000">
                                          <p:val>
                                            <p:strVal val="#ppt_h"/>
                                          </p:val>
                                        </p:tav>
                                      </p:tavLst>
                                    </p:anim>
                                    <p:anim calcmode="lin" valueType="num">
                                      <p:cBhvr>
                                        <p:cTn id="33" dur="500" fill="hold"/>
                                        <p:tgtEl>
                                          <p:spTgt spid="14339">
                                            <p:txEl>
                                              <p:pRg st="5" end="5"/>
                                            </p:txEl>
                                          </p:spTgt>
                                        </p:tgtEl>
                                        <p:attrNameLst>
                                          <p:attrName>style.rotation</p:attrName>
                                        </p:attrNameLst>
                                      </p:cBhvr>
                                      <p:tavLst>
                                        <p:tav tm="0">
                                          <p:val>
                                            <p:fltVal val="360"/>
                                          </p:val>
                                        </p:tav>
                                        <p:tav tm="100000">
                                          <p:val>
                                            <p:fltVal val="0"/>
                                          </p:val>
                                        </p:tav>
                                      </p:tavLst>
                                    </p:anim>
                                    <p:animEffect transition="in" filter="fade">
                                      <p:cBhvr>
                                        <p:cTn id="34" dur="500"/>
                                        <p:tgtEl>
                                          <p:spTgt spid="1433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rtl="0" eaLnBrk="1" hangingPunct="1"/>
            <a:r>
              <a:rPr b="1">
                <a:solidFill>
                  <a:schemeClr val="accent2"/>
                </a:solidFill>
              </a:rPr>
              <a:t>Enfermedades relacionadas con el saneamiento ambiental </a:t>
            </a:r>
          </a:p>
        </p:txBody>
      </p:sp>
      <p:sp>
        <p:nvSpPr>
          <p:cNvPr id="23555" name="Rectangle 3"/>
          <p:cNvSpPr>
            <a:spLocks noGrp="1" noChangeArrowheads="1"/>
          </p:cNvSpPr>
          <p:nvPr>
            <p:ph type="body" idx="1"/>
          </p:nvPr>
        </p:nvSpPr>
        <p:spPr>
          <a:xfrm>
            <a:off x="457200" y="1740048"/>
            <a:ext cx="8229600" cy="4713288"/>
          </a:xfrm>
        </p:spPr>
        <p:txBody>
          <a:bodyPr/>
          <a:lstStyle/>
          <a:p>
            <a:pPr lvl="0" rtl="0"/>
            <a:r>
              <a:rPr sz="2400" dirty="0"/>
              <a:t>Agua de </a:t>
            </a:r>
            <a:r>
              <a:rPr sz="2400" dirty="0" err="1"/>
              <a:t>consumo</a:t>
            </a:r>
            <a:r>
              <a:rPr sz="2400" dirty="0"/>
              <a:t> </a:t>
            </a:r>
            <a:r>
              <a:rPr sz="2400" dirty="0" err="1"/>
              <a:t>contaminada</a:t>
            </a:r>
            <a:r>
              <a:rPr sz="2400" dirty="0"/>
              <a:t> con </a:t>
            </a:r>
            <a:r>
              <a:rPr sz="2400" dirty="0" err="1"/>
              <a:t>excrementos</a:t>
            </a:r>
            <a:r>
              <a:rPr sz="2400" dirty="0"/>
              <a:t> </a:t>
            </a:r>
          </a:p>
          <a:p>
            <a:pPr lvl="0" rtl="0"/>
            <a:r>
              <a:rPr sz="2400" dirty="0" err="1"/>
              <a:t>Lavarse</a:t>
            </a:r>
            <a:r>
              <a:rPr sz="2400" dirty="0"/>
              <a:t> </a:t>
            </a:r>
            <a:r>
              <a:rPr sz="2400" dirty="0" err="1"/>
              <a:t>en</a:t>
            </a:r>
            <a:r>
              <a:rPr sz="2400" dirty="0"/>
              <a:t> </a:t>
            </a:r>
            <a:r>
              <a:rPr sz="2400" dirty="0" err="1"/>
              <a:t>agua</a:t>
            </a:r>
            <a:r>
              <a:rPr sz="2400" dirty="0"/>
              <a:t> </a:t>
            </a:r>
            <a:r>
              <a:rPr sz="2400" dirty="0" err="1"/>
              <a:t>contaminada</a:t>
            </a:r>
            <a:r>
              <a:rPr sz="2400" dirty="0"/>
              <a:t> con </a:t>
            </a:r>
            <a:r>
              <a:rPr sz="2400" dirty="0" err="1"/>
              <a:t>excrementos</a:t>
            </a:r>
            <a:endParaRPr sz="2400" dirty="0"/>
          </a:p>
          <a:p>
            <a:pPr lvl="0" rtl="0"/>
            <a:r>
              <a:rPr sz="2400" dirty="0" err="1"/>
              <a:t>Falta</a:t>
            </a:r>
            <a:r>
              <a:rPr sz="2400" dirty="0"/>
              <a:t> de </a:t>
            </a:r>
            <a:r>
              <a:rPr sz="2400" dirty="0" err="1"/>
              <a:t>agua</a:t>
            </a:r>
            <a:r>
              <a:rPr sz="2400" dirty="0"/>
              <a:t> para </a:t>
            </a:r>
            <a:r>
              <a:rPr sz="2400" dirty="0" err="1"/>
              <a:t>aseo</a:t>
            </a:r>
            <a:r>
              <a:rPr sz="2400" dirty="0"/>
              <a:t> </a:t>
            </a:r>
            <a:r>
              <a:rPr sz="2400" dirty="0" err="1"/>
              <a:t>básico</a:t>
            </a:r>
            <a:r>
              <a:rPr sz="2400" dirty="0"/>
              <a:t> </a:t>
            </a:r>
          </a:p>
          <a:p>
            <a:pPr lvl="0" rtl="0"/>
            <a:r>
              <a:rPr sz="2400" dirty="0" err="1"/>
              <a:t>Contacto</a:t>
            </a:r>
            <a:r>
              <a:rPr sz="2400" dirty="0"/>
              <a:t> con el </a:t>
            </a:r>
            <a:r>
              <a:rPr sz="2400" dirty="0" err="1"/>
              <a:t>suelo</a:t>
            </a:r>
            <a:r>
              <a:rPr sz="2400" dirty="0"/>
              <a:t> </a:t>
            </a:r>
            <a:r>
              <a:rPr sz="2400" dirty="0" err="1"/>
              <a:t>contaminado</a:t>
            </a:r>
            <a:r>
              <a:rPr sz="2400" dirty="0"/>
              <a:t> con </a:t>
            </a:r>
            <a:r>
              <a:rPr sz="2400" dirty="0" err="1"/>
              <a:t>excrementos</a:t>
            </a:r>
            <a:endParaRPr sz="2400" dirty="0"/>
          </a:p>
          <a:p>
            <a:pPr lvl="0" rtl="0"/>
            <a:r>
              <a:rPr sz="2400" dirty="0" err="1"/>
              <a:t>Insectos</a:t>
            </a:r>
            <a:r>
              <a:rPr sz="2400" dirty="0"/>
              <a:t> </a:t>
            </a:r>
            <a:r>
              <a:rPr sz="2400" dirty="0" err="1"/>
              <a:t>que</a:t>
            </a:r>
            <a:r>
              <a:rPr sz="2400" dirty="0"/>
              <a:t> se </a:t>
            </a:r>
            <a:r>
              <a:rPr sz="2400" dirty="0" err="1"/>
              <a:t>reproducen</a:t>
            </a:r>
            <a:r>
              <a:rPr sz="2400" dirty="0"/>
              <a:t> o </a:t>
            </a:r>
            <a:r>
              <a:rPr sz="2400" dirty="0" err="1"/>
              <a:t>viven</a:t>
            </a:r>
            <a:r>
              <a:rPr sz="2400" dirty="0"/>
              <a:t> </a:t>
            </a:r>
            <a:r>
              <a:rPr sz="2400" dirty="0" err="1"/>
              <a:t>en</a:t>
            </a:r>
            <a:r>
              <a:rPr sz="2400" dirty="0"/>
              <a:t> </a:t>
            </a:r>
            <a:r>
              <a:rPr sz="2400" dirty="0" err="1"/>
              <a:t>agua</a:t>
            </a:r>
            <a:r>
              <a:rPr sz="2400" dirty="0"/>
              <a:t> </a:t>
            </a:r>
            <a:r>
              <a:rPr sz="2400" dirty="0" err="1"/>
              <a:t>estancada</a:t>
            </a:r>
            <a:endParaRPr sz="2400" dirty="0"/>
          </a:p>
          <a:p>
            <a:pPr lvl="0" rtl="0"/>
            <a:r>
              <a:rPr sz="2400" dirty="0" err="1"/>
              <a:t>Insectos</a:t>
            </a:r>
            <a:r>
              <a:rPr sz="2400" dirty="0"/>
              <a:t> </a:t>
            </a:r>
            <a:r>
              <a:rPr sz="2400" dirty="0" err="1"/>
              <a:t>que</a:t>
            </a:r>
            <a:r>
              <a:rPr sz="2400" dirty="0"/>
              <a:t> se </a:t>
            </a:r>
            <a:r>
              <a:rPr sz="2400" dirty="0" err="1"/>
              <a:t>reproducen</a:t>
            </a:r>
            <a:r>
              <a:rPr sz="2400" dirty="0"/>
              <a:t> o </a:t>
            </a:r>
            <a:r>
              <a:rPr sz="2400" dirty="0" err="1"/>
              <a:t>viven</a:t>
            </a:r>
            <a:r>
              <a:rPr sz="2400" dirty="0"/>
              <a:t> </a:t>
            </a:r>
            <a:r>
              <a:rPr sz="2400" dirty="0" err="1"/>
              <a:t>en</a:t>
            </a:r>
            <a:r>
              <a:rPr sz="2400" dirty="0"/>
              <a:t> </a:t>
            </a:r>
            <a:r>
              <a:rPr sz="2400" dirty="0" err="1"/>
              <a:t>excrementos</a:t>
            </a:r>
            <a:r>
              <a:rPr sz="2400" dirty="0"/>
              <a:t> de </a:t>
            </a:r>
            <a:r>
              <a:rPr sz="2400" dirty="0" err="1"/>
              <a:t>animales</a:t>
            </a:r>
            <a:endParaRPr sz="2400" dirty="0"/>
          </a:p>
          <a:p>
            <a:pPr lvl="0" rtl="0"/>
            <a:r>
              <a:rPr sz="2400" dirty="0" err="1"/>
              <a:t>Roedores</a:t>
            </a:r>
            <a:r>
              <a:rPr sz="2400" dirty="0"/>
              <a:t> </a:t>
            </a:r>
            <a:r>
              <a:rPr sz="2400" dirty="0" err="1"/>
              <a:t>que</a:t>
            </a:r>
            <a:r>
              <a:rPr sz="2400" dirty="0"/>
              <a:t> se </a:t>
            </a:r>
            <a:r>
              <a:rPr sz="2400" dirty="0" err="1"/>
              <a:t>reproducen</a:t>
            </a:r>
            <a:r>
              <a:rPr sz="2400" dirty="0"/>
              <a:t> o </a:t>
            </a:r>
            <a:r>
              <a:rPr sz="2400" dirty="0" err="1"/>
              <a:t>viven</a:t>
            </a:r>
            <a:r>
              <a:rPr sz="2400" dirty="0"/>
              <a:t> </a:t>
            </a:r>
            <a:r>
              <a:rPr sz="2400" dirty="0" err="1"/>
              <a:t>en</a:t>
            </a:r>
            <a:r>
              <a:rPr sz="2400" dirty="0"/>
              <a:t> </a:t>
            </a:r>
            <a:r>
              <a:rPr sz="2400" dirty="0" err="1"/>
              <a:t>condiciones</a:t>
            </a:r>
            <a:r>
              <a:rPr sz="2400" dirty="0"/>
              <a:t> </a:t>
            </a:r>
            <a:r>
              <a:rPr sz="2400" dirty="0" err="1"/>
              <a:t>antihigiénicas</a:t>
            </a:r>
            <a:endParaRPr sz="2400" dirty="0"/>
          </a:p>
        </p:txBody>
      </p:sp>
      <p:pic>
        <p:nvPicPr>
          <p:cNvPr id="2355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6638"/>
            <a:ext cx="118745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rtl="0" eaLnBrk="1" hangingPunct="1"/>
            <a:r>
              <a:rPr b="1">
                <a:solidFill>
                  <a:schemeClr val="accent2"/>
                </a:solidFill>
              </a:rPr>
              <a:t>Enfermedades relacionadas con el saneamiento ambiental</a:t>
            </a:r>
          </a:p>
        </p:txBody>
      </p:sp>
      <p:pic>
        <p:nvPicPr>
          <p:cNvPr id="2355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6638"/>
            <a:ext cx="118745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59531" y="2369336"/>
            <a:ext cx="3718783" cy="584775"/>
          </a:xfrm>
          <a:prstGeom prst="rect">
            <a:avLst/>
          </a:prstGeom>
          <a:noFill/>
        </p:spPr>
        <p:txBody>
          <a:bodyPr wrap="square" rtlCol="0">
            <a:spAutoFit/>
          </a:bodyPr>
          <a:lstStyle/>
          <a:p>
            <a:pPr rtl="0"/>
            <a:r>
              <a:rPr sz="3200" b="1"/>
              <a:t>Esquistosomiasis</a:t>
            </a:r>
          </a:p>
        </p:txBody>
      </p:sp>
      <p:sp>
        <p:nvSpPr>
          <p:cNvPr id="6" name="TextBox 5"/>
          <p:cNvSpPr txBox="1"/>
          <p:nvPr/>
        </p:nvSpPr>
        <p:spPr>
          <a:xfrm>
            <a:off x="5592673" y="3917600"/>
            <a:ext cx="2736304" cy="584775"/>
          </a:xfrm>
          <a:prstGeom prst="rect">
            <a:avLst/>
          </a:prstGeom>
          <a:noFill/>
        </p:spPr>
        <p:txBody>
          <a:bodyPr wrap="square" rtlCol="0">
            <a:spAutoFit/>
          </a:bodyPr>
          <a:lstStyle/>
          <a:p>
            <a:pPr rtl="0"/>
            <a:r>
              <a:rPr sz="3200" b="1"/>
              <a:t>Fiebre tifoidea</a:t>
            </a:r>
          </a:p>
        </p:txBody>
      </p:sp>
      <p:sp>
        <p:nvSpPr>
          <p:cNvPr id="7" name="TextBox 6"/>
          <p:cNvSpPr txBox="1"/>
          <p:nvPr/>
        </p:nvSpPr>
        <p:spPr>
          <a:xfrm>
            <a:off x="622860" y="4068483"/>
            <a:ext cx="2736304" cy="584775"/>
          </a:xfrm>
          <a:prstGeom prst="rect">
            <a:avLst/>
          </a:prstGeom>
          <a:noFill/>
        </p:spPr>
        <p:txBody>
          <a:bodyPr wrap="square" rtlCol="0">
            <a:spAutoFit/>
          </a:bodyPr>
          <a:lstStyle/>
          <a:p>
            <a:pPr rtl="0"/>
            <a:r>
              <a:rPr sz="3200" b="1"/>
              <a:t>Disentería</a:t>
            </a:r>
          </a:p>
        </p:txBody>
      </p:sp>
      <p:sp>
        <p:nvSpPr>
          <p:cNvPr id="8" name="TextBox 7"/>
          <p:cNvSpPr txBox="1"/>
          <p:nvPr/>
        </p:nvSpPr>
        <p:spPr>
          <a:xfrm>
            <a:off x="4330343" y="2493278"/>
            <a:ext cx="2736304" cy="584775"/>
          </a:xfrm>
          <a:prstGeom prst="rect">
            <a:avLst/>
          </a:prstGeom>
          <a:noFill/>
        </p:spPr>
        <p:txBody>
          <a:bodyPr wrap="square" rtlCol="0">
            <a:spAutoFit/>
          </a:bodyPr>
          <a:lstStyle/>
          <a:p>
            <a:pPr rtl="0"/>
            <a:r>
              <a:rPr sz="3200" b="1"/>
              <a:t>Giardiasis</a:t>
            </a:r>
          </a:p>
        </p:txBody>
      </p:sp>
      <p:sp>
        <p:nvSpPr>
          <p:cNvPr id="9" name="TextBox 8"/>
          <p:cNvSpPr txBox="1"/>
          <p:nvPr/>
        </p:nvSpPr>
        <p:spPr>
          <a:xfrm>
            <a:off x="1106934" y="5569343"/>
            <a:ext cx="3672408" cy="584775"/>
          </a:xfrm>
          <a:prstGeom prst="rect">
            <a:avLst/>
          </a:prstGeom>
          <a:noFill/>
        </p:spPr>
        <p:txBody>
          <a:bodyPr wrap="square" rtlCol="0">
            <a:spAutoFit/>
          </a:bodyPr>
          <a:lstStyle/>
          <a:p>
            <a:pPr rtl="0"/>
            <a:r>
              <a:rPr sz="3200" b="1"/>
              <a:t>Cryptosporidiosis</a:t>
            </a:r>
          </a:p>
        </p:txBody>
      </p:sp>
      <p:sp>
        <p:nvSpPr>
          <p:cNvPr id="10" name="TextBox 9"/>
          <p:cNvSpPr txBox="1"/>
          <p:nvPr/>
        </p:nvSpPr>
        <p:spPr>
          <a:xfrm>
            <a:off x="6370916" y="3036455"/>
            <a:ext cx="2736304" cy="584775"/>
          </a:xfrm>
          <a:prstGeom prst="rect">
            <a:avLst/>
          </a:prstGeom>
          <a:noFill/>
        </p:spPr>
        <p:txBody>
          <a:bodyPr wrap="square" rtlCol="0">
            <a:spAutoFit/>
          </a:bodyPr>
          <a:lstStyle/>
          <a:p>
            <a:pPr rtl="0"/>
            <a:r>
              <a:rPr sz="3200" b="1"/>
              <a:t>Tracoma</a:t>
            </a:r>
          </a:p>
        </p:txBody>
      </p:sp>
      <p:sp>
        <p:nvSpPr>
          <p:cNvPr id="11" name="TextBox 10"/>
          <p:cNvSpPr txBox="1"/>
          <p:nvPr/>
        </p:nvSpPr>
        <p:spPr>
          <a:xfrm>
            <a:off x="403219" y="3188531"/>
            <a:ext cx="2736304" cy="584775"/>
          </a:xfrm>
          <a:prstGeom prst="rect">
            <a:avLst/>
          </a:prstGeom>
          <a:noFill/>
        </p:spPr>
        <p:txBody>
          <a:bodyPr wrap="square" rtlCol="0">
            <a:spAutoFit/>
          </a:bodyPr>
          <a:lstStyle/>
          <a:p>
            <a:pPr rtl="0"/>
            <a:r>
              <a:rPr sz="3200" b="1"/>
              <a:t>Sarna</a:t>
            </a:r>
          </a:p>
        </p:txBody>
      </p:sp>
      <p:sp>
        <p:nvSpPr>
          <p:cNvPr id="12" name="TextBox 11"/>
          <p:cNvSpPr txBox="1"/>
          <p:nvPr/>
        </p:nvSpPr>
        <p:spPr>
          <a:xfrm>
            <a:off x="5408443" y="1636286"/>
            <a:ext cx="3121977" cy="584775"/>
          </a:xfrm>
          <a:prstGeom prst="rect">
            <a:avLst/>
          </a:prstGeom>
          <a:noFill/>
        </p:spPr>
        <p:txBody>
          <a:bodyPr wrap="square" rtlCol="0">
            <a:spAutoFit/>
          </a:bodyPr>
          <a:lstStyle/>
          <a:p>
            <a:pPr rtl="0"/>
            <a:r>
              <a:rPr sz="3200" b="1"/>
              <a:t>Gusano de guinea</a:t>
            </a:r>
          </a:p>
        </p:txBody>
      </p:sp>
      <p:sp>
        <p:nvSpPr>
          <p:cNvPr id="13" name="TextBox 12"/>
          <p:cNvSpPr txBox="1"/>
          <p:nvPr/>
        </p:nvSpPr>
        <p:spPr>
          <a:xfrm>
            <a:off x="5390855" y="4990413"/>
            <a:ext cx="2736304" cy="584775"/>
          </a:xfrm>
          <a:prstGeom prst="rect">
            <a:avLst/>
          </a:prstGeom>
          <a:noFill/>
        </p:spPr>
        <p:txBody>
          <a:bodyPr wrap="square" rtlCol="0">
            <a:spAutoFit/>
          </a:bodyPr>
          <a:lstStyle/>
          <a:p>
            <a:pPr rtl="0"/>
            <a:r>
              <a:rPr sz="3200" b="1"/>
              <a:t>Ascariasis </a:t>
            </a:r>
          </a:p>
        </p:txBody>
      </p:sp>
      <p:sp>
        <p:nvSpPr>
          <p:cNvPr id="14" name="TextBox 13"/>
          <p:cNvSpPr txBox="1"/>
          <p:nvPr/>
        </p:nvSpPr>
        <p:spPr>
          <a:xfrm>
            <a:off x="458697" y="4969113"/>
            <a:ext cx="2736304" cy="584775"/>
          </a:xfrm>
          <a:prstGeom prst="rect">
            <a:avLst/>
          </a:prstGeom>
          <a:noFill/>
        </p:spPr>
        <p:txBody>
          <a:bodyPr wrap="square" rtlCol="0">
            <a:spAutoFit/>
          </a:bodyPr>
          <a:lstStyle/>
          <a:p>
            <a:pPr rtl="0"/>
            <a:r>
              <a:rPr sz="3200" b="1"/>
              <a:t>Lombriz gancho</a:t>
            </a:r>
          </a:p>
        </p:txBody>
      </p:sp>
      <p:sp>
        <p:nvSpPr>
          <p:cNvPr id="15" name="TextBox 14"/>
          <p:cNvSpPr txBox="1"/>
          <p:nvPr/>
        </p:nvSpPr>
        <p:spPr>
          <a:xfrm>
            <a:off x="2586594" y="3325568"/>
            <a:ext cx="3970811" cy="584775"/>
          </a:xfrm>
          <a:prstGeom prst="rect">
            <a:avLst/>
          </a:prstGeom>
          <a:noFill/>
        </p:spPr>
        <p:txBody>
          <a:bodyPr wrap="square" rtlCol="0">
            <a:spAutoFit/>
          </a:bodyPr>
          <a:lstStyle/>
          <a:p>
            <a:pPr rtl="0"/>
            <a:r>
              <a:rPr sz="3200" b="1"/>
              <a:t>Leishmaniasis</a:t>
            </a:r>
          </a:p>
        </p:txBody>
      </p:sp>
      <p:sp>
        <p:nvSpPr>
          <p:cNvPr id="16" name="TextBox 15"/>
          <p:cNvSpPr txBox="1"/>
          <p:nvPr/>
        </p:nvSpPr>
        <p:spPr>
          <a:xfrm>
            <a:off x="2784390" y="1731845"/>
            <a:ext cx="2736304" cy="584775"/>
          </a:xfrm>
          <a:prstGeom prst="rect">
            <a:avLst/>
          </a:prstGeom>
          <a:noFill/>
        </p:spPr>
        <p:txBody>
          <a:bodyPr wrap="square" rtlCol="0">
            <a:spAutoFit/>
          </a:bodyPr>
          <a:lstStyle/>
          <a:p>
            <a:pPr rtl="0"/>
            <a:r>
              <a:rPr sz="3200" b="1"/>
              <a:t>Cólera</a:t>
            </a:r>
          </a:p>
        </p:txBody>
      </p:sp>
      <p:sp>
        <p:nvSpPr>
          <p:cNvPr id="18" name="TextBox 17"/>
          <p:cNvSpPr txBox="1"/>
          <p:nvPr/>
        </p:nvSpPr>
        <p:spPr>
          <a:xfrm>
            <a:off x="6082884" y="5770838"/>
            <a:ext cx="3312368" cy="584775"/>
          </a:xfrm>
          <a:prstGeom prst="rect">
            <a:avLst/>
          </a:prstGeom>
          <a:noFill/>
        </p:spPr>
        <p:txBody>
          <a:bodyPr wrap="square" rtlCol="0">
            <a:spAutoFit/>
          </a:bodyPr>
          <a:lstStyle/>
          <a:p>
            <a:pPr rtl="0"/>
            <a:r>
              <a:rPr sz="3200" b="1"/>
              <a:t>Dengue</a:t>
            </a:r>
          </a:p>
        </p:txBody>
      </p:sp>
      <p:sp>
        <p:nvSpPr>
          <p:cNvPr id="19" name="TextBox 18"/>
          <p:cNvSpPr txBox="1"/>
          <p:nvPr/>
        </p:nvSpPr>
        <p:spPr>
          <a:xfrm>
            <a:off x="2962191" y="4467168"/>
            <a:ext cx="2736304" cy="584775"/>
          </a:xfrm>
          <a:prstGeom prst="rect">
            <a:avLst/>
          </a:prstGeom>
          <a:noFill/>
        </p:spPr>
        <p:txBody>
          <a:bodyPr wrap="square" rtlCol="0">
            <a:spAutoFit/>
          </a:bodyPr>
          <a:lstStyle/>
          <a:p>
            <a:pPr rtl="0"/>
            <a:r>
              <a:rPr sz="3200" b="1"/>
              <a:t>Fiebre amarilla</a:t>
            </a:r>
          </a:p>
        </p:txBody>
      </p:sp>
      <p:sp>
        <p:nvSpPr>
          <p:cNvPr id="20" name="TextBox 19"/>
          <p:cNvSpPr txBox="1"/>
          <p:nvPr/>
        </p:nvSpPr>
        <p:spPr>
          <a:xfrm>
            <a:off x="6732240" y="2298863"/>
            <a:ext cx="2736304" cy="584775"/>
          </a:xfrm>
          <a:prstGeom prst="rect">
            <a:avLst/>
          </a:prstGeom>
          <a:noFill/>
        </p:spPr>
        <p:txBody>
          <a:bodyPr wrap="square" rtlCol="0">
            <a:spAutoFit/>
          </a:bodyPr>
          <a:lstStyle/>
          <a:p>
            <a:pPr rtl="0"/>
            <a:r>
              <a:rPr sz="3200" b="1"/>
              <a:t>Shigelosis</a:t>
            </a:r>
          </a:p>
        </p:txBody>
      </p:sp>
      <p:sp>
        <p:nvSpPr>
          <p:cNvPr id="21" name="TextBox 20"/>
          <p:cNvSpPr txBox="1"/>
          <p:nvPr/>
        </p:nvSpPr>
        <p:spPr>
          <a:xfrm>
            <a:off x="3604592" y="6164248"/>
            <a:ext cx="2736304" cy="584775"/>
          </a:xfrm>
          <a:prstGeom prst="rect">
            <a:avLst/>
          </a:prstGeom>
          <a:noFill/>
        </p:spPr>
        <p:txBody>
          <a:bodyPr wrap="square" rtlCol="0">
            <a:spAutoFit/>
          </a:bodyPr>
          <a:lstStyle/>
          <a:p>
            <a:pPr rtl="0"/>
            <a:r>
              <a:rPr sz="3200" b="1"/>
              <a:t>Hantavirus</a:t>
            </a:r>
          </a:p>
        </p:txBody>
      </p:sp>
      <p:sp>
        <p:nvSpPr>
          <p:cNvPr id="22" name="TextBox 21"/>
          <p:cNvSpPr txBox="1"/>
          <p:nvPr/>
        </p:nvSpPr>
        <p:spPr>
          <a:xfrm>
            <a:off x="530464" y="1614635"/>
            <a:ext cx="2736304" cy="584775"/>
          </a:xfrm>
          <a:prstGeom prst="rect">
            <a:avLst/>
          </a:prstGeom>
          <a:noFill/>
        </p:spPr>
        <p:txBody>
          <a:bodyPr wrap="square" rtlCol="0">
            <a:spAutoFit/>
          </a:bodyPr>
          <a:lstStyle/>
          <a:p>
            <a:pPr rtl="0"/>
            <a:r>
              <a:rPr sz="3200" b="1"/>
              <a:t>Peste</a:t>
            </a:r>
          </a:p>
        </p:txBody>
      </p:sp>
    </p:spTree>
    <p:extLst>
      <p:ext uri="{BB962C8B-B14F-4D97-AF65-F5344CB8AC3E}">
        <p14:creationId xmlns:p14="http://schemas.microsoft.com/office/powerpoint/2010/main" val="110473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P spid="14" grpId="0"/>
      <p:bldP spid="15" grpId="0"/>
      <p:bldP spid="16" grpId="0"/>
      <p:bldP spid="18" grpId="0"/>
      <p:bldP spid="19" grpId="0"/>
      <p:bldP spid="20" grpId="0"/>
      <p:bldP spid="21"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rtl="0" eaLnBrk="1" hangingPunct="1"/>
            <a:r>
              <a:rPr b="1">
                <a:solidFill>
                  <a:schemeClr val="accent2"/>
                </a:solidFill>
              </a:rPr>
              <a:t>Preguntas</a:t>
            </a:r>
          </a:p>
        </p:txBody>
      </p:sp>
      <p:sp>
        <p:nvSpPr>
          <p:cNvPr id="24579" name="Rectangle 3"/>
          <p:cNvSpPr>
            <a:spLocks noGrp="1" noChangeArrowheads="1"/>
          </p:cNvSpPr>
          <p:nvPr>
            <p:ph type="body" idx="1"/>
          </p:nvPr>
        </p:nvSpPr>
        <p:spPr/>
        <p:txBody>
          <a:bodyPr/>
          <a:lstStyle/>
          <a:p>
            <a:pPr marL="2171700" lvl="4" indent="-342900" rtl="0">
              <a:lnSpc>
                <a:spcPct val="90000"/>
              </a:lnSpc>
              <a:spcBef>
                <a:spcPts val="800"/>
              </a:spcBef>
              <a:buFontTx/>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sz="4000">
                <a:solidFill>
                  <a:srgbClr val="000000"/>
                </a:solidFill>
              </a:rPr>
              <a:t>¿Síntomas?</a:t>
            </a:r>
          </a:p>
          <a:p>
            <a:pPr marL="2171700" lvl="4" indent="-342900" rtl="0">
              <a:lnSpc>
                <a:spcPct val="90000"/>
              </a:lnSpc>
              <a:spcBef>
                <a:spcPts val="800"/>
              </a:spcBef>
              <a:buFontTx/>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sz="4000">
                <a:solidFill>
                  <a:srgbClr val="000000"/>
                </a:solidFill>
              </a:rPr>
              <a:t>¿Patógeno?</a:t>
            </a:r>
          </a:p>
          <a:p>
            <a:pPr marL="2171700" lvl="4" indent="-342900" rtl="0">
              <a:lnSpc>
                <a:spcPct val="90000"/>
              </a:lnSpc>
              <a:spcBef>
                <a:spcPts val="800"/>
              </a:spcBef>
              <a:buFontTx/>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sz="4000">
                <a:solidFill>
                  <a:srgbClr val="000000"/>
                </a:solidFill>
              </a:rPr>
              <a:t>¿Transmisión?</a:t>
            </a:r>
          </a:p>
          <a:p>
            <a:pPr marL="2171700" lvl="4" indent="-342900" rtl="0">
              <a:lnSpc>
                <a:spcPct val="90000"/>
              </a:lnSpc>
              <a:spcBef>
                <a:spcPts val="800"/>
              </a:spcBef>
              <a:buFontTx/>
              <a:buAutoNum type="arabicPeriod"/>
              <a:tabLst>
                <a:tab pos="911225" algn="l"/>
                <a:tab pos="1825625" algn="l"/>
                <a:tab pos="2740025" algn="l"/>
                <a:tab pos="3654425" algn="l"/>
                <a:tab pos="4568825" algn="l"/>
                <a:tab pos="5483225" algn="l"/>
                <a:tab pos="6397625" algn="l"/>
                <a:tab pos="7312025" algn="l"/>
                <a:tab pos="8226425" algn="l"/>
                <a:tab pos="9140825" algn="l"/>
                <a:tab pos="10055225" algn="l"/>
              </a:tabLst>
            </a:pPr>
            <a:r>
              <a:rPr sz="4000">
                <a:solidFill>
                  <a:srgbClr val="000000"/>
                </a:solidFill>
              </a:rPr>
              <a:t>¿Prevención?</a:t>
            </a:r>
          </a:p>
          <a:p>
            <a:pPr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sz="4000" dirty="0" smtClean="0"/>
          </a:p>
        </p:txBody>
      </p:sp>
      <p:pic>
        <p:nvPicPr>
          <p:cNvPr id="24580"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rtl="0" eaLnBrk="1" hangingPunct="1"/>
            <a:r>
              <a:rPr b="1">
                <a:solidFill>
                  <a:schemeClr val="accent2"/>
                </a:solidFill>
              </a:rPr>
              <a:t>Cólera</a:t>
            </a:r>
          </a:p>
        </p:txBody>
      </p:sp>
      <p:sp>
        <p:nvSpPr>
          <p:cNvPr id="25603" name="Rectangle 3"/>
          <p:cNvSpPr>
            <a:spLocks noGrp="1" noChangeArrowheads="1"/>
          </p:cNvSpPr>
          <p:nvPr>
            <p:ph type="body" idx="1"/>
          </p:nvPr>
        </p:nvSpPr>
        <p:spPr>
          <a:xfrm>
            <a:off x="457200" y="1600200"/>
            <a:ext cx="4186808" cy="4525963"/>
          </a:xfrm>
        </p:spPr>
        <p:txBody>
          <a:bodyPr/>
          <a:lstStyle/>
          <a:p>
            <a:pPr marL="514350" indent="-514350" rtl="0" eaLnBrk="1" hangingPunct="1">
              <a:buFontTx/>
              <a:buAutoNum type="arabicPeriod"/>
              <a:defRPr/>
            </a:pPr>
            <a:r>
              <a:rPr dirty="0" err="1"/>
              <a:t>Síntomas</a:t>
            </a:r>
            <a:r>
              <a:rPr dirty="0"/>
              <a:t>: </a:t>
            </a:r>
          </a:p>
          <a:p>
            <a:pPr rtl="0" eaLnBrk="1" hangingPunct="1">
              <a:defRPr/>
            </a:pPr>
            <a:r>
              <a:rPr dirty="0" err="1"/>
              <a:t>Diarrea</a:t>
            </a:r>
            <a:r>
              <a:rPr dirty="0"/>
              <a:t> </a:t>
            </a:r>
            <a:r>
              <a:rPr dirty="0" err="1"/>
              <a:t>aguada</a:t>
            </a:r>
            <a:endParaRPr dirty="0"/>
          </a:p>
          <a:p>
            <a:pPr rtl="0" eaLnBrk="1" hangingPunct="1">
              <a:defRPr/>
            </a:pPr>
            <a:r>
              <a:rPr dirty="0" err="1"/>
              <a:t>Náusea</a:t>
            </a:r>
            <a:r>
              <a:rPr dirty="0"/>
              <a:t>, </a:t>
            </a:r>
            <a:r>
              <a:rPr dirty="0" err="1"/>
              <a:t>vómito</a:t>
            </a:r>
            <a:endParaRPr dirty="0"/>
          </a:p>
          <a:p>
            <a:pPr rtl="0" eaLnBrk="1" hangingPunct="1">
              <a:defRPr/>
            </a:pPr>
            <a:r>
              <a:rPr dirty="0" err="1"/>
              <a:t>Puede</a:t>
            </a:r>
            <a:r>
              <a:rPr dirty="0"/>
              <a:t> </a:t>
            </a:r>
            <a:r>
              <a:rPr dirty="0" err="1"/>
              <a:t>llevar</a:t>
            </a:r>
            <a:r>
              <a:rPr dirty="0"/>
              <a:t> a la </a:t>
            </a:r>
            <a:r>
              <a:rPr dirty="0" err="1"/>
              <a:t>muerte</a:t>
            </a:r>
            <a:endParaRPr dirty="0"/>
          </a:p>
          <a:p>
            <a:pPr marL="0" indent="0" eaLnBrk="1" hangingPunct="1">
              <a:buNone/>
              <a:defRPr/>
            </a:pPr>
            <a:endParaRPr lang="en-US" sz="2400" dirty="0" smtClean="0"/>
          </a:p>
          <a:p>
            <a:pPr marL="514350" indent="-514350" rtl="0" eaLnBrk="1" hangingPunct="1">
              <a:buFontTx/>
              <a:buNone/>
              <a:defRPr/>
            </a:pPr>
            <a:r>
              <a:rPr dirty="0"/>
              <a:t>2. </a:t>
            </a:r>
            <a:r>
              <a:rPr dirty="0" err="1"/>
              <a:t>Patógeno</a:t>
            </a:r>
            <a:r>
              <a:rPr dirty="0"/>
              <a:t>: bacteria</a:t>
            </a:r>
            <a:r>
              <a:rPr i="1" dirty="0"/>
              <a:t> (Vibrio </a:t>
            </a:r>
            <a:r>
              <a:rPr i="1" dirty="0" err="1"/>
              <a:t>cholerae</a:t>
            </a:r>
            <a:r>
              <a:rPr i="1" dirty="0"/>
              <a:t>)</a:t>
            </a:r>
          </a:p>
        </p:txBody>
      </p:sp>
      <p:pic>
        <p:nvPicPr>
          <p:cNvPr id="2662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112_choler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9992" y="1484784"/>
            <a:ext cx="4477792" cy="293743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9"/>
          <p:cNvSpPr txBox="1">
            <a:spLocks noChangeArrowheads="1"/>
          </p:cNvSpPr>
          <p:nvPr/>
        </p:nvSpPr>
        <p:spPr bwMode="auto">
          <a:xfrm>
            <a:off x="6948264" y="4489362"/>
            <a:ext cx="27012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eaLnBrk="1" hangingPunct="1"/>
            <a:r>
              <a:rPr sz="1400"/>
              <a:t>(Fuente: Connect.in.com)</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58888" y="1484313"/>
            <a:ext cx="6481762" cy="4228850"/>
          </a:xfrm>
          <a:prstGeom prst="rect">
            <a:avLst/>
          </a:prstGeom>
        </p:spPr>
        <p:txBody>
          <a:bodyPr>
            <a:spAutoFit/>
          </a:bodyPr>
          <a:lstStyle/>
          <a:p>
            <a:pPr algn="ctr" rtl="0">
              <a:spcBef>
                <a:spcPct val="20000"/>
              </a:spcBef>
              <a:defRPr/>
            </a:pPr>
            <a:r>
              <a:rPr sz="3200" kern="0">
                <a:solidFill>
                  <a:srgbClr val="000000"/>
                </a:solidFill>
                <a:latin typeface="Arial"/>
                <a:ea typeface="+mn-ea"/>
                <a:cs typeface="Arial"/>
              </a:rPr>
              <a:t>Esta presentación se utiliza con el plan de lección </a:t>
            </a:r>
            <a:r>
              <a:rPr sz="3200" kern="0">
                <a:latin typeface="Arial"/>
                <a:ea typeface="+mn-ea"/>
                <a:cs typeface="Arial"/>
              </a:rPr>
              <a:t>5</a:t>
            </a:r>
            <a:r>
              <a:rPr sz="3200" kern="0">
                <a:solidFill>
                  <a:srgbClr val="000000"/>
                </a:solidFill>
                <a:latin typeface="Arial"/>
                <a:ea typeface="+mn-ea"/>
                <a:cs typeface="Arial"/>
              </a:rPr>
              <a:t>: Transmisión de enfermedades en el manual del capacitador Introducción al saneamiento ambiental. </a:t>
            </a:r>
          </a:p>
          <a:p>
            <a:pPr>
              <a:spcBef>
                <a:spcPct val="20000"/>
              </a:spcBef>
              <a:defRPr/>
            </a:pPr>
            <a:endParaRPr lang="en-US" sz="3200" kern="0" dirty="0">
              <a:solidFill>
                <a:srgbClr val="000000"/>
              </a:solidFill>
              <a:latin typeface="Arial"/>
              <a:ea typeface="+mn-ea"/>
              <a:cs typeface="Arial"/>
            </a:endParaRPr>
          </a:p>
          <a:p>
            <a:pPr algn="ctr" rtl="0">
              <a:spcBef>
                <a:spcPct val="20000"/>
              </a:spcBef>
              <a:defRPr/>
            </a:pPr>
            <a:r>
              <a:rPr sz="3200" kern="0">
                <a:solidFill>
                  <a:srgbClr val="000000"/>
                </a:solidFill>
                <a:latin typeface="Arial"/>
                <a:ea typeface="+mn-ea"/>
                <a:cs typeface="Arial"/>
              </a:rPr>
              <a:t>Disponible en </a:t>
            </a:r>
            <a:r>
              <a:rPr sz="3200" kern="0">
                <a:solidFill>
                  <a:srgbClr val="000000"/>
                </a:solidFill>
                <a:latin typeface="Arial"/>
                <a:ea typeface="+mn-ea"/>
                <a:cs typeface="Arial"/>
                <a:hlinkClick r:id="rId2"/>
              </a:rPr>
              <a:t>www.cawst.org/resources</a:t>
            </a:r>
          </a:p>
        </p:txBody>
      </p:sp>
      <p:pic>
        <p:nvPicPr>
          <p:cNvPr id="14339"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2879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rtl="0" eaLnBrk="1" hangingPunct="1"/>
            <a:r>
              <a:rPr b="1">
                <a:solidFill>
                  <a:schemeClr val="accent2"/>
                </a:solidFill>
              </a:rPr>
              <a:t>Cólera</a:t>
            </a:r>
          </a:p>
        </p:txBody>
      </p:sp>
      <p:sp>
        <p:nvSpPr>
          <p:cNvPr id="26627" name="Rectangle 3"/>
          <p:cNvSpPr>
            <a:spLocks noGrp="1" noChangeArrowheads="1"/>
          </p:cNvSpPr>
          <p:nvPr>
            <p:ph type="body" idx="1"/>
          </p:nvPr>
        </p:nvSpPr>
        <p:spPr>
          <a:xfrm>
            <a:off x="476046" y="1268760"/>
            <a:ext cx="8229600" cy="4525963"/>
          </a:xfrm>
        </p:spPr>
        <p:txBody>
          <a:bodyPr/>
          <a:lstStyle/>
          <a:p>
            <a:pPr marL="514350" indent="-514350" rtl="0" eaLnBrk="1" hangingPunct="1">
              <a:buFontTx/>
              <a:buNone/>
              <a:defRPr/>
            </a:pPr>
            <a:r>
              <a:rPr dirty="0"/>
              <a:t>3. </a:t>
            </a:r>
            <a:r>
              <a:rPr dirty="0" err="1"/>
              <a:t>Transmisión</a:t>
            </a:r>
            <a:r>
              <a:rPr dirty="0"/>
              <a:t>: </a:t>
            </a:r>
          </a:p>
          <a:p>
            <a:pPr rtl="0" eaLnBrk="1" hangingPunct="1">
              <a:defRPr/>
            </a:pPr>
            <a:r>
              <a:rPr dirty="0"/>
              <a:t>Agua y </a:t>
            </a:r>
            <a:r>
              <a:rPr dirty="0" err="1"/>
              <a:t>alimentos</a:t>
            </a:r>
            <a:r>
              <a:rPr dirty="0"/>
              <a:t> </a:t>
            </a:r>
            <a:r>
              <a:rPr dirty="0" err="1"/>
              <a:t>contaminados</a:t>
            </a:r>
            <a:r>
              <a:rPr dirty="0"/>
              <a:t> con </a:t>
            </a:r>
            <a:r>
              <a:rPr dirty="0" err="1"/>
              <a:t>heces</a:t>
            </a:r>
            <a:endParaRPr dirty="0"/>
          </a:p>
          <a:p>
            <a:pPr marL="514350" indent="-514350" rtl="0" eaLnBrk="1" hangingPunct="1">
              <a:buFontTx/>
              <a:buNone/>
              <a:defRPr/>
            </a:pPr>
            <a:r>
              <a:rPr dirty="0"/>
              <a:t>4. </a:t>
            </a:r>
            <a:r>
              <a:rPr dirty="0" err="1"/>
              <a:t>Prevención</a:t>
            </a:r>
            <a:r>
              <a:rPr dirty="0"/>
              <a:t>: </a:t>
            </a:r>
          </a:p>
          <a:p>
            <a:pPr rtl="0" eaLnBrk="1" hangingPunct="1">
              <a:defRPr/>
            </a:pPr>
            <a:r>
              <a:rPr dirty="0" err="1"/>
              <a:t>Instalaciones</a:t>
            </a:r>
            <a:r>
              <a:rPr dirty="0"/>
              <a:t> de </a:t>
            </a:r>
            <a:r>
              <a:rPr dirty="0" err="1"/>
              <a:t>saneamiento</a:t>
            </a:r>
            <a:r>
              <a:rPr dirty="0"/>
              <a:t> (</a:t>
            </a:r>
            <a:r>
              <a:rPr dirty="0" err="1"/>
              <a:t>por</a:t>
            </a:r>
            <a:r>
              <a:rPr dirty="0"/>
              <a:t> </a:t>
            </a:r>
            <a:r>
              <a:rPr dirty="0" err="1"/>
              <a:t>ejemplo</a:t>
            </a:r>
            <a:r>
              <a:rPr dirty="0"/>
              <a:t>, </a:t>
            </a:r>
            <a:r>
              <a:rPr dirty="0" err="1"/>
              <a:t>letrinas</a:t>
            </a:r>
            <a:r>
              <a:rPr dirty="0"/>
              <a:t>)</a:t>
            </a:r>
          </a:p>
          <a:p>
            <a:pPr rtl="0" eaLnBrk="1" hangingPunct="1">
              <a:defRPr/>
            </a:pPr>
            <a:r>
              <a:rPr dirty="0" err="1"/>
              <a:t>Prácticas</a:t>
            </a:r>
            <a:r>
              <a:rPr dirty="0"/>
              <a:t> </a:t>
            </a:r>
            <a:r>
              <a:rPr dirty="0" err="1"/>
              <a:t>apropiadas</a:t>
            </a:r>
            <a:r>
              <a:rPr dirty="0"/>
              <a:t> de </a:t>
            </a:r>
            <a:r>
              <a:rPr dirty="0" err="1"/>
              <a:t>higiene</a:t>
            </a:r>
            <a:endParaRPr dirty="0"/>
          </a:p>
          <a:p>
            <a:pPr rtl="0" eaLnBrk="1" hangingPunct="1">
              <a:defRPr/>
            </a:pPr>
            <a:r>
              <a:rPr dirty="0"/>
              <a:t>Agua de </a:t>
            </a:r>
            <a:r>
              <a:rPr dirty="0" err="1"/>
              <a:t>consumo</a:t>
            </a:r>
            <a:r>
              <a:rPr dirty="0"/>
              <a:t> y </a:t>
            </a:r>
            <a:r>
              <a:rPr dirty="0" err="1"/>
              <a:t>alimentos</a:t>
            </a:r>
            <a:r>
              <a:rPr dirty="0"/>
              <a:t> </a:t>
            </a:r>
            <a:r>
              <a:rPr dirty="0" err="1"/>
              <a:t>seguros</a:t>
            </a:r>
            <a:endParaRPr dirty="0"/>
          </a:p>
        </p:txBody>
      </p:sp>
      <p:pic>
        <p:nvPicPr>
          <p:cNvPr id="27652"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rtl="0" eaLnBrk="1" hangingPunct="1"/>
            <a:r>
              <a:rPr b="1">
                <a:solidFill>
                  <a:schemeClr val="accent2"/>
                </a:solidFill>
              </a:rPr>
              <a:t>Esquistosomiasis</a:t>
            </a:r>
          </a:p>
        </p:txBody>
      </p:sp>
      <p:sp>
        <p:nvSpPr>
          <p:cNvPr id="40963" name="Rectangle 3"/>
          <p:cNvSpPr>
            <a:spLocks noGrp="1" noChangeArrowheads="1"/>
          </p:cNvSpPr>
          <p:nvPr>
            <p:ph type="body" idx="1"/>
          </p:nvPr>
        </p:nvSpPr>
        <p:spPr>
          <a:xfrm>
            <a:off x="457200" y="1187785"/>
            <a:ext cx="5378747" cy="4525963"/>
          </a:xfrm>
        </p:spPr>
        <p:txBody>
          <a:bodyPr/>
          <a:lstStyle/>
          <a:p>
            <a:pPr marL="514350" indent="-514350" rtl="0" eaLnBrk="1" hangingPunct="1">
              <a:buFontTx/>
              <a:buAutoNum type="arabicPeriod"/>
              <a:defRPr/>
            </a:pPr>
            <a:r>
              <a:rPr dirty="0" err="1"/>
              <a:t>Síntomas</a:t>
            </a:r>
            <a:r>
              <a:rPr dirty="0"/>
              <a:t>: </a:t>
            </a:r>
          </a:p>
          <a:p>
            <a:pPr rtl="0" eaLnBrk="1" hangingPunct="1">
              <a:defRPr/>
            </a:pPr>
            <a:r>
              <a:rPr dirty="0" err="1"/>
              <a:t>Sarpullidos</a:t>
            </a:r>
            <a:r>
              <a:rPr dirty="0"/>
              <a:t> y </a:t>
            </a:r>
            <a:r>
              <a:rPr dirty="0" err="1"/>
              <a:t>picazón</a:t>
            </a:r>
            <a:r>
              <a:rPr dirty="0"/>
              <a:t> </a:t>
            </a:r>
            <a:r>
              <a:rPr dirty="0" err="1"/>
              <a:t>en</a:t>
            </a:r>
            <a:r>
              <a:rPr dirty="0"/>
              <a:t> la </a:t>
            </a:r>
            <a:r>
              <a:rPr dirty="0" err="1"/>
              <a:t>piel</a:t>
            </a:r>
            <a:r>
              <a:rPr dirty="0"/>
              <a:t> </a:t>
            </a:r>
          </a:p>
          <a:p>
            <a:pPr rtl="0" eaLnBrk="1" hangingPunct="1">
              <a:defRPr/>
            </a:pPr>
            <a:r>
              <a:rPr dirty="0" err="1"/>
              <a:t>Fiebre</a:t>
            </a:r>
            <a:r>
              <a:rPr dirty="0"/>
              <a:t>, </a:t>
            </a:r>
            <a:r>
              <a:rPr dirty="0" err="1"/>
              <a:t>escalofríos</a:t>
            </a:r>
            <a:r>
              <a:rPr dirty="0"/>
              <a:t>, </a:t>
            </a:r>
            <a:r>
              <a:rPr dirty="0" err="1"/>
              <a:t>tos</a:t>
            </a:r>
            <a:r>
              <a:rPr dirty="0"/>
              <a:t>, </a:t>
            </a:r>
            <a:r>
              <a:rPr dirty="0" err="1"/>
              <a:t>dolores</a:t>
            </a:r>
            <a:r>
              <a:rPr dirty="0"/>
              <a:t> </a:t>
            </a:r>
            <a:r>
              <a:rPr dirty="0" err="1"/>
              <a:t>musculares</a:t>
            </a:r>
            <a:endParaRPr dirty="0"/>
          </a:p>
          <a:p>
            <a:pPr rtl="0" eaLnBrk="1" hangingPunct="1">
              <a:defRPr/>
            </a:pPr>
            <a:r>
              <a:rPr dirty="0"/>
              <a:t>Sangre </a:t>
            </a:r>
            <a:r>
              <a:rPr dirty="0" err="1"/>
              <a:t>en</a:t>
            </a:r>
            <a:r>
              <a:rPr dirty="0"/>
              <a:t> la </a:t>
            </a:r>
            <a:r>
              <a:rPr dirty="0" err="1"/>
              <a:t>orina</a:t>
            </a:r>
            <a:r>
              <a:rPr dirty="0"/>
              <a:t> y </a:t>
            </a:r>
            <a:r>
              <a:rPr dirty="0" err="1"/>
              <a:t>heces</a:t>
            </a:r>
            <a:endParaRPr dirty="0"/>
          </a:p>
          <a:p>
            <a:pPr marL="514350" indent="-514350" rtl="0" eaLnBrk="1" hangingPunct="1">
              <a:buFontTx/>
              <a:buNone/>
              <a:defRPr/>
            </a:pPr>
            <a:r>
              <a:rPr dirty="0"/>
              <a:t>2. </a:t>
            </a:r>
            <a:r>
              <a:rPr dirty="0" err="1"/>
              <a:t>Patógeno</a:t>
            </a:r>
            <a:r>
              <a:rPr dirty="0"/>
              <a:t>: </a:t>
            </a:r>
            <a:r>
              <a:rPr dirty="0" err="1">
                <a:solidFill>
                  <a:srgbClr val="000000"/>
                </a:solidFill>
              </a:rPr>
              <a:t>helminto</a:t>
            </a:r>
            <a:r>
              <a:rPr dirty="0">
                <a:solidFill>
                  <a:srgbClr val="000000"/>
                </a:solidFill>
              </a:rPr>
              <a:t> (</a:t>
            </a:r>
            <a:r>
              <a:rPr i="1" dirty="0" err="1">
                <a:ea typeface="ＭＳ Ｐゴシック" pitchFamily="-109" charset="-128"/>
              </a:rPr>
              <a:t>Schistosoma</a:t>
            </a:r>
            <a:r>
              <a:rPr i="1" dirty="0">
                <a:ea typeface="ＭＳ Ｐゴシック" pitchFamily="-109" charset="-128"/>
              </a:rPr>
              <a:t> </a:t>
            </a:r>
            <a:r>
              <a:rPr i="1" dirty="0" err="1">
                <a:ea typeface="ＭＳ Ｐゴシック" pitchFamily="-109" charset="-128"/>
              </a:rPr>
              <a:t>haematobium</a:t>
            </a:r>
            <a:r>
              <a:rPr i="1" dirty="0">
                <a:ea typeface="ＭＳ Ｐゴシック" pitchFamily="-109" charset="-128"/>
              </a:rPr>
              <a:t>)</a:t>
            </a:r>
          </a:p>
        </p:txBody>
      </p:sp>
      <p:pic>
        <p:nvPicPr>
          <p:cNvPr id="41988"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He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0502" y="1342831"/>
            <a:ext cx="2368486" cy="3502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Schistosomias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4833774"/>
            <a:ext cx="1759948" cy="1759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2"/>
          <p:cNvSpPr>
            <a:spLocks noChangeArrowheads="1"/>
          </p:cNvSpPr>
          <p:nvPr/>
        </p:nvSpPr>
        <p:spPr bwMode="auto">
          <a:xfrm>
            <a:off x="6542426" y="4869160"/>
            <a:ext cx="223445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r>
              <a:rPr sz="1200"/>
              <a:t>(Fuente: www.path.cam.ac.uk) </a:t>
            </a:r>
          </a:p>
        </p:txBody>
      </p:sp>
      <p:sp>
        <p:nvSpPr>
          <p:cNvPr id="8" name="Rectangle 10"/>
          <p:cNvSpPr>
            <a:spLocks noChangeArrowheads="1"/>
          </p:cNvSpPr>
          <p:nvPr/>
        </p:nvSpPr>
        <p:spPr bwMode="auto">
          <a:xfrm>
            <a:off x="6330502" y="6148681"/>
            <a:ext cx="26339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r>
              <a:rPr sz="1200" dirty="0"/>
              <a:t>(Fuente: Natural History Museum, </a:t>
            </a:r>
            <a:r>
              <a:rPr sz="1200" dirty="0" err="1"/>
              <a:t>Londres</a:t>
            </a:r>
            <a:r>
              <a:rPr sz="1200" dirty="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rtl="0" eaLnBrk="1" hangingPunct="1"/>
            <a:r>
              <a:rPr b="1">
                <a:solidFill>
                  <a:schemeClr val="accent2"/>
                </a:solidFill>
              </a:rPr>
              <a:t>Esquistosomiasis</a:t>
            </a:r>
          </a:p>
        </p:txBody>
      </p:sp>
      <p:sp>
        <p:nvSpPr>
          <p:cNvPr id="41987" name="Rectangle 3"/>
          <p:cNvSpPr>
            <a:spLocks noGrp="1" noChangeArrowheads="1"/>
          </p:cNvSpPr>
          <p:nvPr>
            <p:ph type="body" idx="1"/>
          </p:nvPr>
        </p:nvSpPr>
        <p:spPr>
          <a:xfrm>
            <a:off x="457200" y="1600200"/>
            <a:ext cx="8579296" cy="4525963"/>
          </a:xfrm>
        </p:spPr>
        <p:txBody>
          <a:bodyPr/>
          <a:lstStyle/>
          <a:p>
            <a:pPr marL="514350" indent="-514350" rtl="0" eaLnBrk="1" hangingPunct="1">
              <a:buFontTx/>
              <a:buNone/>
              <a:defRPr/>
            </a:pPr>
            <a:r>
              <a:rPr/>
              <a:t>3. Transmisión: </a:t>
            </a:r>
          </a:p>
          <a:p>
            <a:pPr rtl="0" eaLnBrk="1" hangingPunct="1">
              <a:defRPr/>
            </a:pPr>
            <a:r>
              <a:rPr>
                <a:ea typeface="ＭＳ Ｐゴシック" pitchFamily="-109" charset="-128"/>
              </a:rPr>
              <a:t>Bañarse o nadar en agua contaminada con heces u orina</a:t>
            </a:r>
          </a:p>
          <a:p>
            <a:pPr marL="514350" indent="-514350" rtl="0" eaLnBrk="1" hangingPunct="1">
              <a:buFontTx/>
              <a:buNone/>
              <a:defRPr/>
            </a:pPr>
            <a:r>
              <a:rPr/>
              <a:t>4. Prevención: </a:t>
            </a:r>
          </a:p>
          <a:p>
            <a:pPr rtl="0" eaLnBrk="1" hangingPunct="1">
              <a:defRPr/>
            </a:pPr>
            <a:r>
              <a:rPr/>
              <a:t>Instalaciones de saneamiento</a:t>
            </a:r>
          </a:p>
          <a:p>
            <a:pPr rtl="0" eaLnBrk="1" hangingPunct="1">
              <a:defRPr/>
            </a:pPr>
            <a:r>
              <a:rPr/>
              <a:t>Educación y prácticas de higiene</a:t>
            </a:r>
          </a:p>
          <a:p>
            <a:pPr rtl="0" eaLnBrk="1" hangingPunct="1">
              <a:defRPr/>
            </a:pPr>
            <a:r>
              <a:rPr/>
              <a:t>Diseño de proyectos de recursos hídricos</a:t>
            </a:r>
          </a:p>
          <a:p>
            <a:pPr eaLnBrk="1" hangingPunct="1">
              <a:defRPr/>
            </a:pPr>
            <a:endParaRPr lang="en-US" dirty="0" smtClean="0"/>
          </a:p>
        </p:txBody>
      </p:sp>
      <p:pic>
        <p:nvPicPr>
          <p:cNvPr id="43012"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solidFill>
                  <a:schemeClr val="accent2"/>
                </a:solidFill>
              </a:rPr>
              <a:t>Tracoma</a:t>
            </a:r>
          </a:p>
        </p:txBody>
      </p:sp>
      <p:sp>
        <p:nvSpPr>
          <p:cNvPr id="3" name="Content Placeholder 2"/>
          <p:cNvSpPr>
            <a:spLocks noGrp="1"/>
          </p:cNvSpPr>
          <p:nvPr>
            <p:ph idx="1"/>
          </p:nvPr>
        </p:nvSpPr>
        <p:spPr>
          <a:xfrm>
            <a:off x="461356" y="1188352"/>
            <a:ext cx="5338936" cy="3622701"/>
          </a:xfrm>
        </p:spPr>
        <p:txBody>
          <a:bodyPr/>
          <a:lstStyle/>
          <a:p>
            <a:pPr marL="514350" indent="-514350" rtl="0">
              <a:buFont typeface="+mj-lt"/>
              <a:buAutoNum type="arabicPeriod"/>
            </a:pPr>
            <a:r>
              <a:rPr dirty="0" err="1"/>
              <a:t>Síntomas</a:t>
            </a:r>
            <a:r>
              <a:rPr dirty="0"/>
              <a:t>:</a:t>
            </a:r>
          </a:p>
          <a:p>
            <a:pPr rtl="0"/>
            <a:r>
              <a:rPr dirty="0" err="1"/>
              <a:t>Secreciones</a:t>
            </a:r>
            <a:r>
              <a:rPr dirty="0"/>
              <a:t> </a:t>
            </a:r>
            <a:r>
              <a:rPr dirty="0" err="1"/>
              <a:t>oculares</a:t>
            </a:r>
            <a:endParaRPr dirty="0"/>
          </a:p>
          <a:p>
            <a:pPr rtl="0"/>
            <a:r>
              <a:rPr dirty="0" err="1"/>
              <a:t>Visión</a:t>
            </a:r>
            <a:r>
              <a:rPr dirty="0"/>
              <a:t> </a:t>
            </a:r>
            <a:r>
              <a:rPr dirty="0" err="1"/>
              <a:t>borrosa</a:t>
            </a:r>
            <a:endParaRPr dirty="0"/>
          </a:p>
          <a:p>
            <a:pPr rtl="0"/>
            <a:r>
              <a:rPr dirty="0"/>
              <a:t>Dolor ocular </a:t>
            </a:r>
            <a:r>
              <a:rPr dirty="0" err="1"/>
              <a:t>intenso</a:t>
            </a:r>
            <a:endParaRPr dirty="0"/>
          </a:p>
          <a:p>
            <a:pPr rtl="0"/>
            <a:r>
              <a:rPr dirty="0" err="1"/>
              <a:t>Picazón</a:t>
            </a:r>
            <a:r>
              <a:rPr dirty="0"/>
              <a:t> </a:t>
            </a:r>
            <a:r>
              <a:rPr dirty="0" err="1"/>
              <a:t>en</a:t>
            </a:r>
            <a:r>
              <a:rPr dirty="0"/>
              <a:t> los </a:t>
            </a:r>
            <a:r>
              <a:rPr dirty="0" err="1"/>
              <a:t>ojos</a:t>
            </a:r>
            <a:endParaRPr dirty="0"/>
          </a:p>
          <a:p>
            <a:pPr rtl="0"/>
            <a:r>
              <a:rPr dirty="0" err="1"/>
              <a:t>Ceguera</a:t>
            </a:r>
            <a:r>
              <a:rPr dirty="0"/>
              <a:t> irreversible</a:t>
            </a:r>
          </a:p>
        </p:txBody>
      </p:sp>
      <p:pic>
        <p:nvPicPr>
          <p:cNvPr id="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7030" y="1764407"/>
            <a:ext cx="3579770" cy="2452235"/>
          </a:xfrm>
          <a:prstGeom prst="rect">
            <a:avLst/>
          </a:prstGeom>
          <a:ln>
            <a:solidFill>
              <a:schemeClr val="tx1"/>
            </a:solidFill>
          </a:ln>
        </p:spPr>
      </p:pic>
      <p:sp>
        <p:nvSpPr>
          <p:cNvPr id="7" name="Rectangle 10"/>
          <p:cNvSpPr>
            <a:spLocks noChangeArrowheads="1"/>
          </p:cNvSpPr>
          <p:nvPr/>
        </p:nvSpPr>
        <p:spPr bwMode="auto">
          <a:xfrm>
            <a:off x="7596336" y="4399205"/>
            <a:ext cx="12025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r>
              <a:rPr sz="1200"/>
              <a:t>(Fuente: OMS) </a:t>
            </a:r>
          </a:p>
        </p:txBody>
      </p:sp>
      <p:sp>
        <p:nvSpPr>
          <p:cNvPr id="8" name="Rectangle 7"/>
          <p:cNvSpPr/>
          <p:nvPr/>
        </p:nvSpPr>
        <p:spPr>
          <a:xfrm>
            <a:off x="439553" y="4993616"/>
            <a:ext cx="8704447" cy="584775"/>
          </a:xfrm>
          <a:prstGeom prst="rect">
            <a:avLst/>
          </a:prstGeom>
        </p:spPr>
        <p:txBody>
          <a:bodyPr wrap="square">
            <a:spAutoFit/>
          </a:bodyPr>
          <a:lstStyle/>
          <a:p>
            <a:pPr marL="0" indent="0" rtl="0">
              <a:buNone/>
            </a:pPr>
            <a:r>
              <a:rPr sz="3200" dirty="0"/>
              <a:t>2. </a:t>
            </a:r>
            <a:r>
              <a:rPr sz="3200" dirty="0" err="1"/>
              <a:t>Patógenos</a:t>
            </a:r>
            <a:r>
              <a:rPr sz="3200" dirty="0"/>
              <a:t>: bacteria (</a:t>
            </a:r>
            <a:r>
              <a:rPr sz="3200" i="1" dirty="0"/>
              <a:t>Chlamydia trachomatis)</a:t>
            </a:r>
          </a:p>
        </p:txBody>
      </p:sp>
    </p:spTree>
    <p:extLst>
      <p:ext uri="{BB962C8B-B14F-4D97-AF65-F5344CB8AC3E}">
        <p14:creationId xmlns:p14="http://schemas.microsoft.com/office/powerpoint/2010/main" val="36035327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solidFill>
                  <a:schemeClr val="accent2"/>
                </a:solidFill>
              </a:rPr>
              <a:t>Tracoma</a:t>
            </a:r>
          </a:p>
        </p:txBody>
      </p:sp>
      <p:sp>
        <p:nvSpPr>
          <p:cNvPr id="3" name="Content Placeholder 2"/>
          <p:cNvSpPr>
            <a:spLocks noGrp="1"/>
          </p:cNvSpPr>
          <p:nvPr>
            <p:ph idx="1"/>
          </p:nvPr>
        </p:nvSpPr>
        <p:spPr>
          <a:xfrm>
            <a:off x="521612" y="1124744"/>
            <a:ext cx="8229600" cy="4525963"/>
          </a:xfrm>
        </p:spPr>
        <p:txBody>
          <a:bodyPr/>
          <a:lstStyle/>
          <a:p>
            <a:pPr marL="0" indent="0" rtl="0">
              <a:buNone/>
            </a:pPr>
            <a:r>
              <a:rPr sz="2800" dirty="0"/>
              <a:t>3. </a:t>
            </a:r>
            <a:r>
              <a:rPr sz="2800" dirty="0" err="1"/>
              <a:t>Transmisión</a:t>
            </a:r>
            <a:r>
              <a:rPr sz="2800" dirty="0"/>
              <a:t>:</a:t>
            </a:r>
          </a:p>
          <a:p>
            <a:pPr rtl="0"/>
            <a:r>
              <a:rPr sz="2800" dirty="0"/>
              <a:t>Persona a persona</a:t>
            </a:r>
          </a:p>
          <a:p>
            <a:pPr rtl="0"/>
            <a:r>
              <a:rPr sz="2800" dirty="0" err="1"/>
              <a:t>Secreciones</a:t>
            </a:r>
            <a:r>
              <a:rPr sz="2800" dirty="0"/>
              <a:t> </a:t>
            </a:r>
            <a:r>
              <a:rPr sz="2800" dirty="0" err="1" smtClean="0"/>
              <a:t>oculares</a:t>
            </a:r>
            <a:r>
              <a:rPr sz="2800" dirty="0" smtClean="0"/>
              <a:t> </a:t>
            </a:r>
            <a:endParaRPr sz="2800" dirty="0"/>
          </a:p>
          <a:p>
            <a:pPr marL="0" indent="0" rtl="0">
              <a:buNone/>
            </a:pPr>
            <a:r>
              <a:rPr sz="2800" dirty="0"/>
              <a:t>   </a:t>
            </a:r>
            <a:r>
              <a:rPr lang="en-CA" sz="2800" dirty="0" err="1" smtClean="0"/>
              <a:t>en</a:t>
            </a:r>
            <a:r>
              <a:rPr lang="en-CA" sz="2800" dirty="0" smtClean="0"/>
              <a:t> </a:t>
            </a:r>
            <a:r>
              <a:rPr sz="2800" dirty="0" err="1" smtClean="0"/>
              <a:t>dedos</a:t>
            </a:r>
            <a:r>
              <a:rPr sz="2800" dirty="0"/>
              <a:t>, </a:t>
            </a:r>
            <a:r>
              <a:rPr sz="2800" dirty="0" err="1"/>
              <a:t>moscas</a:t>
            </a:r>
            <a:endParaRPr sz="2800" dirty="0"/>
          </a:p>
          <a:p>
            <a:pPr marL="0" indent="0" rtl="0">
              <a:buNone/>
            </a:pPr>
            <a:r>
              <a:rPr sz="2800" dirty="0"/>
              <a:t>4. </a:t>
            </a:r>
            <a:r>
              <a:rPr sz="2800" dirty="0" err="1"/>
              <a:t>Prevención</a:t>
            </a:r>
            <a:r>
              <a:rPr sz="2800" dirty="0"/>
              <a:t>:</a:t>
            </a:r>
          </a:p>
          <a:p>
            <a:pPr rtl="0"/>
            <a:r>
              <a:rPr sz="2800" dirty="0" err="1"/>
              <a:t>Limpieza</a:t>
            </a:r>
            <a:r>
              <a:rPr sz="2800" dirty="0"/>
              <a:t> facial e </a:t>
            </a:r>
            <a:r>
              <a:rPr sz="2800" dirty="0" err="1"/>
              <a:t>higiene</a:t>
            </a:r>
            <a:r>
              <a:rPr sz="2800" dirty="0"/>
              <a:t> personal</a:t>
            </a:r>
          </a:p>
          <a:p>
            <a:pPr rtl="0"/>
            <a:r>
              <a:rPr sz="2800" dirty="0" err="1"/>
              <a:t>Suministro</a:t>
            </a:r>
            <a:r>
              <a:rPr sz="2800" dirty="0"/>
              <a:t> de </a:t>
            </a:r>
            <a:r>
              <a:rPr sz="2800" dirty="0" err="1"/>
              <a:t>agua</a:t>
            </a:r>
            <a:r>
              <a:rPr sz="2800" dirty="0"/>
              <a:t> </a:t>
            </a:r>
            <a:r>
              <a:rPr sz="2800" dirty="0" err="1"/>
              <a:t>adecuado</a:t>
            </a:r>
            <a:r>
              <a:rPr sz="2800" dirty="0"/>
              <a:t> para la </a:t>
            </a:r>
            <a:r>
              <a:rPr sz="2800" dirty="0" err="1"/>
              <a:t>higiene</a:t>
            </a:r>
            <a:endParaRPr sz="2800" dirty="0"/>
          </a:p>
          <a:p>
            <a:pPr rtl="0"/>
            <a:r>
              <a:rPr sz="2800" dirty="0" err="1"/>
              <a:t>Eliminación</a:t>
            </a:r>
            <a:r>
              <a:rPr sz="2800" dirty="0"/>
              <a:t> de </a:t>
            </a:r>
            <a:r>
              <a:rPr sz="2800" dirty="0" err="1"/>
              <a:t>residuos</a:t>
            </a:r>
            <a:r>
              <a:rPr sz="2800" dirty="0"/>
              <a:t> </a:t>
            </a:r>
            <a:r>
              <a:rPr sz="2800" dirty="0" err="1"/>
              <a:t>humanos</a:t>
            </a:r>
            <a:r>
              <a:rPr sz="2800" dirty="0"/>
              <a:t> para </a:t>
            </a:r>
            <a:r>
              <a:rPr sz="2800" dirty="0" err="1"/>
              <a:t>reducir</a:t>
            </a:r>
            <a:r>
              <a:rPr sz="2800" dirty="0"/>
              <a:t> </a:t>
            </a:r>
            <a:r>
              <a:rPr sz="2800" dirty="0" err="1"/>
              <a:t>las</a:t>
            </a:r>
            <a:r>
              <a:rPr sz="2800" dirty="0"/>
              <a:t> </a:t>
            </a:r>
            <a:r>
              <a:rPr sz="2800" dirty="0" err="1"/>
              <a:t>moscas</a:t>
            </a:r>
            <a:endParaRPr sz="2800" dirty="0"/>
          </a:p>
        </p:txBody>
      </p:sp>
      <p:pic>
        <p:nvPicPr>
          <p:cNvPr id="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9566" y="1280747"/>
            <a:ext cx="4096058" cy="2371402"/>
          </a:xfrm>
          <a:prstGeom prst="rect">
            <a:avLst/>
          </a:prstGeom>
          <a:ln>
            <a:solidFill>
              <a:schemeClr val="tx1"/>
            </a:solidFill>
          </a:ln>
        </p:spPr>
      </p:pic>
      <p:sp>
        <p:nvSpPr>
          <p:cNvPr id="6" name="Rectangle 10"/>
          <p:cNvSpPr>
            <a:spLocks noChangeArrowheads="1"/>
          </p:cNvSpPr>
          <p:nvPr/>
        </p:nvSpPr>
        <p:spPr bwMode="auto">
          <a:xfrm>
            <a:off x="6091364" y="4077202"/>
            <a:ext cx="26837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rtl="0"/>
            <a:r>
              <a:rPr sz="1200"/>
              <a:t>(Fuente: UK National Health Service) </a:t>
            </a:r>
          </a:p>
        </p:txBody>
      </p:sp>
    </p:spTree>
    <p:extLst>
      <p:ext uri="{BB962C8B-B14F-4D97-AF65-F5344CB8AC3E}">
        <p14:creationId xmlns:p14="http://schemas.microsoft.com/office/powerpoint/2010/main" val="25081056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solidFill>
                  <a:schemeClr val="accent2"/>
                </a:solidFill>
              </a:rPr>
              <a:t>Ascariasis </a:t>
            </a:r>
          </a:p>
        </p:txBody>
      </p:sp>
      <p:sp>
        <p:nvSpPr>
          <p:cNvPr id="3" name="Content Placeholder 2"/>
          <p:cNvSpPr>
            <a:spLocks noGrp="1"/>
          </p:cNvSpPr>
          <p:nvPr>
            <p:ph idx="1"/>
          </p:nvPr>
        </p:nvSpPr>
        <p:spPr>
          <a:xfrm>
            <a:off x="251520" y="1273236"/>
            <a:ext cx="5040560" cy="4525963"/>
          </a:xfrm>
        </p:spPr>
        <p:txBody>
          <a:bodyPr/>
          <a:lstStyle/>
          <a:p>
            <a:pPr marL="514350" indent="-514350" rtl="0">
              <a:buFont typeface="+mj-lt"/>
              <a:buAutoNum type="arabicPeriod"/>
            </a:pPr>
            <a:r>
              <a:rPr sz="2800" dirty="0" err="1"/>
              <a:t>Síntomas</a:t>
            </a:r>
            <a:r>
              <a:rPr sz="2800" dirty="0"/>
              <a:t>:</a:t>
            </a:r>
          </a:p>
          <a:p>
            <a:pPr rtl="0"/>
            <a:r>
              <a:rPr sz="2800" dirty="0"/>
              <a:t>A menudo no hay </a:t>
            </a:r>
            <a:r>
              <a:rPr sz="2800" dirty="0" err="1"/>
              <a:t>síntomas</a:t>
            </a:r>
            <a:endParaRPr sz="2800" dirty="0"/>
          </a:p>
          <a:p>
            <a:pPr rtl="0"/>
            <a:r>
              <a:rPr sz="2800" dirty="0" err="1"/>
              <a:t>Diarrea</a:t>
            </a:r>
            <a:r>
              <a:rPr sz="2800" dirty="0"/>
              <a:t>, dolor abdominal, </a:t>
            </a:r>
            <a:r>
              <a:rPr sz="2800" dirty="0" err="1"/>
              <a:t>malestar</a:t>
            </a:r>
            <a:r>
              <a:rPr sz="2800" dirty="0"/>
              <a:t> general, </a:t>
            </a:r>
            <a:r>
              <a:rPr sz="2800" dirty="0" err="1"/>
              <a:t>debilidad</a:t>
            </a:r>
            <a:endParaRPr sz="2800" dirty="0"/>
          </a:p>
          <a:p>
            <a:pPr rtl="0"/>
            <a:r>
              <a:rPr sz="2800" dirty="0" err="1"/>
              <a:t>Afecta</a:t>
            </a:r>
            <a:r>
              <a:rPr sz="2800" dirty="0"/>
              <a:t> la </a:t>
            </a:r>
            <a:r>
              <a:rPr sz="2800" dirty="0" err="1"/>
              <a:t>nutrición</a:t>
            </a:r>
            <a:r>
              <a:rPr sz="2800" dirty="0"/>
              <a:t>, el </a:t>
            </a:r>
            <a:r>
              <a:rPr sz="2800" dirty="0" err="1"/>
              <a:t>crecimiento</a:t>
            </a:r>
            <a:r>
              <a:rPr sz="2800" dirty="0"/>
              <a:t>, el </a:t>
            </a:r>
            <a:r>
              <a:rPr sz="2800" dirty="0" err="1"/>
              <a:t>desarrollo</a:t>
            </a:r>
            <a:r>
              <a:rPr sz="2800" dirty="0"/>
              <a:t> </a:t>
            </a:r>
            <a:r>
              <a:rPr sz="2800" dirty="0" err="1"/>
              <a:t>físico</a:t>
            </a:r>
            <a:endParaRPr sz="2800" dirty="0"/>
          </a:p>
        </p:txBody>
      </p:sp>
      <p:pic>
        <p:nvPicPr>
          <p:cNvPr id="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2080" y="1371787"/>
            <a:ext cx="3168352" cy="3168352"/>
          </a:xfrm>
          <a:prstGeom prst="rect">
            <a:avLst/>
          </a:prstGeom>
          <a:ln>
            <a:solidFill>
              <a:schemeClr val="tx1"/>
            </a:solidFill>
          </a:ln>
        </p:spPr>
      </p:pic>
      <p:sp>
        <p:nvSpPr>
          <p:cNvPr id="6" name="Rectangle 10"/>
          <p:cNvSpPr>
            <a:spLocks noChangeArrowheads="1"/>
          </p:cNvSpPr>
          <p:nvPr/>
        </p:nvSpPr>
        <p:spPr bwMode="auto">
          <a:xfrm>
            <a:off x="5155372" y="4622018"/>
            <a:ext cx="372089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r>
              <a:rPr sz="1400"/>
              <a:t>Ascárides hembra adulta</a:t>
            </a:r>
          </a:p>
          <a:p>
            <a:pPr rtl="0"/>
            <a:r>
              <a:rPr sz="1400"/>
              <a:t>(Fuente: CDC Division of Parasitic Diseases) </a:t>
            </a:r>
          </a:p>
        </p:txBody>
      </p:sp>
      <p:sp>
        <p:nvSpPr>
          <p:cNvPr id="8" name="Rectangle 7"/>
          <p:cNvSpPr/>
          <p:nvPr/>
        </p:nvSpPr>
        <p:spPr>
          <a:xfrm>
            <a:off x="251520" y="5405465"/>
            <a:ext cx="9533048" cy="584775"/>
          </a:xfrm>
          <a:prstGeom prst="rect">
            <a:avLst/>
          </a:prstGeom>
        </p:spPr>
        <p:txBody>
          <a:bodyPr wrap="square">
            <a:spAutoFit/>
          </a:bodyPr>
          <a:lstStyle/>
          <a:p>
            <a:pPr marL="0" indent="0" rtl="0">
              <a:buNone/>
            </a:pPr>
            <a:r>
              <a:rPr sz="3200" dirty="0"/>
              <a:t>2. </a:t>
            </a:r>
            <a:r>
              <a:rPr sz="3200" dirty="0" err="1"/>
              <a:t>Patógenos</a:t>
            </a:r>
            <a:r>
              <a:rPr sz="3200" dirty="0"/>
              <a:t>: </a:t>
            </a:r>
            <a:r>
              <a:rPr sz="3200" dirty="0" err="1"/>
              <a:t>ascárides</a:t>
            </a:r>
            <a:r>
              <a:rPr sz="3200" dirty="0"/>
              <a:t> (</a:t>
            </a:r>
            <a:r>
              <a:rPr sz="3200" i="1" dirty="0" err="1"/>
              <a:t>Ascaris</a:t>
            </a:r>
            <a:r>
              <a:rPr sz="3200" i="1" dirty="0"/>
              <a:t> </a:t>
            </a:r>
            <a:r>
              <a:rPr sz="3200" i="1" dirty="0" err="1"/>
              <a:t>lumbricoides</a:t>
            </a:r>
            <a:r>
              <a:rPr sz="3200" i="1" dirty="0"/>
              <a:t>)</a:t>
            </a:r>
          </a:p>
        </p:txBody>
      </p:sp>
    </p:spTree>
    <p:extLst>
      <p:ext uri="{BB962C8B-B14F-4D97-AF65-F5344CB8AC3E}">
        <p14:creationId xmlns:p14="http://schemas.microsoft.com/office/powerpoint/2010/main" val="889719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solidFill>
                  <a:schemeClr val="accent2"/>
                </a:solidFill>
              </a:rPr>
              <a:t>Ascariasis </a:t>
            </a:r>
          </a:p>
        </p:txBody>
      </p:sp>
      <p:sp>
        <p:nvSpPr>
          <p:cNvPr id="3" name="Content Placeholder 2"/>
          <p:cNvSpPr>
            <a:spLocks noGrp="1"/>
          </p:cNvSpPr>
          <p:nvPr>
            <p:ph idx="1"/>
          </p:nvPr>
        </p:nvSpPr>
        <p:spPr>
          <a:xfrm>
            <a:off x="457200" y="1412776"/>
            <a:ext cx="8229600" cy="4525963"/>
          </a:xfrm>
        </p:spPr>
        <p:txBody>
          <a:bodyPr/>
          <a:lstStyle/>
          <a:p>
            <a:pPr marL="0" indent="0" rtl="0">
              <a:buNone/>
            </a:pPr>
            <a:r>
              <a:rPr sz="2800" dirty="0"/>
              <a:t>3. </a:t>
            </a:r>
            <a:r>
              <a:rPr sz="2800" dirty="0" err="1"/>
              <a:t>Transmisión</a:t>
            </a:r>
            <a:r>
              <a:rPr sz="2800" dirty="0"/>
              <a:t>:</a:t>
            </a:r>
          </a:p>
          <a:p>
            <a:pPr rtl="0"/>
            <a:r>
              <a:rPr sz="2800" dirty="0"/>
              <a:t>Agua o </a:t>
            </a:r>
            <a:r>
              <a:rPr sz="2800" dirty="0" err="1"/>
              <a:t>alimentos</a:t>
            </a:r>
            <a:r>
              <a:rPr sz="2800" dirty="0"/>
              <a:t> </a:t>
            </a:r>
            <a:r>
              <a:rPr sz="2800" dirty="0" err="1"/>
              <a:t>contaminados</a:t>
            </a:r>
            <a:r>
              <a:rPr sz="2800" dirty="0"/>
              <a:t> con </a:t>
            </a:r>
            <a:r>
              <a:rPr sz="2800" dirty="0" err="1"/>
              <a:t>heces</a:t>
            </a:r>
            <a:endParaRPr sz="2800" dirty="0"/>
          </a:p>
          <a:p>
            <a:pPr rtl="0"/>
            <a:r>
              <a:rPr sz="2800" dirty="0"/>
              <a:t>Los </a:t>
            </a:r>
            <a:r>
              <a:rPr sz="2800" dirty="0" err="1"/>
              <a:t>niños</a:t>
            </a:r>
            <a:r>
              <a:rPr sz="2800" dirty="0"/>
              <a:t> </a:t>
            </a:r>
            <a:r>
              <a:rPr sz="2800" dirty="0" err="1"/>
              <a:t>que</a:t>
            </a:r>
            <a:r>
              <a:rPr sz="2800" dirty="0"/>
              <a:t> </a:t>
            </a:r>
            <a:r>
              <a:rPr sz="2800" dirty="0" err="1"/>
              <a:t>juegan</a:t>
            </a:r>
            <a:r>
              <a:rPr sz="2800" dirty="0"/>
              <a:t> </a:t>
            </a:r>
            <a:r>
              <a:rPr sz="2800" dirty="0" err="1"/>
              <a:t>en</a:t>
            </a:r>
            <a:r>
              <a:rPr sz="2800" dirty="0"/>
              <a:t> el </a:t>
            </a:r>
            <a:r>
              <a:rPr sz="2800" dirty="0" err="1"/>
              <a:t>suelo</a:t>
            </a:r>
            <a:r>
              <a:rPr sz="2800" dirty="0"/>
              <a:t> </a:t>
            </a:r>
            <a:r>
              <a:rPr sz="2800" dirty="0" err="1"/>
              <a:t>contaminado</a:t>
            </a:r>
            <a:r>
              <a:rPr sz="2800" dirty="0"/>
              <a:t> y </a:t>
            </a:r>
            <a:r>
              <a:rPr sz="2800" dirty="0" err="1"/>
              <a:t>luego</a:t>
            </a:r>
            <a:r>
              <a:rPr sz="2800" dirty="0"/>
              <a:t> se </a:t>
            </a:r>
            <a:r>
              <a:rPr sz="2800" dirty="0" err="1"/>
              <a:t>ponen</a:t>
            </a:r>
            <a:r>
              <a:rPr sz="2800" dirty="0"/>
              <a:t> </a:t>
            </a:r>
            <a:r>
              <a:rPr sz="2800" dirty="0" err="1"/>
              <a:t>las</a:t>
            </a:r>
            <a:r>
              <a:rPr sz="2800" dirty="0"/>
              <a:t> </a:t>
            </a:r>
            <a:r>
              <a:rPr sz="2800" dirty="0" err="1"/>
              <a:t>manos</a:t>
            </a:r>
            <a:r>
              <a:rPr sz="2800" dirty="0"/>
              <a:t> </a:t>
            </a:r>
            <a:r>
              <a:rPr sz="2800" dirty="0" err="1"/>
              <a:t>en</a:t>
            </a:r>
            <a:r>
              <a:rPr sz="2800" dirty="0"/>
              <a:t> la </a:t>
            </a:r>
            <a:r>
              <a:rPr sz="2800" dirty="0" err="1"/>
              <a:t>boca</a:t>
            </a:r>
            <a:endParaRPr sz="2800" dirty="0"/>
          </a:p>
          <a:p>
            <a:pPr marL="0" indent="0" rtl="0">
              <a:buNone/>
            </a:pPr>
            <a:r>
              <a:rPr sz="2800" dirty="0"/>
              <a:t>4. </a:t>
            </a:r>
            <a:r>
              <a:rPr sz="2800" dirty="0" err="1"/>
              <a:t>Prevención</a:t>
            </a:r>
            <a:endParaRPr sz="2800" dirty="0"/>
          </a:p>
          <a:p>
            <a:pPr rtl="0"/>
            <a:r>
              <a:rPr sz="2800" dirty="0" err="1"/>
              <a:t>Saneamiento</a:t>
            </a:r>
            <a:r>
              <a:rPr sz="2800" dirty="0"/>
              <a:t> para </a:t>
            </a:r>
            <a:r>
              <a:rPr sz="2800" dirty="0" err="1"/>
              <a:t>reducir</a:t>
            </a:r>
            <a:r>
              <a:rPr sz="2800" dirty="0"/>
              <a:t> la </a:t>
            </a:r>
            <a:r>
              <a:rPr sz="2800" dirty="0" err="1"/>
              <a:t>contaminación</a:t>
            </a:r>
            <a:r>
              <a:rPr sz="2800" dirty="0"/>
              <a:t> del </a:t>
            </a:r>
            <a:r>
              <a:rPr sz="2800" dirty="0" err="1"/>
              <a:t>suelo</a:t>
            </a:r>
            <a:r>
              <a:rPr sz="2800" dirty="0"/>
              <a:t> con </a:t>
            </a:r>
            <a:r>
              <a:rPr sz="2800" dirty="0" err="1"/>
              <a:t>huevos</a:t>
            </a:r>
            <a:r>
              <a:rPr sz="2800" dirty="0"/>
              <a:t> </a:t>
            </a:r>
            <a:r>
              <a:rPr sz="2800" dirty="0" err="1"/>
              <a:t>infectados</a:t>
            </a:r>
            <a:endParaRPr sz="2800" dirty="0"/>
          </a:p>
          <a:p>
            <a:pPr rtl="0"/>
            <a:r>
              <a:rPr sz="2800" dirty="0" err="1"/>
              <a:t>Tratar</a:t>
            </a:r>
            <a:r>
              <a:rPr sz="2800" dirty="0"/>
              <a:t> los </a:t>
            </a:r>
            <a:r>
              <a:rPr sz="2800" dirty="0" err="1"/>
              <a:t>excrementos</a:t>
            </a:r>
            <a:r>
              <a:rPr sz="2800" dirty="0"/>
              <a:t> antes de </a:t>
            </a:r>
            <a:r>
              <a:rPr sz="2800" dirty="0" err="1"/>
              <a:t>usarlos</a:t>
            </a:r>
            <a:r>
              <a:rPr sz="2800" dirty="0"/>
              <a:t> </a:t>
            </a:r>
            <a:r>
              <a:rPr sz="2800" dirty="0" err="1"/>
              <a:t>como</a:t>
            </a:r>
            <a:r>
              <a:rPr sz="2800" dirty="0"/>
              <a:t> </a:t>
            </a:r>
            <a:r>
              <a:rPr sz="2800" dirty="0" err="1"/>
              <a:t>fertilizante</a:t>
            </a:r>
            <a:endParaRPr sz="2800" dirty="0"/>
          </a:p>
        </p:txBody>
      </p:sp>
      <p:pic>
        <p:nvPicPr>
          <p:cNvPr id="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42561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solidFill>
                  <a:schemeClr val="accent2"/>
                </a:solidFill>
              </a:rPr>
              <a:t>Malaria</a:t>
            </a:r>
          </a:p>
        </p:txBody>
      </p:sp>
      <p:pic>
        <p:nvPicPr>
          <p:cNvPr id="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a:spLocks noGrp="1"/>
          </p:cNvSpPr>
          <p:nvPr>
            <p:ph idx="1"/>
          </p:nvPr>
        </p:nvSpPr>
        <p:spPr>
          <a:xfrm>
            <a:off x="457200" y="1124744"/>
            <a:ext cx="4906888" cy="4525963"/>
          </a:xfrm>
        </p:spPr>
        <p:txBody>
          <a:bodyPr/>
          <a:lstStyle/>
          <a:p>
            <a:pPr marL="514350" indent="-514350" rtl="0">
              <a:buFont typeface="+mj-lt"/>
              <a:buAutoNum type="arabicPeriod"/>
            </a:pPr>
            <a:r>
              <a:rPr sz="2800" dirty="0" err="1"/>
              <a:t>Síntomas</a:t>
            </a:r>
            <a:r>
              <a:rPr sz="2800" dirty="0"/>
              <a:t>:</a:t>
            </a:r>
          </a:p>
          <a:p>
            <a:pPr rtl="0"/>
            <a:r>
              <a:rPr sz="2800" dirty="0" err="1"/>
              <a:t>Fiebre</a:t>
            </a:r>
            <a:r>
              <a:rPr sz="2800" dirty="0"/>
              <a:t>, dolor de </a:t>
            </a:r>
            <a:r>
              <a:rPr sz="2800" dirty="0" err="1"/>
              <a:t>cabeza</a:t>
            </a:r>
            <a:r>
              <a:rPr sz="2800" dirty="0"/>
              <a:t>, </a:t>
            </a:r>
            <a:r>
              <a:rPr sz="2800" dirty="0" err="1"/>
              <a:t>vómitos</a:t>
            </a:r>
            <a:r>
              <a:rPr sz="2800" dirty="0"/>
              <a:t> entre 10 y 15 </a:t>
            </a:r>
            <a:r>
              <a:rPr sz="2800" dirty="0" err="1"/>
              <a:t>días</a:t>
            </a:r>
            <a:r>
              <a:rPr sz="2800" dirty="0"/>
              <a:t> </a:t>
            </a:r>
            <a:r>
              <a:rPr sz="2800" dirty="0" err="1"/>
              <a:t>después</a:t>
            </a:r>
            <a:r>
              <a:rPr sz="2800" dirty="0"/>
              <a:t> de la </a:t>
            </a:r>
            <a:r>
              <a:rPr sz="2800" dirty="0" err="1"/>
              <a:t>picadura</a:t>
            </a:r>
            <a:r>
              <a:rPr sz="2800" dirty="0"/>
              <a:t> de mosquito</a:t>
            </a:r>
          </a:p>
          <a:p>
            <a:pPr rtl="0"/>
            <a:r>
              <a:rPr sz="2800" dirty="0" err="1"/>
              <a:t>Puede</a:t>
            </a:r>
            <a:r>
              <a:rPr sz="2800" dirty="0"/>
              <a:t> </a:t>
            </a:r>
            <a:r>
              <a:rPr sz="2800" dirty="0" err="1"/>
              <a:t>interrumpir</a:t>
            </a:r>
            <a:r>
              <a:rPr sz="2800" dirty="0"/>
              <a:t> el </a:t>
            </a:r>
            <a:r>
              <a:rPr sz="2800" dirty="0" err="1"/>
              <a:t>suministro</a:t>
            </a:r>
            <a:r>
              <a:rPr sz="2800" dirty="0"/>
              <a:t> de </a:t>
            </a:r>
            <a:r>
              <a:rPr sz="2800" dirty="0" err="1"/>
              <a:t>sangre</a:t>
            </a:r>
            <a:r>
              <a:rPr sz="2800" dirty="0"/>
              <a:t> a los </a:t>
            </a:r>
            <a:r>
              <a:rPr sz="2800" dirty="0" err="1"/>
              <a:t>órganos</a:t>
            </a:r>
            <a:r>
              <a:rPr sz="2800" dirty="0"/>
              <a:t> </a:t>
            </a:r>
            <a:r>
              <a:rPr sz="2800" dirty="0" err="1"/>
              <a:t>vitales</a:t>
            </a:r>
            <a:endParaRPr sz="2800" dirty="0"/>
          </a:p>
          <a:p>
            <a:pPr marL="0" indent="0" rtl="0">
              <a:buNone/>
            </a:pPr>
            <a:r>
              <a:rPr sz="2800" dirty="0"/>
              <a:t>2. </a:t>
            </a:r>
            <a:r>
              <a:rPr sz="2800" dirty="0" err="1"/>
              <a:t>Patógenos</a:t>
            </a:r>
            <a:r>
              <a:rPr sz="2800" dirty="0"/>
              <a:t>: </a:t>
            </a:r>
            <a:r>
              <a:rPr sz="2800" dirty="0" err="1"/>
              <a:t>protozoos</a:t>
            </a:r>
            <a:r>
              <a:rPr sz="2800" dirty="0"/>
              <a:t> (Plasmodium)</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2550" y="1373188"/>
            <a:ext cx="3524250" cy="4752975"/>
          </a:xfrm>
          <a:prstGeom prst="rect">
            <a:avLst/>
          </a:prstGeom>
          <a:ln>
            <a:solidFill>
              <a:schemeClr val="tx1"/>
            </a:solidFill>
          </a:ln>
        </p:spPr>
      </p:pic>
      <p:sp>
        <p:nvSpPr>
          <p:cNvPr id="8" name="Rectangle 10"/>
          <p:cNvSpPr>
            <a:spLocks noChangeArrowheads="1"/>
          </p:cNvSpPr>
          <p:nvPr/>
        </p:nvSpPr>
        <p:spPr bwMode="auto">
          <a:xfrm>
            <a:off x="5076056" y="6165304"/>
            <a:ext cx="23903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r>
              <a:rPr sz="1400"/>
              <a:t>Pacientes con malaria en India</a:t>
            </a:r>
          </a:p>
          <a:p>
            <a:pPr rtl="0"/>
            <a:r>
              <a:rPr sz="1400"/>
              <a:t>(Fuente: Rediff News, 2010) </a:t>
            </a:r>
          </a:p>
        </p:txBody>
      </p:sp>
    </p:spTree>
    <p:extLst>
      <p:ext uri="{BB962C8B-B14F-4D97-AF65-F5344CB8AC3E}">
        <p14:creationId xmlns:p14="http://schemas.microsoft.com/office/powerpoint/2010/main" val="3060207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flies mosquitoes"/>
          <p:cNvPicPr>
            <a:picLocks noChangeAspect="1" noChangeArrowheads="1"/>
          </p:cNvPicPr>
          <p:nvPr/>
        </p:nvPicPr>
        <p:blipFill>
          <a:blip r:embed="rId3">
            <a:extLst>
              <a:ext uri="{28A0092B-C50C-407E-A947-70E740481C1C}">
                <a14:useLocalDpi xmlns:a14="http://schemas.microsoft.com/office/drawing/2010/main" val="0"/>
              </a:ext>
            </a:extLst>
          </a:blip>
          <a:srcRect r="51111" b="48000"/>
          <a:stretch>
            <a:fillRect/>
          </a:stretch>
        </p:blipFill>
        <p:spPr bwMode="auto">
          <a:xfrm>
            <a:off x="6156176" y="836712"/>
            <a:ext cx="1705755"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7544" y="12418"/>
            <a:ext cx="8229600" cy="1143000"/>
          </a:xfrm>
        </p:spPr>
        <p:txBody>
          <a:bodyPr/>
          <a:lstStyle/>
          <a:p>
            <a:pPr rtl="0"/>
            <a:r>
              <a:rPr b="1" dirty="0">
                <a:solidFill>
                  <a:schemeClr val="accent2"/>
                </a:solidFill>
              </a:rPr>
              <a:t>Malaria</a:t>
            </a:r>
          </a:p>
        </p:txBody>
      </p:sp>
      <p:sp>
        <p:nvSpPr>
          <p:cNvPr id="3" name="Content Placeholder 2"/>
          <p:cNvSpPr>
            <a:spLocks noGrp="1"/>
          </p:cNvSpPr>
          <p:nvPr>
            <p:ph idx="1"/>
          </p:nvPr>
        </p:nvSpPr>
        <p:spPr>
          <a:xfrm>
            <a:off x="546260" y="836712"/>
            <a:ext cx="8156906" cy="4525963"/>
          </a:xfrm>
        </p:spPr>
        <p:txBody>
          <a:bodyPr/>
          <a:lstStyle/>
          <a:p>
            <a:pPr marL="0" indent="0" rtl="0">
              <a:buNone/>
            </a:pPr>
            <a:r>
              <a:rPr dirty="0"/>
              <a:t>3. </a:t>
            </a:r>
            <a:r>
              <a:rPr dirty="0" err="1"/>
              <a:t>Transmisión</a:t>
            </a:r>
            <a:r>
              <a:rPr dirty="0"/>
              <a:t>:</a:t>
            </a:r>
          </a:p>
          <a:p>
            <a:pPr rtl="0"/>
            <a:r>
              <a:rPr dirty="0" err="1"/>
              <a:t>Picadura</a:t>
            </a:r>
            <a:r>
              <a:rPr dirty="0"/>
              <a:t> </a:t>
            </a:r>
            <a:r>
              <a:rPr dirty="0" err="1"/>
              <a:t>por</a:t>
            </a:r>
            <a:r>
              <a:rPr dirty="0"/>
              <a:t> mosquito </a:t>
            </a:r>
            <a:r>
              <a:rPr dirty="0" err="1"/>
              <a:t>anófeles</a:t>
            </a:r>
            <a:endParaRPr dirty="0"/>
          </a:p>
          <a:p>
            <a:pPr marL="0" indent="0" rtl="0">
              <a:buNone/>
            </a:pPr>
            <a:r>
              <a:rPr dirty="0"/>
              <a:t>4. </a:t>
            </a:r>
            <a:r>
              <a:rPr dirty="0" err="1"/>
              <a:t>Prevención</a:t>
            </a:r>
            <a:r>
              <a:rPr dirty="0"/>
              <a:t>:</a:t>
            </a:r>
          </a:p>
          <a:p>
            <a:pPr rtl="0"/>
            <a:r>
              <a:rPr dirty="0" err="1"/>
              <a:t>Mosquiteros</a:t>
            </a:r>
            <a:r>
              <a:rPr dirty="0"/>
              <a:t> para </a:t>
            </a:r>
            <a:r>
              <a:rPr dirty="0" err="1"/>
              <a:t>cama</a:t>
            </a:r>
            <a:endParaRPr dirty="0"/>
          </a:p>
          <a:p>
            <a:pPr rtl="0"/>
            <a:r>
              <a:rPr dirty="0" err="1"/>
              <a:t>Pulverización</a:t>
            </a:r>
            <a:r>
              <a:rPr dirty="0"/>
              <a:t> residual </a:t>
            </a:r>
            <a:r>
              <a:rPr dirty="0" err="1"/>
              <a:t>en</a:t>
            </a:r>
            <a:r>
              <a:rPr dirty="0"/>
              <a:t> </a:t>
            </a:r>
            <a:r>
              <a:rPr dirty="0" err="1"/>
              <a:t>interiores</a:t>
            </a:r>
            <a:endParaRPr dirty="0"/>
          </a:p>
          <a:p>
            <a:pPr rtl="0"/>
            <a:r>
              <a:rPr dirty="0" err="1"/>
              <a:t>Gestión</a:t>
            </a:r>
            <a:r>
              <a:rPr dirty="0"/>
              <a:t> de </a:t>
            </a:r>
            <a:r>
              <a:rPr dirty="0" err="1"/>
              <a:t>aguas</a:t>
            </a:r>
            <a:r>
              <a:rPr dirty="0"/>
              <a:t> </a:t>
            </a:r>
            <a:r>
              <a:rPr dirty="0" err="1"/>
              <a:t>residuales</a:t>
            </a:r>
            <a:r>
              <a:rPr dirty="0"/>
              <a:t> para </a:t>
            </a:r>
            <a:r>
              <a:rPr dirty="0" err="1"/>
              <a:t>reducir</a:t>
            </a:r>
            <a:r>
              <a:rPr dirty="0"/>
              <a:t> la </a:t>
            </a:r>
            <a:r>
              <a:rPr dirty="0" err="1"/>
              <a:t>reproducción</a:t>
            </a:r>
            <a:r>
              <a:rPr dirty="0"/>
              <a:t> de mosquitos  </a:t>
            </a:r>
          </a:p>
          <a:p>
            <a:pPr rtl="0"/>
            <a:r>
              <a:rPr dirty="0"/>
              <a:t>Personal: </a:t>
            </a:r>
            <a:r>
              <a:rPr dirty="0" err="1"/>
              <a:t>cubrirse</a:t>
            </a:r>
            <a:r>
              <a:rPr dirty="0"/>
              <a:t>, </a:t>
            </a:r>
            <a:r>
              <a:rPr dirty="0" err="1"/>
              <a:t>repelente</a:t>
            </a:r>
            <a:r>
              <a:rPr dirty="0"/>
              <a:t>, </a:t>
            </a:r>
            <a:r>
              <a:rPr dirty="0" err="1"/>
              <a:t>comportamiento</a:t>
            </a:r>
            <a:endParaRPr dirty="0"/>
          </a:p>
        </p:txBody>
      </p:sp>
      <p:pic>
        <p:nvPicPr>
          <p:cNvPr id="4"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5442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solidFill>
                  <a:schemeClr val="accent2"/>
                </a:solidFill>
              </a:rPr>
              <a:t>Leishmaniasis</a:t>
            </a:r>
          </a:p>
        </p:txBody>
      </p:sp>
      <p:sp>
        <p:nvSpPr>
          <p:cNvPr id="3" name="Content Placeholder 2"/>
          <p:cNvSpPr>
            <a:spLocks noGrp="1"/>
          </p:cNvSpPr>
          <p:nvPr>
            <p:ph idx="1"/>
          </p:nvPr>
        </p:nvSpPr>
        <p:spPr>
          <a:xfrm>
            <a:off x="457200" y="1124744"/>
            <a:ext cx="5626968" cy="4525963"/>
          </a:xfrm>
        </p:spPr>
        <p:txBody>
          <a:bodyPr/>
          <a:lstStyle/>
          <a:p>
            <a:pPr marL="514350" indent="-514350" rtl="0">
              <a:buFont typeface="+mj-lt"/>
              <a:buAutoNum type="arabicPeriod"/>
            </a:pPr>
            <a:r>
              <a:rPr/>
              <a:t>Síntomas:</a:t>
            </a:r>
          </a:p>
          <a:p>
            <a:pPr rtl="0"/>
            <a:r>
              <a:rPr/>
              <a:t>Cutáneos – más comunes, úlceras de la piel</a:t>
            </a:r>
          </a:p>
          <a:p>
            <a:pPr rtl="0"/>
            <a:r>
              <a:rPr/>
              <a:t>Monocutáneos – destrucción de la nariz, boca, garganta </a:t>
            </a:r>
          </a:p>
          <a:p>
            <a:pPr rtl="0"/>
            <a:r>
              <a:rPr/>
              <a:t>Visceral – más grave, afecta los órganos vitales</a:t>
            </a:r>
          </a:p>
        </p:txBody>
      </p:sp>
      <p:pic>
        <p:nvPicPr>
          <p:cNvPr id="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2492896"/>
            <a:ext cx="2992287" cy="2244215"/>
          </a:xfrm>
          <a:prstGeom prst="rect">
            <a:avLst/>
          </a:prstGeom>
          <a:ln>
            <a:solidFill>
              <a:schemeClr val="tx1"/>
            </a:solidFill>
          </a:ln>
        </p:spPr>
      </p:pic>
      <p:sp>
        <p:nvSpPr>
          <p:cNvPr id="6" name="Rectangle 10"/>
          <p:cNvSpPr>
            <a:spLocks noChangeArrowheads="1"/>
          </p:cNvSpPr>
          <p:nvPr/>
        </p:nvSpPr>
        <p:spPr bwMode="auto">
          <a:xfrm>
            <a:off x="5868144" y="4777988"/>
            <a:ext cx="217559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r>
              <a:rPr sz="1400"/>
              <a:t>Leishmaniasis cutánea</a:t>
            </a:r>
          </a:p>
          <a:p>
            <a:pPr rtl="0"/>
            <a:r>
              <a:rPr sz="1400"/>
              <a:t>(Fuente: OMS) </a:t>
            </a:r>
          </a:p>
        </p:txBody>
      </p:sp>
      <p:sp>
        <p:nvSpPr>
          <p:cNvPr id="7" name="Rectangle 6"/>
          <p:cNvSpPr/>
          <p:nvPr/>
        </p:nvSpPr>
        <p:spPr>
          <a:xfrm>
            <a:off x="439553" y="5445224"/>
            <a:ext cx="8704447" cy="584775"/>
          </a:xfrm>
          <a:prstGeom prst="rect">
            <a:avLst/>
          </a:prstGeom>
        </p:spPr>
        <p:txBody>
          <a:bodyPr wrap="square">
            <a:spAutoFit/>
          </a:bodyPr>
          <a:lstStyle/>
          <a:p>
            <a:pPr marL="0" indent="0" rtl="0">
              <a:buNone/>
            </a:pPr>
            <a:r>
              <a:rPr sz="3200"/>
              <a:t>2. Patógeno: protozoos (</a:t>
            </a:r>
            <a:r>
              <a:rPr sz="3200" i="1"/>
              <a:t>Leishmania)</a:t>
            </a:r>
          </a:p>
        </p:txBody>
      </p:sp>
    </p:spTree>
    <p:extLst>
      <p:ext uri="{BB962C8B-B14F-4D97-AF65-F5344CB8AC3E}">
        <p14:creationId xmlns:p14="http://schemas.microsoft.com/office/powerpoint/2010/main" val="3943389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rtl="0" eaLnBrk="1" hangingPunct="1"/>
            <a:r>
              <a:rPr b="1">
                <a:solidFill>
                  <a:schemeClr val="accent2"/>
                </a:solidFill>
              </a:rPr>
              <a:t>Saneamiento ambiental</a:t>
            </a:r>
            <a:r>
              <a:rPr lang="en-US" b="1" dirty="0" smtClean="0">
                <a:solidFill>
                  <a:schemeClr val="accent2"/>
                </a:solidFill>
              </a:rPr>
              <a:t/>
            </a:r>
            <a:br>
              <a:rPr lang="en-US" b="1" dirty="0" smtClean="0">
                <a:solidFill>
                  <a:schemeClr val="accent2"/>
                </a:solidFill>
              </a:rPr>
            </a:br>
            <a:r>
              <a:rPr b="1">
                <a:solidFill>
                  <a:schemeClr val="accent2"/>
                </a:solidFill>
              </a:rPr>
              <a:t>Transmisión de enfermedades</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09350" y="4429524"/>
            <a:ext cx="7140358" cy="2428476"/>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solidFill>
                  <a:schemeClr val="accent2"/>
                </a:solidFill>
              </a:rPr>
              <a:t>Leishmaniasis</a:t>
            </a:r>
          </a:p>
        </p:txBody>
      </p:sp>
      <p:sp>
        <p:nvSpPr>
          <p:cNvPr id="3" name="Content Placeholder 2"/>
          <p:cNvSpPr>
            <a:spLocks noGrp="1"/>
          </p:cNvSpPr>
          <p:nvPr>
            <p:ph idx="1"/>
          </p:nvPr>
        </p:nvSpPr>
        <p:spPr/>
        <p:txBody>
          <a:bodyPr/>
          <a:lstStyle/>
          <a:p>
            <a:pPr marL="0" indent="0" rtl="0">
              <a:buNone/>
            </a:pPr>
            <a:r>
              <a:rPr/>
              <a:t>3. Transmisión:</a:t>
            </a:r>
          </a:p>
          <a:p>
            <a:pPr rtl="0"/>
            <a:r>
              <a:rPr/>
              <a:t>Picadura de jején</a:t>
            </a:r>
          </a:p>
          <a:p>
            <a:pPr marL="0" indent="0" rtl="0">
              <a:buNone/>
            </a:pPr>
            <a:r>
              <a:rPr/>
              <a:t>4. Prevención:</a:t>
            </a:r>
          </a:p>
          <a:p>
            <a:pPr rtl="0"/>
            <a:r>
              <a:rPr/>
              <a:t>Gestión de excrementos animales</a:t>
            </a:r>
          </a:p>
          <a:p>
            <a:pPr rtl="0"/>
            <a:r>
              <a:rPr/>
              <a:t>Gestión de residuos sólidos</a:t>
            </a:r>
          </a:p>
          <a:p>
            <a:pPr rtl="0"/>
            <a:r>
              <a:rPr/>
              <a:t>Mosquiteros para cama</a:t>
            </a:r>
          </a:p>
          <a:p>
            <a:pPr rtl="0"/>
            <a:r>
              <a:rPr/>
              <a:t>Pulverización residual en interiores</a:t>
            </a:r>
          </a:p>
          <a:p>
            <a:endParaRPr lang="en-CA" dirty="0" smtClean="0"/>
          </a:p>
          <a:p>
            <a:endParaRPr lang="en-CA" dirty="0" smtClean="0"/>
          </a:p>
          <a:p>
            <a:endParaRPr lang="en-CA" dirty="0"/>
          </a:p>
        </p:txBody>
      </p:sp>
      <p:pic>
        <p:nvPicPr>
          <p:cNvPr id="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54518" y="2317948"/>
            <a:ext cx="2709970" cy="1984574"/>
          </a:xfrm>
          <a:prstGeom prst="rect">
            <a:avLst/>
          </a:prstGeom>
          <a:ln>
            <a:solidFill>
              <a:schemeClr val="tx1"/>
            </a:solidFill>
          </a:ln>
        </p:spPr>
      </p:pic>
      <p:sp>
        <p:nvSpPr>
          <p:cNvPr id="6" name="Rectangle 10"/>
          <p:cNvSpPr>
            <a:spLocks noChangeArrowheads="1"/>
          </p:cNvSpPr>
          <p:nvPr/>
        </p:nvSpPr>
        <p:spPr bwMode="auto">
          <a:xfrm>
            <a:off x="6227509" y="4393803"/>
            <a:ext cx="201689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r>
              <a:rPr sz="1400"/>
              <a:t>Jején (Fuente: OMS) </a:t>
            </a:r>
          </a:p>
        </p:txBody>
      </p:sp>
    </p:spTree>
    <p:extLst>
      <p:ext uri="{BB962C8B-B14F-4D97-AF65-F5344CB8AC3E}">
        <p14:creationId xmlns:p14="http://schemas.microsoft.com/office/powerpoint/2010/main" val="15294813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solidFill>
                  <a:schemeClr val="accent2"/>
                </a:solidFill>
              </a:rPr>
              <a:t>Peste</a:t>
            </a:r>
          </a:p>
        </p:txBody>
      </p:sp>
      <p:sp>
        <p:nvSpPr>
          <p:cNvPr id="3" name="Content Placeholder 2"/>
          <p:cNvSpPr>
            <a:spLocks noGrp="1"/>
          </p:cNvSpPr>
          <p:nvPr>
            <p:ph idx="1"/>
          </p:nvPr>
        </p:nvSpPr>
        <p:spPr>
          <a:xfrm>
            <a:off x="488209" y="1124744"/>
            <a:ext cx="4978896" cy="4525963"/>
          </a:xfrm>
        </p:spPr>
        <p:txBody>
          <a:bodyPr/>
          <a:lstStyle/>
          <a:p>
            <a:pPr marL="514350" indent="-514350" rtl="0">
              <a:buAutoNum type="arabicPeriod"/>
            </a:pPr>
            <a:r>
              <a:rPr dirty="0" err="1"/>
              <a:t>Síntomas</a:t>
            </a:r>
            <a:r>
              <a:rPr dirty="0"/>
              <a:t>:</a:t>
            </a:r>
          </a:p>
          <a:p>
            <a:pPr rtl="0"/>
            <a:r>
              <a:rPr dirty="0" err="1"/>
              <a:t>Peste</a:t>
            </a:r>
            <a:r>
              <a:rPr dirty="0"/>
              <a:t> </a:t>
            </a:r>
            <a:r>
              <a:rPr dirty="0" err="1"/>
              <a:t>bubónica</a:t>
            </a:r>
            <a:r>
              <a:rPr dirty="0"/>
              <a:t>: </a:t>
            </a:r>
            <a:r>
              <a:rPr dirty="0" err="1"/>
              <a:t>ganglios</a:t>
            </a:r>
            <a:r>
              <a:rPr dirty="0"/>
              <a:t> </a:t>
            </a:r>
            <a:r>
              <a:rPr dirty="0" err="1"/>
              <a:t>linfáticos</a:t>
            </a:r>
            <a:r>
              <a:rPr dirty="0"/>
              <a:t> </a:t>
            </a:r>
            <a:r>
              <a:rPr dirty="0" err="1"/>
              <a:t>inflamados</a:t>
            </a:r>
            <a:endParaRPr dirty="0"/>
          </a:p>
          <a:p>
            <a:pPr rtl="0"/>
            <a:r>
              <a:rPr dirty="0" err="1"/>
              <a:t>Peste</a:t>
            </a:r>
            <a:r>
              <a:rPr dirty="0"/>
              <a:t> </a:t>
            </a:r>
            <a:r>
              <a:rPr dirty="0" err="1"/>
              <a:t>neumónica</a:t>
            </a:r>
            <a:r>
              <a:rPr dirty="0"/>
              <a:t>: </a:t>
            </a:r>
            <a:r>
              <a:rPr dirty="0" err="1"/>
              <a:t>enfermedad</a:t>
            </a:r>
            <a:r>
              <a:rPr dirty="0"/>
              <a:t> </a:t>
            </a:r>
            <a:r>
              <a:rPr dirty="0" err="1"/>
              <a:t>infecciosa</a:t>
            </a:r>
            <a:r>
              <a:rPr dirty="0"/>
              <a:t> mortal</a:t>
            </a:r>
          </a:p>
          <a:p>
            <a:pPr marL="0" indent="0" rtl="0">
              <a:buNone/>
            </a:pPr>
            <a:r>
              <a:rPr dirty="0"/>
              <a:t>2. </a:t>
            </a:r>
            <a:r>
              <a:rPr dirty="0" err="1"/>
              <a:t>Patógenos</a:t>
            </a:r>
            <a:r>
              <a:rPr dirty="0"/>
              <a:t>: bacteria (</a:t>
            </a:r>
            <a:r>
              <a:rPr i="1" dirty="0"/>
              <a:t>Yersinia </a:t>
            </a:r>
            <a:r>
              <a:rPr i="1" dirty="0" err="1"/>
              <a:t>pestis</a:t>
            </a:r>
            <a:r>
              <a:rPr dirty="0"/>
              <a:t>) </a:t>
            </a:r>
          </a:p>
          <a:p>
            <a:pPr marL="0" indent="0">
              <a:buNone/>
            </a:pPr>
            <a:endParaRPr lang="en-CA" dirty="0"/>
          </a:p>
        </p:txBody>
      </p:sp>
      <p:pic>
        <p:nvPicPr>
          <p:cNvPr id="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6664" y="1704662"/>
            <a:ext cx="3875816" cy="2732450"/>
          </a:xfrm>
          <a:prstGeom prst="rect">
            <a:avLst/>
          </a:prstGeom>
          <a:ln>
            <a:solidFill>
              <a:schemeClr val="tx1"/>
            </a:solidFill>
          </a:ln>
        </p:spPr>
      </p:pic>
      <p:sp>
        <p:nvSpPr>
          <p:cNvPr id="6" name="Rectangle 10"/>
          <p:cNvSpPr>
            <a:spLocks noChangeArrowheads="1"/>
          </p:cNvSpPr>
          <p:nvPr/>
        </p:nvSpPr>
        <p:spPr bwMode="auto">
          <a:xfrm>
            <a:off x="4954577" y="4534530"/>
            <a:ext cx="18774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r>
              <a:rPr sz="1400"/>
              <a:t>Ganglios linfáticos inflamados</a:t>
            </a:r>
          </a:p>
          <a:p>
            <a:pPr rtl="0"/>
            <a:r>
              <a:rPr sz="1400"/>
              <a:t>(Fuente: CDC) </a:t>
            </a:r>
          </a:p>
        </p:txBody>
      </p:sp>
    </p:spTree>
    <p:extLst>
      <p:ext uri="{BB962C8B-B14F-4D97-AF65-F5344CB8AC3E}">
        <p14:creationId xmlns:p14="http://schemas.microsoft.com/office/powerpoint/2010/main" val="37033667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r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846138"/>
            <a:ext cx="3096344" cy="276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rtl="0"/>
            <a:r>
              <a:rPr b="1">
                <a:solidFill>
                  <a:schemeClr val="accent2"/>
                </a:solidFill>
              </a:rPr>
              <a:t>Plaga</a:t>
            </a:r>
          </a:p>
        </p:txBody>
      </p:sp>
      <p:sp>
        <p:nvSpPr>
          <p:cNvPr id="3" name="Content Placeholder 2"/>
          <p:cNvSpPr>
            <a:spLocks noGrp="1"/>
          </p:cNvSpPr>
          <p:nvPr>
            <p:ph idx="1"/>
          </p:nvPr>
        </p:nvSpPr>
        <p:spPr>
          <a:xfrm>
            <a:off x="457199" y="1063277"/>
            <a:ext cx="6779097" cy="4525963"/>
          </a:xfrm>
        </p:spPr>
        <p:txBody>
          <a:bodyPr/>
          <a:lstStyle/>
          <a:p>
            <a:pPr marL="0" indent="0" rtl="0">
              <a:buNone/>
            </a:pPr>
            <a:r>
              <a:rPr sz="3000" dirty="0"/>
              <a:t>3. </a:t>
            </a:r>
            <a:r>
              <a:rPr sz="3000" dirty="0" err="1"/>
              <a:t>Transmisión</a:t>
            </a:r>
            <a:r>
              <a:rPr sz="3000" dirty="0"/>
              <a:t>:</a:t>
            </a:r>
          </a:p>
          <a:p>
            <a:pPr rtl="0"/>
            <a:r>
              <a:rPr sz="3000" dirty="0"/>
              <a:t>De un </a:t>
            </a:r>
            <a:r>
              <a:rPr sz="3000" dirty="0" err="1"/>
              <a:t>roedor</a:t>
            </a:r>
            <a:r>
              <a:rPr sz="3000" dirty="0"/>
              <a:t> a </a:t>
            </a:r>
            <a:r>
              <a:rPr sz="3000" dirty="0" err="1"/>
              <a:t>otro</a:t>
            </a:r>
            <a:r>
              <a:rPr sz="3000" dirty="0"/>
              <a:t> </a:t>
            </a:r>
            <a:r>
              <a:rPr sz="3000" dirty="0" err="1"/>
              <a:t>mediante</a:t>
            </a:r>
            <a:r>
              <a:rPr sz="3000" dirty="0"/>
              <a:t> </a:t>
            </a:r>
            <a:r>
              <a:rPr sz="3000" dirty="0" err="1"/>
              <a:t>las</a:t>
            </a:r>
            <a:r>
              <a:rPr sz="3000" dirty="0"/>
              <a:t> </a:t>
            </a:r>
            <a:r>
              <a:rPr sz="3000" dirty="0" err="1"/>
              <a:t>pulgas</a:t>
            </a:r>
            <a:r>
              <a:rPr sz="3000" dirty="0"/>
              <a:t>, a </a:t>
            </a:r>
            <a:r>
              <a:rPr sz="3000" dirty="0" err="1"/>
              <a:t>humanos</a:t>
            </a:r>
            <a:r>
              <a:rPr sz="3000" dirty="0"/>
              <a:t> </a:t>
            </a:r>
            <a:r>
              <a:rPr sz="3000" dirty="0" err="1"/>
              <a:t>mediante</a:t>
            </a:r>
            <a:r>
              <a:rPr sz="3000" dirty="0"/>
              <a:t> la </a:t>
            </a:r>
            <a:r>
              <a:rPr sz="3000" dirty="0" err="1"/>
              <a:t>picadura</a:t>
            </a:r>
            <a:r>
              <a:rPr sz="3000" dirty="0"/>
              <a:t> de </a:t>
            </a:r>
            <a:r>
              <a:rPr sz="3000" dirty="0" err="1"/>
              <a:t>una</a:t>
            </a:r>
            <a:r>
              <a:rPr sz="3000" dirty="0"/>
              <a:t> </a:t>
            </a:r>
            <a:r>
              <a:rPr sz="3000" dirty="0" err="1"/>
              <a:t>pulga</a:t>
            </a:r>
            <a:r>
              <a:rPr sz="3000" dirty="0"/>
              <a:t> </a:t>
            </a:r>
            <a:r>
              <a:rPr sz="3000" dirty="0" err="1"/>
              <a:t>infectada</a:t>
            </a:r>
            <a:endParaRPr sz="3000" dirty="0"/>
          </a:p>
          <a:p>
            <a:pPr rtl="0"/>
            <a:r>
              <a:rPr sz="3000" dirty="0" err="1"/>
              <a:t>Transmisión</a:t>
            </a:r>
            <a:r>
              <a:rPr sz="3000" dirty="0"/>
              <a:t> de persona a persona </a:t>
            </a:r>
            <a:r>
              <a:rPr sz="3000" dirty="0" err="1"/>
              <a:t>mediante</a:t>
            </a:r>
            <a:r>
              <a:rPr sz="3000" dirty="0"/>
              <a:t> la </a:t>
            </a:r>
            <a:r>
              <a:rPr sz="3000" dirty="0" err="1"/>
              <a:t>peste</a:t>
            </a:r>
            <a:r>
              <a:rPr sz="3000" dirty="0"/>
              <a:t> </a:t>
            </a:r>
            <a:r>
              <a:rPr sz="3000" dirty="0" err="1"/>
              <a:t>neumónica</a:t>
            </a:r>
            <a:endParaRPr sz="3000" dirty="0"/>
          </a:p>
          <a:p>
            <a:pPr marL="0" indent="0" rtl="0">
              <a:buNone/>
            </a:pPr>
            <a:r>
              <a:rPr sz="3000" dirty="0"/>
              <a:t>4. </a:t>
            </a:r>
            <a:r>
              <a:rPr sz="3000" dirty="0" err="1"/>
              <a:t>Prevención</a:t>
            </a:r>
            <a:r>
              <a:rPr sz="3000" dirty="0"/>
              <a:t>:</a:t>
            </a:r>
          </a:p>
          <a:p>
            <a:pPr rtl="0"/>
            <a:r>
              <a:rPr sz="3000" dirty="0"/>
              <a:t>Control de </a:t>
            </a:r>
            <a:r>
              <a:rPr sz="3000" dirty="0" err="1"/>
              <a:t>roedores</a:t>
            </a:r>
            <a:endParaRPr sz="3000" dirty="0"/>
          </a:p>
          <a:p>
            <a:pPr rtl="0"/>
            <a:r>
              <a:rPr sz="3000" dirty="0" err="1"/>
              <a:t>Gestión</a:t>
            </a:r>
            <a:r>
              <a:rPr sz="3000" dirty="0"/>
              <a:t> de </a:t>
            </a:r>
            <a:r>
              <a:rPr sz="3000" dirty="0" err="1"/>
              <a:t>residuos</a:t>
            </a:r>
            <a:r>
              <a:rPr sz="3000" dirty="0"/>
              <a:t> </a:t>
            </a:r>
            <a:r>
              <a:rPr sz="3000" dirty="0" err="1"/>
              <a:t>sólidos</a:t>
            </a:r>
            <a:endParaRPr sz="3000" dirty="0"/>
          </a:p>
          <a:p>
            <a:pPr marL="0" indent="0">
              <a:buNone/>
            </a:pPr>
            <a:endParaRPr lang="en-CA" sz="3000" dirty="0"/>
          </a:p>
        </p:txBody>
      </p:sp>
      <p:pic>
        <p:nvPicPr>
          <p:cNvPr id="4"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8224" y="3827870"/>
            <a:ext cx="2302147" cy="2469874"/>
          </a:xfrm>
          <a:prstGeom prst="rect">
            <a:avLst/>
          </a:prstGeom>
          <a:ln>
            <a:solidFill>
              <a:schemeClr val="tx1"/>
            </a:solidFill>
          </a:ln>
        </p:spPr>
      </p:pic>
      <p:sp>
        <p:nvSpPr>
          <p:cNvPr id="7" name="Rectangle 10"/>
          <p:cNvSpPr>
            <a:spLocks noChangeArrowheads="1"/>
          </p:cNvSpPr>
          <p:nvPr/>
        </p:nvSpPr>
        <p:spPr bwMode="auto">
          <a:xfrm>
            <a:off x="6599279" y="6392078"/>
            <a:ext cx="1717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rtl="0"/>
            <a:r>
              <a:rPr sz="1400"/>
              <a:t>Pulga (Fuente: CDC) </a:t>
            </a:r>
          </a:p>
        </p:txBody>
      </p:sp>
    </p:spTree>
    <p:extLst>
      <p:ext uri="{BB962C8B-B14F-4D97-AF65-F5344CB8AC3E}">
        <p14:creationId xmlns:p14="http://schemas.microsoft.com/office/powerpoint/2010/main" val="37513327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8697" y="-64514"/>
            <a:ext cx="8229600" cy="1143000"/>
          </a:xfrm>
        </p:spPr>
        <p:txBody>
          <a:bodyPr/>
          <a:lstStyle/>
          <a:p>
            <a:pPr rtl="0" eaLnBrk="1" hangingPunct="1"/>
            <a:r>
              <a:rPr b="1">
                <a:solidFill>
                  <a:schemeClr val="accent2"/>
                </a:solidFill>
              </a:rPr>
              <a:t>Revisión</a:t>
            </a:r>
          </a:p>
        </p:txBody>
      </p:sp>
      <p:pic>
        <p:nvPicPr>
          <p:cNvPr id="23556"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16638"/>
            <a:ext cx="118745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59531" y="2369336"/>
            <a:ext cx="3718783" cy="584775"/>
          </a:xfrm>
          <a:prstGeom prst="rect">
            <a:avLst/>
          </a:prstGeom>
          <a:noFill/>
        </p:spPr>
        <p:txBody>
          <a:bodyPr wrap="square" rtlCol="0">
            <a:spAutoFit/>
          </a:bodyPr>
          <a:lstStyle/>
          <a:p>
            <a:pPr rtl="0"/>
            <a:r>
              <a:rPr sz="3200" b="1"/>
              <a:t>Esquistosomiasis</a:t>
            </a:r>
          </a:p>
        </p:txBody>
      </p:sp>
      <p:sp>
        <p:nvSpPr>
          <p:cNvPr id="6" name="TextBox 5"/>
          <p:cNvSpPr txBox="1"/>
          <p:nvPr/>
        </p:nvSpPr>
        <p:spPr>
          <a:xfrm>
            <a:off x="5592673" y="3917600"/>
            <a:ext cx="2736304" cy="584775"/>
          </a:xfrm>
          <a:prstGeom prst="rect">
            <a:avLst/>
          </a:prstGeom>
          <a:noFill/>
        </p:spPr>
        <p:txBody>
          <a:bodyPr wrap="square" rtlCol="0">
            <a:spAutoFit/>
          </a:bodyPr>
          <a:lstStyle/>
          <a:p>
            <a:pPr rtl="0"/>
            <a:r>
              <a:rPr sz="3200" b="1"/>
              <a:t>Fiebre tifoidea</a:t>
            </a:r>
          </a:p>
        </p:txBody>
      </p:sp>
      <p:sp>
        <p:nvSpPr>
          <p:cNvPr id="7" name="TextBox 6"/>
          <p:cNvSpPr txBox="1"/>
          <p:nvPr/>
        </p:nvSpPr>
        <p:spPr>
          <a:xfrm>
            <a:off x="622860" y="4068483"/>
            <a:ext cx="2736304" cy="584775"/>
          </a:xfrm>
          <a:prstGeom prst="rect">
            <a:avLst/>
          </a:prstGeom>
          <a:noFill/>
        </p:spPr>
        <p:txBody>
          <a:bodyPr wrap="square" rtlCol="0">
            <a:spAutoFit/>
          </a:bodyPr>
          <a:lstStyle/>
          <a:p>
            <a:pPr rtl="0"/>
            <a:r>
              <a:rPr sz="3200" b="1"/>
              <a:t>Disentería</a:t>
            </a:r>
          </a:p>
        </p:txBody>
      </p:sp>
      <p:sp>
        <p:nvSpPr>
          <p:cNvPr id="8" name="TextBox 7"/>
          <p:cNvSpPr txBox="1"/>
          <p:nvPr/>
        </p:nvSpPr>
        <p:spPr>
          <a:xfrm>
            <a:off x="4330343" y="2493278"/>
            <a:ext cx="2736304" cy="584775"/>
          </a:xfrm>
          <a:prstGeom prst="rect">
            <a:avLst/>
          </a:prstGeom>
          <a:noFill/>
        </p:spPr>
        <p:txBody>
          <a:bodyPr wrap="square" rtlCol="0">
            <a:spAutoFit/>
          </a:bodyPr>
          <a:lstStyle/>
          <a:p>
            <a:pPr rtl="0"/>
            <a:r>
              <a:rPr sz="3200" b="1"/>
              <a:t>Giardiasis</a:t>
            </a:r>
          </a:p>
        </p:txBody>
      </p:sp>
      <p:sp>
        <p:nvSpPr>
          <p:cNvPr id="9" name="TextBox 8"/>
          <p:cNvSpPr txBox="1"/>
          <p:nvPr/>
        </p:nvSpPr>
        <p:spPr>
          <a:xfrm>
            <a:off x="1106934" y="5569343"/>
            <a:ext cx="3672408" cy="584775"/>
          </a:xfrm>
          <a:prstGeom prst="rect">
            <a:avLst/>
          </a:prstGeom>
          <a:noFill/>
        </p:spPr>
        <p:txBody>
          <a:bodyPr wrap="square" rtlCol="0">
            <a:spAutoFit/>
          </a:bodyPr>
          <a:lstStyle/>
          <a:p>
            <a:pPr rtl="0"/>
            <a:r>
              <a:rPr sz="3200" b="1"/>
              <a:t>Cryptosporidiosis</a:t>
            </a:r>
          </a:p>
        </p:txBody>
      </p:sp>
      <p:sp>
        <p:nvSpPr>
          <p:cNvPr id="10" name="TextBox 9"/>
          <p:cNvSpPr txBox="1"/>
          <p:nvPr/>
        </p:nvSpPr>
        <p:spPr>
          <a:xfrm>
            <a:off x="6370916" y="3036455"/>
            <a:ext cx="2736304" cy="584775"/>
          </a:xfrm>
          <a:prstGeom prst="rect">
            <a:avLst/>
          </a:prstGeom>
          <a:noFill/>
        </p:spPr>
        <p:txBody>
          <a:bodyPr wrap="square" rtlCol="0">
            <a:spAutoFit/>
          </a:bodyPr>
          <a:lstStyle/>
          <a:p>
            <a:pPr rtl="0"/>
            <a:r>
              <a:rPr sz="3200" b="1"/>
              <a:t>Tracoma</a:t>
            </a:r>
          </a:p>
        </p:txBody>
      </p:sp>
      <p:sp>
        <p:nvSpPr>
          <p:cNvPr id="11" name="TextBox 10"/>
          <p:cNvSpPr txBox="1"/>
          <p:nvPr/>
        </p:nvSpPr>
        <p:spPr>
          <a:xfrm>
            <a:off x="403219" y="3188531"/>
            <a:ext cx="2736304" cy="584775"/>
          </a:xfrm>
          <a:prstGeom prst="rect">
            <a:avLst/>
          </a:prstGeom>
          <a:noFill/>
        </p:spPr>
        <p:txBody>
          <a:bodyPr wrap="square" rtlCol="0">
            <a:spAutoFit/>
          </a:bodyPr>
          <a:lstStyle/>
          <a:p>
            <a:pPr rtl="0"/>
            <a:r>
              <a:rPr sz="3200" b="1"/>
              <a:t>Sarna</a:t>
            </a:r>
          </a:p>
        </p:txBody>
      </p:sp>
      <p:sp>
        <p:nvSpPr>
          <p:cNvPr id="12" name="TextBox 11"/>
          <p:cNvSpPr txBox="1"/>
          <p:nvPr/>
        </p:nvSpPr>
        <p:spPr>
          <a:xfrm>
            <a:off x="5408443" y="1636286"/>
            <a:ext cx="3121977" cy="584775"/>
          </a:xfrm>
          <a:prstGeom prst="rect">
            <a:avLst/>
          </a:prstGeom>
          <a:noFill/>
        </p:spPr>
        <p:txBody>
          <a:bodyPr wrap="square" rtlCol="0">
            <a:spAutoFit/>
          </a:bodyPr>
          <a:lstStyle/>
          <a:p>
            <a:pPr rtl="0"/>
            <a:r>
              <a:rPr sz="3200" b="1"/>
              <a:t>Gusano de guinea</a:t>
            </a:r>
          </a:p>
        </p:txBody>
      </p:sp>
      <p:sp>
        <p:nvSpPr>
          <p:cNvPr id="13" name="TextBox 12"/>
          <p:cNvSpPr txBox="1"/>
          <p:nvPr/>
        </p:nvSpPr>
        <p:spPr>
          <a:xfrm>
            <a:off x="5390855" y="4990413"/>
            <a:ext cx="2736304" cy="584775"/>
          </a:xfrm>
          <a:prstGeom prst="rect">
            <a:avLst/>
          </a:prstGeom>
          <a:noFill/>
        </p:spPr>
        <p:txBody>
          <a:bodyPr wrap="square" rtlCol="0">
            <a:spAutoFit/>
          </a:bodyPr>
          <a:lstStyle/>
          <a:p>
            <a:pPr rtl="0"/>
            <a:r>
              <a:rPr sz="3200" b="1"/>
              <a:t>Ascariasis </a:t>
            </a:r>
          </a:p>
        </p:txBody>
      </p:sp>
      <p:sp>
        <p:nvSpPr>
          <p:cNvPr id="14" name="TextBox 13"/>
          <p:cNvSpPr txBox="1"/>
          <p:nvPr/>
        </p:nvSpPr>
        <p:spPr>
          <a:xfrm>
            <a:off x="458697" y="4969113"/>
            <a:ext cx="2736304" cy="584775"/>
          </a:xfrm>
          <a:prstGeom prst="rect">
            <a:avLst/>
          </a:prstGeom>
          <a:noFill/>
        </p:spPr>
        <p:txBody>
          <a:bodyPr wrap="square" rtlCol="0">
            <a:spAutoFit/>
          </a:bodyPr>
          <a:lstStyle/>
          <a:p>
            <a:pPr rtl="0"/>
            <a:r>
              <a:rPr sz="3200" b="1"/>
              <a:t>Lombriz gancho</a:t>
            </a:r>
          </a:p>
        </p:txBody>
      </p:sp>
      <p:sp>
        <p:nvSpPr>
          <p:cNvPr id="15" name="TextBox 14"/>
          <p:cNvSpPr txBox="1"/>
          <p:nvPr/>
        </p:nvSpPr>
        <p:spPr>
          <a:xfrm>
            <a:off x="2586594" y="3325568"/>
            <a:ext cx="3970811" cy="584775"/>
          </a:xfrm>
          <a:prstGeom prst="rect">
            <a:avLst/>
          </a:prstGeom>
          <a:noFill/>
        </p:spPr>
        <p:txBody>
          <a:bodyPr wrap="square" rtlCol="0">
            <a:spAutoFit/>
          </a:bodyPr>
          <a:lstStyle/>
          <a:p>
            <a:pPr rtl="0"/>
            <a:r>
              <a:rPr sz="3200" b="1"/>
              <a:t>Leishmaniasis</a:t>
            </a:r>
          </a:p>
        </p:txBody>
      </p:sp>
      <p:sp>
        <p:nvSpPr>
          <p:cNvPr id="16" name="TextBox 15"/>
          <p:cNvSpPr txBox="1"/>
          <p:nvPr/>
        </p:nvSpPr>
        <p:spPr>
          <a:xfrm>
            <a:off x="2784390" y="1731845"/>
            <a:ext cx="2736304" cy="584775"/>
          </a:xfrm>
          <a:prstGeom prst="rect">
            <a:avLst/>
          </a:prstGeom>
          <a:noFill/>
        </p:spPr>
        <p:txBody>
          <a:bodyPr wrap="square" rtlCol="0">
            <a:spAutoFit/>
          </a:bodyPr>
          <a:lstStyle/>
          <a:p>
            <a:pPr rtl="0"/>
            <a:r>
              <a:rPr sz="3200" b="1"/>
              <a:t>Cólera</a:t>
            </a:r>
          </a:p>
        </p:txBody>
      </p:sp>
      <p:sp>
        <p:nvSpPr>
          <p:cNvPr id="18" name="TextBox 17"/>
          <p:cNvSpPr txBox="1"/>
          <p:nvPr/>
        </p:nvSpPr>
        <p:spPr>
          <a:xfrm>
            <a:off x="6082884" y="5770838"/>
            <a:ext cx="3312368" cy="584775"/>
          </a:xfrm>
          <a:prstGeom prst="rect">
            <a:avLst/>
          </a:prstGeom>
          <a:noFill/>
        </p:spPr>
        <p:txBody>
          <a:bodyPr wrap="square" rtlCol="0">
            <a:spAutoFit/>
          </a:bodyPr>
          <a:lstStyle/>
          <a:p>
            <a:pPr rtl="0"/>
            <a:r>
              <a:rPr sz="3200" b="1"/>
              <a:t>Dengue</a:t>
            </a:r>
          </a:p>
        </p:txBody>
      </p:sp>
      <p:sp>
        <p:nvSpPr>
          <p:cNvPr id="19" name="TextBox 18"/>
          <p:cNvSpPr txBox="1"/>
          <p:nvPr/>
        </p:nvSpPr>
        <p:spPr>
          <a:xfrm>
            <a:off x="2962191" y="4467168"/>
            <a:ext cx="2736304" cy="584775"/>
          </a:xfrm>
          <a:prstGeom prst="rect">
            <a:avLst/>
          </a:prstGeom>
          <a:noFill/>
        </p:spPr>
        <p:txBody>
          <a:bodyPr wrap="square" rtlCol="0">
            <a:spAutoFit/>
          </a:bodyPr>
          <a:lstStyle/>
          <a:p>
            <a:pPr rtl="0"/>
            <a:r>
              <a:rPr sz="3200" b="1"/>
              <a:t>Fiebre amarilla</a:t>
            </a:r>
          </a:p>
        </p:txBody>
      </p:sp>
      <p:sp>
        <p:nvSpPr>
          <p:cNvPr id="20" name="TextBox 19"/>
          <p:cNvSpPr txBox="1"/>
          <p:nvPr/>
        </p:nvSpPr>
        <p:spPr>
          <a:xfrm>
            <a:off x="6732240" y="2298863"/>
            <a:ext cx="2736304" cy="584775"/>
          </a:xfrm>
          <a:prstGeom prst="rect">
            <a:avLst/>
          </a:prstGeom>
          <a:noFill/>
        </p:spPr>
        <p:txBody>
          <a:bodyPr wrap="square" rtlCol="0">
            <a:spAutoFit/>
          </a:bodyPr>
          <a:lstStyle/>
          <a:p>
            <a:pPr rtl="0"/>
            <a:r>
              <a:rPr sz="3200" b="1"/>
              <a:t>Sigelosis</a:t>
            </a:r>
          </a:p>
        </p:txBody>
      </p:sp>
      <p:sp>
        <p:nvSpPr>
          <p:cNvPr id="21" name="TextBox 20"/>
          <p:cNvSpPr txBox="1"/>
          <p:nvPr/>
        </p:nvSpPr>
        <p:spPr>
          <a:xfrm>
            <a:off x="3604592" y="6164248"/>
            <a:ext cx="2736304" cy="584775"/>
          </a:xfrm>
          <a:prstGeom prst="rect">
            <a:avLst/>
          </a:prstGeom>
          <a:noFill/>
        </p:spPr>
        <p:txBody>
          <a:bodyPr wrap="square" rtlCol="0">
            <a:spAutoFit/>
          </a:bodyPr>
          <a:lstStyle/>
          <a:p>
            <a:pPr rtl="0"/>
            <a:r>
              <a:rPr sz="3200" b="1"/>
              <a:t>Hantavirus</a:t>
            </a:r>
          </a:p>
        </p:txBody>
      </p:sp>
      <p:sp>
        <p:nvSpPr>
          <p:cNvPr id="22" name="TextBox 21"/>
          <p:cNvSpPr txBox="1"/>
          <p:nvPr/>
        </p:nvSpPr>
        <p:spPr>
          <a:xfrm>
            <a:off x="530464" y="1614635"/>
            <a:ext cx="2736304" cy="584775"/>
          </a:xfrm>
          <a:prstGeom prst="rect">
            <a:avLst/>
          </a:prstGeom>
          <a:noFill/>
        </p:spPr>
        <p:txBody>
          <a:bodyPr wrap="square" rtlCol="0">
            <a:spAutoFit/>
          </a:bodyPr>
          <a:lstStyle/>
          <a:p>
            <a:pPr rtl="0"/>
            <a:r>
              <a:rPr sz="3200" b="1"/>
              <a:t>Peste</a:t>
            </a:r>
          </a:p>
        </p:txBody>
      </p:sp>
      <p:sp>
        <p:nvSpPr>
          <p:cNvPr id="23" name="TextBox 22"/>
          <p:cNvSpPr txBox="1"/>
          <p:nvPr/>
        </p:nvSpPr>
        <p:spPr>
          <a:xfrm>
            <a:off x="247737" y="773964"/>
            <a:ext cx="8648523" cy="1077218"/>
          </a:xfrm>
          <a:prstGeom prst="rect">
            <a:avLst/>
          </a:prstGeom>
          <a:noFill/>
        </p:spPr>
        <p:txBody>
          <a:bodyPr wrap="square" rtlCol="0">
            <a:spAutoFit/>
          </a:bodyPr>
          <a:lstStyle/>
          <a:p>
            <a:pPr algn="ctr" rtl="0"/>
            <a:r>
              <a:rPr sz="3200"/>
              <a:t>1. Haga una lista con algunas de las enfermedades causadas por falta de saneamiento ambiental.</a:t>
            </a:r>
          </a:p>
        </p:txBody>
      </p:sp>
    </p:spTree>
    <p:extLst>
      <p:ext uri="{BB962C8B-B14F-4D97-AF65-F5344CB8AC3E}">
        <p14:creationId xmlns:p14="http://schemas.microsoft.com/office/powerpoint/2010/main" val="179051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8" grpId="0"/>
      <p:bldP spid="9" grpId="0"/>
      <p:bldP spid="10" grpId="0"/>
      <p:bldP spid="11" grpId="0"/>
      <p:bldP spid="12" grpId="0"/>
      <p:bldP spid="13" grpId="0"/>
      <p:bldP spid="14" grpId="0"/>
      <p:bldP spid="15" grpId="0"/>
      <p:bldP spid="16" grpId="0"/>
      <p:bldP spid="18" grpId="0"/>
      <p:bldP spid="19" grpId="0"/>
      <p:bldP spid="20" grpId="0"/>
      <p:bldP spid="21" grpId="0"/>
      <p:bldP spid="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65300" y="28230"/>
            <a:ext cx="8229600" cy="1143000"/>
          </a:xfrm>
        </p:spPr>
        <p:txBody>
          <a:bodyPr/>
          <a:lstStyle/>
          <a:p>
            <a:pPr rtl="0" eaLnBrk="1" hangingPunct="1"/>
            <a:r>
              <a:rPr b="1" dirty="0" err="1">
                <a:solidFill>
                  <a:schemeClr val="accent2"/>
                </a:solidFill>
              </a:rPr>
              <a:t>Revisión</a:t>
            </a:r>
            <a:endParaRPr b="1" dirty="0">
              <a:solidFill>
                <a:schemeClr val="accent2"/>
              </a:solidFill>
            </a:endParaRPr>
          </a:p>
        </p:txBody>
      </p:sp>
      <p:sp>
        <p:nvSpPr>
          <p:cNvPr id="14339" name="Rectangle 3"/>
          <p:cNvSpPr>
            <a:spLocks noGrp="1" noChangeArrowheads="1"/>
          </p:cNvSpPr>
          <p:nvPr>
            <p:ph idx="1"/>
          </p:nvPr>
        </p:nvSpPr>
        <p:spPr>
          <a:xfrm>
            <a:off x="465300" y="908720"/>
            <a:ext cx="8229600" cy="4525963"/>
          </a:xfrm>
        </p:spPr>
        <p:txBody>
          <a:bodyPr/>
          <a:lstStyle/>
          <a:p>
            <a:pPr rtl="0" eaLnBrk="1" hangingPunct="1">
              <a:buFontTx/>
              <a:buNone/>
            </a:pPr>
            <a:r>
              <a:rPr dirty="0"/>
              <a:t>2. ¿</a:t>
            </a:r>
            <a:r>
              <a:rPr dirty="0" err="1"/>
              <a:t>Cómo</a:t>
            </a:r>
            <a:r>
              <a:rPr dirty="0"/>
              <a:t> </a:t>
            </a:r>
            <a:r>
              <a:rPr dirty="0" err="1"/>
              <a:t>puede</a:t>
            </a:r>
            <a:r>
              <a:rPr dirty="0"/>
              <a:t> </a:t>
            </a:r>
            <a:r>
              <a:rPr dirty="0" err="1"/>
              <a:t>ayudar</a:t>
            </a:r>
            <a:r>
              <a:rPr dirty="0"/>
              <a:t> el </a:t>
            </a:r>
            <a:r>
              <a:rPr dirty="0" err="1"/>
              <a:t>saneamiento</a:t>
            </a:r>
            <a:r>
              <a:rPr dirty="0"/>
              <a:t> </a:t>
            </a:r>
            <a:r>
              <a:rPr dirty="0" err="1"/>
              <a:t>ambiental</a:t>
            </a:r>
            <a:r>
              <a:rPr dirty="0"/>
              <a:t> a </a:t>
            </a:r>
            <a:r>
              <a:rPr dirty="0" err="1"/>
              <a:t>prevenir</a:t>
            </a:r>
            <a:r>
              <a:rPr dirty="0"/>
              <a:t> la </a:t>
            </a:r>
            <a:r>
              <a:rPr dirty="0" err="1"/>
              <a:t>transmisión</a:t>
            </a:r>
            <a:r>
              <a:rPr dirty="0"/>
              <a:t> de </a:t>
            </a:r>
            <a:r>
              <a:rPr dirty="0" err="1"/>
              <a:t>enfermedades</a:t>
            </a:r>
            <a:r>
              <a:rPr dirty="0"/>
              <a:t>?</a:t>
            </a:r>
          </a:p>
        </p:txBody>
      </p:sp>
      <p:pic>
        <p:nvPicPr>
          <p:cNvPr id="5120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3528" y="2542252"/>
            <a:ext cx="8064896" cy="3046988"/>
          </a:xfrm>
          <a:prstGeom prst="rect">
            <a:avLst/>
          </a:prstGeom>
        </p:spPr>
        <p:txBody>
          <a:bodyPr wrap="square">
            <a:spAutoFit/>
          </a:bodyPr>
          <a:lstStyle/>
          <a:p>
            <a:pPr marL="800100" lvl="1" indent="-342900" rtl="0" eaLnBrk="1" hangingPunct="1">
              <a:buFont typeface="Arial" panose="020B0604020202020204" pitchFamily="34" charset="0"/>
              <a:buChar char="•"/>
            </a:pPr>
            <a:r>
              <a:rPr sz="2400" dirty="0" err="1"/>
              <a:t>Beber</a:t>
            </a:r>
            <a:r>
              <a:rPr sz="2400" dirty="0"/>
              <a:t> </a:t>
            </a:r>
            <a:r>
              <a:rPr sz="2400" dirty="0" err="1"/>
              <a:t>agua</a:t>
            </a:r>
            <a:r>
              <a:rPr sz="2400" dirty="0"/>
              <a:t> </a:t>
            </a:r>
            <a:r>
              <a:rPr sz="2400" dirty="0" err="1"/>
              <a:t>segura</a:t>
            </a:r>
            <a:endParaRPr sz="2400" dirty="0"/>
          </a:p>
          <a:p>
            <a:pPr marL="800100" lvl="1" indent="-342900" rtl="0" eaLnBrk="1" hangingPunct="1">
              <a:buFont typeface="Arial" panose="020B0604020202020204" pitchFamily="34" charset="0"/>
              <a:buChar char="•"/>
            </a:pPr>
            <a:r>
              <a:rPr sz="2400" dirty="0" err="1"/>
              <a:t>Usar</a:t>
            </a:r>
            <a:r>
              <a:rPr sz="2400" dirty="0"/>
              <a:t> </a:t>
            </a:r>
            <a:r>
              <a:rPr sz="2400" dirty="0" err="1"/>
              <a:t>letrinas</a:t>
            </a:r>
            <a:r>
              <a:rPr sz="2400" dirty="0"/>
              <a:t> para </a:t>
            </a:r>
            <a:r>
              <a:rPr sz="2400" dirty="0" err="1"/>
              <a:t>eliminar</a:t>
            </a:r>
            <a:r>
              <a:rPr sz="2400" dirty="0"/>
              <a:t> </a:t>
            </a:r>
            <a:r>
              <a:rPr sz="2400" dirty="0" err="1"/>
              <a:t>excrementos</a:t>
            </a:r>
            <a:r>
              <a:rPr sz="2400" dirty="0"/>
              <a:t> </a:t>
            </a:r>
            <a:r>
              <a:rPr sz="2400" dirty="0" err="1"/>
              <a:t>en</a:t>
            </a:r>
            <a:r>
              <a:rPr sz="2400" dirty="0"/>
              <a:t> forma </a:t>
            </a:r>
            <a:r>
              <a:rPr sz="2400" dirty="0" err="1"/>
              <a:t>segura</a:t>
            </a:r>
            <a:endParaRPr sz="2400" dirty="0"/>
          </a:p>
          <a:p>
            <a:pPr marL="800100" lvl="1" indent="-342900" rtl="0" eaLnBrk="1" hangingPunct="1">
              <a:buFont typeface="Arial" panose="020B0604020202020204" pitchFamily="34" charset="0"/>
              <a:buChar char="•"/>
            </a:pPr>
            <a:r>
              <a:rPr sz="2400" dirty="0" err="1"/>
              <a:t>Eliminar</a:t>
            </a:r>
            <a:r>
              <a:rPr sz="2400" dirty="0"/>
              <a:t> </a:t>
            </a:r>
            <a:r>
              <a:rPr sz="2400" dirty="0" err="1"/>
              <a:t>aguas</a:t>
            </a:r>
            <a:r>
              <a:rPr sz="2400" dirty="0"/>
              <a:t> </a:t>
            </a:r>
            <a:r>
              <a:rPr sz="2400" dirty="0" err="1"/>
              <a:t>residuales</a:t>
            </a:r>
            <a:r>
              <a:rPr sz="2400" dirty="0"/>
              <a:t> para </a:t>
            </a:r>
            <a:r>
              <a:rPr sz="2400" dirty="0" err="1"/>
              <a:t>evitar</a:t>
            </a:r>
            <a:r>
              <a:rPr sz="2400" dirty="0"/>
              <a:t> el </a:t>
            </a:r>
            <a:r>
              <a:rPr sz="2400" dirty="0" err="1"/>
              <a:t>agua</a:t>
            </a:r>
            <a:r>
              <a:rPr sz="2400" dirty="0"/>
              <a:t> </a:t>
            </a:r>
            <a:r>
              <a:rPr sz="2400" dirty="0" err="1"/>
              <a:t>estancada</a:t>
            </a:r>
            <a:endParaRPr sz="2400" dirty="0"/>
          </a:p>
          <a:p>
            <a:pPr marL="800100" lvl="1" indent="-342900" rtl="0" eaLnBrk="1" hangingPunct="1">
              <a:buFont typeface="Arial" panose="020B0604020202020204" pitchFamily="34" charset="0"/>
              <a:buChar char="•"/>
            </a:pPr>
            <a:r>
              <a:rPr sz="2400" dirty="0" err="1"/>
              <a:t>Limpiar</a:t>
            </a:r>
            <a:r>
              <a:rPr sz="2400" dirty="0"/>
              <a:t> los </a:t>
            </a:r>
            <a:r>
              <a:rPr sz="2400" dirty="0" err="1"/>
              <a:t>canales</a:t>
            </a:r>
            <a:r>
              <a:rPr sz="2400" dirty="0"/>
              <a:t> de </a:t>
            </a:r>
            <a:r>
              <a:rPr sz="2400" dirty="0" err="1"/>
              <a:t>drenaje</a:t>
            </a:r>
            <a:endParaRPr sz="2400" dirty="0"/>
          </a:p>
          <a:p>
            <a:pPr marL="800100" lvl="1" indent="-342900" rtl="0" eaLnBrk="1" hangingPunct="1">
              <a:buFont typeface="Arial" panose="020B0604020202020204" pitchFamily="34" charset="0"/>
              <a:buChar char="•"/>
            </a:pPr>
            <a:r>
              <a:rPr sz="2400" dirty="0" err="1"/>
              <a:t>Tratar</a:t>
            </a:r>
            <a:r>
              <a:rPr sz="2400" dirty="0"/>
              <a:t> y </a:t>
            </a:r>
            <a:r>
              <a:rPr sz="2400" dirty="0" err="1"/>
              <a:t>eliminar</a:t>
            </a:r>
            <a:r>
              <a:rPr sz="2400" dirty="0"/>
              <a:t> los </a:t>
            </a:r>
            <a:r>
              <a:rPr sz="2400" dirty="0" err="1"/>
              <a:t>residuos</a:t>
            </a:r>
            <a:r>
              <a:rPr sz="2400" dirty="0"/>
              <a:t> </a:t>
            </a:r>
            <a:r>
              <a:rPr sz="2400" dirty="0" err="1"/>
              <a:t>sólidos</a:t>
            </a:r>
            <a:endParaRPr sz="2400" dirty="0"/>
          </a:p>
          <a:p>
            <a:pPr marL="800100" lvl="1" indent="-342900" rtl="0" eaLnBrk="1" hangingPunct="1">
              <a:buFont typeface="Arial" panose="020B0604020202020204" pitchFamily="34" charset="0"/>
              <a:buChar char="•"/>
            </a:pPr>
            <a:r>
              <a:rPr sz="2400" dirty="0" err="1"/>
              <a:t>Gestión</a:t>
            </a:r>
            <a:r>
              <a:rPr sz="2400" dirty="0"/>
              <a:t> de los </a:t>
            </a:r>
            <a:r>
              <a:rPr sz="2400" dirty="0" err="1"/>
              <a:t>excrementos</a:t>
            </a:r>
            <a:r>
              <a:rPr sz="2400" dirty="0"/>
              <a:t> de </a:t>
            </a:r>
            <a:r>
              <a:rPr sz="2400" dirty="0" err="1"/>
              <a:t>animales</a:t>
            </a:r>
            <a:endParaRPr sz="2400" dirty="0"/>
          </a:p>
          <a:p>
            <a:pPr marL="800100" lvl="1" indent="-342900" rtl="0" eaLnBrk="1" hangingPunct="1">
              <a:buFont typeface="Arial" panose="020B0604020202020204" pitchFamily="34" charset="0"/>
              <a:buChar char="•"/>
            </a:pPr>
            <a:r>
              <a:rPr sz="2400" dirty="0" err="1"/>
              <a:t>Usar</a:t>
            </a:r>
            <a:r>
              <a:rPr sz="2400" dirty="0"/>
              <a:t> </a:t>
            </a:r>
            <a:r>
              <a:rPr sz="2400" dirty="0" err="1"/>
              <a:t>insecticidas</a:t>
            </a:r>
            <a:r>
              <a:rPr sz="2400" dirty="0"/>
              <a:t> y </a:t>
            </a:r>
            <a:r>
              <a:rPr sz="2400" dirty="0" err="1"/>
              <a:t>mosquiteros</a:t>
            </a:r>
            <a:r>
              <a:rPr sz="2400" dirty="0"/>
              <a:t> </a:t>
            </a:r>
            <a:r>
              <a:rPr sz="2400" dirty="0" err="1"/>
              <a:t>en</a:t>
            </a:r>
            <a:r>
              <a:rPr sz="2400" dirty="0"/>
              <a:t> </a:t>
            </a:r>
            <a:r>
              <a:rPr sz="2400" dirty="0" err="1"/>
              <a:t>las</a:t>
            </a:r>
            <a:r>
              <a:rPr sz="2400" dirty="0"/>
              <a:t> </a:t>
            </a:r>
            <a:r>
              <a:rPr sz="2400" dirty="0" err="1"/>
              <a:t>camas</a:t>
            </a:r>
            <a:endParaRPr sz="2400" dirty="0"/>
          </a:p>
          <a:p>
            <a:pPr marL="800100" lvl="1" indent="-342900" rtl="0" eaLnBrk="1" hangingPunct="1">
              <a:buFont typeface="Arial" panose="020B0604020202020204" pitchFamily="34" charset="0"/>
              <a:buChar char="•"/>
            </a:pPr>
            <a:r>
              <a:rPr sz="2400" dirty="0"/>
              <a:t>Control de </a:t>
            </a:r>
            <a:r>
              <a:rPr sz="2400" dirty="0" err="1"/>
              <a:t>roedores</a:t>
            </a:r>
            <a:endParaRPr sz="2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slide(fromBottom)">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rtl="0" eaLnBrk="1" hangingPunct="1"/>
            <a:r>
              <a:rPr b="1">
                <a:solidFill>
                  <a:schemeClr val="accent2"/>
                </a:solidFill>
              </a:rPr>
              <a:t>Resultados del aprendizaje</a:t>
            </a:r>
          </a:p>
        </p:txBody>
      </p:sp>
      <p:sp>
        <p:nvSpPr>
          <p:cNvPr id="14339" name="Rectangle 3"/>
          <p:cNvSpPr>
            <a:spLocks noGrp="1" noChangeArrowheads="1"/>
          </p:cNvSpPr>
          <p:nvPr>
            <p:ph type="body" idx="1"/>
          </p:nvPr>
        </p:nvSpPr>
        <p:spPr>
          <a:xfrm>
            <a:off x="440644" y="1196752"/>
            <a:ext cx="8229600" cy="4525963"/>
          </a:xfrm>
        </p:spPr>
        <p:txBody>
          <a:bodyPr/>
          <a:lstStyle/>
          <a:p>
            <a:pPr marL="514350" indent="-514350" rtl="0">
              <a:buFontTx/>
              <a:buAutoNum type="arabicPeriod"/>
            </a:pPr>
            <a:r>
              <a:rPr dirty="0" err="1"/>
              <a:t>Identificar</a:t>
            </a:r>
            <a:r>
              <a:rPr dirty="0"/>
              <a:t> los </a:t>
            </a:r>
            <a:r>
              <a:rPr dirty="0" err="1"/>
              <a:t>cuatro</a:t>
            </a:r>
            <a:r>
              <a:rPr dirty="0"/>
              <a:t> </a:t>
            </a:r>
            <a:r>
              <a:rPr dirty="0" err="1"/>
              <a:t>tipos</a:t>
            </a:r>
            <a:r>
              <a:rPr dirty="0"/>
              <a:t> </a:t>
            </a:r>
            <a:r>
              <a:rPr dirty="0" err="1"/>
              <a:t>diferentes</a:t>
            </a:r>
            <a:r>
              <a:rPr dirty="0"/>
              <a:t> de </a:t>
            </a:r>
            <a:r>
              <a:rPr dirty="0" err="1"/>
              <a:t>patógenos</a:t>
            </a:r>
            <a:r>
              <a:rPr dirty="0"/>
              <a:t>.</a:t>
            </a:r>
          </a:p>
          <a:p>
            <a:pPr marL="514350" indent="-514350" rtl="0">
              <a:buFontTx/>
              <a:buAutoNum type="arabicPeriod"/>
            </a:pPr>
            <a:r>
              <a:rPr dirty="0" err="1"/>
              <a:t>Identificar</a:t>
            </a:r>
            <a:r>
              <a:rPr dirty="0"/>
              <a:t> </a:t>
            </a:r>
            <a:r>
              <a:rPr dirty="0" err="1"/>
              <a:t>las</a:t>
            </a:r>
            <a:r>
              <a:rPr dirty="0"/>
              <a:t> </a:t>
            </a:r>
            <a:r>
              <a:rPr dirty="0" err="1"/>
              <a:t>diferentes</a:t>
            </a:r>
            <a:r>
              <a:rPr dirty="0"/>
              <a:t> </a:t>
            </a:r>
            <a:r>
              <a:rPr dirty="0" err="1"/>
              <a:t>rutas</a:t>
            </a:r>
            <a:r>
              <a:rPr dirty="0"/>
              <a:t> de </a:t>
            </a:r>
            <a:r>
              <a:rPr dirty="0" err="1"/>
              <a:t>transmisión</a:t>
            </a:r>
            <a:r>
              <a:rPr dirty="0"/>
              <a:t> de </a:t>
            </a:r>
            <a:r>
              <a:rPr dirty="0" err="1"/>
              <a:t>las</a:t>
            </a:r>
            <a:r>
              <a:rPr dirty="0"/>
              <a:t> </a:t>
            </a:r>
            <a:r>
              <a:rPr dirty="0" err="1"/>
              <a:t>enfermedades</a:t>
            </a:r>
            <a:r>
              <a:rPr dirty="0"/>
              <a:t>.</a:t>
            </a:r>
          </a:p>
          <a:p>
            <a:pPr marL="514350" indent="-514350" rtl="0">
              <a:buFontTx/>
              <a:buAutoNum type="arabicPeriod"/>
            </a:pPr>
            <a:r>
              <a:rPr dirty="0" err="1"/>
              <a:t>Identificar</a:t>
            </a:r>
            <a:r>
              <a:rPr dirty="0"/>
              <a:t> </a:t>
            </a:r>
            <a:r>
              <a:rPr dirty="0" err="1"/>
              <a:t>las</a:t>
            </a:r>
            <a:r>
              <a:rPr dirty="0"/>
              <a:t> </a:t>
            </a:r>
            <a:r>
              <a:rPr dirty="0" err="1"/>
              <a:t>enfermedades</a:t>
            </a:r>
            <a:r>
              <a:rPr dirty="0"/>
              <a:t> </a:t>
            </a:r>
            <a:r>
              <a:rPr dirty="0" err="1"/>
              <a:t>relacionadas</a:t>
            </a:r>
            <a:r>
              <a:rPr dirty="0"/>
              <a:t> con el </a:t>
            </a:r>
            <a:r>
              <a:rPr dirty="0" err="1"/>
              <a:t>saneamiento</a:t>
            </a:r>
            <a:r>
              <a:rPr dirty="0"/>
              <a:t> </a:t>
            </a:r>
            <a:r>
              <a:rPr dirty="0" err="1"/>
              <a:t>ambiental</a:t>
            </a:r>
            <a:r>
              <a:rPr dirty="0"/>
              <a:t>.</a:t>
            </a:r>
          </a:p>
          <a:p>
            <a:pPr marL="514350" indent="-514350" rtl="0">
              <a:buFontTx/>
              <a:buAutoNum type="arabicPeriod"/>
            </a:pPr>
            <a:r>
              <a:rPr dirty="0" err="1"/>
              <a:t>Explicar</a:t>
            </a:r>
            <a:r>
              <a:rPr dirty="0"/>
              <a:t> </a:t>
            </a:r>
            <a:r>
              <a:rPr dirty="0" err="1"/>
              <a:t>cómo</a:t>
            </a:r>
            <a:r>
              <a:rPr dirty="0"/>
              <a:t> el </a:t>
            </a:r>
            <a:r>
              <a:rPr dirty="0" err="1"/>
              <a:t>saneamiento</a:t>
            </a:r>
            <a:r>
              <a:rPr dirty="0"/>
              <a:t> </a:t>
            </a:r>
            <a:r>
              <a:rPr dirty="0" err="1"/>
              <a:t>ambiental</a:t>
            </a:r>
            <a:r>
              <a:rPr dirty="0"/>
              <a:t> </a:t>
            </a:r>
            <a:r>
              <a:rPr dirty="0" err="1"/>
              <a:t>puede</a:t>
            </a:r>
            <a:r>
              <a:rPr dirty="0"/>
              <a:t> </a:t>
            </a:r>
            <a:r>
              <a:rPr dirty="0" err="1"/>
              <a:t>prevenir</a:t>
            </a:r>
            <a:r>
              <a:rPr dirty="0"/>
              <a:t> la </a:t>
            </a:r>
            <a:r>
              <a:rPr dirty="0" err="1"/>
              <a:t>transmisión</a:t>
            </a:r>
            <a:r>
              <a:rPr dirty="0"/>
              <a:t> de </a:t>
            </a:r>
            <a:r>
              <a:rPr dirty="0" err="1"/>
              <a:t>enfermedades</a:t>
            </a:r>
            <a:r>
              <a:rPr dirty="0"/>
              <a:t>.</a:t>
            </a:r>
          </a:p>
          <a:p>
            <a:pPr marL="514350" indent="-514350">
              <a:buFontTx/>
              <a:buNone/>
            </a:pPr>
            <a:endParaRPr lang="en-US" dirty="0" smtClean="0"/>
          </a:p>
          <a:p>
            <a:pPr marL="514350" indent="-514350" eaLnBrk="1" hangingPunct="1">
              <a:buFontTx/>
              <a:buNone/>
            </a:pPr>
            <a:endParaRPr lang="en-US" dirty="0" smtClean="0"/>
          </a:p>
        </p:txBody>
      </p:sp>
      <p:pic>
        <p:nvPicPr>
          <p:cNvPr id="5124"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b="1">
                <a:solidFill>
                  <a:schemeClr val="accent2"/>
                </a:solidFill>
              </a:rPr>
              <a:t>¿Qué es un patógeno?</a:t>
            </a:r>
          </a:p>
        </p:txBody>
      </p:sp>
      <p:sp>
        <p:nvSpPr>
          <p:cNvPr id="6" name="Rectangle 3"/>
          <p:cNvSpPr txBox="1">
            <a:spLocks noChangeArrowheads="1"/>
          </p:cNvSpPr>
          <p:nvPr/>
        </p:nvSpPr>
        <p:spPr>
          <a:xfrm>
            <a:off x="457200" y="2348880"/>
            <a:ext cx="8229600" cy="2193107"/>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514350" indent="-514350" algn="ctr" rtl="0">
              <a:buFontTx/>
              <a:buNone/>
            </a:pPr>
            <a:r>
              <a:rPr sz="4400" i="1"/>
              <a:t>Cualquier organismo vivo que </a:t>
            </a:r>
          </a:p>
          <a:p>
            <a:pPr marL="514350" indent="-514350" algn="ctr" rtl="0">
              <a:buFontTx/>
              <a:buNone/>
            </a:pPr>
            <a:r>
              <a:rPr sz="4400" i="1"/>
              <a:t>causa enfermedades </a:t>
            </a:r>
          </a:p>
        </p:txBody>
      </p:sp>
      <p:pic>
        <p:nvPicPr>
          <p:cNvPr id="7"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8087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rtl="0" eaLnBrk="1" hangingPunct="1"/>
            <a:r>
              <a:rPr sz="4000" b="1">
                <a:solidFill>
                  <a:schemeClr val="accent2"/>
                </a:solidFill>
              </a:rPr>
              <a:t>Tipos de patógenos</a:t>
            </a:r>
          </a:p>
        </p:txBody>
      </p:sp>
      <p:sp>
        <p:nvSpPr>
          <p:cNvPr id="110595" name="Rectangle 3"/>
          <p:cNvSpPr>
            <a:spLocks noGrp="1" noChangeArrowheads="1"/>
          </p:cNvSpPr>
          <p:nvPr>
            <p:ph type="body" idx="4294967295"/>
          </p:nvPr>
        </p:nvSpPr>
        <p:spPr>
          <a:xfrm>
            <a:off x="446856" y="1528787"/>
            <a:ext cx="8229600" cy="4708525"/>
          </a:xfrm>
        </p:spPr>
        <p:txBody>
          <a:bodyPr/>
          <a:lstStyle/>
          <a:p>
            <a:pPr marL="457200" indent="-457200" rtl="0">
              <a:lnSpc>
                <a:spcPct val="90000"/>
              </a:lnSpc>
              <a:buFont typeface="Wingdings" pitchFamily="2" charset="2"/>
              <a:buAutoNum type="arabicPeriod"/>
            </a:pPr>
            <a:r>
              <a:rPr b="1">
                <a:solidFill>
                  <a:schemeClr val="accent2"/>
                </a:solidFill>
              </a:rPr>
              <a:t>Virus:</a:t>
            </a:r>
            <a:r>
              <a:rPr/>
              <a:t> </a:t>
            </a:r>
            <a:r>
              <a:rPr sz="2800"/>
              <a:t>(0,02 – 0,2 micras), incapaces de reproducirse por sí mismos</a:t>
            </a:r>
          </a:p>
          <a:p>
            <a:pPr marL="457200" indent="-457200" rtl="0">
              <a:lnSpc>
                <a:spcPct val="90000"/>
              </a:lnSpc>
              <a:buFont typeface="Wingdings" pitchFamily="2" charset="2"/>
              <a:buAutoNum type="arabicPeriod"/>
            </a:pPr>
            <a:r>
              <a:rPr b="1">
                <a:solidFill>
                  <a:schemeClr val="accent2"/>
                </a:solidFill>
              </a:rPr>
              <a:t>Bacterias:</a:t>
            </a:r>
            <a:r>
              <a:rPr/>
              <a:t> (</a:t>
            </a:r>
            <a:r>
              <a:rPr sz="2800"/>
              <a:t>0,2 – 5 micras), los seres vivos más comunes que se encuentran en las heces humanas y animales</a:t>
            </a:r>
          </a:p>
          <a:p>
            <a:pPr marL="457200" indent="-457200" rtl="0">
              <a:lnSpc>
                <a:spcPct val="90000"/>
              </a:lnSpc>
              <a:buFont typeface="Wingdings" pitchFamily="2" charset="2"/>
              <a:buAutoNum type="arabicPeriod"/>
            </a:pPr>
            <a:r>
              <a:rPr b="1">
                <a:solidFill>
                  <a:schemeClr val="accent2"/>
                </a:solidFill>
              </a:rPr>
              <a:t>Protozoos:</a:t>
            </a:r>
            <a:r>
              <a:rPr/>
              <a:t> </a:t>
            </a:r>
            <a:r>
              <a:rPr sz="2800"/>
              <a:t>(4 – 20 micras), pueden formar quistes </a:t>
            </a:r>
          </a:p>
          <a:p>
            <a:pPr marL="457200" indent="-457200" rtl="0">
              <a:lnSpc>
                <a:spcPct val="90000"/>
              </a:lnSpc>
              <a:buFont typeface="Wingdings" pitchFamily="2" charset="2"/>
              <a:buAutoNum type="arabicPeriod"/>
            </a:pPr>
            <a:r>
              <a:rPr b="1">
                <a:solidFill>
                  <a:schemeClr val="accent2"/>
                </a:solidFill>
              </a:rPr>
              <a:t>Helmintos:</a:t>
            </a:r>
            <a:r>
              <a:rPr sz="2800"/>
              <a:t> (40 – 100 micras), </a:t>
            </a:r>
            <a:r>
              <a:rPr/>
              <a:t>g</a:t>
            </a:r>
            <a:r>
              <a:rPr sz="2800"/>
              <a:t>usanos y duelas, necesitan un huésped y se transmiten a través de las heces humanas y animales</a:t>
            </a:r>
          </a:p>
        </p:txBody>
      </p:sp>
      <p:pic>
        <p:nvPicPr>
          <p:cNvPr id="7" name="Picture 4" descr="CAWST Colour - no text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494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0" end="0"/>
                                            </p:txEl>
                                          </p:spTgt>
                                        </p:tgtEl>
                                        <p:attrNameLst>
                                          <p:attrName>ppt_c</p:attrName>
                                        </p:attrNameLst>
                                      </p:cBhvr>
                                      <p:to>
                                        <a:schemeClr val="bg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1" end="1"/>
                                            </p:txEl>
                                          </p:spTgt>
                                        </p:tgtEl>
                                        <p:attrNameLst>
                                          <p:attrName>ppt_c</p:attrName>
                                        </p:attrNameLst>
                                      </p:cBhvr>
                                      <p:to>
                                        <a:schemeClr val="bg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2" end="2"/>
                                            </p:txEl>
                                          </p:spTgt>
                                        </p:tgtEl>
                                        <p:attrNameLst>
                                          <p:attrName>ppt_c</p:attrName>
                                        </p:attrNameLst>
                                      </p:cBhvr>
                                      <p:to>
                                        <a:schemeClr val="bg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10595">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9"/>
          <p:cNvSpPr>
            <a:spLocks noGrp="1" noChangeArrowheads="1"/>
          </p:cNvSpPr>
          <p:nvPr>
            <p:ph type="title"/>
          </p:nvPr>
        </p:nvSpPr>
        <p:spPr>
          <a:xfrm>
            <a:off x="395536" y="260648"/>
            <a:ext cx="8229600" cy="1143000"/>
          </a:xfrm>
        </p:spPr>
        <p:txBody>
          <a:bodyPr/>
          <a:lstStyle/>
          <a:p>
            <a:pPr rtl="0" eaLnBrk="1" hangingPunct="1"/>
            <a:r>
              <a:rPr b="1">
                <a:solidFill>
                  <a:schemeClr val="accent2"/>
                </a:solidFill>
              </a:rPr>
              <a:t>¿Qué tan grandes son?</a:t>
            </a:r>
          </a:p>
        </p:txBody>
      </p:sp>
      <p:pic>
        <p:nvPicPr>
          <p:cNvPr id="119860" name="ShockwaveFlash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341438"/>
            <a:ext cx="8064500" cy="489585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951244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484188" y="14288"/>
            <a:ext cx="8229600" cy="1143000"/>
          </a:xfrm>
        </p:spPr>
        <p:txBody>
          <a:bodyPr/>
          <a:lstStyle/>
          <a:p>
            <a:pPr rtl="0" eaLnBrk="1" hangingPunct="1"/>
            <a:r>
              <a:rPr sz="4000" b="1" dirty="0" err="1">
                <a:solidFill>
                  <a:schemeClr val="accent2"/>
                </a:solidFill>
              </a:rPr>
              <a:t>Comparación</a:t>
            </a:r>
            <a:r>
              <a:rPr sz="4000" b="1" dirty="0">
                <a:solidFill>
                  <a:schemeClr val="accent2"/>
                </a:solidFill>
              </a:rPr>
              <a:t> de </a:t>
            </a:r>
            <a:r>
              <a:rPr sz="4000" b="1" dirty="0" err="1">
                <a:solidFill>
                  <a:schemeClr val="accent2"/>
                </a:solidFill>
              </a:rPr>
              <a:t>tamaños</a:t>
            </a:r>
            <a:endParaRPr sz="4000" b="1" dirty="0">
              <a:solidFill>
                <a:schemeClr val="accent2"/>
              </a:solidFill>
            </a:endParaRPr>
          </a:p>
        </p:txBody>
      </p:sp>
      <p:sp>
        <p:nvSpPr>
          <p:cNvPr id="112643" name="Oval 3"/>
          <p:cNvSpPr>
            <a:spLocks noChangeArrowheads="1"/>
          </p:cNvSpPr>
          <p:nvPr/>
        </p:nvSpPr>
        <p:spPr bwMode="auto">
          <a:xfrm>
            <a:off x="4714875" y="1484313"/>
            <a:ext cx="71438" cy="714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112644" name="Text Box 4"/>
          <p:cNvSpPr txBox="1">
            <a:spLocks noChangeArrowheads="1"/>
          </p:cNvSpPr>
          <p:nvPr/>
        </p:nvSpPr>
        <p:spPr bwMode="auto">
          <a:xfrm>
            <a:off x="5291138" y="1341438"/>
            <a:ext cx="287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ct val="50000"/>
              </a:spcBef>
            </a:pPr>
            <a:r>
              <a:rPr>
                <a:cs typeface="Arial" charset="0"/>
              </a:rPr>
              <a:t>Virus (0,02 a 0,2 micras)</a:t>
            </a:r>
          </a:p>
        </p:txBody>
      </p:sp>
      <p:sp>
        <p:nvSpPr>
          <p:cNvPr id="112645" name="Oval 5"/>
          <p:cNvSpPr>
            <a:spLocks noChangeArrowheads="1"/>
          </p:cNvSpPr>
          <p:nvPr/>
        </p:nvSpPr>
        <p:spPr bwMode="auto">
          <a:xfrm>
            <a:off x="4354513" y="1773238"/>
            <a:ext cx="863600" cy="7207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112646" name="Oval 6"/>
          <p:cNvSpPr>
            <a:spLocks noChangeArrowheads="1"/>
          </p:cNvSpPr>
          <p:nvPr/>
        </p:nvSpPr>
        <p:spPr bwMode="auto">
          <a:xfrm>
            <a:off x="754063" y="3357563"/>
            <a:ext cx="8064500" cy="23764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112647" name="Text Box 7"/>
          <p:cNvSpPr txBox="1">
            <a:spLocks noChangeArrowheads="1"/>
          </p:cNvSpPr>
          <p:nvPr/>
        </p:nvSpPr>
        <p:spPr bwMode="auto">
          <a:xfrm>
            <a:off x="6444208" y="4149725"/>
            <a:ext cx="223306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a:cs typeface="Arial" charset="0"/>
              </a:rPr>
              <a:t>Helmintos</a:t>
            </a:r>
          </a:p>
          <a:p>
            <a:pPr rtl="0" eaLnBrk="1" hangingPunct="1"/>
            <a:r>
              <a:rPr>
                <a:cs typeface="Arial" charset="0"/>
              </a:rPr>
              <a:t>(40 a 100 micras)</a:t>
            </a:r>
          </a:p>
        </p:txBody>
      </p:sp>
      <p:sp>
        <p:nvSpPr>
          <p:cNvPr id="6156" name="Rectangle 10"/>
          <p:cNvSpPr>
            <a:spLocks noChangeArrowheads="1"/>
          </p:cNvSpPr>
          <p:nvPr/>
        </p:nvSpPr>
        <p:spPr bwMode="auto">
          <a:xfrm>
            <a:off x="-36513" y="765175"/>
            <a:ext cx="1609726"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sz="2600" b="1">
                <a:solidFill>
                  <a:srgbClr val="CC3300"/>
                </a:solidFill>
                <a:latin typeface="Tahoma" pitchFamily="34" charset="0"/>
                <a:cs typeface="Arial" charset="0"/>
              </a:rPr>
              <a:t>Más pequeño</a:t>
            </a:r>
          </a:p>
        </p:txBody>
      </p:sp>
      <p:pic>
        <p:nvPicPr>
          <p:cNvPr id="6157" name="Picture 11" descr="Frex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8" y="1189038"/>
            <a:ext cx="5143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8" name="Rectangle 12"/>
          <p:cNvSpPr>
            <a:spLocks noChangeArrowheads="1"/>
          </p:cNvSpPr>
          <p:nvPr/>
        </p:nvSpPr>
        <p:spPr bwMode="auto">
          <a:xfrm>
            <a:off x="34925" y="2708275"/>
            <a:ext cx="14255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sz="2600" b="1">
                <a:solidFill>
                  <a:srgbClr val="CC3300"/>
                </a:solidFill>
                <a:latin typeface="Tahoma" pitchFamily="34" charset="0"/>
                <a:cs typeface="Arial" charset="0"/>
              </a:rPr>
              <a:t>Más grande</a:t>
            </a:r>
          </a:p>
        </p:txBody>
      </p:sp>
      <p:sp>
        <p:nvSpPr>
          <p:cNvPr id="6159" name="Rectangle 13"/>
          <p:cNvSpPr>
            <a:spLocks noChangeArrowheads="1"/>
          </p:cNvSpPr>
          <p:nvPr/>
        </p:nvSpPr>
        <p:spPr bwMode="auto">
          <a:xfrm>
            <a:off x="1258888" y="1484313"/>
            <a:ext cx="1238250" cy="211137"/>
          </a:xfrm>
          <a:prstGeom prst="rect">
            <a:avLst/>
          </a:prstGeom>
          <a:solidFill>
            <a:srgbClr val="B5CCFF"/>
          </a:solidFill>
          <a:ln w="9525">
            <a:solidFill>
              <a:srgbClr val="7AA2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a:r>
              <a:rPr b="1">
                <a:solidFill>
                  <a:srgbClr val="001753"/>
                </a:solidFill>
                <a:latin typeface="Tahoma" pitchFamily="34" charset="0"/>
                <a:cs typeface="Arial" charset="0"/>
              </a:rPr>
              <a:t>Virus</a:t>
            </a:r>
          </a:p>
        </p:txBody>
      </p:sp>
      <p:sp>
        <p:nvSpPr>
          <p:cNvPr id="6160" name="Rectangle 14"/>
          <p:cNvSpPr>
            <a:spLocks noChangeArrowheads="1"/>
          </p:cNvSpPr>
          <p:nvPr/>
        </p:nvSpPr>
        <p:spPr bwMode="auto">
          <a:xfrm>
            <a:off x="1258888" y="1785938"/>
            <a:ext cx="1238250" cy="211137"/>
          </a:xfrm>
          <a:prstGeom prst="rect">
            <a:avLst/>
          </a:prstGeom>
          <a:solidFill>
            <a:srgbClr val="B5CCFF"/>
          </a:solidFill>
          <a:ln w="9525">
            <a:solidFill>
              <a:srgbClr val="7AA2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a:r>
              <a:rPr b="1">
                <a:solidFill>
                  <a:srgbClr val="001753"/>
                </a:solidFill>
                <a:latin typeface="Tahoma" pitchFamily="34" charset="0"/>
                <a:cs typeface="Arial" charset="0"/>
              </a:rPr>
              <a:t>Bacterias</a:t>
            </a:r>
          </a:p>
        </p:txBody>
      </p:sp>
      <p:sp>
        <p:nvSpPr>
          <p:cNvPr id="6161" name="Rectangle 15"/>
          <p:cNvSpPr>
            <a:spLocks noChangeArrowheads="1"/>
          </p:cNvSpPr>
          <p:nvPr/>
        </p:nvSpPr>
        <p:spPr bwMode="auto">
          <a:xfrm>
            <a:off x="1258888" y="2089150"/>
            <a:ext cx="1238250" cy="211138"/>
          </a:xfrm>
          <a:prstGeom prst="rect">
            <a:avLst/>
          </a:prstGeom>
          <a:solidFill>
            <a:srgbClr val="B5CCFF"/>
          </a:solidFill>
          <a:ln w="9525">
            <a:solidFill>
              <a:srgbClr val="7AA2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a:r>
              <a:rPr b="1">
                <a:solidFill>
                  <a:srgbClr val="001753"/>
                </a:solidFill>
                <a:latin typeface="Tahoma" pitchFamily="34" charset="0"/>
                <a:cs typeface="Arial" charset="0"/>
              </a:rPr>
              <a:t>Protozoos</a:t>
            </a:r>
          </a:p>
        </p:txBody>
      </p:sp>
      <p:sp>
        <p:nvSpPr>
          <p:cNvPr id="6162" name="Rectangle 16"/>
          <p:cNvSpPr>
            <a:spLocks noChangeArrowheads="1"/>
          </p:cNvSpPr>
          <p:nvPr/>
        </p:nvSpPr>
        <p:spPr bwMode="auto">
          <a:xfrm>
            <a:off x="1258888" y="2392363"/>
            <a:ext cx="1238250" cy="209550"/>
          </a:xfrm>
          <a:prstGeom prst="rect">
            <a:avLst/>
          </a:prstGeom>
          <a:solidFill>
            <a:srgbClr val="B5CCFF"/>
          </a:solidFill>
          <a:ln w="9525">
            <a:solidFill>
              <a:srgbClr val="7AA2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a:r>
              <a:rPr b="1">
                <a:solidFill>
                  <a:srgbClr val="001753"/>
                </a:solidFill>
                <a:latin typeface="Tahoma" pitchFamily="34" charset="0"/>
                <a:cs typeface="Arial" charset="0"/>
              </a:rPr>
              <a:t>Helmintos</a:t>
            </a:r>
          </a:p>
        </p:txBody>
      </p:sp>
      <p:sp>
        <p:nvSpPr>
          <p:cNvPr id="112657" name="Rectangle 17"/>
          <p:cNvSpPr>
            <a:spLocks noChangeArrowheads="1"/>
          </p:cNvSpPr>
          <p:nvPr/>
        </p:nvSpPr>
        <p:spPr bwMode="auto">
          <a:xfrm>
            <a:off x="5291138" y="1917700"/>
            <a:ext cx="286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ct val="50000"/>
              </a:spcBef>
            </a:pPr>
            <a:r>
              <a:rPr>
                <a:cs typeface="Arial" charset="0"/>
              </a:rPr>
              <a:t>Bacteria (0,2 a 5 micras)</a:t>
            </a:r>
          </a:p>
        </p:txBody>
      </p:sp>
      <p:sp>
        <p:nvSpPr>
          <p:cNvPr id="112658" name="Oval 18"/>
          <p:cNvSpPr>
            <a:spLocks noChangeArrowheads="1"/>
          </p:cNvSpPr>
          <p:nvPr/>
        </p:nvSpPr>
        <p:spPr bwMode="auto">
          <a:xfrm>
            <a:off x="2843213" y="2565400"/>
            <a:ext cx="4030662" cy="14398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CA" altLang="en-US"/>
          </a:p>
        </p:txBody>
      </p:sp>
      <p:sp>
        <p:nvSpPr>
          <p:cNvPr id="112659" name="Text Box 19"/>
          <p:cNvSpPr txBox="1">
            <a:spLocks noChangeArrowheads="1"/>
          </p:cNvSpPr>
          <p:nvPr/>
        </p:nvSpPr>
        <p:spPr bwMode="auto">
          <a:xfrm>
            <a:off x="6877050" y="2636838"/>
            <a:ext cx="208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r>
              <a:rPr>
                <a:cs typeface="Arial" charset="0"/>
              </a:rPr>
              <a:t>Protozoos</a:t>
            </a:r>
          </a:p>
          <a:p>
            <a:pPr rtl="0" eaLnBrk="1" hangingPunct="1"/>
            <a:r>
              <a:rPr>
                <a:cs typeface="Arial" charset="0"/>
              </a:rPr>
              <a:t>(4 a 20 micras)</a:t>
            </a:r>
          </a:p>
        </p:txBody>
      </p:sp>
      <p:pic>
        <p:nvPicPr>
          <p:cNvPr id="22"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0422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4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5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265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26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2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animBg="1"/>
      <p:bldP spid="112644" grpId="0"/>
      <p:bldP spid="112645" grpId="0" animBg="1"/>
      <p:bldP spid="112646" grpId="0" animBg="1"/>
      <p:bldP spid="112647" grpId="0"/>
      <p:bldP spid="112657" grpId="0"/>
      <p:bldP spid="112658" grpId="0" animBg="1"/>
      <p:bldP spid="11265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noFill/>
        </p:spPr>
        <p:txBody>
          <a:bodyPr/>
          <a:lstStyle/>
          <a:p>
            <a:pPr rtl="0" eaLnBrk="1" hangingPunct="1"/>
            <a:r>
              <a:rPr b="1">
                <a:solidFill>
                  <a:schemeClr val="accent2"/>
                </a:solidFill>
              </a:rPr>
              <a:t>Virus</a:t>
            </a:r>
          </a:p>
        </p:txBody>
      </p:sp>
      <p:sp>
        <p:nvSpPr>
          <p:cNvPr id="8198" name="Text Box 5"/>
          <p:cNvSpPr txBox="1">
            <a:spLocks noChangeArrowheads="1"/>
          </p:cNvSpPr>
          <p:nvPr/>
        </p:nvSpPr>
        <p:spPr bwMode="auto">
          <a:xfrm>
            <a:off x="6804248" y="3673475"/>
            <a:ext cx="13684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rtl="0" eaLnBrk="1" hangingPunct="1">
              <a:spcBef>
                <a:spcPct val="50000"/>
              </a:spcBef>
            </a:pPr>
            <a:r>
              <a:rPr dirty="0">
                <a:cs typeface="Arial" charset="0"/>
              </a:rPr>
              <a:t>Hepatitis A</a:t>
            </a:r>
          </a:p>
        </p:txBody>
      </p:sp>
      <p:pic>
        <p:nvPicPr>
          <p:cNvPr id="819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663" y="1708175"/>
            <a:ext cx="1965300" cy="196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0" name="Rectangle 8"/>
          <p:cNvSpPr>
            <a:spLocks noChangeArrowheads="1"/>
          </p:cNvSpPr>
          <p:nvPr/>
        </p:nvSpPr>
        <p:spPr bwMode="auto">
          <a:xfrm>
            <a:off x="474511" y="1052736"/>
            <a:ext cx="6573639" cy="442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rtl="0" eaLnBrk="1" hangingPunct="1">
              <a:spcBef>
                <a:spcPct val="20000"/>
              </a:spcBef>
              <a:buFontTx/>
              <a:buChar char="•"/>
            </a:pPr>
            <a:r>
              <a:rPr sz="3200" dirty="0">
                <a:latin typeface="+mn-lt"/>
                <a:cs typeface="Times New Roman" pitchFamily="18" charset="0"/>
              </a:rPr>
              <a:t>Hepatitis A y E </a:t>
            </a:r>
          </a:p>
          <a:p>
            <a:pPr marL="342900" indent="-342900" rtl="0" eaLnBrk="1" hangingPunct="1">
              <a:spcBef>
                <a:spcPct val="20000"/>
              </a:spcBef>
              <a:buFontTx/>
              <a:buChar char="•"/>
            </a:pPr>
            <a:r>
              <a:rPr sz="3200" dirty="0">
                <a:latin typeface="+mn-lt"/>
                <a:cs typeface="Times New Roman" pitchFamily="18" charset="0"/>
              </a:rPr>
              <a:t>No se </a:t>
            </a:r>
            <a:r>
              <a:rPr sz="3200" dirty="0" err="1">
                <a:latin typeface="+mn-lt"/>
                <a:cs typeface="Times New Roman" pitchFamily="18" charset="0"/>
              </a:rPr>
              <a:t>pueden</a:t>
            </a:r>
            <a:r>
              <a:rPr sz="3200" dirty="0">
                <a:latin typeface="+mn-lt"/>
                <a:cs typeface="Times New Roman" pitchFamily="18" charset="0"/>
              </a:rPr>
              <a:t> </a:t>
            </a:r>
            <a:r>
              <a:rPr sz="3200" dirty="0" err="1">
                <a:latin typeface="+mn-lt"/>
                <a:cs typeface="Times New Roman" pitchFamily="18" charset="0"/>
              </a:rPr>
              <a:t>reproducir</a:t>
            </a:r>
            <a:r>
              <a:rPr sz="3200" dirty="0">
                <a:latin typeface="+mn-lt"/>
                <a:cs typeface="Times New Roman" pitchFamily="18" charset="0"/>
              </a:rPr>
              <a:t> </a:t>
            </a:r>
            <a:r>
              <a:rPr sz="3200" dirty="0" err="1">
                <a:latin typeface="+mn-lt"/>
                <a:cs typeface="Times New Roman" pitchFamily="18" charset="0"/>
              </a:rPr>
              <a:t>por</a:t>
            </a:r>
            <a:r>
              <a:rPr sz="3200" dirty="0">
                <a:latin typeface="+mn-lt"/>
                <a:cs typeface="Times New Roman" pitchFamily="18" charset="0"/>
              </a:rPr>
              <a:t> </a:t>
            </a:r>
            <a:r>
              <a:rPr sz="3200" dirty="0" err="1">
                <a:latin typeface="+mn-lt"/>
                <a:cs typeface="Times New Roman" pitchFamily="18" charset="0"/>
              </a:rPr>
              <a:t>sí</a:t>
            </a:r>
            <a:r>
              <a:rPr sz="3200" dirty="0">
                <a:latin typeface="+mn-lt"/>
                <a:cs typeface="Times New Roman" pitchFamily="18" charset="0"/>
              </a:rPr>
              <a:t> </a:t>
            </a:r>
            <a:r>
              <a:rPr sz="3200" dirty="0" err="1">
                <a:latin typeface="+mn-lt"/>
                <a:cs typeface="Times New Roman" pitchFamily="18" charset="0"/>
              </a:rPr>
              <a:t>mismos</a:t>
            </a:r>
            <a:endParaRPr sz="3200" dirty="0">
              <a:latin typeface="+mn-lt"/>
              <a:cs typeface="Times New Roman" pitchFamily="18" charset="0"/>
            </a:endParaRPr>
          </a:p>
          <a:p>
            <a:pPr marL="342900" indent="-342900" rtl="0" eaLnBrk="1" hangingPunct="1">
              <a:spcBef>
                <a:spcPct val="20000"/>
              </a:spcBef>
              <a:buFontTx/>
              <a:buChar char="•"/>
            </a:pPr>
            <a:r>
              <a:rPr sz="3200" dirty="0">
                <a:latin typeface="+mn-lt"/>
                <a:cs typeface="Times New Roman" pitchFamily="18" charset="0"/>
              </a:rPr>
              <a:t>Deben </a:t>
            </a:r>
            <a:r>
              <a:rPr sz="3200" dirty="0" err="1">
                <a:latin typeface="+mn-lt"/>
                <a:cs typeface="Times New Roman" pitchFamily="18" charset="0"/>
              </a:rPr>
              <a:t>usar</a:t>
            </a:r>
            <a:r>
              <a:rPr sz="3200" dirty="0">
                <a:latin typeface="+mn-lt"/>
                <a:cs typeface="Times New Roman" pitchFamily="18" charset="0"/>
              </a:rPr>
              <a:t> </a:t>
            </a:r>
            <a:r>
              <a:rPr sz="3200" dirty="0" err="1">
                <a:latin typeface="+mn-lt"/>
                <a:cs typeface="Times New Roman" pitchFamily="18" charset="0"/>
              </a:rPr>
              <a:t>otro</a:t>
            </a:r>
            <a:r>
              <a:rPr sz="3200" dirty="0">
                <a:latin typeface="+mn-lt"/>
                <a:cs typeface="Times New Roman" pitchFamily="18" charset="0"/>
              </a:rPr>
              <a:t> </a:t>
            </a:r>
            <a:r>
              <a:rPr sz="3200" dirty="0" err="1">
                <a:latin typeface="+mn-lt"/>
                <a:cs typeface="Times New Roman" pitchFamily="18" charset="0"/>
              </a:rPr>
              <a:t>ser</a:t>
            </a:r>
            <a:r>
              <a:rPr sz="3200" dirty="0">
                <a:latin typeface="+mn-lt"/>
                <a:cs typeface="Times New Roman" pitchFamily="18" charset="0"/>
              </a:rPr>
              <a:t> vivo </a:t>
            </a:r>
            <a:r>
              <a:rPr sz="3200" dirty="0" err="1">
                <a:latin typeface="+mn-lt"/>
                <a:cs typeface="Times New Roman" pitchFamily="18" charset="0"/>
              </a:rPr>
              <a:t>llamado</a:t>
            </a:r>
            <a:r>
              <a:rPr sz="3200" dirty="0">
                <a:latin typeface="+mn-lt"/>
                <a:cs typeface="Times New Roman" pitchFamily="18" charset="0"/>
              </a:rPr>
              <a:t> </a:t>
            </a:r>
            <a:r>
              <a:rPr sz="3200" dirty="0" err="1">
                <a:latin typeface="+mn-lt"/>
                <a:cs typeface="Times New Roman" pitchFamily="18" charset="0"/>
              </a:rPr>
              <a:t>huésped</a:t>
            </a:r>
            <a:endParaRPr sz="3200" dirty="0">
              <a:latin typeface="+mn-lt"/>
              <a:cs typeface="Times New Roman" pitchFamily="18" charset="0"/>
            </a:endParaRPr>
          </a:p>
          <a:p>
            <a:pPr lvl="1" rtl="0" eaLnBrk="1" hangingPunct="1">
              <a:spcBef>
                <a:spcPct val="20000"/>
              </a:spcBef>
            </a:pPr>
            <a:r>
              <a:rPr sz="3200" dirty="0">
                <a:latin typeface="+mn-lt"/>
                <a:cs typeface="Times New Roman" pitchFamily="18" charset="0"/>
              </a:rPr>
              <a:t>- </a:t>
            </a:r>
            <a:r>
              <a:rPr sz="3200" dirty="0" err="1">
                <a:latin typeface="+mn-lt"/>
                <a:cs typeface="Times New Roman" pitchFamily="18" charset="0"/>
              </a:rPr>
              <a:t>Microorganismo</a:t>
            </a:r>
            <a:r>
              <a:rPr sz="3200" dirty="0">
                <a:latin typeface="+mn-lt"/>
                <a:cs typeface="Times New Roman" pitchFamily="18" charset="0"/>
              </a:rPr>
              <a:t>, animal, </a:t>
            </a:r>
            <a:r>
              <a:rPr sz="3200" dirty="0" err="1">
                <a:latin typeface="+mn-lt"/>
                <a:cs typeface="Times New Roman" pitchFamily="18" charset="0"/>
              </a:rPr>
              <a:t>humano</a:t>
            </a:r>
            <a:endParaRPr sz="3200" dirty="0">
              <a:latin typeface="+mn-lt"/>
              <a:cs typeface="Times New Roman" pitchFamily="18" charset="0"/>
            </a:endParaRPr>
          </a:p>
          <a:p>
            <a:pPr marL="342900" indent="-342900" rtl="0" eaLnBrk="1" hangingPunct="1">
              <a:spcBef>
                <a:spcPct val="20000"/>
              </a:spcBef>
              <a:buFontTx/>
              <a:buChar char="•"/>
            </a:pPr>
            <a:r>
              <a:rPr sz="3200" dirty="0">
                <a:latin typeface="+mn-lt"/>
                <a:cs typeface="Times New Roman" pitchFamily="18" charset="0"/>
              </a:rPr>
              <a:t>El </a:t>
            </a:r>
            <a:r>
              <a:rPr sz="3200" dirty="0" err="1">
                <a:latin typeface="+mn-lt"/>
                <a:cs typeface="Times New Roman" pitchFamily="18" charset="0"/>
              </a:rPr>
              <a:t>agua</a:t>
            </a:r>
            <a:r>
              <a:rPr sz="3200" dirty="0">
                <a:latin typeface="+mn-lt"/>
                <a:cs typeface="Times New Roman" pitchFamily="18" charset="0"/>
              </a:rPr>
              <a:t> no </a:t>
            </a:r>
            <a:r>
              <a:rPr sz="3200" dirty="0" err="1">
                <a:latin typeface="+mn-lt"/>
                <a:cs typeface="Times New Roman" pitchFamily="18" charset="0"/>
              </a:rPr>
              <a:t>puede</a:t>
            </a:r>
            <a:r>
              <a:rPr sz="3200" dirty="0">
                <a:latin typeface="+mn-lt"/>
                <a:cs typeface="Times New Roman" pitchFamily="18" charset="0"/>
              </a:rPr>
              <a:t> </a:t>
            </a:r>
            <a:r>
              <a:rPr sz="3200" dirty="0" err="1">
                <a:latin typeface="+mn-lt"/>
                <a:cs typeface="Times New Roman" pitchFamily="18" charset="0"/>
              </a:rPr>
              <a:t>propagar</a:t>
            </a:r>
            <a:r>
              <a:rPr sz="3200" dirty="0">
                <a:latin typeface="+mn-lt"/>
                <a:cs typeface="Times New Roman" pitchFamily="18" charset="0"/>
              </a:rPr>
              <a:t> el VIH </a:t>
            </a:r>
            <a:r>
              <a:rPr sz="3200" dirty="0" err="1">
                <a:latin typeface="+mn-lt"/>
                <a:cs typeface="Times New Roman" pitchFamily="18" charset="0"/>
              </a:rPr>
              <a:t>ni</a:t>
            </a:r>
            <a:r>
              <a:rPr sz="3200" dirty="0">
                <a:latin typeface="+mn-lt"/>
                <a:cs typeface="Times New Roman" pitchFamily="18" charset="0"/>
              </a:rPr>
              <a:t> el virus de la gripe</a:t>
            </a:r>
          </a:p>
        </p:txBody>
      </p:sp>
      <p:pic>
        <p:nvPicPr>
          <p:cNvPr id="8" name="Picture 4" descr="CAWST Colour - no text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29313"/>
            <a:ext cx="1487488" cy="92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0595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5.00"/>
  <p:tag name="ISPRING_SLIDE_INDENT_LEVEL" val="0"/>
  <p:tag name="ISPRING_CUSTOM_TIMING_USED" val="0"/>
</p:tagLst>
</file>

<file path=ppt/theme/theme1.xml><?xml version="1.0" encoding="utf-8"?>
<a:theme xmlns:a="http://schemas.openxmlformats.org/drawingml/2006/main" name="Template_PowerPoint Presentation">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Template_PowerPoint Presentation.pot</Template>
  <TotalTime>1217</TotalTime>
  <Words>5599</Words>
  <Application>Microsoft Office PowerPoint</Application>
  <PresentationFormat>On-screen Show (4:3)</PresentationFormat>
  <Paragraphs>561</Paragraphs>
  <Slides>34</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ＭＳ Ｐゴシック</vt:lpstr>
      <vt:lpstr>Arial</vt:lpstr>
      <vt:lpstr>Calibri</vt:lpstr>
      <vt:lpstr>Tahoma</vt:lpstr>
      <vt:lpstr>Times New Roman</vt:lpstr>
      <vt:lpstr>Wingdings</vt:lpstr>
      <vt:lpstr>Template_PowerPoint Presentation</vt:lpstr>
      <vt:lpstr>PowerPoint Presentation</vt:lpstr>
      <vt:lpstr>PowerPoint Presentation</vt:lpstr>
      <vt:lpstr>Saneamiento ambiental Transmisión de enfermedades</vt:lpstr>
      <vt:lpstr>Resultados del aprendizaje</vt:lpstr>
      <vt:lpstr>¿Qué es un patógeno?</vt:lpstr>
      <vt:lpstr>Tipos de patógenos</vt:lpstr>
      <vt:lpstr>¿Qué tan grandes son?</vt:lpstr>
      <vt:lpstr>Comparación de tamaños</vt:lpstr>
      <vt:lpstr>Virus</vt:lpstr>
      <vt:lpstr>Bacterias</vt:lpstr>
      <vt:lpstr>Bacterias en acción</vt:lpstr>
      <vt:lpstr>Protozoos</vt:lpstr>
      <vt:lpstr>Helmintos </vt:lpstr>
      <vt:lpstr>Revisión</vt:lpstr>
      <vt:lpstr>Revisión</vt:lpstr>
      <vt:lpstr>Enfermedades relacionadas con el saneamiento ambiental </vt:lpstr>
      <vt:lpstr>Enfermedades relacionadas con el saneamiento ambiental</vt:lpstr>
      <vt:lpstr>Preguntas</vt:lpstr>
      <vt:lpstr>Cólera</vt:lpstr>
      <vt:lpstr>Cólera</vt:lpstr>
      <vt:lpstr>Esquistosomiasis</vt:lpstr>
      <vt:lpstr>Esquistosomiasis</vt:lpstr>
      <vt:lpstr>Tracoma</vt:lpstr>
      <vt:lpstr>Tracoma</vt:lpstr>
      <vt:lpstr>Ascariasis </vt:lpstr>
      <vt:lpstr>Ascariasis </vt:lpstr>
      <vt:lpstr>Malaria</vt:lpstr>
      <vt:lpstr>Malaria</vt:lpstr>
      <vt:lpstr>Leishmaniasis</vt:lpstr>
      <vt:lpstr>Leishmaniasis</vt:lpstr>
      <vt:lpstr>Peste</vt:lpstr>
      <vt:lpstr>Plaga</vt:lpstr>
      <vt:lpstr>Revisión</vt:lpstr>
      <vt:lpstr>Revisión</vt:lpstr>
    </vt:vector>
  </TitlesOfParts>
  <Company>CMH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CAWST</dc:creator>
  <cp:lastModifiedBy>Andrea Roach</cp:lastModifiedBy>
  <cp:revision>105</cp:revision>
  <dcterms:created xsi:type="dcterms:W3CDTF">2010-03-20T15:20:53Z</dcterms:created>
  <dcterms:modified xsi:type="dcterms:W3CDTF">2014-12-11T05:22:11Z</dcterms:modified>
</cp:coreProperties>
</file>