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3"/>
  </p:notesMasterIdLst>
  <p:handoutMasterIdLst>
    <p:handoutMasterId r:id="rId24"/>
  </p:handoutMasterIdLst>
  <p:sldIdLst>
    <p:sldId id="372" r:id="rId2"/>
    <p:sldId id="381" r:id="rId3"/>
    <p:sldId id="371" r:id="rId4"/>
    <p:sldId id="380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79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C"/>
    <a:srgbClr val="24A4D6"/>
    <a:srgbClr val="38C6F4"/>
    <a:srgbClr val="018795"/>
    <a:srgbClr val="01BBCF"/>
    <a:srgbClr val="01DAF1"/>
    <a:srgbClr val="00FFFF"/>
    <a:srgbClr val="00D2CD"/>
    <a:srgbClr val="00A2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3" autoAdjust="0"/>
    <p:restoredTop sz="83507" autoAdjust="0"/>
  </p:normalViewPr>
  <p:slideViewPr>
    <p:cSldViewPr snapToGrid="0">
      <p:cViewPr varScale="1">
        <p:scale>
          <a:sx n="60" d="100"/>
          <a:sy n="60" d="100"/>
        </p:scale>
        <p:origin x="16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85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15995214-BC83-564E-BF57-E1651F5388A7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C2173794-5B20-E24C-A332-70A5FF976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85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95A3583-3D31-B448-955A-A61B88DAB2C6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50910F0-1EA9-DB47-AEE4-177CBEED2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13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0910F0-1EA9-DB47-AEE4-177CBEED2EE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6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dirty="0"/>
              <a:t>Las </a:t>
            </a:r>
            <a:r>
              <a:rPr dirty="0" err="1"/>
              <a:t>tecnologías</a:t>
            </a:r>
            <a:r>
              <a:rPr baseline="0" dirty="0"/>
              <a:t> de </a:t>
            </a:r>
            <a:r>
              <a:rPr baseline="0" dirty="0" err="1"/>
              <a:t>saneamiento</a:t>
            </a:r>
            <a:r>
              <a:rPr baseline="0" dirty="0"/>
              <a:t> in situ </a:t>
            </a:r>
            <a:r>
              <a:rPr baseline="0" dirty="0" err="1"/>
              <a:t>también</a:t>
            </a:r>
            <a:r>
              <a:rPr baseline="0" dirty="0"/>
              <a:t> </a:t>
            </a:r>
            <a:r>
              <a:rPr baseline="0" dirty="0" err="1"/>
              <a:t>pueden</a:t>
            </a:r>
            <a:r>
              <a:rPr baseline="0" dirty="0"/>
              <a:t> </a:t>
            </a:r>
            <a:r>
              <a:rPr baseline="0" dirty="0" err="1"/>
              <a:t>corresponder</a:t>
            </a:r>
            <a:r>
              <a:rPr baseline="0" dirty="0"/>
              <a:t> a </a:t>
            </a:r>
            <a:r>
              <a:rPr baseline="0" dirty="0" err="1"/>
              <a:t>baños</a:t>
            </a:r>
            <a:r>
              <a:rPr baseline="0" dirty="0"/>
              <a:t> </a:t>
            </a:r>
            <a:r>
              <a:rPr baseline="0" dirty="0" err="1"/>
              <a:t>públicos</a:t>
            </a:r>
            <a:r>
              <a:rPr baseline="0" dirty="0"/>
              <a:t>. Este </a:t>
            </a:r>
            <a:r>
              <a:rPr baseline="0" dirty="0" err="1"/>
              <a:t>es</a:t>
            </a:r>
            <a:r>
              <a:rPr baseline="0" dirty="0"/>
              <a:t> un </a:t>
            </a:r>
            <a:r>
              <a:rPr baseline="0" dirty="0" err="1"/>
              <a:t>baño</a:t>
            </a:r>
            <a:r>
              <a:rPr baseline="0" dirty="0"/>
              <a:t> </a:t>
            </a:r>
            <a:r>
              <a:rPr baseline="0" dirty="0" err="1"/>
              <a:t>público</a:t>
            </a:r>
            <a:r>
              <a:rPr baseline="0" dirty="0"/>
              <a:t> de </a:t>
            </a:r>
            <a:r>
              <a:rPr baseline="0" dirty="0" err="1"/>
              <a:t>pago</a:t>
            </a:r>
            <a:r>
              <a:rPr baseline="0" dirty="0"/>
              <a:t> </a:t>
            </a:r>
            <a:r>
              <a:rPr baseline="0" dirty="0" err="1"/>
              <a:t>por</a:t>
            </a:r>
            <a:r>
              <a:rPr baseline="0" dirty="0"/>
              <a:t> </a:t>
            </a:r>
            <a:r>
              <a:rPr baseline="0" dirty="0" err="1"/>
              <a:t>uso</a:t>
            </a:r>
            <a:r>
              <a:rPr baseline="0" dirty="0"/>
              <a:t> de </a:t>
            </a:r>
            <a:r>
              <a:rPr baseline="0" dirty="0" err="1"/>
              <a:t>propiedad</a:t>
            </a:r>
            <a:r>
              <a:rPr baseline="0" dirty="0"/>
              <a:t> </a:t>
            </a:r>
            <a:r>
              <a:rPr baseline="0" dirty="0" err="1"/>
              <a:t>privada</a:t>
            </a:r>
            <a:r>
              <a:rPr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13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577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baseline="0"/>
              <a:t>La foto de la derecha es de Hanói, Vietnam. Casi todas las viviendas de la ciudad están conectadas a una fosa séptica pero generalmente se construyen debajo de la casa, por lo que para vaciarlas hay que hacer un hoyo en el piso de la cocina.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14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4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dirty="0"/>
              <a:t>Un </a:t>
            </a:r>
            <a:r>
              <a:rPr dirty="0" err="1"/>
              <a:t>camión</a:t>
            </a:r>
            <a:r>
              <a:rPr dirty="0"/>
              <a:t> de </a:t>
            </a:r>
            <a:r>
              <a:rPr dirty="0" err="1"/>
              <a:t>succión</a:t>
            </a:r>
            <a:r>
              <a:rPr dirty="0"/>
              <a:t> </a:t>
            </a:r>
            <a:r>
              <a:rPr dirty="0" err="1"/>
              <a:t>llegando</a:t>
            </a:r>
            <a:r>
              <a:rPr baseline="0" dirty="0"/>
              <a:t> a </a:t>
            </a:r>
            <a:r>
              <a:rPr baseline="0" dirty="0" err="1"/>
              <a:t>una</a:t>
            </a:r>
            <a:r>
              <a:rPr baseline="0" dirty="0"/>
              <a:t> </a:t>
            </a:r>
            <a:r>
              <a:rPr baseline="0" dirty="0" err="1"/>
              <a:t>vivienda</a:t>
            </a:r>
            <a:r>
              <a:rPr baseline="0" dirty="0"/>
              <a:t> para </a:t>
            </a:r>
            <a:r>
              <a:rPr baseline="0" dirty="0" err="1"/>
              <a:t>vaciar</a:t>
            </a:r>
            <a:r>
              <a:rPr baseline="0" dirty="0"/>
              <a:t> </a:t>
            </a:r>
            <a:r>
              <a:rPr baseline="0" dirty="0" err="1"/>
              <a:t>su</a:t>
            </a:r>
            <a:r>
              <a:rPr baseline="0" dirty="0"/>
              <a:t> </a:t>
            </a:r>
            <a:r>
              <a:rPr baseline="0" dirty="0" err="1"/>
              <a:t>tecnología</a:t>
            </a:r>
            <a:r>
              <a:rPr baseline="0" dirty="0"/>
              <a:t> de </a:t>
            </a:r>
            <a:r>
              <a:rPr baseline="0" dirty="0" err="1"/>
              <a:t>saneamiento</a:t>
            </a:r>
            <a:r>
              <a:rPr baseline="0" dirty="0"/>
              <a:t> in situ.</a:t>
            </a:r>
            <a:r>
              <a:rPr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15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943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/>
              <a:t>Vaciadores</a:t>
            </a:r>
            <a:r>
              <a:rPr baseline="0"/>
              <a:t> usando una Gulper para vaciar una letrina de fosa en Kibera, Kenia.</a:t>
            </a:r>
            <a:r>
              <a:rPr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16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23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/>
              <a:t>A veces se utilizan vehículos</a:t>
            </a:r>
            <a:r>
              <a:rPr baseline="0"/>
              <a:t> motorizados para transportar lodos fecales.</a:t>
            </a:r>
            <a:r>
              <a:rPr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17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710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/>
              <a:t>Otras veces </a:t>
            </a:r>
            <a:r>
              <a:rPr baseline="0"/>
              <a:t>se usan tecnologías más simples, como un triciclo.</a:t>
            </a:r>
            <a:r>
              <a:rPr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18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7419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/>
              <a:t>Este es un ejemplo</a:t>
            </a:r>
            <a:r>
              <a:rPr baseline="0"/>
              <a:t> de una planta de tratamiento de lodos fecales en Uganda que lleva un año funcionando. Hablaremos de las tecnologías de tratamiento específicas más adelante en el taller.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19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6862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/>
              <a:t>También se pueden usar los lodos fecales para muchos propósitos que incluyen corrector de suelos, biogás, combustible</a:t>
            </a:r>
            <a:r>
              <a:rPr baseline="0"/>
              <a:t> sólido y proteínas. El uso de lodos fecales también se denomina </a:t>
            </a:r>
            <a:r>
              <a:rPr/>
              <a:t>recuperación de recursos</a:t>
            </a:r>
            <a:r>
              <a:rPr baseline="0"/>
              <a:t> o uso final.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20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226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sz="1200" kern="120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Divida a los participantes en parejas. Opciones: entregue un diagrama del cadena de servicios de saneamiento a cada pareja o use el PowerPoint: Introducción a la gestión de lodos fecales para mostrar el diagrama.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5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999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dirty="0" err="1"/>
              <a:t>Interfaz</a:t>
            </a:r>
            <a:r>
              <a:rPr dirty="0"/>
              <a:t> de </a:t>
            </a:r>
            <a:r>
              <a:rPr dirty="0" err="1"/>
              <a:t>usuario</a:t>
            </a:r>
            <a:r>
              <a:rPr dirty="0"/>
              <a:t>: </a:t>
            </a:r>
            <a:r>
              <a:rPr dirty="0" err="1"/>
              <a:t>inodoro</a:t>
            </a:r>
            <a:r>
              <a:rPr dirty="0"/>
              <a:t>, </a:t>
            </a:r>
            <a:r>
              <a:rPr dirty="0" err="1"/>
              <a:t>losa</a:t>
            </a:r>
            <a:r>
              <a:rPr dirty="0"/>
              <a:t>, </a:t>
            </a:r>
            <a:r>
              <a:rPr dirty="0" err="1"/>
              <a:t>superestructura</a:t>
            </a:r>
            <a:r>
              <a:rPr dirty="0"/>
              <a:t>, </a:t>
            </a:r>
            <a:r>
              <a:rPr dirty="0" err="1"/>
              <a:t>accesorios</a:t>
            </a:r>
            <a:r>
              <a:rPr dirty="0"/>
              <a:t> de </a:t>
            </a:r>
            <a:r>
              <a:rPr dirty="0" err="1"/>
              <a:t>letrinas</a:t>
            </a:r>
            <a:r>
              <a:rPr dirty="0"/>
              <a:t> (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ejemplo</a:t>
            </a:r>
            <a:r>
              <a:rPr dirty="0"/>
              <a:t>, </a:t>
            </a:r>
            <a:r>
              <a:rPr dirty="0" err="1"/>
              <a:t>materiales</a:t>
            </a:r>
            <a:r>
              <a:rPr dirty="0"/>
              <a:t> de </a:t>
            </a:r>
            <a:r>
              <a:rPr dirty="0" err="1"/>
              <a:t>limpieza</a:t>
            </a:r>
            <a:r>
              <a:rPr dirty="0"/>
              <a:t> anal, un </a:t>
            </a:r>
            <a:r>
              <a:rPr dirty="0" err="1"/>
              <a:t>lugar</a:t>
            </a:r>
            <a:r>
              <a:rPr dirty="0"/>
              <a:t> para </a:t>
            </a:r>
            <a:r>
              <a:rPr dirty="0" err="1"/>
              <a:t>tirar</a:t>
            </a:r>
            <a:r>
              <a:rPr dirty="0"/>
              <a:t>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productos</a:t>
            </a:r>
            <a:r>
              <a:rPr dirty="0"/>
              <a:t> de </a:t>
            </a:r>
            <a:r>
              <a:rPr dirty="0" err="1"/>
              <a:t>higiene</a:t>
            </a:r>
            <a:r>
              <a:rPr dirty="0"/>
              <a:t> menstrual, </a:t>
            </a:r>
            <a:r>
              <a:rPr dirty="0" err="1"/>
              <a:t>estación</a:t>
            </a:r>
            <a:r>
              <a:rPr dirty="0"/>
              <a:t> de </a:t>
            </a:r>
            <a:r>
              <a:rPr dirty="0" err="1"/>
              <a:t>lavado</a:t>
            </a:r>
            <a:r>
              <a:rPr dirty="0"/>
              <a:t> de </a:t>
            </a:r>
            <a:r>
              <a:rPr dirty="0" err="1"/>
              <a:t>manos</a:t>
            </a:r>
            <a:r>
              <a:rPr dirty="0"/>
              <a:t>). </a:t>
            </a:r>
            <a:r>
              <a:rPr dirty="0" err="1"/>
              <a:t>También</a:t>
            </a:r>
            <a:r>
              <a:rPr dirty="0"/>
              <a:t> se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llamar</a:t>
            </a:r>
            <a:r>
              <a:rPr dirty="0"/>
              <a:t>: </a:t>
            </a:r>
            <a:r>
              <a:rPr dirty="0" err="1"/>
              <a:t>experiencia</a:t>
            </a:r>
            <a:r>
              <a:rPr dirty="0"/>
              <a:t> del </a:t>
            </a:r>
            <a:r>
              <a:rPr dirty="0" err="1"/>
              <a:t>usuario</a:t>
            </a:r>
            <a:r>
              <a:rPr dirty="0"/>
              <a:t>, </a:t>
            </a:r>
            <a:r>
              <a:rPr dirty="0" err="1"/>
              <a:t>inodoro</a:t>
            </a:r>
            <a:r>
              <a:rPr dirty="0"/>
              <a:t> o </a:t>
            </a:r>
            <a:r>
              <a:rPr dirty="0" err="1"/>
              <a:t>letrina</a:t>
            </a:r>
            <a:r>
              <a:rPr dirty="0"/>
              <a:t>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dirty="0" err="1"/>
              <a:t>Contención</a:t>
            </a:r>
            <a:r>
              <a:rPr dirty="0"/>
              <a:t>: las </a:t>
            </a:r>
            <a:r>
              <a:rPr dirty="0" err="1"/>
              <a:t>tecnologías</a:t>
            </a:r>
            <a:r>
              <a:rPr dirty="0"/>
              <a:t> de </a:t>
            </a:r>
            <a:r>
              <a:rPr dirty="0" err="1"/>
              <a:t>saneamiento</a:t>
            </a:r>
            <a:r>
              <a:rPr dirty="0"/>
              <a:t> in situ </a:t>
            </a:r>
            <a:r>
              <a:rPr dirty="0" err="1"/>
              <a:t>tienen</a:t>
            </a:r>
            <a:r>
              <a:rPr dirty="0"/>
              <a:t> que </a:t>
            </a:r>
            <a:r>
              <a:rPr dirty="0" err="1"/>
              <a:t>incluir</a:t>
            </a:r>
            <a:r>
              <a:rPr dirty="0"/>
              <a:t> </a:t>
            </a:r>
            <a:r>
              <a:rPr dirty="0" err="1"/>
              <a:t>algún</a:t>
            </a:r>
            <a:r>
              <a:rPr dirty="0"/>
              <a:t> </a:t>
            </a:r>
            <a:r>
              <a:rPr dirty="0" err="1"/>
              <a:t>tipo</a:t>
            </a:r>
            <a:r>
              <a:rPr dirty="0"/>
              <a:t> de </a:t>
            </a:r>
            <a:r>
              <a:rPr dirty="0" err="1"/>
              <a:t>fosa</a:t>
            </a:r>
            <a:r>
              <a:rPr dirty="0"/>
              <a:t>, </a:t>
            </a:r>
            <a:r>
              <a:rPr dirty="0" err="1"/>
              <a:t>tanque</a:t>
            </a:r>
            <a:r>
              <a:rPr dirty="0"/>
              <a:t> o </a:t>
            </a:r>
            <a:r>
              <a:rPr dirty="0" err="1"/>
              <a:t>cámara</a:t>
            </a:r>
            <a:r>
              <a:rPr dirty="0"/>
              <a:t> para </a:t>
            </a:r>
            <a:r>
              <a:rPr dirty="0" err="1"/>
              <a:t>recolectar</a:t>
            </a:r>
            <a:r>
              <a:rPr dirty="0"/>
              <a:t> y </a:t>
            </a:r>
            <a:r>
              <a:rPr dirty="0" err="1"/>
              <a:t>almacenar</a:t>
            </a:r>
            <a:r>
              <a:rPr dirty="0"/>
              <a:t> </a:t>
            </a:r>
            <a:r>
              <a:rPr dirty="0" err="1"/>
              <a:t>excrementos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forma </a:t>
            </a:r>
            <a:r>
              <a:rPr dirty="0" err="1"/>
              <a:t>segura</a:t>
            </a:r>
            <a:r>
              <a:rPr dirty="0"/>
              <a:t> hasta que se </a:t>
            </a:r>
            <a:r>
              <a:rPr dirty="0" err="1"/>
              <a:t>retiren</a:t>
            </a:r>
            <a:r>
              <a:rPr dirty="0"/>
              <a:t>. El </a:t>
            </a:r>
            <a:r>
              <a:rPr dirty="0" err="1"/>
              <a:t>tratamiento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o no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ocurrir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contención</a:t>
            </a:r>
            <a:r>
              <a:rPr dirty="0"/>
              <a:t>. </a:t>
            </a:r>
            <a:r>
              <a:rPr dirty="0" err="1"/>
              <a:t>También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llamarse</a:t>
            </a:r>
            <a:r>
              <a:rPr dirty="0"/>
              <a:t> </a:t>
            </a:r>
            <a:r>
              <a:rPr dirty="0" err="1"/>
              <a:t>almacenamiento</a:t>
            </a:r>
            <a:r>
              <a:rPr dirty="0"/>
              <a:t> de </a:t>
            </a:r>
            <a:r>
              <a:rPr dirty="0" err="1"/>
              <a:t>excrementos</a:t>
            </a:r>
            <a:r>
              <a:rPr dirty="0"/>
              <a:t>.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dirty="0" err="1"/>
              <a:t>Recolección</a:t>
            </a:r>
            <a:r>
              <a:rPr dirty="0"/>
              <a:t> y </a:t>
            </a:r>
            <a:r>
              <a:rPr dirty="0" err="1"/>
              <a:t>transporte</a:t>
            </a:r>
            <a:r>
              <a:rPr dirty="0"/>
              <a:t>: </a:t>
            </a:r>
            <a:r>
              <a:rPr dirty="0" err="1"/>
              <a:t>métodos</a:t>
            </a:r>
            <a:r>
              <a:rPr dirty="0"/>
              <a:t> </a:t>
            </a:r>
            <a:r>
              <a:rPr dirty="0" err="1"/>
              <a:t>manuales</a:t>
            </a:r>
            <a:r>
              <a:rPr dirty="0"/>
              <a:t> o</a:t>
            </a:r>
            <a:r>
              <a:rPr baseline="0" dirty="0"/>
              <a:t> </a:t>
            </a:r>
            <a:r>
              <a:rPr baseline="0" dirty="0" err="1"/>
              <a:t>mecánicos</a:t>
            </a:r>
            <a:r>
              <a:rPr baseline="0" dirty="0"/>
              <a:t> para </a:t>
            </a:r>
            <a:r>
              <a:rPr baseline="0" dirty="0" err="1"/>
              <a:t>retirar</a:t>
            </a:r>
            <a:r>
              <a:rPr baseline="0" dirty="0"/>
              <a:t> </a:t>
            </a:r>
            <a:r>
              <a:rPr baseline="0" dirty="0" err="1"/>
              <a:t>los</a:t>
            </a:r>
            <a:r>
              <a:rPr baseline="0" dirty="0"/>
              <a:t> </a:t>
            </a:r>
            <a:r>
              <a:rPr baseline="0" dirty="0" err="1"/>
              <a:t>lodos</a:t>
            </a:r>
            <a:r>
              <a:rPr baseline="0" dirty="0"/>
              <a:t> </a:t>
            </a:r>
            <a:r>
              <a:rPr baseline="0" dirty="0" err="1"/>
              <a:t>fecales</a:t>
            </a:r>
            <a:r>
              <a:rPr baseline="0" dirty="0"/>
              <a:t> y </a:t>
            </a:r>
            <a:r>
              <a:rPr baseline="0" dirty="0" err="1"/>
              <a:t>transportarlos</a:t>
            </a:r>
            <a:r>
              <a:rPr dirty="0"/>
              <a:t> (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ej</a:t>
            </a:r>
            <a:r>
              <a:rPr dirty="0"/>
              <a:t>., </a:t>
            </a:r>
            <a:r>
              <a:rPr dirty="0" err="1"/>
              <a:t>camiones</a:t>
            </a:r>
            <a:r>
              <a:rPr dirty="0"/>
              <a:t> de </a:t>
            </a:r>
            <a:r>
              <a:rPr dirty="0" err="1"/>
              <a:t>succión</a:t>
            </a:r>
            <a:r>
              <a:rPr dirty="0"/>
              <a:t>)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dirty="0" err="1"/>
              <a:t>Tratamiento</a:t>
            </a:r>
            <a:r>
              <a:rPr dirty="0"/>
              <a:t>: se </a:t>
            </a:r>
            <a:r>
              <a:rPr dirty="0" err="1"/>
              <a:t>refiere</a:t>
            </a:r>
            <a:r>
              <a:rPr dirty="0"/>
              <a:t> al </a:t>
            </a:r>
            <a:r>
              <a:rPr dirty="0" err="1"/>
              <a:t>tratamiento</a:t>
            </a:r>
            <a:r>
              <a:rPr dirty="0"/>
              <a:t> posterior a la </a:t>
            </a:r>
            <a:r>
              <a:rPr dirty="0" err="1"/>
              <a:t>recolección</a:t>
            </a:r>
            <a:r>
              <a:rPr dirty="0"/>
              <a:t> de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lodos</a:t>
            </a:r>
            <a:r>
              <a:rPr dirty="0"/>
              <a:t> </a:t>
            </a:r>
            <a:r>
              <a:rPr dirty="0" err="1"/>
              <a:t>fecales</a:t>
            </a:r>
            <a:r>
              <a:rPr dirty="0"/>
              <a:t>. No </a:t>
            </a:r>
            <a:r>
              <a:rPr dirty="0" err="1"/>
              <a:t>incluye</a:t>
            </a:r>
            <a:r>
              <a:rPr dirty="0"/>
              <a:t> el </a:t>
            </a:r>
            <a:r>
              <a:rPr dirty="0" err="1"/>
              <a:t>tratamiento</a:t>
            </a:r>
            <a:r>
              <a:rPr dirty="0"/>
              <a:t> que </a:t>
            </a:r>
            <a:r>
              <a:rPr dirty="0" err="1"/>
              <a:t>ocurre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contención</a:t>
            </a:r>
            <a:r>
              <a:rPr dirty="0"/>
              <a:t>.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dirty="0" err="1"/>
              <a:t>Uso</a:t>
            </a:r>
            <a:r>
              <a:rPr dirty="0"/>
              <a:t> o </a:t>
            </a:r>
            <a:r>
              <a:rPr dirty="0" err="1"/>
              <a:t>eliminación</a:t>
            </a:r>
            <a:r>
              <a:rPr dirty="0"/>
              <a:t>: </a:t>
            </a:r>
            <a:r>
              <a:rPr dirty="0" err="1"/>
              <a:t>también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ser</a:t>
            </a:r>
            <a:r>
              <a:rPr dirty="0"/>
              <a:t> </a:t>
            </a:r>
            <a:r>
              <a:rPr dirty="0" err="1"/>
              <a:t>llamado</a:t>
            </a:r>
            <a:r>
              <a:rPr dirty="0"/>
              <a:t> </a:t>
            </a:r>
            <a:r>
              <a:rPr dirty="0" err="1"/>
              <a:t>destino</a:t>
            </a:r>
            <a:r>
              <a:rPr dirty="0"/>
              <a:t> final o </a:t>
            </a:r>
            <a:r>
              <a:rPr dirty="0" err="1"/>
              <a:t>recuperación</a:t>
            </a:r>
            <a:r>
              <a:rPr dirty="0"/>
              <a:t> de </a:t>
            </a:r>
            <a:r>
              <a:rPr dirty="0" err="1"/>
              <a:t>recursos</a:t>
            </a:r>
            <a:r>
              <a:rPr dirty="0"/>
              <a:t>. La </a:t>
            </a:r>
            <a:r>
              <a:rPr dirty="0" err="1"/>
              <a:t>eliminación</a:t>
            </a:r>
            <a:r>
              <a:rPr dirty="0"/>
              <a:t> </a:t>
            </a:r>
            <a:r>
              <a:rPr dirty="0" err="1"/>
              <a:t>es</a:t>
            </a:r>
            <a:r>
              <a:rPr dirty="0"/>
              <a:t> el </a:t>
            </a:r>
            <a:r>
              <a:rPr dirty="0" err="1"/>
              <a:t>retorno</a:t>
            </a:r>
            <a:r>
              <a:rPr dirty="0"/>
              <a:t> de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lodos</a:t>
            </a:r>
            <a:r>
              <a:rPr dirty="0"/>
              <a:t> </a:t>
            </a:r>
            <a:r>
              <a:rPr dirty="0" err="1"/>
              <a:t>fecales</a:t>
            </a:r>
            <a:r>
              <a:rPr dirty="0"/>
              <a:t> al </a:t>
            </a:r>
            <a:r>
              <a:rPr dirty="0" err="1"/>
              <a:t>medioambiente</a:t>
            </a:r>
            <a:r>
              <a:rPr dirty="0"/>
              <a:t>, </a:t>
            </a:r>
            <a:r>
              <a:rPr dirty="0" err="1"/>
              <a:t>idealmente</a:t>
            </a:r>
            <a:r>
              <a:rPr dirty="0"/>
              <a:t> de </a:t>
            </a:r>
            <a:r>
              <a:rPr dirty="0" err="1"/>
              <a:t>manera</a:t>
            </a:r>
            <a:r>
              <a:rPr dirty="0"/>
              <a:t> </a:t>
            </a:r>
            <a:r>
              <a:rPr dirty="0" err="1"/>
              <a:t>tal</a:t>
            </a:r>
            <a:r>
              <a:rPr dirty="0"/>
              <a:t> que </a:t>
            </a:r>
            <a:r>
              <a:rPr dirty="0" err="1"/>
              <a:t>represente</a:t>
            </a:r>
            <a:r>
              <a:rPr dirty="0"/>
              <a:t> el </a:t>
            </a:r>
            <a:r>
              <a:rPr dirty="0" err="1"/>
              <a:t>menor</a:t>
            </a:r>
            <a:r>
              <a:rPr dirty="0"/>
              <a:t> </a:t>
            </a:r>
            <a:r>
              <a:rPr dirty="0" err="1"/>
              <a:t>riesgo</a:t>
            </a:r>
            <a:r>
              <a:rPr dirty="0"/>
              <a:t> para el </a:t>
            </a:r>
            <a:r>
              <a:rPr dirty="0" err="1"/>
              <a:t>medioambiente</a:t>
            </a:r>
            <a:r>
              <a:rPr dirty="0"/>
              <a:t> y la </a:t>
            </a:r>
            <a:r>
              <a:rPr dirty="0" err="1"/>
              <a:t>salud</a:t>
            </a:r>
            <a:r>
              <a:rPr dirty="0"/>
              <a:t> </a:t>
            </a:r>
            <a:r>
              <a:rPr dirty="0" err="1"/>
              <a:t>pública</a:t>
            </a:r>
            <a:r>
              <a:rPr dirty="0"/>
              <a:t>. La </a:t>
            </a:r>
            <a:r>
              <a:rPr dirty="0" err="1"/>
              <a:t>eliminación</a:t>
            </a:r>
            <a:r>
              <a:rPr dirty="0"/>
              <a:t> a </a:t>
            </a:r>
            <a:r>
              <a:rPr dirty="0" err="1"/>
              <a:t>veces</a:t>
            </a:r>
            <a:r>
              <a:rPr dirty="0"/>
              <a:t> se describe </a:t>
            </a:r>
            <a:r>
              <a:rPr dirty="0" err="1"/>
              <a:t>como</a:t>
            </a:r>
            <a:r>
              <a:rPr dirty="0"/>
              <a:t> la </a:t>
            </a:r>
            <a:r>
              <a:rPr dirty="0" err="1"/>
              <a:t>contención</a:t>
            </a:r>
            <a:r>
              <a:rPr dirty="0"/>
              <a:t> de </a:t>
            </a:r>
            <a:r>
              <a:rPr dirty="0" err="1"/>
              <a:t>lodos</a:t>
            </a:r>
            <a:r>
              <a:rPr dirty="0"/>
              <a:t> </a:t>
            </a:r>
            <a:r>
              <a:rPr dirty="0" err="1"/>
              <a:t>fecales</a:t>
            </a:r>
            <a:r>
              <a:rPr dirty="0"/>
              <a:t> in situ. </a:t>
            </a:r>
            <a:r>
              <a:rPr dirty="0" err="1"/>
              <a:t>Esto</a:t>
            </a:r>
            <a:r>
              <a:rPr dirty="0"/>
              <a:t> no </a:t>
            </a:r>
            <a:r>
              <a:rPr dirty="0" err="1"/>
              <a:t>es</a:t>
            </a:r>
            <a:r>
              <a:rPr dirty="0"/>
              <a:t> </a:t>
            </a:r>
            <a:r>
              <a:rPr dirty="0" err="1"/>
              <a:t>eliminación</a:t>
            </a:r>
            <a:r>
              <a:rPr dirty="0"/>
              <a:t>, </a:t>
            </a:r>
            <a:r>
              <a:rPr dirty="0" err="1"/>
              <a:t>es</a:t>
            </a:r>
            <a:r>
              <a:rPr dirty="0"/>
              <a:t> </a:t>
            </a:r>
            <a:r>
              <a:rPr dirty="0" err="1"/>
              <a:t>contención</a:t>
            </a:r>
            <a:r>
              <a:rPr dirty="0"/>
              <a:t>. </a:t>
            </a:r>
          </a:p>
          <a:p>
            <a:endParaRPr lang="en-US" dirty="0"/>
          </a:p>
          <a:p>
            <a:pPr rtl="0"/>
            <a:r>
              <a:rPr dirty="0" err="1"/>
              <a:t>Explique</a:t>
            </a:r>
            <a:r>
              <a:rPr dirty="0"/>
              <a:t> que a la </a:t>
            </a:r>
            <a:r>
              <a:rPr dirty="0" err="1"/>
              <a:t>cadena</a:t>
            </a:r>
            <a:r>
              <a:rPr dirty="0"/>
              <a:t> de </a:t>
            </a:r>
            <a:r>
              <a:rPr dirty="0" err="1"/>
              <a:t>servicios</a:t>
            </a:r>
            <a:r>
              <a:rPr dirty="0"/>
              <a:t> de </a:t>
            </a:r>
            <a:r>
              <a:rPr dirty="0" err="1"/>
              <a:t>saneamiento</a:t>
            </a:r>
            <a:r>
              <a:rPr dirty="0"/>
              <a:t> </a:t>
            </a:r>
            <a:r>
              <a:rPr dirty="0" err="1"/>
              <a:t>también</a:t>
            </a:r>
            <a:r>
              <a:rPr dirty="0"/>
              <a:t> se le dice </a:t>
            </a:r>
            <a:r>
              <a:rPr dirty="0" err="1"/>
              <a:t>sistema</a:t>
            </a:r>
            <a:r>
              <a:rPr dirty="0"/>
              <a:t> de </a:t>
            </a:r>
            <a:r>
              <a:rPr dirty="0" err="1"/>
              <a:t>saneamiento</a:t>
            </a:r>
            <a:r>
              <a:rPr dirty="0"/>
              <a:t> o </a:t>
            </a:r>
            <a:r>
              <a:rPr dirty="0" err="1"/>
              <a:t>cadena</a:t>
            </a:r>
            <a:r>
              <a:rPr dirty="0"/>
              <a:t> de </a:t>
            </a:r>
            <a:r>
              <a:rPr dirty="0" err="1"/>
              <a:t>saneamiento</a:t>
            </a:r>
            <a:r>
              <a:rPr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6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93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Explique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que "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cadena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de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servicios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de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saneamiento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"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un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término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tanto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para el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saneamiento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in situ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como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otra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parte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rtl="0"/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Pregunte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“¿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Qué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un </a:t>
            </a:r>
            <a:r>
              <a:rPr sz="1200" dirty="0" err="1">
                <a:solidFill>
                  <a:srgbClr val="262626"/>
                </a:solidFill>
              </a:rPr>
              <a:t>sistema</a:t>
            </a:r>
            <a:r>
              <a:rPr sz="1200" dirty="0">
                <a:solidFill>
                  <a:srgbClr val="262626"/>
                </a:solidFill>
              </a:rPr>
              <a:t> de </a:t>
            </a:r>
            <a:r>
              <a:rPr sz="1200" dirty="0" err="1">
                <a:solidFill>
                  <a:srgbClr val="262626"/>
                </a:solidFill>
              </a:rPr>
              <a:t>saneamiento</a:t>
            </a:r>
            <a:r>
              <a:rPr sz="1200" dirty="0">
                <a:solidFill>
                  <a:srgbClr val="262626"/>
                </a:solidFill>
              </a:rPr>
              <a:t> con </a:t>
            </a:r>
            <a:r>
              <a:rPr sz="1200" dirty="0" err="1">
                <a:solidFill>
                  <a:srgbClr val="262626"/>
                </a:solidFill>
              </a:rPr>
              <a:t>conexión</a:t>
            </a:r>
            <a:r>
              <a:rPr sz="1200" dirty="0">
                <a:solidFill>
                  <a:srgbClr val="262626"/>
                </a:solidFill>
              </a:rPr>
              <a:t> al </a:t>
            </a:r>
            <a:r>
              <a:rPr sz="1200" dirty="0" err="1">
                <a:solidFill>
                  <a:srgbClr val="262626"/>
                </a:solidFill>
              </a:rPr>
              <a:t>alcantarillado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?” y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luego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muestre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la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definición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  <a:p>
            <a:pPr rtl="0"/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Pregunte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“¿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Qué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dirty="0">
                <a:solidFill>
                  <a:srgbClr val="262626"/>
                </a:solidFill>
              </a:rPr>
              <a:t>un </a:t>
            </a:r>
            <a:r>
              <a:rPr sz="1200" dirty="0" err="1">
                <a:solidFill>
                  <a:srgbClr val="262626"/>
                </a:solidFill>
              </a:rPr>
              <a:t>sistema</a:t>
            </a:r>
            <a:r>
              <a:rPr sz="1200" dirty="0">
                <a:solidFill>
                  <a:srgbClr val="262626"/>
                </a:solidFill>
              </a:rPr>
              <a:t> de </a:t>
            </a:r>
            <a:r>
              <a:rPr sz="1200" dirty="0" err="1">
                <a:solidFill>
                  <a:srgbClr val="262626"/>
                </a:solidFill>
              </a:rPr>
              <a:t>saneamiento</a:t>
            </a:r>
            <a:r>
              <a:rPr sz="1200" dirty="0">
                <a:solidFill>
                  <a:srgbClr val="262626"/>
                </a:solidFill>
              </a:rPr>
              <a:t> sin </a:t>
            </a:r>
            <a:r>
              <a:rPr sz="1200" dirty="0" err="1">
                <a:solidFill>
                  <a:srgbClr val="262626"/>
                </a:solidFill>
              </a:rPr>
              <a:t>conexión</a:t>
            </a:r>
            <a:r>
              <a:rPr sz="1200" dirty="0">
                <a:solidFill>
                  <a:srgbClr val="262626"/>
                </a:solidFill>
              </a:rPr>
              <a:t> al </a:t>
            </a:r>
            <a:r>
              <a:rPr sz="1200" dirty="0" err="1">
                <a:solidFill>
                  <a:srgbClr val="262626"/>
                </a:solidFill>
              </a:rPr>
              <a:t>alcantarillado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?” y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luego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muestre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la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definición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7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93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8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52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/>
              <a:t>Explique</a:t>
            </a:r>
            <a:r>
              <a:rPr baseline="0"/>
              <a:t> que esta terminología no es universal pero para evitar la confusión en este taller, esta es la forma en que vamos a utilizar estos términos.</a:t>
            </a:r>
            <a:r>
              <a:rPr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9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0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dirty="0" err="1"/>
              <a:t>Aquí</a:t>
            </a:r>
            <a:r>
              <a:rPr dirty="0"/>
              <a:t> </a:t>
            </a:r>
            <a:r>
              <a:rPr dirty="0" err="1"/>
              <a:t>puede</a:t>
            </a:r>
            <a:r>
              <a:rPr dirty="0"/>
              <a:t> </a:t>
            </a:r>
            <a:r>
              <a:rPr dirty="0" err="1"/>
              <a:t>ver</a:t>
            </a:r>
            <a:r>
              <a:rPr dirty="0"/>
              <a:t> que</a:t>
            </a:r>
            <a:r>
              <a:rPr baseline="0" dirty="0"/>
              <a:t> </a:t>
            </a:r>
            <a:r>
              <a:rPr baseline="0" dirty="0" err="1"/>
              <a:t>tanto</a:t>
            </a:r>
            <a:r>
              <a:rPr baseline="0" dirty="0"/>
              <a:t> el </a:t>
            </a:r>
            <a:r>
              <a:rPr baseline="0" dirty="0" err="1"/>
              <a:t>saneamiento</a:t>
            </a:r>
            <a:r>
              <a:rPr baseline="0" dirty="0"/>
              <a:t> in situ </a:t>
            </a:r>
            <a:r>
              <a:rPr baseline="0" dirty="0" err="1"/>
              <a:t>como</a:t>
            </a:r>
            <a:r>
              <a:rPr baseline="0" dirty="0"/>
              <a:t> el que se </a:t>
            </a:r>
            <a:r>
              <a:rPr baseline="0" dirty="0" err="1"/>
              <a:t>realiza</a:t>
            </a:r>
            <a:r>
              <a:rPr baseline="0" dirty="0"/>
              <a:t> </a:t>
            </a:r>
            <a:r>
              <a:rPr baseline="0" dirty="0" err="1"/>
              <a:t>en</a:t>
            </a:r>
            <a:r>
              <a:rPr baseline="0" dirty="0"/>
              <a:t> </a:t>
            </a:r>
            <a:r>
              <a:rPr baseline="0" dirty="0" err="1"/>
              <a:t>otra</a:t>
            </a:r>
            <a:r>
              <a:rPr baseline="0" dirty="0"/>
              <a:t> </a:t>
            </a:r>
            <a:r>
              <a:rPr baseline="0" dirty="0" err="1"/>
              <a:t>parte</a:t>
            </a:r>
            <a:r>
              <a:rPr baseline="0" dirty="0"/>
              <a:t> </a:t>
            </a:r>
            <a:r>
              <a:rPr baseline="0" dirty="0" err="1"/>
              <a:t>puede</a:t>
            </a:r>
            <a:r>
              <a:rPr baseline="0" dirty="0"/>
              <a:t> </a:t>
            </a:r>
            <a:r>
              <a:rPr baseline="0" dirty="0" err="1"/>
              <a:t>tener</a:t>
            </a:r>
            <a:r>
              <a:rPr baseline="0" dirty="0"/>
              <a:t> las </a:t>
            </a:r>
            <a:r>
              <a:rPr baseline="0" dirty="0" err="1"/>
              <a:t>mismas</a:t>
            </a:r>
            <a:r>
              <a:rPr baseline="0" dirty="0"/>
              <a:t> entradas (</a:t>
            </a:r>
            <a:r>
              <a:rPr baseline="0" dirty="0" err="1"/>
              <a:t>por</a:t>
            </a:r>
            <a:r>
              <a:rPr baseline="0" dirty="0"/>
              <a:t> </a:t>
            </a:r>
            <a:r>
              <a:rPr baseline="0" dirty="0" err="1"/>
              <a:t>ejemplo</a:t>
            </a:r>
            <a:r>
              <a:rPr baseline="0" dirty="0"/>
              <a:t>, </a:t>
            </a:r>
            <a:r>
              <a:rPr baseline="0" dirty="0" err="1"/>
              <a:t>excrementos</a:t>
            </a:r>
            <a:r>
              <a:rPr baseline="0" dirty="0"/>
              <a:t>, </a:t>
            </a:r>
            <a:r>
              <a:rPr baseline="0" dirty="0" err="1"/>
              <a:t>agua</a:t>
            </a:r>
            <a:r>
              <a:rPr baseline="0" dirty="0"/>
              <a:t> de </a:t>
            </a:r>
            <a:r>
              <a:rPr baseline="0" dirty="0" err="1"/>
              <a:t>descarga</a:t>
            </a:r>
            <a:r>
              <a:rPr baseline="0" dirty="0"/>
              <a:t>, </a:t>
            </a:r>
            <a:r>
              <a:rPr baseline="0" dirty="0" err="1"/>
              <a:t>aguas</a:t>
            </a:r>
            <a:r>
              <a:rPr baseline="0" dirty="0"/>
              <a:t> </a:t>
            </a:r>
            <a:r>
              <a:rPr baseline="0" dirty="0" err="1"/>
              <a:t>grises</a:t>
            </a:r>
            <a:r>
              <a:rPr baseline="0" dirty="0"/>
              <a:t>) </a:t>
            </a:r>
            <a:r>
              <a:rPr baseline="0" dirty="0" err="1"/>
              <a:t>pero</a:t>
            </a:r>
            <a:r>
              <a:rPr baseline="0" dirty="0"/>
              <a:t> </a:t>
            </a:r>
            <a:r>
              <a:rPr baseline="0" dirty="0" err="1"/>
              <a:t>basamos</a:t>
            </a:r>
            <a:r>
              <a:rPr baseline="0" dirty="0"/>
              <a:t> la </a:t>
            </a:r>
            <a:r>
              <a:rPr baseline="0" dirty="0" err="1"/>
              <a:t>distinción</a:t>
            </a:r>
            <a:r>
              <a:rPr baseline="0" dirty="0"/>
              <a:t> de </a:t>
            </a:r>
            <a:r>
              <a:rPr baseline="0" dirty="0" err="1"/>
              <a:t>lodos</a:t>
            </a:r>
            <a:r>
              <a:rPr baseline="0" dirty="0"/>
              <a:t> </a:t>
            </a:r>
            <a:r>
              <a:rPr baseline="0" dirty="0" err="1"/>
              <a:t>fecales</a:t>
            </a:r>
            <a:r>
              <a:rPr baseline="0" dirty="0"/>
              <a:t> o </a:t>
            </a:r>
            <a:r>
              <a:rPr baseline="0" dirty="0" err="1"/>
              <a:t>aguas</a:t>
            </a:r>
            <a:r>
              <a:rPr baseline="0" dirty="0"/>
              <a:t> </a:t>
            </a:r>
            <a:r>
              <a:rPr baseline="0" dirty="0" err="1"/>
              <a:t>residuales</a:t>
            </a:r>
            <a:r>
              <a:rPr baseline="0" dirty="0"/>
              <a:t> </a:t>
            </a:r>
            <a:r>
              <a:rPr baseline="0" dirty="0" err="1"/>
              <a:t>en</a:t>
            </a:r>
            <a:r>
              <a:rPr baseline="0" dirty="0"/>
              <a:t> lo que </a:t>
            </a:r>
            <a:r>
              <a:rPr baseline="0" dirty="0" err="1"/>
              <a:t>sucede</a:t>
            </a:r>
            <a:r>
              <a:rPr baseline="0" dirty="0"/>
              <a:t> </a:t>
            </a:r>
            <a:r>
              <a:rPr baseline="0" dirty="0" err="1"/>
              <a:t>luego</a:t>
            </a:r>
            <a:r>
              <a:rPr baseline="0" dirty="0"/>
              <a:t> del </a:t>
            </a:r>
            <a:r>
              <a:rPr baseline="0" dirty="0" err="1"/>
              <a:t>uso</a:t>
            </a:r>
            <a:r>
              <a:rPr baseline="0" dirty="0"/>
              <a:t> del </a:t>
            </a:r>
            <a:r>
              <a:rPr baseline="0" dirty="0" err="1"/>
              <a:t>inodoro</a:t>
            </a:r>
            <a:r>
              <a:rPr baseline="0" dirty="0"/>
              <a:t>. Si se </a:t>
            </a:r>
            <a:r>
              <a:rPr baseline="0" dirty="0" err="1"/>
              <a:t>almacenan</a:t>
            </a:r>
            <a:r>
              <a:rPr baseline="0" dirty="0"/>
              <a:t> in situ </a:t>
            </a:r>
            <a:r>
              <a:rPr baseline="0" dirty="0" err="1"/>
              <a:t>por</a:t>
            </a:r>
            <a:r>
              <a:rPr baseline="0" dirty="0"/>
              <a:t> un </a:t>
            </a:r>
            <a:r>
              <a:rPr baseline="0" dirty="0" err="1"/>
              <a:t>período</a:t>
            </a:r>
            <a:r>
              <a:rPr baseline="0" dirty="0"/>
              <a:t> de </a:t>
            </a:r>
            <a:r>
              <a:rPr baseline="0" dirty="0" err="1"/>
              <a:t>tiempo</a:t>
            </a:r>
            <a:r>
              <a:rPr baseline="0" dirty="0"/>
              <a:t>, se </a:t>
            </a:r>
            <a:r>
              <a:rPr baseline="0" dirty="0" err="1"/>
              <a:t>denominan</a:t>
            </a:r>
            <a:r>
              <a:rPr baseline="0" dirty="0"/>
              <a:t> </a:t>
            </a:r>
            <a:r>
              <a:rPr baseline="0" dirty="0" err="1"/>
              <a:t>lodos</a:t>
            </a:r>
            <a:r>
              <a:rPr baseline="0" dirty="0"/>
              <a:t> </a:t>
            </a:r>
            <a:r>
              <a:rPr baseline="0" dirty="0" err="1"/>
              <a:t>fecales</a:t>
            </a:r>
            <a:r>
              <a:rPr baseline="0" dirty="0"/>
              <a:t>. Si se </a:t>
            </a:r>
            <a:r>
              <a:rPr baseline="0" dirty="0" err="1"/>
              <a:t>descargan</a:t>
            </a:r>
            <a:r>
              <a:rPr baseline="0" dirty="0"/>
              <a:t> y </a:t>
            </a:r>
            <a:r>
              <a:rPr baseline="0" dirty="0" err="1"/>
              <a:t>transportan</a:t>
            </a:r>
            <a:r>
              <a:rPr baseline="0" dirty="0"/>
              <a:t> a </a:t>
            </a:r>
            <a:r>
              <a:rPr baseline="0" dirty="0" err="1"/>
              <a:t>través</a:t>
            </a:r>
            <a:r>
              <a:rPr baseline="0" dirty="0"/>
              <a:t> del </a:t>
            </a:r>
            <a:r>
              <a:rPr baseline="0" dirty="0" err="1"/>
              <a:t>alcantarillado</a:t>
            </a:r>
            <a:r>
              <a:rPr baseline="0" dirty="0"/>
              <a:t>, se </a:t>
            </a:r>
            <a:r>
              <a:rPr baseline="0" dirty="0" err="1"/>
              <a:t>denominan</a:t>
            </a:r>
            <a:r>
              <a:rPr baseline="0" dirty="0"/>
              <a:t> </a:t>
            </a:r>
            <a:r>
              <a:rPr baseline="0" dirty="0" err="1"/>
              <a:t>aguas</a:t>
            </a:r>
            <a:r>
              <a:rPr baseline="0" dirty="0"/>
              <a:t> </a:t>
            </a:r>
            <a:r>
              <a:rPr baseline="0" dirty="0" err="1"/>
              <a:t>residuales</a:t>
            </a:r>
            <a:r>
              <a:rPr baseline="0" dirty="0"/>
              <a:t>.</a:t>
            </a:r>
          </a:p>
          <a:p>
            <a:endParaRPr lang="de-CH" baseline="0" dirty="0"/>
          </a:p>
          <a:p>
            <a:pPr rtl="0"/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Las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tecnologías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in situ o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descentralizadas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pueden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proporcionar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soluciones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sostenibles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todas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las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regiones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del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mundo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 El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pensamiento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todo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el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mundo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ha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comenzado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a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cambiar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 Las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soluciones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basadas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alcantarillas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son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efectivas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pero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también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requieren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muchos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recursos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y son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costosas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 La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gestión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de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lodos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fecales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se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puede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considerar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una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opción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viable a largo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plazo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y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posiblemente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la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alternativa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más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sustentable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comparación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con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los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sistemas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basados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en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alcantarillas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, SI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toda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la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cadena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de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servicios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se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gestiona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adecuadamente</a:t>
            </a:r>
            <a:r>
              <a:rPr sz="1200" kern="1200" dirty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10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319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/>
              <a:t>Estas fotos son</a:t>
            </a:r>
            <a:r>
              <a:rPr baseline="0"/>
              <a:t> de un estudio realizado por Eawag-Sandec en Kampala, Uganda. La foto de la izquierda es la interfaz de usuario y la foto de la derecha es la fosa séptica, donde se contienen los lodos fecales. En conjunto, este es un sistema de fosa séptica.</a:t>
            </a:r>
            <a:r>
              <a:rPr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11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73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/>
              <a:t>Estas fotos son</a:t>
            </a:r>
            <a:r>
              <a:rPr baseline="0"/>
              <a:t> del mismo estudio realizado por Eawag-Sandec en Kampala, Uganda. Es una letrina de fosa mejorada y ventilada (VIP). Puede ver una foto de un camión de succión al lado de la letrina. Se usa para vaciar la letrina.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>
              <a:defRPr/>
            </a:pPr>
            <a:fld id="{650910F0-1EA9-DB47-AEE4-177CBEED2EE0}" type="slidenum">
              <a:rPr>
                <a:solidFill>
                  <a:prstClr val="black"/>
                </a:solidFill>
              </a:rPr>
              <a:pPr>
                <a:defRPr/>
              </a:pPr>
              <a:t>12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9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 userDrawn="1"/>
        </p:nvCxnSpPr>
        <p:spPr>
          <a:xfrm>
            <a:off x="1497013" y="3890963"/>
            <a:ext cx="0" cy="320675"/>
          </a:xfrm>
          <a:prstGeom prst="line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08075" y="3267680"/>
            <a:ext cx="4514009" cy="571539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808075" y="2426677"/>
            <a:ext cx="4514009" cy="8216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570790" y="3891150"/>
            <a:ext cx="1492559" cy="288709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DEC 10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802246" y="3888430"/>
            <a:ext cx="739122" cy="288709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2015</a:t>
            </a:r>
          </a:p>
        </p:txBody>
      </p:sp>
      <p:pic>
        <p:nvPicPr>
          <p:cNvPr id="8" name="Picture 7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5" y="4975925"/>
            <a:ext cx="2865727" cy="10308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908" y="4526230"/>
            <a:ext cx="2756877" cy="193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1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19548" y="2474073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819548" y="2121239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19548" y="4091504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819548" y="3738670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088729" y="2474073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088729" y="2121239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6088729" y="4091504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088729" y="3738670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806022F9-A567-1447-9040-125492F64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50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2790825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702055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2702055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621235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532465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532465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4706030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617260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617260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853659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764889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764889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8"/>
            <a:ext cx="7585491" cy="75689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Slide Number Placeholder 8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76024F21-0231-5D49-A5CB-8E1A3FA61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05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723900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723900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7"/>
            <a:ext cx="7585491" cy="102425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819775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819775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271838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271838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06AB8FFC-F7AC-2E44-A853-100CEFBAC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787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647952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2647952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478361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478361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563156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563156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710786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710786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8"/>
            <a:ext cx="7585491" cy="75689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7F040B77-2632-D940-A787-F9932E6D7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896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- Single Porto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657601" y="2082800"/>
            <a:ext cx="4778828" cy="2945974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710785" y="1707299"/>
            <a:ext cx="2499141" cy="3657827"/>
          </a:xfrm>
        </p:spPr>
        <p:txBody>
          <a:bodyPr rtlCol="0">
            <a:normAutofit/>
          </a:bodyPr>
          <a:lstStyle>
            <a:lvl1pPr>
              <a:defRPr sz="12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657601" y="1707296"/>
            <a:ext cx="2390775" cy="375504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20D58915-6786-DD43-AE48-D189400C2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76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tra - Full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271AD-3E44-B34A-BFE3-F02C18C79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84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- Full Image Back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204232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1204232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300107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300107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752171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752171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60155-2CA0-8E49-85F7-A330F9110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6ABE3C77-D24E-DE4A-823C-96A11F01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36538" y="1360488"/>
            <a:ext cx="8278812" cy="4700587"/>
          </a:xfrm>
        </p:spPr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  <a:lvl2pPr>
              <a:defRPr>
                <a:solidFill>
                  <a:srgbClr val="5C5C5C"/>
                </a:solidFill>
              </a:defRPr>
            </a:lvl2pPr>
            <a:lvl3pPr>
              <a:defRPr>
                <a:solidFill>
                  <a:srgbClr val="5C5C5C"/>
                </a:solidFill>
              </a:defRPr>
            </a:lvl3pPr>
            <a:lvl4pPr>
              <a:defRPr>
                <a:solidFill>
                  <a:srgbClr val="5C5C5C"/>
                </a:solidFill>
              </a:defRPr>
            </a:lvl4pPr>
            <a:lvl5pPr>
              <a:defRPr>
                <a:solidFill>
                  <a:srgbClr val="5C5C5C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8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6ABE3C77-D24E-DE4A-823C-96A11F01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6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"/>
          <p:cNvSpPr txBox="1">
            <a:spLocks/>
          </p:cNvSpPr>
          <p:nvPr userDrawn="1"/>
        </p:nvSpPr>
        <p:spPr bwMode="auto">
          <a:xfrm>
            <a:off x="233188" y="6076165"/>
            <a:ext cx="8374005" cy="22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/>
              <a:t>Source: </a:t>
            </a:r>
            <a:r>
              <a:rPr lang="en-US" i="1" dirty="0"/>
              <a:t>Source of Image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>
                <a:solidFill>
                  <a:srgbClr val="5C5C5C"/>
                </a:solidFill>
                <a:latin typeface="Lato" charset="0"/>
              </a:defRPr>
            </a:lvl1pPr>
          </a:lstStyle>
          <a:p>
            <a:pPr>
              <a:defRPr/>
            </a:pPr>
            <a:fld id="{03EAF2E3-88B6-F341-875C-312C1CE63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1219200"/>
            <a:ext cx="9144000" cy="4851400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04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>
            <a:spLocks noEditPoints="1"/>
          </p:cNvSpPr>
          <p:nvPr userDrawn="1"/>
        </p:nvSpPr>
        <p:spPr bwMode="auto">
          <a:xfrm>
            <a:off x="1091088" y="2768087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34" name="Freeform 33"/>
          <p:cNvSpPr>
            <a:spLocks noEditPoints="1"/>
          </p:cNvSpPr>
          <p:nvPr userDrawn="1"/>
        </p:nvSpPr>
        <p:spPr bwMode="auto">
          <a:xfrm>
            <a:off x="1091088" y="3114675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1090654" y="3442208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37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0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1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3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55" name="Freeform 28"/>
          <p:cNvSpPr>
            <a:spLocks noEditPoints="1"/>
          </p:cNvSpPr>
          <p:nvPr userDrawn="1"/>
        </p:nvSpPr>
        <p:spPr bwMode="auto">
          <a:xfrm>
            <a:off x="1091088" y="2127250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56" name="Freeform 55"/>
          <p:cNvSpPr>
            <a:spLocks noEditPoints="1"/>
          </p:cNvSpPr>
          <p:nvPr userDrawn="1"/>
        </p:nvSpPr>
        <p:spPr bwMode="auto">
          <a:xfrm>
            <a:off x="5177715" y="2779811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57" name="Freeform 56"/>
          <p:cNvSpPr>
            <a:spLocks noEditPoints="1"/>
          </p:cNvSpPr>
          <p:nvPr userDrawn="1"/>
        </p:nvSpPr>
        <p:spPr bwMode="auto">
          <a:xfrm>
            <a:off x="5177715" y="3126399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58" name="Group 57"/>
          <p:cNvGrpSpPr/>
          <p:nvPr userDrawn="1"/>
        </p:nvGrpSpPr>
        <p:grpSpPr>
          <a:xfrm>
            <a:off x="5177281" y="3453932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59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0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3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4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5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6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7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8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9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0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1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2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3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4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5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6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77" name="Freeform 28"/>
          <p:cNvSpPr>
            <a:spLocks noEditPoints="1"/>
          </p:cNvSpPr>
          <p:nvPr userDrawn="1"/>
        </p:nvSpPr>
        <p:spPr bwMode="auto">
          <a:xfrm>
            <a:off x="5177715" y="2138974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 userDrawn="1"/>
        </p:nvSpPr>
        <p:spPr>
          <a:xfrm>
            <a:off x="1419701" y="1985963"/>
            <a:ext cx="2855418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Upper 424 Aviation Rd NE, 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Calgary AB T2E 8H6, Canada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+ 1 403 243 3285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cawst@cawst.org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www.cawst.org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 userDrawn="1"/>
        </p:nvSpPr>
        <p:spPr>
          <a:xfrm>
            <a:off x="5502302" y="1995859"/>
            <a:ext cx="2855418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err="1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Überlandstrasse</a:t>
            </a:r>
            <a:r>
              <a:rPr lang="en-US" sz="1400" kern="1200" dirty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 133 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CH-8600 </a:t>
            </a:r>
            <a:r>
              <a:rPr lang="en-US" sz="1400" kern="1200" dirty="0" err="1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Dübendorf</a:t>
            </a:r>
            <a:r>
              <a:rPr lang="en-US" sz="1400" kern="1200" dirty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, Switzerland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+41 (0)58 765 55 11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err="1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info@sandec.ch</a:t>
            </a:r>
            <a:endParaRPr lang="en-US" sz="1400" kern="1200" dirty="0">
              <a:solidFill>
                <a:srgbClr val="5C5C5C"/>
              </a:solidFill>
              <a:latin typeface="Lato" panose="020F0502020204030203" pitchFamily="34" charset="0"/>
              <a:ea typeface="ＭＳ Ｐゴシック" charset="0"/>
              <a:cs typeface="ＭＳ Ｐゴシック" charset="0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kern="1200" dirty="0" err="1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www.sandec.ch</a:t>
            </a:r>
            <a:endParaRPr lang="en-US" sz="1400" kern="1200" dirty="0">
              <a:solidFill>
                <a:srgbClr val="5C5C5C"/>
              </a:solidFill>
              <a:latin typeface="Lato" panose="020F0502020204030203" pitchFamily="34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0" name="Picture 79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5" y="4975925"/>
            <a:ext cx="2865727" cy="103086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664" y="4526230"/>
            <a:ext cx="2756877" cy="193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7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66062" y="2033349"/>
            <a:ext cx="2755442" cy="3795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66062" y="1680515"/>
            <a:ext cx="2755442" cy="35283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1C213E7D-6793-C448-B3CD-97E4EB790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5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233362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152400" y="6400800"/>
            <a:ext cx="24955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d-ID" sz="1000" b="1" dirty="0">
                <a:solidFill>
                  <a:srgbClr val="FFFFFF"/>
                </a:solidFill>
                <a:latin typeface="Calibri"/>
                <a:cs typeface="Calibri"/>
              </a:rPr>
              <a:t>FOOTER</a:t>
            </a:r>
            <a:r>
              <a:rPr lang="id-ID" sz="1000" dirty="0">
                <a:solidFill>
                  <a:srgbClr val="FFFFFF"/>
                </a:solidFill>
                <a:latin typeface="Calibri"/>
                <a:cs typeface="Calibri"/>
              </a:rPr>
              <a:t> – text can go here</a:t>
            </a:r>
            <a:endParaRPr lang="en-US" sz="1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4561116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617029" y="3120764"/>
            <a:ext cx="2819399" cy="2929822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5617029" y="2106192"/>
            <a:ext cx="2819399" cy="410414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170714" y="1254369"/>
            <a:ext cx="3265712" cy="708970"/>
          </a:xfrm>
        </p:spPr>
        <p:txBody>
          <a:bodyPr>
            <a:noAutofit/>
          </a:bodyPr>
          <a:lstStyle>
            <a:lvl1pPr marL="0" indent="0" algn="r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70714" y="433517"/>
            <a:ext cx="3265712" cy="820852"/>
          </a:xfrm>
        </p:spPr>
        <p:txBody>
          <a:bodyPr>
            <a:noAutofit/>
          </a:bodyPr>
          <a:lstStyle>
            <a:lvl1pPr marL="0" indent="0" algn="r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B3E7572A-DB1E-0B48-A9AF-75AB48B0A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0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582886" y="-1"/>
            <a:ext cx="4561115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96020" y="3948573"/>
            <a:ext cx="2819399" cy="219689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96020" y="3223792"/>
            <a:ext cx="2819399" cy="410414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36119" y="433517"/>
            <a:ext cx="3972626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F53AF1-74B3-4345-A76A-13EC16334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8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582886" y="-1"/>
            <a:ext cx="4561115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96020" y="3275726"/>
            <a:ext cx="2819399" cy="2847845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96020" y="2106192"/>
            <a:ext cx="2819399" cy="1014572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36120" y="433517"/>
            <a:ext cx="3869286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4DA3-1F57-D94D-8D4E-09AB88B8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9" t="9236" r="12052" b="61248"/>
          <a:stretch/>
        </p:blipFill>
        <p:spPr>
          <a:xfrm>
            <a:off x="1368835" y="6481341"/>
            <a:ext cx="999226" cy="250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44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CAF25AA-D4E7-BC44-A370-B527EEEB3E73}" type="datetimeFigureOut">
              <a:rPr lang="en-US"/>
              <a:pPr>
                <a:defRPr/>
              </a:pPr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2C11889-A0B8-1A4E-90C6-60AEB58153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81013"/>
            <a:ext cx="85725" cy="593725"/>
          </a:xfrm>
          <a:prstGeom prst="rect">
            <a:avLst/>
          </a:prstGeom>
          <a:solidFill>
            <a:srgbClr val="38C6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82" r:id="rId2"/>
    <p:sldLayoutId id="2147484368" r:id="rId3"/>
    <p:sldLayoutId id="2147484379" r:id="rId4"/>
    <p:sldLayoutId id="2147484380" r:id="rId5"/>
    <p:sldLayoutId id="2147484367" r:id="rId6"/>
    <p:sldLayoutId id="2147484369" r:id="rId7"/>
    <p:sldLayoutId id="2147484370" r:id="rId8"/>
    <p:sldLayoutId id="2147484371" r:id="rId9"/>
    <p:sldLayoutId id="2147484372" r:id="rId10"/>
    <p:sldLayoutId id="2147484373" r:id="rId11"/>
    <p:sldLayoutId id="2147484374" r:id="rId12"/>
    <p:sldLayoutId id="2147484375" r:id="rId13"/>
    <p:sldLayoutId id="2147484376" r:id="rId14"/>
    <p:sldLayoutId id="2147484323" r:id="rId15"/>
    <p:sldLayoutId id="2147484377" r:id="rId16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creativecommons.org/licenses/by/4.0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hyperlink" Target="http://www.sandec.ch/" TargetMode="External"/><Relationship Id="rId4" Type="http://schemas.openxmlformats.org/officeDocument/2006/relationships/hyperlink" Target="http://www.cawst.org/" TargetMode="External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dec.ch" TargetMode="External"/><Relationship Id="rId2" Type="http://schemas.openxmlformats.org/officeDocument/2006/relationships/hyperlink" Target="http://www.cawst.org/resources" TargetMode="Externa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wst.org/resources" TargetMode="External"/><Relationship Id="rId3" Type="http://schemas.openxmlformats.org/officeDocument/2006/relationships/hyperlink" Target="http://www.cawst.org/" TargetMode="External"/><Relationship Id="rId7" Type="http://schemas.openxmlformats.org/officeDocument/2006/relationships/image" Target="../media/image2.jpeg"/><Relationship Id="rId2" Type="http://schemas.openxmlformats.org/officeDocument/2006/relationships/hyperlink" Target="mailto:support@cawst.org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.png"/><Relationship Id="rId5" Type="http://schemas.openxmlformats.org/officeDocument/2006/relationships/hyperlink" Target="http://www.sandec.ch/" TargetMode="External"/><Relationship Id="rId4" Type="http://schemas.openxmlformats.org/officeDocument/2006/relationships/hyperlink" Target="mailto:info@sandec.c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36121" y="250635"/>
            <a:ext cx="3512920" cy="998240"/>
          </a:xfrm>
        </p:spPr>
        <p:txBody>
          <a:bodyPr/>
          <a:lstStyle/>
          <a:p>
            <a:pPr rtl="0">
              <a:spcBef>
                <a:spcPts val="0"/>
              </a:spcBef>
            </a:pPr>
            <a:r>
              <a:rPr sz="2800" dirty="0" err="1"/>
              <a:t>Licencia</a:t>
            </a:r>
            <a:r>
              <a:rPr sz="2800" dirty="0"/>
              <a:t> de </a:t>
            </a:r>
          </a:p>
          <a:p>
            <a:pPr rtl="0">
              <a:spcBef>
                <a:spcPts val="0"/>
              </a:spcBef>
            </a:pPr>
            <a:r>
              <a:rPr sz="2800" dirty="0"/>
              <a:t>Creative Commons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</a:t>
            </a:fld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328514" y="1054135"/>
            <a:ext cx="8574854" cy="562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Este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documento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es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de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contenido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abierto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y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está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elaborado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bajo la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licencia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endParaRPr lang="pt-BR" sz="1400" dirty="0">
              <a:solidFill>
                <a:schemeClr val="bg1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rtl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Creative Commons</a:t>
            </a:r>
            <a:b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</a:b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Atribución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4.0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Internacional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. </a:t>
            </a:r>
            <a:b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</a:b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Para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ver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una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copia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de la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licencia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,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visite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>
                <a:solidFill>
                  <a:srgbClr val="24A4D6"/>
                </a:solidFill>
                <a:latin typeface="Lato" panose="020F0502020204030203" pitchFamily="34" charset="0"/>
                <a:ea typeface="+mn-ea"/>
                <a:cs typeface="+mn-cs"/>
                <a:hlinkClick r:id="rId3"/>
              </a:rPr>
              <a:t>http://creativecommons.org/licenses/by/4.0</a:t>
            </a:r>
          </a:p>
          <a:p>
            <a:pPr lvl="3" rtl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dirty="0" err="1">
                <a:solidFill>
                  <a:schemeClr val="bg2"/>
                </a:solidFill>
                <a:latin typeface="Lato" panose="020F0502020204030203" pitchFamily="34" charset="0"/>
              </a:rPr>
              <a:t>Usted</a:t>
            </a:r>
            <a:r>
              <a:rPr sz="1400" dirty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sz="1400" dirty="0" err="1">
                <a:solidFill>
                  <a:schemeClr val="bg2"/>
                </a:solidFill>
                <a:latin typeface="Lato" panose="020F0502020204030203" pitchFamily="34" charset="0"/>
              </a:rPr>
              <a:t>puede</a:t>
            </a:r>
            <a:r>
              <a:rPr sz="1400" dirty="0">
                <a:solidFill>
                  <a:schemeClr val="bg2"/>
                </a:solidFill>
                <a:latin typeface="Lato" panose="020F0502020204030203" pitchFamily="34" charset="0"/>
              </a:rPr>
              <a:t>:</a:t>
            </a:r>
            <a:br>
              <a:rPr lang="en-US" sz="1400" dirty="0">
                <a:solidFill>
                  <a:schemeClr val="bg2"/>
                </a:solidFill>
                <a:latin typeface="Lato" panose="020F0502020204030203" pitchFamily="34" charset="0"/>
              </a:rPr>
            </a:br>
            <a:r>
              <a:rPr sz="1600" b="1" dirty="0" err="1">
                <a:solidFill>
                  <a:schemeClr val="bg2"/>
                </a:solidFill>
                <a:latin typeface="Lato" panose="020F0502020204030203" pitchFamily="34" charset="0"/>
              </a:rPr>
              <a:t>Compartir</a:t>
            </a:r>
            <a:r>
              <a:rPr sz="1600" b="1" dirty="0">
                <a:solidFill>
                  <a:schemeClr val="bg2"/>
                </a:solidFill>
                <a:latin typeface="Lato" panose="020F0502020204030203" pitchFamily="34" charset="0"/>
              </a:rPr>
              <a:t>: </a:t>
            </a:r>
            <a:r>
              <a:rPr sz="1400" dirty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sz="1400" dirty="0" err="1">
                <a:solidFill>
                  <a:schemeClr val="bg2"/>
                </a:solidFill>
                <a:latin typeface="Lato" panose="020F0502020204030203" pitchFamily="34" charset="0"/>
              </a:rPr>
              <a:t>copiar</a:t>
            </a:r>
            <a:r>
              <a:rPr sz="1400" dirty="0">
                <a:solidFill>
                  <a:schemeClr val="bg2"/>
                </a:solidFill>
                <a:latin typeface="Lato" panose="020F0502020204030203" pitchFamily="34" charset="0"/>
              </a:rPr>
              <a:t> y </a:t>
            </a:r>
            <a:r>
              <a:rPr sz="1400" dirty="0" err="1">
                <a:solidFill>
                  <a:schemeClr val="bg2"/>
                </a:solidFill>
                <a:latin typeface="Lato" panose="020F0502020204030203" pitchFamily="34" charset="0"/>
              </a:rPr>
              <a:t>redistribuir</a:t>
            </a:r>
            <a:r>
              <a:rPr sz="1400" dirty="0">
                <a:solidFill>
                  <a:schemeClr val="bg2"/>
                </a:solidFill>
                <a:latin typeface="Lato" panose="020F0502020204030203" pitchFamily="34" charset="0"/>
              </a:rPr>
              <a:t> el material </a:t>
            </a:r>
            <a:r>
              <a:rPr sz="1400" dirty="0" err="1">
                <a:solidFill>
                  <a:schemeClr val="bg2"/>
                </a:solidFill>
                <a:latin typeface="Lato" panose="020F0502020204030203" pitchFamily="34" charset="0"/>
              </a:rPr>
              <a:t>en</a:t>
            </a:r>
            <a:r>
              <a:rPr sz="1400" dirty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sz="1400" dirty="0" err="1">
                <a:solidFill>
                  <a:schemeClr val="bg2"/>
                </a:solidFill>
                <a:latin typeface="Lato" panose="020F0502020204030203" pitchFamily="34" charset="0"/>
              </a:rPr>
              <a:t>cualquier</a:t>
            </a:r>
            <a:r>
              <a:rPr sz="1400" dirty="0">
                <a:solidFill>
                  <a:schemeClr val="bg2"/>
                </a:solidFill>
                <a:latin typeface="Lato" panose="020F0502020204030203" pitchFamily="34" charset="0"/>
              </a:rPr>
              <a:t> medio o </a:t>
            </a:r>
            <a:r>
              <a:rPr sz="1400" dirty="0" err="1">
                <a:solidFill>
                  <a:schemeClr val="bg2"/>
                </a:solidFill>
                <a:latin typeface="Lato" panose="020F0502020204030203" pitchFamily="34" charset="0"/>
              </a:rPr>
              <a:t>formato</a:t>
            </a:r>
            <a:br>
              <a:rPr lang="en-CA" sz="1400" dirty="0">
                <a:solidFill>
                  <a:schemeClr val="bg2"/>
                </a:solidFill>
                <a:latin typeface="Lato" panose="020F0502020204030203" pitchFamily="34" charset="0"/>
              </a:rPr>
            </a:br>
            <a:r>
              <a:rPr sz="1600" b="1" dirty="0" err="1">
                <a:solidFill>
                  <a:schemeClr val="bg2"/>
                </a:solidFill>
                <a:latin typeface="Lato" panose="020F0502020204030203" pitchFamily="34" charset="0"/>
              </a:rPr>
              <a:t>Editar</a:t>
            </a:r>
            <a:r>
              <a:rPr sz="1600" b="1" dirty="0">
                <a:solidFill>
                  <a:schemeClr val="bg2"/>
                </a:solidFill>
                <a:latin typeface="Lato" panose="020F0502020204030203" pitchFamily="34" charset="0"/>
              </a:rPr>
              <a:t>:</a:t>
            </a:r>
            <a:r>
              <a:rPr sz="1400" dirty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sz="1400" dirty="0" err="1">
                <a:solidFill>
                  <a:schemeClr val="bg2"/>
                </a:solidFill>
                <a:latin typeface="Lato" panose="020F0502020204030203" pitchFamily="34" charset="0"/>
              </a:rPr>
              <a:t>remezclar</a:t>
            </a:r>
            <a:r>
              <a:rPr sz="1400" dirty="0">
                <a:solidFill>
                  <a:schemeClr val="bg2"/>
                </a:solidFill>
                <a:latin typeface="Lato" panose="020F0502020204030203" pitchFamily="34" charset="0"/>
              </a:rPr>
              <a:t>, </a:t>
            </a:r>
            <a:r>
              <a:rPr sz="1400" dirty="0" err="1">
                <a:solidFill>
                  <a:schemeClr val="bg2"/>
                </a:solidFill>
                <a:latin typeface="Lato" panose="020F0502020204030203" pitchFamily="34" charset="0"/>
              </a:rPr>
              <a:t>transformar</a:t>
            </a:r>
            <a:r>
              <a:rPr sz="1400" dirty="0">
                <a:solidFill>
                  <a:schemeClr val="bg2"/>
                </a:solidFill>
                <a:latin typeface="Lato" panose="020F0502020204030203" pitchFamily="34" charset="0"/>
              </a:rPr>
              <a:t> y </a:t>
            </a:r>
            <a:r>
              <a:rPr sz="1400" dirty="0" err="1">
                <a:solidFill>
                  <a:schemeClr val="bg2"/>
                </a:solidFill>
                <a:latin typeface="Lato" panose="020F0502020204030203" pitchFamily="34" charset="0"/>
              </a:rPr>
              <a:t>crear</a:t>
            </a:r>
            <a:r>
              <a:rPr sz="1400" dirty="0">
                <a:solidFill>
                  <a:schemeClr val="bg2"/>
                </a:solidFill>
                <a:latin typeface="Lato" panose="020F0502020204030203" pitchFamily="34" charset="0"/>
              </a:rPr>
              <a:t> a </a:t>
            </a:r>
            <a:r>
              <a:rPr sz="1400" dirty="0" err="1">
                <a:solidFill>
                  <a:schemeClr val="bg2"/>
                </a:solidFill>
                <a:latin typeface="Lato" panose="020F0502020204030203" pitchFamily="34" charset="0"/>
              </a:rPr>
              <a:t>partir</a:t>
            </a:r>
            <a:r>
              <a:rPr sz="1400" dirty="0">
                <a:solidFill>
                  <a:schemeClr val="bg2"/>
                </a:solidFill>
                <a:latin typeface="Lato" panose="020F0502020204030203" pitchFamily="34" charset="0"/>
              </a:rPr>
              <a:t> del material para </a:t>
            </a:r>
            <a:r>
              <a:rPr sz="1400" dirty="0" err="1">
                <a:solidFill>
                  <a:schemeClr val="bg2"/>
                </a:solidFill>
                <a:latin typeface="Lato" panose="020F0502020204030203" pitchFamily="34" charset="0"/>
              </a:rPr>
              <a:t>cualquier</a:t>
            </a:r>
            <a:r>
              <a:rPr sz="1400" dirty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sz="1400" dirty="0" err="1">
                <a:solidFill>
                  <a:schemeClr val="bg2"/>
                </a:solidFill>
                <a:latin typeface="Lato" panose="020F0502020204030203" pitchFamily="34" charset="0"/>
              </a:rPr>
              <a:t>propósito</a:t>
            </a:r>
            <a:r>
              <a:rPr sz="1400" dirty="0">
                <a:solidFill>
                  <a:schemeClr val="bg2"/>
                </a:solidFill>
                <a:latin typeface="Lato" panose="020F0502020204030203" pitchFamily="34" charset="0"/>
              </a:rPr>
              <a:t>, </a:t>
            </a:r>
            <a:r>
              <a:rPr sz="1400" dirty="0" err="1">
                <a:solidFill>
                  <a:schemeClr val="bg2"/>
                </a:solidFill>
                <a:latin typeface="Lato" panose="020F0502020204030203" pitchFamily="34" charset="0"/>
              </a:rPr>
              <a:t>incluso</a:t>
            </a:r>
            <a:r>
              <a:rPr sz="1400" dirty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sz="1400" dirty="0" err="1">
                <a:solidFill>
                  <a:schemeClr val="bg2"/>
                </a:solidFill>
                <a:latin typeface="Lato" panose="020F0502020204030203" pitchFamily="34" charset="0"/>
              </a:rPr>
              <a:t>comercialmente</a:t>
            </a:r>
            <a:br>
              <a:rPr lang="en-CA" sz="1400" dirty="0">
                <a:solidFill>
                  <a:schemeClr val="bg2"/>
                </a:solidFill>
                <a:latin typeface="Lato" panose="020F0502020204030203" pitchFamily="34" charset="0"/>
              </a:rPr>
            </a:br>
            <a:endParaRPr lang="en-CA" sz="1400" dirty="0">
              <a:solidFill>
                <a:schemeClr val="bg2"/>
              </a:solidFill>
              <a:latin typeface="Lato" panose="020F0502020204030203" pitchFamily="34" charset="0"/>
            </a:endParaRPr>
          </a:p>
          <a:p>
            <a:pPr rtl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Bajo las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siguientes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condiciones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:</a:t>
            </a:r>
          </a:p>
          <a:p>
            <a:pPr marL="0" lvl="4"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sz="1600" b="1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Atribución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: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debe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atribuírsele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a CAWST y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Eawag-Sandec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el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crédito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de forma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apropiada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,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proporcionar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un enlace a la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licencia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e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indicar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si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se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realizaron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cambios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. Lo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puede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hacer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de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cualquier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forma que sea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razonable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,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pero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no de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una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manera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que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sugiera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que CAWST y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Eawag-Sandec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avalan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su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organización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o el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uso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que le ha dado al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documento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Incluya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nuestros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sitios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web: 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  <a:hlinkClick r:id="rId4"/>
              </a:rPr>
              <a:t>www.cawst.org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y 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  <a:hlinkClick r:id="rId5"/>
              </a:rPr>
              <a:t>www.sandec.ch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.</a:t>
            </a:r>
          </a:p>
          <a:p>
            <a:pPr marL="0" lvl="4"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CAWST y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Eawag-Sandec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actualizarán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este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documento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periódicamente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. Por ese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motivo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, no se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recomienda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que lo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almacene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para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descargarlo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desde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su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sitio</a:t>
            </a:r>
            <a:r>
              <a:rPr sz="14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web.</a:t>
            </a:r>
          </a:p>
          <a:p>
            <a:pPr marL="0" lvl="4"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CAWST y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Eawag-Sandec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y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sus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directivos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,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empleados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,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contratistas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y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voluntarios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no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asumen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ninguna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responsabilidad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ni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dan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garantía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alguna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por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los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resultados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que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puedan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obtenerse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a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partir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del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uso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de la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información</a:t>
            </a:r>
            <a:r>
              <a:rPr sz="14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dada</a:t>
            </a:r>
            <a:r>
              <a:rPr sz="1400" dirty="0">
                <a:solidFill>
                  <a:srgbClr val="000000"/>
                </a:solidFill>
                <a:latin typeface="Lato"/>
                <a:ea typeface="+mn-ea"/>
                <a:cs typeface="Arial" charset="0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49449" y="2336469"/>
            <a:ext cx="986155" cy="835092"/>
            <a:chOff x="329372" y="2666906"/>
            <a:chExt cx="986155" cy="835092"/>
          </a:xfrm>
        </p:grpSpPr>
        <p:pic>
          <p:nvPicPr>
            <p:cNvPr id="17" name="Picture 16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042" y="3254348"/>
              <a:ext cx="959485" cy="247650"/>
            </a:xfrm>
            <a:prstGeom prst="rect">
              <a:avLst/>
            </a:prstGeom>
            <a:noFill/>
          </p:spPr>
        </p:pic>
        <p:pic>
          <p:nvPicPr>
            <p:cNvPr id="18" name="Picture 17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372" y="2666906"/>
              <a:ext cx="986155" cy="352425"/>
            </a:xfrm>
            <a:prstGeom prst="rect">
              <a:avLst/>
            </a:prstGeom>
            <a:noFill/>
          </p:spPr>
        </p:pic>
      </p:grpSp>
      <p:pic>
        <p:nvPicPr>
          <p:cNvPr id="19" name="Picture 18" descr="N:\Communications\Communications Tools\Logos &amp; Graphics\Logos\+ CAWST\cawst_logo_full--docx_header--colour.pn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1" y="109255"/>
            <a:ext cx="2431415" cy="9448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9116046" y="4343803"/>
            <a:ext cx="1403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262" y="277487"/>
            <a:ext cx="1762584" cy="123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21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164941" y="6292306"/>
            <a:ext cx="4701610" cy="236295"/>
          </a:xfrm>
        </p:spPr>
        <p:txBody>
          <a:bodyPr/>
          <a:lstStyle/>
          <a:p>
            <a:pPr algn="r" rtl="0"/>
            <a:r>
              <a:rPr/>
              <a:t>(Adaptado del Programa de Agua y Saneamiento)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/>
              <a:t>Cadena de servicios de saneamiento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10</a:t>
            </a:fld>
            <a:endParaRPr/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239713" y="1104405"/>
            <a:ext cx="8685212" cy="5160982"/>
          </a:xfrm>
          <a:prstGeom prst="roundRect">
            <a:avLst>
              <a:gd name="adj" fmla="val 6593"/>
            </a:avLst>
          </a:prstGeom>
          <a:solidFill>
            <a:srgbClr val="0070C0">
              <a:alpha val="21960"/>
            </a:srgbClr>
          </a:solidFill>
          <a:ln w="9525" cap="sq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solidFill>
                <a:prstClr val="black"/>
              </a:solidFill>
              <a:latin typeface="Times" pitchFamily="18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9714" y="1104405"/>
            <a:ext cx="1535112" cy="5160982"/>
          </a:xfrm>
          <a:prstGeom prst="roundRect">
            <a:avLst/>
          </a:prstGeom>
          <a:solidFill>
            <a:schemeClr val="accent3">
              <a:lumMod val="5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30263" y="2834292"/>
            <a:ext cx="8380412" cy="832161"/>
            <a:chOff x="381000" y="3428999"/>
            <a:chExt cx="8379884" cy="832183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381000" y="3428999"/>
              <a:ext cx="1371514" cy="83218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Inodoro de descarga manual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2146189" y="3429000"/>
              <a:ext cx="3117654" cy="762020"/>
            </a:xfrm>
            <a:prstGeom prst="roundRect">
              <a:avLst/>
            </a:prstGeom>
            <a:solidFill>
              <a:srgbClr val="000000">
                <a:alpha val="14902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Alcantarillas</a:t>
              </a: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5630531" y="3429000"/>
              <a:ext cx="1385801" cy="762020"/>
            </a:xfrm>
            <a:prstGeom prst="roundRect">
              <a:avLst/>
            </a:prstGeom>
            <a:solidFill>
              <a:srgbClr val="000000">
                <a:alpha val="30196"/>
              </a:srgbClr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Planta de </a:t>
              </a:r>
              <a:r>
                <a:rPr sz="16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tratamiento</a:t>
              </a:r>
              <a:endParaRPr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14" idx="3"/>
            </p:cNvCxnSpPr>
            <p:nvPr/>
          </p:nvCxnSpPr>
          <p:spPr>
            <a:xfrm flipV="1">
              <a:off x="1752514" y="3845090"/>
              <a:ext cx="393675" cy="1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5" idx="3"/>
              <a:endCxn id="16" idx="1"/>
            </p:cNvCxnSpPr>
            <p:nvPr/>
          </p:nvCxnSpPr>
          <p:spPr>
            <a:xfrm>
              <a:off x="5263842" y="3810010"/>
              <a:ext cx="366689" cy="0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6" idx="3"/>
              <a:endCxn id="20" idx="1"/>
            </p:cNvCxnSpPr>
            <p:nvPr/>
          </p:nvCxnSpPr>
          <p:spPr>
            <a:xfrm>
              <a:off x="7016332" y="3810010"/>
              <a:ext cx="380976" cy="7937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ed Rectangle 19"/>
            <p:cNvSpPr/>
            <p:nvPr/>
          </p:nvSpPr>
          <p:spPr bwMode="auto">
            <a:xfrm>
              <a:off x="7397308" y="3444875"/>
              <a:ext cx="1363576" cy="746145"/>
            </a:xfrm>
            <a:prstGeom prst="roundRect">
              <a:avLst/>
            </a:prstGeom>
            <a:solidFill>
              <a:srgbClr val="000000">
                <a:alpha val="4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Uso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pt-BR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eliminación</a:t>
              </a:r>
              <a:endParaRPr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306450" y="1209199"/>
            <a:ext cx="8380413" cy="768350"/>
            <a:chOff x="376127" y="1599473"/>
            <a:chExt cx="8379883" cy="768863"/>
          </a:xfrm>
        </p:grpSpPr>
        <p:sp>
          <p:nvSpPr>
            <p:cNvPr id="22" name="Right Arrow 21"/>
            <p:cNvSpPr/>
            <p:nvPr/>
          </p:nvSpPr>
          <p:spPr bwMode="auto">
            <a:xfrm>
              <a:off x="3500129" y="1790100"/>
              <a:ext cx="380976" cy="381254"/>
            </a:xfrm>
            <a:prstGeom prst="rightArrow">
              <a:avLst/>
            </a:prstGeom>
            <a:solidFill>
              <a:srgbClr val="00000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5625658" y="1610593"/>
              <a:ext cx="1371513" cy="757743"/>
            </a:xfrm>
            <a:prstGeom prst="roundRect">
              <a:avLst/>
            </a:prstGeom>
            <a:solidFill>
              <a:srgbClr val="000000">
                <a:alpha val="30196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 sz="16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Tratamiento</a:t>
              </a:r>
              <a:endParaRPr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7384497" y="1599473"/>
              <a:ext cx="1371513" cy="762509"/>
            </a:xfrm>
            <a:prstGeom prst="roundRect">
              <a:avLst/>
            </a:prstGeom>
            <a:solidFill>
              <a:srgbClr val="000000">
                <a:alpha val="4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Uso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o </a:t>
              </a: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eliminación</a:t>
              </a:r>
              <a:endParaRPr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3881105" y="1605827"/>
              <a:ext cx="1360402" cy="746623"/>
            </a:xfrm>
            <a:prstGeom prst="roundRect">
              <a:avLst/>
            </a:prstGeom>
            <a:solidFill>
              <a:srgbClr val="000000">
                <a:alpha val="20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Transporte</a:t>
              </a: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2141315" y="1615359"/>
              <a:ext cx="1358814" cy="746623"/>
            </a:xfrm>
            <a:prstGeom prst="roundRect">
              <a:avLst/>
            </a:prstGeom>
            <a:solidFill>
              <a:srgbClr val="000000">
                <a:alpha val="10196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 sz="15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Recolección</a:t>
              </a:r>
              <a:endParaRPr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376127" y="1605827"/>
              <a:ext cx="1371513" cy="76250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Contención</a:t>
              </a:r>
            </a:p>
          </p:txBody>
        </p:sp>
        <p:sp>
          <p:nvSpPr>
            <p:cNvPr id="28" name="Right Arrow 27"/>
            <p:cNvSpPr/>
            <p:nvPr/>
          </p:nvSpPr>
          <p:spPr bwMode="auto">
            <a:xfrm>
              <a:off x="1759515" y="1809163"/>
              <a:ext cx="393675" cy="381254"/>
            </a:xfrm>
            <a:prstGeom prst="rightArrow">
              <a:avLst/>
            </a:prstGeom>
            <a:solidFill>
              <a:srgbClr val="00000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ight Arrow 28"/>
            <p:cNvSpPr/>
            <p:nvPr/>
          </p:nvSpPr>
          <p:spPr bwMode="auto">
            <a:xfrm>
              <a:off x="6997171" y="1799632"/>
              <a:ext cx="395262" cy="379666"/>
            </a:xfrm>
            <a:prstGeom prst="rightArrow">
              <a:avLst/>
            </a:prstGeom>
            <a:solidFill>
              <a:srgbClr val="00000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ight Arrow 29"/>
            <p:cNvSpPr/>
            <p:nvPr/>
          </p:nvSpPr>
          <p:spPr bwMode="auto">
            <a:xfrm>
              <a:off x="5241507" y="1804398"/>
              <a:ext cx="384151" cy="381254"/>
            </a:xfrm>
            <a:prstGeom prst="rightArrow">
              <a:avLst/>
            </a:prstGeom>
            <a:solidFill>
              <a:srgbClr val="000000">
                <a:alpha val="6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239713" y="2134712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rtl="0">
              <a:spcBef>
                <a:spcPct val="20000"/>
              </a:spcBef>
              <a:buFont typeface="Wingdings" pitchFamily="2" charset="2"/>
              <a:buNone/>
            </a:pPr>
            <a:r>
              <a:rPr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Sistema de saneamiento con conexión alcantarillado</a:t>
            </a:r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343850" y="4722335"/>
            <a:ext cx="8367713" cy="1406525"/>
            <a:chOff x="381000" y="4832671"/>
            <a:chExt cx="8368082" cy="1406764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381000" y="4859662"/>
              <a:ext cx="1371660" cy="873273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Fosa, fosa séptica</a:t>
              </a:r>
            </a:p>
          </p:txBody>
        </p:sp>
        <p:sp>
          <p:nvSpPr>
            <p:cNvPr id="37" name="Rounded Rectangle 36"/>
            <p:cNvSpPr/>
            <p:nvPr/>
          </p:nvSpPr>
          <p:spPr bwMode="auto">
            <a:xfrm>
              <a:off x="5618394" y="4832671"/>
              <a:ext cx="1385948" cy="746252"/>
            </a:xfrm>
            <a:prstGeom prst="roundRect">
              <a:avLst/>
            </a:prstGeom>
            <a:solidFill>
              <a:srgbClr val="000000">
                <a:alpha val="30196"/>
              </a:srgbClr>
            </a:solidFill>
            <a:ln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 sz="1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Planta de </a:t>
              </a:r>
              <a:r>
                <a:rPr sz="16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tratamiento</a:t>
              </a:r>
              <a:endParaRPr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9" name="Straight Arrow Connector 38"/>
            <p:cNvCxnSpPr>
              <a:stCxn id="37" idx="3"/>
              <a:endCxn id="40" idx="1"/>
            </p:cNvCxnSpPr>
            <p:nvPr/>
          </p:nvCxnSpPr>
          <p:spPr>
            <a:xfrm>
              <a:off x="7004342" y="5205797"/>
              <a:ext cx="381017" cy="7939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ounded Rectangle 39"/>
            <p:cNvSpPr/>
            <p:nvPr/>
          </p:nvSpPr>
          <p:spPr bwMode="auto">
            <a:xfrm>
              <a:off x="7385359" y="4848549"/>
              <a:ext cx="1363723" cy="730374"/>
            </a:xfrm>
            <a:prstGeom prst="roundRect">
              <a:avLst/>
            </a:prstGeom>
            <a:solidFill>
              <a:srgbClr val="000000">
                <a:alpha val="40000"/>
              </a:srgb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Uso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pt-BR"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o</a:t>
              </a:r>
              <a:r>
                <a:rPr sz="16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sz="1600" dirty="0" err="1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eliminación</a:t>
              </a:r>
              <a:endParaRPr sz="1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 bwMode="auto">
            <a:xfrm>
              <a:off x="2114626" y="4859663"/>
              <a:ext cx="1385949" cy="711321"/>
            </a:xfrm>
            <a:prstGeom prst="roundRect">
              <a:avLst/>
            </a:prstGeom>
            <a:solidFill>
              <a:srgbClr val="000000">
                <a:alpha val="14902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 sz="16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Recolección</a:t>
              </a:r>
              <a:endParaRPr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ounded Rectangle 41"/>
            <p:cNvSpPr/>
            <p:nvPr/>
          </p:nvSpPr>
          <p:spPr bwMode="auto">
            <a:xfrm>
              <a:off x="3913344" y="4859663"/>
              <a:ext cx="1363722" cy="722437"/>
            </a:xfrm>
            <a:prstGeom prst="roundRect">
              <a:avLst/>
            </a:prstGeom>
            <a:solidFill>
              <a:srgbClr val="000000">
                <a:alpha val="14902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Transporte</a:t>
              </a:r>
            </a:p>
          </p:txBody>
        </p:sp>
        <p:cxnSp>
          <p:nvCxnSpPr>
            <p:cNvPr id="43" name="Straight Arrow Connector 42"/>
            <p:cNvCxnSpPr>
              <a:stCxn id="41" idx="3"/>
              <a:endCxn id="42" idx="1"/>
            </p:cNvCxnSpPr>
            <p:nvPr/>
          </p:nvCxnSpPr>
          <p:spPr>
            <a:xfrm>
              <a:off x="3500576" y="5215323"/>
              <a:ext cx="412768" cy="5558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5277066" y="5258194"/>
              <a:ext cx="354029" cy="0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1752660" y="5234376"/>
              <a:ext cx="398481" cy="0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ounded Rectangle 45"/>
            <p:cNvSpPr/>
            <p:nvPr/>
          </p:nvSpPr>
          <p:spPr bwMode="auto">
            <a:xfrm>
              <a:off x="2172048" y="5751989"/>
              <a:ext cx="4772235" cy="487446"/>
            </a:xfrm>
            <a:prstGeom prst="roundRect">
              <a:avLst/>
            </a:prstGeom>
            <a:solidFill>
              <a:srgbClr val="000000">
                <a:alpha val="14902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Entierro seguro</a:t>
              </a:r>
            </a:p>
          </p:txBody>
        </p:sp>
        <p:cxnSp>
          <p:nvCxnSpPr>
            <p:cNvPr id="47" name="Straight Arrow Connector 46"/>
            <p:cNvCxnSpPr>
              <a:endCxn id="46" idx="1"/>
            </p:cNvCxnSpPr>
            <p:nvPr/>
          </p:nvCxnSpPr>
          <p:spPr>
            <a:xfrm>
              <a:off x="1749485" y="5482832"/>
              <a:ext cx="422563" cy="512880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6965353" y="5470956"/>
              <a:ext cx="418418" cy="524755"/>
            </a:xfrm>
            <a:prstGeom prst="straightConnector1">
              <a:avLst/>
            </a:prstGeom>
            <a:solidFill>
              <a:schemeClr val="tx1"/>
            </a:solidFill>
            <a:ln w="50800">
              <a:solidFill>
                <a:schemeClr val="bg1"/>
              </a:solidFill>
              <a:prstDash val="sys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359395" y="3937782"/>
            <a:ext cx="8458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rtl="0">
              <a:spcBef>
                <a:spcPct val="20000"/>
              </a:spcBef>
              <a:buFont typeface="Wingdings" pitchFamily="2" charset="2"/>
              <a:buNone/>
            </a:pPr>
            <a:r>
              <a:rPr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Sistema de saneamiento sin conexión al alcantarillado</a:t>
            </a:r>
          </a:p>
        </p:txBody>
      </p:sp>
    </p:spTree>
    <p:extLst>
      <p:ext uri="{BB962C8B-B14F-4D97-AF65-F5344CB8AC3E}">
        <p14:creationId xmlns:p14="http://schemas.microsoft.com/office/powerpoint/2010/main" val="2936730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8393039" cy="410414"/>
          </a:xfrm>
        </p:spPr>
        <p:txBody>
          <a:bodyPr/>
          <a:lstStyle/>
          <a:p>
            <a:pPr rtl="0"/>
            <a:r>
              <a:rPr dirty="0" err="1"/>
              <a:t>Tecnología</a:t>
            </a:r>
            <a:r>
              <a:rPr dirty="0"/>
              <a:t> de </a:t>
            </a:r>
            <a:r>
              <a:rPr dirty="0" err="1"/>
              <a:t>saneamiento</a:t>
            </a:r>
            <a:r>
              <a:rPr dirty="0"/>
              <a:t> </a:t>
            </a:r>
            <a:r>
              <a:rPr i="1" dirty="0"/>
              <a:t>in situ</a:t>
            </a:r>
            <a:r>
              <a:rPr dirty="0"/>
              <a:t>: </a:t>
            </a:r>
            <a:r>
              <a:rPr dirty="0" err="1"/>
              <a:t>fosa</a:t>
            </a:r>
            <a:r>
              <a:rPr dirty="0"/>
              <a:t> </a:t>
            </a:r>
            <a:r>
              <a:rPr dirty="0" err="1"/>
              <a:t>séptica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11</a:t>
            </a:fld>
            <a:endParaRPr/>
          </a:p>
        </p:txBody>
      </p:sp>
      <p:pic>
        <p:nvPicPr>
          <p:cNvPr id="11" name="Picture 3" descr="D:\FAQ Study new\27.03.2014\152\P103097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18" y="1469876"/>
            <a:ext cx="2962170" cy="43759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D:\FAQ Study new\16.12.2013\15\P102054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187" y="1469876"/>
            <a:ext cx="5107164" cy="360897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6970417" y="5992402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Fuente: Eawag-Sandec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0"/>
            <a:r>
              <a:rPr/>
              <a:t>Kampala, Uganda</a:t>
            </a:r>
          </a:p>
        </p:txBody>
      </p:sp>
    </p:spTree>
    <p:extLst>
      <p:ext uri="{BB962C8B-B14F-4D97-AF65-F5344CB8AC3E}">
        <p14:creationId xmlns:p14="http://schemas.microsoft.com/office/powerpoint/2010/main" val="404744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8442659" cy="410414"/>
          </a:xfrm>
        </p:spPr>
        <p:txBody>
          <a:bodyPr/>
          <a:lstStyle/>
          <a:p>
            <a:pPr rtl="0"/>
            <a:r>
              <a:rPr dirty="0" err="1"/>
              <a:t>Tecnología</a:t>
            </a:r>
            <a:r>
              <a:rPr dirty="0"/>
              <a:t> de </a:t>
            </a:r>
            <a:r>
              <a:rPr dirty="0" err="1"/>
              <a:t>saneamiento</a:t>
            </a:r>
            <a:r>
              <a:rPr dirty="0"/>
              <a:t> </a:t>
            </a:r>
            <a:r>
              <a:rPr i="1" dirty="0"/>
              <a:t>in situ</a:t>
            </a:r>
            <a:r>
              <a:rPr dirty="0"/>
              <a:t>: </a:t>
            </a:r>
            <a:r>
              <a:rPr dirty="0" err="1"/>
              <a:t>letrina</a:t>
            </a:r>
            <a:r>
              <a:rPr dirty="0"/>
              <a:t> de </a:t>
            </a:r>
            <a:r>
              <a:rPr dirty="0" err="1"/>
              <a:t>fosa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12</a:t>
            </a:fld>
            <a:endParaRPr/>
          </a:p>
        </p:txBody>
      </p:sp>
      <p:pic>
        <p:nvPicPr>
          <p:cNvPr id="7" name="Picture 11" descr="D:\FAQ Study new\02.01.2014\22\P1020729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5" y="1536048"/>
            <a:ext cx="4392613" cy="3276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D:\FAQ Study new\06.01.2014\27\P102076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979" y="1536048"/>
            <a:ext cx="4678199" cy="32765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1"/>
          <p:cNvSpPr txBox="1">
            <a:spLocks/>
          </p:cNvSpPr>
          <p:nvPr/>
        </p:nvSpPr>
        <p:spPr bwMode="auto">
          <a:xfrm>
            <a:off x="6970417" y="5992402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Fuente: Eawag-Sandec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0"/>
            <a:r>
              <a:rPr/>
              <a:t>Kampala, Uganda</a:t>
            </a:r>
          </a:p>
        </p:txBody>
      </p:sp>
    </p:spTree>
    <p:extLst>
      <p:ext uri="{BB962C8B-B14F-4D97-AF65-F5344CB8AC3E}">
        <p14:creationId xmlns:p14="http://schemas.microsoft.com/office/powerpoint/2010/main" val="1450088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71746" y="1084159"/>
            <a:ext cx="7593431" cy="203196"/>
          </a:xfrm>
        </p:spPr>
        <p:txBody>
          <a:bodyPr/>
          <a:lstStyle/>
          <a:p>
            <a:pPr rtl="0"/>
            <a:r>
              <a:rPr/>
              <a:t>Kampala, Uganda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8600231" cy="410414"/>
          </a:xfrm>
        </p:spPr>
        <p:txBody>
          <a:bodyPr/>
          <a:lstStyle/>
          <a:p>
            <a:pPr rtl="0"/>
            <a:r>
              <a:rPr dirty="0" err="1"/>
              <a:t>Tecnología</a:t>
            </a:r>
            <a:r>
              <a:rPr dirty="0"/>
              <a:t> de </a:t>
            </a:r>
            <a:r>
              <a:rPr dirty="0" err="1"/>
              <a:t>saneamiento</a:t>
            </a:r>
            <a:r>
              <a:rPr dirty="0"/>
              <a:t> </a:t>
            </a:r>
            <a:r>
              <a:rPr i="1" dirty="0"/>
              <a:t>in situ</a:t>
            </a:r>
            <a:r>
              <a:rPr dirty="0"/>
              <a:t>: </a:t>
            </a:r>
            <a:r>
              <a:rPr dirty="0" err="1"/>
              <a:t>compartida</a:t>
            </a:r>
            <a:r>
              <a:rPr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13</a:t>
            </a:fld>
            <a:endParaRPr/>
          </a:p>
        </p:txBody>
      </p:sp>
      <p:pic>
        <p:nvPicPr>
          <p:cNvPr id="9" name="Picture 3" descr="D:\FAQ Study new\06.01.2014\23\P1020743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34" y="1322980"/>
            <a:ext cx="5633117" cy="49446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7212651" y="6121009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Fuente: Eawag-Sandec</a:t>
            </a:r>
          </a:p>
        </p:txBody>
      </p:sp>
    </p:spTree>
    <p:extLst>
      <p:ext uri="{BB962C8B-B14F-4D97-AF65-F5344CB8AC3E}">
        <p14:creationId xmlns:p14="http://schemas.microsoft.com/office/powerpoint/2010/main" val="3102718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/>
              <a:t>Recolección: mecánica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14</a:t>
            </a:fld>
            <a:endParaRPr/>
          </a:p>
        </p:txBody>
      </p:sp>
      <p:pic>
        <p:nvPicPr>
          <p:cNvPr id="5" name="Picture 2" descr="DSC_2694 1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83" y="1375872"/>
            <a:ext cx="3048056" cy="458481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SC_141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190" y="1850163"/>
            <a:ext cx="5467168" cy="363623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6970417" y="6138995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Fuente: Eawag-Sandec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60785" y="1020395"/>
            <a:ext cx="2376451" cy="355477"/>
          </a:xfrm>
        </p:spPr>
        <p:txBody>
          <a:bodyPr/>
          <a:lstStyle/>
          <a:p>
            <a:pPr rtl="0"/>
            <a:r>
              <a:rPr/>
              <a:t>Kampala, Uganda</a:t>
            </a:r>
          </a:p>
        </p:txBody>
      </p:sp>
      <p:sp>
        <p:nvSpPr>
          <p:cNvPr id="9" name="Text Placeholder 7"/>
          <p:cNvSpPr txBox="1">
            <a:spLocks/>
          </p:cNvSpPr>
          <p:nvPr/>
        </p:nvSpPr>
        <p:spPr bwMode="auto">
          <a:xfrm>
            <a:off x="5102548" y="1479949"/>
            <a:ext cx="2376451" cy="355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Hanói, Vietnam</a:t>
            </a:r>
          </a:p>
        </p:txBody>
      </p:sp>
    </p:spTree>
    <p:extLst>
      <p:ext uri="{BB962C8B-B14F-4D97-AF65-F5344CB8AC3E}">
        <p14:creationId xmlns:p14="http://schemas.microsoft.com/office/powerpoint/2010/main" val="4242444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/>
              <a:t>Recolección: mecánica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15</a:t>
            </a:fld>
            <a:endParaRPr/>
          </a:p>
        </p:txBody>
      </p:sp>
      <p:pic>
        <p:nvPicPr>
          <p:cNvPr id="7" name="Picture 2" descr="C:\Users\sphilippe\Documents\To do documents\Linda's flickr account\Kenya - sludge truck at household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60" y="1191739"/>
            <a:ext cx="7349382" cy="4880448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6970417" y="6082533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Fuente: Eawag-Sandec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0"/>
            <a:r>
              <a:rPr/>
              <a:t>Kenia</a:t>
            </a:r>
          </a:p>
        </p:txBody>
      </p:sp>
    </p:spTree>
    <p:extLst>
      <p:ext uri="{BB962C8B-B14F-4D97-AF65-F5344CB8AC3E}">
        <p14:creationId xmlns:p14="http://schemas.microsoft.com/office/powerpoint/2010/main" val="1995102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/>
              <a:t>Recolección: vaciado manual con Gulper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16</a:t>
            </a:fld>
            <a:endParaRPr/>
          </a:p>
        </p:txBody>
      </p:sp>
      <p:pic>
        <p:nvPicPr>
          <p:cNvPr id="6" name="Picture 2" descr="C:\Users\sphilippe\Documents\To do documents\Linda's flickr account\Kibera emptying 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91" y="1269899"/>
            <a:ext cx="2818772" cy="4244740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sphilippe\Documents\To do documents\Linda's flickr account\Kibera emptying 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053" y="1283497"/>
            <a:ext cx="2809742" cy="4231142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sphilippe\Documents\To do documents\Linda's flickr account\Kibera emptying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015" y="1283497"/>
            <a:ext cx="2857124" cy="4302493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1"/>
          <p:cNvSpPr txBox="1">
            <a:spLocks/>
          </p:cNvSpPr>
          <p:nvPr/>
        </p:nvSpPr>
        <p:spPr bwMode="auto">
          <a:xfrm>
            <a:off x="6970417" y="5992402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Fuente: Eawag-Sandec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0"/>
            <a:r>
              <a:rPr/>
              <a:t>Kibera, Kenia</a:t>
            </a:r>
          </a:p>
        </p:txBody>
      </p:sp>
    </p:spTree>
    <p:extLst>
      <p:ext uri="{BB962C8B-B14F-4D97-AF65-F5344CB8AC3E}">
        <p14:creationId xmlns:p14="http://schemas.microsoft.com/office/powerpoint/2010/main" val="3078577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/>
              <a:t>Transporte: motorizado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17</a:t>
            </a:fld>
            <a:endParaRPr/>
          </a:p>
        </p:txBody>
      </p:sp>
      <p:pic>
        <p:nvPicPr>
          <p:cNvPr id="5" name="Picture 4" descr="C:\Users\sphilippe\Documents\To do documents\Linda's flickr account\Kenya - transporting sludg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57" y="1137850"/>
            <a:ext cx="7836493" cy="5203921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6175658" y="6385508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Fuente: Eawag-Sandec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0"/>
            <a:r>
              <a:rPr/>
              <a:t>Kenia</a:t>
            </a:r>
          </a:p>
        </p:txBody>
      </p:sp>
    </p:spTree>
    <p:extLst>
      <p:ext uri="{BB962C8B-B14F-4D97-AF65-F5344CB8AC3E}">
        <p14:creationId xmlns:p14="http://schemas.microsoft.com/office/powerpoint/2010/main" val="1344795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/>
              <a:t>Transporte: manual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18</a:t>
            </a:fld>
            <a:endParaRPr/>
          </a:p>
        </p:txBody>
      </p:sp>
      <p:pic>
        <p:nvPicPr>
          <p:cNvPr id="6" name="Picture 2" descr="C:\Users\sphilippe\Downloads\4950882674_577f9972fa_b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219" y="1075226"/>
            <a:ext cx="6599332" cy="4952011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6859321" y="6055337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Fuente: SuSanA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0"/>
            <a:r>
              <a:rPr/>
              <a:t>India</a:t>
            </a:r>
          </a:p>
        </p:txBody>
      </p:sp>
    </p:spTree>
    <p:extLst>
      <p:ext uri="{BB962C8B-B14F-4D97-AF65-F5344CB8AC3E}">
        <p14:creationId xmlns:p14="http://schemas.microsoft.com/office/powerpoint/2010/main" val="289164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/>
              <a:t>Tratamiento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19</a:t>
            </a:fld>
            <a:endParaRPr/>
          </a:p>
        </p:txBody>
      </p:sp>
      <p:sp>
        <p:nvSpPr>
          <p:cNvPr id="7" name="Text Placeholder 1"/>
          <p:cNvSpPr txBox="1">
            <a:spLocks/>
          </p:cNvSpPr>
          <p:nvPr/>
        </p:nvSpPr>
        <p:spPr bwMode="auto">
          <a:xfrm>
            <a:off x="6884959" y="2848714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Fuente: Eawag-Sandec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rtl="0"/>
            <a:r>
              <a:rPr/>
              <a:t>Uganda</a:t>
            </a:r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20" y="1254345"/>
            <a:ext cx="5081949" cy="337451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82" y="3138442"/>
            <a:ext cx="5262465" cy="349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798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>
              <a:defRPr/>
            </a:pPr>
            <a:fld id="{D93271AD-3E44-B34A-BFE3-F02C18C79885}" type="slidenum">
              <a:rPr/>
              <a:pPr>
                <a:defRPr/>
              </a:pPr>
              <a:t>2</a:t>
            </a:fld>
            <a:endParaRPr/>
          </a:p>
        </p:txBody>
      </p:sp>
      <p:sp>
        <p:nvSpPr>
          <p:cNvPr id="30" name="Text Placeholder 2"/>
          <p:cNvSpPr txBox="1">
            <a:spLocks/>
          </p:cNvSpPr>
          <p:nvPr/>
        </p:nvSpPr>
        <p:spPr>
          <a:xfrm>
            <a:off x="808075" y="2374414"/>
            <a:ext cx="7446577" cy="135834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b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Esta presentación se usa con el plan de lección Introducción a la gestión de lodos fecales del </a:t>
            </a:r>
            <a:br>
              <a:rPr lang="en-US"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</a:br>
            <a:r>
              <a:rPr b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manual del capacitador Introducción a la gestión de lodos fecales</a:t>
            </a:r>
          </a:p>
        </p:txBody>
      </p:sp>
      <p:sp>
        <p:nvSpPr>
          <p:cNvPr id="31" name="Text Placeholder 2"/>
          <p:cNvSpPr txBox="1">
            <a:spLocks/>
          </p:cNvSpPr>
          <p:nvPr/>
        </p:nvSpPr>
        <p:spPr>
          <a:xfrm>
            <a:off x="822033" y="4835730"/>
            <a:ext cx="8020777" cy="802607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sz="240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Disponible en </a:t>
            </a:r>
            <a:r>
              <a:rPr sz="240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  <a:hlinkClick r:id="rId2"/>
              </a:rPr>
              <a:t>www.cawst.org/resources</a:t>
            </a:r>
            <a:r>
              <a:rPr sz="240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y </a:t>
            </a:r>
            <a:r>
              <a:rPr sz="2400">
                <a:solidFill>
                  <a:srgbClr val="5C5C5C"/>
                </a:solidFill>
                <a:latin typeface="Lato" panose="020F0502020204030203" pitchFamily="34" charset="0"/>
                <a:hlinkClick r:id="rId3"/>
              </a:rPr>
              <a:t>www.sandec.ch</a:t>
            </a:r>
            <a:r>
              <a:rPr sz="2400">
                <a:solidFill>
                  <a:srgbClr val="5C5C5C"/>
                </a:solidFill>
                <a:latin typeface="Lato" panose="020F0502020204030203" pitchFamily="34" charset="0"/>
              </a:rPr>
              <a:t> </a:t>
            </a:r>
          </a:p>
          <a:p>
            <a:pPr marL="0" indent="0" rtl="0">
              <a:buNone/>
            </a:pPr>
            <a:r>
              <a:rPr sz="240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7127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/>
              <a:t>Uso de lodos fecales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20</a:t>
            </a:fld>
            <a:endParaRPr/>
          </a:p>
        </p:txBody>
      </p:sp>
      <p:pic>
        <p:nvPicPr>
          <p:cNvPr id="37" name="Picture 2" descr="https://images.indiegogo.com/file_attachments/895165/files/20141001004204-briquettes.jpg?1412149324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64" r="6800" b="12550"/>
          <a:stretch/>
        </p:blipFill>
        <p:spPr bwMode="auto">
          <a:xfrm>
            <a:off x="4554121" y="1710890"/>
            <a:ext cx="1852613" cy="3665020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C:\Users\sphilippe\Documents\To do documents\Photos\Use burkina Faso\5012011706_5fb0b1dd24_o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1" r="23499"/>
          <a:stretch/>
        </p:blipFill>
        <p:spPr bwMode="auto">
          <a:xfrm>
            <a:off x="704307" y="1710890"/>
            <a:ext cx="1845191" cy="3665020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52" r="26586" b="10918"/>
          <a:stretch/>
        </p:blipFill>
        <p:spPr bwMode="auto">
          <a:xfrm>
            <a:off x="6495802" y="1728078"/>
            <a:ext cx="1888177" cy="36478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chemeClr val="accent1"/>
                </a:solidFill>
              </a14:hiddenFill>
            </a:ext>
          </a:extLst>
        </p:spPr>
      </p:pic>
      <p:sp>
        <p:nvSpPr>
          <p:cNvPr id="46" name="Text Placeholder 9"/>
          <p:cNvSpPr txBox="1">
            <a:spLocks/>
          </p:cNvSpPr>
          <p:nvPr/>
        </p:nvSpPr>
        <p:spPr>
          <a:xfrm>
            <a:off x="2760247" y="4402374"/>
            <a:ext cx="1666875" cy="838200"/>
          </a:xfrm>
          <a:prstGeom prst="rect">
            <a:avLst/>
          </a:prstGeom>
        </p:spPr>
        <p:txBody>
          <a:bodyPr rtlCol="0"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>
                <a:solidFill>
                  <a:srgbClr val="FFFFFF"/>
                </a:solidFill>
                <a:cs typeface="+mn-cs"/>
              </a:rPr>
              <a:t>La digestión anaeróbica produce biogás</a:t>
            </a:r>
          </a:p>
        </p:txBody>
      </p:sp>
      <p:sp>
        <p:nvSpPr>
          <p:cNvPr id="47" name="Text Placeholder 10"/>
          <p:cNvSpPr txBox="1">
            <a:spLocks/>
          </p:cNvSpPr>
          <p:nvPr/>
        </p:nvSpPr>
        <p:spPr>
          <a:xfrm>
            <a:off x="2760247" y="4145598"/>
            <a:ext cx="1622425" cy="374650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>
                <a:solidFill>
                  <a:srgbClr val="FFFFFF"/>
                </a:solidFill>
                <a:latin typeface="Lato" charset="0"/>
              </a:rPr>
              <a:t>Biogás</a:t>
            </a:r>
          </a:p>
        </p:txBody>
      </p:sp>
      <p:pic>
        <p:nvPicPr>
          <p:cNvPr id="52" name="Picture 3" descr="C:\Users\sphilippe\Downloads\4910426822_2bdd0dae9c_z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4" t="-36913" r="35321" b="-11279"/>
          <a:stretch/>
        </p:blipFill>
        <p:spPr bwMode="auto">
          <a:xfrm>
            <a:off x="2638011" y="329133"/>
            <a:ext cx="1845608" cy="548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1"/>
          <p:cNvSpPr txBox="1">
            <a:spLocks/>
          </p:cNvSpPr>
          <p:nvPr/>
        </p:nvSpPr>
        <p:spPr bwMode="auto">
          <a:xfrm>
            <a:off x="635879" y="5492725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Fuente: Florian Erzinger</a:t>
            </a:r>
          </a:p>
        </p:txBody>
      </p:sp>
      <p:sp>
        <p:nvSpPr>
          <p:cNvPr id="12" name="Text Placeholder 1"/>
          <p:cNvSpPr txBox="1">
            <a:spLocks/>
          </p:cNvSpPr>
          <p:nvPr/>
        </p:nvSpPr>
        <p:spPr bwMode="auto">
          <a:xfrm>
            <a:off x="6709557" y="5491410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Fuente: BSF Blog</a:t>
            </a:r>
          </a:p>
        </p:txBody>
      </p:sp>
      <p:sp>
        <p:nvSpPr>
          <p:cNvPr id="13" name="Text Placeholder 1"/>
          <p:cNvSpPr txBox="1">
            <a:spLocks/>
          </p:cNvSpPr>
          <p:nvPr/>
        </p:nvSpPr>
        <p:spPr bwMode="auto">
          <a:xfrm>
            <a:off x="4635800" y="5492926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Fuente: Sanivation</a:t>
            </a:r>
          </a:p>
        </p:txBody>
      </p:sp>
      <p:sp>
        <p:nvSpPr>
          <p:cNvPr id="14" name="Text Placeholder 1"/>
          <p:cNvSpPr txBox="1">
            <a:spLocks/>
          </p:cNvSpPr>
          <p:nvPr/>
        </p:nvSpPr>
        <p:spPr bwMode="auto">
          <a:xfrm>
            <a:off x="2674866" y="5494442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Fuente: SuSanA</a:t>
            </a:r>
          </a:p>
        </p:txBody>
      </p:sp>
      <p:sp>
        <p:nvSpPr>
          <p:cNvPr id="15" name="Text Placeholder 1"/>
          <p:cNvSpPr txBox="1">
            <a:spLocks/>
          </p:cNvSpPr>
          <p:nvPr/>
        </p:nvSpPr>
        <p:spPr bwMode="auto">
          <a:xfrm>
            <a:off x="681524" y="969541"/>
            <a:ext cx="1865934" cy="51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sz="1600" b="1" dirty="0"/>
              <a:t>Corrector de </a:t>
            </a:r>
            <a:r>
              <a:rPr sz="1600" b="1" dirty="0" err="1"/>
              <a:t>suelos</a:t>
            </a:r>
            <a:br>
              <a:rPr lang="en-US" dirty="0"/>
            </a:br>
            <a:r>
              <a:rPr dirty="0"/>
              <a:t>Burkina Faso</a:t>
            </a:r>
          </a:p>
        </p:txBody>
      </p:sp>
      <p:sp>
        <p:nvSpPr>
          <p:cNvPr id="16" name="Text Placeholder 1"/>
          <p:cNvSpPr txBox="1">
            <a:spLocks/>
          </p:cNvSpPr>
          <p:nvPr/>
        </p:nvSpPr>
        <p:spPr bwMode="auto">
          <a:xfrm>
            <a:off x="2634130" y="1199409"/>
            <a:ext cx="1865934" cy="51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sz="1600" b="1"/>
              <a:t>Biogás</a:t>
            </a:r>
            <a:br>
              <a:rPr lang="en-US" dirty="0"/>
            </a:br>
            <a:r>
              <a:rPr/>
              <a:t>Tanzania</a:t>
            </a:r>
          </a:p>
        </p:txBody>
      </p:sp>
      <p:sp>
        <p:nvSpPr>
          <p:cNvPr id="17" name="Text Placeholder 1"/>
          <p:cNvSpPr txBox="1">
            <a:spLocks/>
          </p:cNvSpPr>
          <p:nvPr/>
        </p:nvSpPr>
        <p:spPr bwMode="auto">
          <a:xfrm>
            <a:off x="4570291" y="1022299"/>
            <a:ext cx="1865934" cy="51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sz="1600" b="1" dirty="0"/>
              <a:t>Combustible </a:t>
            </a:r>
            <a:r>
              <a:rPr sz="1600" b="1" dirty="0" err="1"/>
              <a:t>sólido</a:t>
            </a:r>
            <a:br>
              <a:rPr lang="en-US" dirty="0"/>
            </a:br>
            <a:r>
              <a:rPr dirty="0"/>
              <a:t>Kenia</a:t>
            </a:r>
          </a:p>
        </p:txBody>
      </p:sp>
      <p:sp>
        <p:nvSpPr>
          <p:cNvPr id="18" name="Text Placeholder 1"/>
          <p:cNvSpPr txBox="1">
            <a:spLocks/>
          </p:cNvSpPr>
          <p:nvPr/>
        </p:nvSpPr>
        <p:spPr bwMode="auto">
          <a:xfrm>
            <a:off x="6495802" y="1217856"/>
            <a:ext cx="1865934" cy="510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sz="1600" b="1"/>
              <a:t>Proteína</a:t>
            </a:r>
            <a:br>
              <a:rPr lang="en-US" dirty="0"/>
            </a:br>
            <a:r>
              <a:rPr/>
              <a:t>Desconocido</a:t>
            </a:r>
          </a:p>
        </p:txBody>
      </p:sp>
    </p:spTree>
    <p:extLst>
      <p:ext uri="{BB962C8B-B14F-4D97-AF65-F5344CB8AC3E}">
        <p14:creationId xmlns:p14="http://schemas.microsoft.com/office/powerpoint/2010/main" val="14772464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>
              <a:defRPr/>
            </a:pPr>
            <a:fld id="{D93271AD-3E44-B34A-BFE3-F02C18C79885}" type="slidenum">
              <a:rPr/>
              <a:pPr>
                <a:defRPr/>
              </a:pPr>
              <a:t>21</a:t>
            </a:fld>
            <a:endParaRPr/>
          </a:p>
        </p:txBody>
      </p:sp>
      <p:sp>
        <p:nvSpPr>
          <p:cNvPr id="32" name="Text Placeholder 2"/>
          <p:cNvSpPr txBox="1">
            <a:spLocks/>
          </p:cNvSpPr>
          <p:nvPr/>
        </p:nvSpPr>
        <p:spPr>
          <a:xfrm>
            <a:off x="236120" y="433517"/>
            <a:ext cx="7593431" cy="410414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sz="2400" b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¡Estamos a su disposición!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36120" y="961497"/>
            <a:ext cx="4038999" cy="830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1600" kern="0">
                <a:solidFill>
                  <a:srgbClr val="5C5C5C"/>
                </a:solidFill>
                <a:latin typeface="Lato"/>
                <a:cs typeface="Arial" charset="0"/>
              </a:rPr>
              <a:t>Comuníquese con CAWST y Eawag-Sandec para obtener ayuda para usar y adaptar nuestros recursos de educación y capacitación para su trabajo</a:t>
            </a:r>
            <a:r>
              <a:rPr sz="1600" i="1" kern="0">
                <a:solidFill>
                  <a:srgbClr val="5C5C5C"/>
                </a:solidFill>
                <a:latin typeface="Lato"/>
                <a:cs typeface="Arial" charset="0"/>
              </a:rPr>
              <a:t>.</a:t>
            </a:r>
            <a:r>
              <a:rPr sz="1600" kern="0">
                <a:solidFill>
                  <a:srgbClr val="5C5C5C"/>
                </a:solidFill>
                <a:latin typeface="Lato"/>
                <a:cs typeface="Arial" charset="0"/>
              </a:rPr>
              <a:t> </a:t>
            </a:r>
          </a:p>
        </p:txBody>
      </p:sp>
      <p:sp>
        <p:nvSpPr>
          <p:cNvPr id="30" name="Freeform 29"/>
          <p:cNvSpPr>
            <a:spLocks noEditPoints="1"/>
          </p:cNvSpPr>
          <p:nvPr/>
        </p:nvSpPr>
        <p:spPr bwMode="auto">
          <a:xfrm>
            <a:off x="999647" y="3173039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31" name="Freeform 30"/>
          <p:cNvSpPr>
            <a:spLocks noEditPoints="1"/>
          </p:cNvSpPr>
          <p:nvPr/>
        </p:nvSpPr>
        <p:spPr bwMode="auto">
          <a:xfrm>
            <a:off x="999647" y="3519627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999213" y="3847160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35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0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1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2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3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4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5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6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7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8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49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0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1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2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53" name="Freeform 28"/>
          <p:cNvSpPr>
            <a:spLocks noEditPoints="1"/>
          </p:cNvSpPr>
          <p:nvPr/>
        </p:nvSpPr>
        <p:spPr bwMode="auto">
          <a:xfrm>
            <a:off x="999647" y="2532202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54" name="Freeform 53"/>
          <p:cNvSpPr>
            <a:spLocks noEditPoints="1"/>
          </p:cNvSpPr>
          <p:nvPr/>
        </p:nvSpPr>
        <p:spPr bwMode="auto">
          <a:xfrm>
            <a:off x="5086274" y="3184763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55" name="Freeform 54"/>
          <p:cNvSpPr>
            <a:spLocks noEditPoints="1"/>
          </p:cNvSpPr>
          <p:nvPr/>
        </p:nvSpPr>
        <p:spPr bwMode="auto">
          <a:xfrm>
            <a:off x="5086274" y="3531351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085840" y="3858884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57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8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59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0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1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3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4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5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6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8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69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0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1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2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3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74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75" name="Freeform 28"/>
          <p:cNvSpPr>
            <a:spLocks noEditPoints="1"/>
          </p:cNvSpPr>
          <p:nvPr/>
        </p:nvSpPr>
        <p:spPr bwMode="auto">
          <a:xfrm>
            <a:off x="5086274" y="2543926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328260" y="2390915"/>
            <a:ext cx="2855418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Upper 424 Aviation Rd NE, 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Calgary AB T2E 8H6, Canadá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+ 1 403 243 3285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  <a:hlinkClick r:id="rId2"/>
              </a:rPr>
              <a:t>support@cawst.org</a:t>
            </a:r>
            <a:r>
              <a:rPr sz="140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  <a:hlinkClick r:id="rId3"/>
              </a:rPr>
              <a:t>www.cawst.org</a:t>
            </a:r>
            <a:r>
              <a:rPr sz="140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410861" y="2400811"/>
            <a:ext cx="2855418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Überlandstrasse 133 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CH-8600 Dübendorf, Suiza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+41 (0)58 765 55 11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  <a:hlinkClick r:id="rId4"/>
              </a:rPr>
              <a:t>info@sandec.ch</a:t>
            </a:r>
            <a:r>
              <a: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 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  <a:hlinkClick r:id="rId5"/>
              </a:rPr>
              <a:t>www.sandec.ch</a:t>
            </a:r>
            <a:r>
              <a: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pic>
        <p:nvPicPr>
          <p:cNvPr id="78" name="Picture 77" descr="cawst_logo--high_res_full_name--colour.pn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75" y="4975925"/>
            <a:ext cx="2865727" cy="103086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664" y="4526230"/>
            <a:ext cx="2756877" cy="1930254"/>
          </a:xfrm>
          <a:prstGeom prst="rect">
            <a:avLst/>
          </a:prstGeom>
        </p:spPr>
      </p:pic>
      <p:sp>
        <p:nvSpPr>
          <p:cNvPr id="80" name="Rectangle 79"/>
          <p:cNvSpPr/>
          <p:nvPr/>
        </p:nvSpPr>
        <p:spPr>
          <a:xfrm>
            <a:off x="4588099" y="956120"/>
            <a:ext cx="43620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1600" kern="0">
                <a:solidFill>
                  <a:srgbClr val="5C5C5C"/>
                </a:solidFill>
                <a:latin typeface="Lato"/>
                <a:cs typeface="Arial" charset="0"/>
              </a:rPr>
              <a:t>Visite </a:t>
            </a:r>
            <a:r>
              <a:rPr sz="1600" kern="0">
                <a:solidFill>
                  <a:srgbClr val="5C5C5C"/>
                </a:solidFill>
                <a:latin typeface="Lato"/>
                <a:cs typeface="Arial" charset="0"/>
                <a:hlinkClick r:id="rId8"/>
              </a:rPr>
              <a:t>www.cawst.org/resources</a:t>
            </a:r>
            <a:r>
              <a:rPr sz="1600" kern="0">
                <a:solidFill>
                  <a:srgbClr val="5C5C5C"/>
                </a:solidFill>
                <a:latin typeface="Lato"/>
                <a:cs typeface="Arial" charset="0"/>
              </a:rPr>
              <a:t> y </a:t>
            </a:r>
            <a:r>
              <a:rPr sz="1600" kern="0">
                <a:solidFill>
                  <a:srgbClr val="5C5C5C"/>
                </a:solidFill>
                <a:latin typeface="Lato"/>
                <a:cs typeface="Arial" charset="0"/>
                <a:hlinkClick r:id="rId5"/>
              </a:rPr>
              <a:t>www.sandec.ch</a:t>
            </a:r>
            <a:r>
              <a:rPr sz="1600" kern="0">
                <a:solidFill>
                  <a:srgbClr val="5C5C5C"/>
                </a:solidFill>
                <a:latin typeface="Lato"/>
                <a:cs typeface="Arial" charset="0"/>
              </a:rPr>
              <a:t> para consultar:</a:t>
            </a:r>
          </a:p>
          <a:p>
            <a:pPr marL="285750" indent="-285750" rtl="0">
              <a:buFont typeface="Arial" pitchFamily="34" charset="0"/>
              <a:buChar char="•"/>
              <a:defRPr/>
            </a:pPr>
            <a:r>
              <a:rPr sz="1600" kern="0">
                <a:solidFill>
                  <a:srgbClr val="5C5C5C"/>
                </a:solidFill>
                <a:latin typeface="Lato"/>
                <a:cs typeface="Arial" charset="0"/>
              </a:rPr>
              <a:t>Últimas actualizaciones de este documento</a:t>
            </a:r>
          </a:p>
          <a:p>
            <a:pPr marL="285750" indent="-285750" rtl="0">
              <a:buFont typeface="Arial" pitchFamily="34" charset="0"/>
              <a:buChar char="•"/>
              <a:defRPr/>
            </a:pPr>
            <a:r>
              <a:rPr sz="1600" kern="0">
                <a:solidFill>
                  <a:srgbClr val="5C5C5C"/>
                </a:solidFill>
                <a:latin typeface="Lato"/>
                <a:cs typeface="Arial" charset="0"/>
              </a:rPr>
              <a:t>Otros talleres y recursos de capacitación relacionados</a:t>
            </a:r>
          </a:p>
        </p:txBody>
      </p:sp>
    </p:spTree>
    <p:extLst>
      <p:ext uri="{BB962C8B-B14F-4D97-AF65-F5344CB8AC3E}">
        <p14:creationId xmlns:p14="http://schemas.microsoft.com/office/powerpoint/2010/main" val="142858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08074" y="2725142"/>
            <a:ext cx="6571294" cy="807197"/>
          </a:xfrm>
        </p:spPr>
        <p:txBody>
          <a:bodyPr/>
          <a:lstStyle/>
          <a:p>
            <a:pPr rtl="0"/>
            <a:r>
              <a:rPr/>
              <a:t>Introducción a la gestión de lodos fecales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rtl="0"/>
            <a:r>
              <a:rPr/>
              <a:t>Mayo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rtl="0"/>
            <a:r>
              <a:rPr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63325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/>
              <a:t>Objetivos de aprendizaje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4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 rtl="0"/>
            <a:r>
              <a:rPr/>
              <a:t>Enumerar los cinco componentes de una cadena de servicios de saneamiento.</a:t>
            </a:r>
          </a:p>
          <a:p>
            <a:pPr lvl="0" rtl="0"/>
            <a:r>
              <a:rPr/>
              <a:t>Identificar los tres componentes que se denominan "gestión de lodos fecales".</a:t>
            </a:r>
          </a:p>
          <a:p>
            <a:pPr lvl="0" rtl="0"/>
            <a:r>
              <a:rPr/>
              <a:t>Explicar la diferencia entre sistemas de saneamiento sin y con conexión al alcantarillado.</a:t>
            </a:r>
          </a:p>
          <a:p>
            <a:pPr lvl="0" rtl="0"/>
            <a:r>
              <a:rPr/>
              <a:t>Identificar cómo la gestión de lodos fecales puede gestionar de forma eficaz el saneamiento y proteger la salud pública.</a:t>
            </a:r>
          </a:p>
        </p:txBody>
      </p:sp>
    </p:spTree>
    <p:extLst>
      <p:ext uri="{BB962C8B-B14F-4D97-AF65-F5344CB8AC3E}">
        <p14:creationId xmlns:p14="http://schemas.microsoft.com/office/powerpoint/2010/main" val="15691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/>
              <a:t>Cadena de servicios de saneamiento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5</a:t>
            </a:fld>
            <a:endParaRPr/>
          </a:p>
        </p:txBody>
      </p:sp>
      <p:pic>
        <p:nvPicPr>
          <p:cNvPr id="5" name="Picture 4"/>
          <p:cNvPicPr/>
          <p:nvPr/>
        </p:nvPicPr>
        <p:blipFill>
          <a:blip r:embed="rId3" cstate="email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04" y="1791053"/>
            <a:ext cx="8084695" cy="27985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5789317" y="5992402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Fuente: Bill &amp; Melinda Gates Foundation</a:t>
            </a:r>
          </a:p>
        </p:txBody>
      </p:sp>
    </p:spTree>
    <p:extLst>
      <p:ext uri="{BB962C8B-B14F-4D97-AF65-F5344CB8AC3E}">
        <p14:creationId xmlns:p14="http://schemas.microsoft.com/office/powerpoint/2010/main" val="633871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/>
              <a:t>Cadena de servicios de saneamiento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6</a:t>
            </a:fld>
            <a:endParaRPr/>
          </a:p>
        </p:txBody>
      </p:sp>
      <p:pic>
        <p:nvPicPr>
          <p:cNvPr id="5" name="Picture 4"/>
          <p:cNvPicPr/>
          <p:nvPr/>
        </p:nvPicPr>
        <p:blipFill>
          <a:blip r:embed="rId3" cstate="email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04" y="1791053"/>
            <a:ext cx="8084695" cy="27985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87088" y="1818408"/>
            <a:ext cx="12399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14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Interfaz de usuario</a:t>
            </a:r>
          </a:p>
        </p:txBody>
      </p:sp>
      <p:sp>
        <p:nvSpPr>
          <p:cNvPr id="7" name="Rectangle 6"/>
          <p:cNvSpPr/>
          <p:nvPr/>
        </p:nvSpPr>
        <p:spPr>
          <a:xfrm>
            <a:off x="2029693" y="1815137"/>
            <a:ext cx="13552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14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Contención</a:t>
            </a:r>
          </a:p>
        </p:txBody>
      </p:sp>
      <p:sp>
        <p:nvSpPr>
          <p:cNvPr id="8" name="Rectangle 7"/>
          <p:cNvSpPr/>
          <p:nvPr/>
        </p:nvSpPr>
        <p:spPr>
          <a:xfrm>
            <a:off x="3408055" y="1817518"/>
            <a:ext cx="152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14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Recolección y transporte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10442" y="1802988"/>
            <a:ext cx="1342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14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Tratamiento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56704" y="1818408"/>
            <a:ext cx="17210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14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Uso o eliminación</a:t>
            </a:r>
          </a:p>
        </p:txBody>
      </p:sp>
      <p:sp>
        <p:nvSpPr>
          <p:cNvPr id="11" name="Left Brace 10"/>
          <p:cNvSpPr/>
          <p:nvPr/>
        </p:nvSpPr>
        <p:spPr>
          <a:xfrm rot="5400000">
            <a:off x="1873766" y="354145"/>
            <a:ext cx="276689" cy="2436396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5243" y="1153566"/>
            <a:ext cx="31206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14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Tecnología</a:t>
            </a:r>
            <a:r>
              <a:rPr sz="14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de </a:t>
            </a:r>
            <a:r>
              <a:rPr sz="14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saneamiento</a:t>
            </a:r>
            <a:r>
              <a:rPr sz="14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1400" b="1" i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in situ</a:t>
            </a:r>
          </a:p>
        </p:txBody>
      </p:sp>
      <p:sp>
        <p:nvSpPr>
          <p:cNvPr id="14" name="Text Placeholder 1"/>
          <p:cNvSpPr txBox="1">
            <a:spLocks/>
          </p:cNvSpPr>
          <p:nvPr/>
        </p:nvSpPr>
        <p:spPr bwMode="auto">
          <a:xfrm>
            <a:off x="5789317" y="5992402"/>
            <a:ext cx="3731868" cy="29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c15="http://schemas.microsoft.com/office/drawing/2012/chart" xmlns:c="http://schemas.openxmlformats.org/drawingml/2006/chart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c15="http://schemas.microsoft.com/office/drawing/2012/chart" xmlns:c="http://schemas.openxmlformats.org/drawingml/2006/chart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/>
              <a:t>Fuente: Bill &amp; Melinda Gates Foundation</a:t>
            </a:r>
          </a:p>
        </p:txBody>
      </p:sp>
      <p:sp>
        <p:nvSpPr>
          <p:cNvPr id="15" name="Left Brace 14"/>
          <p:cNvSpPr/>
          <p:nvPr/>
        </p:nvSpPr>
        <p:spPr>
          <a:xfrm rot="5400000">
            <a:off x="5644852" y="-779059"/>
            <a:ext cx="276691" cy="4702804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49156" y="1122306"/>
            <a:ext cx="2906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14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Gestión de lodos fecales</a:t>
            </a:r>
          </a:p>
        </p:txBody>
      </p:sp>
    </p:spTree>
    <p:extLst>
      <p:ext uri="{BB962C8B-B14F-4D97-AF65-F5344CB8AC3E}">
        <p14:creationId xmlns:p14="http://schemas.microsoft.com/office/powerpoint/2010/main" val="4186587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/>
              <a:t>Cadena de servicios de saneamiento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7</a:t>
            </a:fld>
            <a:endParaRPr/>
          </a:p>
        </p:txBody>
      </p:sp>
      <p:sp>
        <p:nvSpPr>
          <p:cNvPr id="17" name="Rectangle 16"/>
          <p:cNvSpPr/>
          <p:nvPr/>
        </p:nvSpPr>
        <p:spPr>
          <a:xfrm>
            <a:off x="304800" y="1634529"/>
            <a:ext cx="85828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sz="2400">
                <a:solidFill>
                  <a:srgbClr val="262626"/>
                </a:solidFill>
              </a:rPr>
              <a:t>"Cadena de servicios de saneamiento" es un término general para los sistemas de saneamiento con y sin conexión al alcantarillado. </a:t>
            </a:r>
          </a:p>
          <a:p>
            <a:endParaRPr lang="en-US" sz="2400" dirty="0">
              <a:solidFill>
                <a:srgbClr val="262626"/>
              </a:solidFill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sz="2400">
                <a:solidFill>
                  <a:srgbClr val="262626"/>
                </a:solidFill>
              </a:rPr>
              <a:t>¿Qué es un sistema de saneamiento sin conexión al alcantarillado?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62626"/>
              </a:solidFill>
            </a:endParaRP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sz="2400">
                <a:solidFill>
                  <a:srgbClr val="262626"/>
                </a:solidFill>
              </a:rPr>
              <a:t>¿Qué es un sistema de saneamiento con conexión al alcantarillado?</a:t>
            </a:r>
          </a:p>
        </p:txBody>
      </p:sp>
    </p:spTree>
    <p:extLst>
      <p:ext uri="{BB962C8B-B14F-4D97-AF65-F5344CB8AC3E}">
        <p14:creationId xmlns:p14="http://schemas.microsoft.com/office/powerpoint/2010/main" val="3794872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/>
              <a:t>Definiciones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8</a:t>
            </a:fld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352926" y="970553"/>
            <a:ext cx="858282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20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Saneamiento</a:t>
            </a:r>
            <a:r>
              <a:rPr sz="20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sin </a:t>
            </a:r>
            <a:r>
              <a:rPr sz="20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conexión</a:t>
            </a:r>
            <a:r>
              <a:rPr sz="20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al </a:t>
            </a:r>
            <a:r>
              <a:rPr sz="20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alcantarillado</a:t>
            </a:r>
            <a:r>
              <a:rPr sz="20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:</a:t>
            </a:r>
          </a:p>
          <a:p>
            <a:pPr rtl="0"/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También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denominado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saneamiento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en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el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lugar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o </a:t>
            </a:r>
            <a:r>
              <a:rPr sz="2000" i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in situ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. Sistema de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saneamiento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en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el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cual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los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excrementos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y las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aguas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residuales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se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recolectan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y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almacenan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en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el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lugar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en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el que se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producen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. Con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frecuencia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,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los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lodos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fecales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deben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transportarse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a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otro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sitio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para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su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tratamiento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,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uso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o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eliminación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.</a:t>
            </a:r>
          </a:p>
          <a:p>
            <a:pPr rtl="0"/>
            <a:br>
              <a:rPr lang="en-US"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</a:br>
            <a:r>
              <a:rPr sz="20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Saneamiento</a:t>
            </a:r>
            <a:r>
              <a:rPr sz="20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con </a:t>
            </a:r>
            <a:r>
              <a:rPr sz="20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conexión</a:t>
            </a:r>
            <a:r>
              <a:rPr sz="20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al </a:t>
            </a:r>
            <a:r>
              <a:rPr sz="20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alcantarillado</a:t>
            </a:r>
            <a:r>
              <a:rPr sz="20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: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</a:p>
          <a:p>
            <a:pPr rtl="0"/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También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llamado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sistema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de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alcantarillas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,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sistema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de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alcantarillado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,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saneamiento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conectado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y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saneamiento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en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red.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un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sistema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de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saneamiento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que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transporta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las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aguas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residuales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mediante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una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red de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tuberías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(p.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ej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.: un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alcantarillado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simplificado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, un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alcantarillado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sin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sólidos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o un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alcantarillado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convencional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)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hacia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otro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lugar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para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su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tratamiento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,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uso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o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eliminación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.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Incluye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a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los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sistemas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centralizados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y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descentralizados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de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tratamiento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de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aguas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residuales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(DEWATS,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por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su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sigla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en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</a:t>
            </a:r>
            <a:r>
              <a:rPr sz="2000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inglés</a:t>
            </a:r>
            <a:r>
              <a:rPr sz="2000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16776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/>
              <a:t>Terminología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9</a:t>
            </a:fld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449179" y="1706909"/>
            <a:ext cx="30622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3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Saneamiento</a:t>
            </a:r>
            <a:r>
              <a:rPr sz="32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sin </a:t>
            </a:r>
            <a:r>
              <a:rPr sz="3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conexión</a:t>
            </a:r>
            <a:r>
              <a:rPr sz="32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al </a:t>
            </a:r>
            <a:r>
              <a:rPr sz="3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alcantarillado</a:t>
            </a:r>
            <a:endParaRPr sz="3200" b="1" dirty="0">
              <a:solidFill>
                <a:srgbClr val="262626">
                  <a:lumMod val="90000"/>
                  <a:lumOff val="10000"/>
                </a:srgbClr>
              </a:solidFill>
              <a:latin typeface="Lato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179" y="3680190"/>
            <a:ext cx="35509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3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Saneamiento</a:t>
            </a:r>
            <a:r>
              <a:rPr sz="32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con </a:t>
            </a:r>
            <a:r>
              <a:rPr sz="3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conexión</a:t>
            </a:r>
            <a:r>
              <a:rPr sz="3200" b="1" dirty="0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 al </a:t>
            </a:r>
            <a:r>
              <a:rPr sz="3200" b="1" dirty="0" err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alcantarillado</a:t>
            </a:r>
            <a:endParaRPr sz="3200" b="1" dirty="0">
              <a:solidFill>
                <a:srgbClr val="262626">
                  <a:lumMod val="90000"/>
                  <a:lumOff val="10000"/>
                </a:srgbClr>
              </a:solidFill>
              <a:latin typeface="Lato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000144" y="2118649"/>
            <a:ext cx="1605897" cy="29238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62626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000144" y="4052540"/>
            <a:ext cx="1605897" cy="29238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6262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88860" y="1972810"/>
            <a:ext cx="2855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32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Lodos fecales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88860" y="3906345"/>
            <a:ext cx="2855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3200" b="1">
                <a:solidFill>
                  <a:srgbClr val="262626">
                    <a:lumMod val="90000"/>
                    <a:lumOff val="10000"/>
                  </a:srgbClr>
                </a:solidFill>
                <a:latin typeface="Lato"/>
              </a:rPr>
              <a:t>Aguas residuales</a:t>
            </a:r>
          </a:p>
        </p:txBody>
      </p:sp>
    </p:spTree>
    <p:extLst>
      <p:ext uri="{BB962C8B-B14F-4D97-AF65-F5344CB8AC3E}">
        <p14:creationId xmlns:p14="http://schemas.microsoft.com/office/powerpoint/2010/main" val="3824888088"/>
      </p:ext>
    </p:extLst>
  </p:cSld>
  <p:clrMapOvr>
    <a:masterClrMapping/>
  </p:clrMapOvr>
</p:sld>
</file>

<file path=ppt/theme/theme1.xml><?xml version="1.0" encoding="utf-8"?>
<a:theme xmlns:a="http://schemas.openxmlformats.org/drawingml/2006/main" name="EPD_CAWST_EAWAG_PowerPoint_Template--Mar_2016">
  <a:themeElements>
    <a:clrScheme name="Custom 2">
      <a:dk1>
        <a:srgbClr val="FFFFFF"/>
      </a:dk1>
      <a:lt1>
        <a:srgbClr val="262626"/>
      </a:lt1>
      <a:dk2>
        <a:srgbClr val="FFFFFF"/>
      </a:dk2>
      <a:lt2>
        <a:srgbClr val="262626"/>
      </a:lt2>
      <a:accent1>
        <a:srgbClr val="24DFF0"/>
      </a:accent1>
      <a:accent2>
        <a:srgbClr val="24D3EB"/>
      </a:accent2>
      <a:accent3>
        <a:srgbClr val="24C7E6"/>
      </a:accent3>
      <a:accent4>
        <a:srgbClr val="24BCE0"/>
      </a:accent4>
      <a:accent5>
        <a:srgbClr val="24B0DB"/>
      </a:accent5>
      <a:accent6>
        <a:srgbClr val="24A4D6"/>
      </a:accent6>
      <a:hlink>
        <a:srgbClr val="666666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D_CAWST_EAWAG_PowerPoint_Template--Mar_2016" id="{14586954-EBD6-904D-A702-6E78179BB560}" vid="{11CA6406-58C8-834B-AD34-74064201EE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EPD_CAWST_EAWAG_PowerPoint_Template--Mar_2016</Template>
  <TotalTime>181</TotalTime>
  <Words>1455</Words>
  <Application>Microsoft Office PowerPoint</Application>
  <PresentationFormat>On-screen Show (4:3)</PresentationFormat>
  <Paragraphs>184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Arial</vt:lpstr>
      <vt:lpstr>Calibri</vt:lpstr>
      <vt:lpstr>Calibri Light</vt:lpstr>
      <vt:lpstr>Lato</vt:lpstr>
      <vt:lpstr>Times</vt:lpstr>
      <vt:lpstr>Wingdings</vt:lpstr>
      <vt:lpstr>EPD_CAWST_EAWAG_PowerPoint_Template--Mar_2016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FSM_LP 2_Introduction to FSM</dc:title>
  <dc:creator>Sterenn Philippe</dc:creator>
  <cp:lastModifiedBy>Andrea Roach</cp:lastModifiedBy>
  <cp:revision>16</cp:revision>
  <dcterms:created xsi:type="dcterms:W3CDTF">2016-03-18T10:36:03Z</dcterms:created>
  <dcterms:modified xsi:type="dcterms:W3CDTF">2017-01-28T00:45:06Z</dcterms:modified>
</cp:coreProperties>
</file>