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90" r:id="rId2"/>
    <p:sldId id="289" r:id="rId3"/>
    <p:sldId id="288" r:id="rId4"/>
    <p:sldId id="257" r:id="rId5"/>
    <p:sldId id="260" r:id="rId6"/>
    <p:sldId id="261" r:id="rId7"/>
    <p:sldId id="263" r:id="rId8"/>
    <p:sldId id="264" r:id="rId9"/>
    <p:sldId id="265" r:id="rId10"/>
    <p:sldId id="266" r:id="rId11"/>
    <p:sldId id="267" r:id="rId12"/>
    <p:sldId id="268" r:id="rId13"/>
    <p:sldId id="269" r:id="rId14"/>
    <p:sldId id="271" r:id="rId15"/>
    <p:sldId id="273" r:id="rId16"/>
    <p:sldId id="274" r:id="rId17"/>
    <p:sldId id="275" r:id="rId18"/>
    <p:sldId id="276" r:id="rId19"/>
    <p:sldId id="278" r:id="rId20"/>
    <p:sldId id="279" r:id="rId21"/>
    <p:sldId id="280" r:id="rId22"/>
    <p:sldId id="282" r:id="rId23"/>
    <p:sldId id="283" r:id="rId24"/>
    <p:sldId id="285" r:id="rId25"/>
    <p:sldId id="28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58" autoAdjust="0"/>
  </p:normalViewPr>
  <p:slideViewPr>
    <p:cSldViewPr>
      <p:cViewPr varScale="1">
        <p:scale>
          <a:sx n="76" d="100"/>
          <a:sy n="76" d="100"/>
        </p:scale>
        <p:origin x="164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AEF192F5-D53E-4ADC-8E4A-19429B804A11}" type="datetimeFigureOut">
              <a:rPr lang="en-US"/>
              <a:pPr>
                <a:defRPr/>
              </a:pPr>
              <a:t>12/10/2014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DE2070C-E17F-4B70-8757-A3B9D3CA17C7}" type="slidenum">
              <a:rPr lang="en-US"/>
              <a:pPr/>
              <a:t>‹#›</a:t>
            </a:fld>
            <a:endParaRPr lang="en-US"/>
          </a:p>
        </p:txBody>
      </p:sp>
    </p:spTree>
    <p:extLst>
      <p:ext uri="{BB962C8B-B14F-4D97-AF65-F5344CB8AC3E}">
        <p14:creationId xmlns:p14="http://schemas.microsoft.com/office/powerpoint/2010/main" val="19207761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83C8DC47-A447-435D-B31E-09F486250D12}" type="slidenum">
              <a:rPr/>
              <a:t>1</a:t>
            </a:fld>
            <a:endParaRPr/>
          </a:p>
        </p:txBody>
      </p:sp>
    </p:spTree>
    <p:extLst>
      <p:ext uri="{BB962C8B-B14F-4D97-AF65-F5344CB8AC3E}">
        <p14:creationId xmlns:p14="http://schemas.microsoft.com/office/powerpoint/2010/main" val="521852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66DB1084-E8F2-4C3D-8E1F-52EB2F156EF9}" type="slidenum">
              <a:rPr/>
              <a:pPr rtl="0" eaLnBrk="1" hangingPunct="1"/>
              <a:t>16</a:t>
            </a:fld>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a:spcBef>
                <a:spcPct val="0"/>
              </a:spcBef>
              <a:buFont typeface="Arial" panose="020B0604020202020204" pitchFamily="34" charset="0"/>
              <a:buChar char="•"/>
            </a:pPr>
            <a:r>
              <a:rPr/>
              <a:t>Prevenir es mejor que curar. Por lo general, es mejor y más fácil prevenir una plaga de roedores que deshacerse de ellos una vez que se han establecido en cierto lugar. </a:t>
            </a:r>
          </a:p>
          <a:p>
            <a:pPr marL="171450" indent="-171450">
              <a:spcBef>
                <a:spcPct val="0"/>
              </a:spcBef>
              <a:buFont typeface="Arial" panose="020B0604020202020204" pitchFamily="34" charset="0"/>
              <a:buChar char="•"/>
            </a:pPr>
            <a:endParaRPr lang="en-CA" dirty="0" smtClean="0"/>
          </a:p>
          <a:p>
            <a:pPr marL="171450" indent="-171450" rtl="0">
              <a:spcBef>
                <a:spcPct val="0"/>
              </a:spcBef>
              <a:buFont typeface="Arial" panose="020B0604020202020204" pitchFamily="34" charset="0"/>
              <a:buChar char="•"/>
            </a:pPr>
            <a:r>
              <a:rPr/>
              <a:t>El número de ratas y otros roedores que se encuentran en un área está muy ligado a la disponibilidad de comida, agua y refugio. </a:t>
            </a:r>
          </a:p>
          <a:p>
            <a:pPr marL="171450" indent="-171450">
              <a:spcBef>
                <a:spcPct val="0"/>
              </a:spcBef>
              <a:buFont typeface="Arial" panose="020B0604020202020204" pitchFamily="34" charset="0"/>
              <a:buChar char="•"/>
            </a:pPr>
            <a:endParaRPr lang="en-CA" dirty="0" smtClean="0"/>
          </a:p>
          <a:p>
            <a:pPr marL="171450" indent="-171450" rtl="0">
              <a:spcBef>
                <a:spcPct val="0"/>
              </a:spcBef>
              <a:buFont typeface="Arial" panose="020B0604020202020204" pitchFamily="34" charset="0"/>
              <a:buChar char="•"/>
            </a:pPr>
            <a:r>
              <a:rPr/>
              <a:t>Si se utilizan recipientes de almacenamiento a prueba de roedores, se limitará la disponibilidad de comida. Existen muchos diseños tradicionales de graneros que tienen ciertos dispositivos que evitan que los roedores entren a la construcción (por ejemplo,</a:t>
            </a:r>
            <a:r>
              <a:rPr baseline="0"/>
              <a:t> almacenes elevados, forma curva)</a:t>
            </a:r>
            <a:r>
              <a:rPr/>
              <a:t>. Curiosamente, muchos graneros modernos no tienen tal protección. Fuente: A Better Rat Trap, journeytoforever.org</a:t>
            </a:r>
          </a:p>
          <a:p>
            <a:pPr marL="171450" indent="-171450">
              <a:spcBef>
                <a:spcPct val="0"/>
              </a:spcBef>
              <a:buFont typeface="Arial" panose="020B0604020202020204" pitchFamily="34" charset="0"/>
              <a:buChar char="•"/>
            </a:pPr>
            <a:endParaRPr lang="en-CA" dirty="0" smtClean="0"/>
          </a:p>
        </p:txBody>
      </p:sp>
    </p:spTree>
    <p:extLst>
      <p:ext uri="{BB962C8B-B14F-4D97-AF65-F5344CB8AC3E}">
        <p14:creationId xmlns:p14="http://schemas.microsoft.com/office/powerpoint/2010/main" val="74095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A0ED252B-EA59-4137-A8D8-C260D5CCEC06}" type="slidenum">
              <a:rPr/>
              <a:pPr rtl="0" eaLnBrk="1" hangingPunct="1"/>
              <a:t>17</a:t>
            </a:fld>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spcBef>
                <a:spcPct val="0"/>
              </a:spcBef>
            </a:pPr>
            <a:r>
              <a:rPr/>
              <a:t>Fuente: Rodent-Proof Construction – Structural – NebGuide – University of Nebraska</a:t>
            </a:r>
          </a:p>
          <a:p>
            <a:pPr>
              <a:spcBef>
                <a:spcPct val="0"/>
              </a:spcBef>
            </a:pPr>
            <a:endParaRPr lang="en-US" smtClean="0"/>
          </a:p>
        </p:txBody>
      </p:sp>
    </p:spTree>
    <p:extLst>
      <p:ext uri="{BB962C8B-B14F-4D97-AF65-F5344CB8AC3E}">
        <p14:creationId xmlns:p14="http://schemas.microsoft.com/office/powerpoint/2010/main" val="4015829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3C70622B-DC31-4CB4-BA73-CE8632BDF066}" type="slidenum">
              <a:rPr/>
              <a:pPr rtl="0" eaLnBrk="1" hangingPunct="1"/>
              <a:t>18</a:t>
            </a:fld>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a:spcBef>
                <a:spcPct val="0"/>
              </a:spcBef>
              <a:buFont typeface="Arial" panose="020B0604020202020204" pitchFamily="34" charset="0"/>
              <a:buChar char="•"/>
            </a:pPr>
            <a:r>
              <a:rPr/>
              <a:t>Si se eliminan los residuos domésticos de manera adecuada, se eliminará una fuente de comida fácilmente disponible. De igual modo, si se utilizan recipientes de almacenamiento a prueba de roedores, se limitará la disponibilidad de comida. Existen muchos diseños tradicionales de graneros que tienen ciertos dispositivos que evitan que los roedores entren a la construcción. Sin embargo, muchos graneros modernos no tienen tal protección. </a:t>
            </a:r>
          </a:p>
          <a:p>
            <a:pPr marL="171450" indent="-171450">
              <a:spcBef>
                <a:spcPct val="0"/>
              </a:spcBef>
              <a:buFont typeface="Arial" panose="020B0604020202020204" pitchFamily="34" charset="0"/>
              <a:buChar char="•"/>
            </a:pPr>
            <a:endParaRPr lang="en-CA" dirty="0" smtClean="0"/>
          </a:p>
          <a:p>
            <a:pPr marL="171450" indent="-171450" rtl="0">
              <a:spcBef>
                <a:spcPct val="0"/>
              </a:spcBef>
              <a:buFont typeface="Arial" panose="020B0604020202020204" pitchFamily="34" charset="0"/>
              <a:buChar char="•"/>
            </a:pPr>
            <a:r>
              <a:rPr/>
              <a:t>Cortar el pasto, barrer alrededor de las construcciones y mantener las áreas circundantes limpias, ordenadas y sin desechos domésticos también desalentará a los roedores de acercarse a las casas, ya que estos animales prefieren moverse en caminos oscuros y resguardados.</a:t>
            </a:r>
          </a:p>
          <a:p>
            <a:pPr marL="171450" indent="-171450">
              <a:spcBef>
                <a:spcPct val="0"/>
              </a:spcBef>
              <a:buFont typeface="Arial" panose="020B0604020202020204" pitchFamily="34" charset="0"/>
              <a:buChar char="•"/>
            </a:pPr>
            <a:endParaRPr lang="en-CA" dirty="0" smtClean="0"/>
          </a:p>
          <a:p>
            <a:pPr marL="171450" indent="-171450" rtl="0">
              <a:spcBef>
                <a:spcPct val="0"/>
              </a:spcBef>
              <a:buFont typeface="Arial" panose="020B0604020202020204" pitchFamily="34" charset="0"/>
              <a:buChar char="•"/>
            </a:pPr>
            <a:r>
              <a:rPr/>
              <a:t>La presencia de perros o gatos (o incluso solamente el olor de cualquiera de estos dos animales) puede disuadir a una rata o un ratón de acercarse a una casa, e incluso, en algunos casos, lo puede hasta espantar. Algunos gatos y perros son cazadores por naturaleza; sin embargo, los gatos pueden ser reacios a atacar una rata adulta grande.</a:t>
            </a:r>
          </a:p>
          <a:p>
            <a:pPr marL="171450" indent="-171450">
              <a:spcBef>
                <a:spcPct val="0"/>
              </a:spcBef>
              <a:buFont typeface="Arial" panose="020B0604020202020204" pitchFamily="34" charset="0"/>
              <a:buChar char="•"/>
            </a:pPr>
            <a:endParaRPr lang="en-US" dirty="0" smtClean="0"/>
          </a:p>
        </p:txBody>
      </p:sp>
    </p:spTree>
    <p:extLst>
      <p:ext uri="{BB962C8B-B14F-4D97-AF65-F5344CB8AC3E}">
        <p14:creationId xmlns:p14="http://schemas.microsoft.com/office/powerpoint/2010/main" val="48426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a:t>Las trampas con resorte mecánico se encuentran disponibles en todo el mundo y por lo general vienen en el tamaño apropiado para atrapar las ratas y ratones locales. </a:t>
            </a:r>
          </a:p>
          <a:p>
            <a:pPr marL="171450" indent="-171450">
              <a:buFont typeface="Arial" panose="020B0604020202020204" pitchFamily="34" charset="0"/>
              <a:buChar char="•"/>
            </a:pPr>
            <a:endParaRPr lang="en-CA" dirty="0" smtClean="0"/>
          </a:p>
          <a:p>
            <a:pPr marL="171450" indent="-171450" rtl="0">
              <a:buFont typeface="Arial" panose="020B0604020202020204" pitchFamily="34" charset="0"/>
              <a:buChar char="•"/>
            </a:pPr>
            <a:r>
              <a:rPr/>
              <a:t>Para atraer al roedor, se debe dejar un señuelo, de preferencia la comida que usualmente comen los roedores que se intenta eliminar.</a:t>
            </a:r>
          </a:p>
          <a:p>
            <a:pPr marL="171450" indent="-171450">
              <a:buFont typeface="Arial" panose="020B0604020202020204" pitchFamily="34" charset="0"/>
              <a:buChar char="•"/>
            </a:pPr>
            <a:endParaRPr lang="en-CA" dirty="0" smtClean="0"/>
          </a:p>
          <a:p>
            <a:pPr marL="171450" indent="-171450" rtl="0">
              <a:buFont typeface="Arial" panose="020B0604020202020204" pitchFamily="34" charset="0"/>
              <a:buChar char="•"/>
            </a:pPr>
            <a:r>
              <a:rPr/>
              <a:t>Las trampas de hoyo son unas trampas simples pero efectivas que se pueden hacer con un balde, una mazorca de maíz y un pedazo de alambre. Se puede untar la mazorca de maíz con mantequilla de maní o algún tipo de comida similar. Una vez que la rata llega, se va a estirar sobre el balde para alcanzar la mazorca, colocando sus patas delanteras en la mazorca de maíz. Cuando el roedor asienta las patas en la mazorca, esta gira, lo que provoca que se caiga en el balde y se ahogue. El balde tiene que ser lo suficientemente ancho como para que la rata necesite estirarse y quedar sin equilibrio al momento de querer alcanzar el señuelo y debe ser lo suficientemente profundo como para evitar que la rata se escape una vez que haya caído. </a:t>
            </a:r>
          </a:p>
        </p:txBody>
      </p:sp>
      <p:sp>
        <p:nvSpPr>
          <p:cNvPr id="4" name="Slide Number Placeholder 3"/>
          <p:cNvSpPr>
            <a:spLocks noGrp="1"/>
          </p:cNvSpPr>
          <p:nvPr>
            <p:ph type="sldNum" sz="quarter" idx="10"/>
          </p:nvPr>
        </p:nvSpPr>
        <p:spPr/>
        <p:txBody>
          <a:bodyPr/>
          <a:lstStyle/>
          <a:p>
            <a:pPr rtl="0"/>
            <a:fld id="{BDE2070C-E17F-4B70-8757-A3B9D3CA17C7}" type="slidenum">
              <a:rPr/>
              <a:pPr rtl="0"/>
              <a:t>19</a:t>
            </a:fld>
            <a:endParaRPr/>
          </a:p>
        </p:txBody>
      </p:sp>
    </p:spTree>
    <p:extLst>
      <p:ext uri="{BB962C8B-B14F-4D97-AF65-F5344CB8AC3E}">
        <p14:creationId xmlns:p14="http://schemas.microsoft.com/office/powerpoint/2010/main" val="51269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6070B1F9-6574-475E-A8A4-2A88975F68CD}" type="slidenum">
              <a:rPr/>
              <a:pPr rtl="0" eaLnBrk="1" hangingPunct="1"/>
              <a:t>20</a:t>
            </a:fld>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a:spcBef>
                <a:spcPct val="0"/>
              </a:spcBef>
              <a:buFont typeface="Arial" panose="020B0604020202020204" pitchFamily="34" charset="0"/>
              <a:buChar char="•"/>
            </a:pPr>
            <a:r>
              <a:rPr/>
              <a:t>Las cajas o trampas son dispositivos que atrapan a la rata o al ratón vivos. Luego se los puede matar o liberar en un lugar lejos de las casas de las personas.</a:t>
            </a:r>
          </a:p>
          <a:p>
            <a:pPr marL="171450" indent="-171450" rtl="0">
              <a:spcBef>
                <a:spcPct val="0"/>
              </a:spcBef>
              <a:buFont typeface="Arial" panose="020B0604020202020204" pitchFamily="34" charset="0"/>
              <a:buChar char="•"/>
            </a:pPr>
            <a:r>
              <a:rPr/>
              <a:t>Cajas de cebos ubicadas donde pasan las ratas.</a:t>
            </a:r>
          </a:p>
          <a:p>
            <a:pPr marL="171450" indent="-171450" rtl="0">
              <a:spcBef>
                <a:spcPct val="0"/>
              </a:spcBef>
              <a:buFont typeface="Arial" panose="020B0604020202020204" pitchFamily="34" charset="0"/>
              <a:buChar char="•"/>
            </a:pPr>
            <a:r>
              <a:rPr/>
              <a:t>Cebo envenenado adentro, inaccesible para niños y otros animales</a:t>
            </a:r>
          </a:p>
          <a:p>
            <a:pPr marL="171450" indent="-171450" rtl="0">
              <a:spcBef>
                <a:spcPct val="0"/>
              </a:spcBef>
              <a:buFont typeface="Arial" panose="020B0604020202020204" pitchFamily="34" charset="0"/>
              <a:buChar char="•"/>
            </a:pPr>
            <a:r>
              <a:rPr/>
              <a:t>Los roedores son prudentes.</a:t>
            </a:r>
          </a:p>
          <a:p>
            <a:pPr marL="171450" indent="-171450" rtl="0">
              <a:spcBef>
                <a:spcPct val="0"/>
              </a:spcBef>
              <a:buFont typeface="Arial" panose="020B0604020202020204" pitchFamily="34" charset="0"/>
              <a:buChar char="•"/>
            </a:pPr>
            <a:r>
              <a:rPr/>
              <a:t>Se coloca con un cebo sin veneno hasta que las ratas se acostumbren a alimentarse allí</a:t>
            </a:r>
          </a:p>
          <a:p>
            <a:pPr marL="171450" indent="-171450" rtl="0">
              <a:spcBef>
                <a:spcPct val="0"/>
              </a:spcBef>
              <a:buFont typeface="Arial" panose="020B0604020202020204" pitchFamily="34" charset="0"/>
              <a:buChar char="•"/>
            </a:pPr>
            <a:r>
              <a:rPr/>
              <a:t>Dejar el señuelo y cambiar – cebo envenenado. </a:t>
            </a:r>
          </a:p>
          <a:p>
            <a:pPr>
              <a:spcBef>
                <a:spcPct val="0"/>
              </a:spcBef>
            </a:pPr>
            <a:endParaRPr lang="en-US" dirty="0" smtClean="0"/>
          </a:p>
        </p:txBody>
      </p:sp>
    </p:spTree>
    <p:extLst>
      <p:ext uri="{BB962C8B-B14F-4D97-AF65-F5344CB8AC3E}">
        <p14:creationId xmlns:p14="http://schemas.microsoft.com/office/powerpoint/2010/main" val="4074114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8DFA8F0A-A114-4958-BBB5-FE7778828F6B}" type="slidenum">
              <a:rPr/>
              <a:pPr rtl="0" eaLnBrk="1" hangingPunct="1"/>
              <a:t>21</a:t>
            </a:fld>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a:spcBef>
                <a:spcPct val="0"/>
              </a:spcBef>
              <a:buFont typeface="Arial" panose="020B0604020202020204" pitchFamily="34" charset="0"/>
              <a:buChar char="•"/>
            </a:pPr>
            <a:r>
              <a:rPr/>
              <a:t>El cebo debe ser muy atractivo y lo más atractivo en el área inmediata.</a:t>
            </a:r>
          </a:p>
          <a:p>
            <a:pPr marL="171450" indent="-171450">
              <a:spcBef>
                <a:spcPct val="0"/>
              </a:spcBef>
              <a:buFont typeface="Arial" panose="020B0604020202020204" pitchFamily="34" charset="0"/>
              <a:buChar char="•"/>
            </a:pPr>
            <a:endParaRPr lang="en-US" dirty="0" smtClean="0"/>
          </a:p>
          <a:p>
            <a:pPr marL="171450" indent="-171450" rtl="0">
              <a:spcBef>
                <a:spcPct val="0"/>
              </a:spcBef>
              <a:buFont typeface="Arial" panose="020B0604020202020204" pitchFamily="34" charset="0"/>
              <a:buChar char="•"/>
            </a:pPr>
            <a:r>
              <a:rPr/>
              <a:t>Las ratas son precavidas, por lo tanto es mejor elegir un raticida de acción retardada -1 día o más- si es demasiado rápido otras ratas se dan cuenta del peligro.</a:t>
            </a:r>
          </a:p>
          <a:p>
            <a:pPr marL="171450" indent="-171450">
              <a:spcBef>
                <a:spcPct val="0"/>
              </a:spcBef>
              <a:buFont typeface="Arial" panose="020B0604020202020204" pitchFamily="34" charset="0"/>
              <a:buChar char="•"/>
            </a:pPr>
            <a:endParaRPr lang="en-US" dirty="0" smtClean="0"/>
          </a:p>
          <a:p>
            <a:pPr marL="171450" indent="-171450" rtl="0">
              <a:spcBef>
                <a:spcPct val="0"/>
              </a:spcBef>
              <a:buFont typeface="Arial" panose="020B0604020202020204" pitchFamily="34" charset="0"/>
              <a:buChar char="•"/>
            </a:pPr>
            <a:r>
              <a:rPr/>
              <a:t>Un problema con los raticidas es que no hay control sobre la ubicación donde muere la rata o el ratón. Pueden causar olores desagradables si mueren en un nido que está dentro de una pared o del techo de una casa. Algunos raticidas (por ejemplo, anticoagulantes) causan deshidratación. Estos se usan con la esperanza de que el roedor deje la casa en busca de agua. </a:t>
            </a:r>
          </a:p>
          <a:p>
            <a:pPr marL="171450" indent="-171450">
              <a:spcBef>
                <a:spcPct val="0"/>
              </a:spcBef>
              <a:buFont typeface="Arial" panose="020B0604020202020204" pitchFamily="34" charset="0"/>
              <a:buChar char="•"/>
            </a:pPr>
            <a:endParaRPr lang="en-CA" dirty="0" smtClean="0"/>
          </a:p>
          <a:p>
            <a:pPr marL="171450" indent="-171450" rtl="0">
              <a:spcBef>
                <a:spcPct val="0"/>
              </a:spcBef>
              <a:buFont typeface="Arial" panose="020B0604020202020204" pitchFamily="34" charset="0"/>
              <a:buChar char="•"/>
            </a:pPr>
            <a:r>
              <a:rPr/>
              <a:t>Otro aspecto importante que se debe tener en consideración es que el cuerpo de un roedor muerto puede ser venenoso. Esto puede ser un problema para las comunidades que tradicionalmente comen roedores y en los lugares en donde los perros, gatos y cerdos que buscan comida pueden comer roedores muertos.</a:t>
            </a:r>
          </a:p>
          <a:p>
            <a:pPr marL="171450" indent="-171450">
              <a:spcBef>
                <a:spcPct val="0"/>
              </a:spcBef>
              <a:buFont typeface="Arial" panose="020B0604020202020204" pitchFamily="34" charset="0"/>
              <a:buChar char="•"/>
            </a:pPr>
            <a:endParaRPr lang="en-CA" dirty="0" smtClean="0"/>
          </a:p>
          <a:p>
            <a:pPr marL="171450" indent="-171450" rtl="0">
              <a:spcBef>
                <a:spcPct val="0"/>
              </a:spcBef>
              <a:buFont typeface="Arial" panose="020B0604020202020204" pitchFamily="34" charset="0"/>
              <a:buChar char="•"/>
            </a:pPr>
            <a:r>
              <a:rPr/>
              <a:t>Si se planea poner en práctica una gran campaña de control de roedores, especialmente si se va a utilizar raticidas, primero se debe consultar a los expertos en control de pestes locales para recibir orientación y consejo.</a:t>
            </a:r>
          </a:p>
          <a:p>
            <a:pPr marL="171450" indent="-171450">
              <a:spcBef>
                <a:spcPct val="0"/>
              </a:spcBef>
              <a:buFont typeface="Arial" panose="020B0604020202020204" pitchFamily="34" charset="0"/>
              <a:buChar char="•"/>
            </a:pPr>
            <a:endParaRPr lang="en-US" dirty="0" smtClean="0"/>
          </a:p>
          <a:p>
            <a:pPr marL="171450" indent="-171450" rtl="0">
              <a:spcBef>
                <a:spcPct val="0"/>
              </a:spcBef>
              <a:buFont typeface="Arial" panose="020B0604020202020204" pitchFamily="34" charset="0"/>
              <a:buChar char="•"/>
            </a:pPr>
            <a:r>
              <a:rPr/>
              <a:t>PESTE – La peste es transmitida por las </a:t>
            </a:r>
            <a:r>
              <a:rPr u="sng"/>
              <a:t>pulgas</a:t>
            </a:r>
            <a:r>
              <a:rPr/>
              <a:t> de las ratas, si mata a las ratas, las pulgas se trasladarán al mamífero más cercano, pueden ser humanos. Trate las pulgas de las ratas antes de matarlas en un área endémica/epidémica. Cómo: espolvoree las carreras de las ratas (donde sabe que circulan) con insecticida en polvo – deltametrina o permetrina funcionan – alrededor de dos semanas antes de cuando planea matar las ratas.</a:t>
            </a:r>
          </a:p>
          <a:p>
            <a:pPr marL="171450" indent="-171450">
              <a:spcBef>
                <a:spcPct val="0"/>
              </a:spcBef>
              <a:buFont typeface="Arial" panose="020B0604020202020204" pitchFamily="34" charset="0"/>
              <a:buChar char="•"/>
            </a:pPr>
            <a:endParaRPr lang="en-US" dirty="0" smtClean="0"/>
          </a:p>
          <a:p>
            <a:pPr>
              <a:spcBef>
                <a:spcPct val="0"/>
              </a:spcBef>
            </a:pPr>
            <a:endParaRPr lang="en-US" dirty="0" smtClean="0"/>
          </a:p>
        </p:txBody>
      </p:sp>
    </p:spTree>
    <p:extLst>
      <p:ext uri="{BB962C8B-B14F-4D97-AF65-F5344CB8AC3E}">
        <p14:creationId xmlns:p14="http://schemas.microsoft.com/office/powerpoint/2010/main" val="3123946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5290E828-C308-45D5-8620-354F6681254E}" type="slidenum">
              <a:rPr/>
              <a:pPr rtl="0" eaLnBrk="1" hangingPunct="1"/>
              <a:t>22</a:t>
            </a:fld>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lvl="0" indent="-285750" rtl="0">
              <a:spcBef>
                <a:spcPct val="0"/>
              </a:spcBef>
              <a:buFont typeface="Arial" panose="020B0604020202020204" pitchFamily="34" charset="0"/>
              <a:buChar char="•"/>
            </a:pPr>
            <a:r>
              <a:rPr sz="1400"/>
              <a:t>Las trampas de goma para roedores también se encuentran disponibles en muchas partes del mundo. </a:t>
            </a:r>
          </a:p>
          <a:p>
            <a:pPr marL="285750" lvl="0" indent="-285750">
              <a:spcBef>
                <a:spcPct val="0"/>
              </a:spcBef>
              <a:buFont typeface="Arial" panose="020B0604020202020204" pitchFamily="34" charset="0"/>
              <a:buChar char="•"/>
            </a:pPr>
            <a:endParaRPr lang="en-CA" sz="1400" dirty="0" smtClean="0"/>
          </a:p>
          <a:p>
            <a:pPr marL="285750" lvl="0" indent="-285750" rtl="0">
              <a:spcBef>
                <a:spcPct val="0"/>
              </a:spcBef>
              <a:buFont typeface="Arial" panose="020B0604020202020204" pitchFamily="34" charset="0"/>
              <a:buChar char="•"/>
            </a:pPr>
            <a:r>
              <a:rPr sz="1400"/>
              <a:t>Esta trampa consiste en una goma muy pegajosa que se aplica a pedazos de madera que luego se colocan en los lugares por donde pasan las ratas. También se puede colocar un cebo en el pegamento. </a:t>
            </a:r>
          </a:p>
          <a:p>
            <a:pPr marL="285750" lvl="0" indent="-285750">
              <a:spcBef>
                <a:spcPct val="0"/>
              </a:spcBef>
              <a:buFont typeface="Arial" panose="020B0604020202020204" pitchFamily="34" charset="0"/>
              <a:buChar char="•"/>
            </a:pPr>
            <a:endParaRPr lang="en-CA" sz="1400" dirty="0" smtClean="0"/>
          </a:p>
          <a:p>
            <a:pPr marL="285750" lvl="0" indent="-285750" rtl="0">
              <a:spcBef>
                <a:spcPct val="0"/>
              </a:spcBef>
              <a:buFont typeface="Arial" panose="020B0604020202020204" pitchFamily="34" charset="0"/>
              <a:buChar char="•"/>
            </a:pPr>
            <a:r>
              <a:rPr sz="1400"/>
              <a:t>Las ratas y los ratones quedan adheridos al pegamento y luego se pueden matar. </a:t>
            </a:r>
          </a:p>
          <a:p>
            <a:pPr marL="285750" lvl="0" indent="-285750">
              <a:spcBef>
                <a:spcPct val="0"/>
              </a:spcBef>
              <a:buFont typeface="Arial" panose="020B0604020202020204" pitchFamily="34" charset="0"/>
              <a:buChar char="•"/>
            </a:pPr>
            <a:endParaRPr lang="en-CA" sz="1400" dirty="0" smtClean="0"/>
          </a:p>
          <a:p>
            <a:pPr marL="285750" lvl="0" indent="-285750" rtl="0">
              <a:spcBef>
                <a:spcPct val="0"/>
              </a:spcBef>
              <a:buFont typeface="Arial" panose="020B0604020202020204" pitchFamily="34" charset="0"/>
              <a:buChar char="•"/>
            </a:pPr>
            <a:r>
              <a:rPr sz="1400"/>
              <a:t>La ventaja de las trampas de goma para roedores es que no es tóxica y es fácil de usar en un almacén de comida y en las áreas de preparación de alimentos. </a:t>
            </a:r>
          </a:p>
          <a:p>
            <a:pPr marL="285750" lvl="0" indent="-285750">
              <a:spcBef>
                <a:spcPct val="0"/>
              </a:spcBef>
              <a:buFont typeface="Arial" panose="020B0604020202020204" pitchFamily="34" charset="0"/>
              <a:buChar char="•"/>
            </a:pPr>
            <a:endParaRPr lang="en-US" sz="1400" dirty="0" smtClean="0"/>
          </a:p>
          <a:p>
            <a:pPr marL="285750" lvl="0" indent="-285750" rtl="0">
              <a:spcBef>
                <a:spcPct val="0"/>
              </a:spcBef>
              <a:buFont typeface="Arial" panose="020B0604020202020204" pitchFamily="34" charset="0"/>
              <a:buChar char="•"/>
            </a:pPr>
            <a:r>
              <a:rPr sz="1400"/>
              <a:t>Se deben verificar todos los días sino las ratas tendrán una muerte lenta y desagradable: deshidratación, hambre, masticación de las extremidades, asfixia.</a:t>
            </a:r>
          </a:p>
          <a:p>
            <a:pPr>
              <a:spcBef>
                <a:spcPct val="0"/>
              </a:spcBef>
            </a:pPr>
            <a:endParaRPr lang="en-US" dirty="0" smtClean="0"/>
          </a:p>
        </p:txBody>
      </p:sp>
    </p:spTree>
    <p:extLst>
      <p:ext uri="{BB962C8B-B14F-4D97-AF65-F5344CB8AC3E}">
        <p14:creationId xmlns:p14="http://schemas.microsoft.com/office/powerpoint/2010/main" val="2304705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800AC931-2BE1-4363-928B-0B5E0EB01008}" type="slidenum">
              <a:rPr/>
              <a:pPr rtl="0" eaLnBrk="1" hangingPunct="1"/>
              <a:t>23</a:t>
            </a:fld>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a:spcBef>
                <a:spcPct val="0"/>
              </a:spcBef>
              <a:buFont typeface="Arial" panose="020B0604020202020204" pitchFamily="34" charset="0"/>
              <a:buChar char="•"/>
            </a:pPr>
            <a:r>
              <a:rPr/>
              <a:t>No es tóxico pero es peligroso.  Ubíquelo donde no puedan acceder niños o animales.</a:t>
            </a:r>
          </a:p>
          <a:p>
            <a:pPr>
              <a:spcBef>
                <a:spcPct val="0"/>
              </a:spcBef>
            </a:pPr>
            <a:endParaRPr lang="en-US" dirty="0" smtClean="0"/>
          </a:p>
          <a:p>
            <a:pPr rtl="0">
              <a:spcBef>
                <a:spcPct val="0"/>
              </a:spcBef>
            </a:pPr>
            <a:r>
              <a:rPr/>
              <a:t>Fuente:</a:t>
            </a:r>
            <a:r>
              <a:rPr baseline="0"/>
              <a:t> </a:t>
            </a:r>
            <a:r>
              <a:rPr/>
              <a:t>“Tiny” Bugspray.com </a:t>
            </a:r>
          </a:p>
        </p:txBody>
      </p:sp>
    </p:spTree>
    <p:extLst>
      <p:ext uri="{BB962C8B-B14F-4D97-AF65-F5344CB8AC3E}">
        <p14:creationId xmlns:p14="http://schemas.microsoft.com/office/powerpoint/2010/main" val="422643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BDE2070C-E17F-4B70-8757-A3B9D3CA17C7}" type="slidenum">
              <a:rPr/>
              <a:pPr rtl="0"/>
              <a:t>24</a:t>
            </a:fld>
            <a:endParaRPr/>
          </a:p>
        </p:txBody>
      </p:sp>
    </p:spTree>
    <p:extLst>
      <p:ext uri="{BB962C8B-B14F-4D97-AF65-F5344CB8AC3E}">
        <p14:creationId xmlns:p14="http://schemas.microsoft.com/office/powerpoint/2010/main" val="77181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38DFFD79-1B42-4C05-877F-5E05D61FF2F1}" type="slidenum">
              <a:rPr/>
              <a:pPr rtl="0" eaLnBrk="1" hangingPunct="1"/>
              <a:t>6</a:t>
            </a:fld>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spcBef>
                <a:spcPct val="0"/>
              </a:spcBef>
            </a:pPr>
            <a:r>
              <a:rPr/>
              <a:t>•</a:t>
            </a:r>
            <a:r>
              <a:rPr baseline="0"/>
              <a:t> </a:t>
            </a:r>
            <a:r>
              <a:rPr/>
              <a:t>Insectos que se reproducen o viven en agua estancada (insectos vectores en agua) – malaria (protozoos transmitidos por mosquitos), fiebre del dengue (virus transmitido por mosquitos), fiebre amarilla (virus transmitido por mosquitos), filariasis (helminto transmitido por moscas negras y mosquitos), ceguera de los ríos (helminto/bacteria transmitida por moscas negras), tripanosomosis africana (protozoos transmitidos por las moscas tsetse)</a:t>
            </a:r>
          </a:p>
          <a:p>
            <a:pPr>
              <a:spcBef>
                <a:spcPct val="0"/>
              </a:spcBef>
            </a:pPr>
            <a:endParaRPr lang="en-US" dirty="0" smtClean="0"/>
          </a:p>
          <a:p>
            <a:pPr rtl="0">
              <a:spcBef>
                <a:spcPct val="0"/>
              </a:spcBef>
            </a:pPr>
            <a:r>
              <a:rPr/>
              <a:t>•</a:t>
            </a:r>
            <a:r>
              <a:rPr baseline="0"/>
              <a:t> </a:t>
            </a:r>
            <a:r>
              <a:rPr/>
              <a:t>Insectos que viven o se reproducen en las heces humanas (insectos vectores en heces) – leishmaniasis (protozoos transmitidos por jejenes)</a:t>
            </a:r>
          </a:p>
          <a:p>
            <a:pPr>
              <a:spcBef>
                <a:spcPct val="0"/>
              </a:spcBef>
            </a:pPr>
            <a:endParaRPr lang="en-US" dirty="0" smtClean="0"/>
          </a:p>
          <a:p>
            <a:pPr rtl="0">
              <a:spcBef>
                <a:spcPct val="0"/>
              </a:spcBef>
            </a:pPr>
            <a:r>
              <a:rPr/>
              <a:t>•</a:t>
            </a:r>
            <a:r>
              <a:rPr baseline="0"/>
              <a:t> </a:t>
            </a:r>
            <a:r>
              <a:rPr/>
              <a:t>Ratas, ratones y otros roedores que se reproducen o viven en condiciones antihigiénicas – hantavirus (virus, transmitido por el contacto con excrementos de roedores), tifus (bacteria, transmitida por pulgas o piojos en los roedores), leptospirosis (bacteria, transmitida por agua, suelo o alimentos contaminados con orina infectada), peste bubónica (bacteria, transmitida por las pulgas de los roedores)</a:t>
            </a:r>
          </a:p>
          <a:p>
            <a:pPr>
              <a:spcBef>
                <a:spcPct val="0"/>
              </a:spcBef>
            </a:pPr>
            <a:endParaRPr lang="en-US" dirty="0" smtClean="0"/>
          </a:p>
        </p:txBody>
      </p:sp>
    </p:spTree>
    <p:extLst>
      <p:ext uri="{BB962C8B-B14F-4D97-AF65-F5344CB8AC3E}">
        <p14:creationId xmlns:p14="http://schemas.microsoft.com/office/powerpoint/2010/main" val="106493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8A3B6C61-7416-4916-9D30-BE0C1880AA5B}" type="slidenum">
              <a:rPr/>
              <a:pPr rtl="0" eaLnBrk="1" hangingPunct="1"/>
              <a:t>7</a:t>
            </a:fld>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a:spcBef>
                <a:spcPct val="0"/>
              </a:spcBef>
              <a:buFont typeface="Arial" panose="020B0604020202020204" pitchFamily="34" charset="0"/>
              <a:buChar char="•"/>
            </a:pPr>
            <a:r>
              <a:rPr sz="700"/>
              <a:t>Existen 41 géneros diferentes de mosquitos, los cuales se subdividen en 3.300 especies.</a:t>
            </a:r>
          </a:p>
          <a:p>
            <a:pPr marL="171450" indent="-171450" rtl="0">
              <a:spcBef>
                <a:spcPct val="0"/>
              </a:spcBef>
              <a:buFont typeface="Arial" panose="020B0604020202020204" pitchFamily="34" charset="0"/>
              <a:buChar char="•"/>
            </a:pPr>
            <a:r>
              <a:rPr sz="700"/>
              <a:t>Malaria – fiebre, dolor en las articulaciones.</a:t>
            </a:r>
          </a:p>
          <a:p>
            <a:pPr marL="171450" indent="-171450" rtl="0">
              <a:spcBef>
                <a:spcPct val="0"/>
              </a:spcBef>
              <a:buFont typeface="Arial" panose="020B0604020202020204" pitchFamily="34" charset="0"/>
              <a:buChar char="•"/>
            </a:pPr>
            <a:r>
              <a:rPr sz="700"/>
              <a:t>Filariasis – “elefantiasis”, hinchazón, endurecimiento de la piel. </a:t>
            </a:r>
          </a:p>
          <a:p>
            <a:pPr marL="171450" indent="-171450" rtl="0">
              <a:spcBef>
                <a:spcPct val="0"/>
              </a:spcBef>
              <a:buFont typeface="Arial" panose="020B0604020202020204" pitchFamily="34" charset="0"/>
              <a:buChar char="•"/>
            </a:pPr>
            <a:r>
              <a:rPr sz="700"/>
              <a:t>Dengue – fiebre, dolor en las articulaciones.</a:t>
            </a:r>
          </a:p>
          <a:p>
            <a:pPr marL="171450" indent="-171450" rtl="0">
              <a:spcBef>
                <a:spcPct val="0"/>
              </a:spcBef>
              <a:buFont typeface="Arial" panose="020B0604020202020204" pitchFamily="34" charset="0"/>
              <a:buChar char="•"/>
            </a:pPr>
            <a:r>
              <a:rPr sz="700"/>
              <a:t>Fiebre amarilla – ataca el hígado, </a:t>
            </a:r>
            <a:r>
              <a:rPr sz="700" baseline="0"/>
              <a:t>síntomas</a:t>
            </a:r>
            <a:r>
              <a:rPr sz="700"/>
              <a:t> similares a la duela, se vuelve amarillo.</a:t>
            </a:r>
          </a:p>
          <a:p>
            <a:pPr marL="171450" indent="-171450" rtl="0">
              <a:spcBef>
                <a:spcPct val="0"/>
              </a:spcBef>
              <a:buFont typeface="Arial" panose="020B0604020202020204" pitchFamily="34" charset="0"/>
              <a:buChar char="•"/>
            </a:pPr>
            <a:r>
              <a:rPr sz="700"/>
              <a:t>Las especies de estos géneros tienen diferentes patrones de reproducción y picadura.</a:t>
            </a:r>
          </a:p>
          <a:p>
            <a:pPr marL="171450" indent="-171450" rtl="0">
              <a:spcBef>
                <a:spcPct val="0"/>
              </a:spcBef>
              <a:buFont typeface="Arial" panose="020B0604020202020204" pitchFamily="34" charset="0"/>
              <a:buChar char="•"/>
            </a:pPr>
            <a:r>
              <a:rPr sz="700"/>
              <a:t>¡El comportamiento determina los métodos de control!</a:t>
            </a:r>
          </a:p>
          <a:p>
            <a:pPr>
              <a:spcBef>
                <a:spcPct val="0"/>
              </a:spcBef>
            </a:pPr>
            <a:endParaRPr lang="en-US" sz="1000" dirty="0" smtClean="0"/>
          </a:p>
          <a:p>
            <a:pPr rtl="0">
              <a:spcBef>
                <a:spcPct val="0"/>
              </a:spcBef>
            </a:pPr>
            <a:r>
              <a:rPr sz="1000"/>
              <a:t>Control del dengue:</a:t>
            </a:r>
          </a:p>
          <a:p>
            <a:pPr marL="171450" indent="-171450" rtl="0">
              <a:spcBef>
                <a:spcPct val="0"/>
              </a:spcBef>
              <a:buFont typeface="Arial" panose="020B0604020202020204" pitchFamily="34" charset="0"/>
              <a:buChar char="•"/>
            </a:pPr>
            <a:r>
              <a:rPr sz="1000"/>
              <a:t>En Puerto Rico, se descubrió que las fosas sépticas eran criaderos de mosquitos. </a:t>
            </a:r>
          </a:p>
          <a:p>
            <a:pPr marL="171450" indent="-171450" rtl="0">
              <a:spcBef>
                <a:spcPct val="0"/>
              </a:spcBef>
              <a:buFont typeface="Arial" panose="020B0604020202020204" pitchFamily="34" charset="0"/>
              <a:buChar char="•"/>
            </a:pPr>
            <a:r>
              <a:rPr sz="1000"/>
              <a:t>La implementación de un programa de control de dengue en Puerto Rico llevó al descubrimiento de lugares de reproducción subterráneos que no se conocían con anterioridad.</a:t>
            </a:r>
          </a:p>
          <a:p>
            <a:pPr marL="171450" indent="-171450" rtl="0">
              <a:spcBef>
                <a:spcPct val="0"/>
              </a:spcBef>
              <a:buFont typeface="Arial" panose="020B0604020202020204" pitchFamily="34" charset="0"/>
              <a:buChar char="•"/>
            </a:pPr>
            <a:r>
              <a:rPr sz="1000"/>
              <a:t>La investigación descubrió que un gran número de mosquitos (Aedes aegypti), que transmiten la fiebre del dengue a los humanos, se criaba en fosas sépticas.</a:t>
            </a:r>
          </a:p>
          <a:p>
            <a:pPr marL="171450" indent="-171450" rtl="0">
              <a:spcBef>
                <a:spcPct val="0"/>
              </a:spcBef>
              <a:buFont typeface="Arial" panose="020B0604020202020204" pitchFamily="34" charset="0"/>
              <a:buChar char="•"/>
            </a:pPr>
            <a:r>
              <a:rPr sz="1000"/>
              <a:t>Los sistemas de identificación geográfica detectaron agrupaciones importantes de mosquitos adultos, que llevaron al descubrimiento de hábitats acuáticos subterráneos (fosas sépticas) que estaban produciendo una gran cantidad de Aedes aegypti y Culex quinquefasciatus en la ciudad tratada. </a:t>
            </a:r>
          </a:p>
          <a:p>
            <a:pPr marL="171450" indent="-171450" rtl="0">
              <a:spcBef>
                <a:spcPct val="0"/>
              </a:spcBef>
              <a:buFont typeface="Arial" panose="020B0604020202020204" pitchFamily="34" charset="0"/>
              <a:buChar char="•"/>
            </a:pPr>
            <a:r>
              <a:rPr sz="1000"/>
              <a:t>Las fosas sépticas están muy extendidas en las zonas suburbanas y rurales de Puerto Rico, donde, aparentemente, pueden contribuir al mantenimiento de la endemicidad del virus del dengue en toda la isla.</a:t>
            </a:r>
          </a:p>
          <a:p>
            <a:pPr marL="171450" indent="-171450">
              <a:spcBef>
                <a:spcPct val="0"/>
              </a:spcBef>
              <a:buFont typeface="Arial" panose="020B0604020202020204" pitchFamily="34" charset="0"/>
              <a:buChar char="•"/>
            </a:pPr>
            <a:endParaRPr lang="en-US" sz="1000" dirty="0" smtClean="0"/>
          </a:p>
          <a:p>
            <a:pPr rtl="0">
              <a:spcBef>
                <a:spcPct val="0"/>
              </a:spcBef>
            </a:pPr>
            <a:r>
              <a:rPr sz="1000"/>
              <a:t>[1] Barrera, R. et al. (2008). Unusual productivity of Aedes aegypti in septic tanks and its implications for dengue control. Medical and veterinary entomology ; vol. 22, no. 1 ; p. 62-69. doi:10.1111/j.1365-2915.2008.00720.x</a:t>
            </a:r>
          </a:p>
        </p:txBody>
      </p:sp>
    </p:spTree>
    <p:extLst>
      <p:ext uri="{BB962C8B-B14F-4D97-AF65-F5344CB8AC3E}">
        <p14:creationId xmlns:p14="http://schemas.microsoft.com/office/powerpoint/2010/main" val="337991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1927DEEF-998B-404B-B4B6-AEF32C092A1D}" type="slidenum">
              <a:rPr/>
              <a:pPr rtl="0" eaLnBrk="1" hangingPunct="1"/>
              <a:t>9</a:t>
            </a:fld>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a:spcBef>
                <a:spcPct val="0"/>
              </a:spcBef>
              <a:buFont typeface="Arial" panose="020B0604020202020204" pitchFamily="34" charset="0"/>
              <a:buChar char="•"/>
            </a:pPr>
            <a:r>
              <a:rPr/>
              <a:t>Efectivos contra Anopheles (malaria) y Culex (filiriasis),</a:t>
            </a:r>
            <a:r>
              <a:rPr baseline="0"/>
              <a:t> pero </a:t>
            </a:r>
            <a:r>
              <a:rPr/>
              <a:t>no dengue</a:t>
            </a:r>
          </a:p>
          <a:p>
            <a:pPr>
              <a:spcBef>
                <a:spcPct val="0"/>
              </a:spcBef>
            </a:pPr>
            <a:endParaRPr lang="en-US" dirty="0" smtClean="0"/>
          </a:p>
          <a:p>
            <a:pPr marL="171450" indent="-171450" rtl="0">
              <a:spcBef>
                <a:spcPct val="0"/>
              </a:spcBef>
              <a:buFont typeface="Arial" panose="020B0604020202020204" pitchFamily="34" charset="0"/>
              <a:buChar char="•"/>
            </a:pPr>
            <a:r>
              <a:rPr/>
              <a:t>Los mosquiteros para cama tratados con insecticida pueden tener un efecto similar al insecticida con espray residual. Remojar en permetrina (por ejemplo, disponible en MEC en Canadá).</a:t>
            </a:r>
          </a:p>
          <a:p>
            <a:pPr marL="171450" indent="-171450">
              <a:spcBef>
                <a:spcPct val="0"/>
              </a:spcBef>
              <a:buFont typeface="Arial" panose="020B0604020202020204" pitchFamily="34" charset="0"/>
              <a:buChar char="•"/>
            </a:pPr>
            <a:endParaRPr lang="en-US" dirty="0" smtClean="0"/>
          </a:p>
          <a:p>
            <a:pPr marL="171450" indent="-171450" rtl="0">
              <a:spcBef>
                <a:spcPct val="0"/>
              </a:spcBef>
              <a:buFont typeface="Arial" panose="020B0604020202020204" pitchFamily="34" charset="0"/>
              <a:buChar char="•"/>
            </a:pPr>
            <a:r>
              <a:rPr/>
              <a:t>Hay mosquiteros para cama pretratados con insecticida.</a:t>
            </a:r>
          </a:p>
          <a:p>
            <a:pPr marL="628650" lvl="1" indent="-171450" rtl="0">
              <a:spcBef>
                <a:spcPct val="0"/>
              </a:spcBef>
              <a:buFont typeface="Arial" panose="020B0604020202020204" pitchFamily="34" charset="0"/>
              <a:buChar char="•"/>
            </a:pPr>
            <a:r>
              <a:rPr/>
              <a:t>posibles problemas con la calidad y la cantidad del insecticida utilizado</a:t>
            </a:r>
          </a:p>
          <a:p>
            <a:pPr marL="628650" lvl="1" indent="-171450" rtl="0">
              <a:spcBef>
                <a:spcPct val="0"/>
              </a:spcBef>
              <a:buFont typeface="Arial" panose="020B0604020202020204" pitchFamily="34" charset="0"/>
              <a:buChar char="•"/>
            </a:pPr>
            <a:r>
              <a:rPr/>
              <a:t>es mejor realizar el tratamiento justo antes de utilizarlo</a:t>
            </a:r>
          </a:p>
          <a:p>
            <a:pPr marL="628650" lvl="1" indent="-171450" rtl="0">
              <a:spcBef>
                <a:spcPct val="0"/>
              </a:spcBef>
              <a:buFont typeface="Arial" panose="020B0604020202020204" pitchFamily="34" charset="0"/>
              <a:buChar char="•"/>
            </a:pPr>
            <a:r>
              <a:rPr/>
              <a:t>se deben volver a tratar cada 6 meses o después del lavado</a:t>
            </a:r>
          </a:p>
          <a:p>
            <a:pPr marL="628650" lvl="1" indent="-171450" rtl="0">
              <a:spcBef>
                <a:spcPct val="0"/>
              </a:spcBef>
              <a:buFont typeface="Arial" panose="020B0604020202020204" pitchFamily="34" charset="0"/>
              <a:buChar char="•"/>
            </a:pPr>
            <a:r>
              <a:rPr/>
              <a:t>sin embargo, pocas veces se vuelven a tratar</a:t>
            </a:r>
          </a:p>
          <a:p>
            <a:pPr lvl="1">
              <a:spcBef>
                <a:spcPct val="0"/>
              </a:spcBef>
            </a:pPr>
            <a:endParaRPr lang="en-US" dirty="0" smtClean="0"/>
          </a:p>
          <a:p>
            <a:pPr marL="171450" lvl="0" indent="-171450" rtl="0">
              <a:spcBef>
                <a:spcPct val="0"/>
              </a:spcBef>
              <a:buFont typeface="Arial" panose="020B0604020202020204" pitchFamily="34" charset="0"/>
              <a:buChar char="•"/>
            </a:pPr>
            <a:r>
              <a:rPr/>
              <a:t>Los mosquiteros para cama con insecticidas de larga duración (Permanet y Olyset) tienen insecticida incorporado en la fibra que se utiliza para hacer los mosquiteros, es efectivo durante 20 lavados.</a:t>
            </a:r>
            <a:r>
              <a:rPr baseline="0"/>
              <a:t> </a:t>
            </a:r>
            <a:r>
              <a:rPr/>
              <a:t>Después del lavado, coloque el mosquitero al sol para recargar la superficie con insecticida.</a:t>
            </a:r>
          </a:p>
          <a:p>
            <a:pPr>
              <a:spcBef>
                <a:spcPct val="0"/>
              </a:spcBef>
            </a:pPr>
            <a:endParaRPr lang="en-US" dirty="0" smtClean="0"/>
          </a:p>
          <a:p>
            <a:pPr marL="171450" indent="-171450" rtl="0">
              <a:spcBef>
                <a:spcPct val="0"/>
              </a:spcBef>
              <a:buFont typeface="Arial" panose="020B0604020202020204" pitchFamily="34" charset="0"/>
              <a:buChar char="•"/>
            </a:pPr>
            <a:r>
              <a:rPr/>
              <a:t>Marcas de buena calidad: </a:t>
            </a:r>
          </a:p>
          <a:p>
            <a:pPr marL="628650" lvl="1" indent="-171450" rtl="0">
              <a:spcBef>
                <a:spcPct val="0"/>
              </a:spcBef>
              <a:buFont typeface="Arial" panose="020B0604020202020204" pitchFamily="34" charset="0"/>
              <a:buChar char="•"/>
            </a:pPr>
            <a:r>
              <a:rPr/>
              <a:t>Olyset (Japón)</a:t>
            </a:r>
          </a:p>
          <a:p>
            <a:pPr marL="628650" lvl="1" indent="-171450" rtl="0">
              <a:spcBef>
                <a:spcPct val="0"/>
              </a:spcBef>
              <a:buFont typeface="Arial" panose="020B0604020202020204" pitchFamily="34" charset="0"/>
              <a:buChar char="•"/>
            </a:pPr>
            <a:r>
              <a:rPr/>
              <a:t>Vestergaard (Países Bajos)</a:t>
            </a:r>
          </a:p>
          <a:p>
            <a:pPr marL="628650" lvl="1" indent="-171450" rtl="0">
              <a:spcBef>
                <a:spcPct val="0"/>
              </a:spcBef>
              <a:buFont typeface="Arial" panose="020B0604020202020204" pitchFamily="34" charset="0"/>
              <a:buChar char="•"/>
            </a:pPr>
            <a:r>
              <a:rPr/>
              <a:t>Intec (Francia)</a:t>
            </a:r>
          </a:p>
          <a:p>
            <a:pPr lvl="1">
              <a:spcBef>
                <a:spcPct val="0"/>
              </a:spcBef>
            </a:pPr>
            <a:endParaRPr lang="en-US" dirty="0" smtClean="0"/>
          </a:p>
          <a:p>
            <a:pPr marL="171450" indent="-171450" rtl="0">
              <a:spcBef>
                <a:spcPct val="0"/>
              </a:spcBef>
              <a:buFont typeface="Arial" panose="020B0604020202020204" pitchFamily="34" charset="0"/>
              <a:buChar char="•"/>
            </a:pPr>
            <a:r>
              <a:rPr/>
              <a:t>Los mosquiteros para cama tratados con insecticida también protegen a las personas que duermen en la misma habitación sin mosquitero.  Después de comer, a los mosquitos les gusta descansar, si descansan en el mosquitero de la cama se impregnan con insecticida.</a:t>
            </a:r>
          </a:p>
          <a:p>
            <a:pPr>
              <a:spcBef>
                <a:spcPct val="0"/>
              </a:spcBef>
            </a:pPr>
            <a:endParaRPr lang="en-US" dirty="0" smtClean="0"/>
          </a:p>
          <a:p>
            <a:pPr lvl="1">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endParaRPr lang="en-US" dirty="0" smtClean="0"/>
          </a:p>
        </p:txBody>
      </p:sp>
    </p:spTree>
    <p:extLst>
      <p:ext uri="{BB962C8B-B14F-4D97-AF65-F5344CB8AC3E}">
        <p14:creationId xmlns:p14="http://schemas.microsoft.com/office/powerpoint/2010/main" val="361939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C25DCF06-447E-410C-A55B-D92BC81DB316}" type="slidenum">
              <a:rPr/>
              <a:pPr rtl="0" eaLnBrk="1" hangingPunct="1"/>
              <a:t>10</a:t>
            </a:fld>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a:spcBef>
                <a:spcPct val="0"/>
              </a:spcBef>
              <a:buFont typeface="Arial" panose="020B0604020202020204" pitchFamily="34" charset="0"/>
              <a:buChar char="•"/>
            </a:pPr>
            <a:r>
              <a:rPr/>
              <a:t>Los mosquitos descansan en la pared y absorben el insecticida a través de las patas. </a:t>
            </a:r>
          </a:p>
          <a:p>
            <a:pPr marL="171450" indent="-171450">
              <a:spcBef>
                <a:spcPct val="0"/>
              </a:spcBef>
              <a:buFont typeface="Arial" panose="020B0604020202020204" pitchFamily="34" charset="0"/>
              <a:buChar char="•"/>
            </a:pPr>
            <a:endParaRPr lang="en-US" dirty="0" smtClean="0"/>
          </a:p>
          <a:p>
            <a:pPr marL="171450" indent="-171450" rtl="0">
              <a:spcBef>
                <a:spcPct val="0"/>
              </a:spcBef>
              <a:buFont typeface="Arial" panose="020B0604020202020204" pitchFamily="34" charset="0"/>
              <a:buChar char="•"/>
            </a:pPr>
            <a:r>
              <a:rPr/>
              <a:t>Si se aplica en la forma</a:t>
            </a:r>
            <a:r>
              <a:rPr baseline="0"/>
              <a:t> y </a:t>
            </a:r>
            <a:r>
              <a:rPr/>
              <a:t>las dosis adecuadas, no debería ser tóxico para niños ni adultos.</a:t>
            </a:r>
          </a:p>
          <a:p>
            <a:pPr>
              <a:spcBef>
                <a:spcPct val="0"/>
              </a:spcBef>
            </a:pPr>
            <a:endParaRPr lang="en-US" dirty="0" smtClean="0"/>
          </a:p>
        </p:txBody>
      </p:sp>
    </p:spTree>
    <p:extLst>
      <p:ext uri="{BB962C8B-B14F-4D97-AF65-F5344CB8AC3E}">
        <p14:creationId xmlns:p14="http://schemas.microsoft.com/office/powerpoint/2010/main" val="1587117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71615D9C-77FD-46AD-856D-FCCB6A40F87A}" type="slidenum">
              <a:rPr/>
              <a:pPr rtl="0" eaLnBrk="1" hangingPunct="1"/>
              <a:t>11</a:t>
            </a:fld>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a:spcBef>
                <a:spcPct val="0"/>
              </a:spcBef>
              <a:buFont typeface="Arial" panose="020B0604020202020204" pitchFamily="34" charset="0"/>
              <a:buChar char="•"/>
            </a:pPr>
            <a:r>
              <a:rPr/>
              <a:t>Estos productos generalmente contienen compuestos similares a los productos profesionales</a:t>
            </a:r>
          </a:p>
          <a:p>
            <a:pPr marL="171450" indent="-171450">
              <a:spcBef>
                <a:spcPct val="0"/>
              </a:spcBef>
              <a:buFont typeface="Arial" panose="020B0604020202020204" pitchFamily="34" charset="0"/>
              <a:buChar char="•"/>
            </a:pPr>
            <a:endParaRPr lang="en-US" dirty="0" smtClean="0"/>
          </a:p>
          <a:p>
            <a:pPr marL="171450" indent="-171450" rtl="0">
              <a:spcBef>
                <a:spcPct val="0"/>
              </a:spcBef>
              <a:buFont typeface="Arial" panose="020B0604020202020204" pitchFamily="34" charset="0"/>
              <a:buChar char="•"/>
            </a:pPr>
            <a:r>
              <a:rPr/>
              <a:t>Son venenosos y contaminantes.</a:t>
            </a:r>
            <a:r>
              <a:rPr baseline="0"/>
              <a:t> Por lo tanto,</a:t>
            </a:r>
            <a:r>
              <a:rPr/>
              <a:t> es necesario tomar algunas medidas – frecuencia de uso, alimentos, niños, animales, etc.</a:t>
            </a:r>
          </a:p>
          <a:p>
            <a:pPr marL="171450" indent="-171450">
              <a:spcBef>
                <a:spcPct val="0"/>
              </a:spcBef>
              <a:buFont typeface="Arial" panose="020B0604020202020204" pitchFamily="34" charset="0"/>
              <a:buChar char="•"/>
            </a:pPr>
            <a:endParaRPr lang="en-US" dirty="0" smtClean="0"/>
          </a:p>
          <a:p>
            <a:pPr marL="171450" indent="-171450" rtl="0">
              <a:spcBef>
                <a:spcPct val="0"/>
              </a:spcBef>
              <a:buFont typeface="Arial" panose="020B0604020202020204" pitchFamily="34" charset="0"/>
              <a:buChar char="•"/>
            </a:pPr>
            <a:r>
              <a:rPr/>
              <a:t>Dormir en una habitación con un espiral encendido - exposición a ciertos contaminantes, es similar a fumar 57-137 cigarrillos.</a:t>
            </a:r>
          </a:p>
          <a:p>
            <a:pPr marL="171450" indent="-171450">
              <a:spcBef>
                <a:spcPct val="0"/>
              </a:spcBef>
              <a:buFont typeface="Arial" panose="020B0604020202020204" pitchFamily="34" charset="0"/>
              <a:buChar char="•"/>
            </a:pPr>
            <a:endParaRPr lang="en-US" dirty="0" smtClean="0"/>
          </a:p>
          <a:p>
            <a:pPr marL="171450" indent="-171450" rtl="0">
              <a:spcBef>
                <a:spcPct val="0"/>
              </a:spcBef>
              <a:buFont typeface="Arial" panose="020B0604020202020204" pitchFamily="34" charset="0"/>
              <a:buChar char="•"/>
            </a:pPr>
            <a:r>
              <a:rPr/>
              <a:t>Tiene muchos compuestos orgánicos volátiles, lo que incluye carcinógenos y presuntos carcinógenos.</a:t>
            </a:r>
          </a:p>
          <a:p>
            <a:pPr marL="171450" indent="-171450">
              <a:spcBef>
                <a:spcPct val="0"/>
              </a:spcBef>
              <a:buFont typeface="Arial" panose="020B0604020202020204" pitchFamily="34" charset="0"/>
              <a:buChar char="•"/>
            </a:pPr>
            <a:endParaRPr lang="en-US" dirty="0" smtClean="0"/>
          </a:p>
          <a:p>
            <a:pPr marL="171450" indent="-171450" rtl="0">
              <a:spcBef>
                <a:spcPct val="0"/>
              </a:spcBef>
              <a:buFont typeface="Arial" panose="020B0604020202020204" pitchFamily="34" charset="0"/>
              <a:buChar char="•"/>
            </a:pPr>
            <a:r>
              <a:rPr i="1"/>
              <a:t>Mosquito Coil Emissions and Health Implications W. Liu, et al.  Environmental Health Perspectives, 2003</a:t>
            </a:r>
            <a:r>
              <a:rPr/>
              <a:t>.</a:t>
            </a:r>
          </a:p>
        </p:txBody>
      </p:sp>
    </p:spTree>
    <p:extLst>
      <p:ext uri="{BB962C8B-B14F-4D97-AF65-F5344CB8AC3E}">
        <p14:creationId xmlns:p14="http://schemas.microsoft.com/office/powerpoint/2010/main" val="2782527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8D388AB1-7A74-4152-9C0E-748C4237F5FB}" type="slidenum">
              <a:rPr/>
              <a:pPr rtl="0" eaLnBrk="1" hangingPunct="1"/>
              <a:t>12</a:t>
            </a:fld>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spcBef>
                <a:spcPct val="0"/>
              </a:spcBef>
            </a:pPr>
            <a:r>
              <a:rPr/>
              <a:t>- El repelente para mosquitos es relativamente caro y está fuera del alcance de los pobres.</a:t>
            </a:r>
          </a:p>
          <a:p>
            <a:pPr>
              <a:spcBef>
                <a:spcPct val="0"/>
              </a:spcBef>
            </a:pPr>
            <a:endParaRPr lang="en-US" dirty="0" smtClean="0"/>
          </a:p>
          <a:p>
            <a:pPr rtl="0">
              <a:spcBef>
                <a:spcPct val="0"/>
              </a:spcBef>
            </a:pPr>
            <a:r>
              <a:rPr/>
              <a:t>- Cubrirse en países cálidos puede ser muy incómodo.</a:t>
            </a:r>
          </a:p>
        </p:txBody>
      </p:sp>
    </p:spTree>
    <p:extLst>
      <p:ext uri="{BB962C8B-B14F-4D97-AF65-F5344CB8AC3E}">
        <p14:creationId xmlns:p14="http://schemas.microsoft.com/office/powerpoint/2010/main" val="59645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F23EB1A1-5212-426B-8A6E-9AF392FD1CEA}" type="slidenum">
              <a:rPr/>
              <a:pPr rtl="0" eaLnBrk="1" hangingPunct="1"/>
              <a:t>13</a:t>
            </a:fld>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a:spcBef>
                <a:spcPct val="0"/>
              </a:spcBef>
              <a:buFont typeface="Arial" panose="020B0604020202020204" pitchFamily="34" charset="0"/>
              <a:buChar char="•"/>
            </a:pPr>
            <a:r>
              <a:rPr/>
              <a:t>El empleo de medidas ambientales para reducir los lugares de reproducción y descanso de los mosquitos puede ser difícil de implementar de manera efectiva. El rango de vuelo de los mosquitos varía de 0,5 a varios kilómetros. En algunas áreas, puede que sólo haya unos cuantos lugares dentro de un radio de 2 km en los que los mosquitos pueden reproducirse, lo que hace que la implementación de estas medidas sea una tarea bastante fácil. Sin embargo, existen otras áreas en las que puede haber varios miles de lugares de reproducción de mosquitos, dentro del mismo radio de 2 km. </a:t>
            </a:r>
          </a:p>
          <a:p>
            <a:pPr marL="171450" indent="-171450">
              <a:spcBef>
                <a:spcPct val="0"/>
              </a:spcBef>
              <a:buFont typeface="Arial" panose="020B0604020202020204" pitchFamily="34" charset="0"/>
              <a:buChar char="•"/>
            </a:pPr>
            <a:endParaRPr lang="en-CA" dirty="0" smtClean="0"/>
          </a:p>
          <a:p>
            <a:pPr marL="171450" indent="-171450" rtl="0">
              <a:spcBef>
                <a:spcPct val="0"/>
              </a:spcBef>
              <a:buFont typeface="Arial" panose="020B0604020202020204" pitchFamily="34" charset="0"/>
              <a:buChar char="•"/>
            </a:pPr>
            <a:r>
              <a:rPr/>
              <a:t>Las medidas ambientales para reducir las poblaciones de mosquitos incluyen:</a:t>
            </a:r>
          </a:p>
          <a:p>
            <a:pPr marL="171450" indent="-171450">
              <a:spcBef>
                <a:spcPct val="0"/>
              </a:spcBef>
              <a:buFont typeface="Arial" panose="020B0604020202020204" pitchFamily="34" charset="0"/>
              <a:buChar char="•"/>
            </a:pPr>
            <a:endParaRPr lang="en-CA" dirty="0" smtClean="0"/>
          </a:p>
          <a:p>
            <a:pPr marL="628650" lvl="1" indent="-171450" rtl="0">
              <a:spcBef>
                <a:spcPct val="0"/>
              </a:spcBef>
              <a:buFont typeface="Arial" panose="020B0604020202020204" pitchFamily="34" charset="0"/>
              <a:buChar char="•"/>
            </a:pPr>
            <a:r>
              <a:rPr/>
              <a:t>Eliminar las aguas residuales en pozos de absorción o zanjas de infiltración</a:t>
            </a:r>
          </a:p>
          <a:p>
            <a:pPr marL="628650" lvl="1" indent="-171450" rtl="0">
              <a:spcBef>
                <a:spcPct val="0"/>
              </a:spcBef>
              <a:buFont typeface="Arial" panose="020B0604020202020204" pitchFamily="34" charset="0"/>
              <a:buChar char="•"/>
            </a:pPr>
            <a:r>
              <a:rPr/>
              <a:t>Eliminar desechos sólidos en forma adecuada en rellenos sanitarios o fosas cubiertas, especialmente los artículos que pueden contener agua como latas, botellas, neumáticos y bolsas de plástico</a:t>
            </a:r>
          </a:p>
          <a:p>
            <a:pPr marL="628650" lvl="1" indent="-171450" rtl="0">
              <a:spcBef>
                <a:spcPct val="0"/>
              </a:spcBef>
              <a:buFont typeface="Arial" panose="020B0604020202020204" pitchFamily="34" charset="0"/>
              <a:buChar char="•"/>
            </a:pPr>
            <a:r>
              <a:rPr/>
              <a:t>Colocar mallas sobre los contenedores o tanques de almacenamiento de agua para evitar que entren los mosquitos</a:t>
            </a:r>
          </a:p>
          <a:p>
            <a:pPr marL="628650" lvl="1" indent="-171450" rtl="0">
              <a:spcBef>
                <a:spcPct val="0"/>
              </a:spcBef>
              <a:buFont typeface="Arial" panose="020B0604020202020204" pitchFamily="34" charset="0"/>
              <a:buChar char="•"/>
            </a:pPr>
            <a:r>
              <a:rPr/>
              <a:t>Construir y dar mantenimiento adecuado a los canales de drenaje, a fin de evitar que el agua se empoce o rebalse</a:t>
            </a:r>
          </a:p>
          <a:p>
            <a:pPr marL="628650" lvl="1" indent="-171450" rtl="0">
              <a:spcBef>
                <a:spcPct val="0"/>
              </a:spcBef>
              <a:buFont typeface="Arial" panose="020B0604020202020204" pitchFamily="34" charset="0"/>
              <a:buChar char="•"/>
            </a:pPr>
            <a:r>
              <a:rPr/>
              <a:t>Despejar el agua estancada (como por ejemplo macetas con flores y plantas que puedan contener agua empozada, canaletas y sistemas de drenaje bloqueados o letrinas y tanques sépticos cubiertos o enmallados)</a:t>
            </a:r>
          </a:p>
          <a:p>
            <a:pPr marL="171450" indent="-171450">
              <a:spcBef>
                <a:spcPct val="0"/>
              </a:spcBef>
              <a:buFont typeface="Arial" panose="020B0604020202020204" pitchFamily="34" charset="0"/>
              <a:buChar char="•"/>
            </a:pPr>
            <a:endParaRPr lang="en-US" dirty="0" smtClean="0"/>
          </a:p>
        </p:txBody>
      </p:sp>
    </p:spTree>
    <p:extLst>
      <p:ext uri="{BB962C8B-B14F-4D97-AF65-F5344CB8AC3E}">
        <p14:creationId xmlns:p14="http://schemas.microsoft.com/office/powerpoint/2010/main" val="3768693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15C08DC4-7DBB-442E-BE0D-98360435A017}" type="slidenum">
              <a:rPr/>
              <a:pPr rtl="0" eaLnBrk="1" hangingPunct="1"/>
              <a:t>15</a:t>
            </a:fld>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a:spcBef>
                <a:spcPct val="0"/>
              </a:spcBef>
              <a:buFont typeface="Arial" panose="020B0604020202020204" pitchFamily="34" charset="0"/>
              <a:buChar char="•"/>
            </a:pPr>
            <a:r>
              <a:rPr sz="900"/>
              <a:t>Las ratas y los ratones pueden:</a:t>
            </a:r>
          </a:p>
          <a:p>
            <a:pPr marL="628650" lvl="1" indent="-171450" rtl="0">
              <a:spcBef>
                <a:spcPct val="0"/>
              </a:spcBef>
              <a:buFont typeface="Arial" panose="020B0604020202020204" pitchFamily="34" charset="0"/>
              <a:buChar char="•"/>
            </a:pPr>
            <a:r>
              <a:rPr sz="900"/>
              <a:t>Correr a lo largo de cables, alambres, tuberías y sogas suspendidas</a:t>
            </a:r>
          </a:p>
          <a:p>
            <a:pPr marL="628650" lvl="1" indent="-171450" rtl="0">
              <a:spcBef>
                <a:spcPct val="0"/>
              </a:spcBef>
              <a:buFont typeface="Arial" panose="020B0604020202020204" pitchFamily="34" charset="0"/>
              <a:buChar char="•"/>
            </a:pPr>
            <a:r>
              <a:rPr sz="900"/>
              <a:t>Trepar por superficies verticales ásperas - madera, ladrillo</a:t>
            </a:r>
          </a:p>
          <a:p>
            <a:pPr marL="628650" lvl="1" indent="-171450" rtl="0">
              <a:spcBef>
                <a:spcPct val="0"/>
              </a:spcBef>
              <a:buFont typeface="Arial" panose="020B0604020202020204" pitchFamily="34" charset="0"/>
              <a:buChar char="•"/>
            </a:pPr>
            <a:r>
              <a:rPr sz="900"/>
              <a:t>Roer madera, bloques de concreto, láminas de aluminio</a:t>
            </a:r>
          </a:p>
          <a:p>
            <a:pPr>
              <a:spcBef>
                <a:spcPct val="0"/>
              </a:spcBef>
            </a:pPr>
            <a:endParaRPr lang="en-US" dirty="0" smtClean="0"/>
          </a:p>
          <a:p>
            <a:pPr>
              <a:spcBef>
                <a:spcPct val="0"/>
              </a:spcBef>
            </a:pPr>
            <a:endParaRPr lang="en-US" dirty="0" smtClean="0"/>
          </a:p>
          <a:p>
            <a:pPr rtl="0">
              <a:spcBef>
                <a:spcPct val="0"/>
              </a:spcBef>
            </a:pPr>
            <a:r>
              <a:rPr/>
              <a:t>Fuente: Rodent-Proof Construction – Structural – NebGuide – University of Nebraska</a:t>
            </a:r>
          </a:p>
          <a:p>
            <a:pPr>
              <a:spcBef>
                <a:spcPct val="0"/>
              </a:spcBef>
            </a:pPr>
            <a:endParaRPr lang="en-US" dirty="0" smtClean="0"/>
          </a:p>
        </p:txBody>
      </p:sp>
    </p:spTree>
    <p:extLst>
      <p:ext uri="{BB962C8B-B14F-4D97-AF65-F5344CB8AC3E}">
        <p14:creationId xmlns:p14="http://schemas.microsoft.com/office/powerpoint/2010/main" val="208980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8D53209-DFB7-4971-8E0E-516FFAFE8F70}" type="slidenum">
              <a:rPr lang="en-US"/>
              <a:pPr/>
              <a:t>‹#›</a:t>
            </a:fld>
            <a:endParaRPr lang="en-US"/>
          </a:p>
        </p:txBody>
      </p:sp>
    </p:spTree>
    <p:extLst>
      <p:ext uri="{BB962C8B-B14F-4D97-AF65-F5344CB8AC3E}">
        <p14:creationId xmlns:p14="http://schemas.microsoft.com/office/powerpoint/2010/main" val="483552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E76EABA-B1CA-4E08-8600-30874831F794}" type="slidenum">
              <a:rPr lang="en-US"/>
              <a:pPr/>
              <a:t>‹#›</a:t>
            </a:fld>
            <a:endParaRPr lang="en-US"/>
          </a:p>
        </p:txBody>
      </p:sp>
    </p:spTree>
    <p:extLst>
      <p:ext uri="{BB962C8B-B14F-4D97-AF65-F5344CB8AC3E}">
        <p14:creationId xmlns:p14="http://schemas.microsoft.com/office/powerpoint/2010/main" val="150207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59ADBD6-80D1-462A-B6AF-5A0FA788CE25}" type="slidenum">
              <a:rPr lang="en-US"/>
              <a:pPr/>
              <a:t>‹#›</a:t>
            </a:fld>
            <a:endParaRPr lang="en-US"/>
          </a:p>
        </p:txBody>
      </p:sp>
    </p:spTree>
    <p:extLst>
      <p:ext uri="{BB962C8B-B14F-4D97-AF65-F5344CB8AC3E}">
        <p14:creationId xmlns:p14="http://schemas.microsoft.com/office/powerpoint/2010/main" val="934956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9332B37-074D-4DE5-A740-EDE2AE803496}" type="slidenum">
              <a:rPr lang="en-US"/>
              <a:pPr/>
              <a:t>‹#›</a:t>
            </a:fld>
            <a:endParaRPr lang="en-US"/>
          </a:p>
        </p:txBody>
      </p:sp>
    </p:spTree>
    <p:extLst>
      <p:ext uri="{BB962C8B-B14F-4D97-AF65-F5344CB8AC3E}">
        <p14:creationId xmlns:p14="http://schemas.microsoft.com/office/powerpoint/2010/main" val="1804092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62ECA43-C52C-4852-AFD5-D72F9ED686B8}" type="slidenum">
              <a:rPr lang="en-US"/>
              <a:pPr/>
              <a:t>‹#›</a:t>
            </a:fld>
            <a:endParaRPr lang="en-US"/>
          </a:p>
        </p:txBody>
      </p:sp>
    </p:spTree>
    <p:extLst>
      <p:ext uri="{BB962C8B-B14F-4D97-AF65-F5344CB8AC3E}">
        <p14:creationId xmlns:p14="http://schemas.microsoft.com/office/powerpoint/2010/main" val="160128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BD7E5AE3-D9F8-4490-9554-613B435E1417}" type="slidenum">
              <a:rPr lang="en-US"/>
              <a:pPr/>
              <a:t>‹#›</a:t>
            </a:fld>
            <a:endParaRPr lang="en-US"/>
          </a:p>
        </p:txBody>
      </p:sp>
    </p:spTree>
    <p:extLst>
      <p:ext uri="{BB962C8B-B14F-4D97-AF65-F5344CB8AC3E}">
        <p14:creationId xmlns:p14="http://schemas.microsoft.com/office/powerpoint/2010/main" val="178639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D067CA9-4AAA-4306-B9ED-4E92385E1AD6}" type="slidenum">
              <a:rPr lang="en-US"/>
              <a:pPr/>
              <a:t>‹#›</a:t>
            </a:fld>
            <a:endParaRPr lang="en-US"/>
          </a:p>
        </p:txBody>
      </p:sp>
    </p:spTree>
    <p:extLst>
      <p:ext uri="{BB962C8B-B14F-4D97-AF65-F5344CB8AC3E}">
        <p14:creationId xmlns:p14="http://schemas.microsoft.com/office/powerpoint/2010/main" val="2895999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BA3CE4F-B9D2-46F5-A640-2F6A1C2D7ABC}" type="slidenum">
              <a:rPr lang="en-US"/>
              <a:pPr/>
              <a:t>‹#›</a:t>
            </a:fld>
            <a:endParaRPr lang="en-US"/>
          </a:p>
        </p:txBody>
      </p:sp>
    </p:spTree>
    <p:extLst>
      <p:ext uri="{BB962C8B-B14F-4D97-AF65-F5344CB8AC3E}">
        <p14:creationId xmlns:p14="http://schemas.microsoft.com/office/powerpoint/2010/main" val="370523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37F5CBDE-48A9-4FAF-AD02-E1286E2EF442}" type="slidenum">
              <a:rPr lang="en-US"/>
              <a:pPr/>
              <a:t>‹#›</a:t>
            </a:fld>
            <a:endParaRPr lang="en-US"/>
          </a:p>
        </p:txBody>
      </p:sp>
    </p:spTree>
    <p:extLst>
      <p:ext uri="{BB962C8B-B14F-4D97-AF65-F5344CB8AC3E}">
        <p14:creationId xmlns:p14="http://schemas.microsoft.com/office/powerpoint/2010/main" val="378753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E7F0CC8-654C-4DE2-8221-03009E01C0C9}" type="slidenum">
              <a:rPr lang="en-US"/>
              <a:pPr/>
              <a:t>‹#›</a:t>
            </a:fld>
            <a:endParaRPr lang="en-US"/>
          </a:p>
        </p:txBody>
      </p:sp>
    </p:spTree>
    <p:extLst>
      <p:ext uri="{BB962C8B-B14F-4D97-AF65-F5344CB8AC3E}">
        <p14:creationId xmlns:p14="http://schemas.microsoft.com/office/powerpoint/2010/main" val="729700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245225"/>
            <a:ext cx="2133600" cy="476250"/>
          </a:xfrm>
        </p:spPr>
        <p:txBody>
          <a:bodyPr/>
          <a:lstStyle>
            <a:lvl1pPr>
              <a:defRPr/>
            </a:lvl1pPr>
          </a:lstStyle>
          <a:p>
            <a:fld id="{7D15AC3F-C05C-4C72-9D30-0DB6EAE148C8}" type="slidenum">
              <a:rPr lang="en-US"/>
              <a:pPr/>
              <a:t>‹#›</a:t>
            </a:fld>
            <a:endParaRPr lang="en-US"/>
          </a:p>
        </p:txBody>
      </p:sp>
    </p:spTree>
    <p:extLst>
      <p:ext uri="{BB962C8B-B14F-4D97-AF65-F5344CB8AC3E}">
        <p14:creationId xmlns:p14="http://schemas.microsoft.com/office/powerpoint/2010/main" val="357836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CEB71F9-04A6-4096-9AC1-B9174D4A6F20}" type="slidenum">
              <a:rPr lang="en-US"/>
              <a:pPr/>
              <a:t>‹#›</a:t>
            </a:fld>
            <a:endParaRPr lang="en-US"/>
          </a:p>
        </p:txBody>
      </p:sp>
    </p:spTree>
    <p:extLst>
      <p:ext uri="{BB962C8B-B14F-4D97-AF65-F5344CB8AC3E}">
        <p14:creationId xmlns:p14="http://schemas.microsoft.com/office/powerpoint/2010/main" val="60014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088781-79D0-4C23-823E-7D5C82DEC4B0}" type="slidenum">
              <a:rPr lang="en-US"/>
              <a:pPr/>
              <a:t>‹#›</a:t>
            </a:fld>
            <a:endParaRPr lang="en-US"/>
          </a:p>
        </p:txBody>
      </p:sp>
    </p:spTree>
    <p:extLst>
      <p:ext uri="{BB962C8B-B14F-4D97-AF65-F5344CB8AC3E}">
        <p14:creationId xmlns:p14="http://schemas.microsoft.com/office/powerpoint/2010/main" val="226831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Slide Number Placeholder 5"/>
          <p:cNvSpPr>
            <a:spLocks noGrp="1"/>
          </p:cNvSpPr>
          <p:nvPr>
            <p:ph type="sldNum" sz="quarter" idx="4"/>
          </p:nvPr>
        </p:nvSpPr>
        <p:spPr>
          <a:xfrm>
            <a:off x="8229600" y="6245225"/>
            <a:ext cx="4572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F6DADE68-FF5E-4467-9B30-4A7CDD00AB6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accent2"/>
          </a:solidFill>
          <a:latin typeface="+mj-lt"/>
          <a:ea typeface="+mj-ea"/>
          <a:cs typeface="+mj-cs"/>
        </a:defRPr>
      </a:lvl1pPr>
      <a:lvl2pPr algn="ctr" rtl="0" fontAlgn="base">
        <a:spcBef>
          <a:spcPct val="0"/>
        </a:spcBef>
        <a:spcAft>
          <a:spcPct val="0"/>
        </a:spcAft>
        <a:defRPr sz="4400">
          <a:solidFill>
            <a:schemeClr val="accent2"/>
          </a:solidFill>
          <a:latin typeface="Arial" charset="0"/>
          <a:cs typeface="Arial" charset="0"/>
        </a:defRPr>
      </a:lvl2pPr>
      <a:lvl3pPr algn="ctr" rtl="0" fontAlgn="base">
        <a:spcBef>
          <a:spcPct val="0"/>
        </a:spcBef>
        <a:spcAft>
          <a:spcPct val="0"/>
        </a:spcAft>
        <a:defRPr sz="4400">
          <a:solidFill>
            <a:schemeClr val="accent2"/>
          </a:solidFill>
          <a:latin typeface="Arial" charset="0"/>
          <a:cs typeface="Arial" charset="0"/>
        </a:defRPr>
      </a:lvl3pPr>
      <a:lvl4pPr algn="ctr" rtl="0" fontAlgn="base">
        <a:spcBef>
          <a:spcPct val="0"/>
        </a:spcBef>
        <a:spcAft>
          <a:spcPct val="0"/>
        </a:spcAft>
        <a:defRPr sz="4400">
          <a:solidFill>
            <a:schemeClr val="accent2"/>
          </a:solidFill>
          <a:latin typeface="Arial" charset="0"/>
          <a:cs typeface="Arial" charset="0"/>
        </a:defRPr>
      </a:lvl4pPr>
      <a:lvl5pPr algn="ctr" rtl="0" fontAlgn="base">
        <a:spcBef>
          <a:spcPct val="0"/>
        </a:spcBef>
        <a:spcAft>
          <a:spcPct val="0"/>
        </a:spcAft>
        <a:defRPr sz="4400">
          <a:solidFill>
            <a:schemeClr val="accent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caws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1.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5.jpeg"/><Relationship Id="rId5" Type="http://schemas.openxmlformats.org/officeDocument/2006/relationships/image" Target="../media/image21.wmf"/><Relationship Id="rId10" Type="http://schemas.openxmlformats.org/officeDocument/2006/relationships/image" Target="../media/image24.jpeg"/><Relationship Id="rId4" Type="http://schemas.openxmlformats.org/officeDocument/2006/relationships/oleObject" Target="../embeddings/oleObject1.bin"/><Relationship Id="rId9"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13.xml"/><Relationship Id="rId7"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hyperlink" Target="http://www.pestvictoria.com/rats-and-mice/controls-and-prevention.htm#rat eating bait" TargetMode="Externa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232475"/>
          </a:xfrm>
          <a:prstGeom prst="rect">
            <a:avLst/>
          </a:prstGeom>
          <a:noFill/>
        </p:spPr>
        <p:txBody>
          <a:bodyPr wrap="square" rtlCol="0">
            <a:spAutoFit/>
          </a:bodyPr>
          <a:lstStyle/>
          <a:p>
            <a:endParaRPr lang="es-SV" sz="1100" dirty="0" smtClean="0"/>
          </a:p>
          <a:p>
            <a:pPr algn="ctr" rtl="0">
              <a:tabLst>
                <a:tab pos="1196975" algn="l"/>
              </a:tabLst>
            </a:pPr>
            <a:r>
              <a:rPr lang="es-SV" sz="1100" dirty="0" smtClean="0"/>
              <a:t>12, 2916 – </a:t>
            </a:r>
            <a:r>
              <a:rPr lang="es-SV" sz="1100" dirty="0" err="1" smtClean="0"/>
              <a:t>5</a:t>
            </a:r>
            <a:r>
              <a:rPr lang="es-SV" sz="1100" baseline="30000" dirty="0" err="1" smtClean="0"/>
              <a:t>th</a:t>
            </a:r>
            <a:r>
              <a:rPr lang="es-SV" sz="1100" dirty="0" smtClean="0"/>
              <a:t> </a:t>
            </a:r>
            <a:r>
              <a:rPr lang="es-SV" sz="1100" dirty="0" err="1" smtClean="0"/>
              <a:t>Avenue</a:t>
            </a:r>
            <a:endParaRPr lang="es-SV" sz="1100" dirty="0" smtClean="0"/>
          </a:p>
          <a:p>
            <a:pPr algn="ctr" rtl="0">
              <a:tabLst>
                <a:tab pos="1196975" algn="l"/>
              </a:tabLst>
            </a:pPr>
            <a:r>
              <a:rPr lang="es-SV" sz="1100" dirty="0" smtClean="0"/>
              <a:t>Calgary, Alberta, </a:t>
            </a:r>
            <a:r>
              <a:rPr lang="es-SV" sz="1100" dirty="0" err="1" smtClean="0"/>
              <a:t>T2A</a:t>
            </a:r>
            <a:r>
              <a:rPr lang="es-SV" sz="1100" dirty="0" smtClean="0"/>
              <a:t> </a:t>
            </a:r>
            <a:r>
              <a:rPr lang="es-SV" sz="1100" dirty="0" err="1" smtClean="0"/>
              <a:t>6K4</a:t>
            </a:r>
            <a:r>
              <a:rPr lang="es-SV" sz="1100" dirty="0" smtClean="0"/>
              <a:t>, Canadá</a:t>
            </a:r>
          </a:p>
          <a:p>
            <a:pPr algn="ctr" rtl="0">
              <a:tabLst>
                <a:tab pos="1196975" algn="l"/>
              </a:tabLst>
            </a:pPr>
            <a:r>
              <a:rPr lang="es-SV" sz="1100" dirty="0" smtClean="0"/>
              <a:t>Teléfono: + 1 (403) 243-3285, fax: + 1 (403) 243-6199</a:t>
            </a:r>
          </a:p>
          <a:p>
            <a:pPr algn="ctr" rtl="0">
              <a:tabLst>
                <a:tab pos="1196975" algn="l"/>
              </a:tabLst>
            </a:pPr>
            <a:r>
              <a:rPr lang="es-SV" sz="1100" dirty="0" smtClean="0">
                <a:hlinkClick r:id="rId4"/>
              </a:rPr>
              <a:t>Correo electrónico: cawst@cawst.org, sitio web: </a:t>
            </a:r>
            <a:r>
              <a:rPr lang="es-SV" sz="1100" dirty="0" smtClean="0"/>
              <a:t>www.cawst.org</a:t>
            </a:r>
          </a:p>
          <a:p>
            <a:pPr algn="ctr">
              <a:tabLst>
                <a:tab pos="1196975" algn="l"/>
              </a:tabLst>
            </a:pPr>
            <a:endParaRPr lang="es-SV" sz="1100" dirty="0" smtClean="0"/>
          </a:p>
          <a:p>
            <a:pPr rtl="0"/>
            <a:r>
              <a:rPr lang="es-SV" sz="850" dirty="0" smtClean="0"/>
              <a:t>El Centro de Tecnologías Asequibles de Agua y Saneamiento (CAWST, por su sigla en inglés) es una organización sin fines de lucro con base en Calgary que proporciona capacitación y consultoría a organizaciones que trabajan directamente con poblaciones en países en desarrollo que carecen de acceso al agua limpia y al saneamiento básico.</a:t>
            </a:r>
          </a:p>
          <a:p>
            <a:pPr rtl="0"/>
            <a:r>
              <a:rPr lang="es-SV" sz="850" dirty="0" smtClean="0"/>
              <a:t> </a:t>
            </a:r>
          </a:p>
          <a:p>
            <a:pPr rtl="0"/>
            <a:r>
              <a:rPr lang="es-SV" sz="850" dirty="0" smtClean="0"/>
              <a:t>Una de las principales estrategias de CAWST es hacer del conocimiento sobre agua un saber popular. Eso se logra, en parte, mediante el desarrollo y la distribución gratuita de materiales educativos con la intención de aumentar la disponibilidad de información para los que más lo necesitan.</a:t>
            </a:r>
          </a:p>
          <a:p>
            <a:pPr rtl="0"/>
            <a:r>
              <a:rPr lang="es-SV" sz="850" dirty="0" smtClean="0"/>
              <a:t> </a:t>
            </a:r>
          </a:p>
          <a:p>
            <a:pPr rtl="0"/>
            <a:r>
              <a:rPr lang="es-SV" sz="850" dirty="0" smtClean="0"/>
              <a:t>Este documento es de contenido abierto y está elaborado bajo la licencia genérica Creative Commons Atribución 3.0. Para ver una copia de esa licencia, visite la página http://creativecommons.org/licenses/by/3.0/deed.es o envíe una carta a Creative Commons, 171 </a:t>
            </a:r>
            <a:r>
              <a:rPr lang="es-SV" sz="850" dirty="0" err="1" smtClean="0"/>
              <a:t>Second</a:t>
            </a:r>
            <a:r>
              <a:rPr lang="es-SV" sz="850" dirty="0" smtClean="0"/>
              <a:t> Street, Suite 300, San Francisco, California 94105, Estados Unidos. </a:t>
            </a:r>
          </a:p>
          <a:p>
            <a:pPr rtl="0"/>
            <a:r>
              <a:rPr lang="es-SV" sz="850" dirty="0" smtClean="0"/>
              <a:t> </a:t>
            </a:r>
          </a:p>
          <a:p>
            <a:pPr rtl="0"/>
            <a:r>
              <a:rPr lang="es-SV" sz="850" dirty="0" smtClean="0"/>
              <a:t>		Usted es libre de:</a:t>
            </a:r>
          </a:p>
          <a:p>
            <a:pPr marL="2000250" lvl="4" indent="-171450" rtl="0">
              <a:buFont typeface="Arial" pitchFamily="34" charset="0"/>
              <a:buChar char="•"/>
            </a:pPr>
            <a:r>
              <a:rPr lang="es-SV" sz="850" dirty="0" smtClean="0"/>
              <a:t>Compartir – copiar, distribuir y difundir este documento.</a:t>
            </a:r>
          </a:p>
          <a:p>
            <a:pPr marL="2000250" lvl="4" indent="-171450" rtl="0">
              <a:buFont typeface="Arial" pitchFamily="34" charset="0"/>
              <a:buChar char="•"/>
            </a:pPr>
            <a:r>
              <a:rPr lang="es-SV" sz="850" dirty="0" smtClean="0"/>
              <a:t>Editar – adaptar este documento.</a:t>
            </a:r>
          </a:p>
          <a:p>
            <a:pPr rtl="0"/>
            <a:r>
              <a:rPr lang="es-SV" sz="850" dirty="0" smtClean="0"/>
              <a:t> </a:t>
            </a:r>
          </a:p>
          <a:p>
            <a:pPr rtl="0"/>
            <a:r>
              <a:rPr lang="es-SV" sz="850" dirty="0" smtClean="0"/>
              <a:t>		Bajo las siguientes condiciones:</a:t>
            </a:r>
          </a:p>
          <a:p>
            <a:pPr marL="2000250" lvl="4" indent="-171450" rtl="0">
              <a:buFont typeface="Arial" pitchFamily="34" charset="0"/>
              <a:buChar char="•"/>
            </a:pPr>
            <a:r>
              <a:rPr lang="es-SV" sz="850" dirty="0" smtClean="0"/>
              <a:t>Atribución. Deberá atribuírsele a CAWST el crédito de ser la fuente original del documento. Por favor, incluya la dirección a nuestro sitio web: www.cawst.org.</a:t>
            </a:r>
          </a:p>
          <a:p>
            <a:pPr algn="ctr">
              <a:tabLst>
                <a:tab pos="1196975" algn="l"/>
              </a:tabLst>
            </a:pPr>
            <a:endParaRPr lang="es-SV" sz="700" dirty="0" smtClean="0"/>
          </a:p>
          <a:p>
            <a:pPr rtl="0">
              <a:tabLst>
                <a:tab pos="1196975" algn="l"/>
              </a:tabLst>
            </a:pPr>
            <a:r>
              <a:rPr lang="es-SV" sz="850" dirty="0" smtClean="0"/>
              <a:t>CAWST actualizará este documento periódicamente. Por ese motivo, no se recomienda que lo almacene para descargarlo desde su sitio web.</a:t>
            </a:r>
          </a:p>
          <a:p>
            <a:pPr>
              <a:tabLst>
                <a:tab pos="1196975" algn="l"/>
              </a:tabLst>
            </a:pPr>
            <a:endParaRPr lang="es-SV" sz="85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1050" dirty="0" smtClean="0"/>
          </a:p>
          <a:p>
            <a:pPr>
              <a:tabLst>
                <a:tab pos="1196975" algn="l"/>
              </a:tabLst>
            </a:pPr>
            <a:endParaRPr lang="es-SV" sz="900" dirty="0" smtClean="0"/>
          </a:p>
          <a:p>
            <a:pPr>
              <a:tabLst>
                <a:tab pos="1196975" algn="l"/>
              </a:tabLst>
            </a:pPr>
            <a:endParaRPr lang="es-SV" sz="12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rtl="0"/>
            <a:r>
              <a:rPr lang="es-SV" sz="900" b="1" dirty="0" smtClean="0"/>
              <a:t> </a:t>
            </a:r>
            <a:r>
              <a:rPr lang="es-SV" sz="900" dirty="0" smtClean="0"/>
              <a:t>CAWST y sus directores, empleados, contratistas y voluntarios no asumen ninguna responsabilidad ni dan ninguna garantía respecto de los resultados que puedan obtenerse a partir del uso de la información proporcionada.</a:t>
            </a:r>
            <a:endParaRPr lang="es-SV" sz="900" dirty="0"/>
          </a:p>
        </p:txBody>
      </p:sp>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6"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1547664" y="4305137"/>
            <a:ext cx="6408712" cy="2062103"/>
          </a:xfrm>
          <a:prstGeom prst="rect">
            <a:avLst/>
          </a:prstGeom>
          <a:noFill/>
          <a:ln w="15875">
            <a:solidFill>
              <a:schemeClr val="tx1"/>
            </a:solidFill>
          </a:ln>
        </p:spPr>
        <p:txBody>
          <a:bodyPr wrap="square" rtlCol="0">
            <a:spAutoFit/>
          </a:bodyPr>
          <a:lstStyle/>
          <a:p>
            <a:pPr rtl="0"/>
            <a:r>
              <a:rPr b="1" dirty="0"/>
              <a:t> </a:t>
            </a:r>
            <a:r>
              <a:rPr sz="1100" b="1" dirty="0"/>
              <a:t> </a:t>
            </a:r>
            <a:r>
              <a:rPr sz="1100" b="1" dirty="0" err="1"/>
              <a:t>Manténgase</a:t>
            </a:r>
            <a:r>
              <a:rPr sz="1100" b="1" dirty="0"/>
              <a:t> </a:t>
            </a:r>
            <a:r>
              <a:rPr sz="1100" b="1" dirty="0" err="1"/>
              <a:t>actualizado</a:t>
            </a:r>
            <a:r>
              <a:rPr sz="1100" b="1" dirty="0"/>
              <a:t> y </a:t>
            </a:r>
            <a:r>
              <a:rPr sz="1100" b="1" dirty="0" err="1"/>
              <a:t>obtenga</a:t>
            </a:r>
            <a:r>
              <a:rPr sz="1100" b="1" dirty="0"/>
              <a:t> </a:t>
            </a:r>
            <a:r>
              <a:rPr sz="1100" b="1" dirty="0" err="1"/>
              <a:t>apoyo</a:t>
            </a:r>
            <a:r>
              <a:rPr sz="1100" b="1" dirty="0"/>
              <a:t>:</a:t>
            </a:r>
          </a:p>
          <a:p>
            <a:pPr marL="3028950" lvl="6" indent="-285750" rtl="0">
              <a:buFont typeface="Arial" pitchFamily="34" charset="0"/>
              <a:buChar char="•"/>
            </a:pPr>
            <a:r>
              <a:rPr sz="1100" dirty="0" err="1"/>
              <a:t>Últimas</a:t>
            </a:r>
            <a:r>
              <a:rPr sz="1100" dirty="0"/>
              <a:t> </a:t>
            </a:r>
            <a:r>
              <a:rPr sz="1100" dirty="0" err="1"/>
              <a:t>actualizaciones</a:t>
            </a:r>
            <a:r>
              <a:rPr sz="1100" dirty="0"/>
              <a:t> de </a:t>
            </a:r>
            <a:r>
              <a:rPr sz="1100" dirty="0" err="1"/>
              <a:t>este</a:t>
            </a:r>
            <a:r>
              <a:rPr sz="1100" dirty="0"/>
              <a:t> </a:t>
            </a:r>
            <a:r>
              <a:rPr sz="1100" dirty="0" err="1"/>
              <a:t>documento</a:t>
            </a:r>
            <a:r>
              <a:rPr sz="1100" dirty="0"/>
              <a:t>.</a:t>
            </a:r>
          </a:p>
          <a:p>
            <a:pPr marL="3028950" lvl="6" indent="-285750" rtl="0">
              <a:buFont typeface="Arial" pitchFamily="34" charset="0"/>
              <a:buChar char="•"/>
            </a:pPr>
            <a:r>
              <a:rPr sz="1100" dirty="0" err="1"/>
              <a:t>Otros</a:t>
            </a:r>
            <a:r>
              <a:rPr sz="1100" dirty="0"/>
              <a:t> </a:t>
            </a:r>
            <a:r>
              <a:rPr sz="1100" dirty="0" err="1"/>
              <a:t>talleres</a:t>
            </a:r>
            <a:r>
              <a:rPr sz="1100" dirty="0"/>
              <a:t> y </a:t>
            </a:r>
            <a:r>
              <a:rPr sz="1100" dirty="0" err="1"/>
              <a:t>recursos</a:t>
            </a:r>
            <a:r>
              <a:rPr sz="1100" dirty="0"/>
              <a:t> de </a:t>
            </a:r>
            <a:r>
              <a:rPr sz="1100" dirty="0" err="1"/>
              <a:t>capacitación</a:t>
            </a:r>
            <a:r>
              <a:rPr sz="1100" dirty="0"/>
              <a:t> </a:t>
            </a:r>
            <a:r>
              <a:rPr sz="1100" dirty="0" err="1"/>
              <a:t>relacionados</a:t>
            </a:r>
            <a:r>
              <a:rPr sz="1100" dirty="0"/>
              <a:t>.</a:t>
            </a:r>
          </a:p>
          <a:p>
            <a:pPr marL="3028950" lvl="6" indent="-285750" rtl="0">
              <a:buFont typeface="Arial" pitchFamily="34" charset="0"/>
              <a:buChar char="•"/>
            </a:pPr>
            <a:r>
              <a:rPr sz="1100" dirty="0" err="1"/>
              <a:t>Apoyo</a:t>
            </a:r>
            <a:r>
              <a:rPr sz="1100" dirty="0"/>
              <a:t> </a:t>
            </a:r>
            <a:r>
              <a:rPr sz="1100" dirty="0" err="1"/>
              <a:t>sobre</a:t>
            </a:r>
            <a:r>
              <a:rPr sz="1100" dirty="0"/>
              <a:t> el </a:t>
            </a:r>
            <a:r>
              <a:rPr sz="1100" dirty="0" err="1"/>
              <a:t>uso</a:t>
            </a:r>
            <a:r>
              <a:rPr sz="1100" dirty="0"/>
              <a:t> de </a:t>
            </a:r>
            <a:r>
              <a:rPr sz="1100" dirty="0" err="1"/>
              <a:t>este</a:t>
            </a:r>
            <a:r>
              <a:rPr sz="1100" dirty="0"/>
              <a:t> </a:t>
            </a:r>
            <a:r>
              <a:rPr sz="1100" dirty="0" err="1"/>
              <a:t>documento</a:t>
            </a:r>
            <a:r>
              <a:rPr sz="1100" dirty="0"/>
              <a:t> para </a:t>
            </a:r>
            <a:r>
              <a:rPr sz="1100" dirty="0" err="1"/>
              <a:t>su</a:t>
            </a:r>
            <a:r>
              <a:rPr sz="1100" dirty="0"/>
              <a:t> </a:t>
            </a:r>
            <a:r>
              <a:rPr sz="1100" dirty="0" err="1"/>
              <a:t>trabajo</a:t>
            </a:r>
            <a:r>
              <a:rPr sz="1100" dirty="0"/>
              <a:t>.</a:t>
            </a:r>
          </a:p>
          <a:p>
            <a:pPr rtl="0"/>
            <a:r>
              <a:rPr sz="1100" dirty="0"/>
              <a:t> </a:t>
            </a:r>
          </a:p>
          <a:p>
            <a:pPr rtl="0"/>
            <a:endParaRPr lang="en-GB" sz="1100" i="1" dirty="0" smtClean="0"/>
          </a:p>
          <a:p>
            <a:pPr rtl="0"/>
            <a:r>
              <a:rPr sz="1100" i="1" dirty="0" smtClean="0"/>
              <a:t>CAWST </a:t>
            </a:r>
            <a:r>
              <a:rPr sz="1100" i="1" dirty="0" err="1"/>
              <a:t>provee</a:t>
            </a:r>
            <a:r>
              <a:rPr sz="1100" i="1" dirty="0"/>
              <a:t> </a:t>
            </a:r>
            <a:r>
              <a:rPr sz="1100" i="1" dirty="0" err="1"/>
              <a:t>mentoría</a:t>
            </a:r>
            <a:r>
              <a:rPr sz="1100" i="1" dirty="0"/>
              <a:t> y</a:t>
            </a:r>
          </a:p>
          <a:p>
            <a:pPr rtl="0"/>
            <a:r>
              <a:rPr sz="1100" i="1" dirty="0" err="1"/>
              <a:t>asesoramiento</a:t>
            </a:r>
            <a:r>
              <a:rPr sz="1100" i="1" dirty="0"/>
              <a:t> </a:t>
            </a:r>
            <a:r>
              <a:rPr sz="1100" i="1" dirty="0" err="1"/>
              <a:t>sobre</a:t>
            </a:r>
            <a:r>
              <a:rPr sz="1100" i="1" dirty="0"/>
              <a:t> el </a:t>
            </a:r>
            <a:r>
              <a:rPr sz="1100" i="1" dirty="0" err="1"/>
              <a:t>uso</a:t>
            </a:r>
            <a:r>
              <a:rPr sz="1100" i="1" dirty="0"/>
              <a:t> de </a:t>
            </a:r>
            <a:r>
              <a:rPr sz="1100" i="1" dirty="0" err="1"/>
              <a:t>sus</a:t>
            </a:r>
            <a:r>
              <a:rPr sz="1100" i="1" dirty="0"/>
              <a:t> </a:t>
            </a:r>
            <a:r>
              <a:rPr sz="1100" i="1" dirty="0" err="1"/>
              <a:t>materiales</a:t>
            </a:r>
            <a:endParaRPr sz="1100" i="1" dirty="0"/>
          </a:p>
          <a:p>
            <a:pPr rtl="0"/>
            <a:r>
              <a:rPr sz="1100" i="1" dirty="0"/>
              <a:t>de </a:t>
            </a:r>
            <a:r>
              <a:rPr sz="1100" i="1" dirty="0" err="1"/>
              <a:t>capacitación</a:t>
            </a:r>
            <a:r>
              <a:rPr sz="1100" i="1" dirty="0"/>
              <a:t>.</a:t>
            </a: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4635863"/>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526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rtl="0"/>
            <a:r>
              <a:rPr sz="4000" b="1"/>
              <a:t>Control de mosquitos – insecticida residual en espray</a:t>
            </a:r>
            <a:r>
              <a:rPr lang="en-US" sz="4000" b="1" dirty="0" smtClean="0"/>
              <a:t/>
            </a:r>
            <a:br>
              <a:rPr lang="en-US" sz="4000" b="1" dirty="0" smtClean="0"/>
            </a:br>
            <a:endParaRPr lang="en-US" sz="4000" b="1" dirty="0" smtClean="0"/>
          </a:p>
        </p:txBody>
      </p:sp>
      <p:sp>
        <p:nvSpPr>
          <p:cNvPr id="25603" name="Rectangle 3"/>
          <p:cNvSpPr>
            <a:spLocks noGrp="1" noChangeArrowheads="1"/>
          </p:cNvSpPr>
          <p:nvPr>
            <p:ph type="body" idx="1"/>
          </p:nvPr>
        </p:nvSpPr>
        <p:spPr>
          <a:xfrm>
            <a:off x="468413" y="1143000"/>
            <a:ext cx="4871224" cy="4572000"/>
          </a:xfrm>
        </p:spPr>
        <p:txBody>
          <a:bodyPr/>
          <a:lstStyle/>
          <a:p>
            <a:pPr rtl="0">
              <a:lnSpc>
                <a:spcPct val="90000"/>
              </a:lnSpc>
            </a:pPr>
            <a:r>
              <a:rPr dirty="0" err="1"/>
              <a:t>Efecto</a:t>
            </a:r>
            <a:r>
              <a:rPr dirty="0"/>
              <a:t> residual </a:t>
            </a:r>
            <a:r>
              <a:rPr dirty="0" err="1"/>
              <a:t>prolongado</a:t>
            </a:r>
            <a:endParaRPr dirty="0"/>
          </a:p>
          <a:p>
            <a:pPr rtl="0">
              <a:lnSpc>
                <a:spcPct val="90000"/>
              </a:lnSpc>
            </a:pPr>
            <a:r>
              <a:rPr dirty="0" err="1"/>
              <a:t>Aplicado</a:t>
            </a:r>
            <a:r>
              <a:rPr dirty="0"/>
              <a:t> a </a:t>
            </a:r>
            <a:r>
              <a:rPr dirty="0" err="1"/>
              <a:t>las</a:t>
            </a:r>
            <a:r>
              <a:rPr dirty="0"/>
              <a:t> </a:t>
            </a:r>
            <a:r>
              <a:rPr dirty="0" err="1"/>
              <a:t>paredes</a:t>
            </a:r>
            <a:r>
              <a:rPr dirty="0"/>
              <a:t> </a:t>
            </a:r>
            <a:r>
              <a:rPr dirty="0" err="1"/>
              <a:t>interiores</a:t>
            </a:r>
            <a:endParaRPr dirty="0"/>
          </a:p>
          <a:p>
            <a:pPr rtl="0">
              <a:lnSpc>
                <a:spcPct val="90000"/>
              </a:lnSpc>
            </a:pPr>
            <a:r>
              <a:rPr dirty="0" err="1"/>
              <a:t>Más</a:t>
            </a:r>
            <a:r>
              <a:rPr dirty="0"/>
              <a:t> </a:t>
            </a:r>
            <a:r>
              <a:rPr dirty="0" err="1"/>
              <a:t>eficaz</a:t>
            </a:r>
            <a:r>
              <a:rPr dirty="0"/>
              <a:t> contra los mosquitos </a:t>
            </a:r>
            <a:r>
              <a:rPr dirty="0" err="1"/>
              <a:t>que</a:t>
            </a:r>
            <a:r>
              <a:rPr dirty="0"/>
              <a:t> </a:t>
            </a:r>
            <a:r>
              <a:rPr dirty="0" err="1"/>
              <a:t>prefieren</a:t>
            </a:r>
            <a:r>
              <a:rPr dirty="0"/>
              <a:t> </a:t>
            </a:r>
            <a:r>
              <a:rPr dirty="0" err="1"/>
              <a:t>descansar</a:t>
            </a:r>
            <a:r>
              <a:rPr dirty="0"/>
              <a:t> y </a:t>
            </a:r>
            <a:r>
              <a:rPr dirty="0" err="1"/>
              <a:t>picar</a:t>
            </a:r>
            <a:r>
              <a:rPr dirty="0"/>
              <a:t> </a:t>
            </a:r>
            <a:r>
              <a:rPr dirty="0" err="1"/>
              <a:t>en</a:t>
            </a:r>
            <a:r>
              <a:rPr dirty="0"/>
              <a:t> </a:t>
            </a:r>
            <a:r>
              <a:rPr dirty="0" err="1"/>
              <a:t>interiores</a:t>
            </a:r>
            <a:endParaRPr dirty="0"/>
          </a:p>
          <a:p>
            <a:pPr rtl="0">
              <a:lnSpc>
                <a:spcPct val="90000"/>
              </a:lnSpc>
            </a:pPr>
            <a:r>
              <a:rPr dirty="0" err="1"/>
              <a:t>También</a:t>
            </a:r>
            <a:r>
              <a:rPr dirty="0"/>
              <a:t> </a:t>
            </a:r>
            <a:r>
              <a:rPr dirty="0" err="1"/>
              <a:t>es</a:t>
            </a:r>
            <a:r>
              <a:rPr dirty="0"/>
              <a:t> </a:t>
            </a:r>
            <a:r>
              <a:rPr dirty="0" err="1"/>
              <a:t>efectivo</a:t>
            </a:r>
            <a:r>
              <a:rPr dirty="0"/>
              <a:t> contra </a:t>
            </a:r>
            <a:r>
              <a:rPr dirty="0" err="1"/>
              <a:t>moscas</a:t>
            </a:r>
            <a:r>
              <a:rPr dirty="0"/>
              <a:t>, cucarachas, chinches</a:t>
            </a:r>
          </a:p>
        </p:txBody>
      </p:sp>
      <p:grpSp>
        <p:nvGrpSpPr>
          <p:cNvPr id="25604" name="Group 7"/>
          <p:cNvGrpSpPr>
            <a:grpSpLocks/>
          </p:cNvGrpSpPr>
          <p:nvPr/>
        </p:nvGrpSpPr>
        <p:grpSpPr bwMode="auto">
          <a:xfrm>
            <a:off x="5365595" y="1741437"/>
            <a:ext cx="3429000" cy="3324506"/>
            <a:chOff x="3648" y="1440"/>
            <a:chExt cx="1872" cy="1780"/>
          </a:xfrm>
        </p:grpSpPr>
        <p:pic>
          <p:nvPicPr>
            <p:cNvPr id="25606" name="Picture 5" descr="residual_spray_2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1440"/>
              <a:ext cx="1872" cy="16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7" name="Text Box 6"/>
            <p:cNvSpPr txBox="1">
              <a:spLocks noChangeArrowheads="1"/>
            </p:cNvSpPr>
            <p:nvPr/>
          </p:nvSpPr>
          <p:spPr bwMode="auto">
            <a:xfrm>
              <a:off x="4879" y="3072"/>
              <a:ext cx="641" cy="14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sz="1200"/>
                <a:t>(Fuente: CDC) </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74638"/>
            <a:ext cx="9144000" cy="1143000"/>
          </a:xfrm>
        </p:spPr>
        <p:txBody>
          <a:bodyPr/>
          <a:lstStyle/>
          <a:p>
            <a:pPr rtl="0"/>
            <a:r>
              <a:rPr sz="2800" b="1" dirty="0"/>
              <a:t>Control de mosquitos – </a:t>
            </a:r>
            <a:r>
              <a:rPr lang="en-US" sz="2800" b="1" dirty="0" smtClean="0"/>
              <a:t/>
            </a:r>
            <a:br>
              <a:rPr lang="en-US" sz="2800" b="1" dirty="0" smtClean="0"/>
            </a:br>
            <a:r>
              <a:rPr sz="2800" b="1" dirty="0" err="1"/>
              <a:t>esprays</a:t>
            </a:r>
            <a:r>
              <a:rPr sz="2800" b="1" dirty="0"/>
              <a:t>, </a:t>
            </a:r>
            <a:r>
              <a:rPr sz="2800" b="1" dirty="0" err="1"/>
              <a:t>vaporizadores</a:t>
            </a:r>
            <a:r>
              <a:rPr sz="2800" b="1" dirty="0"/>
              <a:t> y </a:t>
            </a:r>
            <a:r>
              <a:rPr sz="2800" b="1" dirty="0" err="1"/>
              <a:t>espirales</a:t>
            </a:r>
            <a:r>
              <a:rPr sz="2800" b="1" dirty="0"/>
              <a:t> </a:t>
            </a:r>
            <a:r>
              <a:rPr sz="2800" b="1" dirty="0" err="1"/>
              <a:t>insecticidas</a:t>
            </a:r>
            <a:endParaRPr sz="2800" b="1" dirty="0"/>
          </a:p>
        </p:txBody>
      </p:sp>
      <p:sp>
        <p:nvSpPr>
          <p:cNvPr id="26627" name="Rectangle 3"/>
          <p:cNvSpPr>
            <a:spLocks noGrp="1" noChangeArrowheads="1"/>
          </p:cNvSpPr>
          <p:nvPr>
            <p:ph type="body" idx="1"/>
          </p:nvPr>
        </p:nvSpPr>
        <p:spPr>
          <a:xfrm>
            <a:off x="325324" y="1249363"/>
            <a:ext cx="5562600" cy="4724400"/>
          </a:xfrm>
        </p:spPr>
        <p:txBody>
          <a:bodyPr/>
          <a:lstStyle/>
          <a:p>
            <a:pPr rtl="0">
              <a:lnSpc>
                <a:spcPct val="90000"/>
              </a:lnSpc>
            </a:pPr>
            <a:r>
              <a:rPr dirty="0" err="1"/>
              <a:t>Amplia</a:t>
            </a:r>
            <a:r>
              <a:rPr dirty="0"/>
              <a:t> y </a:t>
            </a:r>
            <a:r>
              <a:rPr dirty="0" err="1"/>
              <a:t>fácilmente</a:t>
            </a:r>
            <a:r>
              <a:rPr dirty="0"/>
              <a:t> </a:t>
            </a:r>
            <a:r>
              <a:rPr dirty="0" err="1"/>
              <a:t>disponibles</a:t>
            </a:r>
            <a:r>
              <a:rPr dirty="0"/>
              <a:t> </a:t>
            </a:r>
          </a:p>
          <a:p>
            <a:pPr rtl="0">
              <a:lnSpc>
                <a:spcPct val="90000"/>
              </a:lnSpc>
            </a:pPr>
            <a:r>
              <a:rPr dirty="0" err="1"/>
              <a:t>Efectivos</a:t>
            </a:r>
            <a:r>
              <a:rPr dirty="0"/>
              <a:t> </a:t>
            </a:r>
            <a:r>
              <a:rPr dirty="0" err="1"/>
              <a:t>en</a:t>
            </a:r>
            <a:r>
              <a:rPr dirty="0"/>
              <a:t> </a:t>
            </a:r>
            <a:r>
              <a:rPr dirty="0" err="1"/>
              <a:t>habitaciones</a:t>
            </a:r>
            <a:r>
              <a:rPr dirty="0"/>
              <a:t> y </a:t>
            </a:r>
            <a:r>
              <a:rPr dirty="0" err="1"/>
              <a:t>espacios</a:t>
            </a:r>
            <a:r>
              <a:rPr dirty="0"/>
              <a:t> </a:t>
            </a:r>
            <a:r>
              <a:rPr dirty="0" err="1"/>
              <a:t>cerrados</a:t>
            </a:r>
            <a:endParaRPr dirty="0"/>
          </a:p>
          <a:p>
            <a:pPr rtl="0">
              <a:lnSpc>
                <a:spcPct val="90000"/>
              </a:lnSpc>
            </a:pPr>
            <a:r>
              <a:rPr dirty="0" err="1"/>
              <a:t>Aerosoles</a:t>
            </a:r>
            <a:r>
              <a:rPr dirty="0"/>
              <a:t> – </a:t>
            </a:r>
            <a:r>
              <a:rPr dirty="0" err="1"/>
              <a:t>actúa</a:t>
            </a:r>
            <a:r>
              <a:rPr dirty="0"/>
              <a:t> y </a:t>
            </a:r>
            <a:r>
              <a:rPr dirty="0" err="1"/>
              <a:t>matan</a:t>
            </a:r>
            <a:r>
              <a:rPr dirty="0"/>
              <a:t> </a:t>
            </a:r>
            <a:r>
              <a:rPr dirty="0" err="1"/>
              <a:t>rápido</a:t>
            </a:r>
            <a:endParaRPr dirty="0"/>
          </a:p>
          <a:p>
            <a:pPr rtl="0">
              <a:lnSpc>
                <a:spcPct val="90000"/>
              </a:lnSpc>
            </a:pPr>
            <a:r>
              <a:rPr dirty="0" err="1"/>
              <a:t>Vaporizadores</a:t>
            </a:r>
            <a:r>
              <a:rPr dirty="0"/>
              <a:t> y </a:t>
            </a:r>
            <a:r>
              <a:rPr dirty="0" err="1"/>
              <a:t>espirales</a:t>
            </a:r>
            <a:r>
              <a:rPr dirty="0"/>
              <a:t> – </a:t>
            </a:r>
            <a:r>
              <a:rPr dirty="0" err="1"/>
              <a:t>efecto</a:t>
            </a:r>
            <a:r>
              <a:rPr dirty="0"/>
              <a:t> </a:t>
            </a:r>
            <a:r>
              <a:rPr dirty="0" err="1"/>
              <a:t>repelente</a:t>
            </a:r>
            <a:r>
              <a:rPr dirty="0"/>
              <a:t> y </a:t>
            </a:r>
            <a:r>
              <a:rPr dirty="0" err="1"/>
              <a:t>matan</a:t>
            </a:r>
            <a:endParaRPr dirty="0"/>
          </a:p>
          <a:p>
            <a:pPr rtl="0">
              <a:lnSpc>
                <a:spcPct val="90000"/>
              </a:lnSpc>
            </a:pPr>
            <a:r>
              <a:rPr dirty="0"/>
              <a:t>¡</a:t>
            </a:r>
            <a:r>
              <a:rPr dirty="0" err="1"/>
              <a:t>Venenosos</a:t>
            </a:r>
            <a:r>
              <a:rPr dirty="0"/>
              <a:t> y </a:t>
            </a:r>
            <a:r>
              <a:rPr dirty="0" err="1"/>
              <a:t>contaminantes</a:t>
            </a:r>
            <a:r>
              <a:rPr dirty="0"/>
              <a:t>!</a:t>
            </a:r>
          </a:p>
        </p:txBody>
      </p:sp>
      <p:pic>
        <p:nvPicPr>
          <p:cNvPr id="26628" name="Picture 8" descr="mosquito co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076" y="1730375"/>
            <a:ext cx="19510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9" descr="mosquito mat"/>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7057076" y="3611563"/>
            <a:ext cx="1905000" cy="1428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30" name="Picture 7" descr="Doom Sp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6104" y="2201863"/>
            <a:ext cx="10287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rtl="0"/>
            <a:r>
              <a:rPr b="1"/>
              <a:t>Control de mosquitos – </a:t>
            </a:r>
            <a:r>
              <a:rPr lang="en-US" b="1" dirty="0" smtClean="0"/>
              <a:t/>
            </a:r>
            <a:br>
              <a:rPr lang="en-US" b="1" dirty="0" smtClean="0"/>
            </a:br>
            <a:r>
              <a:rPr b="1"/>
              <a:t>protección personal</a:t>
            </a:r>
          </a:p>
        </p:txBody>
      </p:sp>
      <p:sp>
        <p:nvSpPr>
          <p:cNvPr id="27651" name="Rectangle 3"/>
          <p:cNvSpPr>
            <a:spLocks noGrp="1" noChangeArrowheads="1"/>
          </p:cNvSpPr>
          <p:nvPr>
            <p:ph type="body" idx="1"/>
          </p:nvPr>
        </p:nvSpPr>
        <p:spPr>
          <a:xfrm>
            <a:off x="762000" y="1676400"/>
            <a:ext cx="5791200" cy="4800600"/>
          </a:xfrm>
        </p:spPr>
        <p:txBody>
          <a:bodyPr/>
          <a:lstStyle/>
          <a:p>
            <a:pPr rtl="0">
              <a:lnSpc>
                <a:spcPct val="80000"/>
              </a:lnSpc>
            </a:pPr>
            <a:r>
              <a:rPr/>
              <a:t>Repelentes</a:t>
            </a:r>
          </a:p>
          <a:p>
            <a:pPr lvl="1" rtl="0">
              <a:lnSpc>
                <a:spcPct val="80000"/>
              </a:lnSpc>
            </a:pPr>
            <a:r>
              <a:rPr/>
              <a:t>Muy efectivos </a:t>
            </a:r>
          </a:p>
          <a:p>
            <a:pPr lvl="1" rtl="0">
              <a:lnSpc>
                <a:spcPct val="80000"/>
              </a:lnSpc>
            </a:pPr>
            <a:r>
              <a:rPr/>
              <a:t>Ampliamente disponibles </a:t>
            </a:r>
          </a:p>
          <a:p>
            <a:pPr lvl="1" rtl="0">
              <a:lnSpc>
                <a:spcPct val="80000"/>
              </a:lnSpc>
            </a:pPr>
            <a:r>
              <a:rPr/>
              <a:t>Relativamente costosos</a:t>
            </a:r>
          </a:p>
          <a:p>
            <a:pPr rtl="0">
              <a:lnSpc>
                <a:spcPct val="80000"/>
              </a:lnSpc>
            </a:pPr>
            <a:r>
              <a:rPr/>
              <a:t>Ropa</a:t>
            </a:r>
          </a:p>
          <a:p>
            <a:pPr lvl="1" rtl="0">
              <a:lnSpc>
                <a:spcPct val="80000"/>
              </a:lnSpc>
            </a:pPr>
            <a:r>
              <a:rPr/>
              <a:t>Cubrirse (mangas largas, pantalones largos, faldas largas, envolverse)</a:t>
            </a:r>
          </a:p>
          <a:p>
            <a:pPr rtl="0">
              <a:lnSpc>
                <a:spcPct val="80000"/>
              </a:lnSpc>
            </a:pPr>
            <a:r>
              <a:rPr/>
              <a:t>Comportamiento</a:t>
            </a:r>
          </a:p>
          <a:p>
            <a:pPr lvl="1" rtl="0">
              <a:lnSpc>
                <a:spcPct val="80000"/>
              </a:lnSpc>
            </a:pPr>
            <a:r>
              <a:rPr/>
              <a:t>Evitar las zonas y horas en las que los mosquitos pican</a:t>
            </a:r>
          </a:p>
        </p:txBody>
      </p:sp>
      <p:pic>
        <p:nvPicPr>
          <p:cNvPr id="27652" name="Picture 7" descr="repell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76400"/>
            <a:ext cx="1869688" cy="455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rtl="0"/>
            <a:r>
              <a:rPr b="1"/>
              <a:t>Control de mosquitos – ambiente</a:t>
            </a:r>
          </a:p>
        </p:txBody>
      </p:sp>
      <p:sp>
        <p:nvSpPr>
          <p:cNvPr id="28675" name="Rectangle 3"/>
          <p:cNvSpPr>
            <a:spLocks noGrp="1" noChangeArrowheads="1"/>
          </p:cNvSpPr>
          <p:nvPr>
            <p:ph type="body" idx="1"/>
          </p:nvPr>
        </p:nvSpPr>
        <p:spPr>
          <a:xfrm>
            <a:off x="457200" y="1600200"/>
            <a:ext cx="5334000" cy="4525963"/>
          </a:xfrm>
        </p:spPr>
        <p:txBody>
          <a:bodyPr/>
          <a:lstStyle/>
          <a:p>
            <a:pPr lvl="0" rtl="0"/>
            <a:r>
              <a:rPr/>
              <a:t>Eliminar aguas residuales </a:t>
            </a:r>
          </a:p>
          <a:p>
            <a:pPr lvl="0" rtl="0"/>
            <a:r>
              <a:rPr/>
              <a:t>Eliminar residuos sólidos</a:t>
            </a:r>
          </a:p>
          <a:p>
            <a:pPr lvl="0" rtl="0"/>
            <a:r>
              <a:rPr/>
              <a:t>Colocar mallas sobre los contenedores de agua</a:t>
            </a:r>
          </a:p>
          <a:p>
            <a:pPr lvl="0" rtl="0"/>
            <a:r>
              <a:rPr/>
              <a:t>Construir y mantener canales de drenaje </a:t>
            </a:r>
          </a:p>
          <a:p>
            <a:pPr lvl="0" rtl="0"/>
            <a:r>
              <a:rPr/>
              <a:t>Eliminar agua estancada</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752600"/>
            <a:ext cx="3006090" cy="4008120"/>
          </a:xfrm>
          <a:prstGeom prst="rect">
            <a:avLst/>
          </a:prstGeom>
          <a:ln>
            <a:solidFill>
              <a:schemeClr val="tx1"/>
            </a:solidFill>
          </a:ln>
        </p:spPr>
      </p:pic>
      <p:sp>
        <p:nvSpPr>
          <p:cNvPr id="4" name="TextBox 3"/>
          <p:cNvSpPr txBox="1"/>
          <p:nvPr/>
        </p:nvSpPr>
        <p:spPr>
          <a:xfrm>
            <a:off x="5697855" y="5802868"/>
            <a:ext cx="3200400" cy="369332"/>
          </a:xfrm>
          <a:prstGeom prst="rect">
            <a:avLst/>
          </a:prstGeom>
          <a:noFill/>
        </p:spPr>
        <p:txBody>
          <a:bodyPr wrap="square" rtlCol="0">
            <a:spAutoFit/>
          </a:bodyPr>
          <a:lstStyle/>
          <a:p>
            <a:pPr rtl="0"/>
            <a:r>
              <a:rPr/>
              <a:t>Canal de drenaje, Indonesia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rtl="0"/>
            <a:r>
              <a:rPr b="1"/>
              <a:t>Charlen sobre el tema.</a:t>
            </a:r>
          </a:p>
        </p:txBody>
      </p:sp>
      <p:sp>
        <p:nvSpPr>
          <p:cNvPr id="30723" name="Rectangle 3"/>
          <p:cNvSpPr>
            <a:spLocks noGrp="1" noChangeArrowheads="1"/>
          </p:cNvSpPr>
          <p:nvPr>
            <p:ph type="body" idx="1"/>
          </p:nvPr>
        </p:nvSpPr>
        <p:spPr/>
        <p:txBody>
          <a:bodyPr/>
          <a:lstStyle/>
          <a:p>
            <a:pPr rtl="0"/>
            <a:r>
              <a:rPr sz="4400"/>
              <a:t>¿Alguna vez han tenido que controlar roedores antes? </a:t>
            </a:r>
          </a:p>
          <a:p>
            <a:pPr rtl="0"/>
            <a:r>
              <a:rPr sz="4400"/>
              <a:t>¿Cómo lo hicieron?</a:t>
            </a:r>
          </a:p>
        </p:txBody>
      </p:sp>
      <p:sp>
        <p:nvSpPr>
          <p:cNvPr id="3072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EDE44BA5-137D-404F-8A3C-5036107C3FEA}" type="slidenum">
              <a:rPr/>
              <a:pPr rtl="0" eaLnBrk="1" hangingPunct="1"/>
              <a:t>14</a:t>
            </a:f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rtl="0"/>
            <a:r>
              <a:rPr b="1"/>
              <a:t>¡Los roedores son grandes atletas!</a:t>
            </a:r>
          </a:p>
        </p:txBody>
      </p:sp>
      <p:sp>
        <p:nvSpPr>
          <p:cNvPr id="32771" name="Rectangle 3"/>
          <p:cNvSpPr>
            <a:spLocks noGrp="1" noChangeArrowheads="1"/>
          </p:cNvSpPr>
          <p:nvPr>
            <p:ph type="body" sz="half" idx="1"/>
          </p:nvPr>
        </p:nvSpPr>
        <p:spPr/>
        <p:txBody>
          <a:bodyPr/>
          <a:lstStyle/>
          <a:p>
            <a:pPr marL="533400" indent="-533400"/>
            <a:endParaRPr lang="en-US" sz="2800" smtClean="0"/>
          </a:p>
          <a:p>
            <a:pPr marL="533400" indent="-533400"/>
            <a:endParaRPr lang="en-US" sz="2800" smtClean="0"/>
          </a:p>
          <a:p>
            <a:pPr marL="533400" indent="-533400"/>
            <a:endParaRPr lang="en-US" sz="2800" smtClean="0"/>
          </a:p>
          <a:p>
            <a:pPr marL="533400" indent="-533400"/>
            <a:endParaRPr lang="en-US" sz="2800" smtClean="0"/>
          </a:p>
        </p:txBody>
      </p:sp>
      <p:sp>
        <p:nvSpPr>
          <p:cNvPr id="32772" name="Rectangle 5"/>
          <p:cNvSpPr>
            <a:spLocks noChangeArrowheads="1"/>
          </p:cNvSpPr>
          <p:nvPr/>
        </p:nvSpPr>
        <p:spPr bwMode="auto">
          <a:xfrm>
            <a:off x="228600" y="1600200"/>
            <a:ext cx="7010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20000"/>
              </a:spcBef>
              <a:buFontTx/>
              <a:buChar char="•"/>
            </a:pPr>
            <a:r>
              <a:rPr sz="3200"/>
              <a:t>Los ratones pueden:</a:t>
            </a:r>
          </a:p>
          <a:p>
            <a:pPr lvl="1" rtl="0" eaLnBrk="1" hangingPunct="1">
              <a:spcBef>
                <a:spcPct val="20000"/>
              </a:spcBef>
              <a:buFontTx/>
              <a:buChar char="–"/>
            </a:pPr>
            <a:r>
              <a:rPr sz="2800"/>
              <a:t>Atravesar un orificio de 6 mm diámetro</a:t>
            </a:r>
          </a:p>
          <a:p>
            <a:pPr lvl="1" rtl="0" eaLnBrk="1" hangingPunct="1">
              <a:spcBef>
                <a:spcPct val="20000"/>
              </a:spcBef>
              <a:buFontTx/>
              <a:buChar char="–"/>
            </a:pPr>
            <a:r>
              <a:rPr sz="2800"/>
              <a:t>Saltar 45 mm verticalmente</a:t>
            </a:r>
          </a:p>
          <a:p>
            <a:pPr rtl="0" eaLnBrk="1" hangingPunct="1">
              <a:spcBef>
                <a:spcPct val="20000"/>
              </a:spcBef>
              <a:buFontTx/>
              <a:buChar char="•"/>
            </a:pPr>
            <a:r>
              <a:rPr sz="3200"/>
              <a:t>Las ratas pueden:</a:t>
            </a:r>
          </a:p>
          <a:p>
            <a:pPr lvl="1" rtl="0" eaLnBrk="1" hangingPunct="1">
              <a:spcBef>
                <a:spcPct val="20000"/>
              </a:spcBef>
              <a:buFontTx/>
              <a:buChar char="–"/>
            </a:pPr>
            <a:r>
              <a:rPr sz="2800"/>
              <a:t>Atravesar un orificio de 12 mm diámetro</a:t>
            </a:r>
          </a:p>
          <a:p>
            <a:pPr lvl="1" rtl="0" eaLnBrk="1" hangingPunct="1">
              <a:spcBef>
                <a:spcPct val="20000"/>
              </a:spcBef>
              <a:buFontTx/>
              <a:buChar char="–"/>
            </a:pPr>
            <a:r>
              <a:rPr sz="2800"/>
              <a:t>Saltar 1 m hacia arriba y 1,3 m adelante</a:t>
            </a:r>
          </a:p>
          <a:p>
            <a:pPr lvl="1" rtl="0" eaLnBrk="1" hangingPunct="1">
              <a:spcBef>
                <a:spcPct val="20000"/>
              </a:spcBef>
              <a:buFontTx/>
              <a:buChar char="–"/>
            </a:pPr>
            <a:r>
              <a:rPr sz="2800"/>
              <a:t>Caer 15 m sin herirse</a:t>
            </a:r>
          </a:p>
        </p:txBody>
      </p:sp>
      <p:pic>
        <p:nvPicPr>
          <p:cNvPr id="32773" name="Picture 7" descr="Mighty_mouse2-t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416" y="3962399"/>
            <a:ext cx="2562225"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rat on a rope"/>
          <p:cNvPicPr>
            <a:picLocks noChangeAspect="1" noChangeArrowheads="1"/>
          </p:cNvPicPr>
          <p:nvPr/>
        </p:nvPicPr>
        <p:blipFill>
          <a:blip r:embed="rId4">
            <a:extLst>
              <a:ext uri="{28A0092B-C50C-407E-A947-70E740481C1C}">
                <a14:useLocalDpi xmlns:a14="http://schemas.microsoft.com/office/drawing/2010/main" val="0"/>
              </a:ext>
            </a:extLst>
          </a:blip>
          <a:srcRect l="24243"/>
          <a:stretch>
            <a:fillRect/>
          </a:stretch>
        </p:blipFill>
        <p:spPr bwMode="auto">
          <a:xfrm>
            <a:off x="6362699" y="1581614"/>
            <a:ext cx="2516387" cy="21982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274638"/>
            <a:ext cx="9144000" cy="1143000"/>
          </a:xfrm>
        </p:spPr>
        <p:txBody>
          <a:bodyPr/>
          <a:lstStyle/>
          <a:p>
            <a:pPr rtl="0"/>
            <a:r>
              <a:rPr sz="3600" b="1"/>
              <a:t>Control pasivo – </a:t>
            </a:r>
            <a:r>
              <a:rPr lang="en-US" sz="3600" b="1" dirty="0" smtClean="0"/>
              <a:t/>
            </a:r>
            <a:br>
              <a:rPr lang="en-US" sz="3600" b="1" dirty="0" smtClean="0"/>
            </a:br>
            <a:r>
              <a:rPr sz="3600" b="1"/>
              <a:t>proteger reservas de alimentos y construcciones</a:t>
            </a:r>
          </a:p>
        </p:txBody>
      </p:sp>
      <p:sp>
        <p:nvSpPr>
          <p:cNvPr id="33795" name="Rectangle 4"/>
          <p:cNvSpPr>
            <a:spLocks noChangeArrowheads="1"/>
          </p:cNvSpPr>
          <p:nvPr/>
        </p:nvSpPr>
        <p:spPr bwMode="auto">
          <a:xfrm>
            <a:off x="228600" y="1600200"/>
            <a:ext cx="7924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endParaRPr lang="en-US" sz="2400"/>
          </a:p>
        </p:txBody>
      </p:sp>
      <p:sp>
        <p:nvSpPr>
          <p:cNvPr id="33796" name="Rectangle 7"/>
          <p:cNvSpPr>
            <a:spLocks noChangeArrowheads="1"/>
          </p:cNvSpPr>
          <p:nvPr/>
        </p:nvSpPr>
        <p:spPr bwMode="auto">
          <a:xfrm>
            <a:off x="381000" y="1752600"/>
            <a:ext cx="457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20000"/>
              </a:spcBef>
              <a:buFontTx/>
              <a:buChar char="•"/>
            </a:pPr>
            <a:r>
              <a:rPr sz="3200"/>
              <a:t>Diseños tradicionales</a:t>
            </a:r>
          </a:p>
        </p:txBody>
      </p:sp>
      <p:sp>
        <p:nvSpPr>
          <p:cNvPr id="33797" name="Rectangle 15"/>
          <p:cNvSpPr>
            <a:spLocks noChangeArrowheads="1"/>
          </p:cNvSpPr>
          <p:nvPr/>
        </p:nvSpPr>
        <p:spPr bwMode="auto">
          <a:xfrm>
            <a:off x="2954338" y="2652713"/>
            <a:ext cx="3235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3798" name="Rectangle 17"/>
          <p:cNvSpPr>
            <a:spLocks noChangeArrowheads="1"/>
          </p:cNvSpPr>
          <p:nvPr/>
        </p:nvSpPr>
        <p:spPr bwMode="auto">
          <a:xfrm>
            <a:off x="2954338" y="2652713"/>
            <a:ext cx="3235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pic>
        <p:nvPicPr>
          <p:cNvPr id="33802" name="Picture 8" descr="trad gra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119" y="2666842"/>
            <a:ext cx="2808287" cy="32005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3803" name="Text Box 34"/>
          <p:cNvSpPr txBox="1">
            <a:spLocks noChangeArrowheads="1"/>
          </p:cNvSpPr>
          <p:nvPr/>
        </p:nvSpPr>
        <p:spPr bwMode="auto">
          <a:xfrm>
            <a:off x="1319022" y="5853271"/>
            <a:ext cx="32529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a:t>Almacén de granos en Costa de Marfil</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4395" y="1662113"/>
            <a:ext cx="3153965" cy="4205287"/>
          </a:xfrm>
          <a:prstGeom prst="rect">
            <a:avLst/>
          </a:prstGeom>
          <a:ln>
            <a:solidFill>
              <a:schemeClr val="tx1"/>
            </a:solidFill>
          </a:ln>
        </p:spPr>
      </p:pic>
      <p:sp>
        <p:nvSpPr>
          <p:cNvPr id="16" name="Text Box 34"/>
          <p:cNvSpPr txBox="1">
            <a:spLocks noChangeArrowheads="1"/>
          </p:cNvSpPr>
          <p:nvPr/>
        </p:nvSpPr>
        <p:spPr bwMode="auto">
          <a:xfrm>
            <a:off x="4895382" y="5853271"/>
            <a:ext cx="32529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a:t>Almacén de alimentos en Etiopía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74638"/>
            <a:ext cx="9144000" cy="1143000"/>
          </a:xfrm>
        </p:spPr>
        <p:txBody>
          <a:bodyPr/>
          <a:lstStyle/>
          <a:p>
            <a:pPr rtl="0"/>
            <a:r>
              <a:rPr sz="3600" b="1"/>
              <a:t>Control pasivo – </a:t>
            </a:r>
            <a:r>
              <a:rPr lang="en-US" sz="3600" b="1" dirty="0" smtClean="0"/>
              <a:t/>
            </a:r>
            <a:br>
              <a:rPr lang="en-US" sz="3600" b="1" dirty="0" smtClean="0"/>
            </a:br>
            <a:r>
              <a:rPr sz="3600" b="1"/>
              <a:t>proteger reservas de alimentos y construcciones</a:t>
            </a:r>
          </a:p>
        </p:txBody>
      </p:sp>
      <p:graphicFrame>
        <p:nvGraphicFramePr>
          <p:cNvPr id="34820" name="Object 7"/>
          <p:cNvGraphicFramePr>
            <a:graphicFrameLocks noChangeAspect="1"/>
          </p:cNvGraphicFramePr>
          <p:nvPr>
            <p:extLst>
              <p:ext uri="{D42A27DB-BD31-4B8C-83A1-F6EECF244321}">
                <p14:modId xmlns:p14="http://schemas.microsoft.com/office/powerpoint/2010/main" val="2720366593"/>
              </p:ext>
            </p:extLst>
          </p:nvPr>
        </p:nvGraphicFramePr>
        <p:xfrm>
          <a:off x="5791200" y="1670844"/>
          <a:ext cx="3433578" cy="1598612"/>
        </p:xfrm>
        <a:graphic>
          <a:graphicData uri="http://schemas.openxmlformats.org/presentationml/2006/ole">
            <mc:AlternateContent xmlns:mc="http://schemas.openxmlformats.org/markup-compatibility/2006">
              <mc:Choice xmlns:v="urn:schemas-microsoft-com:vml" Requires="v">
                <p:oleObj spid="_x0000_s34916" name="Picture" r:id="rId4" imgW="2904565" imgH="1353671" progId="Word.Picture.8">
                  <p:embed/>
                </p:oleObj>
              </mc:Choice>
              <mc:Fallback>
                <p:oleObj name="Picture" r:id="rId4" imgW="2904565" imgH="1353671"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670844"/>
                        <a:ext cx="3433578" cy="1598612"/>
                      </a:xfrm>
                      <a:prstGeom prst="rect">
                        <a:avLst/>
                      </a:prstGeom>
                      <a:noFill/>
                      <a:ln>
                        <a:noFill/>
                      </a:ln>
                      <a:extLst/>
                    </p:spPr>
                  </p:pic>
                </p:oleObj>
              </mc:Fallback>
            </mc:AlternateContent>
          </a:graphicData>
        </a:graphic>
      </p:graphicFrame>
      <p:graphicFrame>
        <p:nvGraphicFramePr>
          <p:cNvPr id="34821" name="Object 8"/>
          <p:cNvGraphicFramePr>
            <a:graphicFrameLocks noChangeAspect="1"/>
          </p:cNvGraphicFramePr>
          <p:nvPr>
            <p:extLst>
              <p:ext uri="{D42A27DB-BD31-4B8C-83A1-F6EECF244321}">
                <p14:modId xmlns:p14="http://schemas.microsoft.com/office/powerpoint/2010/main" val="520915004"/>
              </p:ext>
            </p:extLst>
          </p:nvPr>
        </p:nvGraphicFramePr>
        <p:xfrm>
          <a:off x="5981075" y="5086350"/>
          <a:ext cx="2553325" cy="1390650"/>
        </p:xfrm>
        <a:graphic>
          <a:graphicData uri="http://schemas.openxmlformats.org/presentationml/2006/ole">
            <mc:AlternateContent xmlns:mc="http://schemas.openxmlformats.org/markup-compatibility/2006">
              <mc:Choice xmlns:v="urn:schemas-microsoft-com:vml" Requires="v">
                <p:oleObj spid="_x0000_s34917" name="Picture" r:id="rId6" imgW="2070847" imgH="1138518" progId="Word.Picture.8">
                  <p:embed/>
                </p:oleObj>
              </mc:Choice>
              <mc:Fallback>
                <p:oleObj name="Picture" r:id="rId6" imgW="2070847" imgH="1138518" progId="Word.Picture.8">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1075" y="5086350"/>
                        <a:ext cx="2553325" cy="1390650"/>
                      </a:xfrm>
                      <a:prstGeom prst="rect">
                        <a:avLst/>
                      </a:prstGeom>
                      <a:noFill/>
                      <a:ln>
                        <a:noFill/>
                      </a:ln>
                      <a:extLst/>
                    </p:spPr>
                  </p:pic>
                </p:oleObj>
              </mc:Fallback>
            </mc:AlternateContent>
          </a:graphicData>
        </a:graphic>
      </p:graphicFrame>
      <p:graphicFrame>
        <p:nvGraphicFramePr>
          <p:cNvPr id="34822" name="Object 9"/>
          <p:cNvGraphicFramePr>
            <a:graphicFrameLocks noChangeAspect="1"/>
          </p:cNvGraphicFramePr>
          <p:nvPr>
            <p:extLst>
              <p:ext uri="{D42A27DB-BD31-4B8C-83A1-F6EECF244321}">
                <p14:modId xmlns:p14="http://schemas.microsoft.com/office/powerpoint/2010/main" val="1497541698"/>
              </p:ext>
            </p:extLst>
          </p:nvPr>
        </p:nvGraphicFramePr>
        <p:xfrm>
          <a:off x="5978977" y="3522663"/>
          <a:ext cx="2860223" cy="1569150"/>
        </p:xfrm>
        <a:graphic>
          <a:graphicData uri="http://schemas.openxmlformats.org/presentationml/2006/ole">
            <mc:AlternateContent xmlns:mc="http://schemas.openxmlformats.org/markup-compatibility/2006">
              <mc:Choice xmlns:v="urn:schemas-microsoft-com:vml" Requires="v">
                <p:oleObj spid="_x0000_s34918" name="Picture" r:id="rId8" imgW="2707341" imgH="1479176" progId="Word.Picture.8">
                  <p:embed/>
                </p:oleObj>
              </mc:Choice>
              <mc:Fallback>
                <p:oleObj name="Picture" r:id="rId8" imgW="2707341" imgH="1479176" progId="Word.Picture.8">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8977" y="3522663"/>
                        <a:ext cx="2860223" cy="1569150"/>
                      </a:xfrm>
                      <a:prstGeom prst="rect">
                        <a:avLst/>
                      </a:prstGeom>
                      <a:noFill/>
                      <a:ln>
                        <a:noFill/>
                      </a:ln>
                      <a:extLst/>
                    </p:spPr>
                  </p:pic>
                </p:oleObj>
              </mc:Fallback>
            </mc:AlternateContent>
          </a:graphicData>
        </a:graphic>
      </p:graphicFrame>
      <p:sp>
        <p:nvSpPr>
          <p:cNvPr id="34823" name="Rectangle 20"/>
          <p:cNvSpPr>
            <a:spLocks noChangeArrowheads="1"/>
          </p:cNvSpPr>
          <p:nvPr/>
        </p:nvSpPr>
        <p:spPr bwMode="auto">
          <a:xfrm>
            <a:off x="381000" y="1723220"/>
            <a:ext cx="5410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20000"/>
              </a:spcBef>
              <a:buFontTx/>
              <a:buChar char="•"/>
            </a:pPr>
            <a:r>
              <a:rPr sz="2800" dirty="0" err="1"/>
              <a:t>Adaptar</a:t>
            </a:r>
            <a:r>
              <a:rPr sz="2800" dirty="0"/>
              <a:t> </a:t>
            </a:r>
            <a:r>
              <a:rPr sz="2800" dirty="0" err="1"/>
              <a:t>edificios</a:t>
            </a:r>
            <a:r>
              <a:rPr sz="2800" dirty="0"/>
              <a:t> </a:t>
            </a:r>
            <a:r>
              <a:rPr sz="2800" dirty="0" err="1"/>
              <a:t>existentes</a:t>
            </a:r>
            <a:endParaRPr sz="2800" dirty="0"/>
          </a:p>
          <a:p>
            <a:pPr rtl="0" eaLnBrk="1" hangingPunct="1">
              <a:spcBef>
                <a:spcPct val="20000"/>
              </a:spcBef>
              <a:buFontTx/>
              <a:buChar char="•"/>
            </a:pPr>
            <a:r>
              <a:rPr sz="2800" dirty="0" err="1"/>
              <a:t>Nuevas</a:t>
            </a:r>
            <a:r>
              <a:rPr sz="2800" dirty="0"/>
              <a:t> </a:t>
            </a:r>
            <a:r>
              <a:rPr sz="2800" dirty="0" err="1"/>
              <a:t>construcciones</a:t>
            </a:r>
            <a:endParaRPr sz="2800" dirty="0"/>
          </a:p>
        </p:txBody>
      </p:sp>
      <p:grpSp>
        <p:nvGrpSpPr>
          <p:cNvPr id="34824" name="Group 22"/>
          <p:cNvGrpSpPr>
            <a:grpSpLocks/>
          </p:cNvGrpSpPr>
          <p:nvPr/>
        </p:nvGrpSpPr>
        <p:grpSpPr bwMode="auto">
          <a:xfrm>
            <a:off x="759982" y="3170199"/>
            <a:ext cx="2284584" cy="3207544"/>
            <a:chOff x="3975" y="1152"/>
            <a:chExt cx="1530" cy="2116"/>
          </a:xfrm>
        </p:grpSpPr>
        <p:pic>
          <p:nvPicPr>
            <p:cNvPr id="34832" name="Picture 6" descr="rodent proof pipe entr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75" y="1152"/>
              <a:ext cx="1530"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3" name="Text Box 21"/>
            <p:cNvSpPr txBox="1">
              <a:spLocks noChangeArrowheads="1"/>
            </p:cNvSpPr>
            <p:nvPr/>
          </p:nvSpPr>
          <p:spPr bwMode="auto">
            <a:xfrm>
              <a:off x="4080" y="2783"/>
              <a:ext cx="1392"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sz="1000"/>
                <a:t>Tubería de entrada - hoja de acero u hormigón armado con malla de acero</a:t>
              </a:r>
            </a:p>
          </p:txBody>
        </p:sp>
      </p:grpSp>
      <p:grpSp>
        <p:nvGrpSpPr>
          <p:cNvPr id="34825" name="Group 29"/>
          <p:cNvGrpSpPr>
            <a:grpSpLocks/>
          </p:cNvGrpSpPr>
          <p:nvPr/>
        </p:nvGrpSpPr>
        <p:grpSpPr bwMode="auto">
          <a:xfrm>
            <a:off x="2907884" y="3069023"/>
            <a:ext cx="3160597" cy="3237727"/>
            <a:chOff x="3984" y="2685"/>
            <a:chExt cx="1536" cy="1508"/>
          </a:xfrm>
        </p:grpSpPr>
        <p:grpSp>
          <p:nvGrpSpPr>
            <p:cNvPr id="34827" name="Group 28"/>
            <p:cNvGrpSpPr>
              <a:grpSpLocks/>
            </p:cNvGrpSpPr>
            <p:nvPr/>
          </p:nvGrpSpPr>
          <p:grpSpPr bwMode="auto">
            <a:xfrm>
              <a:off x="3984" y="2685"/>
              <a:ext cx="1536" cy="1508"/>
              <a:chOff x="3888" y="2592"/>
              <a:chExt cx="1632" cy="1602"/>
            </a:xfrm>
          </p:grpSpPr>
          <p:pic>
            <p:nvPicPr>
              <p:cNvPr id="34829" name="Picture 24" descr="Figure 6. Use concrete curtain walls to prevent rats from burrowing under foundations to gain entry to buildings. Curtain walls can be added to existing building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84" y="2592"/>
                <a:ext cx="1428"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Text Box 25"/>
              <p:cNvSpPr txBox="1">
                <a:spLocks noChangeArrowheads="1"/>
              </p:cNvSpPr>
              <p:nvPr/>
            </p:nvSpPr>
            <p:spPr bwMode="auto">
              <a:xfrm>
                <a:off x="3888" y="3888"/>
                <a:ext cx="1632"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sz="1200"/>
                  <a:t>Muro cortina de hormigón para evitar madrigueras debajo de los cimientos</a:t>
                </a:r>
              </a:p>
            </p:txBody>
          </p:sp>
          <p:sp>
            <p:nvSpPr>
              <p:cNvPr id="34831" name="Line 26"/>
              <p:cNvSpPr>
                <a:spLocks noChangeShapeType="1"/>
              </p:cNvSpPr>
              <p:nvPr/>
            </p:nvSpPr>
            <p:spPr bwMode="auto">
              <a:xfrm flipV="1">
                <a:off x="4368" y="3504"/>
                <a:ext cx="384"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34828" name="Text Box 27"/>
            <p:cNvSpPr txBox="1">
              <a:spLocks noChangeArrowheads="1"/>
            </p:cNvSpPr>
            <p:nvPr/>
          </p:nvSpPr>
          <p:spPr bwMode="auto">
            <a:xfrm>
              <a:off x="5088" y="3350"/>
              <a:ext cx="24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sz="1000"/>
                <a:t>1 m</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6465"/>
            <a:ext cx="8229600" cy="1143000"/>
          </a:xfrm>
        </p:spPr>
        <p:txBody>
          <a:bodyPr/>
          <a:lstStyle/>
          <a:p>
            <a:pPr rtl="0"/>
            <a:r>
              <a:rPr b="1" dirty="0" err="1"/>
              <a:t>Otras</a:t>
            </a:r>
            <a:r>
              <a:rPr b="1" dirty="0"/>
              <a:t> </a:t>
            </a:r>
            <a:r>
              <a:rPr b="1" dirty="0" err="1"/>
              <a:t>medidas</a:t>
            </a:r>
            <a:r>
              <a:rPr b="1" dirty="0"/>
              <a:t> </a:t>
            </a:r>
            <a:r>
              <a:rPr b="1" dirty="0" err="1"/>
              <a:t>pasivas</a:t>
            </a:r>
            <a:endParaRPr b="1" dirty="0"/>
          </a:p>
        </p:txBody>
      </p:sp>
      <p:sp>
        <p:nvSpPr>
          <p:cNvPr id="35843" name="Rectangle 3"/>
          <p:cNvSpPr>
            <a:spLocks noGrp="1" noChangeArrowheads="1"/>
          </p:cNvSpPr>
          <p:nvPr>
            <p:ph idx="1"/>
          </p:nvPr>
        </p:nvSpPr>
        <p:spPr/>
        <p:txBody>
          <a:bodyPr/>
          <a:lstStyle/>
          <a:p>
            <a:pPr marL="533400" indent="-533400"/>
            <a:endParaRPr lang="en-US" sz="2800" smtClean="0"/>
          </a:p>
          <a:p>
            <a:pPr marL="533400" indent="-533400"/>
            <a:endParaRPr lang="en-US" sz="2800" smtClean="0"/>
          </a:p>
          <a:p>
            <a:pPr marL="533400" indent="-533400"/>
            <a:endParaRPr lang="en-US" sz="2800" smtClean="0"/>
          </a:p>
          <a:p>
            <a:pPr marL="533400" indent="-533400"/>
            <a:endParaRPr lang="en-US" sz="2800" smtClean="0"/>
          </a:p>
        </p:txBody>
      </p:sp>
      <p:sp>
        <p:nvSpPr>
          <p:cNvPr id="35844" name="Rectangle 4"/>
          <p:cNvSpPr>
            <a:spLocks noChangeArrowheads="1"/>
          </p:cNvSpPr>
          <p:nvPr/>
        </p:nvSpPr>
        <p:spPr bwMode="auto">
          <a:xfrm>
            <a:off x="685800" y="1166019"/>
            <a:ext cx="7924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20000"/>
              </a:spcBef>
              <a:buFontTx/>
              <a:buChar char="•"/>
            </a:pPr>
            <a:r>
              <a:rPr sz="4000" dirty="0" err="1"/>
              <a:t>Eliminar</a:t>
            </a:r>
            <a:r>
              <a:rPr sz="4000" dirty="0"/>
              <a:t> la </a:t>
            </a:r>
            <a:r>
              <a:rPr sz="4000" dirty="0" err="1"/>
              <a:t>basura</a:t>
            </a:r>
            <a:r>
              <a:rPr sz="4000" dirty="0"/>
              <a:t> </a:t>
            </a:r>
            <a:r>
              <a:rPr sz="4000" dirty="0" err="1"/>
              <a:t>en</a:t>
            </a:r>
            <a:r>
              <a:rPr sz="4000" dirty="0"/>
              <a:t> forma </a:t>
            </a:r>
            <a:r>
              <a:rPr sz="4000" dirty="0" err="1"/>
              <a:t>adecuada</a:t>
            </a:r>
            <a:endParaRPr sz="4000" dirty="0"/>
          </a:p>
          <a:p>
            <a:pPr rtl="0" eaLnBrk="1" hangingPunct="1">
              <a:spcBef>
                <a:spcPct val="20000"/>
              </a:spcBef>
              <a:buFontTx/>
              <a:buChar char="•"/>
            </a:pPr>
            <a:r>
              <a:rPr sz="4000" dirty="0" err="1"/>
              <a:t>Eliminar</a:t>
            </a:r>
            <a:r>
              <a:rPr sz="4000" dirty="0"/>
              <a:t> la </a:t>
            </a:r>
            <a:r>
              <a:rPr sz="4000" dirty="0" err="1"/>
              <a:t>maleza</a:t>
            </a:r>
            <a:endParaRPr sz="4000" dirty="0"/>
          </a:p>
          <a:p>
            <a:pPr rtl="0" eaLnBrk="1" hangingPunct="1">
              <a:spcBef>
                <a:spcPct val="20000"/>
              </a:spcBef>
              <a:buFontTx/>
              <a:buChar char="•"/>
            </a:pPr>
            <a:r>
              <a:rPr sz="4000" dirty="0"/>
              <a:t>Gatos y </a:t>
            </a:r>
            <a:r>
              <a:rPr sz="4000" dirty="0" err="1"/>
              <a:t>perros</a:t>
            </a:r>
            <a:endParaRPr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556" y="3863181"/>
            <a:ext cx="4156887" cy="2766219"/>
          </a:xfrm>
          <a:prstGeom prst="rect">
            <a:avLst/>
          </a:prstGeom>
          <a:ln>
            <a:solidFill>
              <a:srgbClr val="000000"/>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rtl="0"/>
            <a:r>
              <a:rPr b="1"/>
              <a:t>Control activo - trampas</a:t>
            </a:r>
          </a:p>
        </p:txBody>
      </p:sp>
      <p:sp>
        <p:nvSpPr>
          <p:cNvPr id="37891" name="Rectangle 3"/>
          <p:cNvSpPr>
            <a:spLocks noGrp="1" noChangeArrowheads="1"/>
          </p:cNvSpPr>
          <p:nvPr>
            <p:ph type="body" sz="half" idx="1"/>
          </p:nvPr>
        </p:nvSpPr>
        <p:spPr/>
        <p:txBody>
          <a:bodyPr/>
          <a:lstStyle/>
          <a:p>
            <a:endParaRPr lang="en-US" sz="2800" smtClean="0"/>
          </a:p>
          <a:p>
            <a:pPr lvl="1"/>
            <a:endParaRPr lang="en-US" sz="2400" smtClean="0"/>
          </a:p>
        </p:txBody>
      </p:sp>
      <p:pic>
        <p:nvPicPr>
          <p:cNvPr id="37892" name="Picture 8" descr="box of twelve wooden rat tra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1457325"/>
            <a:ext cx="3352800" cy="228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7893" name="Group 13"/>
          <p:cNvGrpSpPr>
            <a:grpSpLocks/>
          </p:cNvGrpSpPr>
          <p:nvPr/>
        </p:nvGrpSpPr>
        <p:grpSpPr bwMode="auto">
          <a:xfrm>
            <a:off x="533400" y="4271963"/>
            <a:ext cx="3810000" cy="2211387"/>
            <a:chOff x="240" y="2693"/>
            <a:chExt cx="2400" cy="1393"/>
          </a:xfrm>
        </p:grpSpPr>
        <p:pic>
          <p:nvPicPr>
            <p:cNvPr id="37898" name="Picture 10" descr="3x3x10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2693"/>
              <a:ext cx="2400" cy="13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899" name="Text Box 11"/>
            <p:cNvSpPr txBox="1">
              <a:spLocks noChangeArrowheads="1"/>
            </p:cNvSpPr>
            <p:nvPr/>
          </p:nvSpPr>
          <p:spPr bwMode="auto">
            <a:xfrm>
              <a:off x="1584" y="3792"/>
              <a:ext cx="91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sz="1400" b="1">
                  <a:solidFill>
                    <a:schemeClr val="bg1"/>
                  </a:solidFill>
                </a:rPr>
                <a:t>Bugspray.com</a:t>
              </a:r>
            </a:p>
          </p:txBody>
        </p:sp>
      </p:grpSp>
      <p:pic>
        <p:nvPicPr>
          <p:cNvPr id="37894" name="Picture 12" descr="3228 - Little Nipper Rat Tr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7341" y="1110456"/>
            <a:ext cx="299085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15"/>
          <p:cNvSpPr>
            <a:spLocks noChangeArrowheads="1"/>
          </p:cNvSpPr>
          <p:nvPr/>
        </p:nvSpPr>
        <p:spPr bwMode="auto">
          <a:xfrm>
            <a:off x="0" y="2600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37896" name="Object 14"/>
          <p:cNvGraphicFramePr>
            <a:graphicFrameLocks noChangeAspect="1"/>
          </p:cNvGraphicFramePr>
          <p:nvPr>
            <p:extLst>
              <p:ext uri="{D42A27DB-BD31-4B8C-83A1-F6EECF244321}">
                <p14:modId xmlns:p14="http://schemas.microsoft.com/office/powerpoint/2010/main" val="138434450"/>
              </p:ext>
            </p:extLst>
          </p:nvPr>
        </p:nvGraphicFramePr>
        <p:xfrm>
          <a:off x="4724400" y="4271963"/>
          <a:ext cx="4419600" cy="2184400"/>
        </p:xfrm>
        <a:graphic>
          <a:graphicData uri="http://schemas.openxmlformats.org/presentationml/2006/ole">
            <mc:AlternateContent xmlns:mc="http://schemas.openxmlformats.org/markup-compatibility/2006">
              <mc:Choice xmlns:v="urn:schemas-microsoft-com:vml" Requires="v">
                <p:oleObj spid="_x0000_s37929" name="Picture" r:id="rId7" imgW="5010868" imgH="2456396" progId="Word.Picture.8">
                  <p:embed/>
                </p:oleObj>
              </mc:Choice>
              <mc:Fallback>
                <p:oleObj name="Picture" r:id="rId7" imgW="5010868" imgH="2456396" progId="Word.Picture.8">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4271963"/>
                        <a:ext cx="4419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AC6548CA-54FB-4662-8053-5CF9FB6AE026}" type="slidenum">
              <a:rPr/>
              <a:pPr rtl="0" eaLnBrk="1" hangingPunct="1"/>
              <a:t>19</a:t>
            </a:fld>
            <a:endParaRPr/>
          </a:p>
        </p:txBody>
      </p:sp>
      <p:pic>
        <p:nvPicPr>
          <p:cNvPr id="12" name="Picture 2" descr="Rat caught in the home of the Korsas family in Stockholm, Swede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18191" y="1110456"/>
            <a:ext cx="1069599" cy="1390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8888" y="1484313"/>
            <a:ext cx="6481762" cy="3736407"/>
          </a:xfrm>
          <a:prstGeom prst="rect">
            <a:avLst/>
          </a:prstGeom>
        </p:spPr>
        <p:txBody>
          <a:bodyPr>
            <a:spAutoFit/>
          </a:bodyPr>
          <a:lstStyle/>
          <a:p>
            <a:pPr algn="ctr" rtl="0">
              <a:spcBef>
                <a:spcPct val="20000"/>
              </a:spcBef>
              <a:defRPr/>
            </a:pPr>
            <a:r>
              <a:rPr sz="3200" kern="0">
                <a:solidFill>
                  <a:srgbClr val="000000"/>
                </a:solidFill>
                <a:latin typeface="Arial"/>
                <a:ea typeface="+mn-ea"/>
                <a:cs typeface="Arial"/>
              </a:rPr>
              <a:t>Esta presentación se utiliza con el plan de lección </a:t>
            </a:r>
            <a:r>
              <a:rPr sz="3200" kern="0">
                <a:latin typeface="Arial"/>
                <a:cs typeface="Arial"/>
              </a:rPr>
              <a:t>16</a:t>
            </a:r>
            <a:r>
              <a:rPr sz="3200" kern="0">
                <a:solidFill>
                  <a:srgbClr val="000000"/>
                </a:solidFill>
                <a:latin typeface="Arial"/>
                <a:ea typeface="+mn-ea"/>
                <a:cs typeface="Arial"/>
              </a:rPr>
              <a:t>: Control de vectores en el manual del capacitador Introducción al saneamiento ambiental. </a:t>
            </a:r>
          </a:p>
          <a:p>
            <a:pPr>
              <a:spcBef>
                <a:spcPct val="20000"/>
              </a:spcBef>
              <a:defRPr/>
            </a:pPr>
            <a:endParaRPr lang="en-US" sz="3200" kern="0" dirty="0">
              <a:solidFill>
                <a:srgbClr val="000000"/>
              </a:solidFill>
              <a:latin typeface="Arial"/>
              <a:ea typeface="+mn-ea"/>
              <a:cs typeface="Arial"/>
            </a:endParaRPr>
          </a:p>
          <a:p>
            <a:pPr algn="ctr" rtl="0">
              <a:spcBef>
                <a:spcPct val="20000"/>
              </a:spcBef>
              <a:defRPr/>
            </a:pPr>
            <a:r>
              <a:rPr sz="3200" kern="0">
                <a:solidFill>
                  <a:srgbClr val="000000"/>
                </a:solidFill>
                <a:latin typeface="Arial"/>
                <a:ea typeface="+mn-ea"/>
                <a:cs typeface="Arial"/>
              </a:rPr>
              <a:t>Disponible en </a:t>
            </a:r>
            <a:r>
              <a:rPr sz="3200" kern="0">
                <a:solidFill>
                  <a:srgbClr val="000000"/>
                </a:solidFill>
                <a:latin typeface="Arial"/>
                <a:ea typeface="+mn-ea"/>
                <a:cs typeface="Arial"/>
                <a:hlinkClick r:id="rId2"/>
              </a:rPr>
              <a:t>www.cawst.org/resources</a:t>
            </a: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712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132188"/>
            <a:ext cx="9144000" cy="1143000"/>
          </a:xfrm>
        </p:spPr>
        <p:txBody>
          <a:bodyPr/>
          <a:lstStyle/>
          <a:p>
            <a:pPr rtl="0"/>
            <a:r>
              <a:rPr b="1"/>
              <a:t>Control activo – veneno y cebo</a:t>
            </a:r>
          </a:p>
        </p:txBody>
      </p:sp>
      <p:sp>
        <p:nvSpPr>
          <p:cNvPr id="38915" name="Rectangle 3"/>
          <p:cNvSpPr>
            <a:spLocks noGrp="1" noChangeArrowheads="1"/>
          </p:cNvSpPr>
          <p:nvPr>
            <p:ph type="body" sz="half" idx="1"/>
          </p:nvPr>
        </p:nvSpPr>
        <p:spPr/>
        <p:txBody>
          <a:bodyPr/>
          <a:lstStyle/>
          <a:p>
            <a:endParaRPr lang="en-US" sz="2000" smtClean="0"/>
          </a:p>
          <a:p>
            <a:pPr lvl="1"/>
            <a:endParaRPr lang="en-US" sz="2000" smtClean="0"/>
          </a:p>
        </p:txBody>
      </p:sp>
      <p:pic>
        <p:nvPicPr>
          <p:cNvPr id="38916" name="Picture 4" descr="pr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210720"/>
            <a:ext cx="2657475" cy="2371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917" name="Picture 7" descr="rat-bait-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4" y="3930301"/>
            <a:ext cx="4060206" cy="27068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18" name="Rectangle 13"/>
          <p:cNvSpPr>
            <a:spLocks noChangeArrowheads="1"/>
          </p:cNvSpPr>
          <p:nvPr/>
        </p:nvSpPr>
        <p:spPr bwMode="auto">
          <a:xfrm>
            <a:off x="379141" y="1285294"/>
            <a:ext cx="5562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20000"/>
              </a:spcBef>
              <a:buFont typeface="Arial" panose="020B0604020202020204" pitchFamily="34" charset="0"/>
              <a:buChar char="•"/>
            </a:pPr>
            <a:r>
              <a:rPr sz="3200"/>
              <a:t>Las cajas de cebo evitan que los niños y animales accedan al veneno</a:t>
            </a:r>
          </a:p>
          <a:p>
            <a:pPr rtl="0" eaLnBrk="1" hangingPunct="1">
              <a:spcBef>
                <a:spcPct val="20000"/>
              </a:spcBef>
              <a:buFont typeface="Arial" panose="020B0604020202020204" pitchFamily="34" charset="0"/>
              <a:buChar char="•"/>
            </a:pPr>
            <a:r>
              <a:rPr sz="3200"/>
              <a:t>Bloqueable</a:t>
            </a:r>
          </a:p>
        </p:txBody>
      </p:sp>
      <p:pic>
        <p:nvPicPr>
          <p:cNvPr id="38919" name="Picture 15" descr="rodenticide-baits-on-ro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4539" y="3903430"/>
            <a:ext cx="3848100" cy="2733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0C890196-5CDE-4B5F-934D-1C54F9921F9C}" type="slidenum">
              <a:rPr/>
              <a:pPr rtl="0" eaLnBrk="1" hangingPunct="1"/>
              <a:t>20</a:t>
            </a:fld>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rtl="0"/>
            <a:r>
              <a:rPr sz="4000" b="1"/>
              <a:t>Control activo – veneno y cebo</a:t>
            </a:r>
          </a:p>
        </p:txBody>
      </p:sp>
      <p:sp>
        <p:nvSpPr>
          <p:cNvPr id="39939" name="Rectangle 3"/>
          <p:cNvSpPr>
            <a:spLocks noGrp="1" noChangeArrowheads="1"/>
          </p:cNvSpPr>
          <p:nvPr>
            <p:ph idx="1"/>
          </p:nvPr>
        </p:nvSpPr>
        <p:spPr/>
        <p:txBody>
          <a:bodyPr/>
          <a:lstStyle/>
          <a:p>
            <a:endParaRPr lang="en-US" sz="2000" smtClean="0"/>
          </a:p>
          <a:p>
            <a:pPr lvl="1"/>
            <a:endParaRPr lang="en-US" sz="2000" smtClean="0"/>
          </a:p>
        </p:txBody>
      </p:sp>
      <p:sp>
        <p:nvSpPr>
          <p:cNvPr id="39940" name="Rectangle 7"/>
          <p:cNvSpPr>
            <a:spLocks noChangeArrowheads="1"/>
          </p:cNvSpPr>
          <p:nvPr/>
        </p:nvSpPr>
        <p:spPr bwMode="auto">
          <a:xfrm>
            <a:off x="152400" y="1143000"/>
            <a:ext cx="587111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20000"/>
              </a:spcBef>
              <a:buFontTx/>
              <a:buChar char="•"/>
            </a:pPr>
            <a:r>
              <a:rPr sz="3600" dirty="0" err="1"/>
              <a:t>Debería</a:t>
            </a:r>
            <a:r>
              <a:rPr sz="3600" dirty="0"/>
              <a:t> </a:t>
            </a:r>
            <a:r>
              <a:rPr sz="3600" dirty="0" err="1"/>
              <a:t>ser</a:t>
            </a:r>
            <a:r>
              <a:rPr sz="3600" dirty="0"/>
              <a:t> sin </a:t>
            </a:r>
            <a:r>
              <a:rPr sz="3600" dirty="0" err="1"/>
              <a:t>olor</a:t>
            </a:r>
            <a:r>
              <a:rPr sz="3600" dirty="0"/>
              <a:t> </a:t>
            </a:r>
            <a:r>
              <a:rPr sz="3600" dirty="0" err="1"/>
              <a:t>ni</a:t>
            </a:r>
            <a:r>
              <a:rPr sz="3600" dirty="0"/>
              <a:t> gusto</a:t>
            </a:r>
          </a:p>
          <a:p>
            <a:pPr rtl="0" eaLnBrk="1" hangingPunct="1">
              <a:spcBef>
                <a:spcPct val="20000"/>
              </a:spcBef>
              <a:buFontTx/>
              <a:buChar char="•"/>
            </a:pPr>
            <a:r>
              <a:rPr sz="3600" dirty="0" err="1"/>
              <a:t>Debería</a:t>
            </a:r>
            <a:r>
              <a:rPr sz="3600" dirty="0"/>
              <a:t> </a:t>
            </a:r>
            <a:r>
              <a:rPr sz="3600" dirty="0" err="1"/>
              <a:t>tener</a:t>
            </a:r>
            <a:r>
              <a:rPr sz="3600" dirty="0"/>
              <a:t> un </a:t>
            </a:r>
            <a:r>
              <a:rPr sz="3600" dirty="0" err="1"/>
              <a:t>efecto</a:t>
            </a:r>
            <a:r>
              <a:rPr sz="3600" dirty="0"/>
              <a:t> </a:t>
            </a:r>
            <a:r>
              <a:rPr sz="3600" dirty="0" err="1"/>
              <a:t>retardado</a:t>
            </a:r>
            <a:r>
              <a:rPr sz="3600" dirty="0"/>
              <a:t> de 1-2 </a:t>
            </a:r>
            <a:r>
              <a:rPr sz="3600" dirty="0" err="1"/>
              <a:t>días</a:t>
            </a:r>
            <a:endParaRPr sz="3600" dirty="0"/>
          </a:p>
          <a:p>
            <a:pPr rtl="0" eaLnBrk="1" hangingPunct="1">
              <a:spcBef>
                <a:spcPct val="20000"/>
              </a:spcBef>
              <a:buFontTx/>
              <a:buChar char="•"/>
            </a:pPr>
            <a:r>
              <a:rPr sz="3600" dirty="0"/>
              <a:t>No hay control </a:t>
            </a:r>
            <a:r>
              <a:rPr sz="3600" dirty="0" err="1"/>
              <a:t>sobre</a:t>
            </a:r>
            <a:r>
              <a:rPr sz="3600" dirty="0"/>
              <a:t> el </a:t>
            </a:r>
            <a:r>
              <a:rPr sz="3600" dirty="0" err="1"/>
              <a:t>lugar</a:t>
            </a:r>
            <a:r>
              <a:rPr sz="3600" dirty="0"/>
              <a:t> </a:t>
            </a:r>
            <a:r>
              <a:rPr sz="3600" dirty="0" err="1"/>
              <a:t>donde</a:t>
            </a:r>
            <a:r>
              <a:rPr sz="3600" dirty="0"/>
              <a:t> </a:t>
            </a:r>
            <a:r>
              <a:rPr sz="3600" dirty="0" err="1"/>
              <a:t>mueren</a:t>
            </a:r>
            <a:r>
              <a:rPr sz="3600" dirty="0"/>
              <a:t> los </a:t>
            </a:r>
            <a:r>
              <a:rPr sz="3600" dirty="0" err="1"/>
              <a:t>roedores</a:t>
            </a:r>
            <a:endParaRPr sz="3600" dirty="0"/>
          </a:p>
          <a:p>
            <a:pPr rtl="0" eaLnBrk="1" hangingPunct="1">
              <a:spcBef>
                <a:spcPct val="20000"/>
              </a:spcBef>
              <a:buFontTx/>
              <a:buChar char="•"/>
            </a:pPr>
            <a:r>
              <a:rPr sz="3600" dirty="0" err="1"/>
              <a:t>Consulte</a:t>
            </a:r>
            <a:r>
              <a:rPr sz="3600" dirty="0"/>
              <a:t> </a:t>
            </a:r>
            <a:r>
              <a:rPr sz="3600" dirty="0" err="1"/>
              <a:t>expertos</a:t>
            </a:r>
            <a:r>
              <a:rPr sz="3600" dirty="0"/>
              <a:t> locales</a:t>
            </a:r>
          </a:p>
        </p:txBody>
      </p:sp>
      <p:pic>
        <p:nvPicPr>
          <p:cNvPr id="39942" name="Picture 11" descr="po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8382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3" descr="mouse and rate ki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3518" y="1616074"/>
            <a:ext cx="2815682" cy="48128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944" name="Picture 14" descr="po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457200"/>
            <a:ext cx="8382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rtl="0"/>
            <a:r>
              <a:rPr b="1"/>
              <a:t>Control activo – trampas de goma para roedores</a:t>
            </a:r>
          </a:p>
        </p:txBody>
      </p:sp>
      <p:sp>
        <p:nvSpPr>
          <p:cNvPr id="4199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F303782E-927E-44DA-8E60-1FDEF06A815E}" type="slidenum">
              <a:rPr/>
              <a:pPr rtl="0" eaLnBrk="1" hangingPunct="1"/>
              <a:t>22</a:t>
            </a:fld>
            <a:endParaRPr/>
          </a:p>
        </p:txBody>
      </p:sp>
      <p:pic>
        <p:nvPicPr>
          <p:cNvPr id="41987" name="Picture 8" descr="Mouse Glue In 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5638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0" descr="bulkg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1528762"/>
            <a:ext cx="1924050" cy="3114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989" name="Rectangle 11"/>
          <p:cNvSpPr>
            <a:spLocks noChangeArrowheads="1"/>
          </p:cNvSpPr>
          <p:nvPr/>
        </p:nvSpPr>
        <p:spPr bwMode="auto">
          <a:xfrm>
            <a:off x="228600" y="1447800"/>
            <a:ext cx="4495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20000"/>
              </a:spcBef>
              <a:buFontTx/>
              <a:buChar char="•"/>
            </a:pPr>
            <a:r>
              <a:rPr sz="2800" dirty="0" err="1"/>
              <a:t>Aplique</a:t>
            </a:r>
            <a:r>
              <a:rPr sz="2800" dirty="0"/>
              <a:t> a </a:t>
            </a:r>
            <a:r>
              <a:rPr sz="2800" dirty="0" err="1"/>
              <a:t>las</a:t>
            </a:r>
            <a:r>
              <a:rPr sz="2800" dirty="0"/>
              <a:t> juntas y </a:t>
            </a:r>
            <a:r>
              <a:rPr sz="2800" dirty="0" err="1"/>
              <a:t>colóquelas</a:t>
            </a:r>
            <a:r>
              <a:rPr sz="2800" dirty="0"/>
              <a:t> </a:t>
            </a:r>
            <a:r>
              <a:rPr sz="2800" dirty="0" err="1"/>
              <a:t>en</a:t>
            </a:r>
            <a:r>
              <a:rPr sz="2800" dirty="0"/>
              <a:t> los </a:t>
            </a:r>
            <a:r>
              <a:rPr sz="2800" dirty="0" err="1"/>
              <a:t>caminos</a:t>
            </a:r>
            <a:r>
              <a:rPr sz="2800" dirty="0"/>
              <a:t> de los </a:t>
            </a:r>
            <a:r>
              <a:rPr sz="2800" dirty="0" err="1"/>
              <a:t>roedores</a:t>
            </a:r>
            <a:endParaRPr sz="2800" dirty="0"/>
          </a:p>
          <a:p>
            <a:pPr rtl="0" eaLnBrk="1" hangingPunct="1">
              <a:spcBef>
                <a:spcPct val="20000"/>
              </a:spcBef>
              <a:buFontTx/>
              <a:buChar char="•"/>
            </a:pPr>
            <a:r>
              <a:rPr sz="2800" dirty="0"/>
              <a:t>Se </a:t>
            </a:r>
            <a:r>
              <a:rPr sz="2800" dirty="0" err="1"/>
              <a:t>pueden</a:t>
            </a:r>
            <a:r>
              <a:rPr sz="2800" dirty="0"/>
              <a:t> </a:t>
            </a:r>
            <a:r>
              <a:rPr sz="2800" dirty="0" err="1"/>
              <a:t>utilizar</a:t>
            </a:r>
            <a:r>
              <a:rPr sz="2800" dirty="0"/>
              <a:t> </a:t>
            </a:r>
            <a:r>
              <a:rPr sz="2800" dirty="0" err="1"/>
              <a:t>alimentos</a:t>
            </a:r>
            <a:r>
              <a:rPr sz="2800" dirty="0"/>
              <a:t> </a:t>
            </a:r>
            <a:r>
              <a:rPr sz="2800" dirty="0" err="1"/>
              <a:t>como</a:t>
            </a:r>
            <a:r>
              <a:rPr sz="2800" dirty="0"/>
              <a:t> </a:t>
            </a:r>
            <a:r>
              <a:rPr sz="2800" dirty="0" err="1"/>
              <a:t>cebos</a:t>
            </a:r>
            <a:endParaRPr sz="2800" dirty="0"/>
          </a:p>
          <a:p>
            <a:pPr rtl="0" eaLnBrk="1" hangingPunct="1">
              <a:spcBef>
                <a:spcPct val="20000"/>
              </a:spcBef>
              <a:buFontTx/>
              <a:buChar char="•"/>
            </a:pPr>
            <a:r>
              <a:rPr sz="2800" dirty="0"/>
              <a:t>Los </a:t>
            </a:r>
            <a:r>
              <a:rPr sz="2800" dirty="0" err="1"/>
              <a:t>roedores</a:t>
            </a:r>
            <a:r>
              <a:rPr sz="2800" dirty="0"/>
              <a:t> se </a:t>
            </a:r>
            <a:r>
              <a:rPr sz="2800" dirty="0" err="1"/>
              <a:t>adhieren</a:t>
            </a:r>
            <a:r>
              <a:rPr sz="2800" dirty="0"/>
              <a:t> al </a:t>
            </a:r>
            <a:r>
              <a:rPr sz="2800" dirty="0" err="1"/>
              <a:t>pegamento</a:t>
            </a:r>
            <a:endParaRPr sz="2800" dirty="0"/>
          </a:p>
          <a:p>
            <a:pPr rtl="0" eaLnBrk="1" hangingPunct="1">
              <a:spcBef>
                <a:spcPct val="20000"/>
              </a:spcBef>
              <a:buFontTx/>
              <a:buChar char="•"/>
            </a:pPr>
            <a:r>
              <a:rPr sz="2800" dirty="0"/>
              <a:t>Se </a:t>
            </a:r>
            <a:r>
              <a:rPr sz="2800" dirty="0" err="1"/>
              <a:t>debe</a:t>
            </a:r>
            <a:r>
              <a:rPr sz="2800" dirty="0"/>
              <a:t> </a:t>
            </a:r>
            <a:r>
              <a:rPr sz="2800" dirty="0" err="1"/>
              <a:t>comprobar</a:t>
            </a:r>
            <a:r>
              <a:rPr sz="2800" dirty="0"/>
              <a:t> </a:t>
            </a:r>
            <a:r>
              <a:rPr sz="2800" dirty="0" err="1"/>
              <a:t>todos</a:t>
            </a:r>
            <a:r>
              <a:rPr sz="2800" dirty="0"/>
              <a:t> los </a:t>
            </a:r>
            <a:r>
              <a:rPr sz="2800" dirty="0" err="1"/>
              <a:t>días</a:t>
            </a:r>
            <a:endParaRPr sz="2800" dirty="0"/>
          </a:p>
        </p:txBody>
      </p:sp>
      <p:pic>
        <p:nvPicPr>
          <p:cNvPr id="41990" name="Picture 13" descr="000_0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838158"/>
            <a:ext cx="3733800" cy="1666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rtl="0"/>
            <a:r>
              <a:rPr b="1"/>
              <a:t>Pegamento para ratas – ¡Ups!</a:t>
            </a:r>
          </a:p>
        </p:txBody>
      </p:sp>
      <p:sp>
        <p:nvSpPr>
          <p:cNvPr id="43011" name="Rectangle 3"/>
          <p:cNvSpPr>
            <a:spLocks noGrp="1" noChangeArrowheads="1"/>
          </p:cNvSpPr>
          <p:nvPr>
            <p:ph idx="1"/>
          </p:nvPr>
        </p:nvSpPr>
        <p:spPr/>
        <p:txBody>
          <a:bodyPr/>
          <a:lstStyle/>
          <a:p>
            <a:endParaRPr lang="en-US" sz="2800" smtClean="0"/>
          </a:p>
          <a:p>
            <a:pPr lvl="1"/>
            <a:endParaRPr lang="en-US" sz="2400" smtClean="0"/>
          </a:p>
        </p:txBody>
      </p:sp>
      <p:pic>
        <p:nvPicPr>
          <p:cNvPr id="43012" name="Picture 4" descr="Rat glue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17638"/>
            <a:ext cx="6648450" cy="5133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rtl="0"/>
            <a:r>
              <a:rPr b="1"/>
              <a:t>Revisión</a:t>
            </a:r>
          </a:p>
        </p:txBody>
      </p:sp>
      <p:sp>
        <p:nvSpPr>
          <p:cNvPr id="65539" name="Rectangle 3"/>
          <p:cNvSpPr>
            <a:spLocks noGrp="1" noChangeArrowheads="1"/>
          </p:cNvSpPr>
          <p:nvPr>
            <p:ph type="body" idx="1"/>
          </p:nvPr>
        </p:nvSpPr>
        <p:spPr>
          <a:xfrm>
            <a:off x="457200" y="1600200"/>
            <a:ext cx="8229600" cy="4525963"/>
          </a:xfrm>
        </p:spPr>
        <p:txBody>
          <a:bodyPr/>
          <a:lstStyle/>
          <a:p>
            <a:pPr rtl="0"/>
            <a:r>
              <a:rPr sz="4400"/>
              <a:t>¿Por qué se deberían controlar los vectores?</a:t>
            </a:r>
          </a:p>
          <a:p>
            <a:pPr rtl="0"/>
            <a:r>
              <a:rPr sz="4400" i="1"/>
              <a:t>Transmiten enfermedades y son una molestia.</a:t>
            </a:r>
          </a:p>
          <a:p>
            <a:pPr>
              <a:buFontTx/>
              <a:buNone/>
            </a:pPr>
            <a:endParaRPr lang="en-US" sz="4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rtl="0"/>
            <a:r>
              <a:rPr b="1"/>
              <a:t>Revisión</a:t>
            </a:r>
          </a:p>
        </p:txBody>
      </p:sp>
      <p:sp>
        <p:nvSpPr>
          <p:cNvPr id="66563" name="Rectangle 3"/>
          <p:cNvSpPr>
            <a:spLocks noGrp="1" noChangeArrowheads="1"/>
          </p:cNvSpPr>
          <p:nvPr>
            <p:ph type="body" idx="1"/>
          </p:nvPr>
        </p:nvSpPr>
        <p:spPr>
          <a:xfrm>
            <a:off x="457200" y="1417638"/>
            <a:ext cx="8229600" cy="4525963"/>
          </a:xfrm>
        </p:spPr>
        <p:txBody>
          <a:bodyPr/>
          <a:lstStyle/>
          <a:p>
            <a:pPr rtl="0"/>
            <a:r>
              <a:rPr sz="4000"/>
              <a:t>¿Cuál es la diferencia entre el control activo y pasivo de vectores? Escriba dos ejemplos de cada uno.</a:t>
            </a:r>
          </a:p>
          <a:p>
            <a:pPr marL="742950" indent="-742950" rtl="0">
              <a:buFont typeface="+mj-lt"/>
              <a:buAutoNum type="arabicPeriod"/>
            </a:pPr>
            <a:r>
              <a:rPr sz="3600" i="1"/>
              <a:t>Pasivo es la creación de un entorno que desaliente a los vectores.</a:t>
            </a:r>
          </a:p>
          <a:p>
            <a:pPr marL="742950" indent="-742950" rtl="0">
              <a:buFont typeface="+mj-lt"/>
              <a:buAutoNum type="arabicPeriod"/>
            </a:pPr>
            <a:r>
              <a:rPr sz="3600" i="1"/>
              <a:t>Activo es cuando se trata de capturar o matar los vectores.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9613" y="1905000"/>
            <a:ext cx="7772400" cy="1470025"/>
          </a:xfrm>
        </p:spPr>
        <p:txBody>
          <a:bodyPr/>
          <a:lstStyle/>
          <a:p>
            <a:pPr rtl="0"/>
            <a:r>
              <a:rPr b="1"/>
              <a:t>Control de vectores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4267200"/>
            <a:ext cx="7140358" cy="2428476"/>
          </a:xfrm>
          <a:prstGeom prst="rect">
            <a:avLst/>
          </a:prstGeom>
          <a:noFill/>
          <a:ln>
            <a:noFill/>
          </a:ln>
        </p:spPr>
      </p:pic>
    </p:spTree>
    <p:extLst>
      <p:ext uri="{BB962C8B-B14F-4D97-AF65-F5344CB8AC3E}">
        <p14:creationId xmlns:p14="http://schemas.microsoft.com/office/powerpoint/2010/main" val="3883986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rtl="0"/>
            <a:r>
              <a:rPr b="1"/>
              <a:t>Resultados del aprendizaje</a:t>
            </a:r>
          </a:p>
        </p:txBody>
      </p:sp>
      <p:sp>
        <p:nvSpPr>
          <p:cNvPr id="17411" name="Rectangle 3"/>
          <p:cNvSpPr>
            <a:spLocks noGrp="1" noChangeArrowheads="1"/>
          </p:cNvSpPr>
          <p:nvPr>
            <p:ph type="body" idx="1"/>
          </p:nvPr>
        </p:nvSpPr>
        <p:spPr/>
        <p:txBody>
          <a:bodyPr/>
          <a:lstStyle/>
          <a:p>
            <a:pPr marL="514350" indent="-514350" rtl="0">
              <a:buFontTx/>
              <a:buAutoNum type="arabicPeriod"/>
            </a:pPr>
            <a:r>
              <a:rPr/>
              <a:t>Identificar los distintos tipos de vectores.</a:t>
            </a:r>
          </a:p>
          <a:p>
            <a:pPr marL="514350" indent="-514350" rtl="0">
              <a:buFontTx/>
              <a:buAutoNum type="arabicPeriod"/>
            </a:pPr>
            <a:r>
              <a:rPr/>
              <a:t>Explicar por qué deberían controlarse los vectores.</a:t>
            </a:r>
          </a:p>
          <a:p>
            <a:pPr marL="514350" indent="-514350" rtl="0">
              <a:buFontTx/>
              <a:buAutoNum type="arabicPeriod"/>
            </a:pPr>
            <a:r>
              <a:rPr/>
              <a:t>Describir las diferencias entre el control de vectores activo y pasivo.</a:t>
            </a:r>
          </a:p>
        </p:txBody>
      </p:sp>
      <p:pic>
        <p:nvPicPr>
          <p:cNvPr id="17412"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rtl="0"/>
            <a:r>
              <a:rPr b="1"/>
              <a:t>¿Qué es un vector?</a:t>
            </a:r>
          </a:p>
        </p:txBody>
      </p:sp>
      <p:sp>
        <p:nvSpPr>
          <p:cNvPr id="19459" name="Rectangle 3"/>
          <p:cNvSpPr>
            <a:spLocks noGrp="1" noChangeArrowheads="1"/>
          </p:cNvSpPr>
          <p:nvPr>
            <p:ph type="body" idx="1"/>
          </p:nvPr>
        </p:nvSpPr>
        <p:spPr/>
        <p:txBody>
          <a:bodyPr/>
          <a:lstStyle/>
          <a:p>
            <a:pPr rtl="0"/>
            <a:r>
              <a:rPr/>
              <a:t>Un ser vivo que transmite patógenos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rtl="0"/>
            <a:r>
              <a:rPr b="1"/>
              <a:t> Vectores de enfermedad comunes</a:t>
            </a:r>
          </a:p>
        </p:txBody>
      </p:sp>
      <p:sp>
        <p:nvSpPr>
          <p:cNvPr id="20483" name="Rectangle 3"/>
          <p:cNvSpPr>
            <a:spLocks noGrp="1" noChangeArrowheads="1"/>
          </p:cNvSpPr>
          <p:nvPr>
            <p:ph type="body" idx="1"/>
          </p:nvPr>
        </p:nvSpPr>
        <p:spPr>
          <a:xfrm>
            <a:off x="431042" y="1417638"/>
            <a:ext cx="5943600" cy="3976687"/>
          </a:xfrm>
        </p:spPr>
        <p:txBody>
          <a:bodyPr/>
          <a:lstStyle/>
          <a:p>
            <a:pPr rtl="0">
              <a:lnSpc>
                <a:spcPct val="90000"/>
              </a:lnSpc>
            </a:pPr>
            <a:r>
              <a:rPr/>
              <a:t>Mosquitos</a:t>
            </a:r>
          </a:p>
          <a:p>
            <a:pPr rtl="0">
              <a:lnSpc>
                <a:spcPct val="90000"/>
              </a:lnSpc>
            </a:pPr>
            <a:r>
              <a:rPr/>
              <a:t>Moscas</a:t>
            </a:r>
          </a:p>
          <a:p>
            <a:pPr rtl="0">
              <a:lnSpc>
                <a:spcPct val="90000"/>
              </a:lnSpc>
            </a:pPr>
            <a:r>
              <a:rPr/>
              <a:t>Pulgas</a:t>
            </a:r>
          </a:p>
          <a:p>
            <a:pPr rtl="0">
              <a:lnSpc>
                <a:spcPct val="90000"/>
              </a:lnSpc>
            </a:pPr>
            <a:r>
              <a:rPr/>
              <a:t>Piojos</a:t>
            </a:r>
          </a:p>
          <a:p>
            <a:pPr rtl="0">
              <a:lnSpc>
                <a:spcPct val="90000"/>
              </a:lnSpc>
            </a:pPr>
            <a:r>
              <a:rPr/>
              <a:t>Jejenes</a:t>
            </a:r>
          </a:p>
          <a:p>
            <a:pPr rtl="0">
              <a:lnSpc>
                <a:spcPct val="90000"/>
              </a:lnSpc>
            </a:pPr>
            <a:r>
              <a:rPr/>
              <a:t>Cucarachas</a:t>
            </a:r>
          </a:p>
          <a:p>
            <a:pPr rtl="0">
              <a:lnSpc>
                <a:spcPct val="90000"/>
              </a:lnSpc>
            </a:pPr>
            <a:r>
              <a:rPr/>
              <a:t>Roedores</a:t>
            </a:r>
          </a:p>
          <a:p>
            <a:pPr>
              <a:lnSpc>
                <a:spcPct val="90000"/>
              </a:lnSpc>
            </a:pPr>
            <a:endParaRPr lang="en-US" sz="2800" b="1" dirty="0" smtClean="0"/>
          </a:p>
        </p:txBody>
      </p:sp>
      <p:pic>
        <p:nvPicPr>
          <p:cNvPr id="20486" name="Picture 8" descr="_44343733_fly"/>
          <p:cNvPicPr>
            <a:picLocks noChangeAspect="1" noChangeArrowheads="1"/>
          </p:cNvPicPr>
          <p:nvPr/>
        </p:nvPicPr>
        <p:blipFill>
          <a:blip r:embed="rId3">
            <a:extLst>
              <a:ext uri="{28A0092B-C50C-407E-A947-70E740481C1C}">
                <a14:useLocalDpi xmlns:a14="http://schemas.microsoft.com/office/drawing/2010/main" val="0"/>
              </a:ext>
            </a:extLst>
          </a:blip>
          <a:srcRect l="3226" t="4474" r="3226" b="1584"/>
          <a:stretch>
            <a:fillRect/>
          </a:stretch>
        </p:blipFill>
        <p:spPr bwMode="auto">
          <a:xfrm>
            <a:off x="5117994" y="4175919"/>
            <a:ext cx="2209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9007" y="1545034"/>
            <a:ext cx="3190875" cy="2371725"/>
          </a:xfrm>
          <a:prstGeom prst="rect">
            <a:avLst/>
          </a:prstGeom>
        </p:spPr>
      </p:pic>
      <p:pic>
        <p:nvPicPr>
          <p:cNvPr id="20485" name="Picture 6" descr="r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9098" y="1545034"/>
            <a:ext cx="2923247" cy="261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2"/>
          <p:cNvSpPr>
            <a:spLocks noGrp="1" noChangeArrowheads="1"/>
          </p:cNvSpPr>
          <p:nvPr>
            <p:ph type="title"/>
          </p:nvPr>
        </p:nvSpPr>
        <p:spPr/>
        <p:txBody>
          <a:bodyPr/>
          <a:lstStyle/>
          <a:p>
            <a:pPr rtl="0"/>
            <a:r>
              <a:rPr b="1"/>
              <a:t>Tres tipos de mosquitos</a:t>
            </a:r>
          </a:p>
        </p:txBody>
      </p:sp>
      <p:graphicFrame>
        <p:nvGraphicFramePr>
          <p:cNvPr id="56358" name="Group 38"/>
          <p:cNvGraphicFramePr>
            <a:graphicFrameLocks noGrp="1"/>
          </p:cNvGraphicFramePr>
          <p:nvPr>
            <p:ph idx="1"/>
            <p:extLst>
              <p:ext uri="{D42A27DB-BD31-4B8C-83A1-F6EECF244321}">
                <p14:modId xmlns:p14="http://schemas.microsoft.com/office/powerpoint/2010/main" val="2818806653"/>
              </p:ext>
            </p:extLst>
          </p:nvPr>
        </p:nvGraphicFramePr>
        <p:xfrm>
          <a:off x="457200" y="1600200"/>
          <a:ext cx="8229600" cy="5091032"/>
        </p:xfrm>
        <a:graphic>
          <a:graphicData uri="http://schemas.openxmlformats.org/drawingml/2006/table">
            <a:tbl>
              <a:tblPr/>
              <a:tblGrid>
                <a:gridCol w="2057400"/>
                <a:gridCol w="2057400"/>
                <a:gridCol w="2057400"/>
                <a:gridCol w="2057400"/>
              </a:tblGrid>
              <a:tr h="1131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400" b="1" i="0" u="none" strike="noStrike" cap="none" normalizeH="0" baseline="0" dirty="0" err="1">
                          <a:ln>
                            <a:noFill/>
                          </a:ln>
                          <a:solidFill>
                            <a:schemeClr val="tx1"/>
                          </a:solidFill>
                          <a:latin typeface="Arial" charset="0"/>
                          <a:cs typeface="Arial" charset="0"/>
                        </a:rPr>
                        <a:t>Enfermedad</a:t>
                      </a:r>
                      <a:endParaRPr kumimoji="0" sz="2400" b="1" i="0" u="none" strike="noStrike" cap="none" normalizeH="0" baseline="0" dirty="0">
                        <a:ln>
                          <a:noFill/>
                        </a:ln>
                        <a:solidFill>
                          <a:schemeClr val="tx1"/>
                        </a:solidFill>
                        <a:latin typeface="Arial" charset="0"/>
                        <a:cs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1" i="0" u="none" strike="noStrike" cap="none" normalizeH="0" baseline="0">
                          <a:ln>
                            <a:noFill/>
                          </a:ln>
                          <a:solidFill>
                            <a:schemeClr val="tx1"/>
                          </a:solidFill>
                          <a:latin typeface="Arial" charset="0"/>
                          <a:cs typeface="Arial" charset="0"/>
                        </a:rPr>
                        <a:t>Qué transmite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1" i="0" u="none" strike="noStrike" cap="none" normalizeH="0" baseline="0">
                          <a:ln>
                            <a:noFill/>
                          </a:ln>
                          <a:solidFill>
                            <a:schemeClr val="tx1"/>
                          </a:solidFill>
                          <a:latin typeface="Arial" charset="0"/>
                          <a:cs typeface="Arial" charset="0"/>
                        </a:rPr>
                        <a:t>Dónde se cría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1" i="0" u="none" strike="noStrike" cap="none" normalizeH="0" baseline="0">
                          <a:ln>
                            <a:noFill/>
                          </a:ln>
                          <a:solidFill>
                            <a:schemeClr val="tx1"/>
                          </a:solidFill>
                          <a:latin typeface="Arial" charset="0"/>
                          <a:cs typeface="Arial" charset="0"/>
                        </a:rPr>
                        <a:t>Cuándo pica</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a:ln>
                            <a:noFill/>
                          </a:ln>
                          <a:solidFill>
                            <a:schemeClr val="tx1"/>
                          </a:solidFill>
                          <a:latin typeface="Arial" charset="0"/>
                          <a:cs typeface="Arial" charset="0"/>
                        </a:rPr>
                        <a:t>Anófeles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a:ln>
                            <a:noFill/>
                          </a:ln>
                          <a:solidFill>
                            <a:schemeClr val="tx1"/>
                          </a:solidFill>
                          <a:latin typeface="Arial" charset="0"/>
                          <a:cs typeface="Arial" charset="0"/>
                        </a:rPr>
                        <a:t>Malaria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a:ln>
                            <a:noFill/>
                          </a:ln>
                          <a:solidFill>
                            <a:schemeClr val="tx1"/>
                          </a:solidFill>
                          <a:latin typeface="Arial" charset="0"/>
                          <a:cs typeface="Arial" charset="0"/>
                        </a:rPr>
                        <a:t>En agua relativamente limpia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a:ln>
                            <a:noFill/>
                          </a:ln>
                          <a:solidFill>
                            <a:schemeClr val="tx1"/>
                          </a:solidFill>
                          <a:latin typeface="Arial" charset="0"/>
                          <a:cs typeface="Arial" charset="0"/>
                        </a:rPr>
                        <a:t>Noche</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a:ln>
                            <a:noFill/>
                          </a:ln>
                          <a:solidFill>
                            <a:schemeClr val="tx1"/>
                          </a:solidFill>
                          <a:latin typeface="Arial" charset="0"/>
                          <a:cs typeface="Arial" charset="0"/>
                        </a:rPr>
                        <a:t>Culex</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a:ln>
                            <a:noFill/>
                          </a:ln>
                          <a:solidFill>
                            <a:schemeClr val="tx1"/>
                          </a:solidFill>
                          <a:latin typeface="Arial" charset="0"/>
                          <a:cs typeface="Arial" charset="0"/>
                        </a:rPr>
                        <a:t>Filariasis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a:ln>
                            <a:noFill/>
                          </a:ln>
                          <a:solidFill>
                            <a:schemeClr val="tx1"/>
                          </a:solidFill>
                          <a:latin typeface="Arial" charset="0"/>
                          <a:cs typeface="Arial" charset="0"/>
                        </a:rPr>
                        <a:t>Agua sucia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a:ln>
                            <a:noFill/>
                          </a:ln>
                          <a:solidFill>
                            <a:schemeClr val="tx1"/>
                          </a:solidFill>
                          <a:latin typeface="Arial" charset="0"/>
                          <a:cs typeface="Arial" charset="0"/>
                        </a:rPr>
                        <a:t>Noche</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70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a:ln>
                            <a:noFill/>
                          </a:ln>
                          <a:solidFill>
                            <a:schemeClr val="tx1"/>
                          </a:solidFill>
                          <a:latin typeface="Arial" charset="0"/>
                          <a:cs typeface="Arial" charset="0"/>
                        </a:rPr>
                        <a:t>Aedes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a:ln>
                            <a:noFill/>
                          </a:ln>
                          <a:solidFill>
                            <a:schemeClr val="tx1"/>
                          </a:solidFill>
                          <a:latin typeface="Arial" charset="0"/>
                          <a:cs typeface="Arial" charset="0"/>
                        </a:rPr>
                        <a:t>Dengue/</a:t>
                      </a:r>
                    </a:p>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a:ln>
                            <a:noFill/>
                          </a:ln>
                          <a:solidFill>
                            <a:schemeClr val="tx1"/>
                          </a:solidFill>
                          <a:latin typeface="Arial" charset="0"/>
                          <a:cs typeface="Arial" charset="0"/>
                        </a:rPr>
                        <a:t>fiebre amarilla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a:ln>
                            <a:noFill/>
                          </a:ln>
                          <a:solidFill>
                            <a:schemeClr val="tx1"/>
                          </a:solidFill>
                          <a:latin typeface="Arial" charset="0"/>
                          <a:cs typeface="Arial" charset="0"/>
                        </a:rPr>
                        <a:t>Recipientes con agua limpia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dirty="0" err="1">
                          <a:ln>
                            <a:noFill/>
                          </a:ln>
                          <a:solidFill>
                            <a:schemeClr val="tx1"/>
                          </a:solidFill>
                          <a:latin typeface="Arial" charset="0"/>
                          <a:cs typeface="Arial" charset="0"/>
                        </a:rPr>
                        <a:t>Amanecer</a:t>
                      </a:r>
                      <a:r>
                        <a:rPr kumimoji="0" sz="2800" b="0" i="0" u="none" strike="noStrike" cap="none" normalizeH="0" baseline="0" dirty="0">
                          <a:ln>
                            <a:noFill/>
                          </a:ln>
                          <a:solidFill>
                            <a:schemeClr val="tx1"/>
                          </a:solidFill>
                          <a:latin typeface="Arial" charset="0"/>
                          <a:cs typeface="Arial" charset="0"/>
                        </a:rPr>
                        <a:t> y </a:t>
                      </a:r>
                      <a:r>
                        <a:rPr kumimoji="0" sz="2800" b="0" i="0" u="none" strike="noStrike" cap="none" normalizeH="0" baseline="0" dirty="0" err="1">
                          <a:ln>
                            <a:noFill/>
                          </a:ln>
                          <a:solidFill>
                            <a:schemeClr val="tx1"/>
                          </a:solidFill>
                          <a:latin typeface="Arial" charset="0"/>
                          <a:cs typeface="Arial" charset="0"/>
                        </a:rPr>
                        <a:t>atardecer</a:t>
                      </a:r>
                      <a:endParaRPr kumimoji="0" sz="2800" b="0" i="0" u="none" strike="noStrike" cap="none" normalizeH="0" baseline="0" dirty="0">
                        <a:ln>
                          <a:noFill/>
                        </a:ln>
                        <a:solidFill>
                          <a:schemeClr val="tx1"/>
                        </a:solidFill>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rtl="0"/>
            <a:r>
              <a:rPr b="1"/>
              <a:t>Charlen</a:t>
            </a:r>
          </a:p>
        </p:txBody>
      </p:sp>
      <p:sp>
        <p:nvSpPr>
          <p:cNvPr id="23555" name="Rectangle 3"/>
          <p:cNvSpPr>
            <a:spLocks noGrp="1" noChangeArrowheads="1"/>
          </p:cNvSpPr>
          <p:nvPr>
            <p:ph type="body" idx="1"/>
          </p:nvPr>
        </p:nvSpPr>
        <p:spPr/>
        <p:txBody>
          <a:bodyPr/>
          <a:lstStyle/>
          <a:p>
            <a:pPr rtl="0"/>
            <a:r>
              <a:rPr sz="4400"/>
              <a:t>¿Alguna vez tuvieron que controlar los mosquitos? </a:t>
            </a:r>
          </a:p>
          <a:p>
            <a:pPr rtl="0"/>
            <a:r>
              <a:rPr sz="4400"/>
              <a:t>Control de roedores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rtl="0"/>
            <a:r>
              <a:rPr b="1"/>
              <a:t>Control de mosquitos - mosquiteros para cama</a:t>
            </a:r>
          </a:p>
        </p:txBody>
      </p:sp>
      <p:sp>
        <p:nvSpPr>
          <p:cNvPr id="24579" name="Rectangle 3"/>
          <p:cNvSpPr>
            <a:spLocks noGrp="1" noChangeArrowheads="1"/>
          </p:cNvSpPr>
          <p:nvPr>
            <p:ph type="body" idx="1"/>
          </p:nvPr>
        </p:nvSpPr>
        <p:spPr>
          <a:xfrm>
            <a:off x="479820" y="1981200"/>
            <a:ext cx="4458312" cy="4343400"/>
          </a:xfrm>
        </p:spPr>
        <p:txBody>
          <a:bodyPr/>
          <a:lstStyle/>
          <a:p>
            <a:pPr rtl="0">
              <a:lnSpc>
                <a:spcPct val="80000"/>
              </a:lnSpc>
            </a:pPr>
            <a:r>
              <a:rPr sz="3600" dirty="0" err="1"/>
              <a:t>Útil</a:t>
            </a:r>
            <a:r>
              <a:rPr sz="3600" dirty="0"/>
              <a:t> contra </a:t>
            </a:r>
            <a:r>
              <a:rPr sz="3600" dirty="0" err="1"/>
              <a:t>las</a:t>
            </a:r>
            <a:r>
              <a:rPr sz="3600" dirty="0"/>
              <a:t> </a:t>
            </a:r>
            <a:r>
              <a:rPr sz="3600" dirty="0" err="1"/>
              <a:t>picaduras</a:t>
            </a:r>
            <a:r>
              <a:rPr sz="3600" dirty="0"/>
              <a:t> </a:t>
            </a:r>
            <a:r>
              <a:rPr sz="3600" dirty="0" err="1"/>
              <a:t>nocturnas</a:t>
            </a:r>
            <a:r>
              <a:rPr sz="3600" dirty="0"/>
              <a:t> de mosquitos</a:t>
            </a:r>
          </a:p>
          <a:p>
            <a:pPr rtl="0">
              <a:lnSpc>
                <a:spcPct val="80000"/>
              </a:lnSpc>
            </a:pPr>
            <a:r>
              <a:rPr sz="3600" dirty="0"/>
              <a:t>Barrera </a:t>
            </a:r>
            <a:r>
              <a:rPr sz="3600" dirty="0" err="1"/>
              <a:t>mecánica</a:t>
            </a:r>
            <a:endParaRPr sz="3600" dirty="0"/>
          </a:p>
          <a:p>
            <a:pPr rtl="0">
              <a:lnSpc>
                <a:spcPct val="80000"/>
              </a:lnSpc>
            </a:pPr>
            <a:r>
              <a:rPr sz="3600" dirty="0"/>
              <a:t>Los </a:t>
            </a:r>
            <a:r>
              <a:rPr sz="3600" dirty="0" err="1"/>
              <a:t>mosquiteros</a:t>
            </a:r>
            <a:r>
              <a:rPr sz="3600" dirty="0"/>
              <a:t> </a:t>
            </a:r>
            <a:r>
              <a:rPr sz="3600" dirty="0" err="1"/>
              <a:t>tratados</a:t>
            </a:r>
            <a:r>
              <a:rPr sz="3600" dirty="0"/>
              <a:t> con </a:t>
            </a:r>
            <a:r>
              <a:rPr sz="3600" dirty="0" err="1"/>
              <a:t>insecticida</a:t>
            </a:r>
            <a:r>
              <a:rPr sz="3600" dirty="0"/>
              <a:t> (MTI) son </a:t>
            </a:r>
            <a:r>
              <a:rPr sz="3600" dirty="0" err="1"/>
              <a:t>más</a:t>
            </a:r>
            <a:r>
              <a:rPr sz="3600" dirty="0"/>
              <a:t> </a:t>
            </a:r>
            <a:r>
              <a:rPr sz="3600" dirty="0" err="1"/>
              <a:t>efectivos</a:t>
            </a:r>
            <a:endParaRPr sz="3600" dirty="0"/>
          </a:p>
        </p:txBody>
      </p:sp>
      <p:grpSp>
        <p:nvGrpSpPr>
          <p:cNvPr id="24580" name="Group 11"/>
          <p:cNvGrpSpPr>
            <a:grpSpLocks/>
          </p:cNvGrpSpPr>
          <p:nvPr/>
        </p:nvGrpSpPr>
        <p:grpSpPr bwMode="auto">
          <a:xfrm>
            <a:off x="4938132" y="2209800"/>
            <a:ext cx="3893389" cy="3124200"/>
            <a:chOff x="3504" y="1680"/>
            <a:chExt cx="2181" cy="1614"/>
          </a:xfrm>
        </p:grpSpPr>
        <p:pic>
          <p:nvPicPr>
            <p:cNvPr id="24582" name="Picture 5" descr="Bed net distribution event in Uganda. Chien-Chi Chang/Magnum on Mala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1680"/>
              <a:ext cx="2160" cy="14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83" name="Text Box 6"/>
            <p:cNvSpPr txBox="1">
              <a:spLocks noChangeArrowheads="1"/>
            </p:cNvSpPr>
            <p:nvPr/>
          </p:nvSpPr>
          <p:spPr bwMode="auto">
            <a:xfrm>
              <a:off x="4800" y="3120"/>
              <a:ext cx="885"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sz="1200"/>
                <a:t>(Fuente: Magnum)</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_2010-11-29">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Presentation_2010-11-29</Template>
  <TotalTime>131</TotalTime>
  <Words>2877</Words>
  <Application>Microsoft Office PowerPoint</Application>
  <PresentationFormat>On-screen Show (4:3)</PresentationFormat>
  <Paragraphs>309</Paragraphs>
  <Slides>25</Slides>
  <Notes>18</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9" baseType="lpstr">
      <vt:lpstr>Arial</vt:lpstr>
      <vt:lpstr>Calibri</vt:lpstr>
      <vt:lpstr>Template_Powerpoint Presentation_2010-11-29</vt:lpstr>
      <vt:lpstr>Picture</vt:lpstr>
      <vt:lpstr>PowerPoint Presentation</vt:lpstr>
      <vt:lpstr>PowerPoint Presentation</vt:lpstr>
      <vt:lpstr>Control de vectores</vt:lpstr>
      <vt:lpstr>Resultados del aprendizaje</vt:lpstr>
      <vt:lpstr>¿Qué es un vector?</vt:lpstr>
      <vt:lpstr> Vectores de enfermedad comunes</vt:lpstr>
      <vt:lpstr>Tres tipos de mosquitos</vt:lpstr>
      <vt:lpstr>Charlen</vt:lpstr>
      <vt:lpstr>Control de mosquitos - mosquiteros para cama</vt:lpstr>
      <vt:lpstr>Control de mosquitos – insecticida residual en espray </vt:lpstr>
      <vt:lpstr>Control de mosquitos –  esprays, vaporizadores y espirales insecticidas</vt:lpstr>
      <vt:lpstr>Control de mosquitos –  protección personal</vt:lpstr>
      <vt:lpstr>Control de mosquitos – ambiente</vt:lpstr>
      <vt:lpstr>Charlen sobre el tema.</vt:lpstr>
      <vt:lpstr>¡Los roedores son grandes atletas!</vt:lpstr>
      <vt:lpstr>Control pasivo –  proteger reservas de alimentos y construcciones</vt:lpstr>
      <vt:lpstr>Control pasivo –  proteger reservas de alimentos y construcciones</vt:lpstr>
      <vt:lpstr>Otras medidas pasivas</vt:lpstr>
      <vt:lpstr>Control activo - trampas</vt:lpstr>
      <vt:lpstr>Control activo – veneno y cebo</vt:lpstr>
      <vt:lpstr>Control activo – veneno y cebo</vt:lpstr>
      <vt:lpstr>Control activo – trampas de goma para roedores</vt:lpstr>
      <vt:lpstr>Pegamento para ratas – ¡Ups!</vt:lpstr>
      <vt:lpstr>Revisión</vt:lpstr>
      <vt:lpstr>Revisión</vt:lpstr>
    </vt:vector>
  </TitlesOfParts>
  <Company>CAWST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Andrea Roach</cp:lastModifiedBy>
  <cp:revision>25</cp:revision>
  <dcterms:created xsi:type="dcterms:W3CDTF">2011-02-15T22:34:37Z</dcterms:created>
  <dcterms:modified xsi:type="dcterms:W3CDTF">2014-12-11T05:39:22Z</dcterms:modified>
</cp:coreProperties>
</file>