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310" r:id="rId2"/>
    <p:sldId id="256" r:id="rId3"/>
    <p:sldId id="257" r:id="rId4"/>
    <p:sldId id="280" r:id="rId5"/>
    <p:sldId id="275" r:id="rId6"/>
    <p:sldId id="312" r:id="rId7"/>
    <p:sldId id="276" r:id="rId8"/>
    <p:sldId id="313" r:id="rId9"/>
    <p:sldId id="314" r:id="rId10"/>
    <p:sldId id="315" r:id="rId11"/>
    <p:sldId id="279" r:id="rId12"/>
    <p:sldId id="277" r:id="rId13"/>
    <p:sldId id="278" r:id="rId14"/>
    <p:sldId id="282" r:id="rId15"/>
    <p:sldId id="281" r:id="rId16"/>
    <p:sldId id="283" r:id="rId17"/>
    <p:sldId id="284" r:id="rId18"/>
    <p:sldId id="285" r:id="rId19"/>
    <p:sldId id="286" r:id="rId20"/>
    <p:sldId id="289" r:id="rId21"/>
    <p:sldId id="292" r:id="rId22"/>
    <p:sldId id="293" r:id="rId23"/>
    <p:sldId id="304" r:id="rId24"/>
    <p:sldId id="302" r:id="rId25"/>
    <p:sldId id="303" r:id="rId26"/>
    <p:sldId id="291" r:id="rId27"/>
    <p:sldId id="311" r:id="rId28"/>
    <p:sldId id="287" r:id="rId29"/>
    <p:sldId id="288" r:id="rId30"/>
    <p:sldId id="296" r:id="rId31"/>
    <p:sldId id="290" r:id="rId32"/>
    <p:sldId id="295" r:id="rId33"/>
    <p:sldId id="297" r:id="rId34"/>
    <p:sldId id="294" r:id="rId35"/>
    <p:sldId id="298" r:id="rId36"/>
    <p:sldId id="271" r:id="rId37"/>
    <p:sldId id="299" r:id="rId38"/>
    <p:sldId id="300" r:id="rId39"/>
    <p:sldId id="301"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57" autoAdjust="0"/>
  </p:normalViewPr>
  <p:slideViewPr>
    <p:cSldViewPr>
      <p:cViewPr varScale="1">
        <p:scale>
          <a:sx n="56" d="100"/>
          <a:sy n="56" d="100"/>
        </p:scale>
        <p:origin x="-16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Arial" pitchFamily="-109" charset="0"/>
                <a:cs typeface="Arial" pitchFamily="-109"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B41B53D1-3129-43CC-ACFC-A885AD1D0138}" type="datetime1">
              <a:rPr lang="en-US"/>
              <a:pPr>
                <a:defRPr/>
              </a:pPr>
              <a:t>9/7/2012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Arial" pitchFamily="-109" charset="0"/>
                <a:cs typeface="Arial" pitchFamily="-109"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D44571A8-A5EB-4CB5-9609-6D9C260D4082}" type="slidenum">
              <a:rPr lang="en-US"/>
              <a:pPr>
                <a:defRPr/>
              </a:pPr>
              <a:t>‹#›</a:t>
            </a:fld>
            <a:endParaRPr lang="en-US"/>
          </a:p>
        </p:txBody>
      </p:sp>
    </p:spTree>
    <p:extLst>
      <p:ext uri="{BB962C8B-B14F-4D97-AF65-F5344CB8AC3E}">
        <p14:creationId xmlns:p14="http://schemas.microsoft.com/office/powerpoint/2010/main" val="160370169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36DE07A-DC5C-4909-9A98-9E54EEB68D2A}" type="slidenum">
              <a:rPr lang="en-US" smtClean="0"/>
              <a:pPr eaLnBrk="1" hangingPunct="1"/>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40EF575-0639-4B7F-A513-D8A17DC4254E}" type="slidenum">
              <a:rPr lang="en-US" smtClean="0"/>
              <a:pPr eaLnBrk="1" hangingPunct="1"/>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100" b="1" smtClean="0">
                <a:ea typeface="ＭＳ Ｐゴシック" pitchFamily="34" charset="-128"/>
              </a:rPr>
              <a:t>Cholera outbreaks can occur sporadically in any part of the world where water supplies, sanitation, food safety and hygiene practices are inadequate. </a:t>
            </a:r>
          </a:p>
          <a:p>
            <a:pPr eaLnBrk="1" hangingPunct="1">
              <a:lnSpc>
                <a:spcPct val="80000"/>
              </a:lnSpc>
            </a:pPr>
            <a:r>
              <a:rPr lang="en-US" sz="1100" b="1" smtClean="0">
                <a:ea typeface="ＭＳ Ｐゴシック" pitchFamily="34" charset="-128"/>
              </a:rPr>
              <a:t>Overcrowded communities with poor sanitation and unsafe drinking-water supplies are most frequently affected.</a:t>
            </a:r>
          </a:p>
          <a:p>
            <a:pPr eaLnBrk="1" hangingPunct="1">
              <a:lnSpc>
                <a:spcPct val="80000"/>
              </a:lnSpc>
            </a:pPr>
            <a:endParaRPr lang="en-US" sz="1100" b="1" smtClean="0">
              <a:ea typeface="ＭＳ Ｐゴシック" pitchFamily="34" charset="-128"/>
            </a:endParaRPr>
          </a:p>
          <a:p>
            <a:pPr eaLnBrk="1" hangingPunct="1">
              <a:lnSpc>
                <a:spcPct val="80000"/>
              </a:lnSpc>
            </a:pPr>
            <a:r>
              <a:rPr lang="en-US" sz="1100" b="1" smtClean="0">
                <a:ea typeface="ＭＳ Ｐゴシック" pitchFamily="34" charset="-128"/>
              </a:rPr>
              <a:t>The disease and how it affects people:</a:t>
            </a:r>
          </a:p>
          <a:p>
            <a:pPr eaLnBrk="1" hangingPunct="1">
              <a:lnSpc>
                <a:spcPct val="80000"/>
              </a:lnSpc>
            </a:pPr>
            <a:r>
              <a:rPr lang="en-US" sz="1100" b="1" smtClean="0">
                <a:ea typeface="ＭＳ Ｐゴシック" pitchFamily="34" charset="-128"/>
              </a:rPr>
              <a:t>Cholera is an acute infection of the intestine, which begins suddenly with painless watery diarrhoea, nausea and vomiting. Most people who become infected have very mild diarrhoea or symptom-free infection.</a:t>
            </a:r>
          </a:p>
          <a:p>
            <a:pPr eaLnBrk="1" hangingPunct="1">
              <a:lnSpc>
                <a:spcPct val="80000"/>
              </a:lnSpc>
            </a:pPr>
            <a:r>
              <a:rPr lang="en-US" sz="1100" b="1" smtClean="0">
                <a:ea typeface="ＭＳ Ｐゴシック" pitchFamily="34" charset="-128"/>
              </a:rPr>
              <a:t>Malnourished people in particular experience more severe symptoms. </a:t>
            </a:r>
          </a:p>
          <a:p>
            <a:pPr eaLnBrk="1" hangingPunct="1">
              <a:lnSpc>
                <a:spcPct val="80000"/>
              </a:lnSpc>
            </a:pPr>
            <a:r>
              <a:rPr lang="en-US" sz="1100" b="1" smtClean="0">
                <a:ea typeface="ＭＳ Ｐゴシック" pitchFamily="34" charset="-128"/>
              </a:rPr>
              <a:t>Severe cholera cases present with profuse diarrhoea and vomiting. </a:t>
            </a:r>
          </a:p>
          <a:p>
            <a:pPr eaLnBrk="1" hangingPunct="1">
              <a:lnSpc>
                <a:spcPct val="80000"/>
              </a:lnSpc>
            </a:pPr>
            <a:r>
              <a:rPr lang="en-US" sz="1100" b="1" smtClean="0">
                <a:ea typeface="ＭＳ Ｐゴシック" pitchFamily="34" charset="-128"/>
              </a:rPr>
              <a:t>Severe, untreated cholera can lead to rapid dehydration and death. </a:t>
            </a:r>
          </a:p>
          <a:p>
            <a:pPr eaLnBrk="1" hangingPunct="1">
              <a:lnSpc>
                <a:spcPct val="80000"/>
              </a:lnSpc>
            </a:pPr>
            <a:r>
              <a:rPr lang="en-US" sz="1100" b="1" smtClean="0">
                <a:ea typeface="ＭＳ Ｐゴシック" pitchFamily="34" charset="-128"/>
              </a:rPr>
              <a:t>If untreated, 50% of people with severe cholera will die, but prompt and adequate treatment reduces this to less than 1% of cases.</a:t>
            </a:r>
          </a:p>
          <a:p>
            <a:pPr eaLnBrk="1" hangingPunct="1">
              <a:lnSpc>
                <a:spcPct val="80000"/>
              </a:lnSpc>
            </a:pPr>
            <a:endParaRPr lang="en-US" sz="1100" b="1" smtClean="0">
              <a:ea typeface="ＭＳ Ｐゴシック" pitchFamily="34" charset="-128"/>
            </a:endParaRPr>
          </a:p>
          <a:p>
            <a:pPr eaLnBrk="1" hangingPunct="1">
              <a:lnSpc>
                <a:spcPct val="80000"/>
              </a:lnSpc>
            </a:pPr>
            <a:r>
              <a:rPr lang="en-US" sz="1100" b="1" smtClean="0">
                <a:ea typeface="ＭＳ Ｐゴシック" pitchFamily="34" charset="-128"/>
              </a:rPr>
              <a:t>The cause:</a:t>
            </a:r>
          </a:p>
          <a:p>
            <a:pPr eaLnBrk="1" hangingPunct="1">
              <a:lnSpc>
                <a:spcPct val="80000"/>
              </a:lnSpc>
            </a:pPr>
            <a:r>
              <a:rPr lang="en-US" sz="1100" b="1" smtClean="0">
                <a:ea typeface="ＭＳ Ｐゴシック" pitchFamily="34" charset="-128"/>
              </a:rPr>
              <a:t>Cholera is caused by the bacterium Vibrio cholerae. </a:t>
            </a:r>
          </a:p>
          <a:p>
            <a:pPr eaLnBrk="1" hangingPunct="1">
              <a:lnSpc>
                <a:spcPct val="80000"/>
              </a:lnSpc>
            </a:pPr>
            <a:r>
              <a:rPr lang="en-US" sz="1100" b="1" smtClean="0">
                <a:ea typeface="ＭＳ Ｐゴシック" pitchFamily="34" charset="-128"/>
              </a:rPr>
              <a:t>People become infected after eating food or drinking water that has been contaminated by the faeces of infected persons. </a:t>
            </a:r>
          </a:p>
          <a:p>
            <a:pPr eaLnBrk="1" hangingPunct="1">
              <a:lnSpc>
                <a:spcPct val="80000"/>
              </a:lnSpc>
            </a:pPr>
            <a:r>
              <a:rPr lang="en-US" sz="1100" b="1" smtClean="0">
                <a:ea typeface="ＭＳ Ｐゴシック" pitchFamily="34" charset="-128"/>
              </a:rPr>
              <a:t>Raw or undercooked seafood may be a source of infection in areas where cholera is prevalent and sanitation is poor. </a:t>
            </a:r>
          </a:p>
          <a:p>
            <a:pPr eaLnBrk="1" hangingPunct="1">
              <a:lnSpc>
                <a:spcPct val="80000"/>
              </a:lnSpc>
            </a:pPr>
            <a:r>
              <a:rPr lang="en-US" sz="1100" b="1" smtClean="0">
                <a:ea typeface="ＭＳ Ｐゴシック" pitchFamily="34" charset="-128"/>
              </a:rPr>
              <a:t>Vegetables and fruit that have been washed with water contaminated by sewage may also transmit the infection if V. cholerae is present.</a:t>
            </a:r>
          </a:p>
          <a:p>
            <a:pPr eaLnBrk="1" hangingPunct="1">
              <a:lnSpc>
                <a:spcPct val="80000"/>
              </a:lnSpc>
            </a:pPr>
            <a:endParaRPr lang="en-US" sz="1100" b="1" smtClean="0">
              <a:ea typeface="ＭＳ Ｐゴシック" pitchFamily="34" charset="-128"/>
            </a:endParaRPr>
          </a:p>
          <a:p>
            <a:pPr eaLnBrk="1" hangingPunct="1">
              <a:lnSpc>
                <a:spcPct val="80000"/>
              </a:lnSpc>
            </a:pPr>
            <a:r>
              <a:rPr lang="en-US" sz="1100" b="1" smtClean="0">
                <a:ea typeface="ＭＳ Ｐゴシック" pitchFamily="34" charset="-128"/>
              </a:rPr>
              <a:t>Distribution:</a:t>
            </a:r>
          </a:p>
          <a:p>
            <a:pPr eaLnBrk="1" hangingPunct="1">
              <a:lnSpc>
                <a:spcPct val="80000"/>
              </a:lnSpc>
            </a:pPr>
            <a:r>
              <a:rPr lang="en-US" sz="1100" b="1" smtClean="0">
                <a:ea typeface="ＭＳ Ｐゴシック" pitchFamily="34" charset="-128"/>
              </a:rPr>
              <a:t>Cholera cases and deaths were officially reported to WHO, in the year 2000, from 27 countries in Africa, 9 countries in Latin America, 13 countries in Asia, 2 countries in Europe, and 4 countries in Oceania.</a:t>
            </a:r>
          </a:p>
          <a:p>
            <a:pPr eaLnBrk="1" hangingPunct="1">
              <a:lnSpc>
                <a:spcPct val="80000"/>
              </a:lnSpc>
            </a:pPr>
            <a:endParaRPr lang="en-US" sz="1100" b="1" smtClean="0">
              <a:ea typeface="ＭＳ Ｐゴシック" pitchFamily="34" charset="-128"/>
            </a:endParaRPr>
          </a:p>
          <a:p>
            <a:pPr eaLnBrk="1" hangingPunct="1">
              <a:lnSpc>
                <a:spcPct val="80000"/>
              </a:lnSpc>
            </a:pPr>
            <a:r>
              <a:rPr lang="en-US" sz="1100" b="1" smtClean="0">
                <a:ea typeface="ＭＳ Ｐゴシック" pitchFamily="34" charset="-128"/>
              </a:rPr>
              <a:t>Scope of the Problem:</a:t>
            </a:r>
          </a:p>
          <a:p>
            <a:pPr eaLnBrk="1" hangingPunct="1">
              <a:lnSpc>
                <a:spcPct val="80000"/>
              </a:lnSpc>
            </a:pPr>
            <a:r>
              <a:rPr lang="en-US" sz="1100" b="1" smtClean="0">
                <a:ea typeface="ＭＳ Ｐゴシック" pitchFamily="34" charset="-128"/>
              </a:rPr>
              <a:t>Control of cholera is a major problem in several Asian countries as well as in Africa. </a:t>
            </a:r>
          </a:p>
          <a:p>
            <a:pPr eaLnBrk="1" hangingPunct="1">
              <a:lnSpc>
                <a:spcPct val="80000"/>
              </a:lnSpc>
            </a:pPr>
            <a:r>
              <a:rPr lang="en-US" sz="1100" b="1" smtClean="0">
                <a:ea typeface="ＭＳ Ｐゴシック" pitchFamily="34" charset="-128"/>
              </a:rPr>
              <a:t>In the year 2000, some 140,000 cases resulting in approximately 5000 deaths were officially notified to WHO. </a:t>
            </a:r>
          </a:p>
          <a:p>
            <a:pPr eaLnBrk="1" hangingPunct="1">
              <a:lnSpc>
                <a:spcPct val="80000"/>
              </a:lnSpc>
            </a:pPr>
            <a:r>
              <a:rPr lang="en-US" sz="1100" b="1" smtClean="0">
                <a:ea typeface="ＭＳ Ｐゴシック" pitchFamily="34" charset="-128"/>
              </a:rPr>
              <a:t>Africa accounted for 87% of these cases. </a:t>
            </a:r>
          </a:p>
          <a:p>
            <a:pPr eaLnBrk="1" hangingPunct="1">
              <a:lnSpc>
                <a:spcPct val="80000"/>
              </a:lnSpc>
            </a:pPr>
            <a:r>
              <a:rPr lang="en-US" sz="1100" b="1" smtClean="0">
                <a:ea typeface="ＭＳ Ｐゴシック" pitchFamily="34" charset="-128"/>
              </a:rPr>
              <a:t>After almost a century of no reported cases of the disease, cholera reached Latin America in 1991; however, the number of cases reported has been steadily declining since 1995.</a:t>
            </a:r>
          </a:p>
          <a:p>
            <a:pPr eaLnBrk="1" hangingPunct="1">
              <a:lnSpc>
                <a:spcPct val="80000"/>
              </a:lnSpc>
            </a:pPr>
            <a:endParaRPr lang="en-US" sz="1100" b="1" smtClean="0">
              <a:ea typeface="ＭＳ Ｐゴシック"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073F4F-3673-4200-A222-204A87278B2A}" type="slidenum">
              <a:rPr lang="en-US" smtClean="0"/>
              <a:pPr eaLnBrk="1" hangingPunct="1"/>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Interventions:</a:t>
            </a:r>
          </a:p>
          <a:p>
            <a:pPr eaLnBrk="1" hangingPunct="1"/>
            <a:r>
              <a:rPr lang="en-US" smtClean="0">
                <a:ea typeface="ＭＳ Ｐゴシック" pitchFamily="34" charset="-128"/>
              </a:rPr>
              <a:t>To prevent the spread of cholera, the following four interventions are essential:</a:t>
            </a:r>
          </a:p>
          <a:p>
            <a:pPr eaLnBrk="1" hangingPunct="1"/>
            <a:r>
              <a:rPr lang="en-US" smtClean="0">
                <a:ea typeface="ＭＳ Ｐゴシック" pitchFamily="34" charset="-128"/>
              </a:rPr>
              <a:t>Provision of adequate safe drinking-water</a:t>
            </a:r>
          </a:p>
          <a:p>
            <a:pPr eaLnBrk="1" hangingPunct="1"/>
            <a:r>
              <a:rPr lang="en-US" smtClean="0">
                <a:ea typeface="ＭＳ Ｐゴシック" pitchFamily="34" charset="-128"/>
              </a:rPr>
              <a:t>Proper personal hygiene</a:t>
            </a:r>
          </a:p>
          <a:p>
            <a:pPr eaLnBrk="1" hangingPunct="1"/>
            <a:r>
              <a:rPr lang="en-US" smtClean="0">
                <a:ea typeface="ＭＳ Ｐゴシック" pitchFamily="34" charset="-128"/>
              </a:rPr>
              <a:t>Proper food hygiene</a:t>
            </a:r>
          </a:p>
          <a:p>
            <a:pPr eaLnBrk="1" hangingPunct="1"/>
            <a:r>
              <a:rPr lang="en-US" smtClean="0">
                <a:ea typeface="ＭＳ Ｐゴシック" pitchFamily="34" charset="-128"/>
              </a:rPr>
              <a:t>Hygienic disposal of human excreta.</a:t>
            </a:r>
          </a:p>
          <a:p>
            <a:pPr eaLnBrk="1" hangingPunct="1"/>
            <a:r>
              <a:rPr lang="en-US" smtClean="0">
                <a:ea typeface="ＭＳ Ｐゴシック" pitchFamily="34" charset="-128"/>
              </a:rPr>
              <a:t>Treatment of cholera consists mainly in replacement of lost fluids and salts. </a:t>
            </a:r>
          </a:p>
          <a:p>
            <a:pPr eaLnBrk="1" hangingPunct="1"/>
            <a:r>
              <a:rPr lang="en-US" smtClean="0">
                <a:ea typeface="ＭＳ Ｐゴシック" pitchFamily="34" charset="-128"/>
              </a:rPr>
              <a:t>The use of oral rehydration salts (ORS) is the quickest and most efficient way of doing this. Most people recover in 3 to 6 days. If the infected person becomes severely dehydrated, intravenous fluids can be given. </a:t>
            </a:r>
          </a:p>
          <a:p>
            <a:pPr eaLnBrk="1" hangingPunct="1"/>
            <a:r>
              <a:rPr lang="en-US" smtClean="0">
                <a:ea typeface="ＭＳ Ｐゴシック" pitchFamily="34" charset="-128"/>
              </a:rPr>
              <a:t>Antibiotics are not necessary to successfully treat a cholera patient.</a:t>
            </a:r>
          </a:p>
          <a:p>
            <a:pPr eaLnBrk="1" hangingPunct="1"/>
            <a:endParaRPr lang="en-US" smtClean="0">
              <a:ea typeface="ＭＳ Ｐゴシック" pitchFamily="34"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C0E0AF0-B654-4A54-9421-3E694A46EDE0}" type="slidenum">
              <a:rPr lang="en-US" smtClean="0"/>
              <a:pPr eaLnBrk="1" hangingPunct="1"/>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677F2D-6A82-4B62-97FC-89539491AE4B}" type="slidenum">
              <a:rPr lang="en-US" smtClean="0"/>
              <a:pPr eaLnBrk="1" hangingPunct="1"/>
              <a:t>14</a:t>
            </a:fld>
            <a:endParaRPr lang="en-US" smtClean="0"/>
          </a:p>
        </p:txBody>
      </p:sp>
      <p:sp>
        <p:nvSpPr>
          <p:cNvPr id="46083" name="Rectangle 2"/>
          <p:cNvSpPr>
            <a:spLocks noGrp="1" noRot="1" noChangeAspect="1" noChangeArrowheads="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100" smtClean="0">
                <a:ea typeface="ＭＳ Ｐゴシック" pitchFamily="34" charset="-128"/>
              </a:rPr>
              <a:t>Typhoid and paratyphoid fevers are infections caused by bacteria which are transmitted from faeces to ingestion. </a:t>
            </a:r>
          </a:p>
          <a:p>
            <a:pPr eaLnBrk="1" hangingPunct="1">
              <a:lnSpc>
                <a:spcPct val="90000"/>
              </a:lnSpc>
            </a:pPr>
            <a:r>
              <a:rPr lang="en-US" sz="1100" smtClean="0">
                <a:ea typeface="ＭＳ Ｐゴシック" pitchFamily="34" charset="-128"/>
              </a:rPr>
              <a:t>Clean water, hygiene and good sanitation prevent the spread of typhoid and paratyphoid. </a:t>
            </a:r>
          </a:p>
          <a:p>
            <a:pPr eaLnBrk="1" hangingPunct="1">
              <a:lnSpc>
                <a:spcPct val="90000"/>
              </a:lnSpc>
            </a:pPr>
            <a:r>
              <a:rPr lang="en-US" sz="1100" smtClean="0">
                <a:ea typeface="ＭＳ Ｐゴシック" pitchFamily="34" charset="-128"/>
              </a:rPr>
              <a:t>Contaminated water is one of the pathways of transmission of the disease.</a:t>
            </a:r>
          </a:p>
          <a:p>
            <a:pPr eaLnBrk="1" hangingPunct="1">
              <a:lnSpc>
                <a:spcPct val="90000"/>
              </a:lnSpc>
            </a:pPr>
            <a:endParaRPr lang="en-US" sz="1100" b="1" smtClean="0">
              <a:ea typeface="ＭＳ Ｐゴシック" pitchFamily="34" charset="-128"/>
            </a:endParaRPr>
          </a:p>
          <a:p>
            <a:pPr eaLnBrk="1" hangingPunct="1">
              <a:lnSpc>
                <a:spcPct val="90000"/>
              </a:lnSpc>
            </a:pPr>
            <a:r>
              <a:rPr lang="en-US" sz="1100" b="1" smtClean="0">
                <a:ea typeface="ＭＳ Ｐゴシック" pitchFamily="34" charset="-128"/>
              </a:rPr>
              <a:t>The disease and how it affects people:</a:t>
            </a:r>
          </a:p>
          <a:p>
            <a:pPr eaLnBrk="1" hangingPunct="1">
              <a:lnSpc>
                <a:spcPct val="90000"/>
              </a:lnSpc>
            </a:pPr>
            <a:r>
              <a:rPr lang="en-US" sz="1100" b="1" smtClean="0">
                <a:ea typeface="ＭＳ Ｐゴシック" pitchFamily="34" charset="-128"/>
              </a:rPr>
              <a:t>Typhoid fever is a bacterial infection of the intestinal tract and bloodstream.</a:t>
            </a:r>
          </a:p>
          <a:p>
            <a:pPr eaLnBrk="1" hangingPunct="1">
              <a:lnSpc>
                <a:spcPct val="90000"/>
              </a:lnSpc>
            </a:pPr>
            <a:r>
              <a:rPr lang="en-US" sz="1100" b="1" smtClean="0">
                <a:ea typeface="ＭＳ Ｐゴシック" pitchFamily="34" charset="-128"/>
              </a:rPr>
              <a:t> Symptoms can be mild or severe and include sustained fever as high as 39°-40° C, malaise, anorexia, headache, constipation or diarrhoea, rose-coloured spots on the chest area and enlarged spleen and liver. </a:t>
            </a:r>
          </a:p>
          <a:p>
            <a:pPr eaLnBrk="1" hangingPunct="1">
              <a:lnSpc>
                <a:spcPct val="90000"/>
              </a:lnSpc>
            </a:pPr>
            <a:r>
              <a:rPr lang="en-US" sz="1100" b="1" smtClean="0">
                <a:ea typeface="ＭＳ Ｐゴシック" pitchFamily="34" charset="-128"/>
              </a:rPr>
              <a:t>Most people show symptoms 1-3 weeks after exposure.</a:t>
            </a:r>
          </a:p>
          <a:p>
            <a:pPr eaLnBrk="1" hangingPunct="1">
              <a:lnSpc>
                <a:spcPct val="90000"/>
              </a:lnSpc>
            </a:pPr>
            <a:endParaRPr lang="en-US" sz="1100" b="1" smtClean="0">
              <a:ea typeface="ＭＳ Ｐゴシック" pitchFamily="34" charset="-128"/>
            </a:endParaRPr>
          </a:p>
          <a:p>
            <a:pPr eaLnBrk="1" hangingPunct="1">
              <a:lnSpc>
                <a:spcPct val="90000"/>
              </a:lnSpc>
            </a:pPr>
            <a:r>
              <a:rPr lang="en-US" sz="1100" b="1" smtClean="0">
                <a:ea typeface="ＭＳ Ｐゴシック" pitchFamily="34" charset="-128"/>
              </a:rPr>
              <a:t>The cause:</a:t>
            </a:r>
          </a:p>
          <a:p>
            <a:pPr eaLnBrk="1" hangingPunct="1">
              <a:lnSpc>
                <a:spcPct val="90000"/>
              </a:lnSpc>
            </a:pPr>
            <a:r>
              <a:rPr lang="en-US" sz="1100" b="1" smtClean="0">
                <a:ea typeface="ＭＳ Ｐゴシック" pitchFamily="34" charset="-128"/>
              </a:rPr>
              <a:t>Typhoid and paratyphoid fevers are caused by the bacteria Salmonella typhi and Salmonella paratyphi respectively. </a:t>
            </a:r>
          </a:p>
          <a:p>
            <a:pPr eaLnBrk="1" hangingPunct="1">
              <a:lnSpc>
                <a:spcPct val="90000"/>
              </a:lnSpc>
            </a:pPr>
            <a:r>
              <a:rPr lang="en-US" sz="1100" b="1" smtClean="0">
                <a:ea typeface="ＭＳ Ｐゴシック" pitchFamily="34" charset="-128"/>
              </a:rPr>
              <a:t>Typhoid and paratyphoid germs are passed in the faeces and urine of infected people. </a:t>
            </a:r>
          </a:p>
          <a:p>
            <a:pPr eaLnBrk="1" hangingPunct="1">
              <a:lnSpc>
                <a:spcPct val="90000"/>
              </a:lnSpc>
            </a:pPr>
            <a:r>
              <a:rPr lang="en-US" sz="1100" b="1" smtClean="0">
                <a:ea typeface="ＭＳ Ｐゴシック" pitchFamily="34" charset="-128"/>
              </a:rPr>
              <a:t>People become infected after eating food or drinking beverages that have been handled by a person who is infected or by drinking water that has been contaminated by sewage containing the bacteria. </a:t>
            </a:r>
          </a:p>
          <a:p>
            <a:pPr eaLnBrk="1" hangingPunct="1">
              <a:lnSpc>
                <a:spcPct val="90000"/>
              </a:lnSpc>
            </a:pPr>
            <a:r>
              <a:rPr lang="en-US" sz="1100" b="1" smtClean="0">
                <a:ea typeface="ＭＳ Ｐゴシック" pitchFamily="34" charset="-128"/>
              </a:rPr>
              <a:t>Once the bacteria enter the person’s body they multiply and spread from the intestines, into the bloodstream.</a:t>
            </a:r>
          </a:p>
          <a:p>
            <a:pPr eaLnBrk="1" hangingPunct="1">
              <a:lnSpc>
                <a:spcPct val="90000"/>
              </a:lnSpc>
            </a:pPr>
            <a:r>
              <a:rPr lang="en-US" sz="1100" b="1" smtClean="0">
                <a:ea typeface="ＭＳ Ｐゴシック" pitchFamily="34" charset="-128"/>
              </a:rPr>
              <a:t>Even after recovery from typhoid, a small number of individuals (called carriers) continue to carry the bacteria. </a:t>
            </a:r>
          </a:p>
          <a:p>
            <a:pPr eaLnBrk="1" hangingPunct="1">
              <a:lnSpc>
                <a:spcPct val="90000"/>
              </a:lnSpc>
            </a:pPr>
            <a:r>
              <a:rPr lang="en-US" sz="1100" b="1" smtClean="0">
                <a:ea typeface="ＭＳ Ｐゴシック" pitchFamily="34" charset="-128"/>
              </a:rPr>
              <a:t>These people can be a source of infection for others. </a:t>
            </a:r>
          </a:p>
          <a:p>
            <a:pPr eaLnBrk="1" hangingPunct="1">
              <a:lnSpc>
                <a:spcPct val="90000"/>
              </a:lnSpc>
            </a:pPr>
            <a:endParaRPr lang="en-US" sz="1100" b="1" smtClean="0">
              <a:ea typeface="ＭＳ Ｐゴシック" pitchFamily="34" charset="-128"/>
            </a:endParaRPr>
          </a:p>
          <a:p>
            <a:pPr eaLnBrk="1" hangingPunct="1">
              <a:lnSpc>
                <a:spcPct val="90000"/>
              </a:lnSpc>
            </a:pPr>
            <a:r>
              <a:rPr lang="en-US" sz="1100" b="1" smtClean="0">
                <a:ea typeface="ＭＳ Ｐゴシック" pitchFamily="34" charset="-128"/>
              </a:rPr>
              <a:t>The transmission of typhoid and paratyphoid in less-industrialized countries may be due to contaminated food or water. In some countries, shellfish taken from sewage-contaminated beds is an important route of infection. </a:t>
            </a:r>
          </a:p>
          <a:p>
            <a:pPr eaLnBrk="1" hangingPunct="1">
              <a:lnSpc>
                <a:spcPct val="90000"/>
              </a:lnSpc>
            </a:pPr>
            <a:r>
              <a:rPr lang="en-US" sz="1100" b="1" smtClean="0">
                <a:ea typeface="ＭＳ Ｐゴシック" pitchFamily="34" charset="-128"/>
              </a:rPr>
              <a:t>Where water quality is high, and chlorinated water piped into the house is widely available, transmission is more likely to occur via food contaminated by carriers handling food.</a:t>
            </a:r>
          </a:p>
          <a:p>
            <a:pPr eaLnBrk="1" hangingPunct="1">
              <a:lnSpc>
                <a:spcPct val="90000"/>
              </a:lnSpc>
            </a:pPr>
            <a:endParaRPr lang="en-US" sz="1100" b="1" smtClean="0">
              <a:ea typeface="ＭＳ Ｐゴシック" pitchFamily="34" charset="-128"/>
            </a:endParaRPr>
          </a:p>
          <a:p>
            <a:pPr eaLnBrk="1" hangingPunct="1">
              <a:lnSpc>
                <a:spcPct val="90000"/>
              </a:lnSpc>
            </a:pPr>
            <a:r>
              <a:rPr lang="en-US" sz="1100" b="1" smtClean="0">
                <a:ea typeface="ＭＳ Ｐゴシック" pitchFamily="34" charset="-128"/>
              </a:rPr>
              <a:t>Distribution:</a:t>
            </a:r>
          </a:p>
          <a:p>
            <a:pPr eaLnBrk="1" hangingPunct="1">
              <a:lnSpc>
                <a:spcPct val="90000"/>
              </a:lnSpc>
            </a:pPr>
            <a:r>
              <a:rPr lang="en-US" sz="1100" b="1" smtClean="0">
                <a:ea typeface="ＭＳ Ｐゴシック" pitchFamily="34" charset="-128"/>
              </a:rPr>
              <a:t>Typhoid is common in less-industrialized countries, principally owing to the problem of unsafe drinking-water, inadequate sewage disposal and flooding.</a:t>
            </a:r>
          </a:p>
          <a:p>
            <a:pPr eaLnBrk="1" hangingPunct="1">
              <a:lnSpc>
                <a:spcPct val="90000"/>
              </a:lnSpc>
            </a:pPr>
            <a:endParaRPr lang="en-US" sz="1100" b="1" smtClean="0">
              <a:ea typeface="ＭＳ Ｐゴシック" pitchFamily="34" charset="-128"/>
            </a:endParaRPr>
          </a:p>
          <a:p>
            <a:pPr eaLnBrk="1" hangingPunct="1">
              <a:lnSpc>
                <a:spcPct val="90000"/>
              </a:lnSpc>
            </a:pPr>
            <a:r>
              <a:rPr lang="en-US" sz="1100" b="1" smtClean="0">
                <a:ea typeface="ＭＳ Ｐゴシック" pitchFamily="34" charset="-128"/>
              </a:rPr>
              <a:t>Scope of the Problem:</a:t>
            </a:r>
          </a:p>
          <a:p>
            <a:pPr eaLnBrk="1" hangingPunct="1">
              <a:lnSpc>
                <a:spcPct val="90000"/>
              </a:lnSpc>
            </a:pPr>
            <a:r>
              <a:rPr lang="en-US" sz="1100" b="1" smtClean="0">
                <a:ea typeface="ＭＳ Ｐゴシック" pitchFamily="34" charset="-128"/>
              </a:rPr>
              <a:t>The annual incidence of typhoid is estimated to be about 17 million cases worldwide.</a:t>
            </a:r>
            <a:endParaRPr lang="en-US" sz="1100" smtClean="0">
              <a:ea typeface="ＭＳ Ｐゴシック"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BDC015-32D6-46AE-AEFA-9E2BD84D2AB7}" type="slidenum">
              <a:rPr lang="en-US" smtClean="0"/>
              <a:pPr eaLnBrk="1" hangingPunct="1"/>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ea typeface="ＭＳ Ｐゴシック" pitchFamily="34" charset="-128"/>
              </a:rPr>
              <a:t>Prevention:</a:t>
            </a:r>
          </a:p>
          <a:p>
            <a:pPr eaLnBrk="1" hangingPunct="1"/>
            <a:endParaRPr lang="en-US" b="1" smtClean="0">
              <a:ea typeface="ＭＳ Ｐゴシック" pitchFamily="34" charset="-128"/>
            </a:endParaRPr>
          </a:p>
          <a:p>
            <a:pPr eaLnBrk="1" hangingPunct="1"/>
            <a:r>
              <a:rPr lang="en-US" b="1" smtClean="0">
                <a:ea typeface="ＭＳ Ｐゴシック" pitchFamily="34" charset="-128"/>
              </a:rPr>
              <a:t>Public health interventions to prevent typhoid include:</a:t>
            </a:r>
          </a:p>
          <a:p>
            <a:pPr eaLnBrk="1" hangingPunct="1"/>
            <a:r>
              <a:rPr lang="en-US" b="1" smtClean="0">
                <a:ea typeface="ＭＳ Ｐゴシック" pitchFamily="34" charset="-128"/>
              </a:rPr>
              <a:t>Health education about personal hygiene, especially regarding hand-washing after toilet use and before food preparation </a:t>
            </a:r>
          </a:p>
          <a:p>
            <a:pPr eaLnBrk="1" hangingPunct="1"/>
            <a:r>
              <a:rPr lang="en-US" b="1" smtClean="0">
                <a:ea typeface="ＭＳ Ｐゴシック" pitchFamily="34" charset="-128"/>
              </a:rPr>
              <a:t>Provision of a safe water supply</a:t>
            </a:r>
          </a:p>
          <a:p>
            <a:pPr eaLnBrk="1" hangingPunct="1"/>
            <a:r>
              <a:rPr lang="en-US" b="1" smtClean="0">
                <a:ea typeface="ＭＳ Ｐゴシック" pitchFamily="34" charset="-128"/>
              </a:rPr>
              <a:t>Proper sanitation systems</a:t>
            </a:r>
          </a:p>
          <a:p>
            <a:pPr eaLnBrk="1" hangingPunct="1"/>
            <a:r>
              <a:rPr lang="en-US" b="1" smtClean="0">
                <a:ea typeface="ＭＳ Ｐゴシック" pitchFamily="34" charset="-128"/>
              </a:rPr>
              <a:t>Excluding disease carriers from food handling</a:t>
            </a:r>
          </a:p>
          <a:p>
            <a:pPr eaLnBrk="1" hangingPunct="1"/>
            <a:endParaRPr lang="en-US" b="1" smtClean="0">
              <a:ea typeface="ＭＳ Ｐゴシック" pitchFamily="34" charset="-128"/>
            </a:endParaRPr>
          </a:p>
          <a:p>
            <a:pPr eaLnBrk="1" hangingPunct="1"/>
            <a:r>
              <a:rPr lang="en-US" b="1" smtClean="0">
                <a:ea typeface="ＭＳ Ｐゴシック" pitchFamily="34" charset="-128"/>
              </a:rPr>
              <a:t>Control measures to combat typhoid include health education and antibiotic treatment. </a:t>
            </a:r>
          </a:p>
          <a:p>
            <a:pPr eaLnBrk="1" hangingPunct="1"/>
            <a:r>
              <a:rPr lang="en-US" b="1" smtClean="0">
                <a:ea typeface="ＭＳ Ｐゴシック" pitchFamily="34" charset="-128"/>
              </a:rPr>
              <a:t>A vaccine is available, although it is not routinely recommended except for those who will have prolonged exposure to potentially contaminated food and water in high-risk areas. </a:t>
            </a:r>
          </a:p>
          <a:p>
            <a:pPr eaLnBrk="1" hangingPunct="1"/>
            <a:r>
              <a:rPr lang="en-US" b="1" smtClean="0">
                <a:ea typeface="ＭＳ Ｐゴシック" pitchFamily="34" charset="-128"/>
              </a:rPr>
              <a:t>The vaccine does not provide full protection from infection.</a:t>
            </a:r>
            <a:endParaRPr lang="en-US" smtClean="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BBDB43-A5F9-438C-B146-CD839D31D6AF}" type="slidenum">
              <a:rPr lang="en-US" smtClean="0"/>
              <a:pPr eaLnBrk="1" hangingPunct="1"/>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Point out in the life cycle image that it is ingesting food and water containing the giardia cysts and affects the digestive system. </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BB94DB-2854-4529-9685-77A48DE010F3}" type="slidenum">
              <a:rPr lang="en-US" smtClean="0"/>
              <a:pPr eaLnBrk="1" hangingPunct="1"/>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normAutofit lnSpcReduction="10000"/>
          </a:bodyPr>
          <a:lstStyle/>
          <a:p>
            <a:pPr eaLnBrk="1" hangingPunct="1">
              <a:defRPr/>
            </a:pPr>
            <a:endParaRPr lang="en-US" dirty="0">
              <a:solidFill>
                <a:srgbClr val="000000"/>
              </a:solidFill>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37ED43-2C62-4699-9AC2-D6FD08C9C314}" type="slidenum">
              <a:rPr lang="en-US" smtClean="0"/>
              <a:pPr eaLnBrk="1" hangingPunct="1"/>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280E57C-9090-45A4-95D5-63974C3AD5D7}" type="slidenum">
              <a:rPr lang="en-US" smtClean="0"/>
              <a:pPr eaLnBrk="1" hangingPunct="1"/>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670D727-F9DD-4B76-801F-5AE446FE9E9A}" type="slidenum">
              <a:rPr lang="en-US" smtClean="0"/>
              <a:pPr eaLnBrk="1" hangingPunct="1"/>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19EA2D-1A0B-42E2-ABC9-41646DA89014}" type="slidenum">
              <a:rPr lang="en-US" smtClean="0"/>
              <a:pPr eaLnBrk="1" hangingPunct="1"/>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Cryptosporidiosis is typically an acute short-term infection but can become severe and non-resolving in children and immunocompromised individuals.</a:t>
            </a:r>
          </a:p>
          <a:p>
            <a:pPr eaLnBrk="1" hangingPunct="1"/>
            <a:r>
              <a:rPr lang="en-US" smtClean="0">
                <a:ea typeface="ＭＳ Ｐゴシック" pitchFamily="34" charset="-128"/>
              </a:rPr>
              <a:t>In humans, it remains in the lower intestine and may remain for up to five weeks.</a:t>
            </a:r>
          </a:p>
          <a:p>
            <a:pPr eaLnBrk="1" hangingPunct="1"/>
            <a:r>
              <a:rPr lang="en-US" smtClean="0">
                <a:ea typeface="ＭＳ Ｐゴシック" pitchFamily="34" charset="-128"/>
              </a:rPr>
              <a:t>The parasite is transmitted by environmentally hardy microbial cysts (oocytes) that, once ingested, excyst in the small intestine and result in an infection of intestinal epithelial tissue. </a:t>
            </a:r>
          </a:p>
          <a:p>
            <a:pPr eaLnBrk="1" hangingPunct="1"/>
            <a:endParaRPr lang="en-US" smtClean="0">
              <a:ea typeface="ＭＳ Ｐゴシック" pitchFamily="34" charset="-128"/>
            </a:endParaRPr>
          </a:p>
          <a:p>
            <a:pPr eaLnBrk="1" hangingPunct="1"/>
            <a:r>
              <a:rPr lang="en-US" smtClean="0">
                <a:ea typeface="ＭＳ Ｐゴシック" pitchFamily="34" charset="-128"/>
              </a:rPr>
              <a:t>Cryptosporidium does not utilize an insect vector and is capable of completing its life cycle within a single host, resulting in microbial cyst stages which are excreted in feces and are capable of transmission to a new host.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C6144A-3210-4EE8-9217-5DFB1BDF8A94}" type="slidenum">
              <a:rPr lang="en-US" smtClean="0"/>
              <a:pPr eaLnBrk="1" hangingPunct="1"/>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18C004D-E503-4366-BAFE-B95893494E6E}" type="slidenum">
              <a:rPr lang="en-US" smtClean="0"/>
              <a:pPr eaLnBrk="1" hangingPunct="1"/>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1D6CC3-05EA-4827-A0D4-DBC2586F1E35}" type="slidenum">
              <a:rPr lang="en-US" smtClean="0"/>
              <a:pPr eaLnBrk="1" hangingPunct="1"/>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0693C21-83A0-428A-BC44-92F4C7AE618F}" type="slidenum">
              <a:rPr lang="en-US" smtClean="0"/>
              <a:pPr eaLnBrk="1" hangingPunct="1"/>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The active trophozoite stage exists only in the host and in fresh loose feces. </a:t>
            </a:r>
          </a:p>
          <a:p>
            <a:pPr eaLnBrk="1" hangingPunct="1"/>
            <a:r>
              <a:rPr lang="en-US" smtClean="0">
                <a:ea typeface="ＭＳ Ｐゴシック" pitchFamily="34" charset="-128"/>
              </a:rPr>
              <a:t>Cysts survive outside the host in water, soils and on foods, especially under moist conditions on the latter. </a:t>
            </a:r>
          </a:p>
          <a:p>
            <a:pPr eaLnBrk="1" hangingPunct="1"/>
            <a:r>
              <a:rPr lang="en-US" smtClean="0">
                <a:ea typeface="ＭＳ Ｐゴシック" pitchFamily="34" charset="-128"/>
              </a:rPr>
              <a:t>The cysts are readily killed by heat and by freezing temperatures, and survive for only a few months outside of the host. </a:t>
            </a:r>
          </a:p>
          <a:p>
            <a:pPr eaLnBrk="1" hangingPunct="1"/>
            <a:r>
              <a:rPr lang="en-US" smtClean="0">
                <a:ea typeface="ＭＳ Ｐゴシック" pitchFamily="34" charset="-128"/>
              </a:rPr>
              <a:t>When cysts are swallowed they cause infections by excysting in the digestive tract. </a:t>
            </a:r>
          </a:p>
          <a:p>
            <a:pPr eaLnBrk="1" hangingPunct="1"/>
            <a:r>
              <a:rPr lang="en-US" smtClean="0">
                <a:ea typeface="ＭＳ Ｐゴシック" pitchFamily="34" charset="-128"/>
              </a:rPr>
              <a:t>The trophozoite stage is readily killed in the environment and cannot survive passage thought the acidic stomach to cause infection. </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D4C96BB-5D31-40F4-8D12-1CA8C717242E}" type="slidenum">
              <a:rPr lang="en-US" smtClean="0"/>
              <a:pPr eaLnBrk="1" hangingPunct="1"/>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CCBE11B-CEA7-4A26-8D69-2F97DA9D00C5}" type="slidenum">
              <a:rPr lang="en-US" smtClean="0"/>
              <a:pPr eaLnBrk="1" hangingPunct="1"/>
              <a:t>26</a:t>
            </a:fld>
            <a:endParaRPr lang="en-US" smtClean="0"/>
          </a:p>
        </p:txBody>
      </p:sp>
      <p:sp>
        <p:nvSpPr>
          <p:cNvPr id="58371" name="Rectangle 2"/>
          <p:cNvSpPr>
            <a:spLocks noGrp="1" noRot="1" noChangeAspect="1" noChangeArrowheads="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ea typeface="ＭＳ Ｐゴシック" pitchFamily="34" charset="-128"/>
              </a:rPr>
              <a:t>Also commonly known as Bilharzia.</a:t>
            </a:r>
          </a:p>
          <a:p>
            <a:pPr eaLnBrk="1" hangingPunct="1"/>
            <a:r>
              <a:rPr lang="en-US" smtClean="0">
                <a:latin typeface="Times New Roman" pitchFamily="18" charset="0"/>
                <a:ea typeface="ＭＳ Ｐゴシック" pitchFamily="34" charset="-128"/>
              </a:rPr>
              <a:t>Pictures show entry points for larvae passing through skin, and distended belly due to enlargement of spleen.</a:t>
            </a:r>
          </a:p>
          <a:p>
            <a:pPr eaLnBrk="1" hangingPunct="1"/>
            <a:endParaRPr lang="en-US" smtClean="0">
              <a:latin typeface="Times New Roman" pitchFamily="18" charset="0"/>
              <a:ea typeface="ＭＳ Ｐゴシック" pitchFamily="34" charset="-128"/>
            </a:endParaRPr>
          </a:p>
          <a:p>
            <a:pPr eaLnBrk="1" hangingPunct="1"/>
            <a:r>
              <a:rPr lang="en-US" smtClean="0">
                <a:latin typeface="Times New Roman" pitchFamily="18" charset="0"/>
                <a:ea typeface="ＭＳ Ｐゴシック" pitchFamily="34" charset="-128"/>
              </a:rPr>
              <a:t>Long term infection with flat worms living in the veins of the host.  </a:t>
            </a:r>
          </a:p>
          <a:p>
            <a:pPr eaLnBrk="1" hangingPunct="1"/>
            <a:r>
              <a:rPr lang="en-US" smtClean="0">
                <a:latin typeface="Times New Roman" pitchFamily="18" charset="0"/>
                <a:ea typeface="ＭＳ Ｐゴシック" pitchFamily="34" charset="-128"/>
              </a:rPr>
              <a:t>Worms lay eggs which cause damage to various organs.  Different strains affect different parts of the body including the liver, the digestive tract, and the urinary tract. </a:t>
            </a:r>
          </a:p>
          <a:p>
            <a:pPr eaLnBrk="1" hangingPunct="1"/>
            <a:r>
              <a:rPr lang="en-US" smtClean="0">
                <a:latin typeface="Times New Roman" pitchFamily="18" charset="0"/>
                <a:ea typeface="ＭＳ Ｐゴシック" pitchFamily="34" charset="-128"/>
              </a:rPr>
              <a:t>Humans are the main reservoir.</a:t>
            </a:r>
          </a:p>
          <a:p>
            <a:pPr eaLnBrk="1" hangingPunct="1"/>
            <a:r>
              <a:rPr lang="en-US" smtClean="0">
                <a:solidFill>
                  <a:schemeClr val="accent2"/>
                </a:solidFill>
                <a:latin typeface="Times New Roman" pitchFamily="18" charset="0"/>
                <a:ea typeface="ＭＳ Ｐゴシック" pitchFamily="34" charset="-128"/>
              </a:rPr>
              <a:t>What is schistosomiasis?</a:t>
            </a:r>
          </a:p>
          <a:p>
            <a:pPr eaLnBrk="1" hangingPunct="1"/>
            <a:r>
              <a:rPr lang="en-US" smtClean="0">
                <a:latin typeface="Times New Roman" pitchFamily="18" charset="0"/>
                <a:ea typeface="ＭＳ Ｐゴシック" pitchFamily="34" charset="-128"/>
              </a:rPr>
              <a:t>Second most important parasitic infection after malaria in terms of public health and economic impact. </a:t>
            </a:r>
          </a:p>
          <a:p>
            <a:pPr eaLnBrk="1" hangingPunct="1"/>
            <a:r>
              <a:rPr lang="en-US" smtClean="0">
                <a:latin typeface="Times New Roman" pitchFamily="18" charset="0"/>
                <a:ea typeface="ＭＳ Ｐゴシック" pitchFamily="34" charset="-128"/>
              </a:rPr>
              <a:t>Affects the liver, spleen, kidneys, bladder and nervous system and may lead to paralysis  </a:t>
            </a:r>
          </a:p>
          <a:p>
            <a:pPr eaLnBrk="1" hangingPunct="1"/>
            <a:r>
              <a:rPr lang="en-US" smtClean="0">
                <a:latin typeface="Times New Roman" pitchFamily="18" charset="0"/>
                <a:ea typeface="ＭＳ Ｐゴシック" pitchFamily="34" charset="-128"/>
              </a:rPr>
              <a:t>Affects the growth, nutrition, and cognitive development of children</a:t>
            </a:r>
          </a:p>
          <a:p>
            <a:pPr eaLnBrk="1" hangingPunct="1"/>
            <a:endParaRPr lang="en-US" smtClean="0">
              <a:latin typeface="Times New Roman" pitchFamily="18" charset="0"/>
              <a:ea typeface="ＭＳ Ｐゴシック" pitchFamily="34" charset="-128"/>
            </a:endParaRPr>
          </a:p>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CCBE11B-CEA7-4A26-8D69-2F97DA9D00C5}" type="slidenum">
              <a:rPr lang="en-US" smtClean="0"/>
              <a:pPr eaLnBrk="1" hangingPunct="1"/>
              <a:t>27</a:t>
            </a:fld>
            <a:endParaRPr lang="en-US" smtClean="0"/>
          </a:p>
        </p:txBody>
      </p:sp>
      <p:sp>
        <p:nvSpPr>
          <p:cNvPr id="58371" name="Rectangle 2"/>
          <p:cNvSpPr>
            <a:spLocks noGrp="1" noRot="1" noChangeAspect="1" noChangeArrowheads="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ea typeface="ＭＳ Ｐゴシック" pitchFamily="34" charset="-128"/>
              </a:rPr>
              <a:t>Also commonly known as Bilharzia.</a:t>
            </a:r>
          </a:p>
          <a:p>
            <a:pPr eaLnBrk="1" hangingPunct="1"/>
            <a:r>
              <a:rPr lang="en-US" smtClean="0">
                <a:latin typeface="Times New Roman" pitchFamily="18" charset="0"/>
                <a:ea typeface="ＭＳ Ｐゴシック" pitchFamily="34" charset="-128"/>
              </a:rPr>
              <a:t>Pictures show entry points for larvae passing through skin, and distended belly due to enlargement of spleen.</a:t>
            </a:r>
          </a:p>
          <a:p>
            <a:pPr eaLnBrk="1" hangingPunct="1"/>
            <a:endParaRPr lang="en-US" smtClean="0">
              <a:latin typeface="Times New Roman" pitchFamily="18" charset="0"/>
              <a:ea typeface="ＭＳ Ｐゴシック" pitchFamily="34" charset="-128"/>
            </a:endParaRPr>
          </a:p>
          <a:p>
            <a:pPr eaLnBrk="1" hangingPunct="1"/>
            <a:r>
              <a:rPr lang="en-US" smtClean="0">
                <a:latin typeface="Times New Roman" pitchFamily="18" charset="0"/>
                <a:ea typeface="ＭＳ Ｐゴシック" pitchFamily="34" charset="-128"/>
              </a:rPr>
              <a:t>Long term infection with flat worms living in the veins of the host.  </a:t>
            </a:r>
          </a:p>
          <a:p>
            <a:pPr eaLnBrk="1" hangingPunct="1"/>
            <a:r>
              <a:rPr lang="en-US" smtClean="0">
                <a:latin typeface="Times New Roman" pitchFamily="18" charset="0"/>
                <a:ea typeface="ＭＳ Ｐゴシック" pitchFamily="34" charset="-128"/>
              </a:rPr>
              <a:t>Worms lay eggs which cause damage to various organs.  Different strains affect different parts of the body including the liver, the digestive tract, and the urinary tract. </a:t>
            </a:r>
          </a:p>
          <a:p>
            <a:pPr eaLnBrk="1" hangingPunct="1"/>
            <a:r>
              <a:rPr lang="en-US" smtClean="0">
                <a:latin typeface="Times New Roman" pitchFamily="18" charset="0"/>
                <a:ea typeface="ＭＳ Ｐゴシック" pitchFamily="34" charset="-128"/>
              </a:rPr>
              <a:t>Humans are the main reservoir.</a:t>
            </a:r>
          </a:p>
          <a:p>
            <a:pPr eaLnBrk="1" hangingPunct="1"/>
            <a:r>
              <a:rPr lang="en-US" smtClean="0">
                <a:solidFill>
                  <a:schemeClr val="accent2"/>
                </a:solidFill>
                <a:latin typeface="Times New Roman" pitchFamily="18" charset="0"/>
                <a:ea typeface="ＭＳ Ｐゴシック" pitchFamily="34" charset="-128"/>
              </a:rPr>
              <a:t>What is schistosomiasis?</a:t>
            </a:r>
          </a:p>
          <a:p>
            <a:pPr eaLnBrk="1" hangingPunct="1"/>
            <a:r>
              <a:rPr lang="en-US" smtClean="0">
                <a:latin typeface="Times New Roman" pitchFamily="18" charset="0"/>
                <a:ea typeface="ＭＳ Ｐゴシック" pitchFamily="34" charset="-128"/>
              </a:rPr>
              <a:t>Second most important parasitic infection after malaria in terms of public health and economic impact. </a:t>
            </a:r>
          </a:p>
          <a:p>
            <a:pPr eaLnBrk="1" hangingPunct="1"/>
            <a:r>
              <a:rPr lang="en-US" smtClean="0">
                <a:latin typeface="Times New Roman" pitchFamily="18" charset="0"/>
                <a:ea typeface="ＭＳ Ｐゴシック" pitchFamily="34" charset="-128"/>
              </a:rPr>
              <a:t>Affects the liver, spleen, kidneys, bladder and nervous system and may lead to paralysis  </a:t>
            </a:r>
          </a:p>
          <a:p>
            <a:pPr eaLnBrk="1" hangingPunct="1"/>
            <a:r>
              <a:rPr lang="en-US" smtClean="0">
                <a:latin typeface="Times New Roman" pitchFamily="18" charset="0"/>
                <a:ea typeface="ＭＳ Ｐゴシック" pitchFamily="34" charset="-128"/>
              </a:rPr>
              <a:t>Affects the growth, nutrition, and cognitive development of children</a:t>
            </a:r>
          </a:p>
          <a:p>
            <a:pPr eaLnBrk="1" hangingPunct="1"/>
            <a:endParaRPr lang="en-US" smtClean="0">
              <a:latin typeface="Times New Roman" pitchFamily="18" charset="0"/>
              <a:ea typeface="ＭＳ Ｐゴシック" pitchFamily="34" charset="-128"/>
            </a:endParaRPr>
          </a:p>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000" b="1" smtClean="0">
                <a:ea typeface="ＭＳ Ｐゴシック" pitchFamily="34" charset="-128"/>
              </a:rPr>
              <a:t>The disease and how it affects people:</a:t>
            </a:r>
          </a:p>
          <a:p>
            <a:pPr eaLnBrk="1" hangingPunct="1">
              <a:lnSpc>
                <a:spcPct val="80000"/>
              </a:lnSpc>
            </a:pPr>
            <a:r>
              <a:rPr lang="en-US" sz="1000" b="1" smtClean="0">
                <a:ea typeface="ＭＳ Ｐゴシック" pitchFamily="34" charset="-128"/>
              </a:rPr>
              <a:t>Schistosomiasis is a water-based disease which is considered the second most important parasitic infection after malaria in terms of public health and economic impact. </a:t>
            </a:r>
          </a:p>
          <a:p>
            <a:pPr eaLnBrk="1" hangingPunct="1">
              <a:lnSpc>
                <a:spcPct val="80000"/>
              </a:lnSpc>
            </a:pPr>
            <a:r>
              <a:rPr lang="en-US" sz="1000" b="1" smtClean="0">
                <a:ea typeface="ＭＳ Ｐゴシック" pitchFamily="34" charset="-128"/>
              </a:rPr>
              <a:t>The signs following infection are rashes or itchy skin. </a:t>
            </a:r>
          </a:p>
          <a:p>
            <a:pPr eaLnBrk="1" hangingPunct="1">
              <a:lnSpc>
                <a:spcPct val="80000"/>
              </a:lnSpc>
            </a:pPr>
            <a:r>
              <a:rPr lang="en-US" sz="1000" b="1" smtClean="0">
                <a:ea typeface="ＭＳ Ｐゴシック" pitchFamily="34" charset="-128"/>
              </a:rPr>
              <a:t>Two months after infection, fever, chills, cough and muscle aches may occur, as the parasites mature. </a:t>
            </a:r>
          </a:p>
          <a:p>
            <a:pPr eaLnBrk="1" hangingPunct="1">
              <a:lnSpc>
                <a:spcPct val="80000"/>
              </a:lnSpc>
            </a:pPr>
            <a:r>
              <a:rPr lang="en-US" sz="1000" b="1" smtClean="0">
                <a:ea typeface="ＭＳ Ｐゴシック" pitchFamily="34" charset="-128"/>
              </a:rPr>
              <a:t>Untreated infections can result in blood in urine and stools, and enlarged liver and spleen. </a:t>
            </a:r>
          </a:p>
          <a:p>
            <a:pPr eaLnBrk="1" hangingPunct="1">
              <a:lnSpc>
                <a:spcPct val="80000"/>
              </a:lnSpc>
            </a:pPr>
            <a:r>
              <a:rPr lang="en-US" sz="1000" b="1" smtClean="0">
                <a:ea typeface="ＭＳ Ｐゴシック" pitchFamily="34" charset="-128"/>
              </a:rPr>
              <a:t>In children there is a negative impact in terms of growth, nutritional status and cognitive development. </a:t>
            </a:r>
          </a:p>
          <a:p>
            <a:pPr eaLnBrk="1" hangingPunct="1">
              <a:lnSpc>
                <a:spcPct val="80000"/>
              </a:lnSpc>
            </a:pPr>
            <a:r>
              <a:rPr lang="en-US" sz="1000" b="1" smtClean="0">
                <a:ea typeface="ＭＳ Ｐゴシック" pitchFamily="34" charset="-128"/>
              </a:rPr>
              <a:t>Chronic infection leads to diseases of the liver, kidneys and bladder. </a:t>
            </a:r>
          </a:p>
          <a:p>
            <a:pPr eaLnBrk="1" hangingPunct="1">
              <a:lnSpc>
                <a:spcPct val="80000"/>
              </a:lnSpc>
            </a:pPr>
            <a:r>
              <a:rPr lang="en-US" sz="1000" b="1" smtClean="0">
                <a:ea typeface="ＭＳ Ｐゴシック" pitchFamily="34" charset="-128"/>
              </a:rPr>
              <a:t>Occasionally, the nervous system is affected causing seizures, paralysis or spinal cord inflammation.</a:t>
            </a:r>
          </a:p>
          <a:p>
            <a:pPr eaLnBrk="1" hangingPunct="1">
              <a:lnSpc>
                <a:spcPct val="80000"/>
              </a:lnSpc>
            </a:pPr>
            <a:endParaRPr lang="en-US" sz="1000" b="1" smtClean="0">
              <a:ea typeface="ＭＳ Ｐゴシック" pitchFamily="34" charset="-128"/>
            </a:endParaRPr>
          </a:p>
          <a:p>
            <a:pPr eaLnBrk="1" hangingPunct="1">
              <a:lnSpc>
                <a:spcPct val="80000"/>
              </a:lnSpc>
            </a:pPr>
            <a:r>
              <a:rPr lang="en-US" sz="1000" b="1" smtClean="0">
                <a:ea typeface="ＭＳ Ｐゴシック" pitchFamily="34" charset="-128"/>
              </a:rPr>
              <a:t>The cause:</a:t>
            </a:r>
          </a:p>
          <a:p>
            <a:pPr eaLnBrk="1" hangingPunct="1">
              <a:lnSpc>
                <a:spcPct val="80000"/>
              </a:lnSpc>
            </a:pPr>
            <a:r>
              <a:rPr lang="en-US" sz="1000" b="1" smtClean="0">
                <a:ea typeface="ＭＳ Ｐゴシック" pitchFamily="34" charset="-128"/>
              </a:rPr>
              <a:t>Schistosomiasis infection in humans, the definitive hosts, is caused by three main species of flatworm, namely Schistosoma haematobium, S. japonicum, and S. mansoni.</a:t>
            </a:r>
          </a:p>
          <a:p>
            <a:pPr eaLnBrk="1" hangingPunct="1">
              <a:lnSpc>
                <a:spcPct val="80000"/>
              </a:lnSpc>
            </a:pPr>
            <a:r>
              <a:rPr lang="en-US" sz="1000" b="1" smtClean="0">
                <a:ea typeface="ＭＳ Ｐゴシック" pitchFamily="34" charset="-128"/>
              </a:rPr>
              <a:t>In Asia, cattle and water buffalo can be important reservoir hosts. </a:t>
            </a:r>
          </a:p>
          <a:p>
            <a:pPr eaLnBrk="1" hangingPunct="1">
              <a:lnSpc>
                <a:spcPct val="80000"/>
              </a:lnSpc>
            </a:pPr>
            <a:endParaRPr lang="en-US" sz="1000" b="1" smtClean="0">
              <a:ea typeface="ＭＳ Ｐゴシック" pitchFamily="34" charset="-128"/>
            </a:endParaRPr>
          </a:p>
          <a:p>
            <a:pPr eaLnBrk="1" hangingPunct="1">
              <a:lnSpc>
                <a:spcPct val="80000"/>
              </a:lnSpc>
            </a:pPr>
            <a:r>
              <a:rPr lang="en-US" sz="1000" b="1" smtClean="0">
                <a:ea typeface="ＭＳ Ｐゴシック" pitchFamily="34" charset="-128"/>
              </a:rPr>
              <a:t>Distribution:</a:t>
            </a:r>
          </a:p>
          <a:p>
            <a:pPr eaLnBrk="1" hangingPunct="1">
              <a:lnSpc>
                <a:spcPct val="80000"/>
              </a:lnSpc>
            </a:pPr>
            <a:r>
              <a:rPr lang="en-US" sz="1000" b="1" smtClean="0">
                <a:ea typeface="ＭＳ Ｐゴシック" pitchFamily="34" charset="-128"/>
              </a:rPr>
              <a:t>Schistosomiasis is endemic in 76 countries, most of which are in Africa. </a:t>
            </a:r>
          </a:p>
          <a:p>
            <a:pPr eaLnBrk="1" hangingPunct="1">
              <a:lnSpc>
                <a:spcPct val="80000"/>
              </a:lnSpc>
            </a:pPr>
            <a:r>
              <a:rPr lang="en-US" sz="1000" b="1" smtClean="0">
                <a:ea typeface="ＭＳ Ｐゴシック" pitchFamily="34" charset="-128"/>
              </a:rPr>
              <a:t>Other regions affected are: the Americas (Brazil, Suriname and Venezuela, as well as several Caribbean islands); the Eastern Mediterranean (Islamic Republic of Iran, Iraq, Saudi Arabia, Syrian Arab Republic and Yemen; and eastern Asia (Cambodia, China, Indonesia, Japan, Lao People's Democratic Republic and the Philippines.</a:t>
            </a:r>
          </a:p>
          <a:p>
            <a:pPr eaLnBrk="1" hangingPunct="1">
              <a:lnSpc>
                <a:spcPct val="80000"/>
              </a:lnSpc>
            </a:pPr>
            <a:endParaRPr lang="en-US" sz="1000" b="1" smtClean="0">
              <a:ea typeface="ＭＳ Ｐゴシック" pitchFamily="34" charset="-128"/>
            </a:endParaRPr>
          </a:p>
          <a:p>
            <a:pPr eaLnBrk="1" hangingPunct="1">
              <a:lnSpc>
                <a:spcPct val="80000"/>
              </a:lnSpc>
            </a:pPr>
            <a:r>
              <a:rPr lang="en-US" sz="1000" b="1" smtClean="0">
                <a:ea typeface="ＭＳ Ｐゴシック" pitchFamily="34" charset="-128"/>
              </a:rPr>
              <a:t>Scope of the Problem:</a:t>
            </a:r>
          </a:p>
          <a:p>
            <a:pPr eaLnBrk="1" hangingPunct="1">
              <a:lnSpc>
                <a:spcPct val="80000"/>
              </a:lnSpc>
            </a:pPr>
            <a:r>
              <a:rPr lang="en-US" sz="1000" b="1" smtClean="0">
                <a:ea typeface="ＭＳ Ｐゴシック" pitchFamily="34" charset="-128"/>
              </a:rPr>
              <a:t>At least 600 million people are at risk of infection and 200 million are infected with schistosomiasis. </a:t>
            </a:r>
          </a:p>
          <a:p>
            <a:pPr eaLnBrk="1" hangingPunct="1">
              <a:lnSpc>
                <a:spcPct val="80000"/>
              </a:lnSpc>
            </a:pPr>
            <a:r>
              <a:rPr lang="en-US" sz="1000" b="1" smtClean="0">
                <a:ea typeface="ＭＳ Ｐゴシック" pitchFamily="34" charset="-128"/>
              </a:rPr>
              <a:t>Of these 20 million have severe disease and 120 million have symptoms. </a:t>
            </a:r>
          </a:p>
          <a:p>
            <a:pPr eaLnBrk="1" hangingPunct="1">
              <a:lnSpc>
                <a:spcPct val="80000"/>
              </a:lnSpc>
            </a:pPr>
            <a:r>
              <a:rPr lang="en-US" sz="1000" b="1" smtClean="0">
                <a:ea typeface="ＭＳ Ｐゴシック" pitchFamily="34" charset="-128"/>
              </a:rPr>
              <a:t>An estimated 80% of transmission takes place in sub-Saharan Africa.</a:t>
            </a:r>
          </a:p>
          <a:p>
            <a:pPr eaLnBrk="1" hangingPunct="1">
              <a:lnSpc>
                <a:spcPct val="80000"/>
              </a:lnSpc>
            </a:pPr>
            <a:r>
              <a:rPr lang="en-US" sz="1000" b="1" smtClean="0">
                <a:ea typeface="ＭＳ Ｐゴシック" pitchFamily="34" charset="-128"/>
              </a:rPr>
              <a:t>Water resource schemes for power generation and irrigation have resulted in a tremendous increase in the transmission and outbreaks of schistosomiasis in several African countries. </a:t>
            </a:r>
          </a:p>
          <a:p>
            <a:pPr eaLnBrk="1" hangingPunct="1">
              <a:lnSpc>
                <a:spcPct val="80000"/>
              </a:lnSpc>
            </a:pPr>
            <a:r>
              <a:rPr lang="en-US" sz="1000" b="1" smtClean="0">
                <a:ea typeface="ＭＳ Ｐゴシック" pitchFamily="34" charset="-128"/>
              </a:rPr>
              <a:t>In northern Senegal, an area without intestinal schistosomiasis before the building of the Diama dam in 1986, virtually the whole population had become infected by 1994.</a:t>
            </a:r>
            <a:endParaRPr lang="en-US" sz="1000" smtClean="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54DE2D-4B64-4BC7-8FB0-B78A576337FB}" type="slidenum">
              <a:rPr lang="en-US" smtClean="0"/>
              <a:pPr eaLnBrk="1" hangingPunct="1"/>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900" b="1" smtClean="0">
                <a:ea typeface="ＭＳ Ｐゴシック" pitchFamily="34" charset="-128"/>
              </a:rPr>
              <a:t>Transmission:</a:t>
            </a:r>
          </a:p>
          <a:p>
            <a:pPr eaLnBrk="1" hangingPunct="1">
              <a:lnSpc>
                <a:spcPct val="80000"/>
              </a:lnSpc>
            </a:pPr>
            <a:r>
              <a:rPr lang="en-US" sz="900" b="1" smtClean="0">
                <a:ea typeface="ＭＳ Ｐゴシック" pitchFamily="34" charset="-128"/>
              </a:rPr>
              <a:t>Infection occurs when free-swimming larvae penetrate human skin. </a:t>
            </a:r>
          </a:p>
          <a:p>
            <a:pPr eaLnBrk="1" hangingPunct="1">
              <a:lnSpc>
                <a:spcPct val="80000"/>
              </a:lnSpc>
            </a:pPr>
            <a:r>
              <a:rPr lang="en-US" sz="900" b="1" smtClean="0">
                <a:ea typeface="ＭＳ Ｐゴシック" pitchFamily="34" charset="-128"/>
              </a:rPr>
              <a:t>The larvae develop in fresh-water snails. </a:t>
            </a:r>
          </a:p>
          <a:p>
            <a:pPr eaLnBrk="1" hangingPunct="1">
              <a:lnSpc>
                <a:spcPct val="80000"/>
              </a:lnSpc>
            </a:pPr>
            <a:r>
              <a:rPr lang="en-US" sz="900" b="1" smtClean="0">
                <a:ea typeface="ＭＳ Ｐゴシック" pitchFamily="34" charset="-128"/>
              </a:rPr>
              <a:t>Humans are infected when they enter larvae-infested water for domestic, occupational and recreational purposes. </a:t>
            </a:r>
          </a:p>
          <a:p>
            <a:pPr eaLnBrk="1" hangingPunct="1">
              <a:lnSpc>
                <a:spcPct val="80000"/>
              </a:lnSpc>
            </a:pPr>
            <a:r>
              <a:rPr lang="en-US" sz="900" b="1" smtClean="0">
                <a:ea typeface="ＭＳ Ｐゴシック" pitchFamily="34" charset="-128"/>
              </a:rPr>
              <a:t>After skin penetration, the larvae transform and are carried by the blood to the veins draining the intestines or the bladder where they mature, mate and produce eggs.</a:t>
            </a:r>
          </a:p>
          <a:p>
            <a:pPr eaLnBrk="1" hangingPunct="1">
              <a:lnSpc>
                <a:spcPct val="80000"/>
              </a:lnSpc>
            </a:pPr>
            <a:r>
              <a:rPr lang="en-US" sz="900" b="1" smtClean="0">
                <a:ea typeface="ＭＳ Ｐゴシック" pitchFamily="34" charset="-128"/>
              </a:rPr>
              <a:t>Eggs cause damage to various tissues, particularly the bladder and liver. </a:t>
            </a:r>
          </a:p>
          <a:p>
            <a:pPr eaLnBrk="1" hangingPunct="1">
              <a:lnSpc>
                <a:spcPct val="80000"/>
              </a:lnSpc>
            </a:pPr>
            <a:r>
              <a:rPr lang="en-US" sz="900" b="1" smtClean="0">
                <a:ea typeface="ＭＳ Ｐゴシック" pitchFamily="34" charset="-128"/>
              </a:rPr>
              <a:t>The reaction to the eggs in tissues causes inflammation and disease. </a:t>
            </a:r>
          </a:p>
          <a:p>
            <a:pPr eaLnBrk="1" hangingPunct="1">
              <a:lnSpc>
                <a:spcPct val="80000"/>
              </a:lnSpc>
            </a:pPr>
            <a:r>
              <a:rPr lang="en-US" sz="900" b="1" smtClean="0">
                <a:ea typeface="ＭＳ Ｐゴシック" pitchFamily="34" charset="-128"/>
              </a:rPr>
              <a:t>When infected humans excrete parasite eggs with feces or urine into water, the eggs hatch releasing larvae that in turn infect aquatic snails. </a:t>
            </a:r>
          </a:p>
          <a:p>
            <a:pPr eaLnBrk="1" hangingPunct="1">
              <a:lnSpc>
                <a:spcPct val="80000"/>
              </a:lnSpc>
            </a:pPr>
            <a:r>
              <a:rPr lang="en-US" sz="900" b="1" smtClean="0">
                <a:ea typeface="ＭＳ Ｐゴシック" pitchFamily="34" charset="-128"/>
              </a:rPr>
              <a:t>In the snail the parasite transforms and divides into second-generation larvae which are released into fresh water ready to infect humans. </a:t>
            </a:r>
          </a:p>
          <a:p>
            <a:pPr eaLnBrk="1" hangingPunct="1">
              <a:lnSpc>
                <a:spcPct val="80000"/>
              </a:lnSpc>
            </a:pPr>
            <a:r>
              <a:rPr lang="en-US" sz="900" b="1" smtClean="0">
                <a:ea typeface="ＭＳ Ｐゴシック" pitchFamily="34" charset="-128"/>
              </a:rPr>
              <a:t>Those who work in irrigation or fishing are at increased risk for schistosomiasis. </a:t>
            </a:r>
          </a:p>
          <a:p>
            <a:pPr eaLnBrk="1" hangingPunct="1">
              <a:lnSpc>
                <a:spcPct val="80000"/>
              </a:lnSpc>
            </a:pPr>
            <a:r>
              <a:rPr lang="en-US" sz="900" b="1" smtClean="0">
                <a:ea typeface="ＭＳ Ｐゴシック" pitchFamily="34" charset="-128"/>
              </a:rPr>
              <a:t>With the increase in wilderness or “off-track” tourism, more tourists are becoming infected.</a:t>
            </a:r>
          </a:p>
          <a:p>
            <a:pPr eaLnBrk="1" hangingPunct="1">
              <a:lnSpc>
                <a:spcPct val="80000"/>
              </a:lnSpc>
            </a:pPr>
            <a:endParaRPr lang="en-US" sz="900" b="1" smtClean="0">
              <a:ea typeface="ＭＳ Ｐゴシック" pitchFamily="34" charset="-128"/>
            </a:endParaRPr>
          </a:p>
          <a:p>
            <a:pPr eaLnBrk="1" hangingPunct="1">
              <a:lnSpc>
                <a:spcPct val="80000"/>
              </a:lnSpc>
            </a:pPr>
            <a:r>
              <a:rPr lang="en-US" sz="900" b="1" smtClean="0">
                <a:ea typeface="ＭＳ Ｐゴシック" pitchFamily="34" charset="-128"/>
              </a:rPr>
              <a:t>Prevention:</a:t>
            </a:r>
          </a:p>
          <a:p>
            <a:pPr eaLnBrk="1" hangingPunct="1">
              <a:lnSpc>
                <a:spcPct val="80000"/>
              </a:lnSpc>
            </a:pPr>
            <a:r>
              <a:rPr lang="en-US" sz="900" b="1" smtClean="0">
                <a:ea typeface="ＭＳ Ｐゴシック" pitchFamily="34" charset="-128"/>
              </a:rPr>
              <a:t>Improved sanitation and potable water minimizes contamination of and reduces contact with fresh water, thus limiting transmission. </a:t>
            </a:r>
          </a:p>
          <a:p>
            <a:pPr eaLnBrk="1" hangingPunct="1">
              <a:lnSpc>
                <a:spcPct val="80000"/>
              </a:lnSpc>
            </a:pPr>
            <a:r>
              <a:rPr lang="en-US" sz="900" b="1" smtClean="0">
                <a:ea typeface="ＭＳ Ｐゴシック" pitchFamily="34" charset="-128"/>
              </a:rPr>
              <a:t>Environmental modification preventing snail vectors and limiting human water contact offers long-term control of schistosomiasis. </a:t>
            </a:r>
          </a:p>
          <a:p>
            <a:pPr eaLnBrk="1" hangingPunct="1">
              <a:lnSpc>
                <a:spcPct val="80000"/>
              </a:lnSpc>
            </a:pPr>
            <a:r>
              <a:rPr lang="en-US" sz="900" b="1" smtClean="0">
                <a:ea typeface="ＭＳ Ｐゴシック" pitchFamily="34" charset="-128"/>
              </a:rPr>
              <a:t>Health education is a fundamental component that ensures community participation in control interventions.</a:t>
            </a:r>
          </a:p>
          <a:p>
            <a:pPr eaLnBrk="1" hangingPunct="1">
              <a:lnSpc>
                <a:spcPct val="80000"/>
              </a:lnSpc>
            </a:pPr>
            <a:r>
              <a:rPr lang="en-US" sz="900" b="1" smtClean="0">
                <a:ea typeface="ＭＳ Ｐゴシック" pitchFamily="34" charset="-128"/>
              </a:rPr>
              <a:t>In areas of high prevalence and intensity of infection, chemotherapy with praziquantel, targeted at school-age children and high-risk groups, offers the most efficient way to achieve the recommended strategy for morbidity control. </a:t>
            </a:r>
          </a:p>
          <a:p>
            <a:pPr eaLnBrk="1" hangingPunct="1">
              <a:lnSpc>
                <a:spcPct val="80000"/>
              </a:lnSpc>
            </a:pPr>
            <a:r>
              <a:rPr lang="en-US" sz="900" b="1" smtClean="0">
                <a:ea typeface="ＭＳ Ｐゴシック" pitchFamily="34" charset="-128"/>
              </a:rPr>
              <a:t>Proper health impact assessment of new irrigation schemes and other water resources projects will provide a solid basis for the incorporation of health safeguards at design and construction plans.</a:t>
            </a:r>
            <a:endParaRPr lang="en-US" sz="900"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F526C91-B77C-4D49-A331-7557FC23FF43}" type="slidenum">
              <a:rPr lang="en-US" smtClean="0"/>
              <a:pPr eaLnBrk="1" hangingPunct="1"/>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DF20073-16A5-4E52-81AA-32E1F9951A11}" type="slidenum">
              <a:rPr lang="en-US" smtClean="0"/>
              <a:pPr eaLnBrk="1" hangingPunct="1"/>
              <a:t>30</a:t>
            </a:fld>
            <a:endParaRPr lang="en-US" smtClean="0"/>
          </a:p>
        </p:txBody>
      </p:sp>
      <p:sp>
        <p:nvSpPr>
          <p:cNvPr id="61443" name="Rectangle 2"/>
          <p:cNvSpPr>
            <a:spLocks noGrp="1" noRot="1" noChangeAspect="1" noChangeArrowheads="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E7A6000-17B4-4194-A531-374857071151}" type="slidenum">
              <a:rPr lang="en-US" smtClean="0"/>
              <a:pPr eaLnBrk="1" hangingPunct="1"/>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1313" indent="-341313" eaLnBrk="1" hangingPunct="1">
              <a:lnSpc>
                <a:spcPct val="6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800" smtClean="0">
                <a:solidFill>
                  <a:srgbClr val="333399"/>
                </a:solidFill>
                <a:ea typeface="ＭＳ Ｐゴシック" pitchFamily="34" charset="-128"/>
              </a:rPr>
              <a:t>What is Arsenicosis?</a:t>
            </a:r>
          </a:p>
          <a:p>
            <a:pPr marL="341313" indent="-341313" eaLnBrk="1" hangingPunct="1">
              <a:lnSpc>
                <a:spcPct val="60000"/>
              </a:lnSpc>
              <a:spcBef>
                <a:spcPts val="600"/>
              </a:spcBef>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800" smtClean="0">
                <a:ea typeface="ＭＳ Ｐゴシック" pitchFamily="34" charset="-128"/>
              </a:rPr>
              <a:t>Arsenicosis is the effect of arsenic poisoning, usually over a long period such as from 5 to 20 years. </a:t>
            </a:r>
          </a:p>
          <a:p>
            <a:pPr marL="341313" indent="-341313" eaLnBrk="1" hangingPunct="1">
              <a:lnSpc>
                <a:spcPct val="60000"/>
              </a:lnSpc>
              <a:spcBef>
                <a:spcPts val="600"/>
              </a:spcBef>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800" smtClean="0">
                <a:ea typeface="ＭＳ Ｐゴシック" pitchFamily="34" charset="-128"/>
              </a:rPr>
              <a:t>Drinking arsenic-rich water over a long period results in various health effects including skin problems (such as colour changes on the skin, and hard patches on the palms and soles of the feet), skin cancer, cancers of the bladder, kidney and lung, and diseases of the blood vessels of the legs and feet, and possibly also diabetes, high blood pressure and reproductive disorders.</a:t>
            </a:r>
          </a:p>
          <a:p>
            <a:pPr marL="341313" indent="-341313" eaLnBrk="1" hangingPunct="1">
              <a:lnSpc>
                <a:spcPct val="6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800" smtClean="0">
              <a:ea typeface="ＭＳ Ｐゴシック" pitchFamily="34" charset="-128"/>
            </a:endParaRPr>
          </a:p>
          <a:p>
            <a:pPr marL="341313" indent="-341313" eaLnBrk="1" hangingPunct="1">
              <a:lnSpc>
                <a:spcPct val="80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smtClean="0">
                <a:solidFill>
                  <a:srgbClr val="333399"/>
                </a:solidFill>
                <a:ea typeface="ＭＳ Ｐゴシック" pitchFamily="34" charset="-128"/>
              </a:rPr>
              <a:t>What is the scope of the problem?</a:t>
            </a:r>
          </a:p>
          <a:p>
            <a:pPr lvl="1" eaLnBrk="1" hangingPunct="1">
              <a:lnSpc>
                <a:spcPct val="80000"/>
              </a:lnSpc>
              <a:buFont typeface="Times New Roman"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700" smtClean="0">
                <a:solidFill>
                  <a:srgbClr val="000000"/>
                </a:solidFill>
                <a:ea typeface="ＭＳ Ｐゴシック" pitchFamily="34" charset="-128"/>
              </a:rPr>
              <a:t>Unknown</a:t>
            </a:r>
          </a:p>
          <a:p>
            <a:pPr lvl="1" eaLnBrk="1" hangingPunct="1">
              <a:lnSpc>
                <a:spcPct val="80000"/>
              </a:lnSpc>
              <a:buFont typeface="Times New Roman"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700" smtClean="0">
                <a:solidFill>
                  <a:srgbClr val="000000"/>
                </a:solidFill>
                <a:ea typeface="ＭＳ Ｐゴシック" pitchFamily="34" charset="-128"/>
              </a:rPr>
              <a:t>It has been estimated that 35 - 77 million of the total 	population of 125 million of Bangladesh are at risk of 	drinking contaminated water. 1 in 100 may die </a:t>
            </a:r>
          </a:p>
          <a:p>
            <a:pPr lvl="1" eaLnBrk="1" hangingPunct="1">
              <a:lnSpc>
                <a:spcPct val="80000"/>
              </a:lnSpc>
              <a:buFont typeface="Times New Roman"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700" smtClean="0">
                <a:solidFill>
                  <a:srgbClr val="000000"/>
                </a:solidFill>
                <a:ea typeface="ＭＳ Ｐゴシック" pitchFamily="34" charset="-128"/>
              </a:rPr>
              <a:t>At least six million people worldwide are blind and 150 	million people are in need of treatment</a:t>
            </a:r>
            <a:r>
              <a:rPr lang="en-US" sz="800" smtClean="0">
                <a:solidFill>
                  <a:srgbClr val="000000"/>
                </a:solidFill>
                <a:ea typeface="ＭＳ Ｐゴシック" pitchFamily="34" charset="-128"/>
              </a:rPr>
              <a:t>.</a:t>
            </a:r>
          </a:p>
          <a:p>
            <a:pPr marL="341313" indent="-341313" eaLnBrk="1" hangingPunct="1">
              <a:lnSpc>
                <a:spcPct val="80000"/>
              </a:lnSpc>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200" smtClean="0">
              <a:solidFill>
                <a:srgbClr val="333399"/>
              </a:solidFill>
              <a:ea typeface="ＭＳ Ｐゴシック" pitchFamily="34" charset="-128"/>
            </a:endParaRPr>
          </a:p>
          <a:p>
            <a:pPr marL="341313" indent="-341313" eaLnBrk="1" hangingPunct="1">
              <a:lnSpc>
                <a:spcPct val="80000"/>
              </a:lnSpc>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smtClean="0">
                <a:solidFill>
                  <a:srgbClr val="333399"/>
                </a:solidFill>
                <a:ea typeface="ＭＳ Ｐゴシック" pitchFamily="34" charset="-128"/>
              </a:rPr>
              <a:t>What is the cause?</a:t>
            </a:r>
          </a:p>
          <a:p>
            <a:pPr marL="341313" indent="-341313" eaLnBrk="1" hangingPunct="1">
              <a:lnSpc>
                <a:spcPct val="80000"/>
              </a:lnSpc>
              <a:spcBef>
                <a:spcPts val="800"/>
              </a:spcBef>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700" smtClean="0">
                <a:solidFill>
                  <a:srgbClr val="000000"/>
                </a:solidFill>
                <a:ea typeface="ＭＳ Ｐゴシック" pitchFamily="34" charset="-128"/>
              </a:rPr>
              <a:t>Chemical - Arsenic</a:t>
            </a:r>
          </a:p>
          <a:p>
            <a:pPr marL="341313" indent="-341313" eaLnBrk="1" hangingPunct="1">
              <a:lnSpc>
                <a:spcPct val="6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800" smtClean="0">
              <a:ea typeface="ＭＳ Ｐゴシック"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D679700-6982-42C9-B91E-421BB5EA0EF1}" type="slidenum">
              <a:rPr lang="en-US" smtClean="0"/>
              <a:pPr eaLnBrk="1" hangingPunct="1"/>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1313" indent="-341313" eaLnBrk="1" hangingPunct="1">
              <a:lnSpc>
                <a:spcPct val="80000"/>
              </a:lnSpc>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000" smtClean="0">
                <a:solidFill>
                  <a:srgbClr val="333399"/>
                </a:solidFill>
                <a:ea typeface="ＭＳ Ｐゴシック" pitchFamily="34" charset="-128"/>
              </a:rPr>
              <a:t>How is it transmitted?</a:t>
            </a:r>
          </a:p>
          <a:p>
            <a:pPr marL="341313" indent="-341313" eaLnBrk="1" hangingPunct="1">
              <a:lnSpc>
                <a:spcPct val="70000"/>
              </a:lnSpc>
              <a:spcBef>
                <a:spcPts val="700"/>
              </a:spcBef>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800" smtClean="0">
                <a:ea typeface="ＭＳ Ｐゴシック" pitchFamily="34" charset="-128"/>
              </a:rPr>
              <a:t>Through drinking water containing high levels of Arsenic.</a:t>
            </a:r>
          </a:p>
          <a:p>
            <a:pPr marL="341313" indent="-341313" eaLnBrk="1" hangingPunct="1">
              <a:lnSpc>
                <a:spcPct val="70000"/>
              </a:lnSpc>
              <a:spcBef>
                <a:spcPts val="700"/>
              </a:spcBef>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800" smtClean="0">
                <a:ea typeface="ＭＳ Ｐゴシック" pitchFamily="34" charset="-128"/>
              </a:rPr>
              <a:t>WHO's Guideline Value for arsenic in drinking water is 0.01 mg /litre. </a:t>
            </a:r>
          </a:p>
          <a:p>
            <a:pPr marL="341313" indent="-341313" eaLnBrk="1" hangingPunct="1">
              <a:lnSpc>
                <a:spcPct val="70000"/>
              </a:lnSpc>
              <a:spcBef>
                <a:spcPts val="700"/>
              </a:spcBef>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800" smtClean="0">
                <a:ea typeface="ＭＳ Ｐゴシック" pitchFamily="34" charset="-128"/>
              </a:rPr>
              <a:t>Approximately 1 in 100 people who drink water containing 0.05 mg arsenic per litre or more for a long period may eventually die from arsenic related cancers. </a:t>
            </a:r>
          </a:p>
          <a:p>
            <a:pPr marL="341313" indent="-341313" eaLnBrk="1" hangingPunct="1">
              <a:lnSpc>
                <a:spcPct val="70000"/>
              </a:lnSpc>
              <a:spcBef>
                <a:spcPts val="700"/>
              </a:spcBef>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800" smtClean="0">
                <a:ea typeface="ＭＳ Ｐゴシック" pitchFamily="34" charset="-128"/>
              </a:rPr>
              <a:t>Absorption of arsenic through the skin is minimal and thus hand-washing, bathing, laundry, etc. with water containing arsenic do not pose human health risks </a:t>
            </a:r>
          </a:p>
          <a:p>
            <a:pPr marL="341313" indent="-341313" eaLnBrk="1" hangingPunct="1">
              <a:lnSpc>
                <a:spcPct val="70000"/>
              </a:lnSpc>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800" smtClean="0">
              <a:ea typeface="ＭＳ Ｐゴシック" pitchFamily="34" charset="-128"/>
            </a:endParaRPr>
          </a:p>
          <a:p>
            <a:pPr marL="341313" indent="-341313" eaLnBrk="1" hangingPunct="1">
              <a:lnSpc>
                <a:spcPct val="70000"/>
              </a:lnSpc>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smtClean="0">
                <a:solidFill>
                  <a:srgbClr val="333399"/>
                </a:solidFill>
                <a:ea typeface="ＭＳ Ｐゴシック" pitchFamily="34" charset="-128"/>
              </a:rPr>
              <a:t>How can you treat it?</a:t>
            </a:r>
          </a:p>
          <a:p>
            <a:pPr marL="341313" indent="-341313" eaLnBrk="1" hangingPunct="1">
              <a:lnSpc>
                <a:spcPct val="70000"/>
              </a:lnSpc>
              <a:spcBef>
                <a:spcPts val="700"/>
              </a:spcBef>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smtClean="0">
                <a:ea typeface="ＭＳ Ｐゴシック" pitchFamily="34" charset="-128"/>
              </a:rPr>
              <a:t>In the early stages of arsenicosis, drinking arsenic-free water can reverse some of the effects.</a:t>
            </a:r>
          </a:p>
          <a:p>
            <a:pPr marL="341313" indent="-341313" eaLnBrk="1" hangingPunct="1">
              <a:lnSpc>
                <a:spcPct val="70000"/>
              </a:lnSpc>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smtClean="0">
              <a:solidFill>
                <a:srgbClr val="333399"/>
              </a:solidFill>
              <a:ea typeface="ＭＳ Ｐゴシック" pitchFamily="34" charset="-128"/>
            </a:endParaRPr>
          </a:p>
          <a:p>
            <a:pPr marL="341313" indent="-341313" eaLnBrk="1" hangingPunct="1">
              <a:lnSpc>
                <a:spcPct val="70000"/>
              </a:lnSpc>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smtClean="0">
                <a:solidFill>
                  <a:srgbClr val="333399"/>
                </a:solidFill>
                <a:ea typeface="ＭＳ Ｐゴシック" pitchFamily="34" charset="-128"/>
              </a:rPr>
              <a:t>How can you prevent it?</a:t>
            </a:r>
          </a:p>
          <a:p>
            <a:pPr marL="341313" indent="-341313" eaLnBrk="1" hangingPunct="1">
              <a:lnSpc>
                <a:spcPct val="70000"/>
              </a:lnSpc>
              <a:spcBef>
                <a:spcPts val="700"/>
              </a:spcBef>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smtClean="0">
                <a:ea typeface="ＭＳ Ｐゴシック" pitchFamily="34" charset="-128"/>
              </a:rPr>
              <a:t>Provide safe drinking water:</a:t>
            </a:r>
          </a:p>
          <a:p>
            <a:pPr marL="742950" lvl="1" indent="-285750" eaLnBrk="1" hangingPunct="1">
              <a:lnSpc>
                <a:spcPct val="80000"/>
              </a:lnSpc>
              <a:spcBef>
                <a:spcPts val="700"/>
              </a:spcBef>
              <a:buFont typeface="Times New Roman"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300" smtClean="0">
                <a:latin typeface="Arial" charset="0"/>
                <a:ea typeface="ＭＳ Ｐゴシック" pitchFamily="34" charset="-128"/>
                <a:cs typeface="Arial" charset="0"/>
              </a:rPr>
              <a:t>Deeper wells, rainwater and surface water are often less contaminated. </a:t>
            </a:r>
          </a:p>
          <a:p>
            <a:pPr marL="742950" lvl="1" indent="-285750" eaLnBrk="1" hangingPunct="1">
              <a:lnSpc>
                <a:spcPct val="80000"/>
              </a:lnSpc>
              <a:spcBef>
                <a:spcPts val="700"/>
              </a:spcBef>
              <a:buFont typeface="Times New Roman"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300" smtClean="0">
                <a:latin typeface="Arial" charset="0"/>
                <a:ea typeface="ＭＳ Ｐゴシック" pitchFamily="34" charset="-128"/>
                <a:cs typeface="Arial" charset="0"/>
              </a:rPr>
              <a:t>Use of arsenic removal systems in households </a:t>
            </a:r>
          </a:p>
          <a:p>
            <a:pPr marL="742950" lvl="1" indent="-285750" eaLnBrk="1" hangingPunct="1">
              <a:lnSpc>
                <a:spcPct val="80000"/>
              </a:lnSpc>
              <a:spcBef>
                <a:spcPts val="700"/>
              </a:spcBef>
              <a:buFont typeface="Times New Roman"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300" smtClean="0">
                <a:latin typeface="Arial" charset="0"/>
                <a:ea typeface="ＭＳ Ｐゴシック" pitchFamily="34" charset="-128"/>
                <a:cs typeface="Arial" charset="0"/>
              </a:rPr>
              <a:t>Testing of water for levels of arsenic and informing users. </a:t>
            </a:r>
          </a:p>
          <a:p>
            <a:pPr marL="341313" indent="-341313" eaLnBrk="1" hangingPunct="1">
              <a:lnSpc>
                <a:spcPct val="70000"/>
              </a:lnSpc>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800" smtClean="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5DAEEA4-F191-4FA9-A8BC-9599C4EEE514}" type="slidenum">
              <a:rPr lang="en-US" smtClean="0"/>
              <a:pPr eaLnBrk="1" hangingPunct="1"/>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320CD2B-7CFD-470D-A573-B52E85133D5A}" type="slidenum">
              <a:rPr lang="en-US" smtClean="0"/>
              <a:pPr eaLnBrk="1" hangingPunct="1"/>
              <a:t>33</a:t>
            </a:fld>
            <a:endParaRPr lang="en-US" smtClean="0"/>
          </a:p>
        </p:txBody>
      </p:sp>
      <p:sp>
        <p:nvSpPr>
          <p:cNvPr id="64515" name="Rectangle 2"/>
          <p:cNvSpPr>
            <a:spLocks noGrp="1" noRot="1" noChangeAspect="1" noChangeArrowheads="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1313" indent="-341313" eaLnBrk="1" hangingPunct="1">
              <a:lnSpc>
                <a:spcPct val="8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mtClean="0">
                <a:solidFill>
                  <a:srgbClr val="333399"/>
                </a:solidFill>
                <a:ea typeface="ＭＳ Ｐゴシック" pitchFamily="34" charset="-128"/>
              </a:rPr>
              <a:t>What is Fluorosis?</a:t>
            </a:r>
          </a:p>
          <a:p>
            <a:pPr marL="341313" indent="-341313" eaLnBrk="1" hangingPunct="1">
              <a:lnSpc>
                <a:spcPct val="80000"/>
              </a:lnSpc>
              <a:spcBef>
                <a:spcPts val="600"/>
              </a:spcBef>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mtClean="0">
                <a:ea typeface="ＭＳ Ｐゴシック" pitchFamily="34" charset="-128"/>
              </a:rPr>
              <a:t>Ingestion of excess fluoride, most commonly in drinking-water, can cause fluorosis which affects the teeth and bones. </a:t>
            </a:r>
          </a:p>
          <a:p>
            <a:pPr marL="341313" indent="-341313" eaLnBrk="1" hangingPunct="1">
              <a:lnSpc>
                <a:spcPct val="80000"/>
              </a:lnSpc>
              <a:spcBef>
                <a:spcPts val="600"/>
              </a:spcBef>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mtClean="0">
                <a:ea typeface="ＭＳ Ｐゴシック" pitchFamily="34" charset="-128"/>
              </a:rPr>
              <a:t>Moderate amounts lead to dental effects characterized by staining and pitting of the teeth </a:t>
            </a:r>
          </a:p>
          <a:p>
            <a:pPr marL="341313" indent="-341313" eaLnBrk="1" hangingPunct="1">
              <a:lnSpc>
                <a:spcPct val="80000"/>
              </a:lnSpc>
              <a:spcBef>
                <a:spcPts val="600"/>
              </a:spcBef>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mtClean="0">
                <a:ea typeface="ＭＳ Ｐゴシック" pitchFamily="34" charset="-128"/>
              </a:rPr>
              <a:t>Long-term ingestion of large amounts can lead to skeletal problems. In severe cases, the bone structure may change and ligaments may calcify </a:t>
            </a:r>
          </a:p>
          <a:p>
            <a:pPr marL="341313" indent="-341313" eaLnBrk="1" hangingPunct="1">
              <a:lnSpc>
                <a:spcPct val="80000"/>
              </a:lnSpc>
              <a:spcBef>
                <a:spcPts val="600"/>
              </a:spcBef>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mtClean="0">
                <a:ea typeface="ＭＳ Ｐゴシック" pitchFamily="34" charset="-128"/>
              </a:rPr>
              <a:t>Acute high-level exposure to fluoride causes immediate effects of abdominal pain, excessive saliva, nausea and vomiting. Seizures and muscle spasms may also occur. </a:t>
            </a:r>
          </a:p>
          <a:p>
            <a:pPr marL="341313" indent="-341313" eaLnBrk="1" hangingPunct="1">
              <a:lnSpc>
                <a:spcPct val="8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mtClean="0">
              <a:solidFill>
                <a:srgbClr val="333399"/>
              </a:solidFill>
              <a:ea typeface="ＭＳ Ｐゴシック" pitchFamily="34" charset="-128"/>
            </a:endParaRPr>
          </a:p>
          <a:p>
            <a:pPr marL="341313" indent="-341313" eaLnBrk="1" hangingPunct="1">
              <a:lnSpc>
                <a:spcPct val="8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mtClean="0">
                <a:solidFill>
                  <a:srgbClr val="333399"/>
                </a:solidFill>
                <a:ea typeface="ＭＳ Ｐゴシック" pitchFamily="34" charset="-128"/>
              </a:rPr>
              <a:t>What is the scope of the problem?</a:t>
            </a:r>
          </a:p>
          <a:p>
            <a:pPr marL="341313" indent="-341313" eaLnBrk="1" hangingPunct="1">
              <a:lnSpc>
                <a:spcPct val="80000"/>
              </a:lnSpc>
              <a:buFont typeface="Times New Roman"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mtClean="0">
                <a:ea typeface="ＭＳ Ｐゴシック" pitchFamily="34" charset="-128"/>
              </a:rPr>
              <a:t>At least s</a:t>
            </a:r>
            <a:r>
              <a:rPr lang="en-US" i="1" smtClean="0">
                <a:ea typeface="ＭＳ Ｐゴシック" pitchFamily="34" charset="-128"/>
              </a:rPr>
              <a:t>ix million</a:t>
            </a:r>
            <a:r>
              <a:rPr lang="en-US" smtClean="0">
                <a:ea typeface="ＭＳ Ｐゴシック" pitchFamily="34" charset="-128"/>
              </a:rPr>
              <a:t> people worldwide are blind and </a:t>
            </a:r>
            <a:r>
              <a:rPr lang="en-US" i="1" smtClean="0">
                <a:ea typeface="ＭＳ Ｐゴシック" pitchFamily="34" charset="-128"/>
              </a:rPr>
              <a:t>150 million</a:t>
            </a:r>
            <a:r>
              <a:rPr lang="en-US" smtClean="0">
                <a:ea typeface="ＭＳ Ｐゴシック" pitchFamily="34" charset="-128"/>
              </a:rPr>
              <a:t> people are in need of treatment.</a:t>
            </a:r>
          </a:p>
          <a:p>
            <a:pPr marL="341313" indent="-341313" eaLnBrk="1" hangingPunct="1">
              <a:lnSpc>
                <a:spcPct val="80000"/>
              </a:lnSpc>
              <a:buFont typeface="Times New Roman" pitchFamily="18"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mtClean="0">
              <a:ea typeface="ＭＳ Ｐゴシック" pitchFamily="34" charset="-128"/>
            </a:endParaRPr>
          </a:p>
          <a:p>
            <a:pPr marL="341313" indent="-341313" eaLnBrk="1" hangingPunct="1">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mtClean="0">
                <a:solidFill>
                  <a:srgbClr val="333399"/>
                </a:solidFill>
                <a:ea typeface="ＭＳ Ｐゴシック" pitchFamily="34" charset="-128"/>
              </a:rPr>
              <a:t>What is the cause?</a:t>
            </a:r>
          </a:p>
          <a:p>
            <a:pPr marL="341313" indent="-341313" eaLnBrk="1" hangingPunct="1">
              <a:spcBef>
                <a:spcPts val="800"/>
              </a:spcBef>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100" smtClean="0">
                <a:solidFill>
                  <a:srgbClr val="000000"/>
                </a:solidFill>
                <a:ea typeface="ＭＳ Ｐゴシック" pitchFamily="34" charset="-128"/>
              </a:rPr>
              <a:t>Chemical - Flouride</a:t>
            </a:r>
            <a:endParaRPr lang="en-US" smtClean="0">
              <a:ea typeface="ＭＳ Ｐゴシック"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0E02BB-85EC-4667-A2E2-37DF039A97C9}" type="slidenum">
              <a:rPr lang="en-US" smtClean="0"/>
              <a:pPr eaLnBrk="1" hangingPunct="1"/>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1313" indent="-341313" eaLnBrk="1" hangingPunct="1">
              <a:lnSpc>
                <a:spcPct val="90000"/>
              </a:lnSpc>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3000" smtClean="0">
              <a:solidFill>
                <a:srgbClr val="333399"/>
              </a:solidFill>
              <a:ea typeface="ＭＳ Ｐゴシック" pitchFamily="34" charset="-128"/>
            </a:endParaRPr>
          </a:p>
          <a:p>
            <a:pPr marL="341313" indent="-341313" eaLnBrk="1" hangingPunct="1">
              <a:lnSpc>
                <a:spcPct val="90000"/>
              </a:lnSpc>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3000" smtClean="0">
                <a:solidFill>
                  <a:srgbClr val="333399"/>
                </a:solidFill>
                <a:ea typeface="ＭＳ Ｐゴシック" pitchFamily="34" charset="-128"/>
              </a:rPr>
              <a:t>How is it transmitted?</a:t>
            </a:r>
          </a:p>
          <a:p>
            <a:pPr lvl="1" eaLnBrk="1" hangingPunct="1">
              <a:lnSpc>
                <a:spcPct val="90000"/>
              </a:lnSpc>
              <a:buFont typeface="Times New Roman"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600" smtClean="0">
                <a:solidFill>
                  <a:srgbClr val="000000"/>
                </a:solidFill>
                <a:ea typeface="ＭＳ Ｐゴシック" pitchFamily="34" charset="-128"/>
              </a:rPr>
              <a:t>Through drinking contaminated water</a:t>
            </a:r>
          </a:p>
          <a:p>
            <a:pPr lvl="1" eaLnBrk="1" hangingPunct="1">
              <a:lnSpc>
                <a:spcPct val="90000"/>
              </a:lnSpc>
              <a:buFont typeface="Times New Roman"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600" smtClean="0">
                <a:solidFill>
                  <a:srgbClr val="000000"/>
                </a:solidFill>
                <a:ea typeface="ＭＳ Ｐゴシック" pitchFamily="34" charset="-128"/>
              </a:rPr>
              <a:t>WHO guidelines specify that fluoride levels be 	no higher than 1.5 mg/L drinking water</a:t>
            </a:r>
          </a:p>
          <a:p>
            <a:pPr lvl="1" eaLnBrk="1" hangingPunct="1">
              <a:lnSpc>
                <a:spcPct val="90000"/>
              </a:lnSpc>
              <a:buFont typeface="Times New Roman"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600" smtClean="0">
                <a:solidFill>
                  <a:srgbClr val="000000"/>
                </a:solidFill>
                <a:ea typeface="ＭＳ Ｐゴシック" pitchFamily="34" charset="-128"/>
              </a:rPr>
              <a:t>However, levels of 0.6 mg/L have been suggested as being a problematic in areas of hot dry climate.</a:t>
            </a:r>
          </a:p>
          <a:p>
            <a:pPr lvl="1" eaLnBrk="1" hangingPunct="1">
              <a:lnSpc>
                <a:spcPct val="90000"/>
              </a:lnSpc>
              <a:buFont typeface="Times New Roman" pitchFamily="18"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600" smtClean="0">
              <a:solidFill>
                <a:srgbClr val="000000"/>
              </a:solidFill>
              <a:ea typeface="ＭＳ Ｐゴシック" pitchFamily="34" charset="-128"/>
            </a:endParaRPr>
          </a:p>
          <a:p>
            <a:pPr marL="341313" indent="-341313" eaLnBrk="1" hangingPunct="1">
              <a:lnSpc>
                <a:spcPct val="80000"/>
              </a:lnSpc>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3000" smtClean="0">
                <a:solidFill>
                  <a:srgbClr val="333399"/>
                </a:solidFill>
                <a:ea typeface="ＭＳ Ｐゴシック" pitchFamily="34" charset="-128"/>
              </a:rPr>
              <a:t>How can you treat it?</a:t>
            </a:r>
          </a:p>
          <a:p>
            <a:pPr marL="341313" indent="-341313" eaLnBrk="1" hangingPunct="1">
              <a:lnSpc>
                <a:spcPct val="80000"/>
              </a:lnSpc>
              <a:spcBef>
                <a:spcPts val="700"/>
              </a:spcBef>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3000" smtClean="0">
                <a:ea typeface="ＭＳ Ｐゴシック" pitchFamily="34" charset="-128"/>
              </a:rPr>
              <a:t>In general the effects are not reversible.</a:t>
            </a:r>
          </a:p>
          <a:p>
            <a:pPr marL="341313" indent="-341313" eaLnBrk="1" hangingPunct="1">
              <a:lnSpc>
                <a:spcPct val="80000"/>
              </a:lnSpc>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3000" smtClean="0">
              <a:solidFill>
                <a:srgbClr val="333399"/>
              </a:solidFill>
              <a:ea typeface="ＭＳ Ｐゴシック" pitchFamily="34" charset="-128"/>
            </a:endParaRPr>
          </a:p>
          <a:p>
            <a:pPr marL="341313" indent="-341313" eaLnBrk="1" hangingPunct="1">
              <a:lnSpc>
                <a:spcPct val="80000"/>
              </a:lnSpc>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3000" smtClean="0">
                <a:solidFill>
                  <a:srgbClr val="333399"/>
                </a:solidFill>
                <a:ea typeface="ＭＳ Ｐゴシック" pitchFamily="34" charset="-128"/>
              </a:rPr>
              <a:t>How can you prevent it?</a:t>
            </a:r>
          </a:p>
          <a:p>
            <a:pPr marL="341313" indent="-341313" eaLnBrk="1" hangingPunct="1">
              <a:lnSpc>
                <a:spcPct val="80000"/>
              </a:lnSpc>
              <a:spcBef>
                <a:spcPts val="700"/>
              </a:spcBef>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3000" smtClean="0">
                <a:ea typeface="ＭＳ Ｐゴシック" pitchFamily="34" charset="-128"/>
              </a:rPr>
              <a:t>Drinking fluoride free water</a:t>
            </a:r>
          </a:p>
          <a:p>
            <a:pPr marL="341313" indent="-341313" eaLnBrk="1" hangingPunct="1">
              <a:lnSpc>
                <a:spcPct val="80000"/>
              </a:lnSpc>
              <a:spcBef>
                <a:spcPts val="700"/>
              </a:spcBef>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3000" smtClean="0">
                <a:ea typeface="ＭＳ Ｐゴシック" pitchFamily="34" charset="-128"/>
              </a:rPr>
              <a:t>A few water treatment systems exist but they are difficult and expensive</a:t>
            </a:r>
          </a:p>
          <a:p>
            <a:pPr lvl="1" eaLnBrk="1" hangingPunct="1">
              <a:lnSpc>
                <a:spcPct val="90000"/>
              </a:lnSpc>
              <a:buFont typeface="Times New Roman" pitchFamily="18"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100" smtClean="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AE24199-7896-4607-9536-26844CE1C523}" type="slidenum">
              <a:rPr lang="en-US" smtClean="0"/>
              <a:pPr eaLnBrk="1" hangingPunct="1"/>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Giardia</a:t>
            </a:r>
          </a:p>
          <a:p>
            <a:pPr eaLnBrk="1" hangingPunct="1">
              <a:spcBef>
                <a:spcPct val="0"/>
              </a:spcBef>
            </a:pPr>
            <a:r>
              <a:rPr lang="en-US" smtClean="0">
                <a:ea typeface="ＭＳ Ｐゴシック" pitchFamily="34" charset="-128"/>
              </a:rPr>
              <a:t>Cryptosporidiosis</a:t>
            </a:r>
          </a:p>
          <a:p>
            <a:pPr eaLnBrk="1" hangingPunct="1">
              <a:spcBef>
                <a:spcPct val="0"/>
              </a:spcBef>
            </a:pPr>
            <a:r>
              <a:rPr lang="en-US" smtClean="0">
                <a:ea typeface="ＭＳ Ｐゴシック" pitchFamily="34" charset="-128"/>
              </a:rPr>
              <a:t>Cholera</a:t>
            </a:r>
          </a:p>
          <a:p>
            <a:pPr eaLnBrk="1" hangingPunct="1">
              <a:spcBef>
                <a:spcPct val="0"/>
              </a:spcBef>
            </a:pPr>
            <a:r>
              <a:rPr lang="en-US" smtClean="0">
                <a:ea typeface="ＭＳ Ｐゴシック" pitchFamily="34" charset="-128"/>
              </a:rPr>
              <a:t>Typhoid</a:t>
            </a:r>
          </a:p>
          <a:p>
            <a:pPr eaLnBrk="1" hangingPunct="1">
              <a:spcBef>
                <a:spcPct val="0"/>
              </a:spcBef>
            </a:pPr>
            <a:r>
              <a:rPr lang="en-US" smtClean="0">
                <a:ea typeface="ＭＳ Ｐゴシック" pitchFamily="34" charset="-128"/>
              </a:rPr>
              <a:t>Amoebic Dysentery</a:t>
            </a:r>
          </a:p>
          <a:p>
            <a:pPr eaLnBrk="1" hangingPunct="1">
              <a:spcBef>
                <a:spcPct val="0"/>
              </a:spcBef>
            </a:pPr>
            <a:r>
              <a:rPr lang="en-US" smtClean="0">
                <a:ea typeface="ＭＳ Ｐゴシック" pitchFamily="34" charset="-128"/>
              </a:rPr>
              <a:t>Schistosomiasis</a:t>
            </a:r>
          </a:p>
          <a:p>
            <a:pPr eaLnBrk="1" hangingPunct="1">
              <a:spcBef>
                <a:spcPct val="0"/>
              </a:spcBef>
            </a:pPr>
            <a:r>
              <a:rPr lang="en-US" smtClean="0">
                <a:ea typeface="ＭＳ Ｐゴシック" pitchFamily="34" charset="-128"/>
              </a:rPr>
              <a:t>Arsenicosis</a:t>
            </a:r>
          </a:p>
          <a:p>
            <a:pPr eaLnBrk="1" hangingPunct="1">
              <a:spcBef>
                <a:spcPct val="0"/>
              </a:spcBef>
            </a:pPr>
            <a:r>
              <a:rPr lang="en-US" smtClean="0">
                <a:ea typeface="ＭＳ Ｐゴシック" pitchFamily="34" charset="-128"/>
              </a:rPr>
              <a:t>Fluorosis</a:t>
            </a:r>
          </a:p>
          <a:p>
            <a:pPr eaLnBrk="1" hangingPunct="1">
              <a:spcBef>
                <a:spcPct val="0"/>
              </a:spcBef>
            </a:pPr>
            <a:endParaRPr lang="en-US" smtClean="0">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609D2DC-CAA8-4E69-A4F9-FE4EC709467C}" type="slidenum">
              <a:rPr lang="en-US" smtClean="0"/>
              <a:pPr eaLnBrk="1" hangingPunct="1"/>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smtClean="0">
                <a:ea typeface="ＭＳ Ｐゴシック" pitchFamily="34" charset="-128"/>
              </a:rPr>
              <a:t>Provide safe drinking water</a:t>
            </a:r>
          </a:p>
          <a:p>
            <a:pPr eaLnBrk="1" hangingPunct="1"/>
            <a:endParaRPr lang="en-US" smtClean="0">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F02B2BF-838B-4F76-8025-C408E2EFB215}" type="slidenum">
              <a:rPr lang="en-US" smtClean="0"/>
              <a:pPr eaLnBrk="1" hangingPunct="1"/>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smtClean="0">
                <a:ea typeface="ＭＳ Ｐゴシック" pitchFamily="34" charset="-128"/>
              </a:rPr>
              <a:t>Proper hygiene and sanitation practices</a:t>
            </a:r>
          </a:p>
          <a:p>
            <a:pPr eaLnBrk="1" hangingPunct="1"/>
            <a:endParaRPr lang="en-US" smtClean="0">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E07D3BA-3847-4034-9681-2E1C72B6BE66}" type="slidenum">
              <a:rPr lang="en-US" smtClean="0"/>
              <a:pPr eaLnBrk="1" hangingPunct="1"/>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smtClean="0">
                <a:ea typeface="ＭＳ Ｐゴシック" pitchFamily="34" charset="-128"/>
              </a:rPr>
              <a:t>Proper hygiene and sanitation practices</a:t>
            </a:r>
          </a:p>
          <a:p>
            <a:pPr eaLnBrk="1" hangingPunct="1"/>
            <a:endParaRPr lang="en-US"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EE3AF6B-4241-47AA-8751-98DB5699E74D}" type="slidenum">
              <a:rPr lang="en-US" smtClean="0"/>
              <a:pPr eaLnBrk="1" hangingPunct="1"/>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6DB7159-1EBC-4397-A74B-81F4A47B546C}" type="slidenum">
              <a:rPr lang="en-US" smtClean="0"/>
              <a:pPr eaLnBrk="1" hangingPunct="1"/>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6DB7159-1EBC-4397-A74B-81F4A47B546C}" type="slidenum">
              <a:rPr lang="en-US" smtClean="0"/>
              <a:pPr eaLnBrk="1" hangingPunct="1"/>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543A77-F270-4526-AEE3-96E216656E12}" type="slidenum">
              <a:rPr lang="en-US" smtClean="0"/>
              <a:pPr eaLnBrk="1" hangingPunct="1"/>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40EF575-0639-4B7F-A513-D8A17DC4254E}" type="slidenum">
              <a:rPr lang="en-US" smtClean="0"/>
              <a:pPr eaLnBrk="1" hangingPunct="1"/>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200" b="0" i="0" kern="1200" dirty="0" smtClean="0">
                <a:solidFill>
                  <a:schemeClr val="tx1"/>
                </a:solidFill>
                <a:effectLst/>
                <a:latin typeface="+mn-lt"/>
                <a:ea typeface="ＭＳ Ｐゴシック" pitchFamily="-109" charset="-128"/>
                <a:cs typeface="ＭＳ Ｐゴシック" pitchFamily="-109" charset="-128"/>
              </a:rPr>
              <a:t>SCOPE</a:t>
            </a:r>
            <a:r>
              <a:rPr lang="en-US" sz="1200" b="0" i="0" kern="1200" baseline="0" dirty="0" smtClean="0">
                <a:solidFill>
                  <a:schemeClr val="tx1"/>
                </a:solidFill>
                <a:effectLst/>
                <a:latin typeface="+mn-lt"/>
                <a:ea typeface="ＭＳ Ｐゴシック" pitchFamily="-109" charset="-128"/>
                <a:cs typeface="ＭＳ Ｐゴシック" pitchFamily="-109" charset="-128"/>
              </a:rPr>
              <a:t> OF PROBLEM:</a:t>
            </a:r>
            <a:endParaRPr lang="en-US" sz="1200" b="0" i="0" kern="1200" dirty="0" smtClean="0">
              <a:solidFill>
                <a:schemeClr val="tx1"/>
              </a:solidFill>
              <a:effectLst/>
              <a:latin typeface="+mn-lt"/>
              <a:ea typeface="ＭＳ Ｐゴシック" pitchFamily="-109" charset="-128"/>
              <a:cs typeface="ＭＳ Ｐゴシック" pitchFamily="-109" charset="-128"/>
            </a:endParaRPr>
          </a:p>
          <a:p>
            <a:pPr eaLnBrk="1" hangingPunct="1">
              <a:lnSpc>
                <a:spcPct val="80000"/>
              </a:lnSpc>
            </a:pPr>
            <a:r>
              <a:rPr lang="en-US" sz="1200" b="0" i="0" kern="1200" dirty="0" smtClean="0">
                <a:solidFill>
                  <a:schemeClr val="tx1"/>
                </a:solidFill>
                <a:effectLst/>
                <a:latin typeface="+mn-lt"/>
                <a:ea typeface="ＭＳ Ｐゴシック" pitchFamily="-109" charset="-128"/>
                <a:cs typeface="ＭＳ Ｐゴシック" pitchFamily="-109" charset="-128"/>
              </a:rPr>
              <a:t>Rotavirus is the most common cause of severe </a:t>
            </a:r>
            <a:r>
              <a:rPr lang="en-US" sz="1200" b="0" i="0" kern="1200" dirty="0" err="1" smtClean="0">
                <a:solidFill>
                  <a:schemeClr val="tx1"/>
                </a:solidFill>
                <a:effectLst/>
                <a:latin typeface="+mn-lt"/>
                <a:ea typeface="ＭＳ Ｐゴシック" pitchFamily="-109" charset="-128"/>
                <a:cs typeface="ＭＳ Ｐゴシック" pitchFamily="-109" charset="-128"/>
              </a:rPr>
              <a:t>diarrhoea</a:t>
            </a:r>
            <a:r>
              <a:rPr lang="en-US" sz="1200" b="0" i="0" kern="1200" dirty="0" smtClean="0">
                <a:solidFill>
                  <a:schemeClr val="tx1"/>
                </a:solidFill>
                <a:effectLst/>
                <a:latin typeface="+mn-lt"/>
                <a:ea typeface="ＭＳ Ｐゴシック" pitchFamily="-109" charset="-128"/>
                <a:cs typeface="ＭＳ Ｐゴシック" pitchFamily="-109" charset="-128"/>
              </a:rPr>
              <a:t> among infants and young children. </a:t>
            </a:r>
          </a:p>
          <a:p>
            <a:pPr eaLnBrk="1" hangingPunct="1">
              <a:lnSpc>
                <a:spcPct val="80000"/>
              </a:lnSpc>
            </a:pPr>
            <a:r>
              <a:rPr lang="en-US" sz="1200" b="0" i="0" kern="1200" dirty="0" smtClean="0">
                <a:solidFill>
                  <a:schemeClr val="tx1"/>
                </a:solidFill>
                <a:effectLst/>
                <a:latin typeface="+mn-lt"/>
                <a:ea typeface="ＭＳ Ｐゴシック" pitchFamily="-109" charset="-128"/>
                <a:cs typeface="ＭＳ Ｐゴシック" pitchFamily="-109" charset="-128"/>
              </a:rPr>
              <a:t>By the age of five, nearly every child in the world has been infected with rotavirus at least once. However, with each infection, immunity develops, and subsequent infections are less severe; adults are rarely affected.</a:t>
            </a:r>
            <a:r>
              <a:rPr lang="en-US" sz="1200" b="0" i="0" kern="1200" baseline="0" dirty="0" smtClean="0">
                <a:solidFill>
                  <a:schemeClr val="tx1"/>
                </a:solidFill>
                <a:effectLst/>
                <a:latin typeface="+mn-lt"/>
                <a:ea typeface="ＭＳ Ｐゴシック" pitchFamily="-109" charset="-128"/>
                <a:cs typeface="ＭＳ Ｐゴシック" pitchFamily="-109" charset="-128"/>
              </a:rPr>
              <a:t> </a:t>
            </a:r>
            <a:r>
              <a:rPr lang="en-US" sz="1200" b="0" i="0" kern="1200" dirty="0" smtClean="0">
                <a:solidFill>
                  <a:schemeClr val="tx1"/>
                </a:solidFill>
                <a:effectLst/>
                <a:latin typeface="+mn-lt"/>
                <a:ea typeface="ＭＳ Ｐゴシック" pitchFamily="-109" charset="-128"/>
                <a:cs typeface="ＭＳ Ｐゴシック" pitchFamily="-109" charset="-128"/>
              </a:rPr>
              <a:t>Outbreaks of rotavirus A </a:t>
            </a:r>
            <a:r>
              <a:rPr lang="en-US" sz="1200" b="0" i="0" kern="1200" dirty="0" err="1" smtClean="0">
                <a:solidFill>
                  <a:schemeClr val="tx1"/>
                </a:solidFill>
                <a:effectLst/>
                <a:latin typeface="+mn-lt"/>
                <a:ea typeface="ＭＳ Ｐゴシック" pitchFamily="-109" charset="-128"/>
                <a:cs typeface="ＭＳ Ｐゴシック" pitchFamily="-109" charset="-128"/>
              </a:rPr>
              <a:t>diarrhoea</a:t>
            </a:r>
            <a:r>
              <a:rPr lang="en-US" sz="1200" b="0" i="0" kern="1200" dirty="0" smtClean="0">
                <a:solidFill>
                  <a:schemeClr val="tx1"/>
                </a:solidFill>
                <a:effectLst/>
                <a:latin typeface="+mn-lt"/>
                <a:ea typeface="ＭＳ Ｐゴシック" pitchFamily="-109" charset="-128"/>
                <a:cs typeface="ＭＳ Ｐゴシック" pitchFamily="-109" charset="-128"/>
              </a:rPr>
              <a:t> are common among </a:t>
            </a:r>
            <a:r>
              <a:rPr lang="en-US" sz="1200" b="0" i="0" kern="1200" dirty="0" err="1" smtClean="0">
                <a:solidFill>
                  <a:schemeClr val="tx1"/>
                </a:solidFill>
                <a:effectLst/>
                <a:latin typeface="+mn-lt"/>
                <a:ea typeface="ＭＳ Ｐゴシック" pitchFamily="-109" charset="-128"/>
                <a:cs typeface="ＭＳ Ｐゴシック" pitchFamily="-109" charset="-128"/>
              </a:rPr>
              <a:t>hospitalised</a:t>
            </a:r>
            <a:r>
              <a:rPr lang="en-US" sz="1200" b="0" i="0" kern="1200" dirty="0" smtClean="0">
                <a:solidFill>
                  <a:schemeClr val="tx1"/>
                </a:solidFill>
                <a:effectLst/>
                <a:latin typeface="+mn-lt"/>
                <a:ea typeface="ＭＳ Ｐゴシック" pitchFamily="-109" charset="-128"/>
                <a:cs typeface="ＭＳ Ｐゴシック" pitchFamily="-109" charset="-128"/>
              </a:rPr>
              <a:t> infants, young children attending day care </a:t>
            </a:r>
            <a:r>
              <a:rPr lang="en-US" sz="1200" b="0" i="0" kern="1200" dirty="0" err="1" smtClean="0">
                <a:solidFill>
                  <a:schemeClr val="tx1"/>
                </a:solidFill>
                <a:effectLst/>
                <a:latin typeface="+mn-lt"/>
                <a:ea typeface="ＭＳ Ｐゴシック" pitchFamily="-109" charset="-128"/>
                <a:cs typeface="ＭＳ Ｐゴシック" pitchFamily="-109" charset="-128"/>
              </a:rPr>
              <a:t>centres</a:t>
            </a:r>
            <a:r>
              <a:rPr lang="en-US" sz="1200" b="0" i="0" kern="1200" dirty="0" smtClean="0">
                <a:solidFill>
                  <a:schemeClr val="tx1"/>
                </a:solidFill>
                <a:effectLst/>
                <a:latin typeface="+mn-lt"/>
                <a:ea typeface="ＭＳ Ｐゴシック" pitchFamily="-109" charset="-128"/>
                <a:cs typeface="ＭＳ Ｐゴシック" pitchFamily="-109" charset="-128"/>
              </a:rPr>
              <a:t>, and elderly people in nursing homes.</a:t>
            </a:r>
            <a:endParaRPr lang="en-US" sz="1200" b="0" i="0" kern="1200" baseline="0" dirty="0" smtClean="0">
              <a:solidFill>
                <a:schemeClr val="tx1"/>
              </a:solidFill>
              <a:effectLst/>
              <a:latin typeface="+mn-lt"/>
              <a:ea typeface="ＭＳ Ｐゴシック" pitchFamily="-109" charset="-128"/>
              <a:cs typeface="ＭＳ Ｐゴシック" pitchFamily="-109" charset="-128"/>
            </a:endParaRPr>
          </a:p>
          <a:p>
            <a:pPr eaLnBrk="1" hangingPunct="1">
              <a:lnSpc>
                <a:spcPct val="80000"/>
              </a:lnSpc>
            </a:pPr>
            <a:r>
              <a:rPr lang="en-US" sz="1200" b="0" i="0" kern="1200" dirty="0" smtClean="0">
                <a:solidFill>
                  <a:schemeClr val="tx1"/>
                </a:solidFill>
                <a:effectLst/>
                <a:latin typeface="+mn-lt"/>
                <a:ea typeface="ＭＳ Ｐゴシック" pitchFamily="-109" charset="-128"/>
                <a:cs typeface="ＭＳ Ｐゴシック" pitchFamily="-109" charset="-128"/>
              </a:rPr>
              <a:t>Rotavirus is usually an easily managed disease of childhood, but worldwide more than 450,000 children under five years of age still die from rotavirus infection each year, most of whom live in developing countries, and almost two million more become severely ill.</a:t>
            </a:r>
            <a:endParaRPr lang="en-US" sz="1200" b="0" i="0" kern="1200" baseline="0" dirty="0" smtClean="0">
              <a:solidFill>
                <a:schemeClr val="tx1"/>
              </a:solidFill>
              <a:effectLst/>
              <a:latin typeface="+mn-lt"/>
              <a:ea typeface="ＭＳ Ｐゴシック" pitchFamily="-109" charset="-128"/>
              <a:cs typeface="ＭＳ Ｐゴシック" pitchFamily="-109" charset="-128"/>
            </a:endParaRPr>
          </a:p>
          <a:p>
            <a:pPr eaLnBrk="1" hangingPunct="1">
              <a:lnSpc>
                <a:spcPct val="80000"/>
              </a:lnSpc>
            </a:pPr>
            <a:endParaRPr lang="en-US" sz="1200" b="0" i="0" kern="1200" baseline="0" dirty="0" smtClean="0">
              <a:solidFill>
                <a:schemeClr val="tx1"/>
              </a:solidFill>
              <a:effectLst/>
              <a:latin typeface="+mn-lt"/>
              <a:ea typeface="ＭＳ Ｐゴシック" pitchFamily="-109" charset="-128"/>
              <a:cs typeface="ＭＳ Ｐゴシック" pitchFamily="-109" charset="-128"/>
            </a:endParaRPr>
          </a:p>
          <a:p>
            <a:pPr eaLnBrk="1" hangingPunct="1">
              <a:lnSpc>
                <a:spcPct val="80000"/>
              </a:lnSpc>
            </a:pPr>
            <a:r>
              <a:rPr lang="en-US" sz="1200" b="0" i="0" kern="1200" baseline="0" dirty="0" smtClean="0">
                <a:solidFill>
                  <a:schemeClr val="tx1"/>
                </a:solidFill>
                <a:effectLst/>
                <a:latin typeface="+mn-lt"/>
                <a:ea typeface="ＭＳ Ｐゴシック" pitchFamily="-109" charset="-128"/>
                <a:cs typeface="ＭＳ Ｐゴシック" pitchFamily="-109" charset="-128"/>
              </a:rPr>
              <a:t>TRANSMISSION:</a:t>
            </a:r>
          </a:p>
          <a:p>
            <a:pPr eaLnBrk="1" hangingPunct="1">
              <a:lnSpc>
                <a:spcPct val="80000"/>
              </a:lnSpc>
            </a:pPr>
            <a:r>
              <a:rPr lang="en-US" sz="1200" b="0" i="0" kern="1200" dirty="0" smtClean="0">
                <a:solidFill>
                  <a:schemeClr val="tx1"/>
                </a:solidFill>
                <a:effectLst/>
                <a:latin typeface="+mn-lt"/>
                <a:ea typeface="ＭＳ Ｐゴシック" pitchFamily="-109" charset="-128"/>
                <a:cs typeface="ＭＳ Ｐゴシック" pitchFamily="-109" charset="-128"/>
              </a:rPr>
              <a:t>The virus is transmitted by the </a:t>
            </a:r>
            <a:r>
              <a:rPr lang="en-US" sz="1200" b="0" i="0" kern="1200" dirty="0" err="1" smtClean="0">
                <a:solidFill>
                  <a:schemeClr val="tx1"/>
                </a:solidFill>
                <a:effectLst/>
                <a:latin typeface="+mn-lt"/>
                <a:ea typeface="ＭＳ Ｐゴシック" pitchFamily="-109" charset="-128"/>
                <a:cs typeface="ＭＳ Ｐゴシック" pitchFamily="-109" charset="-128"/>
              </a:rPr>
              <a:t>faecal</a:t>
            </a:r>
            <a:r>
              <a:rPr lang="en-US" sz="1200" b="0" i="0" kern="1200" dirty="0" smtClean="0">
                <a:solidFill>
                  <a:schemeClr val="tx1"/>
                </a:solidFill>
                <a:effectLst/>
                <a:latin typeface="+mn-lt"/>
                <a:ea typeface="ＭＳ Ｐゴシック" pitchFamily="-109" charset="-128"/>
                <a:cs typeface="ＭＳ Ｐゴシック" pitchFamily="-109" charset="-128"/>
              </a:rPr>
              <a:t>-oral route. It infects and damages the cells that line the small intestine and causes gastroenteritis (which is often called "stomach flu" despite having no relation to influenza). Although rotavirus was discovered in 1973 and accounts for up to 50% of </a:t>
            </a:r>
            <a:r>
              <a:rPr lang="en-US" sz="1200" b="0" i="0" kern="1200" dirty="0" err="1" smtClean="0">
                <a:solidFill>
                  <a:schemeClr val="tx1"/>
                </a:solidFill>
                <a:effectLst/>
                <a:latin typeface="+mn-lt"/>
                <a:ea typeface="ＭＳ Ｐゴシック" pitchFamily="-109" charset="-128"/>
                <a:cs typeface="ＭＳ Ｐゴシック" pitchFamily="-109" charset="-128"/>
              </a:rPr>
              <a:t>hospitalisations</a:t>
            </a:r>
            <a:r>
              <a:rPr lang="en-US" sz="1200" b="0" i="0" kern="1200" dirty="0" smtClean="0">
                <a:solidFill>
                  <a:schemeClr val="tx1"/>
                </a:solidFill>
                <a:effectLst/>
                <a:latin typeface="+mn-lt"/>
                <a:ea typeface="ＭＳ Ｐゴシック" pitchFamily="-109" charset="-128"/>
                <a:cs typeface="ＭＳ Ｐゴシック" pitchFamily="-109" charset="-128"/>
              </a:rPr>
              <a:t> for severe </a:t>
            </a:r>
            <a:r>
              <a:rPr lang="en-US" sz="1200" b="0" i="0" kern="1200" dirty="0" err="1" smtClean="0">
                <a:solidFill>
                  <a:schemeClr val="tx1"/>
                </a:solidFill>
                <a:effectLst/>
                <a:latin typeface="+mn-lt"/>
                <a:ea typeface="ＭＳ Ｐゴシック" pitchFamily="-109" charset="-128"/>
                <a:cs typeface="ＭＳ Ｐゴシック" pitchFamily="-109" charset="-128"/>
              </a:rPr>
              <a:t>diarrhoea</a:t>
            </a:r>
            <a:r>
              <a:rPr lang="en-US" sz="1200" b="0" i="0" kern="1200" dirty="0" smtClean="0">
                <a:solidFill>
                  <a:schemeClr val="tx1"/>
                </a:solidFill>
                <a:effectLst/>
                <a:latin typeface="+mn-lt"/>
                <a:ea typeface="ＭＳ Ｐゴシック" pitchFamily="-109" charset="-128"/>
                <a:cs typeface="ＭＳ Ｐゴシック" pitchFamily="-109" charset="-128"/>
              </a:rPr>
              <a:t> in infants and children, its importance is still not widely known within the public health community, particularly in developing countries. In addition to its impact on human health, rotavirus also infects animals, and is a pathogen of livestock.</a:t>
            </a:r>
            <a:endParaRPr lang="en-US" sz="1200" b="0" i="0" kern="1200" baseline="0" dirty="0" smtClean="0">
              <a:solidFill>
                <a:schemeClr val="tx1"/>
              </a:solidFill>
              <a:effectLst/>
              <a:latin typeface="+mn-lt"/>
              <a:ea typeface="ＭＳ Ｐゴシック" pitchFamily="-109" charset="-128"/>
              <a:cs typeface="ＭＳ Ｐゴシック" pitchFamily="-109" charset="-128"/>
            </a:endParaRPr>
          </a:p>
          <a:p>
            <a:pPr eaLnBrk="1" hangingPunct="1">
              <a:lnSpc>
                <a:spcPct val="80000"/>
              </a:lnSpc>
            </a:pPr>
            <a:endParaRPr lang="en-US" sz="1200" b="0" i="0" kern="1200" baseline="0" dirty="0" smtClean="0">
              <a:solidFill>
                <a:schemeClr val="tx1"/>
              </a:solidFill>
              <a:effectLst/>
              <a:latin typeface="+mn-lt"/>
              <a:ea typeface="ＭＳ Ｐゴシック" pitchFamily="-109" charset="-128"/>
              <a:cs typeface="ＭＳ Ｐゴシック" pitchFamily="-109" charset="-128"/>
            </a:endParaRPr>
          </a:p>
          <a:p>
            <a:pPr eaLnBrk="1" hangingPunct="1">
              <a:lnSpc>
                <a:spcPct val="80000"/>
              </a:lnSpc>
            </a:pPr>
            <a:r>
              <a:rPr lang="en-US" sz="1200" b="0" i="0" kern="1200" baseline="0" dirty="0" smtClean="0">
                <a:solidFill>
                  <a:schemeClr val="tx1"/>
                </a:solidFill>
                <a:effectLst/>
                <a:latin typeface="+mn-lt"/>
                <a:ea typeface="ＭＳ Ｐゴシック" pitchFamily="-109" charset="-128"/>
                <a:cs typeface="ＭＳ Ｐゴシック" pitchFamily="-109" charset="-128"/>
              </a:rPr>
              <a:t>THE VIRUS:</a:t>
            </a:r>
          </a:p>
          <a:p>
            <a:pPr eaLnBrk="1" hangingPunct="1">
              <a:lnSpc>
                <a:spcPct val="80000"/>
              </a:lnSpc>
            </a:pPr>
            <a:r>
              <a:rPr lang="en-US" sz="1200" b="0" i="0" kern="1200" dirty="0" smtClean="0">
                <a:solidFill>
                  <a:schemeClr val="tx1"/>
                </a:solidFill>
                <a:effectLst/>
                <a:latin typeface="+mn-lt"/>
                <a:ea typeface="ＭＳ Ｐゴシック" pitchFamily="-109" charset="-128"/>
                <a:cs typeface="ＭＳ Ｐゴシック" pitchFamily="-109" charset="-128"/>
              </a:rPr>
              <a:t>There are five species of this virus, referred to as A, B, C, D, and E. Rotavirus A, the most common, causes more than 90% of infections in humans.</a:t>
            </a:r>
          </a:p>
          <a:p>
            <a:pPr eaLnBrk="1" hangingPunct="1">
              <a:lnSpc>
                <a:spcPct val="80000"/>
              </a:lnSpc>
            </a:pPr>
            <a:endParaRPr lang="en-US" sz="1200" b="0" i="0" kern="1200" dirty="0" smtClean="0">
              <a:solidFill>
                <a:schemeClr val="tx1"/>
              </a:solidFill>
              <a:effectLst/>
              <a:latin typeface="+mn-lt"/>
              <a:ea typeface="ＭＳ Ｐゴシック" pitchFamily="-109" charset="-128"/>
              <a:cs typeface="ＭＳ Ｐゴシック" pitchFamily="-109" charset="-128"/>
            </a:endParaRPr>
          </a:p>
          <a:p>
            <a:pPr eaLnBrk="1" hangingPunct="1">
              <a:lnSpc>
                <a:spcPct val="80000"/>
              </a:lnSpc>
            </a:pPr>
            <a:r>
              <a:rPr lang="en-US" sz="1200" b="0" i="0" kern="1200" dirty="0" smtClean="0">
                <a:solidFill>
                  <a:schemeClr val="tx1"/>
                </a:solidFill>
                <a:effectLst/>
                <a:latin typeface="+mn-lt"/>
                <a:ea typeface="ＭＳ Ｐゴシック" pitchFamily="-109" charset="-128"/>
                <a:cs typeface="ＭＳ Ｐゴシック" pitchFamily="-109" charset="-128"/>
              </a:rPr>
              <a:t>SYMPTOMS:</a:t>
            </a:r>
          </a:p>
          <a:p>
            <a:pPr eaLnBrk="1" hangingPunct="1">
              <a:lnSpc>
                <a:spcPct val="80000"/>
              </a:lnSpc>
            </a:pPr>
            <a:r>
              <a:rPr lang="en-US" sz="1200" b="0" i="0" kern="1200" dirty="0" smtClean="0">
                <a:solidFill>
                  <a:schemeClr val="tx1"/>
                </a:solidFill>
                <a:effectLst/>
                <a:latin typeface="+mn-lt"/>
                <a:ea typeface="ＭＳ Ｐゴシック" pitchFamily="-109" charset="-128"/>
                <a:cs typeface="ＭＳ Ｐゴシック" pitchFamily="-109" charset="-128"/>
              </a:rPr>
              <a:t>Rotavirus gastroenteritis is a mild to severe disease </a:t>
            </a:r>
            <a:r>
              <a:rPr lang="en-US" sz="1200" b="0" i="0" kern="1200" dirty="0" err="1" smtClean="0">
                <a:solidFill>
                  <a:schemeClr val="tx1"/>
                </a:solidFill>
                <a:effectLst/>
                <a:latin typeface="+mn-lt"/>
                <a:ea typeface="ＭＳ Ｐゴシック" pitchFamily="-109" charset="-128"/>
                <a:cs typeface="ＭＳ Ｐゴシック" pitchFamily="-109" charset="-128"/>
              </a:rPr>
              <a:t>characterised</a:t>
            </a:r>
            <a:r>
              <a:rPr lang="en-US" sz="1200" b="0" i="0" kern="1200" dirty="0" smtClean="0">
                <a:solidFill>
                  <a:schemeClr val="tx1"/>
                </a:solidFill>
                <a:effectLst/>
                <a:latin typeface="+mn-lt"/>
                <a:ea typeface="ＭＳ Ｐゴシック" pitchFamily="-109" charset="-128"/>
                <a:cs typeface="ＭＳ Ｐゴシック" pitchFamily="-109" charset="-128"/>
              </a:rPr>
              <a:t> by vomiting, watery </a:t>
            </a:r>
            <a:r>
              <a:rPr lang="en-US" sz="1200" b="0" i="0" kern="1200" dirty="0" err="1" smtClean="0">
                <a:solidFill>
                  <a:schemeClr val="tx1"/>
                </a:solidFill>
                <a:effectLst/>
                <a:latin typeface="+mn-lt"/>
                <a:ea typeface="ＭＳ Ｐゴシック" pitchFamily="-109" charset="-128"/>
                <a:cs typeface="ＭＳ Ｐゴシック" pitchFamily="-109" charset="-128"/>
              </a:rPr>
              <a:t>diarrhoea</a:t>
            </a:r>
            <a:r>
              <a:rPr lang="en-US" sz="1200" b="0" i="0" kern="1200" dirty="0" smtClean="0">
                <a:solidFill>
                  <a:schemeClr val="tx1"/>
                </a:solidFill>
                <a:effectLst/>
                <a:latin typeface="+mn-lt"/>
                <a:ea typeface="ＭＳ Ｐゴシック" pitchFamily="-109" charset="-128"/>
                <a:cs typeface="ＭＳ Ｐゴシック" pitchFamily="-109" charset="-128"/>
              </a:rPr>
              <a:t>, and low-grade fever. </a:t>
            </a:r>
          </a:p>
          <a:p>
            <a:pPr eaLnBrk="1" hangingPunct="1">
              <a:lnSpc>
                <a:spcPct val="80000"/>
              </a:lnSpc>
            </a:pPr>
            <a:r>
              <a:rPr lang="en-US" sz="1200" b="0" i="0" kern="1200" dirty="0" smtClean="0">
                <a:solidFill>
                  <a:schemeClr val="tx1"/>
                </a:solidFill>
                <a:effectLst/>
                <a:latin typeface="+mn-lt"/>
                <a:ea typeface="ＭＳ Ｐゴシック" pitchFamily="-109" charset="-128"/>
                <a:cs typeface="ＭＳ Ｐゴシック" pitchFamily="-109" charset="-128"/>
              </a:rPr>
              <a:t>Once a child is infected by the virus, there is an incubation period of about two days before symptoms appear. </a:t>
            </a:r>
          </a:p>
          <a:p>
            <a:pPr eaLnBrk="1" hangingPunct="1">
              <a:lnSpc>
                <a:spcPct val="80000"/>
              </a:lnSpc>
            </a:pPr>
            <a:r>
              <a:rPr lang="en-US" sz="1200" b="0" i="0" kern="1200" dirty="0" smtClean="0">
                <a:solidFill>
                  <a:schemeClr val="tx1"/>
                </a:solidFill>
                <a:effectLst/>
                <a:latin typeface="+mn-lt"/>
                <a:ea typeface="ＭＳ Ｐゴシック" pitchFamily="-109" charset="-128"/>
                <a:cs typeface="ＭＳ Ｐゴシック" pitchFamily="-109" charset="-128"/>
              </a:rPr>
              <a:t>Symptoms often start with vomiting followed by four to eight days of profuse </a:t>
            </a:r>
            <a:r>
              <a:rPr lang="en-US" sz="1200" b="0" i="0" kern="1200" dirty="0" err="1" smtClean="0">
                <a:solidFill>
                  <a:schemeClr val="tx1"/>
                </a:solidFill>
                <a:effectLst/>
                <a:latin typeface="+mn-lt"/>
                <a:ea typeface="ＭＳ Ｐゴシック" pitchFamily="-109" charset="-128"/>
                <a:cs typeface="ＭＳ Ｐゴシック" pitchFamily="-109" charset="-128"/>
              </a:rPr>
              <a:t>diarrhoea</a:t>
            </a:r>
            <a:r>
              <a:rPr lang="en-US" sz="1200" b="0" i="0" kern="1200" dirty="0" smtClean="0">
                <a:solidFill>
                  <a:schemeClr val="tx1"/>
                </a:solidFill>
                <a:effectLst/>
                <a:latin typeface="+mn-lt"/>
                <a:ea typeface="ＭＳ Ｐゴシック" pitchFamily="-109" charset="-128"/>
                <a:cs typeface="ＭＳ Ｐゴシック" pitchFamily="-109" charset="-128"/>
              </a:rPr>
              <a:t>. </a:t>
            </a:r>
          </a:p>
          <a:p>
            <a:pPr eaLnBrk="1" hangingPunct="1">
              <a:lnSpc>
                <a:spcPct val="80000"/>
              </a:lnSpc>
            </a:pPr>
            <a:r>
              <a:rPr lang="en-US" sz="1200" b="1" i="0" kern="1200" dirty="0" smtClean="0">
                <a:solidFill>
                  <a:schemeClr val="tx1"/>
                </a:solidFill>
                <a:effectLst/>
                <a:latin typeface="+mn-lt"/>
                <a:ea typeface="ＭＳ Ｐゴシック" pitchFamily="-109" charset="-128"/>
                <a:cs typeface="ＭＳ Ｐゴシック" pitchFamily="-109" charset="-128"/>
              </a:rPr>
              <a:t>Dehydration</a:t>
            </a:r>
            <a:r>
              <a:rPr lang="en-US" sz="1200" b="0" i="0" kern="1200" dirty="0" smtClean="0">
                <a:solidFill>
                  <a:schemeClr val="tx1"/>
                </a:solidFill>
                <a:effectLst/>
                <a:latin typeface="+mn-lt"/>
                <a:ea typeface="ＭＳ Ｐゴシック" pitchFamily="-109" charset="-128"/>
                <a:cs typeface="ＭＳ Ｐゴシック" pitchFamily="-109" charset="-128"/>
              </a:rPr>
              <a:t> is more common in rotavirus infection than in most of those caused by bacterial pathogens, and </a:t>
            </a:r>
            <a:r>
              <a:rPr lang="en-US" sz="1200" b="1" i="0" kern="1200" dirty="0" smtClean="0">
                <a:solidFill>
                  <a:schemeClr val="tx1"/>
                </a:solidFill>
                <a:effectLst/>
                <a:latin typeface="+mn-lt"/>
                <a:ea typeface="ＭＳ Ｐゴシック" pitchFamily="-109" charset="-128"/>
                <a:cs typeface="ＭＳ Ｐゴシック" pitchFamily="-109" charset="-128"/>
              </a:rPr>
              <a:t>is the most common cause of death related to rotavirus infection</a:t>
            </a:r>
            <a:r>
              <a:rPr lang="en-US" sz="1200" b="0" i="0" kern="1200" dirty="0" smtClean="0">
                <a:solidFill>
                  <a:schemeClr val="tx1"/>
                </a:solidFill>
                <a:effectLst/>
                <a:latin typeface="+mn-lt"/>
                <a:ea typeface="ＭＳ Ｐゴシック" pitchFamily="-109" charset="-128"/>
                <a:cs typeface="ＭＳ Ｐゴシック" pitchFamily="-109" charset="-128"/>
              </a:rPr>
              <a:t>.</a:t>
            </a:r>
          </a:p>
          <a:p>
            <a:pPr eaLnBrk="1" hangingPunct="1">
              <a:lnSpc>
                <a:spcPct val="80000"/>
              </a:lnSpc>
            </a:pPr>
            <a:endParaRPr lang="en-US" sz="1200" b="0" i="0" kern="1200" dirty="0" smtClean="0">
              <a:solidFill>
                <a:schemeClr val="tx1"/>
              </a:solidFill>
              <a:effectLst/>
              <a:latin typeface="+mn-lt"/>
              <a:ea typeface="ＭＳ Ｐゴシック" pitchFamily="-109" charset="-128"/>
            </a:endParaRPr>
          </a:p>
          <a:p>
            <a:pPr marL="0" marR="0" indent="0" algn="l" defTabSz="457200" rtl="0" eaLnBrk="1" fontAlgn="base" latinLnBrk="0" hangingPunct="1">
              <a:lnSpc>
                <a:spcPct val="80000"/>
              </a:lnSpc>
              <a:spcBef>
                <a:spcPct val="30000"/>
              </a:spcBef>
              <a:spcAft>
                <a:spcPct val="0"/>
              </a:spcAft>
              <a:buClrTx/>
              <a:buSzTx/>
              <a:buFontTx/>
              <a:buNone/>
              <a:tabLst/>
              <a:defRPr/>
            </a:pPr>
            <a:r>
              <a:rPr lang="en-US" sz="1100" b="0" dirty="0" smtClean="0">
                <a:ea typeface="ＭＳ Ｐゴシック" pitchFamily="34" charset="-128"/>
              </a:rPr>
              <a:t>TREATMENT</a:t>
            </a:r>
            <a:r>
              <a:rPr lang="en-US" sz="1100" b="0" baseline="0" dirty="0" smtClean="0">
                <a:ea typeface="ＭＳ Ｐゴシック" pitchFamily="34" charset="-128"/>
              </a:rPr>
              <a:t> AND PREVENTION:</a:t>
            </a:r>
            <a:endParaRPr lang="en-US" sz="1100" b="0" dirty="0" smtClean="0">
              <a:ea typeface="ＭＳ Ｐゴシック" pitchFamily="34" charset="-128"/>
            </a:endParaRPr>
          </a:p>
          <a:p>
            <a:pPr eaLnBrk="1" hangingPunct="1">
              <a:lnSpc>
                <a:spcPct val="80000"/>
              </a:lnSpc>
            </a:pPr>
            <a:r>
              <a:rPr lang="en-US" sz="1100" b="0" i="0" kern="1200" baseline="0" dirty="0" smtClean="0">
                <a:solidFill>
                  <a:schemeClr val="tx1"/>
                </a:solidFill>
                <a:effectLst/>
                <a:latin typeface="+mn-lt"/>
                <a:ea typeface="ＭＳ Ｐゴシック" pitchFamily="-109" charset="-128"/>
                <a:cs typeface="ＭＳ Ｐゴシック" pitchFamily="-109" charset="-128"/>
              </a:rPr>
              <a:t>Public health campaigns to combat rotavirus focus on providing oral rehydration therapy for infected children and vaccination to prevent the disease.</a:t>
            </a:r>
          </a:p>
          <a:p>
            <a:pPr eaLnBrk="1" hangingPunct="1">
              <a:lnSpc>
                <a:spcPct val="80000"/>
              </a:lnSpc>
            </a:pPr>
            <a:endParaRPr lang="en-US" sz="1100" b="0" i="0" kern="1200" baseline="0" dirty="0" smtClean="0">
              <a:solidFill>
                <a:schemeClr val="tx1"/>
              </a:solidFill>
              <a:effectLst/>
              <a:latin typeface="+mn-lt"/>
              <a:ea typeface="ＭＳ Ｐゴシック" pitchFamily="-109" charset="-128"/>
              <a:cs typeface="ＭＳ Ｐゴシック" pitchFamily="-109"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073F4F-3673-4200-A222-204A87278B2A}" type="slidenum">
              <a:rPr lang="en-US" smtClean="0"/>
              <a:pPr eaLnBrk="1" hangingPunct="1"/>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pitchFamily="34" charset="-128"/>
              </a:rPr>
              <a:t>Interventions:</a:t>
            </a:r>
          </a:p>
          <a:p>
            <a:pPr eaLnBrk="1" hangingPunct="1"/>
            <a:r>
              <a:rPr lang="en-US" dirty="0" smtClean="0">
                <a:ea typeface="ＭＳ Ｐゴシック" pitchFamily="34" charset="-128"/>
              </a:rPr>
              <a:t>To prevent the spread of cholera, the following four interventions are essential:</a:t>
            </a:r>
          </a:p>
          <a:p>
            <a:pPr eaLnBrk="1" hangingPunct="1"/>
            <a:r>
              <a:rPr lang="en-US" dirty="0" smtClean="0">
                <a:ea typeface="ＭＳ Ｐゴシック" pitchFamily="34" charset="-128"/>
              </a:rPr>
              <a:t>Provision of adequate safe drinking-water</a:t>
            </a:r>
          </a:p>
          <a:p>
            <a:pPr eaLnBrk="1" hangingPunct="1"/>
            <a:r>
              <a:rPr lang="en-US" dirty="0" smtClean="0">
                <a:ea typeface="ＭＳ Ｐゴシック" pitchFamily="34" charset="-128"/>
              </a:rPr>
              <a:t>Proper personal hygiene</a:t>
            </a:r>
          </a:p>
          <a:p>
            <a:pPr eaLnBrk="1" hangingPunct="1"/>
            <a:r>
              <a:rPr lang="en-US" dirty="0" smtClean="0">
                <a:ea typeface="ＭＳ Ｐゴシック" pitchFamily="34" charset="-128"/>
              </a:rPr>
              <a:t>Proper food hygiene</a:t>
            </a:r>
          </a:p>
          <a:p>
            <a:pPr eaLnBrk="1" hangingPunct="1"/>
            <a:r>
              <a:rPr lang="en-US" dirty="0" smtClean="0">
                <a:ea typeface="ＭＳ Ｐゴシック" pitchFamily="34" charset="-128"/>
              </a:rPr>
              <a:t>Hygienic disposal of human excreta.</a:t>
            </a:r>
          </a:p>
          <a:p>
            <a:pPr eaLnBrk="1" hangingPunct="1"/>
            <a:r>
              <a:rPr lang="en-US" dirty="0" smtClean="0">
                <a:ea typeface="ＭＳ Ｐゴシック" pitchFamily="34" charset="-128"/>
              </a:rPr>
              <a:t>Treatment of cholera consists mainly in replacement of lost fluids and salts. </a:t>
            </a:r>
          </a:p>
          <a:p>
            <a:pPr eaLnBrk="1" hangingPunct="1"/>
            <a:r>
              <a:rPr lang="en-US" dirty="0" smtClean="0">
                <a:ea typeface="ＭＳ Ｐゴシック" pitchFamily="34" charset="-128"/>
              </a:rPr>
              <a:t>The use of oral rehydration salts (ORS) is the quickest and most efficient way of doing this. Most people recover in 3 to 6 days. If the infected person becomes severely dehydrated, intravenous fluids can be given. </a:t>
            </a:r>
          </a:p>
          <a:p>
            <a:pPr eaLnBrk="1" hangingPunct="1"/>
            <a:r>
              <a:rPr lang="en-US" dirty="0" smtClean="0">
                <a:ea typeface="ＭＳ Ｐゴシック" pitchFamily="34" charset="-128"/>
              </a:rPr>
              <a:t>Antibiotics are not necessary to successfully treat a cholera patient.</a:t>
            </a:r>
          </a:p>
          <a:p>
            <a:pPr eaLnBrk="1" hangingPunct="1"/>
            <a:endParaRPr lang="en-US" dirty="0" smtClean="0">
              <a:ea typeface="ＭＳ Ｐゴシック" pitchFamily="34"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C0E0AF0-B654-4A54-9421-3E694A46EDE0}" type="slidenum">
              <a:rPr lang="en-US" smtClean="0"/>
              <a:pPr eaLnBrk="1" hangingPunct="1"/>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86777A-1820-478F-93B6-41D153F40A72}" type="slidenum">
              <a:rPr lang="en-US"/>
              <a:pPr>
                <a:defRPr/>
              </a:pPr>
              <a:t>‹#›</a:t>
            </a:fld>
            <a:endParaRPr lang="en-US"/>
          </a:p>
        </p:txBody>
      </p:sp>
    </p:spTree>
    <p:extLst>
      <p:ext uri="{BB962C8B-B14F-4D97-AF65-F5344CB8AC3E}">
        <p14:creationId xmlns:p14="http://schemas.microsoft.com/office/powerpoint/2010/main" val="1015533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22330C-D4BC-4F01-B012-13B4C4541CB3}" type="slidenum">
              <a:rPr lang="en-US"/>
              <a:pPr>
                <a:defRPr/>
              </a:pPr>
              <a:t>‹#›</a:t>
            </a:fld>
            <a:endParaRPr lang="en-US"/>
          </a:p>
        </p:txBody>
      </p:sp>
    </p:spTree>
    <p:extLst>
      <p:ext uri="{BB962C8B-B14F-4D97-AF65-F5344CB8AC3E}">
        <p14:creationId xmlns:p14="http://schemas.microsoft.com/office/powerpoint/2010/main" val="387731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AED418-F721-4756-AA5C-12B2D95270D8}" type="slidenum">
              <a:rPr lang="en-US"/>
              <a:pPr>
                <a:defRPr/>
              </a:pPr>
              <a:t>‹#›</a:t>
            </a:fld>
            <a:endParaRPr lang="en-US"/>
          </a:p>
        </p:txBody>
      </p:sp>
    </p:spTree>
    <p:extLst>
      <p:ext uri="{BB962C8B-B14F-4D97-AF65-F5344CB8AC3E}">
        <p14:creationId xmlns:p14="http://schemas.microsoft.com/office/powerpoint/2010/main" val="2921708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8013" cy="1141412"/>
          </a:xfrm>
        </p:spPr>
        <p:txBody>
          <a:bodyPr/>
          <a:lstStyle/>
          <a:p>
            <a:r>
              <a:rPr lang="fr-FR" smtClean="0"/>
              <a:t>Cliquez pour modifier le style du titre</a:t>
            </a:r>
            <a:endParaRPr lang="en-US"/>
          </a:p>
        </p:txBody>
      </p:sp>
      <p:sp>
        <p:nvSpPr>
          <p:cNvPr id="3" name="Espace réservé du texte 2"/>
          <p:cNvSpPr>
            <a:spLocks noGrp="1"/>
          </p:cNvSpPr>
          <p:nvPr>
            <p:ph type="body" sz="half" idx="1"/>
          </p:nvPr>
        </p:nvSpPr>
        <p:spPr>
          <a:xfrm>
            <a:off x="457200" y="1600200"/>
            <a:ext cx="4037013" cy="45243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image de la bibliothèque 3"/>
          <p:cNvSpPr>
            <a:spLocks noGrp="1"/>
          </p:cNvSpPr>
          <p:nvPr>
            <p:ph type="clipArt" sz="half" idx="2"/>
          </p:nvPr>
        </p:nvSpPr>
        <p:spPr>
          <a:xfrm>
            <a:off x="4646613" y="1600200"/>
            <a:ext cx="4038600" cy="452437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E9A3A9-7BC9-4288-A10D-E5A1E288C3F8}" type="slidenum">
              <a:rPr lang="en-US"/>
              <a:pPr>
                <a:defRPr/>
              </a:pPr>
              <a:t>‹#›</a:t>
            </a:fld>
            <a:endParaRPr lang="en-US"/>
          </a:p>
        </p:txBody>
      </p:sp>
      <p:pic>
        <p:nvPicPr>
          <p:cNvPr id="8"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336"/>
            <a:ext cx="648155"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57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632497-22F6-473E-A967-C927D0C29E43}" type="slidenum">
              <a:rPr lang="en-US"/>
              <a:pPr>
                <a:defRPr/>
              </a:pPr>
              <a:t>‹#›</a:t>
            </a:fld>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336"/>
            <a:ext cx="648155"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95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0B401B-1963-4C7B-8F3F-1F72592488C5}" type="slidenum">
              <a:rPr lang="en-US"/>
              <a:pPr>
                <a:defRPr/>
              </a:pPr>
              <a:t>‹#›</a:t>
            </a:fld>
            <a:endParaRPr lang="en-US"/>
          </a:p>
        </p:txBody>
      </p:sp>
    </p:spTree>
    <p:extLst>
      <p:ext uri="{BB962C8B-B14F-4D97-AF65-F5344CB8AC3E}">
        <p14:creationId xmlns:p14="http://schemas.microsoft.com/office/powerpoint/2010/main" val="85579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F40F4C-7ED3-4B22-8F49-40539655EFDE}" type="slidenum">
              <a:rPr lang="en-US"/>
              <a:pPr>
                <a:defRPr/>
              </a:pPr>
              <a:t>‹#›</a:t>
            </a:fld>
            <a:endParaRPr lang="en-US"/>
          </a:p>
        </p:txBody>
      </p:sp>
    </p:spTree>
    <p:extLst>
      <p:ext uri="{BB962C8B-B14F-4D97-AF65-F5344CB8AC3E}">
        <p14:creationId xmlns:p14="http://schemas.microsoft.com/office/powerpoint/2010/main" val="2213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D474AF-359E-4DDB-8EBC-9FE4D1530649}" type="slidenum">
              <a:rPr lang="en-US"/>
              <a:pPr>
                <a:defRPr/>
              </a:pPr>
              <a:t>‹#›</a:t>
            </a:fld>
            <a:endParaRPr lang="en-US"/>
          </a:p>
        </p:txBody>
      </p:sp>
    </p:spTree>
    <p:extLst>
      <p:ext uri="{BB962C8B-B14F-4D97-AF65-F5344CB8AC3E}">
        <p14:creationId xmlns:p14="http://schemas.microsoft.com/office/powerpoint/2010/main" val="21626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635B37-B8AB-4244-BE66-2597499B648A}" type="slidenum">
              <a:rPr lang="en-US"/>
              <a:pPr>
                <a:defRPr/>
              </a:pPr>
              <a:t>‹#›</a:t>
            </a:fld>
            <a:endParaRPr lang="en-US"/>
          </a:p>
        </p:txBody>
      </p:sp>
    </p:spTree>
    <p:extLst>
      <p:ext uri="{BB962C8B-B14F-4D97-AF65-F5344CB8AC3E}">
        <p14:creationId xmlns:p14="http://schemas.microsoft.com/office/powerpoint/2010/main" val="388018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B74131-C966-4AC8-ADCE-8036D92EE8F3}" type="slidenum">
              <a:rPr lang="en-US"/>
              <a:pPr>
                <a:defRPr/>
              </a:pPr>
              <a:t>‹#›</a:t>
            </a:fld>
            <a:endParaRPr lang="en-US"/>
          </a:p>
        </p:txBody>
      </p:sp>
    </p:spTree>
    <p:extLst>
      <p:ext uri="{BB962C8B-B14F-4D97-AF65-F5344CB8AC3E}">
        <p14:creationId xmlns:p14="http://schemas.microsoft.com/office/powerpoint/2010/main" val="284558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B7F66E-007B-4FCC-BAF1-E900B3133147}" type="slidenum">
              <a:rPr lang="en-US"/>
              <a:pPr>
                <a:defRPr/>
              </a:pPr>
              <a:t>‹#›</a:t>
            </a:fld>
            <a:endParaRPr lang="en-US"/>
          </a:p>
        </p:txBody>
      </p:sp>
    </p:spTree>
    <p:extLst>
      <p:ext uri="{BB962C8B-B14F-4D97-AF65-F5344CB8AC3E}">
        <p14:creationId xmlns:p14="http://schemas.microsoft.com/office/powerpoint/2010/main" val="421079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F29300-4A4A-4374-A3A7-0F5657D31CCB}" type="slidenum">
              <a:rPr lang="en-US"/>
              <a:pPr>
                <a:defRPr/>
              </a:pPr>
              <a:t>‹#›</a:t>
            </a:fld>
            <a:endParaRPr lang="en-US"/>
          </a:p>
        </p:txBody>
      </p:sp>
    </p:spTree>
    <p:extLst>
      <p:ext uri="{BB962C8B-B14F-4D97-AF65-F5344CB8AC3E}">
        <p14:creationId xmlns:p14="http://schemas.microsoft.com/office/powerpoint/2010/main" val="420622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cs typeface="Arial" pitchFamily="-109"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cs typeface="Arial" pitchFamily="-109"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7F48F8E8-5F2C-496F-A9AC-70C7E8A8B5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12, 2916 – 5</a:t>
            </a:r>
            <a:r>
              <a:rPr lang="en-US" sz="1100" baseline="30000" dirty="0"/>
              <a:t>th</a:t>
            </a:r>
            <a:r>
              <a:rPr lang="en-US" sz="1100" dirty="0"/>
              <a:t> Avenue</a:t>
            </a:r>
          </a:p>
          <a:p>
            <a:pPr algn="ctr">
              <a:tabLst>
                <a:tab pos="1196975" algn="l"/>
              </a:tabLst>
            </a:pPr>
            <a:r>
              <a:rPr lang="en-US" sz="1100" dirty="0" smtClean="0"/>
              <a:t>Calgary, Alberta, T2A 6K4, Canada</a:t>
            </a:r>
          </a:p>
          <a:p>
            <a:pPr algn="ctr">
              <a:tabLst>
                <a:tab pos="1196975" algn="l"/>
              </a:tabLst>
            </a:pPr>
            <a:r>
              <a:rPr lang="fr-FR" sz="1100" dirty="0" smtClean="0"/>
              <a:t>Phone: + 1 (403) 243-3285, Fax: + 1 (403) 243-6199</a:t>
            </a:r>
            <a:endParaRPr lang="en-US" sz="1100" dirty="0" smtClean="0"/>
          </a:p>
          <a:p>
            <a:pPr algn="ctr">
              <a:tabLst>
                <a:tab pos="1196975" algn="l"/>
              </a:tabLst>
            </a:pPr>
            <a:r>
              <a:rPr lang="fr-FR" sz="1100" dirty="0" smtClean="0"/>
              <a:t>E-mail: cawst@cawst.org, </a:t>
            </a:r>
            <a:r>
              <a:rPr lang="en-US" sz="1100" dirty="0" smtClean="0"/>
              <a:t>Website: </a:t>
            </a:r>
            <a:r>
              <a:rPr lang="en-US" sz="1100" dirty="0" smtClean="0">
                <a:hlinkClick r:id="rId3"/>
              </a:rPr>
              <a:t>www.cawst.org</a:t>
            </a:r>
            <a:endParaRPr lang="en-US" sz="1100" dirty="0" smtClean="0"/>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503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solidFill>
                  <a:schemeClr val="accent2"/>
                </a:solidFill>
              </a:rPr>
              <a:t>Rotavirus</a:t>
            </a:r>
          </a:p>
        </p:txBody>
      </p:sp>
      <p:sp>
        <p:nvSpPr>
          <p:cNvPr id="26627" name="Rectangle 3"/>
          <p:cNvSpPr>
            <a:spLocks noGrp="1" noChangeArrowheads="1"/>
          </p:cNvSpPr>
          <p:nvPr>
            <p:ph type="body" idx="1"/>
          </p:nvPr>
        </p:nvSpPr>
        <p:spPr/>
        <p:txBody>
          <a:bodyPr/>
          <a:lstStyle/>
          <a:p>
            <a:pPr marL="514350" indent="-514350" eaLnBrk="1" hangingPunct="1">
              <a:buFontTx/>
              <a:buNone/>
              <a:defRPr/>
            </a:pPr>
            <a:r>
              <a:rPr lang="en-US" dirty="0" smtClean="0"/>
              <a:t>3. Transmission: </a:t>
            </a:r>
            <a:endParaRPr lang="en-US" i="1" dirty="0"/>
          </a:p>
          <a:p>
            <a:pPr eaLnBrk="1" hangingPunct="1">
              <a:defRPr/>
            </a:pPr>
            <a:r>
              <a:rPr lang="en-US" sz="2800" i="1" dirty="0"/>
              <a:t>Water contaminated by feces</a:t>
            </a:r>
          </a:p>
          <a:p>
            <a:pPr eaLnBrk="1" hangingPunct="1">
              <a:defRPr/>
            </a:pPr>
            <a:r>
              <a:rPr lang="en-US" sz="2800" i="1" dirty="0"/>
              <a:t>Food contaminated by feces</a:t>
            </a:r>
          </a:p>
          <a:p>
            <a:pPr eaLnBrk="1" hangingPunct="1">
              <a:defRPr/>
            </a:pPr>
            <a:r>
              <a:rPr lang="en-US" sz="2800" i="1" dirty="0"/>
              <a:t>Direct fecal-oral route (</a:t>
            </a:r>
            <a:r>
              <a:rPr lang="en-US" sz="2800" i="1" dirty="0" smtClean="0"/>
              <a:t>e.g. </a:t>
            </a:r>
            <a:r>
              <a:rPr lang="en-US" sz="2800" i="1" dirty="0"/>
              <a:t>not washing hands</a:t>
            </a:r>
            <a:r>
              <a:rPr lang="en-US" sz="2800" i="1" dirty="0" smtClean="0"/>
              <a:t>)</a:t>
            </a:r>
          </a:p>
          <a:p>
            <a:pPr marL="0" indent="0" eaLnBrk="1" hangingPunct="1">
              <a:buNone/>
              <a:defRPr/>
            </a:pPr>
            <a:endParaRPr lang="en-US" sz="1600" dirty="0" smtClean="0"/>
          </a:p>
          <a:p>
            <a:pPr marL="514350" indent="-514350" eaLnBrk="1" hangingPunct="1">
              <a:buFontTx/>
              <a:buNone/>
              <a:defRPr/>
            </a:pPr>
            <a:r>
              <a:rPr lang="en-US" dirty="0" smtClean="0"/>
              <a:t>4. Prevention: </a:t>
            </a:r>
          </a:p>
          <a:p>
            <a:pPr eaLnBrk="1" hangingPunct="1">
              <a:defRPr/>
            </a:pPr>
            <a:r>
              <a:rPr lang="en-US" sz="2800" i="1" dirty="0"/>
              <a:t>Vaccination</a:t>
            </a:r>
            <a:endParaRPr lang="en-US" sz="2800" dirty="0"/>
          </a:p>
          <a:p>
            <a:pPr eaLnBrk="1" hangingPunct="1">
              <a:defRPr/>
            </a:pPr>
            <a:r>
              <a:rPr lang="en-US" sz="2800" i="1" dirty="0" smtClean="0"/>
              <a:t>Safe drinking water </a:t>
            </a:r>
          </a:p>
          <a:p>
            <a:pPr eaLnBrk="1" hangingPunct="1">
              <a:defRPr/>
            </a:pPr>
            <a:r>
              <a:rPr lang="en-US" sz="2800" i="1" dirty="0" smtClean="0"/>
              <a:t>Proper hygiene practices</a:t>
            </a:r>
          </a:p>
          <a:p>
            <a:pPr eaLnBrk="1" hangingPunct="1">
              <a:defRPr/>
            </a:pPr>
            <a:r>
              <a:rPr lang="en-US" sz="2800" i="1" dirty="0" smtClean="0"/>
              <a:t>Proper sanitation facilities</a:t>
            </a:r>
          </a:p>
        </p:txBody>
      </p:sp>
    </p:spTree>
    <p:extLst>
      <p:ext uri="{BB962C8B-B14F-4D97-AF65-F5344CB8AC3E}">
        <p14:creationId xmlns:p14="http://schemas.microsoft.com/office/powerpoint/2010/main" val="32968737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smtClean="0">
                <a:solidFill>
                  <a:schemeClr val="accent2"/>
                </a:solidFill>
              </a:rPr>
              <a:t>Cholera</a:t>
            </a:r>
          </a:p>
        </p:txBody>
      </p:sp>
      <p:sp>
        <p:nvSpPr>
          <p:cNvPr id="8195" name="TextBox 6"/>
          <p:cNvSpPr txBox="1">
            <a:spLocks noChangeArrowheads="1"/>
          </p:cNvSpPr>
          <p:nvPr/>
        </p:nvSpPr>
        <p:spPr bwMode="auto">
          <a:xfrm>
            <a:off x="6172200" y="685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kirstyne.wordpress.com</a:t>
            </a:r>
          </a:p>
        </p:txBody>
      </p:sp>
      <p:pic>
        <p:nvPicPr>
          <p:cNvPr id="8196" name="Picture 7" descr="a112_choler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6350000" cy="4165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7" name="Picture 8" descr="bacteri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143000"/>
            <a:ext cx="26955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9"/>
          <p:cNvSpPr txBox="1">
            <a:spLocks noChangeArrowheads="1"/>
          </p:cNvSpPr>
          <p:nvPr/>
        </p:nvSpPr>
        <p:spPr bwMode="auto">
          <a:xfrm>
            <a:off x="4572000" y="60960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Connect.in.com</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smtClean="0">
                <a:solidFill>
                  <a:schemeClr val="accent2"/>
                </a:solidFill>
              </a:rPr>
              <a:t>Cholera</a:t>
            </a:r>
          </a:p>
        </p:txBody>
      </p:sp>
      <p:sp>
        <p:nvSpPr>
          <p:cNvPr id="25603" name="Rectangle 3"/>
          <p:cNvSpPr>
            <a:spLocks noGrp="1" noChangeArrowheads="1"/>
          </p:cNvSpPr>
          <p:nvPr>
            <p:ph type="body" idx="1"/>
          </p:nvPr>
        </p:nvSpPr>
        <p:spPr/>
        <p:txBody>
          <a:bodyPr/>
          <a:lstStyle/>
          <a:p>
            <a:pPr marL="514350" indent="-514350" eaLnBrk="1" hangingPunct="1">
              <a:buFontTx/>
              <a:buAutoNum type="arabicPeriod"/>
              <a:defRPr/>
            </a:pPr>
            <a:r>
              <a:rPr lang="en-US" dirty="0" smtClean="0"/>
              <a:t>Symptoms: </a:t>
            </a:r>
          </a:p>
          <a:p>
            <a:pPr eaLnBrk="1" hangingPunct="1">
              <a:defRPr/>
            </a:pPr>
            <a:r>
              <a:rPr lang="en-US" i="1" dirty="0"/>
              <a:t>W</a:t>
            </a:r>
            <a:r>
              <a:rPr lang="en-US" i="1" dirty="0" smtClean="0"/>
              <a:t>atery diarrhea</a:t>
            </a:r>
          </a:p>
          <a:p>
            <a:pPr eaLnBrk="1" hangingPunct="1">
              <a:defRPr/>
            </a:pPr>
            <a:r>
              <a:rPr lang="en-US" i="1" dirty="0"/>
              <a:t>N</a:t>
            </a:r>
            <a:r>
              <a:rPr lang="en-US" i="1" dirty="0" smtClean="0"/>
              <a:t>ausea and vomiting</a:t>
            </a:r>
          </a:p>
          <a:p>
            <a:pPr eaLnBrk="1" hangingPunct="1">
              <a:defRPr/>
            </a:pPr>
            <a:r>
              <a:rPr lang="en-US" i="1" dirty="0" smtClean="0"/>
              <a:t>Can lead to death</a:t>
            </a:r>
          </a:p>
          <a:p>
            <a:pPr marL="514350" indent="-514350" eaLnBrk="1" hangingPunct="1">
              <a:buFontTx/>
              <a:buNone/>
              <a:defRPr/>
            </a:pPr>
            <a:endParaRPr lang="en-US" i="1" dirty="0" smtClean="0"/>
          </a:p>
          <a:p>
            <a:pPr marL="514350" indent="-514350" eaLnBrk="1" hangingPunct="1">
              <a:buFontTx/>
              <a:buNone/>
              <a:defRPr/>
            </a:pPr>
            <a:r>
              <a:rPr lang="en-US" dirty="0" smtClean="0"/>
              <a:t>2. Cause: Bacteria</a:t>
            </a:r>
            <a:r>
              <a:rPr lang="en-US" i="1" dirty="0" smtClean="0"/>
              <a:t> (Vibrio </a:t>
            </a:r>
            <a:r>
              <a:rPr lang="en-US" i="1" dirty="0" err="1" smtClean="0"/>
              <a:t>cholerae</a:t>
            </a:r>
            <a:r>
              <a:rPr lang="en-US" i="1" dirty="0" smtClean="0"/>
              <a:t>)</a:t>
            </a:r>
            <a:endParaRPr lang="en-US" dirty="0" smtClean="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smtClean="0">
                <a:solidFill>
                  <a:schemeClr val="accent2"/>
                </a:solidFill>
              </a:rPr>
              <a:t>Cholera</a:t>
            </a:r>
          </a:p>
        </p:txBody>
      </p:sp>
      <p:sp>
        <p:nvSpPr>
          <p:cNvPr id="26627" name="Rectangle 3"/>
          <p:cNvSpPr>
            <a:spLocks noGrp="1" noChangeArrowheads="1"/>
          </p:cNvSpPr>
          <p:nvPr>
            <p:ph type="body" idx="1"/>
          </p:nvPr>
        </p:nvSpPr>
        <p:spPr/>
        <p:txBody>
          <a:bodyPr/>
          <a:lstStyle/>
          <a:p>
            <a:pPr marL="514350" indent="-514350" eaLnBrk="1" hangingPunct="1">
              <a:buFontTx/>
              <a:buNone/>
              <a:defRPr/>
            </a:pPr>
            <a:r>
              <a:rPr lang="en-US" dirty="0" smtClean="0"/>
              <a:t>3. Transmission: </a:t>
            </a:r>
            <a:endParaRPr lang="en-US" i="1" dirty="0"/>
          </a:p>
          <a:p>
            <a:pPr eaLnBrk="1" hangingPunct="1">
              <a:defRPr/>
            </a:pPr>
            <a:r>
              <a:rPr lang="en-US" i="1" dirty="0" smtClean="0"/>
              <a:t>Water contaminated by feces</a:t>
            </a:r>
          </a:p>
          <a:p>
            <a:pPr marL="514350" indent="-514350" eaLnBrk="1" hangingPunct="1">
              <a:buFontTx/>
              <a:buNone/>
              <a:defRPr/>
            </a:pPr>
            <a:endParaRPr lang="en-US" dirty="0" smtClean="0"/>
          </a:p>
          <a:p>
            <a:pPr marL="514350" indent="-514350" eaLnBrk="1" hangingPunct="1">
              <a:buFontTx/>
              <a:buNone/>
              <a:defRPr/>
            </a:pPr>
            <a:r>
              <a:rPr lang="en-US" dirty="0" smtClean="0"/>
              <a:t>4. Prevention: </a:t>
            </a:r>
          </a:p>
          <a:p>
            <a:pPr eaLnBrk="1" hangingPunct="1">
              <a:defRPr/>
            </a:pPr>
            <a:r>
              <a:rPr lang="en-US" i="1" dirty="0" smtClean="0"/>
              <a:t>Safe drinking water </a:t>
            </a:r>
          </a:p>
          <a:p>
            <a:pPr eaLnBrk="1" hangingPunct="1">
              <a:defRPr/>
            </a:pPr>
            <a:r>
              <a:rPr lang="en-US" i="1" dirty="0" smtClean="0"/>
              <a:t>Proper hygiene practices</a:t>
            </a:r>
          </a:p>
          <a:p>
            <a:pPr eaLnBrk="1" hangingPunct="1">
              <a:defRPr/>
            </a:pPr>
            <a:r>
              <a:rPr lang="en-US" i="1" dirty="0" smtClean="0"/>
              <a:t>Proper sanitation facilities</a:t>
            </a:r>
            <a:endParaRPr lang="en-US" dirty="0" smtClean="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54200"/>
            <a:ext cx="2857500" cy="26955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900113" y="46624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t>physorg.com </a:t>
            </a:r>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219200"/>
            <a:ext cx="3587750" cy="5184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9" name="Text Box 5"/>
          <p:cNvSpPr txBox="1">
            <a:spLocks noChangeArrowheads="1"/>
          </p:cNvSpPr>
          <p:nvPr/>
        </p:nvSpPr>
        <p:spPr bwMode="auto">
          <a:xfrm>
            <a:off x="4787900" y="6403975"/>
            <a:ext cx="309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t>mtxtremist.blogspot.com </a:t>
            </a:r>
          </a:p>
        </p:txBody>
      </p:sp>
      <p:sp>
        <p:nvSpPr>
          <p:cNvPr id="11270" name="Text Box 6"/>
          <p:cNvSpPr txBox="1">
            <a:spLocks noChangeArrowheads="1"/>
          </p:cNvSpPr>
          <p:nvPr/>
        </p:nvSpPr>
        <p:spPr bwMode="auto">
          <a:xfrm>
            <a:off x="468313" y="4724400"/>
            <a:ext cx="3887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b="1"/>
          </a:p>
        </p:txBody>
      </p:sp>
      <p:sp>
        <p:nvSpPr>
          <p:cNvPr id="11271" name="Rectangle 8"/>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solidFill>
                  <a:schemeClr val="accent2"/>
                </a:solidFill>
              </a:rPr>
              <a:t> </a:t>
            </a:r>
            <a:r>
              <a:rPr lang="en-US" b="1" smtClean="0">
                <a:solidFill>
                  <a:schemeClr val="accent2"/>
                </a:solidFill>
              </a:rPr>
              <a:t>Typhoid</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smtClean="0">
                <a:solidFill>
                  <a:schemeClr val="accent2"/>
                </a:solidFill>
              </a:rPr>
              <a:t>Typhoid</a:t>
            </a:r>
          </a:p>
        </p:txBody>
      </p:sp>
      <p:sp>
        <p:nvSpPr>
          <p:cNvPr id="12291" name="Rectangle 3"/>
          <p:cNvSpPr>
            <a:spLocks noGrp="1" noChangeArrowheads="1"/>
          </p:cNvSpPr>
          <p:nvPr>
            <p:ph type="body" idx="1"/>
          </p:nvPr>
        </p:nvSpPr>
        <p:spPr>
          <a:xfrm>
            <a:off x="468313" y="1268413"/>
            <a:ext cx="8229600" cy="4525962"/>
          </a:xfrm>
        </p:spPr>
        <p:txBody>
          <a:bodyPr/>
          <a:lstStyle/>
          <a:p>
            <a:pPr marL="514350" indent="-514350" eaLnBrk="1" hangingPunct="1">
              <a:buFontTx/>
              <a:buAutoNum type="arabicPeriod"/>
            </a:pPr>
            <a:r>
              <a:rPr lang="en-US" dirty="0" smtClean="0"/>
              <a:t>Symptoms: </a:t>
            </a:r>
          </a:p>
          <a:p>
            <a:pPr marL="514350" indent="-514350" eaLnBrk="1" hangingPunct="1"/>
            <a:r>
              <a:rPr lang="en-US" sz="2800" i="1" dirty="0" smtClean="0"/>
              <a:t>Sustained fever as high as 39°-40° C</a:t>
            </a:r>
          </a:p>
          <a:p>
            <a:pPr marL="514350" indent="-514350" eaLnBrk="1" hangingPunct="1"/>
            <a:r>
              <a:rPr lang="en-US" sz="2800" i="1" dirty="0" smtClean="0"/>
              <a:t>Feeling unwell, feeling weak</a:t>
            </a:r>
          </a:p>
          <a:p>
            <a:pPr marL="514350" indent="-514350" eaLnBrk="1" hangingPunct="1"/>
            <a:r>
              <a:rPr lang="en-US" sz="2800" i="1" dirty="0" smtClean="0"/>
              <a:t>Headache</a:t>
            </a:r>
          </a:p>
          <a:p>
            <a:pPr marL="514350" indent="-514350" eaLnBrk="1" hangingPunct="1"/>
            <a:r>
              <a:rPr lang="en-US" sz="2800" i="1" dirty="0" smtClean="0"/>
              <a:t>Constipation or diarrhea</a:t>
            </a:r>
          </a:p>
          <a:p>
            <a:pPr marL="514350" indent="-514350" eaLnBrk="1" hangingPunct="1"/>
            <a:r>
              <a:rPr lang="en-US" sz="2800" i="1" dirty="0" smtClean="0"/>
              <a:t>Rose-</a:t>
            </a:r>
            <a:r>
              <a:rPr lang="en-US" sz="2800" i="1" dirty="0" err="1" smtClean="0"/>
              <a:t>coloured</a:t>
            </a:r>
            <a:r>
              <a:rPr lang="en-US" sz="2800" i="1" dirty="0" smtClean="0"/>
              <a:t> spots on the chest area</a:t>
            </a:r>
          </a:p>
          <a:p>
            <a:pPr marL="514350" indent="-514350" eaLnBrk="1" hangingPunct="1"/>
            <a:r>
              <a:rPr lang="en-US" sz="2800" i="1" dirty="0" smtClean="0"/>
              <a:t>Enlarged spleen and liver</a:t>
            </a:r>
          </a:p>
          <a:p>
            <a:pPr marL="0" indent="0" eaLnBrk="1" hangingPunct="1">
              <a:buNone/>
            </a:pPr>
            <a:endParaRPr lang="en-US" sz="1000" i="1" dirty="0" smtClean="0"/>
          </a:p>
          <a:p>
            <a:pPr marL="514350" indent="-514350" eaLnBrk="1" hangingPunct="1">
              <a:buFontTx/>
              <a:buNone/>
            </a:pPr>
            <a:r>
              <a:rPr lang="en-US" dirty="0" smtClean="0"/>
              <a:t>2. Cause: </a:t>
            </a:r>
            <a:r>
              <a:rPr lang="en-US" dirty="0" smtClean="0">
                <a:solidFill>
                  <a:srgbClr val="000000"/>
                </a:solidFill>
              </a:rPr>
              <a:t>Bacteria (</a:t>
            </a:r>
            <a:r>
              <a:rPr lang="en-US" i="1" dirty="0" smtClean="0">
                <a:solidFill>
                  <a:srgbClr val="000000"/>
                </a:solidFill>
              </a:rPr>
              <a:t>Salmonella </a:t>
            </a:r>
            <a:r>
              <a:rPr lang="en-US" i="1" dirty="0" err="1" smtClean="0">
                <a:solidFill>
                  <a:srgbClr val="000000"/>
                </a:solidFill>
              </a:rPr>
              <a:t>typhi</a:t>
            </a:r>
            <a:r>
              <a:rPr lang="en-US" dirty="0" smtClean="0">
                <a:solidFill>
                  <a:srgbClr val="000000"/>
                </a:solidFill>
              </a:rPr>
              <a:t>)</a:t>
            </a:r>
            <a:endParaRPr lang="en-US" dirty="0" smtClean="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smtClean="0">
                <a:solidFill>
                  <a:schemeClr val="accent2"/>
                </a:solidFill>
              </a:rPr>
              <a:t>Typhoid</a:t>
            </a:r>
          </a:p>
        </p:txBody>
      </p:sp>
      <p:sp>
        <p:nvSpPr>
          <p:cNvPr id="29699" name="Rectangle 3"/>
          <p:cNvSpPr>
            <a:spLocks noGrp="1" noChangeArrowheads="1"/>
          </p:cNvSpPr>
          <p:nvPr>
            <p:ph type="body" idx="1"/>
          </p:nvPr>
        </p:nvSpPr>
        <p:spPr>
          <a:xfrm>
            <a:off x="468313" y="1268413"/>
            <a:ext cx="8229600" cy="4525962"/>
          </a:xfrm>
        </p:spPr>
        <p:txBody>
          <a:bodyPr/>
          <a:lstStyle/>
          <a:p>
            <a:pPr marL="514350" indent="-514350" eaLnBrk="1" hangingPunct="1">
              <a:buFontTx/>
              <a:buNone/>
              <a:defRPr/>
            </a:pPr>
            <a:r>
              <a:rPr lang="en-US" dirty="0" smtClean="0"/>
              <a:t>3. Transmission: </a:t>
            </a:r>
          </a:p>
          <a:p>
            <a:pPr eaLnBrk="1" hangingPunct="1">
              <a:defRPr/>
            </a:pPr>
            <a:r>
              <a:rPr lang="en-US" i="1" dirty="0" smtClean="0"/>
              <a:t>Water contaminated by feces</a:t>
            </a:r>
          </a:p>
          <a:p>
            <a:pPr eaLnBrk="1" hangingPunct="1">
              <a:defRPr/>
            </a:pPr>
            <a:r>
              <a:rPr lang="en-US" i="1" dirty="0" smtClean="0"/>
              <a:t>Food contaminated by feces</a:t>
            </a:r>
          </a:p>
          <a:p>
            <a:pPr marL="514350" indent="-514350" eaLnBrk="1" hangingPunct="1">
              <a:buFontTx/>
              <a:buNone/>
              <a:defRPr/>
            </a:pPr>
            <a:endParaRPr lang="en-US" sz="1000" dirty="0" smtClean="0"/>
          </a:p>
          <a:p>
            <a:pPr marL="514350" indent="-514350" eaLnBrk="1" hangingPunct="1">
              <a:buFontTx/>
              <a:buNone/>
              <a:defRPr/>
            </a:pPr>
            <a:r>
              <a:rPr lang="en-US" dirty="0" smtClean="0"/>
              <a:t>4. Prevention: </a:t>
            </a:r>
          </a:p>
          <a:p>
            <a:pPr eaLnBrk="1" hangingPunct="1">
              <a:defRPr/>
            </a:pPr>
            <a:r>
              <a:rPr lang="en-US" i="1" dirty="0" smtClean="0"/>
              <a:t>Safe drinking water </a:t>
            </a:r>
          </a:p>
          <a:p>
            <a:pPr eaLnBrk="1" hangingPunct="1">
              <a:defRPr/>
            </a:pPr>
            <a:r>
              <a:rPr lang="en-US" i="1" dirty="0" smtClean="0"/>
              <a:t>Proper hygiene practices</a:t>
            </a:r>
          </a:p>
          <a:p>
            <a:pPr eaLnBrk="1" hangingPunct="1">
              <a:defRPr/>
            </a:pPr>
            <a:r>
              <a:rPr lang="en-US" i="1" dirty="0" smtClean="0"/>
              <a:t>Proper sanitation facilities</a:t>
            </a:r>
            <a:endParaRPr lang="en-US" dirty="0" smtClean="0"/>
          </a:p>
          <a:p>
            <a:pPr marL="514350" indent="-514350" eaLnBrk="1" hangingPunct="1">
              <a:defRPr/>
            </a:pPr>
            <a:endParaRPr lang="en-US" dirty="0" smtClean="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868362"/>
          </a:xfrm>
        </p:spPr>
        <p:txBody>
          <a:bodyPr/>
          <a:lstStyle/>
          <a:p>
            <a:pPr eaLnBrk="1" hangingPunct="1"/>
            <a:r>
              <a:rPr lang="en-US" b="1" smtClean="0">
                <a:solidFill>
                  <a:schemeClr val="accent2"/>
                </a:solidFill>
              </a:rPr>
              <a:t>Giardia</a:t>
            </a:r>
          </a:p>
        </p:txBody>
      </p:sp>
      <p:pic>
        <p:nvPicPr>
          <p:cNvPr id="14339" name="Picture 4" descr="giardia-trp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286000"/>
            <a:ext cx="3109913" cy="2667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Box 5"/>
          <p:cNvSpPr txBox="1">
            <a:spLocks noChangeArrowheads="1"/>
          </p:cNvSpPr>
          <p:nvPr/>
        </p:nvSpPr>
        <p:spPr bwMode="auto">
          <a:xfrm>
            <a:off x="496888" y="5164138"/>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biology.unm.edu</a:t>
            </a:r>
          </a:p>
        </p:txBody>
      </p:sp>
      <p:pic>
        <p:nvPicPr>
          <p:cNvPr id="14341" name="Picture 6" descr="Giardia_LifeCycl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1066800"/>
            <a:ext cx="4343400" cy="5581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smtClean="0">
                <a:solidFill>
                  <a:schemeClr val="accent2"/>
                </a:solidFill>
              </a:rPr>
              <a:t>Giardia</a:t>
            </a:r>
          </a:p>
        </p:txBody>
      </p:sp>
      <p:sp>
        <p:nvSpPr>
          <p:cNvPr id="31747" name="Rectangle 3"/>
          <p:cNvSpPr>
            <a:spLocks noGrp="1" noChangeArrowheads="1"/>
          </p:cNvSpPr>
          <p:nvPr>
            <p:ph type="body" idx="1"/>
          </p:nvPr>
        </p:nvSpPr>
        <p:spPr/>
        <p:txBody>
          <a:bodyPr/>
          <a:lstStyle/>
          <a:p>
            <a:pPr marL="514350" indent="-514350" eaLnBrk="1" hangingPunct="1">
              <a:buFontTx/>
              <a:buAutoNum type="arabicPeriod"/>
              <a:defRPr/>
            </a:pPr>
            <a:r>
              <a:rPr lang="en-US" dirty="0" smtClean="0"/>
              <a:t>Symptoms: </a:t>
            </a:r>
          </a:p>
          <a:p>
            <a:pPr eaLnBrk="1" hangingPunct="1">
              <a:defRPr/>
            </a:pPr>
            <a:r>
              <a:rPr lang="en-US" sz="2800" i="1" dirty="0" smtClean="0"/>
              <a:t>Diarrhea </a:t>
            </a:r>
            <a:endParaRPr lang="en-US" sz="2800" i="1" dirty="0" smtClean="0"/>
          </a:p>
          <a:p>
            <a:pPr eaLnBrk="1" hangingPunct="1">
              <a:defRPr/>
            </a:pPr>
            <a:r>
              <a:rPr lang="en-US" sz="2800" i="1" dirty="0"/>
              <a:t>Abdominal pain</a:t>
            </a:r>
          </a:p>
          <a:p>
            <a:pPr eaLnBrk="1" hangingPunct="1">
              <a:defRPr/>
            </a:pPr>
            <a:r>
              <a:rPr lang="en-US" sz="2800" i="1" dirty="0"/>
              <a:t>Bloating, </a:t>
            </a:r>
            <a:r>
              <a:rPr lang="en-US" sz="2800" i="1" dirty="0" smtClean="0"/>
              <a:t>gas/wind</a:t>
            </a:r>
          </a:p>
          <a:p>
            <a:pPr eaLnBrk="1" hangingPunct="1">
              <a:defRPr/>
            </a:pPr>
            <a:r>
              <a:rPr lang="en-US" sz="2800" i="1" dirty="0" smtClean="0"/>
              <a:t>Headache</a:t>
            </a:r>
          </a:p>
          <a:p>
            <a:pPr eaLnBrk="1" hangingPunct="1">
              <a:defRPr/>
            </a:pPr>
            <a:r>
              <a:rPr lang="en-US" sz="2800" i="1" dirty="0" smtClean="0"/>
              <a:t>Low fever</a:t>
            </a:r>
            <a:endParaRPr lang="en-US" sz="2800" i="1" dirty="0" smtClean="0"/>
          </a:p>
          <a:p>
            <a:pPr marL="0" indent="0" eaLnBrk="1" hangingPunct="1">
              <a:buFontTx/>
              <a:buNone/>
              <a:defRPr/>
            </a:pPr>
            <a:endParaRPr lang="en-US" sz="1000" i="1" dirty="0" smtClean="0"/>
          </a:p>
          <a:p>
            <a:pPr marL="514350" indent="-514350" eaLnBrk="1" hangingPunct="1">
              <a:buFontTx/>
              <a:buNone/>
              <a:defRPr/>
            </a:pPr>
            <a:r>
              <a:rPr lang="en-US" dirty="0" smtClean="0"/>
              <a:t>2. Cause: </a:t>
            </a:r>
            <a:r>
              <a:rPr lang="en-US" dirty="0" smtClean="0">
                <a:solidFill>
                  <a:srgbClr val="000000"/>
                </a:solidFill>
              </a:rPr>
              <a:t>Protozoa (</a:t>
            </a:r>
            <a:r>
              <a:rPr lang="en-US" i="1" dirty="0" smtClean="0"/>
              <a:t>Giardia </a:t>
            </a:r>
            <a:r>
              <a:rPr lang="en-US" i="1" dirty="0" err="1" smtClean="0"/>
              <a:t>intestinalis</a:t>
            </a:r>
            <a:r>
              <a:rPr lang="en-US" i="1" dirty="0" smtClean="0"/>
              <a:t>, Giardia </a:t>
            </a:r>
            <a:r>
              <a:rPr lang="en-US" i="1" dirty="0" err="1" smtClean="0"/>
              <a:t>lamblia</a:t>
            </a:r>
            <a:r>
              <a:rPr lang="en-US" i="1" dirty="0" smtClean="0"/>
              <a:t>)</a:t>
            </a:r>
            <a:endParaRPr lang="en-US" dirty="0" smtClean="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smtClean="0">
                <a:solidFill>
                  <a:schemeClr val="accent2"/>
                </a:solidFill>
              </a:rPr>
              <a:t>Giardia</a:t>
            </a:r>
          </a:p>
        </p:txBody>
      </p:sp>
      <p:sp>
        <p:nvSpPr>
          <p:cNvPr id="32771" name="Rectangle 3"/>
          <p:cNvSpPr>
            <a:spLocks noGrp="1" noChangeArrowheads="1"/>
          </p:cNvSpPr>
          <p:nvPr>
            <p:ph type="body" idx="1"/>
          </p:nvPr>
        </p:nvSpPr>
        <p:spPr>
          <a:xfrm>
            <a:off x="468313" y="1370013"/>
            <a:ext cx="8229600" cy="4525962"/>
          </a:xfrm>
        </p:spPr>
        <p:txBody>
          <a:bodyPr/>
          <a:lstStyle/>
          <a:p>
            <a:pPr marL="514350" indent="-514350" eaLnBrk="1" hangingPunct="1">
              <a:buFontTx/>
              <a:buNone/>
              <a:defRPr/>
            </a:pPr>
            <a:r>
              <a:rPr lang="en-US" dirty="0" smtClean="0"/>
              <a:t>3. Transmission: </a:t>
            </a:r>
          </a:p>
          <a:p>
            <a:pPr eaLnBrk="1" hangingPunct="1">
              <a:defRPr/>
            </a:pPr>
            <a:r>
              <a:rPr lang="en-US" sz="2800" i="1" dirty="0" smtClean="0"/>
              <a:t>Water contaminated by feces</a:t>
            </a:r>
          </a:p>
          <a:p>
            <a:pPr eaLnBrk="1" hangingPunct="1">
              <a:defRPr/>
            </a:pPr>
            <a:r>
              <a:rPr lang="en-US" sz="2800" i="1" dirty="0" smtClean="0"/>
              <a:t>Food </a:t>
            </a:r>
            <a:r>
              <a:rPr lang="en-US" sz="2800" i="1" dirty="0"/>
              <a:t>contaminated by feces</a:t>
            </a:r>
          </a:p>
          <a:p>
            <a:pPr eaLnBrk="1" hangingPunct="1">
              <a:defRPr/>
            </a:pPr>
            <a:r>
              <a:rPr lang="en-US" sz="2800" i="1" dirty="0" smtClean="0"/>
              <a:t>Direct fecal-oral route (e.g. not washing hands)</a:t>
            </a:r>
          </a:p>
          <a:p>
            <a:pPr marL="0" indent="0" eaLnBrk="1" hangingPunct="1">
              <a:buNone/>
              <a:defRPr/>
            </a:pPr>
            <a:endParaRPr lang="en-US" sz="2800" i="1" dirty="0" smtClean="0"/>
          </a:p>
          <a:p>
            <a:pPr marL="514350" indent="-514350" eaLnBrk="1" hangingPunct="1">
              <a:buFontTx/>
              <a:buNone/>
              <a:defRPr/>
            </a:pPr>
            <a:r>
              <a:rPr lang="en-US" dirty="0" smtClean="0"/>
              <a:t>4. Prevention: </a:t>
            </a:r>
          </a:p>
          <a:p>
            <a:pPr eaLnBrk="1" hangingPunct="1">
              <a:defRPr/>
            </a:pPr>
            <a:r>
              <a:rPr lang="en-US" sz="2800" i="1" dirty="0" smtClean="0"/>
              <a:t>Safe drinking water </a:t>
            </a:r>
          </a:p>
          <a:p>
            <a:pPr eaLnBrk="1" hangingPunct="1">
              <a:defRPr/>
            </a:pPr>
            <a:r>
              <a:rPr lang="en-US" sz="2800" i="1" dirty="0" smtClean="0"/>
              <a:t>Proper hygiene practices</a:t>
            </a:r>
          </a:p>
          <a:p>
            <a:pPr eaLnBrk="1" hangingPunct="1">
              <a:defRPr/>
            </a:pPr>
            <a:r>
              <a:rPr lang="en-US" sz="2800" i="1" dirty="0" smtClean="0"/>
              <a:t>Proper sanitation facilities</a:t>
            </a:r>
            <a:endParaRPr lang="en-US" sz="2800" dirty="0" smtClean="0"/>
          </a:p>
          <a:p>
            <a:pPr marL="514350" indent="-514350" eaLnBrk="1" hangingPunct="1">
              <a:defRPr/>
            </a:pPr>
            <a:endParaRPr lang="en-US" dirty="0" smtClean="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1268413"/>
            <a:ext cx="7772400" cy="1470025"/>
          </a:xfrm>
        </p:spPr>
        <p:txBody>
          <a:bodyPr/>
          <a:lstStyle/>
          <a:p>
            <a:pPr eaLnBrk="1" hangingPunct="1"/>
            <a:r>
              <a:rPr lang="en-US" b="1" smtClean="0">
                <a:solidFill>
                  <a:schemeClr val="accent2"/>
                </a:solidFill>
              </a:rPr>
              <a:t>Water Related Diseases</a:t>
            </a:r>
          </a:p>
        </p:txBody>
      </p:sp>
      <p:pic>
        <p:nvPicPr>
          <p:cNvPr id="3075" name="Picture 4" descr="CAWST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smtClean="0">
                <a:solidFill>
                  <a:schemeClr val="accent2"/>
                </a:solidFill>
              </a:rPr>
              <a:t>Cryptosporidiosis</a:t>
            </a:r>
          </a:p>
        </p:txBody>
      </p:sp>
      <p:pic>
        <p:nvPicPr>
          <p:cNvPr id="17411" name="Picture 6" descr="cryptosporidiosi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50963"/>
            <a:ext cx="4084638" cy="42878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2" name="TextBox 7"/>
          <p:cNvSpPr txBox="1">
            <a:spLocks noChangeArrowheads="1"/>
          </p:cNvSpPr>
          <p:nvPr/>
        </p:nvSpPr>
        <p:spPr bwMode="auto">
          <a:xfrm>
            <a:off x="5029200" y="57150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examiner.com</a:t>
            </a:r>
          </a:p>
        </p:txBody>
      </p:sp>
      <p:pic>
        <p:nvPicPr>
          <p:cNvPr id="17413" name="Picture 9" descr="cryptosporidi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276475"/>
            <a:ext cx="32861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7"/>
          <p:cNvSpPr txBox="1">
            <a:spLocks noChangeArrowheads="1"/>
          </p:cNvSpPr>
          <p:nvPr/>
        </p:nvSpPr>
        <p:spPr bwMode="auto">
          <a:xfrm>
            <a:off x="1331913" y="4221163"/>
            <a:ext cx="1871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ecdc.europa.eu</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solidFill>
                  <a:schemeClr val="accent2"/>
                </a:solidFill>
              </a:rPr>
              <a:t>Cryptosporidiosis</a:t>
            </a:r>
          </a:p>
        </p:txBody>
      </p:sp>
      <p:sp>
        <p:nvSpPr>
          <p:cNvPr id="34819" name="Rectangle 3"/>
          <p:cNvSpPr>
            <a:spLocks noGrp="1" noChangeArrowheads="1"/>
          </p:cNvSpPr>
          <p:nvPr>
            <p:ph type="body" idx="1"/>
          </p:nvPr>
        </p:nvSpPr>
        <p:spPr/>
        <p:txBody>
          <a:bodyPr/>
          <a:lstStyle/>
          <a:p>
            <a:pPr marL="514350" indent="-514350" eaLnBrk="1" hangingPunct="1">
              <a:buFontTx/>
              <a:buAutoNum type="arabicPeriod"/>
              <a:defRPr/>
            </a:pPr>
            <a:r>
              <a:rPr lang="en-US" dirty="0" smtClean="0"/>
              <a:t>Symptoms: </a:t>
            </a:r>
          </a:p>
          <a:p>
            <a:pPr eaLnBrk="1" hangingPunct="1">
              <a:defRPr/>
            </a:pPr>
            <a:r>
              <a:rPr lang="en-US" sz="2800" i="1" dirty="0" smtClean="0"/>
              <a:t>Diarrhea longer than 10 days in duration</a:t>
            </a:r>
          </a:p>
          <a:p>
            <a:pPr eaLnBrk="1" hangingPunct="1">
              <a:defRPr/>
            </a:pPr>
            <a:r>
              <a:rPr lang="en-US" sz="2800" i="1" dirty="0" smtClean="0"/>
              <a:t>Abdominal pain</a:t>
            </a:r>
          </a:p>
          <a:p>
            <a:pPr eaLnBrk="1" hangingPunct="1">
              <a:defRPr/>
            </a:pPr>
            <a:r>
              <a:rPr lang="en-US" sz="2800" i="1" dirty="0" smtClean="0"/>
              <a:t>Bloating, gas/wind</a:t>
            </a:r>
          </a:p>
          <a:p>
            <a:pPr eaLnBrk="1" hangingPunct="1">
              <a:defRPr/>
            </a:pPr>
            <a:r>
              <a:rPr lang="en-US" sz="2800" i="1" dirty="0" smtClean="0"/>
              <a:t>Vomiting</a:t>
            </a:r>
          </a:p>
          <a:p>
            <a:pPr eaLnBrk="1" hangingPunct="1">
              <a:defRPr/>
            </a:pPr>
            <a:r>
              <a:rPr lang="en-US" sz="2800" i="1" dirty="0" smtClean="0"/>
              <a:t>Weight loss</a:t>
            </a:r>
          </a:p>
          <a:p>
            <a:pPr marL="0" indent="0" eaLnBrk="1" hangingPunct="1">
              <a:buNone/>
              <a:defRPr/>
            </a:pPr>
            <a:endParaRPr lang="en-US" sz="2800" i="1" dirty="0" smtClean="0"/>
          </a:p>
          <a:p>
            <a:pPr marL="514350" indent="-514350" eaLnBrk="1" hangingPunct="1">
              <a:buFontTx/>
              <a:buNone/>
              <a:defRPr/>
            </a:pPr>
            <a:r>
              <a:rPr lang="en-US" dirty="0" smtClean="0"/>
              <a:t>2. Cause: </a:t>
            </a:r>
            <a:r>
              <a:rPr lang="en-US" dirty="0" smtClean="0">
                <a:solidFill>
                  <a:srgbClr val="000000"/>
                </a:solidFill>
              </a:rPr>
              <a:t>Protozoa (</a:t>
            </a:r>
            <a:r>
              <a:rPr lang="en-US" i="1" dirty="0" smtClean="0"/>
              <a:t>Cryptosporidium)</a:t>
            </a:r>
            <a:endParaRPr lang="en-US" dirty="0" smtClean="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smtClean="0">
                <a:solidFill>
                  <a:schemeClr val="accent2"/>
                </a:solidFill>
              </a:rPr>
              <a:t>Cryptosporidiosis</a:t>
            </a:r>
          </a:p>
        </p:txBody>
      </p:sp>
      <p:sp>
        <p:nvSpPr>
          <p:cNvPr id="35843" name="Rectangle 3"/>
          <p:cNvSpPr>
            <a:spLocks noGrp="1" noChangeArrowheads="1"/>
          </p:cNvSpPr>
          <p:nvPr>
            <p:ph type="body" idx="1"/>
          </p:nvPr>
        </p:nvSpPr>
        <p:spPr>
          <a:xfrm>
            <a:off x="468313" y="1268413"/>
            <a:ext cx="8229600" cy="4525962"/>
          </a:xfrm>
        </p:spPr>
        <p:txBody>
          <a:bodyPr/>
          <a:lstStyle/>
          <a:p>
            <a:pPr marL="514350" indent="-514350" eaLnBrk="1" hangingPunct="1">
              <a:buFontTx/>
              <a:buNone/>
              <a:defRPr/>
            </a:pPr>
            <a:r>
              <a:rPr lang="en-US" dirty="0" smtClean="0"/>
              <a:t>3. Transmission: </a:t>
            </a:r>
          </a:p>
          <a:p>
            <a:pPr eaLnBrk="1" hangingPunct="1">
              <a:defRPr/>
            </a:pPr>
            <a:r>
              <a:rPr lang="en-US" sz="2800" i="1" dirty="0"/>
              <a:t>Water contaminated by feces</a:t>
            </a:r>
          </a:p>
          <a:p>
            <a:pPr eaLnBrk="1" hangingPunct="1">
              <a:defRPr/>
            </a:pPr>
            <a:r>
              <a:rPr lang="en-US" sz="2800" i="1" dirty="0"/>
              <a:t>Food contaminated by feces</a:t>
            </a:r>
            <a:endParaRPr lang="en-US" sz="2800" i="1" dirty="0" smtClean="0"/>
          </a:p>
          <a:p>
            <a:pPr eaLnBrk="1" hangingPunct="1">
              <a:defRPr/>
            </a:pPr>
            <a:r>
              <a:rPr lang="en-US" sz="2800" i="1" dirty="0" smtClean="0"/>
              <a:t>Direct fecal-oral route (</a:t>
            </a:r>
            <a:r>
              <a:rPr lang="en-US" sz="2800" i="1" dirty="0" err="1" smtClean="0"/>
              <a:t>eg</a:t>
            </a:r>
            <a:r>
              <a:rPr lang="en-US" sz="2800" i="1" dirty="0" smtClean="0"/>
              <a:t>., not washing hands)</a:t>
            </a:r>
          </a:p>
          <a:p>
            <a:pPr marL="0" indent="0" eaLnBrk="1" hangingPunct="1">
              <a:buNone/>
              <a:defRPr/>
            </a:pPr>
            <a:endParaRPr lang="en-US" sz="2800" i="1" dirty="0" smtClean="0"/>
          </a:p>
          <a:p>
            <a:pPr marL="514350" indent="-514350" eaLnBrk="1" hangingPunct="1">
              <a:buFontTx/>
              <a:buNone/>
              <a:defRPr/>
            </a:pPr>
            <a:r>
              <a:rPr lang="en-US" dirty="0" smtClean="0"/>
              <a:t>4. Prevention: </a:t>
            </a:r>
          </a:p>
          <a:p>
            <a:pPr eaLnBrk="1" hangingPunct="1">
              <a:defRPr/>
            </a:pPr>
            <a:r>
              <a:rPr lang="en-US" sz="2800" i="1" dirty="0" smtClean="0"/>
              <a:t>Safe drinking water </a:t>
            </a:r>
          </a:p>
          <a:p>
            <a:pPr eaLnBrk="1" hangingPunct="1">
              <a:defRPr/>
            </a:pPr>
            <a:r>
              <a:rPr lang="en-US" sz="2800" i="1" dirty="0" smtClean="0"/>
              <a:t>Proper hygiene practices</a:t>
            </a:r>
          </a:p>
          <a:p>
            <a:pPr eaLnBrk="1" hangingPunct="1">
              <a:defRPr/>
            </a:pPr>
            <a:r>
              <a:rPr lang="en-US" sz="2800" i="1" dirty="0" smtClean="0"/>
              <a:t>Proper sanitation facilities</a:t>
            </a:r>
            <a:endParaRPr lang="en-US" sz="2800" dirty="0" smtClean="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smtClean="0">
                <a:solidFill>
                  <a:schemeClr val="accent2"/>
                </a:solidFill>
              </a:rPr>
              <a:t>Amoebic Dysentery</a:t>
            </a:r>
          </a:p>
        </p:txBody>
      </p:sp>
      <p:sp>
        <p:nvSpPr>
          <p:cNvPr id="20483" name="TextBox 5"/>
          <p:cNvSpPr txBox="1">
            <a:spLocks noChangeArrowheads="1"/>
          </p:cNvSpPr>
          <p:nvPr/>
        </p:nvSpPr>
        <p:spPr bwMode="auto">
          <a:xfrm>
            <a:off x="685800" y="5410200"/>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aurorahealthcare.org</a:t>
            </a:r>
          </a:p>
        </p:txBody>
      </p:sp>
      <p:sp>
        <p:nvSpPr>
          <p:cNvPr id="20484" name="TextBox 7"/>
          <p:cNvSpPr txBox="1">
            <a:spLocks noChangeArrowheads="1"/>
          </p:cNvSpPr>
          <p:nvPr/>
        </p:nvSpPr>
        <p:spPr bwMode="auto">
          <a:xfrm>
            <a:off x="5029200" y="57150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nhc.ed.ac.uk</a:t>
            </a:r>
          </a:p>
        </p:txBody>
      </p:sp>
      <p:pic>
        <p:nvPicPr>
          <p:cNvPr id="20485" name="Picture 8" descr="digestive_pathwa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2505075" cy="3752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9" descr="LgParasiti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295400"/>
            <a:ext cx="4419600" cy="4419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smtClean="0">
                <a:solidFill>
                  <a:schemeClr val="accent2"/>
                </a:solidFill>
              </a:rPr>
              <a:t>Amoebic Dysentry</a:t>
            </a:r>
          </a:p>
        </p:txBody>
      </p:sp>
      <p:sp>
        <p:nvSpPr>
          <p:cNvPr id="14339" name="Rectangle 3"/>
          <p:cNvSpPr>
            <a:spLocks noGrp="1" noChangeArrowheads="1"/>
          </p:cNvSpPr>
          <p:nvPr>
            <p:ph type="body" idx="1"/>
          </p:nvPr>
        </p:nvSpPr>
        <p:spPr/>
        <p:txBody>
          <a:bodyPr/>
          <a:lstStyle/>
          <a:p>
            <a:pPr marL="514350" indent="-514350" eaLnBrk="1" hangingPunct="1">
              <a:buFontTx/>
              <a:buAutoNum type="arabicPeriod"/>
              <a:defRPr/>
            </a:pPr>
            <a:r>
              <a:rPr lang="en-US" dirty="0" smtClean="0"/>
              <a:t>Symptoms: </a:t>
            </a:r>
          </a:p>
          <a:p>
            <a:pPr eaLnBrk="1" hangingPunct="1">
              <a:defRPr/>
            </a:pPr>
            <a:r>
              <a:rPr lang="en-US" sz="2800" i="1" dirty="0" smtClean="0"/>
              <a:t>Diarrhea</a:t>
            </a:r>
          </a:p>
          <a:p>
            <a:pPr eaLnBrk="1" hangingPunct="1">
              <a:defRPr/>
            </a:pPr>
            <a:r>
              <a:rPr lang="en-US" sz="2800" i="1" dirty="0"/>
              <a:t>A</a:t>
            </a:r>
            <a:r>
              <a:rPr lang="en-US" sz="2800" i="1" dirty="0" smtClean="0"/>
              <a:t>bdominal pain </a:t>
            </a:r>
          </a:p>
          <a:p>
            <a:pPr eaLnBrk="1" hangingPunct="1">
              <a:defRPr/>
            </a:pPr>
            <a:r>
              <a:rPr lang="en-US" sz="2800" i="1" dirty="0" smtClean="0"/>
              <a:t>Liver infection</a:t>
            </a:r>
          </a:p>
          <a:p>
            <a:pPr eaLnBrk="1" hangingPunct="1">
              <a:defRPr/>
            </a:pPr>
            <a:r>
              <a:rPr lang="en-US" sz="2800" i="1" dirty="0" smtClean="0"/>
              <a:t>Blood in feces</a:t>
            </a:r>
          </a:p>
          <a:p>
            <a:pPr marL="514350" indent="-514350" eaLnBrk="1" hangingPunct="1">
              <a:buFontTx/>
              <a:buNone/>
              <a:defRPr/>
            </a:pPr>
            <a:endParaRPr lang="en-US" sz="1000" i="1" dirty="0" smtClean="0"/>
          </a:p>
          <a:p>
            <a:pPr marL="514350" indent="-514350" eaLnBrk="1" hangingPunct="1">
              <a:buFontTx/>
              <a:buNone/>
              <a:defRPr/>
            </a:pPr>
            <a:r>
              <a:rPr lang="en-US" dirty="0" smtClean="0"/>
              <a:t>2. Cause: </a:t>
            </a:r>
            <a:r>
              <a:rPr lang="en-US" dirty="0" smtClean="0">
                <a:solidFill>
                  <a:srgbClr val="000000"/>
                </a:solidFill>
              </a:rPr>
              <a:t>Protozoa (</a:t>
            </a:r>
            <a:r>
              <a:rPr lang="en-US" i="1" dirty="0" err="1" smtClean="0"/>
              <a:t>Entamoeba</a:t>
            </a:r>
            <a:r>
              <a:rPr lang="en-US" i="1" dirty="0" smtClean="0"/>
              <a:t> </a:t>
            </a:r>
            <a:r>
              <a:rPr lang="en-US" i="1" dirty="0" err="1" smtClean="0"/>
              <a:t>histolytica</a:t>
            </a:r>
            <a:r>
              <a:rPr lang="en-US" i="1" dirty="0" smtClean="0"/>
              <a:t>)</a:t>
            </a:r>
            <a:endParaRPr lang="en-US" dirty="0" smtClean="0"/>
          </a:p>
          <a:p>
            <a:pPr marL="514350" indent="-514350" algn="ctr" eaLnBrk="1" hangingPunct="1">
              <a:buFontTx/>
              <a:buNone/>
              <a:defRPr/>
            </a:pPr>
            <a:endParaRPr lang="en-US" dirty="0" smtClean="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b="1" smtClean="0">
                <a:solidFill>
                  <a:schemeClr val="accent2"/>
                </a:solidFill>
              </a:rPr>
              <a:t>Amoebic Dysentry</a:t>
            </a:r>
          </a:p>
        </p:txBody>
      </p:sp>
      <p:sp>
        <p:nvSpPr>
          <p:cNvPr id="14339" name="Rectangle 3"/>
          <p:cNvSpPr>
            <a:spLocks noGrp="1" noChangeArrowheads="1"/>
          </p:cNvSpPr>
          <p:nvPr>
            <p:ph type="body" idx="1"/>
          </p:nvPr>
        </p:nvSpPr>
        <p:spPr>
          <a:xfrm>
            <a:off x="468313" y="1196975"/>
            <a:ext cx="8229600" cy="4525963"/>
          </a:xfrm>
        </p:spPr>
        <p:txBody>
          <a:bodyPr/>
          <a:lstStyle/>
          <a:p>
            <a:pPr marL="514350" indent="-514350" eaLnBrk="1" hangingPunct="1">
              <a:buFontTx/>
              <a:buNone/>
              <a:defRPr/>
            </a:pPr>
            <a:r>
              <a:rPr lang="en-US" dirty="0" smtClean="0"/>
              <a:t>3. Transmission: </a:t>
            </a:r>
          </a:p>
          <a:p>
            <a:pPr eaLnBrk="1" hangingPunct="1">
              <a:defRPr/>
            </a:pPr>
            <a:r>
              <a:rPr lang="en-US" sz="2800" i="1" dirty="0"/>
              <a:t>Water contaminated by feces</a:t>
            </a:r>
          </a:p>
          <a:p>
            <a:pPr eaLnBrk="1" hangingPunct="1">
              <a:defRPr/>
            </a:pPr>
            <a:r>
              <a:rPr lang="en-US" sz="2800" i="1" dirty="0"/>
              <a:t>Food contaminated by feces</a:t>
            </a:r>
          </a:p>
          <a:p>
            <a:pPr eaLnBrk="1" hangingPunct="1">
              <a:defRPr/>
            </a:pPr>
            <a:r>
              <a:rPr lang="en-US" sz="2800" i="1" dirty="0"/>
              <a:t>Direct fecal-oral route (</a:t>
            </a:r>
            <a:r>
              <a:rPr lang="en-US" sz="2800" i="1" dirty="0" err="1"/>
              <a:t>eg</a:t>
            </a:r>
            <a:r>
              <a:rPr lang="en-US" sz="2800" i="1" dirty="0"/>
              <a:t>., not washing hands</a:t>
            </a:r>
            <a:r>
              <a:rPr lang="en-US" sz="2800" i="1" dirty="0" smtClean="0"/>
              <a:t>)</a:t>
            </a:r>
          </a:p>
          <a:p>
            <a:pPr marL="0" indent="0" eaLnBrk="1" hangingPunct="1">
              <a:buNone/>
              <a:defRPr/>
            </a:pPr>
            <a:r>
              <a:rPr lang="en-US" sz="2800" i="1" dirty="0" smtClean="0"/>
              <a:t> </a:t>
            </a:r>
          </a:p>
          <a:p>
            <a:pPr marL="0" indent="0" eaLnBrk="1" hangingPunct="1">
              <a:buNone/>
              <a:defRPr/>
            </a:pPr>
            <a:r>
              <a:rPr lang="en-US" dirty="0" smtClean="0"/>
              <a:t>4. Prevention: </a:t>
            </a:r>
          </a:p>
          <a:p>
            <a:pPr eaLnBrk="1" hangingPunct="1">
              <a:defRPr/>
            </a:pPr>
            <a:r>
              <a:rPr lang="en-US" sz="2800" i="1" dirty="0" smtClean="0"/>
              <a:t>Safe drinking water </a:t>
            </a:r>
          </a:p>
          <a:p>
            <a:pPr eaLnBrk="1" hangingPunct="1">
              <a:defRPr/>
            </a:pPr>
            <a:r>
              <a:rPr lang="en-US" sz="2800" i="1" dirty="0" smtClean="0"/>
              <a:t>Proper hygiene practices</a:t>
            </a:r>
          </a:p>
          <a:p>
            <a:pPr eaLnBrk="1" hangingPunct="1">
              <a:defRPr/>
            </a:pPr>
            <a:r>
              <a:rPr lang="en-US" sz="2800" i="1" dirty="0" smtClean="0"/>
              <a:t>Proper sanitation facilities</a:t>
            </a:r>
            <a:endParaRPr lang="en-US" sz="2800" dirty="0" smtClean="0"/>
          </a:p>
          <a:p>
            <a:pPr marL="514350" indent="-514350" algn="ctr" eaLnBrk="1" hangingPunct="1">
              <a:buFontTx/>
              <a:buNone/>
              <a:defRPr/>
            </a:pPr>
            <a:endParaRPr lang="en-US" dirty="0" smtClean="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descr="Schistosomia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3789363"/>
            <a:ext cx="23907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H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400" y="1557338"/>
            <a:ext cx="29210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628775"/>
            <a:ext cx="3095625" cy="20748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7" name="Text Box 6"/>
          <p:cNvSpPr txBox="1">
            <a:spLocks noChangeArrowheads="1"/>
          </p:cNvSpPr>
          <p:nvPr/>
        </p:nvSpPr>
        <p:spPr bwMode="auto">
          <a:xfrm>
            <a:off x="682625" y="3709988"/>
            <a:ext cx="23764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a:t>www.asb.wchsgis.net</a:t>
            </a:r>
            <a:r>
              <a:rPr lang="en-US"/>
              <a:t> </a:t>
            </a:r>
          </a:p>
        </p:txBody>
      </p:sp>
      <p:sp>
        <p:nvSpPr>
          <p:cNvPr id="23558" name="Rectangle 8"/>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a:solidFill>
                  <a:srgbClr val="333399"/>
                </a:solidFill>
              </a:rPr>
              <a:t>Schistosomiasis (Bilharzia)</a:t>
            </a:r>
          </a:p>
        </p:txBody>
      </p:sp>
      <p:sp>
        <p:nvSpPr>
          <p:cNvPr id="23559" name="Rectangle 10"/>
          <p:cNvSpPr>
            <a:spLocks noChangeArrowheads="1"/>
          </p:cNvSpPr>
          <p:nvPr/>
        </p:nvSpPr>
        <p:spPr bwMode="auto">
          <a:xfrm>
            <a:off x="3276600" y="6211888"/>
            <a:ext cx="2603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200"/>
              <a:t>© Natural History Museum, London </a:t>
            </a:r>
          </a:p>
        </p:txBody>
      </p:sp>
      <p:sp>
        <p:nvSpPr>
          <p:cNvPr id="23560" name="Rectangle 12"/>
          <p:cNvSpPr>
            <a:spLocks noChangeArrowheads="1"/>
          </p:cNvSpPr>
          <p:nvPr/>
        </p:nvSpPr>
        <p:spPr bwMode="auto">
          <a:xfrm>
            <a:off x="6653213" y="5876925"/>
            <a:ext cx="16303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200"/>
              <a:t>www.path.cam.ac.uk </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8"/>
          <p:cNvSpPr>
            <a:spLocks noChangeArrowheads="1"/>
          </p:cNvSpPr>
          <p:nvPr/>
        </p:nvSpPr>
        <p:spPr bwMode="auto">
          <a:xfrm>
            <a:off x="457200" y="-9939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dirty="0" err="1">
                <a:solidFill>
                  <a:srgbClr val="333399"/>
                </a:solidFill>
              </a:rPr>
              <a:t>Schistosomiasis</a:t>
            </a:r>
            <a:r>
              <a:rPr lang="en-US" sz="4000" b="1" dirty="0">
                <a:solidFill>
                  <a:srgbClr val="333399"/>
                </a:solidFill>
              </a:rPr>
              <a:t> (Bilharzia)</a:t>
            </a:r>
          </a:p>
        </p:txBody>
      </p:sp>
      <p:sp>
        <p:nvSpPr>
          <p:cNvPr id="23559" name="Rectangle 10"/>
          <p:cNvSpPr>
            <a:spLocks noChangeArrowheads="1"/>
          </p:cNvSpPr>
          <p:nvPr/>
        </p:nvSpPr>
        <p:spPr bwMode="auto">
          <a:xfrm>
            <a:off x="2411760" y="6608385"/>
            <a:ext cx="45704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200" dirty="0" smtClean="0"/>
              <a:t>Credit</a:t>
            </a:r>
            <a:r>
              <a:rPr lang="en-US" sz="1200" dirty="0"/>
              <a:t>: United States Department of Health and Human Services</a:t>
            </a:r>
          </a:p>
        </p:txBody>
      </p:sp>
      <p:pic>
        <p:nvPicPr>
          <p:cNvPr id="1026" name="Picture 2" descr="File:Schistosomiasis Life Cy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08720"/>
            <a:ext cx="71628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6712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smtClean="0">
                <a:solidFill>
                  <a:schemeClr val="accent2"/>
                </a:solidFill>
              </a:rPr>
              <a:t>Schistosomiasis (Bilharzia)</a:t>
            </a:r>
          </a:p>
        </p:txBody>
      </p:sp>
      <p:sp>
        <p:nvSpPr>
          <p:cNvPr id="40963" name="Rectangle 3"/>
          <p:cNvSpPr>
            <a:spLocks noGrp="1" noChangeArrowheads="1"/>
          </p:cNvSpPr>
          <p:nvPr>
            <p:ph type="body" idx="1"/>
          </p:nvPr>
        </p:nvSpPr>
        <p:spPr>
          <a:xfrm>
            <a:off x="468313" y="1428750"/>
            <a:ext cx="8229600" cy="4525963"/>
          </a:xfrm>
        </p:spPr>
        <p:txBody>
          <a:bodyPr/>
          <a:lstStyle/>
          <a:p>
            <a:pPr marL="514350" indent="-514350" eaLnBrk="1" hangingPunct="1">
              <a:buFontTx/>
              <a:buAutoNum type="arabicPeriod"/>
              <a:defRPr/>
            </a:pPr>
            <a:r>
              <a:rPr lang="en-US" dirty="0" smtClean="0"/>
              <a:t>Symptoms: </a:t>
            </a:r>
          </a:p>
          <a:p>
            <a:pPr eaLnBrk="1" hangingPunct="1">
              <a:defRPr/>
            </a:pPr>
            <a:r>
              <a:rPr lang="en-US" sz="2800" i="1" dirty="0" smtClean="0"/>
              <a:t>Rashes and itchy skin following larvae entry</a:t>
            </a:r>
          </a:p>
          <a:p>
            <a:pPr eaLnBrk="1" hangingPunct="1">
              <a:defRPr/>
            </a:pPr>
            <a:r>
              <a:rPr lang="en-US" sz="2800" i="1" dirty="0" smtClean="0"/>
              <a:t>Fever, chills, </a:t>
            </a:r>
            <a:r>
              <a:rPr lang="en-US" sz="2800" i="1" dirty="0"/>
              <a:t>muscle aches and </a:t>
            </a:r>
            <a:r>
              <a:rPr lang="en-US" sz="2800" i="1" dirty="0" smtClean="0"/>
              <a:t>cough</a:t>
            </a:r>
          </a:p>
          <a:p>
            <a:pPr eaLnBrk="1" hangingPunct="1">
              <a:defRPr/>
            </a:pPr>
            <a:r>
              <a:rPr lang="en-US" sz="2800" i="1" dirty="0" smtClean="0"/>
              <a:t>Blood in urine and stools</a:t>
            </a:r>
          </a:p>
          <a:p>
            <a:pPr eaLnBrk="1" hangingPunct="1">
              <a:defRPr/>
            </a:pPr>
            <a:r>
              <a:rPr lang="en-US" sz="2800" i="1" dirty="0" smtClean="0"/>
              <a:t>Enlarged liver and spleen</a:t>
            </a:r>
          </a:p>
          <a:p>
            <a:pPr marL="0" indent="0" eaLnBrk="1" hangingPunct="1">
              <a:buNone/>
              <a:defRPr/>
            </a:pPr>
            <a:endParaRPr lang="en-US" sz="2800" i="1" dirty="0" smtClean="0"/>
          </a:p>
          <a:p>
            <a:pPr marL="514350" indent="-514350" eaLnBrk="1" hangingPunct="1">
              <a:buFontTx/>
              <a:buNone/>
              <a:defRPr/>
            </a:pPr>
            <a:r>
              <a:rPr lang="en-US" dirty="0" smtClean="0"/>
              <a:t>2. Cause: </a:t>
            </a:r>
            <a:r>
              <a:rPr lang="en-US" dirty="0" err="1" smtClean="0">
                <a:solidFill>
                  <a:srgbClr val="000000"/>
                </a:solidFill>
              </a:rPr>
              <a:t>Helminth</a:t>
            </a:r>
            <a:r>
              <a:rPr lang="en-US" dirty="0" smtClean="0">
                <a:solidFill>
                  <a:srgbClr val="000000"/>
                </a:solidFill>
              </a:rPr>
              <a:t> (</a:t>
            </a:r>
            <a:r>
              <a:rPr lang="en-US" i="1" dirty="0" err="1" smtClean="0">
                <a:ea typeface="ＭＳ Ｐゴシック" pitchFamily="-109" charset="-128"/>
              </a:rPr>
              <a:t>Schistosoma</a:t>
            </a:r>
            <a:r>
              <a:rPr lang="en-US" i="1" dirty="0" smtClean="0">
                <a:ea typeface="ＭＳ Ｐゴシック" pitchFamily="-109" charset="-128"/>
              </a:rPr>
              <a:t> </a:t>
            </a:r>
            <a:r>
              <a:rPr lang="en-US" i="1" dirty="0" err="1" smtClean="0">
                <a:ea typeface="ＭＳ Ｐゴシック" pitchFamily="-109" charset="-128"/>
              </a:rPr>
              <a:t>haematobium</a:t>
            </a:r>
            <a:r>
              <a:rPr lang="en-US" i="1" dirty="0" smtClean="0">
                <a:ea typeface="ＭＳ Ｐゴシック" pitchFamily="-109" charset="-128"/>
              </a:rPr>
              <a:t>)</a:t>
            </a:r>
            <a:endParaRPr lang="en-US" dirty="0" smtClean="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smtClean="0">
                <a:solidFill>
                  <a:schemeClr val="accent2"/>
                </a:solidFill>
              </a:rPr>
              <a:t>Schistosomiasis (Bilharzia)</a:t>
            </a:r>
          </a:p>
        </p:txBody>
      </p:sp>
      <p:sp>
        <p:nvSpPr>
          <p:cNvPr id="41987" name="Rectangle 3"/>
          <p:cNvSpPr>
            <a:spLocks noGrp="1" noChangeArrowheads="1"/>
          </p:cNvSpPr>
          <p:nvPr>
            <p:ph type="body" idx="1"/>
          </p:nvPr>
        </p:nvSpPr>
        <p:spPr>
          <a:xfrm>
            <a:off x="457200" y="1268760"/>
            <a:ext cx="8229600" cy="4857403"/>
          </a:xfrm>
        </p:spPr>
        <p:txBody>
          <a:bodyPr/>
          <a:lstStyle/>
          <a:p>
            <a:pPr marL="514350" indent="-514350" eaLnBrk="1" hangingPunct="1">
              <a:buFontTx/>
              <a:buNone/>
              <a:defRPr/>
            </a:pPr>
            <a:r>
              <a:rPr lang="en-US" dirty="0" smtClean="0"/>
              <a:t>3. Transmission: </a:t>
            </a:r>
          </a:p>
          <a:p>
            <a:pPr eaLnBrk="1" hangingPunct="1">
              <a:defRPr/>
            </a:pPr>
            <a:r>
              <a:rPr lang="en-US" sz="2800" i="1" dirty="0" smtClean="0">
                <a:ea typeface="ＭＳ Ｐゴシック" pitchFamily="-109" charset="-128"/>
              </a:rPr>
              <a:t>Bathing or walking in water contaminated by urine and feces</a:t>
            </a:r>
          </a:p>
          <a:p>
            <a:pPr eaLnBrk="1" hangingPunct="1">
              <a:defRPr/>
            </a:pPr>
            <a:r>
              <a:rPr lang="en-US" sz="2800" i="1" dirty="0" smtClean="0">
                <a:ea typeface="ＭＳ Ｐゴシック" pitchFamily="-109" charset="-128"/>
              </a:rPr>
              <a:t>Free-swimming worm larvae enter through skin</a:t>
            </a:r>
          </a:p>
          <a:p>
            <a:pPr marL="0" indent="0" eaLnBrk="1" hangingPunct="1">
              <a:buNone/>
              <a:defRPr/>
            </a:pPr>
            <a:endParaRPr lang="en-US" sz="1400" b="1" dirty="0" smtClean="0">
              <a:ea typeface="ＭＳ Ｐゴシック" pitchFamily="-109" charset="-128"/>
            </a:endParaRPr>
          </a:p>
          <a:p>
            <a:pPr marL="514350" indent="-514350" eaLnBrk="1" hangingPunct="1">
              <a:buFontTx/>
              <a:buNone/>
              <a:defRPr/>
            </a:pPr>
            <a:r>
              <a:rPr lang="en-US" dirty="0" smtClean="0"/>
              <a:t>4. Prevention: </a:t>
            </a:r>
          </a:p>
          <a:p>
            <a:pPr eaLnBrk="1" hangingPunct="1">
              <a:defRPr/>
            </a:pPr>
            <a:r>
              <a:rPr lang="en-US" sz="2800" i="1" dirty="0" smtClean="0"/>
              <a:t>Do not enter contaminated water</a:t>
            </a:r>
          </a:p>
          <a:p>
            <a:pPr eaLnBrk="1" hangingPunct="1">
              <a:defRPr/>
            </a:pPr>
            <a:r>
              <a:rPr lang="en-US" sz="2800" i="1" dirty="0" smtClean="0"/>
              <a:t>Infected people do not enter water</a:t>
            </a:r>
          </a:p>
          <a:p>
            <a:pPr eaLnBrk="1" hangingPunct="1">
              <a:defRPr/>
            </a:pPr>
            <a:r>
              <a:rPr lang="en-US" sz="2800" i="1" dirty="0" smtClean="0"/>
              <a:t>Control snail population in water</a:t>
            </a:r>
          </a:p>
          <a:p>
            <a:pPr eaLnBrk="1" hangingPunct="1">
              <a:defRPr/>
            </a:pPr>
            <a:r>
              <a:rPr lang="en-US" sz="2800" i="1" dirty="0"/>
              <a:t>Proper sanitation facilities</a:t>
            </a:r>
            <a:endParaRPr lang="en-US" sz="2800" dirty="0"/>
          </a:p>
          <a:p>
            <a:pPr eaLnBrk="1" hangingPunct="1">
              <a:defRPr/>
            </a:pPr>
            <a:r>
              <a:rPr lang="en-US" sz="2800" i="1" dirty="0" smtClean="0"/>
              <a:t>Proper hygiene education and practices</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smtClean="0">
                <a:solidFill>
                  <a:schemeClr val="accent2"/>
                </a:solidFill>
              </a:rPr>
              <a:t>Learning Expectations</a:t>
            </a:r>
          </a:p>
        </p:txBody>
      </p:sp>
      <p:sp>
        <p:nvSpPr>
          <p:cNvPr id="14339" name="Rectangle 3"/>
          <p:cNvSpPr>
            <a:spLocks noGrp="1" noChangeArrowheads="1"/>
          </p:cNvSpPr>
          <p:nvPr>
            <p:ph type="body" idx="1"/>
          </p:nvPr>
        </p:nvSpPr>
        <p:spPr/>
        <p:txBody>
          <a:bodyPr/>
          <a:lstStyle/>
          <a:p>
            <a:pPr marL="514350" indent="-514350">
              <a:buFontTx/>
              <a:buAutoNum type="arabicPeriod"/>
            </a:pPr>
            <a:endParaRPr lang="en-US" dirty="0" smtClean="0"/>
          </a:p>
          <a:p>
            <a:pPr marL="514350" indent="-514350">
              <a:buFontTx/>
              <a:buNone/>
            </a:pPr>
            <a:r>
              <a:rPr lang="en-US" dirty="0" smtClean="0"/>
              <a:t>1. </a:t>
            </a:r>
            <a:r>
              <a:rPr lang="en-US" dirty="0"/>
              <a:t>List common water related diseases</a:t>
            </a:r>
            <a:r>
              <a:rPr lang="en-US" dirty="0" smtClean="0"/>
              <a:t>.</a:t>
            </a:r>
          </a:p>
          <a:p>
            <a:pPr marL="514350" indent="-514350">
              <a:buFontTx/>
              <a:buNone/>
            </a:pPr>
            <a:endParaRPr lang="en-US" dirty="0" smtClean="0"/>
          </a:p>
          <a:p>
            <a:pPr marL="514350" indent="-514350" eaLnBrk="1" hangingPunct="1">
              <a:buFontTx/>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title"/>
          </p:nvPr>
        </p:nvSpPr>
        <p:spPr>
          <a:xfrm>
            <a:off x="457200" y="44450"/>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solidFill>
                  <a:schemeClr val="accent2"/>
                </a:solidFill>
              </a:rPr>
              <a:t>Arsenicosis</a:t>
            </a:r>
          </a:p>
        </p:txBody>
      </p:sp>
      <p:sp>
        <p:nvSpPr>
          <p:cNvPr id="26627" name="Rectangle 9"/>
          <p:cNvSpPr>
            <a:spLocks noChangeArrowheads="1"/>
          </p:cNvSpPr>
          <p:nvPr/>
        </p:nvSpPr>
        <p:spPr bwMode="auto">
          <a:xfrm>
            <a:off x="838200" y="4038600"/>
            <a:ext cx="7924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Source: Harvard University.  “Harvard Arsenic Project.”  Internet.  Accessed Sep 27, 05. http://phys4.harvard.edu/%7Ewilson/arsenic/arsenic_project_introduction.html</a:t>
            </a:r>
          </a:p>
        </p:txBody>
      </p:sp>
      <p:pic>
        <p:nvPicPr>
          <p:cNvPr id="2662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90600"/>
            <a:ext cx="193992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219200"/>
            <a:ext cx="2676525" cy="2752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0" name="Picture 13" descr="Picture5"/>
          <p:cNvPicPr>
            <a:picLocks noChangeAspect="1" noChangeArrowheads="1"/>
          </p:cNvPicPr>
          <p:nvPr/>
        </p:nvPicPr>
        <p:blipFill>
          <a:blip r:embed="rId5">
            <a:extLst>
              <a:ext uri="{28A0092B-C50C-407E-A947-70E740481C1C}">
                <a14:useLocalDpi xmlns:a14="http://schemas.microsoft.com/office/drawing/2010/main" val="0"/>
              </a:ext>
            </a:extLst>
          </a:blip>
          <a:srcRect t="50667" b="6667"/>
          <a:stretch>
            <a:fillRect/>
          </a:stretch>
        </p:blipFill>
        <p:spPr bwMode="auto">
          <a:xfrm>
            <a:off x="1981200" y="4516438"/>
            <a:ext cx="4625975"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smtClean="0">
                <a:solidFill>
                  <a:schemeClr val="accent2"/>
                </a:solidFill>
              </a:rPr>
              <a:t>Arsenicosis</a:t>
            </a:r>
          </a:p>
        </p:txBody>
      </p:sp>
      <p:sp>
        <p:nvSpPr>
          <p:cNvPr id="44035" name="Rectangle 3"/>
          <p:cNvSpPr>
            <a:spLocks noGrp="1" noChangeArrowheads="1"/>
          </p:cNvSpPr>
          <p:nvPr>
            <p:ph type="body" idx="1"/>
          </p:nvPr>
        </p:nvSpPr>
        <p:spPr>
          <a:xfrm>
            <a:off x="468313" y="1268413"/>
            <a:ext cx="8229600" cy="4402137"/>
          </a:xfrm>
        </p:spPr>
        <p:txBody>
          <a:bodyPr/>
          <a:lstStyle/>
          <a:p>
            <a:pPr marL="514350" indent="-514350" eaLnBrk="1" hangingPunct="1">
              <a:buFontTx/>
              <a:buAutoNum type="arabicPeriod"/>
              <a:defRPr/>
            </a:pPr>
            <a:r>
              <a:rPr lang="en-US" dirty="0" smtClean="0"/>
              <a:t>Symptoms: </a:t>
            </a:r>
          </a:p>
          <a:p>
            <a:pPr eaLnBrk="1" hangingPunct="1">
              <a:defRPr/>
            </a:pPr>
            <a:r>
              <a:rPr lang="en-US" i="1" dirty="0" smtClean="0"/>
              <a:t>Skin problems</a:t>
            </a:r>
          </a:p>
          <a:p>
            <a:pPr eaLnBrk="1" hangingPunct="1">
              <a:defRPr/>
            </a:pPr>
            <a:r>
              <a:rPr lang="en-US" i="1" dirty="0" smtClean="0"/>
              <a:t>Skin, bladder, kidney, lung cancer</a:t>
            </a:r>
          </a:p>
          <a:p>
            <a:pPr eaLnBrk="1" hangingPunct="1">
              <a:defRPr/>
            </a:pPr>
            <a:r>
              <a:rPr lang="en-US" i="1" dirty="0" smtClean="0"/>
              <a:t>Diabetes </a:t>
            </a:r>
            <a:endParaRPr lang="en-US" i="1" dirty="0"/>
          </a:p>
          <a:p>
            <a:pPr eaLnBrk="1" hangingPunct="1">
              <a:defRPr/>
            </a:pPr>
            <a:r>
              <a:rPr lang="en-US" i="1" dirty="0" smtClean="0"/>
              <a:t>High blood pressure </a:t>
            </a:r>
          </a:p>
          <a:p>
            <a:pPr eaLnBrk="1" hangingPunct="1">
              <a:defRPr/>
            </a:pPr>
            <a:r>
              <a:rPr lang="en-US" i="1" dirty="0" smtClean="0"/>
              <a:t>Reproductive disorders</a:t>
            </a:r>
          </a:p>
          <a:p>
            <a:pPr marL="514350" indent="-514350" eaLnBrk="1" hangingPunct="1">
              <a:buFontTx/>
              <a:buNone/>
              <a:defRPr/>
            </a:pPr>
            <a:endParaRPr lang="en-US" dirty="0" smtClean="0"/>
          </a:p>
          <a:p>
            <a:pPr marL="514350" indent="-514350" eaLnBrk="1" hangingPunct="1">
              <a:buFontTx/>
              <a:buNone/>
              <a:defRPr/>
            </a:pPr>
            <a:r>
              <a:rPr lang="en-US" dirty="0" smtClean="0"/>
              <a:t>2. Cause: </a:t>
            </a:r>
            <a:r>
              <a:rPr lang="en-US" dirty="0" smtClean="0">
                <a:solidFill>
                  <a:srgbClr val="000000"/>
                </a:solidFill>
              </a:rPr>
              <a:t>Chemical</a:t>
            </a:r>
            <a:r>
              <a:rPr lang="en-US" i="1" dirty="0" smtClean="0">
                <a:solidFill>
                  <a:srgbClr val="000000"/>
                </a:solidFill>
              </a:rPr>
              <a:t> - Arsenic</a:t>
            </a:r>
          </a:p>
          <a:p>
            <a:pPr marL="514350" indent="-514350" eaLnBrk="1" hangingPunct="1">
              <a:defRPr/>
            </a:pPr>
            <a:endParaRPr lang="en-US" dirty="0" smtClean="0"/>
          </a:p>
          <a:p>
            <a:pPr marL="514350" indent="-514350" eaLnBrk="1" hangingPunct="1">
              <a:defRPr/>
            </a:pPr>
            <a:endParaRPr lang="en-US" dirty="0" smtClean="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smtClean="0">
                <a:solidFill>
                  <a:schemeClr val="accent2"/>
                </a:solidFill>
              </a:rPr>
              <a:t>Arsenicosis</a:t>
            </a:r>
          </a:p>
        </p:txBody>
      </p:sp>
      <p:sp>
        <p:nvSpPr>
          <p:cNvPr id="45059" name="Rectangle 3"/>
          <p:cNvSpPr>
            <a:spLocks noGrp="1" noChangeArrowheads="1"/>
          </p:cNvSpPr>
          <p:nvPr>
            <p:ph type="body" idx="1"/>
          </p:nvPr>
        </p:nvSpPr>
        <p:spPr>
          <a:xfrm>
            <a:off x="468313" y="1384300"/>
            <a:ext cx="8229600" cy="4525963"/>
          </a:xfrm>
        </p:spPr>
        <p:txBody>
          <a:bodyPr/>
          <a:lstStyle/>
          <a:p>
            <a:pPr marL="514350" indent="-514350" eaLnBrk="1" hangingPunct="1">
              <a:buFontTx/>
              <a:buNone/>
              <a:defRPr/>
            </a:pPr>
            <a:r>
              <a:rPr lang="en-US" dirty="0" smtClean="0"/>
              <a:t>3. Transmission: </a:t>
            </a:r>
          </a:p>
          <a:p>
            <a:pPr eaLnBrk="1" hangingPunct="1">
              <a:defRPr/>
            </a:pPr>
            <a:r>
              <a:rPr lang="en-US" i="1" dirty="0" smtClean="0">
                <a:ea typeface="ＭＳ Ｐゴシック" pitchFamily="-109" charset="-128"/>
              </a:rPr>
              <a:t>Drinking water containing high levels of arsenic</a:t>
            </a:r>
          </a:p>
          <a:p>
            <a:pPr marL="514350" indent="-514350" algn="ctr" eaLnBrk="1" hangingPunct="1">
              <a:buFontTx/>
              <a:buNone/>
              <a:defRPr/>
            </a:pPr>
            <a:endParaRPr lang="en-US" b="1" dirty="0" smtClean="0">
              <a:ea typeface="ＭＳ Ｐゴシック" pitchFamily="-109" charset="-128"/>
            </a:endParaRPr>
          </a:p>
          <a:p>
            <a:pPr marL="514350" indent="-514350" eaLnBrk="1" hangingPunct="1">
              <a:buFontTx/>
              <a:buNone/>
              <a:defRPr/>
            </a:pPr>
            <a:r>
              <a:rPr lang="en-US" dirty="0" smtClean="0"/>
              <a:t>4. Prevention: </a:t>
            </a:r>
          </a:p>
          <a:p>
            <a:pPr eaLnBrk="1" hangingPunct="1">
              <a:defRPr/>
            </a:pPr>
            <a:r>
              <a:rPr lang="en-US" i="1" dirty="0" smtClean="0"/>
              <a:t>Safe drinking water </a:t>
            </a:r>
          </a:p>
          <a:p>
            <a:pPr eaLnBrk="1" hangingPunct="1">
              <a:defRPr/>
            </a:pPr>
            <a:r>
              <a:rPr lang="en-US" i="1" dirty="0" smtClean="0"/>
              <a:t>Deep wells, rainwater or surface water</a:t>
            </a:r>
          </a:p>
          <a:p>
            <a:pPr eaLnBrk="1" hangingPunct="1">
              <a:defRPr/>
            </a:pPr>
            <a:r>
              <a:rPr lang="en-US" i="1" dirty="0" smtClean="0"/>
              <a:t>Testing for presence</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Grp="1" noChangeArrowheads="1"/>
          </p:cNvSpPr>
          <p:nvPr>
            <p:ph type="title"/>
          </p:nvPr>
        </p:nvSpPr>
        <p:spPr>
          <a:xfrm>
            <a:off x="457200" y="44450"/>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solidFill>
                  <a:schemeClr val="accent2"/>
                </a:solidFill>
              </a:rPr>
              <a:t>Fluorosis</a:t>
            </a:r>
          </a:p>
        </p:txBody>
      </p:sp>
      <p:pic>
        <p:nvPicPr>
          <p:cNvPr id="29699" name="Picture 9" descr="F5cp"/>
          <p:cNvPicPr>
            <a:picLocks noChangeAspect="1" noChangeArrowheads="1"/>
          </p:cNvPicPr>
          <p:nvPr/>
        </p:nvPicPr>
        <p:blipFill>
          <a:blip r:embed="rId3">
            <a:lum bright="48000" contrast="18000"/>
            <a:extLst>
              <a:ext uri="{28A0092B-C50C-407E-A947-70E740481C1C}">
                <a14:useLocalDpi xmlns:a14="http://schemas.microsoft.com/office/drawing/2010/main" val="0"/>
              </a:ext>
            </a:extLst>
          </a:blip>
          <a:srcRect/>
          <a:stretch>
            <a:fillRect/>
          </a:stretch>
        </p:blipFill>
        <p:spPr bwMode="auto">
          <a:xfrm>
            <a:off x="5292725" y="1700213"/>
            <a:ext cx="2592388" cy="2962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0" name="Rectangle 10"/>
          <p:cNvSpPr>
            <a:spLocks noChangeArrowheads="1"/>
          </p:cNvSpPr>
          <p:nvPr/>
        </p:nvSpPr>
        <p:spPr bwMode="auto">
          <a:xfrm>
            <a:off x="5029200" y="4800600"/>
            <a:ext cx="356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600"/>
              <a:t>Source:</a:t>
            </a:r>
            <a:r>
              <a:rPr lang="en-US"/>
              <a:t>http://www.unicef.org/india/wes_1428.htm?q=printme</a:t>
            </a:r>
          </a:p>
        </p:txBody>
      </p:sp>
      <p:pic>
        <p:nvPicPr>
          <p:cNvPr id="29701" name="Picture 11" descr="girl_sk_fluor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538" y="1524000"/>
            <a:ext cx="2547937" cy="411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2" name="Rectangle 12"/>
          <p:cNvSpPr>
            <a:spLocks noChangeArrowheads="1"/>
          </p:cNvSpPr>
          <p:nvPr/>
        </p:nvSpPr>
        <p:spPr bwMode="auto">
          <a:xfrm rot="10800000" flipV="1">
            <a:off x="1046163" y="5694363"/>
            <a:ext cx="4440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Source: http://www.fannz.org.nz/text/the_case.htm</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b="1" smtClean="0">
                <a:solidFill>
                  <a:schemeClr val="accent2"/>
                </a:solidFill>
              </a:rPr>
              <a:t>Fluorosis</a:t>
            </a:r>
          </a:p>
        </p:txBody>
      </p:sp>
      <p:sp>
        <p:nvSpPr>
          <p:cNvPr id="47107" name="Rectangle 3"/>
          <p:cNvSpPr>
            <a:spLocks noGrp="1" noChangeArrowheads="1"/>
          </p:cNvSpPr>
          <p:nvPr>
            <p:ph type="body" idx="1"/>
          </p:nvPr>
        </p:nvSpPr>
        <p:spPr/>
        <p:txBody>
          <a:bodyPr/>
          <a:lstStyle/>
          <a:p>
            <a:pPr marL="514350" indent="-514350" eaLnBrk="1" hangingPunct="1">
              <a:buFontTx/>
              <a:buAutoNum type="arabicPeriod"/>
              <a:defRPr/>
            </a:pPr>
            <a:r>
              <a:rPr lang="en-US" dirty="0" smtClean="0"/>
              <a:t>Symptoms: </a:t>
            </a:r>
          </a:p>
          <a:p>
            <a:pPr eaLnBrk="1" hangingPunct="1">
              <a:defRPr/>
            </a:pPr>
            <a:r>
              <a:rPr lang="en-US" i="1" dirty="0" smtClean="0"/>
              <a:t>Teeth and bone problems</a:t>
            </a:r>
          </a:p>
          <a:p>
            <a:pPr eaLnBrk="1" hangingPunct="1">
              <a:defRPr/>
            </a:pPr>
            <a:r>
              <a:rPr lang="en-US" i="1" dirty="0" smtClean="0"/>
              <a:t>Skeletal problems</a:t>
            </a:r>
          </a:p>
          <a:p>
            <a:pPr eaLnBrk="1" hangingPunct="1">
              <a:defRPr/>
            </a:pPr>
            <a:r>
              <a:rPr lang="en-US" i="1" dirty="0" smtClean="0"/>
              <a:t>Abdominal pain, nausea and vomiting</a:t>
            </a:r>
          </a:p>
          <a:p>
            <a:pPr marL="514350" indent="-514350" algn="ctr" eaLnBrk="1" hangingPunct="1">
              <a:buFontTx/>
              <a:buNone/>
              <a:defRPr/>
            </a:pPr>
            <a:endParaRPr lang="en-US" i="1" dirty="0" smtClean="0"/>
          </a:p>
          <a:p>
            <a:pPr marL="514350" indent="-514350" eaLnBrk="1" hangingPunct="1">
              <a:buFontTx/>
              <a:buNone/>
              <a:defRPr/>
            </a:pPr>
            <a:r>
              <a:rPr lang="en-US" dirty="0" smtClean="0"/>
              <a:t>2. Cause: </a:t>
            </a:r>
            <a:r>
              <a:rPr lang="en-US" dirty="0" smtClean="0">
                <a:solidFill>
                  <a:srgbClr val="000000"/>
                </a:solidFill>
              </a:rPr>
              <a:t>Chemical</a:t>
            </a:r>
            <a:r>
              <a:rPr lang="en-US" i="1" dirty="0" smtClean="0">
                <a:solidFill>
                  <a:srgbClr val="000000"/>
                </a:solidFill>
              </a:rPr>
              <a:t> - Fluoride</a:t>
            </a:r>
            <a:endParaRPr lang="en-US" dirty="0" smtClean="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b="1" smtClean="0">
                <a:solidFill>
                  <a:schemeClr val="accent2"/>
                </a:solidFill>
              </a:rPr>
              <a:t>Fluorosis</a:t>
            </a:r>
          </a:p>
        </p:txBody>
      </p:sp>
      <p:sp>
        <p:nvSpPr>
          <p:cNvPr id="14339" name="Rectangle 3"/>
          <p:cNvSpPr>
            <a:spLocks noGrp="1" noChangeArrowheads="1"/>
          </p:cNvSpPr>
          <p:nvPr>
            <p:ph type="body" idx="1"/>
          </p:nvPr>
        </p:nvSpPr>
        <p:spPr/>
        <p:txBody>
          <a:bodyPr/>
          <a:lstStyle/>
          <a:p>
            <a:pPr marL="514350" indent="-514350" eaLnBrk="1" hangingPunct="1">
              <a:buFontTx/>
              <a:buNone/>
              <a:defRPr/>
            </a:pPr>
            <a:r>
              <a:rPr lang="en-US" dirty="0" smtClean="0"/>
              <a:t>3. Transmission: </a:t>
            </a:r>
          </a:p>
          <a:p>
            <a:pPr eaLnBrk="1" hangingPunct="1">
              <a:defRPr/>
            </a:pPr>
            <a:r>
              <a:rPr lang="en-US" i="1" kern="1200" dirty="0" smtClean="0">
                <a:ea typeface="ＭＳ Ｐゴシック" pitchFamily="-109" charset="-128"/>
                <a:cs typeface="ＭＳ Ｐゴシック" pitchFamily="-109" charset="-128"/>
              </a:rPr>
              <a:t>Drinking water containing high levels of fluoride</a:t>
            </a:r>
          </a:p>
          <a:p>
            <a:pPr marL="514350" indent="-514350" algn="ctr" eaLnBrk="1" hangingPunct="1">
              <a:buFontTx/>
              <a:buNone/>
              <a:defRPr/>
            </a:pPr>
            <a:endParaRPr lang="en-US" b="1" kern="1200" dirty="0" smtClean="0">
              <a:ea typeface="ＭＳ Ｐゴシック" pitchFamily="-109" charset="-128"/>
              <a:cs typeface="ＭＳ Ｐゴシック" pitchFamily="-109" charset="-128"/>
            </a:endParaRPr>
          </a:p>
          <a:p>
            <a:pPr marL="514350" indent="-514350" eaLnBrk="1" hangingPunct="1">
              <a:buFontTx/>
              <a:buNone/>
              <a:defRPr/>
            </a:pPr>
            <a:r>
              <a:rPr lang="en-US" dirty="0" smtClean="0"/>
              <a:t>4. Prevention: </a:t>
            </a:r>
          </a:p>
          <a:p>
            <a:pPr eaLnBrk="1" hangingPunct="1">
              <a:defRPr/>
            </a:pPr>
            <a:r>
              <a:rPr lang="en-US" i="1" dirty="0" smtClean="0"/>
              <a:t>Fluoride free drinking water </a:t>
            </a:r>
          </a:p>
          <a:p>
            <a:pPr eaLnBrk="1" hangingPunct="1">
              <a:defRPr/>
            </a:pPr>
            <a:r>
              <a:rPr lang="en-US" i="1" dirty="0" smtClean="0"/>
              <a:t>Testing for presence</a:t>
            </a:r>
            <a:endParaRPr lang="en-US" i="1" dirty="0"/>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smtClean="0">
                <a:solidFill>
                  <a:schemeClr val="accent2"/>
                </a:solidFill>
              </a:rPr>
              <a:t>Review</a:t>
            </a:r>
          </a:p>
        </p:txBody>
      </p:sp>
      <p:sp>
        <p:nvSpPr>
          <p:cNvPr id="14339" name="Rectangle 3"/>
          <p:cNvSpPr>
            <a:spLocks noGrp="1" noChangeArrowheads="1"/>
          </p:cNvSpPr>
          <p:nvPr>
            <p:ph type="body" idx="1"/>
          </p:nvPr>
        </p:nvSpPr>
        <p:spPr>
          <a:xfrm>
            <a:off x="468313" y="1403350"/>
            <a:ext cx="8382000" cy="4525963"/>
          </a:xfrm>
        </p:spPr>
        <p:txBody>
          <a:bodyPr/>
          <a:lstStyle/>
          <a:p>
            <a:pPr marL="514350" indent="-514350" eaLnBrk="1" hangingPunct="1">
              <a:buFontTx/>
              <a:buAutoNum type="arabicPeriod"/>
              <a:defRPr/>
            </a:pPr>
            <a:r>
              <a:rPr lang="en-US" dirty="0" smtClean="0"/>
              <a:t>List any diseases that are caused by pathogens or chemicals found in contaminated water:</a:t>
            </a:r>
          </a:p>
          <a:p>
            <a:pPr eaLnBrk="1" hangingPunct="1">
              <a:defRPr/>
            </a:pPr>
            <a:r>
              <a:rPr lang="en-US" i="1" dirty="0" smtClean="0"/>
              <a:t>Giardia</a:t>
            </a:r>
          </a:p>
          <a:p>
            <a:pPr eaLnBrk="1" hangingPunct="1">
              <a:defRPr/>
            </a:pPr>
            <a:r>
              <a:rPr lang="en-US" i="1" dirty="0" smtClean="0"/>
              <a:t>Cryptosporidiosis</a:t>
            </a:r>
          </a:p>
          <a:p>
            <a:pPr eaLnBrk="1" hangingPunct="1">
              <a:defRPr/>
            </a:pPr>
            <a:r>
              <a:rPr lang="en-US" i="1" dirty="0" smtClean="0"/>
              <a:t>Cholera</a:t>
            </a:r>
          </a:p>
          <a:p>
            <a:pPr eaLnBrk="1" hangingPunct="1">
              <a:defRPr/>
            </a:pPr>
            <a:r>
              <a:rPr lang="en-US" i="1" dirty="0" smtClean="0"/>
              <a:t>Typhoid</a:t>
            </a:r>
          </a:p>
          <a:p>
            <a:pPr eaLnBrk="1" hangingPunct="1">
              <a:defRPr/>
            </a:pPr>
            <a:r>
              <a:rPr lang="en-US" i="1" dirty="0" err="1" smtClean="0"/>
              <a:t>Arsenicosis</a:t>
            </a:r>
            <a:endParaRPr lang="en-US" i="1"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ox(in)">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ox(in)">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ox(in)">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box(in)">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box(in)">
                                      <p:cBhvr>
                                        <p:cTn id="27" dur="5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box(in)">
                                      <p:cBhvr>
                                        <p:cTn id="32"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b="1" smtClean="0">
                <a:solidFill>
                  <a:schemeClr val="accent2"/>
                </a:solidFill>
              </a:rPr>
              <a:t>Review</a:t>
            </a:r>
          </a:p>
        </p:txBody>
      </p:sp>
      <p:sp>
        <p:nvSpPr>
          <p:cNvPr id="14339" name="Rectangle 3"/>
          <p:cNvSpPr>
            <a:spLocks noGrp="1" noChangeArrowheads="1"/>
          </p:cNvSpPr>
          <p:nvPr>
            <p:ph type="body" idx="1"/>
          </p:nvPr>
        </p:nvSpPr>
        <p:spPr/>
        <p:txBody>
          <a:bodyPr/>
          <a:lstStyle/>
          <a:p>
            <a:pPr eaLnBrk="1" hangingPunct="1">
              <a:buFontTx/>
              <a:buNone/>
            </a:pPr>
            <a:r>
              <a:rPr lang="en-US" smtClean="0"/>
              <a:t>2. Why would the biosand filter be useful in the prevention of most of these diseases?</a:t>
            </a:r>
            <a:endParaRPr lang="en-US" i="1" smtClean="0"/>
          </a:p>
          <a:p>
            <a:pPr eaLnBrk="1" hangingPunct="1">
              <a:buFontTx/>
              <a:buNone/>
            </a:pPr>
            <a:endParaRPr lang="en-US" i="1" smtClean="0"/>
          </a:p>
          <a:p>
            <a:pPr eaLnBrk="1" hangingPunct="1"/>
            <a:r>
              <a:rPr lang="en-US" i="1" smtClean="0"/>
              <a:t>Provide safe drinking water</a:t>
            </a:r>
          </a:p>
          <a:p>
            <a:pPr eaLnBrk="1" hangingPunct="1"/>
            <a:r>
              <a:rPr lang="en-US" i="1" smtClean="0"/>
              <a:t>Removes all types of pathogens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slide(fromBottom)">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slide(fromBottom)">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slide(fromBottom)">
                                      <p:cBhvr>
                                        <p:cTn id="17"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b="1" smtClean="0">
                <a:solidFill>
                  <a:schemeClr val="accent2"/>
                </a:solidFill>
              </a:rPr>
              <a:t>Review	</a:t>
            </a:r>
          </a:p>
        </p:txBody>
      </p:sp>
      <p:sp>
        <p:nvSpPr>
          <p:cNvPr id="14339" name="Rectangle 3"/>
          <p:cNvSpPr>
            <a:spLocks noGrp="1" noChangeArrowheads="1"/>
          </p:cNvSpPr>
          <p:nvPr>
            <p:ph type="body" idx="1"/>
          </p:nvPr>
        </p:nvSpPr>
        <p:spPr/>
        <p:txBody>
          <a:bodyPr/>
          <a:lstStyle/>
          <a:p>
            <a:pPr eaLnBrk="1" hangingPunct="1">
              <a:buFontTx/>
              <a:buNone/>
            </a:pPr>
            <a:r>
              <a:rPr lang="en-US" smtClean="0"/>
              <a:t>3. What else is essential in the prevention of disease transmission that the biosand filter cannot protect against?</a:t>
            </a:r>
          </a:p>
          <a:p>
            <a:pPr eaLnBrk="1" hangingPunct="1">
              <a:buFontTx/>
              <a:buNone/>
            </a:pPr>
            <a:endParaRPr lang="en-US" smtClean="0"/>
          </a:p>
          <a:p>
            <a:pPr eaLnBrk="1" hangingPunct="1"/>
            <a:r>
              <a:rPr lang="en-US" i="1" smtClean="0"/>
              <a:t>Proper hygiene and sanitation practices</a:t>
            </a:r>
          </a:p>
          <a:p>
            <a:pPr eaLnBrk="1" hangingPunct="1"/>
            <a:r>
              <a:rPr lang="en-US" i="1" smtClean="0"/>
              <a:t>Health, hygiene education programs</a:t>
            </a:r>
          </a:p>
          <a:p>
            <a:pPr eaLnBrk="1" hangingPunct="1"/>
            <a:r>
              <a:rPr lang="en-US" i="1" smtClean="0"/>
              <a:t>Monitoring of programs and filter usage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slide(fromBottom)">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slide(fromBottom)">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slide(fromBottom)">
                                      <p:cBhvr>
                                        <p:cTn id="17" dur="500"/>
                                        <p:tgtEl>
                                          <p:spTgt spid="143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slide(fromBottom)">
                                      <p:cBhvr>
                                        <p:cTn id="22"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smtClean="0">
                <a:solidFill>
                  <a:schemeClr val="accent2"/>
                </a:solidFill>
              </a:rPr>
              <a:t>Review	</a:t>
            </a:r>
          </a:p>
        </p:txBody>
      </p:sp>
      <p:sp>
        <p:nvSpPr>
          <p:cNvPr id="14339" name="Rectangle 3"/>
          <p:cNvSpPr>
            <a:spLocks noGrp="1" noChangeArrowheads="1"/>
          </p:cNvSpPr>
          <p:nvPr>
            <p:ph type="body" idx="1"/>
          </p:nvPr>
        </p:nvSpPr>
        <p:spPr>
          <a:xfrm>
            <a:off x="468313" y="1403350"/>
            <a:ext cx="8229600" cy="4525963"/>
          </a:xfrm>
        </p:spPr>
        <p:txBody>
          <a:bodyPr/>
          <a:lstStyle/>
          <a:p>
            <a:pPr eaLnBrk="1" hangingPunct="1">
              <a:buFontTx/>
              <a:buNone/>
            </a:pPr>
            <a:r>
              <a:rPr lang="en-US" dirty="0" smtClean="0"/>
              <a:t>4. What are the 4 types of pathogens and give one example of a water related disease they can cause? </a:t>
            </a:r>
          </a:p>
          <a:p>
            <a:pPr eaLnBrk="1" hangingPunct="1">
              <a:buFontTx/>
              <a:buNone/>
            </a:pPr>
            <a:endParaRPr lang="en-US" i="1" dirty="0" smtClean="0"/>
          </a:p>
          <a:p>
            <a:pPr eaLnBrk="1" hangingPunct="1"/>
            <a:r>
              <a:rPr lang="en-US" i="1" dirty="0" smtClean="0"/>
              <a:t>Virus – Hepatitis A &amp; E, Polio, Rotavirus</a:t>
            </a:r>
          </a:p>
          <a:p>
            <a:pPr eaLnBrk="1" hangingPunct="1"/>
            <a:r>
              <a:rPr lang="en-US" i="1" dirty="0" smtClean="0"/>
              <a:t>Bacteria – Cholera, Typhoid</a:t>
            </a:r>
          </a:p>
          <a:p>
            <a:pPr eaLnBrk="1" hangingPunct="1"/>
            <a:r>
              <a:rPr lang="en-US" i="1" dirty="0" smtClean="0"/>
              <a:t>Protozoa – Giardia, Cryptosporidiosis</a:t>
            </a:r>
          </a:p>
          <a:p>
            <a:pPr eaLnBrk="1" hangingPunct="1"/>
            <a:r>
              <a:rPr lang="en-US" i="1" dirty="0" err="1" smtClean="0"/>
              <a:t>Helminths</a:t>
            </a:r>
            <a:r>
              <a:rPr lang="en-US" i="1" dirty="0" smtClean="0"/>
              <a:t> – </a:t>
            </a:r>
            <a:r>
              <a:rPr lang="en-US" i="1" dirty="0" err="1" smtClean="0"/>
              <a:t>Schistosomiasis</a:t>
            </a:r>
            <a:r>
              <a:rPr lang="en-US" i="1" dirty="0" smtClean="0"/>
              <a:t> (Bilharzia)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slide(fromBottom)">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slide(fromBottom)">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slide(fromBottom)">
                                      <p:cBhvr>
                                        <p:cTn id="17" dur="500"/>
                                        <p:tgtEl>
                                          <p:spTgt spid="143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slide(fromBottom)">
                                      <p:cBhvr>
                                        <p:cTn id="22" dur="500"/>
                                        <p:tgtEl>
                                          <p:spTgt spid="1433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animEffect transition="in" filter="slide(fromBottom)">
                                      <p:cBhvr>
                                        <p:cTn id="27"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1196752"/>
            <a:ext cx="8229600" cy="4525963"/>
          </a:xfrm>
        </p:spPr>
        <p:txBody>
          <a:bodyPr/>
          <a:lstStyle/>
          <a:p>
            <a:pPr eaLnBrk="1" hangingPunct="1">
              <a:buFontTx/>
              <a:buNone/>
            </a:pPr>
            <a:endParaRPr lang="en-US" dirty="0" smtClean="0"/>
          </a:p>
          <a:p>
            <a:pPr algn="ctr" eaLnBrk="1" hangingPunct="1">
              <a:buFontTx/>
              <a:buNone/>
            </a:pPr>
            <a:r>
              <a:rPr lang="en-US" dirty="0" smtClean="0"/>
              <a:t>“</a:t>
            </a:r>
            <a:r>
              <a:rPr lang="en-US" i="1" dirty="0" smtClean="0"/>
              <a:t>So I can’t show you how, exactly, health care is a basic human right. But what I can argue is that no one should have to die of a disease that is treatable</a:t>
            </a:r>
            <a:r>
              <a:rPr lang="en-US" dirty="0" smtClean="0"/>
              <a:t>.” </a:t>
            </a:r>
          </a:p>
          <a:p>
            <a:pPr algn="ctr" eaLnBrk="1" hangingPunct="1">
              <a:buFontTx/>
              <a:buNone/>
            </a:pPr>
            <a:r>
              <a:rPr lang="en-US" dirty="0" smtClean="0"/>
              <a:t>– Dr. Paul Farmer</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solidFill>
                  <a:schemeClr val="accent2"/>
                </a:solidFill>
              </a:rPr>
              <a:t>What Are </a:t>
            </a:r>
            <a:br>
              <a:rPr lang="en-US" b="1" dirty="0" smtClean="0">
                <a:solidFill>
                  <a:schemeClr val="accent2"/>
                </a:solidFill>
              </a:rPr>
            </a:br>
            <a:r>
              <a:rPr lang="en-US" b="1" dirty="0" smtClean="0">
                <a:solidFill>
                  <a:schemeClr val="accent2"/>
                </a:solidFill>
              </a:rPr>
              <a:t>Water Related Diseases?</a:t>
            </a:r>
          </a:p>
        </p:txBody>
      </p:sp>
      <p:sp>
        <p:nvSpPr>
          <p:cNvPr id="6147" name="Rectangle 3"/>
          <p:cNvSpPr>
            <a:spLocks noGrp="1" noChangeArrowheads="1"/>
          </p:cNvSpPr>
          <p:nvPr>
            <p:ph type="body" idx="1"/>
          </p:nvPr>
        </p:nvSpPr>
        <p:spPr>
          <a:xfrm>
            <a:off x="457200" y="1916832"/>
            <a:ext cx="8229600" cy="4209330"/>
          </a:xfrm>
        </p:spPr>
        <p:txBody>
          <a:bodyPr/>
          <a:lstStyle/>
          <a:p>
            <a:pPr eaLnBrk="1" hangingPunct="1">
              <a:lnSpc>
                <a:spcPct val="90000"/>
              </a:lnSpc>
            </a:pPr>
            <a:r>
              <a:rPr lang="en-US" sz="2800" dirty="0" smtClean="0"/>
              <a:t>Diseases from micro-organisms (pathogens) in the water that people drink</a:t>
            </a:r>
          </a:p>
          <a:p>
            <a:pPr eaLnBrk="1" hangingPunct="1">
              <a:lnSpc>
                <a:spcPct val="90000"/>
              </a:lnSpc>
            </a:pPr>
            <a:endParaRPr lang="en-US" sz="1000" dirty="0" smtClean="0"/>
          </a:p>
          <a:p>
            <a:pPr eaLnBrk="1" hangingPunct="1">
              <a:lnSpc>
                <a:spcPct val="90000"/>
              </a:lnSpc>
            </a:pPr>
            <a:r>
              <a:rPr lang="en-US" sz="2800" dirty="0"/>
              <a:t>Diseases from chemicals in the  water that people drink</a:t>
            </a:r>
          </a:p>
          <a:p>
            <a:pPr>
              <a:lnSpc>
                <a:spcPct val="90000"/>
              </a:lnSpc>
            </a:pPr>
            <a:endParaRPr lang="en-US" sz="1000" dirty="0" smtClean="0"/>
          </a:p>
          <a:p>
            <a:pPr eaLnBrk="1" hangingPunct="1">
              <a:lnSpc>
                <a:spcPct val="90000"/>
              </a:lnSpc>
            </a:pPr>
            <a:r>
              <a:rPr lang="en-US" sz="2800" dirty="0"/>
              <a:t>Diseases from pathogens or insects that have part of their lifecycle in water</a:t>
            </a:r>
          </a:p>
          <a:p>
            <a:pPr>
              <a:lnSpc>
                <a:spcPct val="90000"/>
              </a:lnSpc>
            </a:pPr>
            <a:endParaRPr lang="en-US" sz="1000" dirty="0" smtClean="0"/>
          </a:p>
          <a:p>
            <a:pPr eaLnBrk="1" hangingPunct="1">
              <a:lnSpc>
                <a:spcPct val="90000"/>
              </a:lnSpc>
            </a:pPr>
            <a:r>
              <a:rPr lang="en-US" sz="2800" dirty="0"/>
              <a:t>Diseases </a:t>
            </a:r>
            <a:r>
              <a:rPr lang="en-US" sz="2800" dirty="0" smtClean="0"/>
              <a:t>that </a:t>
            </a:r>
            <a:r>
              <a:rPr lang="en-US" sz="2800" dirty="0"/>
              <a:t>spread </a:t>
            </a:r>
            <a:r>
              <a:rPr lang="en-US" sz="2800" dirty="0" smtClean="0"/>
              <a:t>because people do not have enough </a:t>
            </a:r>
            <a:r>
              <a:rPr lang="en-US" sz="2800" dirty="0"/>
              <a:t>water for hygiene</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solidFill>
                  <a:schemeClr val="accent2"/>
                </a:solidFill>
              </a:rPr>
              <a:t>Water Related Diseases</a:t>
            </a:r>
          </a:p>
        </p:txBody>
      </p:sp>
      <p:graphicFrame>
        <p:nvGraphicFramePr>
          <p:cNvPr id="2" name="Table 1"/>
          <p:cNvGraphicFramePr>
            <a:graphicFrameLocks noGrp="1"/>
          </p:cNvGraphicFramePr>
          <p:nvPr>
            <p:extLst>
              <p:ext uri="{D42A27DB-BD31-4B8C-83A1-F6EECF244321}">
                <p14:modId xmlns:p14="http://schemas.microsoft.com/office/powerpoint/2010/main" val="2026950664"/>
              </p:ext>
            </p:extLst>
          </p:nvPr>
        </p:nvGraphicFramePr>
        <p:xfrm>
          <a:off x="971600" y="1268760"/>
          <a:ext cx="7416825" cy="4747200"/>
        </p:xfrm>
        <a:graphic>
          <a:graphicData uri="http://schemas.openxmlformats.org/drawingml/2006/table">
            <a:tbl>
              <a:tblPr firstRow="1" bandRow="1">
                <a:tableStyleId>{5C22544A-7EE6-4342-B048-85BDC9FD1C3A}</a:tableStyleId>
              </a:tblPr>
              <a:tblGrid>
                <a:gridCol w="3042800"/>
                <a:gridCol w="1901750"/>
                <a:gridCol w="2472275"/>
              </a:tblGrid>
              <a:tr h="288032">
                <a:tc>
                  <a:txBody>
                    <a:bodyPr/>
                    <a:lstStyle/>
                    <a:p>
                      <a:r>
                        <a:rPr lang="en-US" sz="1400" dirty="0" smtClean="0"/>
                        <a:t>Disease</a:t>
                      </a:r>
                      <a:endParaRPr lang="en-CA" sz="1400" dirty="0"/>
                    </a:p>
                  </a:txBody>
                  <a:tcPr/>
                </a:tc>
                <a:tc>
                  <a:txBody>
                    <a:bodyPr/>
                    <a:lstStyle/>
                    <a:p>
                      <a:r>
                        <a:rPr lang="en-US" sz="1400" dirty="0" smtClean="0"/>
                        <a:t>Pathogen</a:t>
                      </a:r>
                      <a:endParaRPr lang="en-CA" sz="1400" dirty="0"/>
                    </a:p>
                  </a:txBody>
                  <a:tcPr/>
                </a:tc>
                <a:tc>
                  <a:txBody>
                    <a:bodyPr/>
                    <a:lstStyle/>
                    <a:p>
                      <a:r>
                        <a:rPr lang="en-US" sz="1400" dirty="0" smtClean="0"/>
                        <a:t>Transmission</a:t>
                      </a:r>
                      <a:endParaRPr lang="en-CA" sz="1400" dirty="0"/>
                    </a:p>
                  </a:txBody>
                  <a:tcPr/>
                </a:tc>
              </a:tr>
              <a:tr h="271264">
                <a:tc>
                  <a:txBody>
                    <a:bodyPr/>
                    <a:lstStyle/>
                    <a:p>
                      <a:r>
                        <a:rPr lang="en-US" sz="1400" dirty="0" smtClean="0"/>
                        <a:t>Polio</a:t>
                      </a:r>
                    </a:p>
                  </a:txBody>
                  <a:tcPr marT="0" marB="0"/>
                </a:tc>
                <a:tc>
                  <a:txBody>
                    <a:bodyPr/>
                    <a:lstStyle/>
                    <a:p>
                      <a:r>
                        <a:rPr lang="en-US" sz="1400" dirty="0" smtClean="0"/>
                        <a:t>Virus</a:t>
                      </a:r>
                      <a:endParaRPr lang="en-CA" sz="1400" dirty="0"/>
                    </a:p>
                  </a:txBody>
                  <a:tcPr marT="0" marB="0"/>
                </a:tc>
                <a:tc>
                  <a:txBody>
                    <a:bodyPr/>
                    <a:lstStyle/>
                    <a:p>
                      <a:r>
                        <a:rPr lang="en-US" sz="1400" dirty="0" smtClean="0"/>
                        <a:t>Ingestion</a:t>
                      </a:r>
                      <a:endParaRPr lang="en-CA" sz="1400" dirty="0"/>
                    </a:p>
                  </a:txBody>
                  <a:tcPr marT="0" marB="0"/>
                </a:tc>
              </a:tr>
              <a:tr h="288032">
                <a:tc>
                  <a:txBody>
                    <a:bodyPr/>
                    <a:lstStyle/>
                    <a:p>
                      <a:r>
                        <a:rPr lang="en-US" sz="1400" dirty="0" smtClean="0"/>
                        <a:t>Hepatitis A</a:t>
                      </a:r>
                      <a:endParaRPr lang="en-CA" sz="1400" dirty="0"/>
                    </a:p>
                  </a:txBody>
                  <a:tcPr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Virus</a:t>
                      </a:r>
                      <a:endParaRPr lang="en-CA" sz="1400" dirty="0" smtClean="0"/>
                    </a:p>
                  </a:txBody>
                  <a:tcPr marT="0" marB="0"/>
                </a:tc>
                <a:tc>
                  <a:txBody>
                    <a:bodyPr/>
                    <a:lstStyle/>
                    <a:p>
                      <a:r>
                        <a:rPr lang="en-US" sz="1400" dirty="0" smtClean="0"/>
                        <a:t>Ingestion</a:t>
                      </a:r>
                      <a:endParaRPr lang="en-CA" sz="1400" dirty="0"/>
                    </a:p>
                  </a:txBody>
                  <a:tcPr marT="0" marB="0"/>
                </a:tc>
              </a:tr>
              <a:tr h="288032">
                <a:tc>
                  <a:txBody>
                    <a:bodyPr/>
                    <a:lstStyle/>
                    <a:p>
                      <a:r>
                        <a:rPr lang="en-US" sz="1400" dirty="0" smtClean="0"/>
                        <a:t>Hepatitis E</a:t>
                      </a:r>
                      <a:endParaRPr lang="en-CA" sz="1400" dirty="0"/>
                    </a:p>
                  </a:txBody>
                  <a:tcPr marT="0" marB="0"/>
                </a:tc>
                <a:tc>
                  <a:txBody>
                    <a:bodyPr/>
                    <a:lstStyle/>
                    <a:p>
                      <a:r>
                        <a:rPr lang="en-US" sz="1400" dirty="0" smtClean="0"/>
                        <a:t>Virus</a:t>
                      </a:r>
                      <a:endParaRPr lang="en-CA" sz="1400" dirty="0"/>
                    </a:p>
                  </a:txBody>
                  <a:tcPr marT="0" marB="0"/>
                </a:tc>
                <a:tc>
                  <a:txBody>
                    <a:bodyPr/>
                    <a:lstStyle/>
                    <a:p>
                      <a:r>
                        <a:rPr lang="en-US" sz="1400" dirty="0" smtClean="0"/>
                        <a:t>Ingestion</a:t>
                      </a:r>
                      <a:endParaRPr lang="en-CA" sz="1400" dirty="0"/>
                    </a:p>
                  </a:txBody>
                  <a:tcPr marT="0" marB="0"/>
                </a:tc>
              </a:tr>
              <a:tr h="288032">
                <a:tc>
                  <a:txBody>
                    <a:bodyPr/>
                    <a:lstStyle/>
                    <a:p>
                      <a:r>
                        <a:rPr lang="en-US" sz="1400" dirty="0" smtClean="0"/>
                        <a:t>Rotavirus</a:t>
                      </a:r>
                      <a:endParaRPr lang="en-CA" sz="1400" dirty="0"/>
                    </a:p>
                  </a:txBody>
                  <a:tcPr marT="0" marB="0"/>
                </a:tc>
                <a:tc>
                  <a:txBody>
                    <a:bodyPr/>
                    <a:lstStyle/>
                    <a:p>
                      <a:r>
                        <a:rPr lang="en-US" sz="1400" dirty="0" smtClean="0"/>
                        <a:t>Virus</a:t>
                      </a:r>
                      <a:endParaRPr lang="en-CA" sz="1400" dirty="0"/>
                    </a:p>
                  </a:txBody>
                  <a:tcPr marT="0" marB="0"/>
                </a:tc>
                <a:tc>
                  <a:txBody>
                    <a:bodyPr/>
                    <a:lstStyle/>
                    <a:p>
                      <a:r>
                        <a:rPr lang="en-US" sz="1400" dirty="0" smtClean="0"/>
                        <a:t>Ingestion</a:t>
                      </a:r>
                      <a:endParaRPr lang="en-CA" sz="1400" dirty="0"/>
                    </a:p>
                  </a:txBody>
                  <a:tcPr marT="0" marB="0"/>
                </a:tc>
              </a:tr>
              <a:tr h="288032">
                <a:tc>
                  <a:txBody>
                    <a:bodyPr/>
                    <a:lstStyle/>
                    <a:p>
                      <a:r>
                        <a:rPr lang="en-US" sz="1400" dirty="0" smtClean="0"/>
                        <a:t>Cholera</a:t>
                      </a:r>
                      <a:endParaRPr lang="en-CA" sz="1400" dirty="0"/>
                    </a:p>
                  </a:txBody>
                  <a:tcPr marT="0" marB="0"/>
                </a:tc>
                <a:tc>
                  <a:txBody>
                    <a:bodyPr/>
                    <a:lstStyle/>
                    <a:p>
                      <a:r>
                        <a:rPr lang="en-US" sz="1400" dirty="0" smtClean="0"/>
                        <a:t>Bacteria</a:t>
                      </a:r>
                      <a:endParaRPr lang="en-CA" sz="1400" dirty="0"/>
                    </a:p>
                  </a:txBody>
                  <a:tcPr marT="0" marB="0"/>
                </a:tc>
                <a:tc>
                  <a:txBody>
                    <a:bodyPr/>
                    <a:lstStyle/>
                    <a:p>
                      <a:r>
                        <a:rPr lang="en-US" sz="1400" dirty="0" smtClean="0"/>
                        <a:t>Ingestion</a:t>
                      </a:r>
                      <a:endParaRPr lang="en-CA" sz="1400" dirty="0"/>
                    </a:p>
                  </a:txBody>
                  <a:tcPr marT="0" marB="0"/>
                </a:tc>
              </a:tr>
              <a:tr h="288032">
                <a:tc>
                  <a:txBody>
                    <a:bodyPr/>
                    <a:lstStyle/>
                    <a:p>
                      <a:r>
                        <a:rPr lang="en-US" sz="1400" dirty="0" smtClean="0"/>
                        <a:t>Typhoid</a:t>
                      </a:r>
                      <a:endParaRPr lang="en-CA" sz="1400" dirty="0"/>
                    </a:p>
                  </a:txBody>
                  <a:tcPr marT="0" marB="0"/>
                </a:tc>
                <a:tc>
                  <a:txBody>
                    <a:bodyPr/>
                    <a:lstStyle/>
                    <a:p>
                      <a:r>
                        <a:rPr lang="en-US" sz="1400" dirty="0" smtClean="0"/>
                        <a:t>Bacteria</a:t>
                      </a:r>
                      <a:endParaRPr lang="en-CA" sz="1400" dirty="0"/>
                    </a:p>
                  </a:txBody>
                  <a:tcPr marT="0" marB="0"/>
                </a:tc>
                <a:tc>
                  <a:txBody>
                    <a:bodyPr/>
                    <a:lstStyle/>
                    <a:p>
                      <a:r>
                        <a:rPr lang="en-US" sz="1400" dirty="0" smtClean="0"/>
                        <a:t>Ingestion</a:t>
                      </a:r>
                      <a:endParaRPr lang="en-CA" sz="1400" dirty="0"/>
                    </a:p>
                  </a:txBody>
                  <a:tcPr marT="0" marB="0"/>
                </a:tc>
              </a:tr>
              <a:tr h="288032">
                <a:tc>
                  <a:txBody>
                    <a:bodyPr/>
                    <a:lstStyle/>
                    <a:p>
                      <a:r>
                        <a:rPr lang="en-US" sz="1400" i="1" dirty="0" smtClean="0"/>
                        <a:t>Giardia </a:t>
                      </a:r>
                      <a:endParaRPr lang="en-CA" sz="1400" dirty="0"/>
                    </a:p>
                  </a:txBody>
                  <a:tcPr marT="0" marB="0"/>
                </a:tc>
                <a:tc>
                  <a:txBody>
                    <a:bodyPr/>
                    <a:lstStyle/>
                    <a:p>
                      <a:r>
                        <a:rPr lang="en-US" sz="1400" dirty="0" smtClean="0"/>
                        <a:t>Protozoa</a:t>
                      </a:r>
                      <a:endParaRPr lang="en-CA" sz="1400" dirty="0"/>
                    </a:p>
                  </a:txBody>
                  <a:tcPr marT="0" marB="0"/>
                </a:tc>
                <a:tc>
                  <a:txBody>
                    <a:bodyPr/>
                    <a:lstStyle/>
                    <a:p>
                      <a:r>
                        <a:rPr lang="en-US" sz="1400" dirty="0" smtClean="0"/>
                        <a:t>Ingestion</a:t>
                      </a:r>
                      <a:endParaRPr lang="en-CA" sz="1400" dirty="0"/>
                    </a:p>
                  </a:txBody>
                  <a:tcPr marT="0" marB="0"/>
                </a:tc>
              </a:tr>
              <a:tr h="288032">
                <a:tc>
                  <a:txBody>
                    <a:bodyPr/>
                    <a:lstStyle/>
                    <a:p>
                      <a:r>
                        <a:rPr lang="en-US" sz="1400" i="1" dirty="0" smtClean="0"/>
                        <a:t>Cryptosporidiosis</a:t>
                      </a:r>
                      <a:endParaRPr lang="en-CA" sz="1400" dirty="0"/>
                    </a:p>
                  </a:txBody>
                  <a:tcPr marT="0" marB="0"/>
                </a:tc>
                <a:tc>
                  <a:txBody>
                    <a:bodyPr/>
                    <a:lstStyle/>
                    <a:p>
                      <a:r>
                        <a:rPr lang="en-US" sz="1400" dirty="0" smtClean="0"/>
                        <a:t>Protozoa</a:t>
                      </a:r>
                      <a:endParaRPr lang="en-CA" sz="1400" dirty="0"/>
                    </a:p>
                  </a:txBody>
                  <a:tcPr marT="0" marB="0"/>
                </a:tc>
                <a:tc>
                  <a:txBody>
                    <a:bodyPr/>
                    <a:lstStyle/>
                    <a:p>
                      <a:r>
                        <a:rPr lang="en-US" sz="1400" dirty="0" smtClean="0"/>
                        <a:t>Ingestion</a:t>
                      </a:r>
                      <a:endParaRPr lang="en-CA" sz="1400" dirty="0"/>
                    </a:p>
                  </a:txBody>
                  <a:tcPr marT="0" marB="0"/>
                </a:tc>
              </a:tr>
              <a:tr h="2880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smtClean="0"/>
                        <a:t>Amoebic Dysentery</a:t>
                      </a:r>
                      <a:endParaRPr lang="en-CA" sz="1400" dirty="0" smtClean="0"/>
                    </a:p>
                  </a:txBody>
                  <a:tcPr marT="0" marB="0"/>
                </a:tc>
                <a:tc>
                  <a:txBody>
                    <a:bodyPr/>
                    <a:lstStyle/>
                    <a:p>
                      <a:r>
                        <a:rPr lang="en-US" sz="1400" dirty="0" smtClean="0"/>
                        <a:t>Protozoa</a:t>
                      </a:r>
                      <a:endParaRPr lang="en-CA" sz="1400" dirty="0"/>
                    </a:p>
                  </a:txBody>
                  <a:tcPr marT="0" marB="0"/>
                </a:tc>
                <a:tc>
                  <a:txBody>
                    <a:bodyPr/>
                    <a:lstStyle/>
                    <a:p>
                      <a:r>
                        <a:rPr lang="en-US" sz="1400" dirty="0" smtClean="0"/>
                        <a:t>Ingestion</a:t>
                      </a:r>
                      <a:endParaRPr lang="en-CA" sz="1400" dirty="0"/>
                    </a:p>
                  </a:txBody>
                  <a:tcPr marT="0" marB="0"/>
                </a:tc>
              </a:tr>
              <a:tr h="2880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smtClean="0"/>
                        <a:t>Guinea Worm</a:t>
                      </a:r>
                    </a:p>
                  </a:txBody>
                  <a:tcPr marT="0" marB="0"/>
                </a:tc>
                <a:tc>
                  <a:txBody>
                    <a:bodyPr/>
                    <a:lstStyle/>
                    <a:p>
                      <a:r>
                        <a:rPr lang="en-US" sz="1400" dirty="0" smtClean="0"/>
                        <a:t>Worm</a:t>
                      </a:r>
                      <a:endParaRPr lang="en-CA" sz="1400" dirty="0"/>
                    </a:p>
                  </a:txBody>
                  <a:tcPr marT="0" marB="0"/>
                </a:tc>
                <a:tc>
                  <a:txBody>
                    <a:bodyPr/>
                    <a:lstStyle/>
                    <a:p>
                      <a:r>
                        <a:rPr lang="en-US" sz="1400" dirty="0" smtClean="0"/>
                        <a:t>Ingestion</a:t>
                      </a:r>
                      <a:endParaRPr lang="en-CA" sz="1400" dirty="0"/>
                    </a:p>
                  </a:txBody>
                  <a:tcPr marT="0" marB="0"/>
                </a:tc>
              </a:tr>
              <a:tr h="2880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smtClean="0"/>
                        <a:t>Round worm</a:t>
                      </a:r>
                      <a:endParaRPr lang="en-CA" sz="1400" dirty="0" smtClean="0"/>
                    </a:p>
                  </a:txBody>
                  <a:tcPr marT="0" marB="0"/>
                </a:tc>
                <a:tc>
                  <a:txBody>
                    <a:bodyPr/>
                    <a:lstStyle/>
                    <a:p>
                      <a:r>
                        <a:rPr lang="en-US" sz="1400" dirty="0" smtClean="0"/>
                        <a:t>Worm</a:t>
                      </a:r>
                      <a:endParaRPr lang="en-CA" sz="1400" dirty="0"/>
                    </a:p>
                  </a:txBody>
                  <a:tcPr marT="0" marB="0"/>
                </a:tc>
                <a:tc>
                  <a:txBody>
                    <a:bodyPr/>
                    <a:lstStyle/>
                    <a:p>
                      <a:r>
                        <a:rPr lang="en-US" sz="1400" dirty="0" smtClean="0"/>
                        <a:t>Ingestion</a:t>
                      </a:r>
                      <a:endParaRPr lang="en-CA" sz="1400" dirty="0"/>
                    </a:p>
                  </a:txBody>
                  <a:tcPr marT="0" marB="0"/>
                </a:tc>
              </a:tr>
              <a:tr h="2880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err="1" smtClean="0"/>
                        <a:t>Schistosomiasis</a:t>
                      </a:r>
                      <a:r>
                        <a:rPr lang="en-US" sz="1400" i="1" baseline="0" dirty="0" smtClean="0"/>
                        <a:t> (Bilharzia)</a:t>
                      </a:r>
                      <a:endParaRPr lang="en-CA" sz="1400" dirty="0" smtClean="0"/>
                    </a:p>
                  </a:txBody>
                  <a:tcPr marT="0" marB="0"/>
                </a:tc>
                <a:tc>
                  <a:txBody>
                    <a:bodyPr/>
                    <a:lstStyle/>
                    <a:p>
                      <a:r>
                        <a:rPr lang="en-US" sz="1400" dirty="0" smtClean="0"/>
                        <a:t>Worm</a:t>
                      </a:r>
                      <a:endParaRPr lang="en-CA" sz="1400" dirty="0"/>
                    </a:p>
                  </a:txBody>
                  <a:tcPr marT="0" marB="0"/>
                </a:tc>
                <a:tc>
                  <a:txBody>
                    <a:bodyPr/>
                    <a:lstStyle/>
                    <a:p>
                      <a:r>
                        <a:rPr lang="en-US" sz="1400" dirty="0" smtClean="0"/>
                        <a:t>Bathing</a:t>
                      </a:r>
                      <a:endParaRPr lang="en-CA" sz="1400" dirty="0"/>
                    </a:p>
                  </a:txBody>
                  <a:tcPr marT="0" marB="0"/>
                </a:tc>
              </a:tr>
              <a:tr h="288032">
                <a:tc>
                  <a:txBody>
                    <a:bodyPr/>
                    <a:lstStyle/>
                    <a:p>
                      <a:r>
                        <a:rPr lang="en-US" sz="1400" dirty="0" smtClean="0"/>
                        <a:t>Trachoma</a:t>
                      </a:r>
                      <a:endParaRPr lang="en-CA" sz="1400" dirty="0"/>
                    </a:p>
                  </a:txBody>
                  <a:tcPr marT="0" marB="0"/>
                </a:tc>
                <a:tc>
                  <a:txBody>
                    <a:bodyPr/>
                    <a:lstStyle/>
                    <a:p>
                      <a:r>
                        <a:rPr lang="en-US" sz="1400" dirty="0" smtClean="0"/>
                        <a:t>Bacteria</a:t>
                      </a:r>
                      <a:endParaRPr lang="en-CA" sz="1400" dirty="0"/>
                    </a:p>
                  </a:txBody>
                  <a:tcPr marT="0" marB="0"/>
                </a:tc>
                <a:tc>
                  <a:txBody>
                    <a:bodyPr/>
                    <a:lstStyle/>
                    <a:p>
                      <a:r>
                        <a:rPr lang="en-US" sz="1400" dirty="0" smtClean="0"/>
                        <a:t>Poor Hygiene</a:t>
                      </a:r>
                      <a:endParaRPr lang="en-CA" sz="1400" dirty="0"/>
                    </a:p>
                  </a:txBody>
                  <a:tcPr marT="0" marB="0"/>
                </a:tc>
              </a:tr>
              <a:tr h="288032">
                <a:tc>
                  <a:txBody>
                    <a:bodyPr/>
                    <a:lstStyle/>
                    <a:p>
                      <a:r>
                        <a:rPr lang="en-US" sz="1400" dirty="0" smtClean="0"/>
                        <a:t>Scabies</a:t>
                      </a:r>
                      <a:endParaRPr lang="en-CA" sz="1400" dirty="0"/>
                    </a:p>
                  </a:txBody>
                  <a:tcPr marT="0" marB="0"/>
                </a:tc>
                <a:tc>
                  <a:txBody>
                    <a:bodyPr/>
                    <a:lstStyle/>
                    <a:p>
                      <a:r>
                        <a:rPr lang="en-US" sz="1400" dirty="0" smtClean="0"/>
                        <a:t>Parasite (Mite)</a:t>
                      </a:r>
                      <a:endParaRPr lang="en-CA" sz="1400" dirty="0"/>
                    </a:p>
                  </a:txBody>
                  <a:tcPr marT="0" marB="0"/>
                </a:tc>
                <a:tc>
                  <a:txBody>
                    <a:bodyPr/>
                    <a:lstStyle/>
                    <a:p>
                      <a:r>
                        <a:rPr lang="en-US" sz="1400" dirty="0" smtClean="0"/>
                        <a:t>Poor Hygiene</a:t>
                      </a:r>
                      <a:endParaRPr lang="en-CA" sz="1400" dirty="0"/>
                    </a:p>
                  </a:txBody>
                  <a:tcPr marT="0" marB="0"/>
                </a:tc>
              </a:tr>
              <a:tr h="370840">
                <a:tc>
                  <a:txBody>
                    <a:bodyPr/>
                    <a:lstStyle/>
                    <a:p>
                      <a:r>
                        <a:rPr lang="en-US" sz="1400" dirty="0" smtClean="0"/>
                        <a:t>Malaria,</a:t>
                      </a:r>
                      <a:r>
                        <a:rPr lang="en-US" sz="1400" baseline="0" dirty="0" smtClean="0"/>
                        <a:t> Dengue Fever, </a:t>
                      </a:r>
                      <a:br>
                        <a:rPr lang="en-US" sz="1400" baseline="0" dirty="0" smtClean="0"/>
                      </a:br>
                      <a:r>
                        <a:rPr lang="en-US" sz="1400" baseline="0" dirty="0" smtClean="0"/>
                        <a:t>Japanese Encephalitis</a:t>
                      </a:r>
                      <a:endParaRPr lang="en-CA" sz="1400" dirty="0"/>
                    </a:p>
                  </a:txBody>
                  <a:tcPr marT="0" marB="0"/>
                </a:tc>
                <a:tc>
                  <a:txBody>
                    <a:bodyPr/>
                    <a:lstStyle/>
                    <a:p>
                      <a:r>
                        <a:rPr lang="en-US" sz="1400" dirty="0" smtClean="0"/>
                        <a:t>Protozoa, Virus, </a:t>
                      </a:r>
                      <a:br>
                        <a:rPr lang="en-US" sz="1400" dirty="0" smtClean="0"/>
                      </a:br>
                      <a:r>
                        <a:rPr lang="en-US" sz="1400" dirty="0" smtClean="0"/>
                        <a:t>Virus</a:t>
                      </a:r>
                      <a:endParaRPr lang="en-CA" sz="1400" dirty="0"/>
                    </a:p>
                  </a:txBody>
                  <a:tcPr marT="0" marB="0"/>
                </a:tc>
                <a:tc>
                  <a:txBody>
                    <a:bodyPr/>
                    <a:lstStyle/>
                    <a:p>
                      <a:r>
                        <a:rPr lang="en-US" sz="1400" dirty="0" smtClean="0"/>
                        <a:t>Mosquitoes</a:t>
                      </a:r>
                      <a:r>
                        <a:rPr lang="en-US" sz="1400" baseline="0" dirty="0" smtClean="0"/>
                        <a:t> (breed in stagnant water)</a:t>
                      </a:r>
                      <a:endParaRPr lang="en-CA" sz="1400" dirty="0"/>
                    </a:p>
                  </a:txBody>
                  <a:tcPr marT="0" marB="0"/>
                </a:tc>
              </a:tr>
            </a:tbl>
          </a:graphicData>
        </a:graphic>
      </p:graphicFrame>
    </p:spTree>
    <p:extLst>
      <p:ext uri="{BB962C8B-B14F-4D97-AF65-F5344CB8AC3E}">
        <p14:creationId xmlns:p14="http://schemas.microsoft.com/office/powerpoint/2010/main" val="311974793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288" y="1989138"/>
            <a:ext cx="8229600" cy="1143000"/>
          </a:xfrm>
        </p:spPr>
        <p:txBody>
          <a:bodyPr/>
          <a:lstStyle/>
          <a:p>
            <a:pPr eaLnBrk="1" hangingPunct="1"/>
            <a:r>
              <a:rPr lang="en-US" b="1" smtClean="0">
                <a:solidFill>
                  <a:schemeClr val="accent2"/>
                </a:solidFill>
              </a:rPr>
              <a:t>Questions</a:t>
            </a:r>
          </a:p>
        </p:txBody>
      </p:sp>
      <p:sp>
        <p:nvSpPr>
          <p:cNvPr id="7171" name="Rectangle 3"/>
          <p:cNvSpPr>
            <a:spLocks noGrp="1" noChangeArrowheads="1"/>
          </p:cNvSpPr>
          <p:nvPr>
            <p:ph type="body" idx="1"/>
          </p:nvPr>
        </p:nvSpPr>
        <p:spPr>
          <a:xfrm>
            <a:off x="468313" y="3357563"/>
            <a:ext cx="8229600" cy="2232025"/>
          </a:xfrm>
        </p:spPr>
        <p:txBody>
          <a:bodyPr/>
          <a:lstStyle/>
          <a:p>
            <a:pPr marL="1071563" lvl="4" indent="-342900">
              <a:lnSpc>
                <a:spcPct val="90000"/>
              </a:lnSpc>
              <a:spcBef>
                <a:spcPts val="800"/>
              </a:spcBef>
              <a:buFontTx/>
              <a:buAutoNum type="arabicPeriod"/>
              <a:tabLst>
                <a:tab pos="8226425" algn="l"/>
                <a:tab pos="9140825" algn="l"/>
                <a:tab pos="10055225" algn="l"/>
              </a:tabLst>
            </a:pPr>
            <a:r>
              <a:rPr lang="en-US" sz="3200" smtClean="0">
                <a:solidFill>
                  <a:srgbClr val="000000"/>
                </a:solidFill>
              </a:rPr>
              <a:t> What are the symptoms?</a:t>
            </a:r>
          </a:p>
          <a:p>
            <a:pPr marL="1071563" lvl="4" indent="-342900">
              <a:lnSpc>
                <a:spcPct val="90000"/>
              </a:lnSpc>
              <a:spcBef>
                <a:spcPts val="800"/>
              </a:spcBef>
              <a:buFontTx/>
              <a:buAutoNum type="arabicPeriod"/>
              <a:tabLst>
                <a:tab pos="8226425" algn="l"/>
                <a:tab pos="9140825" algn="l"/>
                <a:tab pos="10055225" algn="l"/>
              </a:tabLst>
            </a:pPr>
            <a:r>
              <a:rPr lang="en-US" sz="3200" smtClean="0">
                <a:solidFill>
                  <a:srgbClr val="000000"/>
                </a:solidFill>
              </a:rPr>
              <a:t> What is it caused by?</a:t>
            </a:r>
          </a:p>
          <a:p>
            <a:pPr marL="1071563" lvl="4" indent="-342900">
              <a:lnSpc>
                <a:spcPct val="90000"/>
              </a:lnSpc>
              <a:spcBef>
                <a:spcPts val="800"/>
              </a:spcBef>
              <a:buFontTx/>
              <a:buAutoNum type="arabicPeriod"/>
              <a:tabLst>
                <a:tab pos="8226425" algn="l"/>
                <a:tab pos="9140825" algn="l"/>
                <a:tab pos="10055225" algn="l"/>
              </a:tabLst>
            </a:pPr>
            <a:r>
              <a:rPr lang="en-US" sz="3200" smtClean="0">
                <a:solidFill>
                  <a:srgbClr val="000000"/>
                </a:solidFill>
              </a:rPr>
              <a:t> How is it transmitted?</a:t>
            </a:r>
          </a:p>
          <a:p>
            <a:pPr marL="1071563" lvl="4" indent="-342900">
              <a:lnSpc>
                <a:spcPct val="90000"/>
              </a:lnSpc>
              <a:spcBef>
                <a:spcPts val="800"/>
              </a:spcBef>
              <a:buFontTx/>
              <a:buAutoNum type="arabicPeriod"/>
              <a:tabLst>
                <a:tab pos="8226425" algn="l"/>
                <a:tab pos="9140825" algn="l"/>
                <a:tab pos="10055225" algn="l"/>
              </a:tabLst>
            </a:pPr>
            <a:r>
              <a:rPr lang="en-US" sz="3200" smtClean="0">
                <a:solidFill>
                  <a:srgbClr val="000000"/>
                </a:solidFill>
              </a:rPr>
              <a:t> How can we prevent it?</a:t>
            </a:r>
          </a:p>
          <a:p>
            <a:pPr eaLnBrk="1" hangingPunct="1">
              <a:tabLst>
                <a:tab pos="8226425" algn="l"/>
                <a:tab pos="9140825" algn="l"/>
                <a:tab pos="10055225" algn="l"/>
              </a:tabLst>
            </a:pPr>
            <a:endParaRPr lang="en-US" smtClean="0"/>
          </a:p>
        </p:txBody>
      </p:sp>
      <p:sp>
        <p:nvSpPr>
          <p:cNvPr id="7173" name="Rectangle 3"/>
          <p:cNvSpPr txBox="1">
            <a:spLocks noChangeArrowheads="1"/>
          </p:cNvSpPr>
          <p:nvPr/>
        </p:nvSpPr>
        <p:spPr bwMode="auto">
          <a:xfrm>
            <a:off x="606425" y="404813"/>
            <a:ext cx="82296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tabLst>
                <a:tab pos="8226425" algn="l"/>
                <a:tab pos="9140825" algn="l"/>
                <a:tab pos="10055225" algn="l"/>
              </a:tabLst>
              <a:defRPr>
                <a:solidFill>
                  <a:schemeClr val="tx1"/>
                </a:solidFill>
                <a:latin typeface="Arial" charset="0"/>
                <a:cs typeface="Arial" charset="0"/>
              </a:defRPr>
            </a:lvl1pPr>
            <a:lvl2pPr marL="742950" indent="-285750" eaLnBrk="0" hangingPunct="0">
              <a:tabLst>
                <a:tab pos="8226425" algn="l"/>
                <a:tab pos="9140825" algn="l"/>
                <a:tab pos="10055225" algn="l"/>
              </a:tabLst>
              <a:defRPr>
                <a:solidFill>
                  <a:schemeClr val="tx1"/>
                </a:solidFill>
                <a:latin typeface="Arial" charset="0"/>
                <a:cs typeface="Arial" charset="0"/>
              </a:defRPr>
            </a:lvl2pPr>
            <a:lvl3pPr marL="1143000" indent="-228600" eaLnBrk="0" hangingPunct="0">
              <a:tabLst>
                <a:tab pos="8226425" algn="l"/>
                <a:tab pos="9140825" algn="l"/>
                <a:tab pos="10055225" algn="l"/>
              </a:tabLst>
              <a:defRPr>
                <a:solidFill>
                  <a:schemeClr val="tx1"/>
                </a:solidFill>
                <a:latin typeface="Arial" charset="0"/>
                <a:cs typeface="Arial" charset="0"/>
              </a:defRPr>
            </a:lvl3pPr>
            <a:lvl4pPr marL="1600200" indent="-228600" eaLnBrk="0" hangingPunct="0">
              <a:tabLst>
                <a:tab pos="8226425" algn="l"/>
                <a:tab pos="9140825" algn="l"/>
                <a:tab pos="10055225" algn="l"/>
              </a:tabLst>
              <a:defRPr>
                <a:solidFill>
                  <a:schemeClr val="tx1"/>
                </a:solidFill>
                <a:latin typeface="Arial" charset="0"/>
                <a:cs typeface="Arial" charset="0"/>
              </a:defRPr>
            </a:lvl4pPr>
            <a:lvl5pPr eaLnBrk="0" hangingPunct="0">
              <a:tabLst>
                <a:tab pos="8226425" algn="l"/>
                <a:tab pos="9140825" algn="l"/>
                <a:tab pos="10055225" algn="l"/>
              </a:tabLst>
              <a:defRPr>
                <a:solidFill>
                  <a:schemeClr val="tx1"/>
                </a:solidFill>
                <a:latin typeface="Arial" charset="0"/>
                <a:cs typeface="Arial" charset="0"/>
              </a:defRPr>
            </a:lvl5pPr>
            <a:lvl6pPr marL="457200" eaLnBrk="0" fontAlgn="base" hangingPunct="0">
              <a:spcBef>
                <a:spcPct val="0"/>
              </a:spcBef>
              <a:spcAft>
                <a:spcPct val="0"/>
              </a:spcAft>
              <a:tabLst>
                <a:tab pos="8226425" algn="l"/>
                <a:tab pos="9140825" algn="l"/>
                <a:tab pos="10055225" algn="l"/>
              </a:tabLst>
              <a:defRPr>
                <a:solidFill>
                  <a:schemeClr val="tx1"/>
                </a:solidFill>
                <a:latin typeface="Arial" charset="0"/>
                <a:cs typeface="Arial" charset="0"/>
              </a:defRPr>
            </a:lvl6pPr>
            <a:lvl7pPr marL="914400" eaLnBrk="0" fontAlgn="base" hangingPunct="0">
              <a:spcBef>
                <a:spcPct val="0"/>
              </a:spcBef>
              <a:spcAft>
                <a:spcPct val="0"/>
              </a:spcAft>
              <a:tabLst>
                <a:tab pos="8226425" algn="l"/>
                <a:tab pos="9140825" algn="l"/>
                <a:tab pos="10055225" algn="l"/>
              </a:tabLst>
              <a:defRPr>
                <a:solidFill>
                  <a:schemeClr val="tx1"/>
                </a:solidFill>
                <a:latin typeface="Arial" charset="0"/>
                <a:cs typeface="Arial" charset="0"/>
              </a:defRPr>
            </a:lvl7pPr>
            <a:lvl8pPr marL="1371600" eaLnBrk="0" fontAlgn="base" hangingPunct="0">
              <a:spcBef>
                <a:spcPct val="0"/>
              </a:spcBef>
              <a:spcAft>
                <a:spcPct val="0"/>
              </a:spcAft>
              <a:tabLst>
                <a:tab pos="8226425" algn="l"/>
                <a:tab pos="9140825" algn="l"/>
                <a:tab pos="10055225" algn="l"/>
              </a:tabLst>
              <a:defRPr>
                <a:solidFill>
                  <a:schemeClr val="tx1"/>
                </a:solidFill>
                <a:latin typeface="Arial" charset="0"/>
                <a:cs typeface="Arial" charset="0"/>
              </a:defRPr>
            </a:lvl8pPr>
            <a:lvl9pPr marL="1828800" eaLnBrk="0" fontAlgn="base" hangingPunct="0">
              <a:spcBef>
                <a:spcPct val="0"/>
              </a:spcBef>
              <a:spcAft>
                <a:spcPct val="0"/>
              </a:spcAft>
              <a:tabLst>
                <a:tab pos="8226425" algn="l"/>
                <a:tab pos="9140825" algn="l"/>
                <a:tab pos="10055225" algn="l"/>
              </a:tabLst>
              <a:defRPr>
                <a:solidFill>
                  <a:schemeClr val="tx1"/>
                </a:solidFill>
                <a:latin typeface="Arial" charset="0"/>
                <a:cs typeface="Arial" charset="0"/>
              </a:defRPr>
            </a:lvl9pPr>
          </a:lstStyle>
          <a:p>
            <a:pPr marL="0" lvl="4">
              <a:lnSpc>
                <a:spcPct val="90000"/>
              </a:lnSpc>
              <a:spcBef>
                <a:spcPts val="800"/>
              </a:spcBef>
            </a:pPr>
            <a:r>
              <a:rPr lang="en-US" sz="3200">
                <a:solidFill>
                  <a:srgbClr val="000000"/>
                </a:solidFill>
              </a:rPr>
              <a:t>We are going to look at several water related diseases now. We will ask 4 questions about each disease:</a:t>
            </a:r>
            <a:endParaRPr lang="en-US" sz="200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solidFill>
                  <a:schemeClr val="accent2"/>
                </a:solidFill>
              </a:rPr>
              <a:t>Rotavirus</a:t>
            </a:r>
          </a:p>
        </p:txBody>
      </p:sp>
      <p:pic>
        <p:nvPicPr>
          <p:cNvPr id="2050" name="Picture 2" descr="File:Multiple rotavirus partic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4807391" cy="332311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105" y="2787453"/>
            <a:ext cx="388620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6"/>
          <p:cNvSpPr txBox="1">
            <a:spLocks noChangeArrowheads="1"/>
          </p:cNvSpPr>
          <p:nvPr/>
        </p:nvSpPr>
        <p:spPr bwMode="auto">
          <a:xfrm>
            <a:off x="6248400" y="6623131"/>
            <a:ext cx="2895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smtClean="0"/>
              <a:t>Credit: doctortipster.com</a:t>
            </a:r>
            <a:endParaRPr lang="en-US" sz="900" dirty="0"/>
          </a:p>
        </p:txBody>
      </p:sp>
      <p:sp>
        <p:nvSpPr>
          <p:cNvPr id="10" name="TextBox 6"/>
          <p:cNvSpPr txBox="1">
            <a:spLocks noChangeArrowheads="1"/>
          </p:cNvSpPr>
          <p:nvPr/>
        </p:nvSpPr>
        <p:spPr bwMode="auto">
          <a:xfrm>
            <a:off x="437477" y="4674018"/>
            <a:ext cx="2895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smtClean="0"/>
              <a:t>Credit: wikipedia.org, </a:t>
            </a:r>
            <a:r>
              <a:rPr lang="en-US" sz="900" dirty="0" err="1" smtClean="0"/>
              <a:t>GrahamColm</a:t>
            </a:r>
            <a:endParaRPr lang="en-US" sz="900" dirty="0"/>
          </a:p>
        </p:txBody>
      </p:sp>
    </p:spTree>
    <p:extLst>
      <p:ext uri="{BB962C8B-B14F-4D97-AF65-F5344CB8AC3E}">
        <p14:creationId xmlns:p14="http://schemas.microsoft.com/office/powerpoint/2010/main" val="4118952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solidFill>
                  <a:schemeClr val="accent2"/>
                </a:solidFill>
              </a:rPr>
              <a:t>Rotavirus</a:t>
            </a:r>
          </a:p>
        </p:txBody>
      </p:sp>
      <p:sp>
        <p:nvSpPr>
          <p:cNvPr id="25603" name="Rectangle 3"/>
          <p:cNvSpPr>
            <a:spLocks noGrp="1" noChangeArrowheads="1"/>
          </p:cNvSpPr>
          <p:nvPr>
            <p:ph type="body" idx="1"/>
          </p:nvPr>
        </p:nvSpPr>
        <p:spPr/>
        <p:txBody>
          <a:bodyPr/>
          <a:lstStyle/>
          <a:p>
            <a:pPr marL="514350" indent="-514350" eaLnBrk="1" hangingPunct="1">
              <a:buFontTx/>
              <a:buAutoNum type="arabicPeriod"/>
              <a:defRPr/>
            </a:pPr>
            <a:r>
              <a:rPr lang="en-US" dirty="0" smtClean="0"/>
              <a:t>Symptoms: </a:t>
            </a:r>
          </a:p>
          <a:p>
            <a:pPr eaLnBrk="1" hangingPunct="1">
              <a:defRPr/>
            </a:pPr>
            <a:r>
              <a:rPr lang="en-US" i="1" dirty="0"/>
              <a:t>W</a:t>
            </a:r>
            <a:r>
              <a:rPr lang="en-US" i="1" dirty="0" smtClean="0"/>
              <a:t>atery diarrhea</a:t>
            </a:r>
          </a:p>
          <a:p>
            <a:pPr eaLnBrk="1" hangingPunct="1">
              <a:defRPr/>
            </a:pPr>
            <a:r>
              <a:rPr lang="en-US" i="1" dirty="0" smtClean="0"/>
              <a:t>Vomiting</a:t>
            </a:r>
          </a:p>
          <a:p>
            <a:pPr eaLnBrk="1" hangingPunct="1">
              <a:defRPr/>
            </a:pPr>
            <a:r>
              <a:rPr lang="en-US" i="1" dirty="0" smtClean="0"/>
              <a:t>Low fever</a:t>
            </a:r>
          </a:p>
          <a:p>
            <a:pPr eaLnBrk="1" hangingPunct="1">
              <a:defRPr/>
            </a:pPr>
            <a:r>
              <a:rPr lang="en-US" i="1" dirty="0" smtClean="0"/>
              <a:t>Dehydration</a:t>
            </a:r>
          </a:p>
          <a:p>
            <a:pPr eaLnBrk="1" hangingPunct="1">
              <a:defRPr/>
            </a:pPr>
            <a:r>
              <a:rPr lang="en-US" i="1" dirty="0" smtClean="0"/>
              <a:t>Stomach pain</a:t>
            </a:r>
          </a:p>
          <a:p>
            <a:pPr marL="0" indent="0" eaLnBrk="1" hangingPunct="1">
              <a:buNone/>
              <a:defRPr/>
            </a:pPr>
            <a:endParaRPr lang="en-US" sz="1600" i="1" dirty="0" smtClean="0"/>
          </a:p>
          <a:p>
            <a:pPr marL="514350" indent="-514350" eaLnBrk="1" hangingPunct="1">
              <a:buFontTx/>
              <a:buNone/>
              <a:defRPr/>
            </a:pPr>
            <a:r>
              <a:rPr lang="en-US" dirty="0" smtClean="0"/>
              <a:t>2. Cause: Virus</a:t>
            </a:r>
          </a:p>
        </p:txBody>
      </p:sp>
    </p:spTree>
    <p:extLst>
      <p:ext uri="{BB962C8B-B14F-4D97-AF65-F5344CB8AC3E}">
        <p14:creationId xmlns:p14="http://schemas.microsoft.com/office/powerpoint/2010/main" val="403358602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Presentation.pot</Template>
  <TotalTime>692</TotalTime>
  <Words>4014</Words>
  <Application>Microsoft Office PowerPoint</Application>
  <PresentationFormat>On-screen Show (4:3)</PresentationFormat>
  <Paragraphs>593</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Template_PowerPoint Presentation</vt:lpstr>
      <vt:lpstr>PowerPoint Presentation</vt:lpstr>
      <vt:lpstr>Water Related Diseases</vt:lpstr>
      <vt:lpstr>Learning Expectations</vt:lpstr>
      <vt:lpstr>PowerPoint Presentation</vt:lpstr>
      <vt:lpstr>What Are  Water Related Diseases?</vt:lpstr>
      <vt:lpstr>Water Related Diseases</vt:lpstr>
      <vt:lpstr>Questions</vt:lpstr>
      <vt:lpstr>Rotavirus</vt:lpstr>
      <vt:lpstr>Rotavirus</vt:lpstr>
      <vt:lpstr>Rotavirus</vt:lpstr>
      <vt:lpstr>Cholera</vt:lpstr>
      <vt:lpstr>Cholera</vt:lpstr>
      <vt:lpstr>Cholera</vt:lpstr>
      <vt:lpstr> Typhoid</vt:lpstr>
      <vt:lpstr>Typhoid</vt:lpstr>
      <vt:lpstr>Typhoid</vt:lpstr>
      <vt:lpstr>Giardia</vt:lpstr>
      <vt:lpstr>Giardia</vt:lpstr>
      <vt:lpstr>Giardia</vt:lpstr>
      <vt:lpstr>Cryptosporidiosis</vt:lpstr>
      <vt:lpstr>Cryptosporidiosis</vt:lpstr>
      <vt:lpstr>Cryptosporidiosis</vt:lpstr>
      <vt:lpstr>Amoebic Dysentery</vt:lpstr>
      <vt:lpstr>Amoebic Dysentry</vt:lpstr>
      <vt:lpstr>Amoebic Dysentry</vt:lpstr>
      <vt:lpstr>PowerPoint Presentation</vt:lpstr>
      <vt:lpstr>PowerPoint Presentation</vt:lpstr>
      <vt:lpstr>Schistosomiasis (Bilharzia)</vt:lpstr>
      <vt:lpstr>Schistosomiasis (Bilharzia)</vt:lpstr>
      <vt:lpstr>Arsenicosis</vt:lpstr>
      <vt:lpstr>Arsenicosis</vt:lpstr>
      <vt:lpstr>Arsenicosis</vt:lpstr>
      <vt:lpstr>Fluorosis</vt:lpstr>
      <vt:lpstr>Fluorosis</vt:lpstr>
      <vt:lpstr>Fluorosis</vt:lpstr>
      <vt:lpstr>Review</vt:lpstr>
      <vt:lpstr>Review</vt:lpstr>
      <vt:lpstr>Review </vt:lpstr>
      <vt:lpstr>Review </vt:lpstr>
    </vt:vector>
  </TitlesOfParts>
  <Company>CMH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Morrison</dc:creator>
  <cp:lastModifiedBy>Sandy Davis</cp:lastModifiedBy>
  <cp:revision>56</cp:revision>
  <dcterms:created xsi:type="dcterms:W3CDTF">2010-03-20T15:20:53Z</dcterms:created>
  <dcterms:modified xsi:type="dcterms:W3CDTF">2012-09-08T00:36:13Z</dcterms:modified>
</cp:coreProperties>
</file>