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8" r:id="rId2"/>
    <p:sldId id="266" r:id="rId3"/>
    <p:sldId id="256" r:id="rId4"/>
    <p:sldId id="257" r:id="rId5"/>
    <p:sldId id="259" r:id="rId6"/>
    <p:sldId id="261" r:id="rId7"/>
    <p:sldId id="262" r:id="rId8"/>
    <p:sldId id="260" r:id="rId9"/>
    <p:sldId id="263" r:id="rId10"/>
    <p:sldId id="264" r:id="rId11"/>
    <p:sldId id="265" r:id="rId12"/>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elert" initials="S"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698" autoAdjust="0"/>
  </p:normalViewPr>
  <p:slideViewPr>
    <p:cSldViewPr>
      <p:cViewPr varScale="1">
        <p:scale>
          <a:sx n="61" d="100"/>
          <a:sy n="61" d="100"/>
        </p:scale>
        <p:origin x="-162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2487AC-D47F-4448-A51F-9FF8A173CC30}" type="datetimeFigureOut">
              <a:rPr lang="en-CA" smtClean="0"/>
              <a:t>11/07/2014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EBCD88-5AEA-4703-B8B2-3E23C6281D79}" type="slidenum">
              <a:rPr lang="en-CA" smtClean="0"/>
              <a:t>‹#›</a:t>
            </a:fld>
            <a:endParaRPr lang="en-CA"/>
          </a:p>
        </p:txBody>
      </p:sp>
    </p:spTree>
    <p:extLst>
      <p:ext uri="{BB962C8B-B14F-4D97-AF65-F5344CB8AC3E}">
        <p14:creationId xmlns:p14="http://schemas.microsoft.com/office/powerpoint/2010/main" val="766213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Ask the participants to share types of units they are aware of</a:t>
            </a:r>
            <a:r>
              <a:rPr lang="en-CA" baseline="0" dirty="0" smtClean="0"/>
              <a:t> (e.g., </a:t>
            </a:r>
            <a:r>
              <a:rPr lang="en-CA" dirty="0" smtClean="0"/>
              <a:t>NTUs, mg, L, mL)</a:t>
            </a:r>
          </a:p>
          <a:p>
            <a:endParaRPr lang="en-CA" dirty="0"/>
          </a:p>
        </p:txBody>
      </p:sp>
      <p:sp>
        <p:nvSpPr>
          <p:cNvPr id="4" name="Slide Number Placeholder 3"/>
          <p:cNvSpPr>
            <a:spLocks noGrp="1"/>
          </p:cNvSpPr>
          <p:nvPr>
            <p:ph type="sldNum" sz="quarter" idx="10"/>
          </p:nvPr>
        </p:nvSpPr>
        <p:spPr/>
        <p:txBody>
          <a:bodyPr/>
          <a:lstStyle/>
          <a:p>
            <a:fld id="{DAEBCD88-5AEA-4703-B8B2-3E23C6281D79}" type="slidenum">
              <a:rPr lang="en-CA" smtClean="0"/>
              <a:t>5</a:t>
            </a:fld>
            <a:endParaRPr lang="en-CA"/>
          </a:p>
        </p:txBody>
      </p:sp>
    </p:spTree>
    <p:extLst>
      <p:ext uri="{BB962C8B-B14F-4D97-AF65-F5344CB8AC3E}">
        <p14:creationId xmlns:p14="http://schemas.microsoft.com/office/powerpoint/2010/main" val="709467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1 ppm = 1 mg/L = 1/1 million = 0.000001</a:t>
            </a:r>
          </a:p>
          <a:p>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1 ppb = 1 </a:t>
            </a:r>
            <a:r>
              <a:rPr lang="en-CA" sz="1200" kern="1200" dirty="0" err="1" smtClean="0">
                <a:solidFill>
                  <a:schemeClr val="tx1"/>
                </a:solidFill>
                <a:effectLst/>
                <a:latin typeface="+mn-lt"/>
                <a:ea typeface="+mn-ea"/>
                <a:cs typeface="+mn-cs"/>
              </a:rPr>
              <a:t>μg</a:t>
            </a:r>
            <a:r>
              <a:rPr lang="en-CA" sz="1200" kern="1200" dirty="0" smtClean="0">
                <a:solidFill>
                  <a:schemeClr val="tx1"/>
                </a:solidFill>
                <a:effectLst/>
                <a:latin typeface="+mn-lt"/>
                <a:ea typeface="+mn-ea"/>
                <a:cs typeface="+mn-cs"/>
              </a:rPr>
              <a:t>/L = 1/1 billion = 0.000000001</a:t>
            </a:r>
          </a:p>
          <a:p>
            <a:endParaRPr lang="en-CA" dirty="0" smtClean="0"/>
          </a:p>
          <a:p>
            <a:pPr marL="171450" indent="-171450">
              <a:buFont typeface="Arial" panose="020B0604020202020204" pitchFamily="34" charset="0"/>
              <a:buChar char="•"/>
            </a:pPr>
            <a:r>
              <a:rPr lang="en-CA" dirty="0" smtClean="0"/>
              <a:t>Explain how to convert from ppm to ppb AND mg/L to µg/L using the chart. </a:t>
            </a:r>
          </a:p>
          <a:p>
            <a:pPr marL="171450" indent="-171450">
              <a:buFont typeface="Arial" panose="020B0604020202020204" pitchFamily="34" charset="0"/>
              <a:buChar char="•"/>
            </a:pPr>
            <a:endParaRPr lang="en-CA" dirty="0" smtClean="0"/>
          </a:p>
          <a:p>
            <a:pPr marL="171450" indent="-171450">
              <a:buFont typeface="Arial" panose="020B0604020202020204" pitchFamily="34" charset="0"/>
              <a:buChar char="•"/>
            </a:pPr>
            <a:r>
              <a:rPr lang="en-CA" dirty="0" smtClean="0"/>
              <a:t>Explain the importance of understanding that ppb is 1,000 times smaller than ppm</a:t>
            </a:r>
            <a:r>
              <a:rPr lang="en-CA" baseline="0" dirty="0" smtClean="0"/>
              <a:t> (i.e., </a:t>
            </a:r>
            <a:r>
              <a:rPr lang="en-CA" dirty="0" smtClean="0"/>
              <a:t>0.000000001 is 1,000 times smaller than 0.000001)</a:t>
            </a:r>
          </a:p>
          <a:p>
            <a:endParaRPr lang="en-CA" dirty="0"/>
          </a:p>
        </p:txBody>
      </p:sp>
      <p:sp>
        <p:nvSpPr>
          <p:cNvPr id="4" name="Slide Number Placeholder 3"/>
          <p:cNvSpPr>
            <a:spLocks noGrp="1"/>
          </p:cNvSpPr>
          <p:nvPr>
            <p:ph type="sldNum" sz="quarter" idx="10"/>
          </p:nvPr>
        </p:nvSpPr>
        <p:spPr/>
        <p:txBody>
          <a:bodyPr/>
          <a:lstStyle/>
          <a:p>
            <a:fld id="{DAEBCD88-5AEA-4703-B8B2-3E23C6281D79}" type="slidenum">
              <a:rPr lang="en-CA" smtClean="0"/>
              <a:t>8</a:t>
            </a:fld>
            <a:endParaRPr lang="en-CA"/>
          </a:p>
        </p:txBody>
      </p:sp>
    </p:spTree>
    <p:extLst>
      <p:ext uri="{BB962C8B-B14F-4D97-AF65-F5344CB8AC3E}">
        <p14:creationId xmlns:p14="http://schemas.microsoft.com/office/powerpoint/2010/main" val="418939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00" kern="1200" dirty="0" smtClean="0">
                <a:solidFill>
                  <a:schemeClr val="tx1"/>
                </a:solidFill>
                <a:effectLst/>
                <a:latin typeface="Arial" panose="020B0604020202020204" pitchFamily="34" charset="0"/>
                <a:ea typeface="+mn-ea"/>
                <a:cs typeface="Arial" panose="020B0604020202020204" pitchFamily="34" charset="0"/>
              </a:rPr>
              <a:t>Divide participants into small groups of 3 or 4 people and do the Concentration and Unit Conversion Activity.</a:t>
            </a:r>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AEBCD88-5AEA-4703-B8B2-3E23C6281D79}" type="slidenum">
              <a:rPr lang="en-CA" smtClean="0"/>
              <a:t>9</a:t>
            </a:fld>
            <a:endParaRPr lang="en-CA"/>
          </a:p>
        </p:txBody>
      </p:sp>
    </p:spTree>
    <p:extLst>
      <p:ext uri="{BB962C8B-B14F-4D97-AF65-F5344CB8AC3E}">
        <p14:creationId xmlns:p14="http://schemas.microsoft.com/office/powerpoint/2010/main" val="1519420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AEBCD88-5AEA-4703-B8B2-3E23C6281D79}" type="slidenum">
              <a:rPr lang="en-CA" smtClean="0"/>
              <a:t>10</a:t>
            </a:fld>
            <a:endParaRPr lang="en-CA"/>
          </a:p>
        </p:txBody>
      </p:sp>
    </p:spTree>
    <p:extLst>
      <p:ext uri="{BB962C8B-B14F-4D97-AF65-F5344CB8AC3E}">
        <p14:creationId xmlns:p14="http://schemas.microsoft.com/office/powerpoint/2010/main" val="1519420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You</a:t>
            </a:r>
            <a:r>
              <a:rPr lang="en-US" sz="1200" kern="1200" baseline="0" dirty="0" smtClean="0">
                <a:solidFill>
                  <a:schemeClr val="tx1"/>
                </a:solidFill>
                <a:effectLst/>
                <a:latin typeface="+mn-lt"/>
                <a:ea typeface="+mn-ea"/>
                <a:cs typeface="+mn-cs"/>
              </a:rPr>
              <a:t> can use the finger review for to pose these questions.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Finger Review Style: One Finger Up True, One Finger Down False</a:t>
            </a:r>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AEBCD88-5AEA-4703-B8B2-3E23C6281D79}" type="slidenum">
              <a:rPr lang="en-CA" smtClean="0"/>
              <a:t>11</a:t>
            </a:fld>
            <a:endParaRPr lang="en-CA"/>
          </a:p>
        </p:txBody>
      </p:sp>
    </p:spTree>
    <p:extLst>
      <p:ext uri="{BB962C8B-B14F-4D97-AF65-F5344CB8AC3E}">
        <p14:creationId xmlns:p14="http://schemas.microsoft.com/office/powerpoint/2010/main" val="1519420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7020272" y="6381328"/>
            <a:ext cx="2133600" cy="476250"/>
          </a:xfrm>
          <a:prstGeom prst="rect">
            <a:avLst/>
          </a:prstGeom>
        </p:spPr>
        <p:txBody>
          <a:bodyPr/>
          <a:lstStyle>
            <a:lvl1pPr algn="r">
              <a:defRPr sz="1400"/>
            </a:lvl1pPr>
          </a:lstStyle>
          <a:p>
            <a:fld id="{A68FE81C-1BF8-4F34-A344-0F9C0D0D7C24}" type="slidenum">
              <a:rPr lang="en-US" smtClean="0"/>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7020272" y="6381328"/>
            <a:ext cx="2133600" cy="476250"/>
          </a:xfrm>
          <a:prstGeom prst="rect">
            <a:avLst/>
          </a:prstGeom>
        </p:spPr>
        <p:txBody>
          <a:bodyPr/>
          <a:lstStyle>
            <a:lvl1pPr>
              <a:defRPr/>
            </a:lvl1pPr>
          </a:lstStyle>
          <a:p>
            <a:fld id="{696D6939-B8AB-415C-8E07-37773906FC33}" type="slidenum">
              <a:rPr lang="en-US"/>
              <a:pPr/>
              <a:t>‹#›</a:t>
            </a:fld>
            <a:endParaRPr lang="en-US" dirty="0"/>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7020272" y="6381328"/>
            <a:ext cx="2133600" cy="476250"/>
          </a:xfrm>
          <a:prstGeom prst="rect">
            <a:avLst/>
          </a:prstGeom>
        </p:spPr>
        <p:txBody>
          <a:bodyPr/>
          <a:lstStyle>
            <a:lvl1pPr algn="r">
              <a:defRPr sz="1400"/>
            </a:lvl1pPr>
          </a:lstStyle>
          <a:p>
            <a:fld id="{90C5138D-4C5F-48AF-A64F-FBCEEBACA0DF}" type="slidenum">
              <a:rPr lang="en-US" smtClean="0"/>
              <a:pPr/>
              <a:t>‹#›</a:t>
            </a:fld>
            <a:endParaRPr lang="en-US" dirty="0"/>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5"/>
          <p:cNvSpPr>
            <a:spLocks noGrp="1"/>
          </p:cNvSpPr>
          <p:nvPr>
            <p:ph type="sldNum" sz="quarter" idx="4"/>
          </p:nvPr>
        </p:nvSpPr>
        <p:spPr>
          <a:xfrm>
            <a:off x="7020272" y="6381328"/>
            <a:ext cx="2133600" cy="476250"/>
          </a:xfrm>
          <a:prstGeom prst="rect">
            <a:avLst/>
          </a:prstGeom>
        </p:spPr>
        <p:txBody>
          <a:bodyPr/>
          <a:lstStyle>
            <a:lvl1pPr algn="r">
              <a:defRPr sz="1400"/>
            </a:lvl1pPr>
          </a:lstStyle>
          <a:p>
            <a:fld id="{A68FE81C-1BF8-4F34-A344-0F9C0D0D7C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cawst.org/resource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en-US" sz="1100" dirty="0"/>
          </a:p>
          <a:p>
            <a:pPr algn="ctr">
              <a:tabLst>
                <a:tab pos="1196975" algn="l"/>
              </a:tabLst>
            </a:pPr>
            <a:r>
              <a:rPr lang="en-US" sz="1100" dirty="0"/>
              <a:t>12, 2916 – 5</a:t>
            </a:r>
            <a:r>
              <a:rPr lang="en-US" sz="1100" baseline="30000" dirty="0"/>
              <a:t>th</a:t>
            </a:r>
            <a:r>
              <a:rPr lang="en-US" sz="1100" dirty="0"/>
              <a:t> Avenue</a:t>
            </a:r>
          </a:p>
          <a:p>
            <a:pPr algn="ctr">
              <a:tabLst>
                <a:tab pos="1196975" algn="l"/>
              </a:tabLst>
            </a:pPr>
            <a:r>
              <a:rPr lang="en-US" sz="1100" dirty="0" smtClean="0"/>
              <a:t>Calgary, Alberta, T2A 6K4, Canada</a:t>
            </a:r>
          </a:p>
          <a:p>
            <a:pPr algn="ctr">
              <a:tabLst>
                <a:tab pos="1196975" algn="l"/>
              </a:tabLst>
            </a:pPr>
            <a:r>
              <a:rPr lang="fr-FR" sz="1100" dirty="0" smtClean="0"/>
              <a:t>Phone: + 1 (403) 243-3285, Fax: + 1 (403) 243-6199</a:t>
            </a:r>
            <a:endParaRPr lang="en-US" sz="1100" dirty="0" smtClean="0"/>
          </a:p>
          <a:p>
            <a:pPr algn="ctr">
              <a:tabLst>
                <a:tab pos="1196975" algn="l"/>
              </a:tabLst>
            </a:pPr>
            <a:r>
              <a:rPr lang="fr-FR" sz="1100" dirty="0" smtClean="0"/>
              <a:t>E-mail: cawst@cawst.org, </a:t>
            </a:r>
            <a:r>
              <a:rPr lang="en-US" sz="1100" dirty="0" smtClean="0"/>
              <a:t>Website: </a:t>
            </a:r>
            <a:r>
              <a:rPr lang="en-US" sz="1100" dirty="0" smtClean="0">
                <a:hlinkClick r:id="rId3"/>
              </a:rPr>
              <a:t>www.cawst.org</a:t>
            </a:r>
            <a:endParaRPr lang="en-US" sz="1100" dirty="0" smtClean="0"/>
          </a:p>
          <a:p>
            <a:pPr algn="ctr">
              <a:tabLst>
                <a:tab pos="1196975" algn="l"/>
              </a:tabLst>
            </a:pPr>
            <a:endParaRPr lang="en-US" sz="1100" dirty="0"/>
          </a:p>
          <a:p>
            <a:r>
              <a:rPr lang="en-US" sz="900" dirty="0"/>
              <a:t>CAWST, the Centre for Affordable Water and Sanitation Technology, is a nonprofit organization that provides training and consulting to organizations working directly with populations in developing countries who lack access to clean water and basic sanitation.</a:t>
            </a:r>
          </a:p>
          <a:p>
            <a:r>
              <a:rPr lang="en-US" sz="900" dirty="0"/>
              <a:t> </a:t>
            </a:r>
          </a:p>
          <a:p>
            <a:r>
              <a:rPr lang="en-US" sz="900" dirty="0"/>
              <a:t>One of CAWST’s core strategies is to make knowledge about water common knowledge. This is achieved, in part, by developing and freely distributing education materials with the intent of increasing the availability of information to those who need it most.</a:t>
            </a:r>
          </a:p>
          <a:p>
            <a:r>
              <a:rPr lang="en-US" sz="900" dirty="0"/>
              <a:t> </a:t>
            </a:r>
          </a:p>
          <a:p>
            <a:r>
              <a:rPr lang="en-US" sz="900" dirty="0"/>
              <a:t>This document is open content and licensed under the Creative Commons Attribution Works 3.0 </a:t>
            </a:r>
            <a:r>
              <a:rPr lang="en-US" sz="900" dirty="0" err="1"/>
              <a:t>Unported</a:t>
            </a:r>
            <a:r>
              <a:rPr lang="en-US" sz="900" dirty="0"/>
              <a:t> License. To view a copy of this license, visit http://creativecommons.org/licenses/by/3.0 or send a letter to Creative Commons, 171 Second Street, Suite 300, San Francisco, California 94105, USA. </a:t>
            </a:r>
          </a:p>
          <a:p>
            <a:r>
              <a:rPr lang="en-US" sz="900" dirty="0"/>
              <a:t> </a:t>
            </a:r>
          </a:p>
          <a:p>
            <a:r>
              <a:rPr lang="en-US" sz="900" dirty="0" smtClean="0"/>
              <a:t>		You </a:t>
            </a:r>
            <a:r>
              <a:rPr lang="en-US" sz="900" dirty="0"/>
              <a:t>are free to:</a:t>
            </a:r>
          </a:p>
          <a:p>
            <a:pPr marL="2000250" lvl="4" indent="-171450">
              <a:buFont typeface="Arial" pitchFamily="34" charset="0"/>
              <a:buChar char="•"/>
            </a:pPr>
            <a:r>
              <a:rPr lang="en-US" sz="900" dirty="0"/>
              <a:t>Share – to copy, distribute and transmit this document</a:t>
            </a:r>
          </a:p>
          <a:p>
            <a:pPr marL="2000250" lvl="4" indent="-171450">
              <a:buFont typeface="Arial" pitchFamily="34" charset="0"/>
              <a:buChar char="•"/>
            </a:pPr>
            <a:r>
              <a:rPr lang="en-US" sz="900" dirty="0"/>
              <a:t>Remix – to adapt this document</a:t>
            </a:r>
          </a:p>
          <a:p>
            <a:r>
              <a:rPr lang="en-US" sz="900" dirty="0"/>
              <a:t> </a:t>
            </a:r>
          </a:p>
          <a:p>
            <a:r>
              <a:rPr lang="en-US" sz="900" dirty="0" smtClean="0"/>
              <a:t>		Under </a:t>
            </a:r>
            <a:r>
              <a:rPr lang="en-US" sz="900" dirty="0"/>
              <a:t>the following conditions:</a:t>
            </a:r>
          </a:p>
          <a:p>
            <a:pPr marL="2000250" lvl="4" indent="-171450">
              <a:buFont typeface="Arial" pitchFamily="34" charset="0"/>
              <a:buChar char="•"/>
            </a:pPr>
            <a:r>
              <a:rPr lang="en-US" sz="900" dirty="0" smtClean="0"/>
              <a:t>Attribution</a:t>
            </a:r>
            <a:r>
              <a:rPr lang="en-US" sz="900" dirty="0"/>
              <a:t>. You must give credit to CAWST as the original source of the document. Please include our website:  www.cawst.org</a:t>
            </a:r>
          </a:p>
          <a:p>
            <a:pPr algn="ctr">
              <a:tabLst>
                <a:tab pos="1196975" algn="l"/>
              </a:tabLst>
            </a:pPr>
            <a:endParaRPr lang="en-US" sz="900" dirty="0" smtClean="0"/>
          </a:p>
          <a:p>
            <a:pPr>
              <a:tabLst>
                <a:tab pos="1196975" algn="l"/>
              </a:tabLst>
            </a:pPr>
            <a:r>
              <a:rPr lang="en-US" sz="900" dirty="0"/>
              <a:t>CAWST will produce updated versions of this document periodically. For this reason, we do not recommend hosting this document to download from your website</a:t>
            </a:r>
            <a:r>
              <a:rPr lang="en-US" sz="900" dirty="0" smtClean="0"/>
              <a:t>.</a:t>
            </a:r>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r>
              <a:rPr lang="en-US" sz="900" b="1" dirty="0"/>
              <a:t> </a:t>
            </a:r>
            <a:r>
              <a:rPr lang="en-US" sz="900" dirty="0"/>
              <a:t>CAWST and its directors, employees, contractors, and volunteers do not assume any responsibility for and make no warranty with respect to the results that may be obtained from the use of the information provided</a:t>
            </a:r>
            <a:r>
              <a:rPr lang="en-US" sz="900" dirty="0" smtClean="0"/>
              <a:t>.</a:t>
            </a:r>
            <a:endParaRPr lang="en-US" sz="900"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305137"/>
            <a:ext cx="5328592" cy="1892826"/>
          </a:xfrm>
          <a:prstGeom prst="rect">
            <a:avLst/>
          </a:prstGeom>
          <a:noFill/>
          <a:ln w="15875">
            <a:solidFill>
              <a:schemeClr val="tx1"/>
            </a:solidFill>
          </a:ln>
        </p:spPr>
        <p:txBody>
          <a:bodyPr wrap="square" rtlCol="0">
            <a:spAutoFit/>
          </a:bodyPr>
          <a:lstStyle/>
          <a:p>
            <a:r>
              <a:rPr lang="en-US" b="1" dirty="0"/>
              <a:t> </a:t>
            </a:r>
            <a:r>
              <a:rPr lang="en-US" sz="1100" b="1" dirty="0" smtClean="0"/>
              <a:t>			Stay </a:t>
            </a:r>
            <a:r>
              <a:rPr lang="en-US" sz="1100" b="1" dirty="0"/>
              <a:t>up-to-date and get support:</a:t>
            </a:r>
            <a:endParaRPr lang="en-US" sz="1100" dirty="0"/>
          </a:p>
          <a:p>
            <a:pPr marL="3028950" lvl="6" indent="-285750">
              <a:buFont typeface="Arial" pitchFamily="34" charset="0"/>
              <a:buChar char="•"/>
            </a:pPr>
            <a:r>
              <a:rPr lang="en-US" sz="1100" dirty="0" smtClean="0"/>
              <a:t>Latest </a:t>
            </a:r>
            <a:r>
              <a:rPr lang="en-US" sz="1100" dirty="0"/>
              <a:t>updates to this document</a:t>
            </a:r>
          </a:p>
          <a:p>
            <a:pPr marL="3028950" lvl="6" indent="-285750">
              <a:buFont typeface="Arial" pitchFamily="34" charset="0"/>
              <a:buChar char="•"/>
            </a:pPr>
            <a:r>
              <a:rPr lang="en-US" sz="1100" dirty="0"/>
              <a:t>Other workshop &amp; training related resources</a:t>
            </a:r>
          </a:p>
          <a:p>
            <a:pPr marL="3028950" lvl="6" indent="-285750">
              <a:buFont typeface="Arial" pitchFamily="34" charset="0"/>
              <a:buChar char="•"/>
            </a:pPr>
            <a:r>
              <a:rPr lang="en-US" sz="1100" dirty="0"/>
              <a:t>Support on using this document in your work</a:t>
            </a:r>
          </a:p>
          <a:p>
            <a:r>
              <a:rPr lang="en-US" sz="1100" dirty="0"/>
              <a:t> </a:t>
            </a:r>
          </a:p>
          <a:p>
            <a:r>
              <a:rPr lang="en-US" sz="1100" i="1" dirty="0" smtClean="0"/>
              <a:t>CAWST provides mentorship and</a:t>
            </a:r>
          </a:p>
          <a:p>
            <a:r>
              <a:rPr lang="en-US" sz="1100" i="1" dirty="0" smtClean="0"/>
              <a:t>coaching on the use of its education</a:t>
            </a:r>
          </a:p>
          <a:p>
            <a:r>
              <a:rPr lang="en-US" sz="1100" i="1" dirty="0" smtClean="0"/>
              <a:t>and training resources.</a:t>
            </a:r>
            <a:endParaRPr lang="en-US" sz="1100"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365104"/>
            <a:ext cx="468052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9706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Unit Conversion Activity</a:t>
            </a:r>
            <a:endParaRPr lang="en-CA" b="1" dirty="0"/>
          </a:p>
        </p:txBody>
      </p:sp>
      <p:sp>
        <p:nvSpPr>
          <p:cNvPr id="3"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514350" indent="-514350">
              <a:buFont typeface="+mj-lt"/>
              <a:buAutoNum type="arabicPeriod"/>
            </a:pPr>
            <a:endParaRPr lang="en-US" kern="0" dirty="0"/>
          </a:p>
        </p:txBody>
      </p:sp>
      <p:sp>
        <p:nvSpPr>
          <p:cNvPr id="4" name="Rectangle 3"/>
          <p:cNvSpPr/>
          <p:nvPr/>
        </p:nvSpPr>
        <p:spPr>
          <a:xfrm>
            <a:off x="606388" y="1338985"/>
            <a:ext cx="7931224" cy="5924699"/>
          </a:xfrm>
          <a:prstGeom prst="rect">
            <a:avLst/>
          </a:prstGeom>
        </p:spPr>
        <p:txBody>
          <a:bodyPr wrap="square">
            <a:spAutoFit/>
          </a:bodyPr>
          <a:lstStyle/>
          <a:p>
            <a:pPr marL="457200" lvl="0" indent="-457200">
              <a:buFont typeface="+mj-lt"/>
              <a:buAutoNum type="arabicPeriod" startAt="3"/>
            </a:pPr>
            <a:r>
              <a:rPr lang="en-US" sz="2800" dirty="0" smtClean="0"/>
              <a:t>The </a:t>
            </a:r>
            <a:r>
              <a:rPr lang="en-US" sz="2800" dirty="0"/>
              <a:t>WHO </a:t>
            </a:r>
            <a:r>
              <a:rPr lang="en-US" sz="2800" dirty="0" smtClean="0"/>
              <a:t>Guideline </a:t>
            </a:r>
            <a:r>
              <a:rPr lang="en-US" sz="2800" dirty="0"/>
              <a:t>for Drinking Water is &lt;0.01 mg/L for </a:t>
            </a:r>
            <a:r>
              <a:rPr lang="en-US" sz="2800" dirty="0" smtClean="0"/>
              <a:t>arsenic. </a:t>
            </a:r>
          </a:p>
          <a:p>
            <a:pPr marL="625475" lvl="0" indent="-182563">
              <a:spcAft>
                <a:spcPts val="600"/>
              </a:spcAft>
              <a:buFont typeface="Arial" panose="020B0604020202020204" pitchFamily="34" charset="0"/>
              <a:buChar char="•"/>
            </a:pPr>
            <a:r>
              <a:rPr lang="en-US" sz="2800" dirty="0" smtClean="0"/>
              <a:t>You </a:t>
            </a:r>
            <a:r>
              <a:rPr lang="en-US" sz="2800" dirty="0"/>
              <a:t>are the project manager for </a:t>
            </a:r>
            <a:r>
              <a:rPr lang="en-US" sz="2800" dirty="0" smtClean="0"/>
              <a:t>an NGO </a:t>
            </a:r>
            <a:r>
              <a:rPr lang="en-US" sz="2800" dirty="0"/>
              <a:t>that has implemented a borehole drilling </a:t>
            </a:r>
            <a:r>
              <a:rPr lang="en-US" sz="2800" dirty="0" smtClean="0"/>
              <a:t>project. </a:t>
            </a:r>
          </a:p>
          <a:p>
            <a:pPr marL="625475" indent="-182563">
              <a:spcAft>
                <a:spcPts val="600"/>
              </a:spcAft>
              <a:buFont typeface="Arial" panose="020B0604020202020204" pitchFamily="34" charset="0"/>
              <a:buChar char="•"/>
            </a:pPr>
            <a:r>
              <a:rPr lang="en-US" sz="2800" dirty="0"/>
              <a:t>Water quality testing was done on 1</a:t>
            </a:r>
            <a:r>
              <a:rPr lang="en-US" sz="2800" dirty="0" smtClean="0"/>
              <a:t> borehole </a:t>
            </a:r>
            <a:r>
              <a:rPr lang="en-US" sz="2800" dirty="0"/>
              <a:t>and </a:t>
            </a:r>
            <a:r>
              <a:rPr lang="en-US" sz="2800" dirty="0" smtClean="0"/>
              <a:t>the lab </a:t>
            </a:r>
            <a:r>
              <a:rPr lang="en-US" sz="2800" dirty="0"/>
              <a:t>report </a:t>
            </a:r>
            <a:r>
              <a:rPr lang="en-US" sz="2800" dirty="0" smtClean="0"/>
              <a:t>states </a:t>
            </a:r>
            <a:r>
              <a:rPr lang="en-US" sz="2800" dirty="0"/>
              <a:t>that the arsenic concentration is 8 ppb. </a:t>
            </a:r>
          </a:p>
          <a:p>
            <a:pPr marL="625475" indent="-182563">
              <a:spcAft>
                <a:spcPts val="600"/>
              </a:spcAft>
              <a:buFont typeface="Arial" panose="020B0604020202020204" pitchFamily="34" charset="0"/>
              <a:buChar char="•"/>
            </a:pPr>
            <a:r>
              <a:rPr lang="en-US" sz="2800" dirty="0"/>
              <a:t>Is the </a:t>
            </a:r>
            <a:r>
              <a:rPr lang="en-US" sz="2800" dirty="0" smtClean="0"/>
              <a:t>water </a:t>
            </a:r>
            <a:r>
              <a:rPr lang="en-US" sz="2800" dirty="0"/>
              <a:t>within </a:t>
            </a:r>
            <a:r>
              <a:rPr lang="en-US" sz="2800" dirty="0" smtClean="0"/>
              <a:t>the WHO Guideline?  </a:t>
            </a:r>
          </a:p>
          <a:p>
            <a:endParaRPr lang="en-US" sz="1400" dirty="0"/>
          </a:p>
          <a:p>
            <a:pPr marL="442913"/>
            <a:r>
              <a:rPr lang="en-US" sz="2800" dirty="0" smtClean="0"/>
              <a:t>Answer</a:t>
            </a:r>
            <a:r>
              <a:rPr lang="en-US" sz="2800" dirty="0"/>
              <a:t>: Yes, the results are equal to 0.008 ppm or </a:t>
            </a:r>
            <a:r>
              <a:rPr lang="en-US" sz="2800" dirty="0" smtClean="0"/>
              <a:t>0.008 mg/L </a:t>
            </a:r>
            <a:r>
              <a:rPr lang="en-US" sz="2800" dirty="0"/>
              <a:t>and are within the </a:t>
            </a:r>
            <a:r>
              <a:rPr lang="en-US" sz="2800" dirty="0" smtClean="0"/>
              <a:t>WHO Guideline.</a:t>
            </a:r>
            <a:endParaRPr lang="en-CA" sz="2800" dirty="0"/>
          </a:p>
          <a:p>
            <a:endParaRPr lang="en-CA" sz="2800" dirty="0"/>
          </a:p>
        </p:txBody>
      </p:sp>
      <p:sp>
        <p:nvSpPr>
          <p:cNvPr id="6" name="Slide Number Placeholder 5"/>
          <p:cNvSpPr>
            <a:spLocks noGrp="1"/>
          </p:cNvSpPr>
          <p:nvPr>
            <p:ph type="sldNum" sz="quarter" idx="12"/>
          </p:nvPr>
        </p:nvSpPr>
        <p:spPr/>
        <p:txBody>
          <a:bodyPr/>
          <a:lstStyle/>
          <a:p>
            <a:fld id="{696D6939-B8AB-415C-8E07-37773906FC33}" type="slidenum">
              <a:rPr lang="en-US" smtClean="0"/>
              <a:pPr/>
              <a:t>10</a:t>
            </a:fld>
            <a:endParaRPr lang="en-US" dirty="0"/>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014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a:t>Review</a:t>
            </a:r>
            <a:endParaRPr lang="en-CA" b="1" dirty="0"/>
          </a:p>
        </p:txBody>
      </p:sp>
      <p:sp>
        <p:nvSpPr>
          <p:cNvPr id="3"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514350" indent="-514350">
              <a:buFont typeface="+mj-lt"/>
              <a:buAutoNum type="arabicPeriod"/>
            </a:pPr>
            <a:endParaRPr lang="en-US" kern="0" dirty="0"/>
          </a:p>
        </p:txBody>
      </p:sp>
      <p:sp>
        <p:nvSpPr>
          <p:cNvPr id="4" name="Rectangle 3"/>
          <p:cNvSpPr/>
          <p:nvPr/>
        </p:nvSpPr>
        <p:spPr>
          <a:xfrm>
            <a:off x="755576" y="1196752"/>
            <a:ext cx="7704856" cy="5755422"/>
          </a:xfrm>
          <a:prstGeom prst="rect">
            <a:avLst/>
          </a:prstGeom>
        </p:spPr>
        <p:txBody>
          <a:bodyPr wrap="square">
            <a:spAutoFit/>
          </a:bodyPr>
          <a:lstStyle/>
          <a:p>
            <a:r>
              <a:rPr lang="en-CA" sz="3200" dirty="0"/>
              <a:t>True or False</a:t>
            </a:r>
          </a:p>
          <a:p>
            <a:pPr lvl="0"/>
            <a:endParaRPr lang="en-US" dirty="0" smtClean="0"/>
          </a:p>
          <a:p>
            <a:pPr marL="514350" lvl="0" indent="-514350">
              <a:spcAft>
                <a:spcPts val="600"/>
              </a:spcAft>
              <a:buFont typeface="+mj-lt"/>
              <a:buAutoNum type="arabicPeriod"/>
            </a:pPr>
            <a:r>
              <a:rPr lang="en-US" sz="3200" dirty="0" smtClean="0"/>
              <a:t>Is 1 </a:t>
            </a:r>
            <a:r>
              <a:rPr lang="en-US" sz="3200" dirty="0"/>
              <a:t>part per </a:t>
            </a:r>
            <a:r>
              <a:rPr lang="en-US" sz="3200" dirty="0" smtClean="0"/>
              <a:t>million </a:t>
            </a:r>
            <a:r>
              <a:rPr lang="en-US" sz="3200" dirty="0"/>
              <a:t>larger than 1 part per </a:t>
            </a:r>
            <a:r>
              <a:rPr lang="en-US" sz="3200" dirty="0" smtClean="0"/>
              <a:t>billion?</a:t>
            </a:r>
            <a:endParaRPr lang="en-CA" sz="3200" dirty="0"/>
          </a:p>
          <a:p>
            <a:pPr lvl="0">
              <a:spcAft>
                <a:spcPts val="600"/>
              </a:spcAft>
            </a:pPr>
            <a:r>
              <a:rPr lang="en-US" sz="3200" i="1" dirty="0" smtClean="0"/>
              <a:t>	True </a:t>
            </a:r>
            <a:r>
              <a:rPr lang="en-US" sz="3200" i="1" dirty="0"/>
              <a:t>(= 0.000001 is bigger than </a:t>
            </a:r>
            <a:r>
              <a:rPr lang="en-US" sz="3200" i="1" dirty="0" smtClean="0"/>
              <a:t>	</a:t>
            </a:r>
            <a:r>
              <a:rPr lang="en-CA" sz="3200" i="1" dirty="0" smtClean="0"/>
              <a:t>0.000000001</a:t>
            </a:r>
            <a:r>
              <a:rPr lang="en-CA" sz="3200" i="1" dirty="0"/>
              <a:t>)</a:t>
            </a:r>
            <a:endParaRPr lang="en-CA" sz="3200" dirty="0"/>
          </a:p>
          <a:p>
            <a:pPr marL="514350" lvl="0" indent="-514350">
              <a:spcAft>
                <a:spcPts val="600"/>
              </a:spcAft>
              <a:buFont typeface="+mj-lt"/>
              <a:buAutoNum type="arabicPeriod" startAt="2"/>
            </a:pPr>
            <a:r>
              <a:rPr lang="en-US" sz="3200" dirty="0" smtClean="0"/>
              <a:t>1 </a:t>
            </a:r>
            <a:r>
              <a:rPr lang="en-US" sz="3200" dirty="0"/>
              <a:t>ppb = 1 mg/L</a:t>
            </a:r>
            <a:endParaRPr lang="en-CA" sz="3200" dirty="0"/>
          </a:p>
          <a:p>
            <a:pPr lvl="0">
              <a:spcAft>
                <a:spcPts val="600"/>
              </a:spcAft>
            </a:pPr>
            <a:r>
              <a:rPr lang="en-US" sz="3200" i="1" dirty="0" smtClean="0"/>
              <a:t>	False </a:t>
            </a:r>
            <a:r>
              <a:rPr lang="en-US" sz="3200" i="1" dirty="0"/>
              <a:t>(1 ppb = 1 µg/L)</a:t>
            </a:r>
            <a:endParaRPr lang="en-CA" sz="3200" dirty="0"/>
          </a:p>
          <a:p>
            <a:pPr marL="514350" lvl="0" indent="-514350">
              <a:spcAft>
                <a:spcPts val="600"/>
              </a:spcAft>
              <a:buFont typeface="+mj-lt"/>
              <a:buAutoNum type="arabicPeriod" startAt="3"/>
            </a:pPr>
            <a:r>
              <a:rPr lang="en-US" sz="3200" dirty="0"/>
              <a:t>1 µg/L = 1 ppb</a:t>
            </a:r>
            <a:endParaRPr lang="en-CA" sz="3200" dirty="0"/>
          </a:p>
          <a:p>
            <a:pPr lvl="0">
              <a:spcAft>
                <a:spcPts val="600"/>
              </a:spcAft>
            </a:pPr>
            <a:r>
              <a:rPr lang="en-US" sz="3200" i="1" dirty="0" smtClean="0"/>
              <a:t>	True</a:t>
            </a:r>
            <a:endParaRPr lang="en-CA" sz="3200" dirty="0"/>
          </a:p>
          <a:p>
            <a:endParaRPr lang="en-CA" dirty="0"/>
          </a:p>
        </p:txBody>
      </p:sp>
      <p:sp>
        <p:nvSpPr>
          <p:cNvPr id="6" name="Slide Number Placeholder 5"/>
          <p:cNvSpPr>
            <a:spLocks noGrp="1"/>
          </p:cNvSpPr>
          <p:nvPr>
            <p:ph type="sldNum" sz="quarter" idx="12"/>
          </p:nvPr>
        </p:nvSpPr>
        <p:spPr/>
        <p:txBody>
          <a:bodyPr/>
          <a:lstStyle/>
          <a:p>
            <a:fld id="{696D6939-B8AB-415C-8E07-37773906FC33}" type="slidenum">
              <a:rPr lang="en-US" smtClean="0"/>
              <a:pPr/>
              <a:t>11</a:t>
            </a:fld>
            <a:endParaRPr lang="en-US" dirty="0"/>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094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5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500"/>
                                        <p:tgtEl>
                                          <p:spTgt spid="4">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fade">
                                      <p:cBhvr>
                                        <p:cTn id="31" dur="500"/>
                                        <p:tgtEl>
                                          <p:spTgt spid="4">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Effect transition="in" filter="fade">
                                      <p:cBhvr>
                                        <p:cTn id="36" dur="500"/>
                                        <p:tgtEl>
                                          <p:spTgt spid="4">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Effect transition="in" filter="fade">
                                      <p:cBhvr>
                                        <p:cTn id="4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0C5138D-4C5F-48AF-A64F-FBCEEBACA0DF}" type="slidenum">
              <a:rPr lang="en-US" smtClean="0"/>
              <a:pPr/>
              <a:t>2</a:t>
            </a:fld>
            <a:endParaRPr lang="en-US" dirty="0"/>
          </a:p>
        </p:txBody>
      </p:sp>
      <p:sp>
        <p:nvSpPr>
          <p:cNvPr id="3" name="Rectangle 2"/>
          <p:cNvSpPr/>
          <p:nvPr/>
        </p:nvSpPr>
        <p:spPr>
          <a:xfrm>
            <a:off x="1403648" y="1556792"/>
            <a:ext cx="6192688" cy="4819781"/>
          </a:xfrm>
          <a:prstGeom prst="rect">
            <a:avLst/>
          </a:prstGeom>
        </p:spPr>
        <p:txBody>
          <a:bodyPr wrap="square">
            <a:spAutoFit/>
          </a:bodyPr>
          <a:lstStyle/>
          <a:p>
            <a:pPr lvl="0" algn="ctr">
              <a:spcBef>
                <a:spcPct val="20000"/>
              </a:spcBef>
            </a:pPr>
            <a:r>
              <a:rPr lang="en-US" sz="3200" kern="0" dirty="0">
                <a:solidFill>
                  <a:srgbClr val="000000"/>
                </a:solidFill>
                <a:latin typeface="Arial"/>
                <a:cs typeface="Arial"/>
              </a:rPr>
              <a:t>This presentation is used with Lesson </a:t>
            </a:r>
            <a:r>
              <a:rPr lang="en-US" sz="3200" kern="0" dirty="0" smtClean="0">
                <a:solidFill>
                  <a:srgbClr val="000000"/>
                </a:solidFill>
                <a:latin typeface="Arial"/>
                <a:cs typeface="Arial"/>
              </a:rPr>
              <a:t>Plan 18: Concentration and Unit Conversions</a:t>
            </a:r>
            <a:r>
              <a:rPr lang="en-US" sz="3200" kern="0" dirty="0" smtClean="0">
                <a:solidFill>
                  <a:srgbClr val="FF0000"/>
                </a:solidFill>
                <a:latin typeface="Arial"/>
                <a:cs typeface="Arial"/>
              </a:rPr>
              <a:t> </a:t>
            </a:r>
            <a:r>
              <a:rPr lang="en-US" sz="3200" kern="0" dirty="0">
                <a:solidFill>
                  <a:srgbClr val="000000"/>
                </a:solidFill>
                <a:latin typeface="Arial"/>
                <a:cs typeface="Arial"/>
              </a:rPr>
              <a:t>in </a:t>
            </a:r>
            <a:r>
              <a:rPr lang="en-US" sz="3200" kern="0" dirty="0" smtClean="0">
                <a:solidFill>
                  <a:srgbClr val="000000"/>
                </a:solidFill>
                <a:latin typeface="Arial"/>
                <a:cs typeface="Arial"/>
              </a:rPr>
              <a:t>the Drinking Water Quality Testing Trainer Manual. </a:t>
            </a:r>
            <a:endParaRPr lang="en-US" sz="3200" kern="0" dirty="0">
              <a:solidFill>
                <a:srgbClr val="000000"/>
              </a:solidFill>
              <a:latin typeface="Arial"/>
              <a:cs typeface="Arial"/>
            </a:endParaRPr>
          </a:p>
          <a:p>
            <a:pPr lvl="0">
              <a:spcBef>
                <a:spcPct val="20000"/>
              </a:spcBef>
            </a:pPr>
            <a:endParaRPr lang="en-US" sz="3200" kern="0" dirty="0">
              <a:solidFill>
                <a:srgbClr val="000000"/>
              </a:solidFill>
              <a:latin typeface="Arial"/>
              <a:cs typeface="Arial"/>
            </a:endParaRPr>
          </a:p>
          <a:p>
            <a:pPr lvl="0" algn="ctr">
              <a:spcBef>
                <a:spcPct val="20000"/>
              </a:spcBef>
            </a:pPr>
            <a:r>
              <a:rPr lang="en-US" sz="3200" kern="0" dirty="0">
                <a:solidFill>
                  <a:srgbClr val="000000"/>
                </a:solidFill>
                <a:latin typeface="Arial"/>
                <a:cs typeface="Arial"/>
              </a:rPr>
              <a:t>Available at </a:t>
            </a:r>
            <a:r>
              <a:rPr lang="en-US" sz="3200" kern="0" dirty="0">
                <a:solidFill>
                  <a:srgbClr val="000000"/>
                </a:solidFill>
                <a:latin typeface="Arial"/>
                <a:cs typeface="Arial"/>
                <a:hlinkClick r:id="rId2"/>
              </a:rPr>
              <a:t>www.cawst.org/resources</a:t>
            </a:r>
            <a:endParaRPr lang="en-US" sz="3200" kern="0" dirty="0">
              <a:solidFill>
                <a:srgbClr val="000000"/>
              </a:solidFill>
              <a:latin typeface="Arial"/>
              <a:cs typeface="Arial"/>
            </a:endParaRPr>
          </a:p>
          <a:p>
            <a:pPr lvl="0">
              <a:spcBef>
                <a:spcPct val="20000"/>
              </a:spcBef>
            </a:pPr>
            <a:r>
              <a:rPr lang="en-US" sz="3200" kern="0" dirty="0">
                <a:solidFill>
                  <a:srgbClr val="000000"/>
                </a:solidFill>
                <a:latin typeface="Arial"/>
                <a:cs typeface="Arial"/>
              </a:rPr>
              <a:t> </a:t>
            </a:r>
            <a:endParaRPr lang="en-US" sz="3200" kern="0" dirty="0">
              <a:solidFill>
                <a:srgbClr val="000000"/>
              </a:solidFill>
              <a:latin typeface="Arial"/>
              <a:cs typeface="Arial"/>
            </a:endParaRPr>
          </a:p>
        </p:txBody>
      </p:sp>
    </p:spTree>
    <p:extLst>
      <p:ext uri="{BB962C8B-B14F-4D97-AF65-F5344CB8AC3E}">
        <p14:creationId xmlns:p14="http://schemas.microsoft.com/office/powerpoint/2010/main" val="2913883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576" y="1844824"/>
            <a:ext cx="7772400" cy="1470025"/>
          </a:xfrm>
        </p:spPr>
        <p:txBody>
          <a:bodyPr/>
          <a:lstStyle/>
          <a:p>
            <a:r>
              <a:rPr lang="en-US" b="1" dirty="0" smtClean="0">
                <a:solidFill>
                  <a:schemeClr val="accent2"/>
                </a:solidFill>
              </a:rPr>
              <a:t>Concentration </a:t>
            </a:r>
            <a:br>
              <a:rPr lang="en-US" b="1" dirty="0" smtClean="0">
                <a:solidFill>
                  <a:schemeClr val="accent2"/>
                </a:solidFill>
              </a:rPr>
            </a:br>
            <a:r>
              <a:rPr lang="en-US" b="1" dirty="0" smtClean="0">
                <a:solidFill>
                  <a:schemeClr val="accent2"/>
                </a:solidFill>
              </a:rPr>
              <a:t>and</a:t>
            </a:r>
            <a:br>
              <a:rPr lang="en-US" b="1" dirty="0" smtClean="0">
                <a:solidFill>
                  <a:schemeClr val="accent2"/>
                </a:solidFill>
              </a:rPr>
            </a:br>
            <a:r>
              <a:rPr lang="en-US" b="1" dirty="0" smtClean="0">
                <a:solidFill>
                  <a:schemeClr val="accent2"/>
                </a:solidFill>
              </a:rPr>
              <a:t> Unit Conversions</a:t>
            </a:r>
            <a:endParaRPr lang="en-US" b="1" dirty="0">
              <a:solidFill>
                <a:schemeClr val="accent2"/>
              </a:solidFill>
            </a:endParaRPr>
          </a:p>
        </p:txBody>
      </p:sp>
      <p:pic>
        <p:nvPicPr>
          <p:cNvPr id="2052" name="Picture 4"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dirty="0" smtClean="0">
                <a:solidFill>
                  <a:schemeClr val="accent2"/>
                </a:solidFill>
              </a:rPr>
              <a:t>Learning Expectations</a:t>
            </a:r>
            <a:endParaRPr lang="en-US" b="1" dirty="0">
              <a:solidFill>
                <a:schemeClr val="accent2"/>
              </a:solidFill>
            </a:endParaRPr>
          </a:p>
        </p:txBody>
      </p:sp>
      <p:sp>
        <p:nvSpPr>
          <p:cNvPr id="3075" name="Rectangle 3"/>
          <p:cNvSpPr>
            <a:spLocks noGrp="1" noChangeArrowheads="1"/>
          </p:cNvSpPr>
          <p:nvPr>
            <p:ph type="body" idx="4294967295"/>
          </p:nvPr>
        </p:nvSpPr>
        <p:spPr>
          <a:xfrm>
            <a:off x="467544" y="1628800"/>
            <a:ext cx="8229600" cy="4525963"/>
          </a:xfrm>
        </p:spPr>
        <p:txBody>
          <a:bodyPr/>
          <a:lstStyle/>
          <a:p>
            <a:pPr marL="514350" lvl="0" indent="-514350">
              <a:buFont typeface="+mj-lt"/>
              <a:buAutoNum type="arabicPeriod"/>
            </a:pPr>
            <a:r>
              <a:rPr lang="en-US" dirty="0"/>
              <a:t>Explain concentration and </a:t>
            </a:r>
            <a:r>
              <a:rPr lang="en-US" dirty="0" smtClean="0"/>
              <a:t>units.</a:t>
            </a:r>
            <a:endParaRPr lang="en-CA" dirty="0"/>
          </a:p>
          <a:p>
            <a:pPr marL="514350" indent="-514350">
              <a:buFont typeface="+mj-lt"/>
              <a:buAutoNum type="arabicPeriod"/>
            </a:pPr>
            <a:r>
              <a:rPr lang="en-US" dirty="0"/>
              <a:t>Calculate unit conversions for different </a:t>
            </a:r>
            <a:r>
              <a:rPr lang="en-US" dirty="0" smtClean="0"/>
              <a:t>concentrations. </a:t>
            </a:r>
            <a:endParaRPr lang="en-US" dirty="0"/>
          </a:p>
        </p:txBody>
      </p:sp>
      <p:pic>
        <p:nvPicPr>
          <p:cNvPr id="4"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96D6939-B8AB-415C-8E07-37773906FC33}"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r>
              <a:rPr lang="en-CA" b="1" dirty="0" smtClean="0"/>
              <a:t>Concentration and Units</a:t>
            </a:r>
            <a:endParaRPr lang="en-CA" b="1" dirty="0"/>
          </a:p>
        </p:txBody>
      </p:sp>
      <p:sp>
        <p:nvSpPr>
          <p:cNvPr id="4" name="Rectangle 3"/>
          <p:cNvSpPr txBox="1">
            <a:spLocks noChangeArrowheads="1"/>
          </p:cNvSpPr>
          <p:nvPr/>
        </p:nvSpPr>
        <p:spPr>
          <a:xfrm>
            <a:off x="457200" y="1484784"/>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lvl="0"/>
            <a:r>
              <a:rPr lang="en-US" b="1" dirty="0"/>
              <a:t>Concentration</a:t>
            </a:r>
            <a:r>
              <a:rPr lang="en-US" dirty="0"/>
              <a:t> </a:t>
            </a:r>
            <a:r>
              <a:rPr lang="en-US" dirty="0" smtClean="0"/>
              <a:t>= </a:t>
            </a:r>
            <a:r>
              <a:rPr lang="en-US" dirty="0"/>
              <a:t>amount of a component (or chemical) per volume of </a:t>
            </a:r>
            <a:r>
              <a:rPr lang="en-US" dirty="0" smtClean="0"/>
              <a:t>water, </a:t>
            </a:r>
            <a:r>
              <a:rPr lang="en-US" dirty="0"/>
              <a:t>stated in </a:t>
            </a:r>
            <a:r>
              <a:rPr lang="en-US" dirty="0" smtClean="0"/>
              <a:t>units</a:t>
            </a:r>
          </a:p>
          <a:p>
            <a:r>
              <a:rPr lang="en-US" b="1" dirty="0"/>
              <a:t>Units</a:t>
            </a:r>
            <a:r>
              <a:rPr lang="en-US" dirty="0"/>
              <a:t> =</a:t>
            </a:r>
            <a:r>
              <a:rPr lang="en-US" dirty="0" smtClean="0"/>
              <a:t> </a:t>
            </a:r>
            <a:r>
              <a:rPr lang="en-US" dirty="0"/>
              <a:t>standards of </a:t>
            </a:r>
            <a:r>
              <a:rPr lang="en-US" dirty="0" smtClean="0"/>
              <a:t>measurement 	</a:t>
            </a:r>
            <a:endParaRPr lang="en-US" dirty="0"/>
          </a:p>
          <a:p>
            <a:pPr lvl="1"/>
            <a:r>
              <a:rPr lang="en-US" dirty="0" smtClean="0"/>
              <a:t>e.g., milligrams, </a:t>
            </a:r>
            <a:r>
              <a:rPr lang="en-US" dirty="0" err="1" smtClean="0"/>
              <a:t>litres</a:t>
            </a:r>
            <a:r>
              <a:rPr lang="en-US" dirty="0" smtClean="0"/>
              <a:t>  </a:t>
            </a:r>
            <a:endParaRPr lang="en-CA" dirty="0"/>
          </a:p>
          <a:p>
            <a:pPr lvl="0"/>
            <a:r>
              <a:rPr lang="en-US" dirty="0"/>
              <a:t>Without units test values are </a:t>
            </a:r>
            <a:r>
              <a:rPr lang="en-US" dirty="0" smtClean="0"/>
              <a:t>meaningless</a:t>
            </a:r>
          </a:p>
          <a:p>
            <a:pPr lvl="1"/>
            <a:r>
              <a:rPr lang="en-US" dirty="0" smtClean="0"/>
              <a:t>e.g., Colony Forming Units/100 </a:t>
            </a:r>
            <a:r>
              <a:rPr lang="en-US" dirty="0"/>
              <a:t>mL tell us the number of bacteria in a </a:t>
            </a:r>
            <a:r>
              <a:rPr lang="en-US" dirty="0" smtClean="0"/>
              <a:t>100 </a:t>
            </a:r>
            <a:r>
              <a:rPr lang="en-US" dirty="0" err="1" smtClean="0"/>
              <a:t>millilitre</a:t>
            </a:r>
            <a:r>
              <a:rPr lang="en-US" dirty="0" smtClean="0"/>
              <a:t> volume </a:t>
            </a:r>
            <a:r>
              <a:rPr lang="en-US" dirty="0"/>
              <a:t>of </a:t>
            </a:r>
            <a:r>
              <a:rPr lang="en-US" dirty="0" smtClean="0"/>
              <a:t>water</a:t>
            </a:r>
            <a:endParaRPr lang="en-CA" dirty="0"/>
          </a:p>
        </p:txBody>
      </p:sp>
      <p:sp>
        <p:nvSpPr>
          <p:cNvPr id="6" name="Slide Number Placeholder 5"/>
          <p:cNvSpPr>
            <a:spLocks noGrp="1"/>
          </p:cNvSpPr>
          <p:nvPr>
            <p:ph type="sldNum" sz="quarter" idx="12"/>
          </p:nvPr>
        </p:nvSpPr>
        <p:spPr/>
        <p:txBody>
          <a:bodyPr/>
          <a:lstStyle/>
          <a:p>
            <a:fld id="{696D6939-B8AB-415C-8E07-37773906FC33}" type="slidenum">
              <a:rPr lang="en-US" smtClean="0"/>
              <a:pPr/>
              <a:t>5</a:t>
            </a:fld>
            <a:endParaRPr lang="en-US" dirty="0"/>
          </a:p>
        </p:txBody>
      </p:sp>
    </p:spTree>
    <p:extLst>
      <p:ext uri="{BB962C8B-B14F-4D97-AF65-F5344CB8AC3E}">
        <p14:creationId xmlns:p14="http://schemas.microsoft.com/office/powerpoint/2010/main" val="141330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500"/>
                                        <p:tgtEl>
                                          <p:spTgt spid="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r>
              <a:rPr lang="en-CA" b="1" dirty="0" smtClean="0"/>
              <a:t>Parts Per Million (ppm)</a:t>
            </a:r>
            <a:endParaRPr lang="en-CA" b="1" dirty="0"/>
          </a:p>
        </p:txBody>
      </p:sp>
      <p:sp>
        <p:nvSpPr>
          <p:cNvPr id="5"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endParaRPr lang="en-US" kern="0"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00192" y="3537925"/>
            <a:ext cx="2642616" cy="3081528"/>
          </a:xfrm>
          <a:prstGeom prst="rect">
            <a:avLst/>
          </a:prstGeom>
        </p:spPr>
      </p:pic>
      <p:sp>
        <p:nvSpPr>
          <p:cNvPr id="17" name="Rectangle 3"/>
          <p:cNvSpPr txBox="1">
            <a:spLocks noChangeArrowheads="1"/>
          </p:cNvSpPr>
          <p:nvPr/>
        </p:nvSpPr>
        <p:spPr>
          <a:xfrm>
            <a:off x="457200" y="1754523"/>
            <a:ext cx="6923112"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US" dirty="0" smtClean="0"/>
              <a:t>1 ink drop in 200 </a:t>
            </a:r>
            <a:r>
              <a:rPr lang="en-US" dirty="0"/>
              <a:t>L barrel of water </a:t>
            </a:r>
            <a:r>
              <a:rPr lang="en-US" dirty="0" smtClean="0"/>
              <a:t>= </a:t>
            </a:r>
          </a:p>
          <a:p>
            <a:pPr marL="0" indent="0">
              <a:buNone/>
            </a:pPr>
            <a:r>
              <a:rPr lang="en-US" dirty="0"/>
              <a:t> </a:t>
            </a:r>
            <a:r>
              <a:rPr lang="en-US" dirty="0" smtClean="0"/>
              <a:t>  ink </a:t>
            </a:r>
            <a:r>
              <a:rPr lang="en-US" b="1" dirty="0"/>
              <a:t>concentration</a:t>
            </a:r>
            <a:r>
              <a:rPr lang="en-US" dirty="0"/>
              <a:t> of </a:t>
            </a:r>
            <a:r>
              <a:rPr lang="en-US" b="1" dirty="0"/>
              <a:t>1 </a:t>
            </a:r>
            <a:r>
              <a:rPr lang="en-US" b="1" dirty="0" smtClean="0"/>
              <a:t>ppm</a:t>
            </a:r>
          </a:p>
          <a:p>
            <a:r>
              <a:rPr lang="en-US" dirty="0"/>
              <a:t>1 </a:t>
            </a:r>
            <a:r>
              <a:rPr lang="en-US" dirty="0" smtClean="0"/>
              <a:t>ppm = 1 mg/L</a:t>
            </a:r>
          </a:p>
          <a:p>
            <a:r>
              <a:rPr lang="en-US" dirty="0" smtClean="0"/>
              <a:t>ppm </a:t>
            </a:r>
            <a:r>
              <a:rPr lang="en-US" dirty="0"/>
              <a:t>or mg/L on a lab report means the same thing</a:t>
            </a:r>
            <a:endParaRPr lang="en-US" b="1" dirty="0"/>
          </a:p>
        </p:txBody>
      </p:sp>
      <p:sp>
        <p:nvSpPr>
          <p:cNvPr id="6" name="Slide Number Placeholder 5"/>
          <p:cNvSpPr>
            <a:spLocks noGrp="1"/>
          </p:cNvSpPr>
          <p:nvPr>
            <p:ph type="sldNum" sz="quarter" idx="12"/>
          </p:nvPr>
        </p:nvSpPr>
        <p:spPr/>
        <p:txBody>
          <a:bodyPr/>
          <a:lstStyle/>
          <a:p>
            <a:fld id="{696D6939-B8AB-415C-8E07-37773906FC33}" type="slidenum">
              <a:rPr lang="en-US" smtClean="0"/>
              <a:pPr/>
              <a:t>6</a:t>
            </a:fld>
            <a:endParaRPr lang="en-US" dirty="0"/>
          </a:p>
        </p:txBody>
      </p:sp>
    </p:spTree>
    <p:extLst>
      <p:ext uri="{BB962C8B-B14F-4D97-AF65-F5344CB8AC3E}">
        <p14:creationId xmlns:p14="http://schemas.microsoft.com/office/powerpoint/2010/main" val="367161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fade">
                                      <p:cBhvr>
                                        <p:cTn id="11" dur="500"/>
                                        <p:tgtEl>
                                          <p:spTgt spid="1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7">
                                            <p:txEl>
                                              <p:pRg st="1" end="1"/>
                                            </p:txEl>
                                          </p:spTgt>
                                        </p:tgtEl>
                                        <p:attrNameLst>
                                          <p:attrName>style.visibility</p:attrName>
                                        </p:attrNameLst>
                                      </p:cBhvr>
                                      <p:to>
                                        <p:strVal val="visible"/>
                                      </p:to>
                                    </p:set>
                                    <p:animEffect transition="in" filter="fade">
                                      <p:cBhvr>
                                        <p:cTn id="16" dur="500"/>
                                        <p:tgtEl>
                                          <p:spTgt spid="1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7">
                                            <p:txEl>
                                              <p:pRg st="2" end="2"/>
                                            </p:txEl>
                                          </p:spTgt>
                                        </p:tgtEl>
                                        <p:attrNameLst>
                                          <p:attrName>style.visibility</p:attrName>
                                        </p:attrNameLst>
                                      </p:cBhvr>
                                      <p:to>
                                        <p:strVal val="visible"/>
                                      </p:to>
                                    </p:set>
                                    <p:animEffect transition="in" filter="fade">
                                      <p:cBhvr>
                                        <p:cTn id="26" dur="500"/>
                                        <p:tgtEl>
                                          <p:spTgt spid="1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7">
                                            <p:txEl>
                                              <p:pRg st="3" end="3"/>
                                            </p:txEl>
                                          </p:spTgt>
                                        </p:tgtEl>
                                        <p:attrNameLst>
                                          <p:attrName>style.visibility</p:attrName>
                                        </p:attrNameLst>
                                      </p:cBhvr>
                                      <p:to>
                                        <p:strVal val="visible"/>
                                      </p:to>
                                    </p:set>
                                    <p:animEffect transition="in" filter="fade">
                                      <p:cBhvr>
                                        <p:cTn id="31" dur="5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r>
              <a:rPr lang="en-CA" b="1" dirty="0" smtClean="0"/>
              <a:t>Parts Per Billion (ppb)</a:t>
            </a:r>
            <a:endParaRPr lang="en-CA" b="1" dirty="0"/>
          </a:p>
        </p:txBody>
      </p:sp>
      <p:sp>
        <p:nvSpPr>
          <p:cNvPr id="5"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endParaRPr lang="en-US" kern="0"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85038" y="1672804"/>
            <a:ext cx="3520522" cy="2548284"/>
          </a:xfrm>
          <a:prstGeom prst="rect">
            <a:avLst/>
          </a:prstGeom>
        </p:spPr>
      </p:pic>
      <p:sp>
        <p:nvSpPr>
          <p:cNvPr id="17" name="Rectangle 3"/>
          <p:cNvSpPr txBox="1">
            <a:spLocks noChangeArrowheads="1"/>
          </p:cNvSpPr>
          <p:nvPr/>
        </p:nvSpPr>
        <p:spPr>
          <a:xfrm>
            <a:off x="446829" y="1642269"/>
            <a:ext cx="5834608"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US" dirty="0" smtClean="0"/>
              <a:t>1 ink drop in tanker truck </a:t>
            </a:r>
            <a:r>
              <a:rPr lang="en-US" dirty="0"/>
              <a:t>used to haul gasoline </a:t>
            </a:r>
            <a:r>
              <a:rPr lang="en-US" dirty="0" smtClean="0"/>
              <a:t>=</a:t>
            </a:r>
          </a:p>
          <a:p>
            <a:pPr marL="0" indent="0">
              <a:buNone/>
            </a:pPr>
            <a:r>
              <a:rPr lang="en-US" dirty="0" smtClean="0"/>
              <a:t>   ink </a:t>
            </a:r>
            <a:r>
              <a:rPr lang="en-US" b="1" dirty="0"/>
              <a:t>concentration</a:t>
            </a:r>
            <a:r>
              <a:rPr lang="en-US" dirty="0"/>
              <a:t> of 1 </a:t>
            </a:r>
            <a:r>
              <a:rPr lang="en-US" b="1" dirty="0" smtClean="0"/>
              <a:t>ppb</a:t>
            </a:r>
          </a:p>
          <a:p>
            <a:r>
              <a:rPr lang="en-US" dirty="0"/>
              <a:t>1 </a:t>
            </a:r>
            <a:r>
              <a:rPr lang="en-US" dirty="0" smtClean="0"/>
              <a:t>ppb = 1 </a:t>
            </a:r>
            <a:r>
              <a:rPr lang="en-US" dirty="0"/>
              <a:t>µg/L </a:t>
            </a:r>
            <a:endParaRPr lang="en-US" dirty="0" smtClean="0"/>
          </a:p>
          <a:p>
            <a:r>
              <a:rPr lang="en-US" dirty="0" smtClean="0"/>
              <a:t>ppb </a:t>
            </a:r>
            <a:r>
              <a:rPr lang="en-US" dirty="0"/>
              <a:t>or µg/L on a lab report means the same thing</a:t>
            </a:r>
            <a:endParaRPr lang="en-US" b="1" dirty="0"/>
          </a:p>
        </p:txBody>
      </p:sp>
      <p:sp>
        <p:nvSpPr>
          <p:cNvPr id="6" name="Slide Number Placeholder 5"/>
          <p:cNvSpPr>
            <a:spLocks noGrp="1"/>
          </p:cNvSpPr>
          <p:nvPr>
            <p:ph type="sldNum" sz="quarter" idx="12"/>
          </p:nvPr>
        </p:nvSpPr>
        <p:spPr/>
        <p:txBody>
          <a:bodyPr/>
          <a:lstStyle/>
          <a:p>
            <a:fld id="{696D6939-B8AB-415C-8E07-37773906FC33}" type="slidenum">
              <a:rPr lang="en-US" smtClean="0"/>
              <a:pPr/>
              <a:t>7</a:t>
            </a:fld>
            <a:endParaRPr lang="en-US" dirty="0"/>
          </a:p>
        </p:txBody>
      </p:sp>
    </p:spTree>
    <p:extLst>
      <p:ext uri="{BB962C8B-B14F-4D97-AF65-F5344CB8AC3E}">
        <p14:creationId xmlns:p14="http://schemas.microsoft.com/office/powerpoint/2010/main" val="77712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fade">
                                      <p:cBhvr>
                                        <p:cTn id="11" dur="500"/>
                                        <p:tgtEl>
                                          <p:spTgt spid="1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7">
                                            <p:txEl>
                                              <p:pRg st="1" end="1"/>
                                            </p:txEl>
                                          </p:spTgt>
                                        </p:tgtEl>
                                        <p:attrNameLst>
                                          <p:attrName>style.visibility</p:attrName>
                                        </p:attrNameLst>
                                      </p:cBhvr>
                                      <p:to>
                                        <p:strVal val="visible"/>
                                      </p:to>
                                    </p:set>
                                    <p:animEffect transition="in" filter="fade">
                                      <p:cBhvr>
                                        <p:cTn id="16" dur="500"/>
                                        <p:tgtEl>
                                          <p:spTgt spid="1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7">
                                            <p:txEl>
                                              <p:pRg st="2" end="2"/>
                                            </p:txEl>
                                          </p:spTgt>
                                        </p:tgtEl>
                                        <p:attrNameLst>
                                          <p:attrName>style.visibility</p:attrName>
                                        </p:attrNameLst>
                                      </p:cBhvr>
                                      <p:to>
                                        <p:strVal val="visible"/>
                                      </p:to>
                                    </p:set>
                                    <p:animEffect transition="in" filter="fade">
                                      <p:cBhvr>
                                        <p:cTn id="26" dur="500"/>
                                        <p:tgtEl>
                                          <p:spTgt spid="1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7">
                                            <p:txEl>
                                              <p:pRg st="3" end="3"/>
                                            </p:txEl>
                                          </p:spTgt>
                                        </p:tgtEl>
                                        <p:attrNameLst>
                                          <p:attrName>style.visibility</p:attrName>
                                        </p:attrNameLst>
                                      </p:cBhvr>
                                      <p:to>
                                        <p:strVal val="visible"/>
                                      </p:to>
                                    </p:set>
                                    <p:animEffect transition="in" filter="fade">
                                      <p:cBhvr>
                                        <p:cTn id="31" dur="5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Unit Conversions Chart</a:t>
            </a:r>
            <a:endParaRPr lang="en-CA" b="1" dirty="0"/>
          </a:p>
        </p:txBody>
      </p:sp>
      <p:pic>
        <p:nvPicPr>
          <p:cNvPr id="3"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lvl="0"/>
            <a:endParaRPr lang="en-CA" dirty="0"/>
          </a:p>
        </p:txBody>
      </p:sp>
      <p:sp>
        <p:nvSpPr>
          <p:cNvPr id="8" name="Rectangle 7"/>
          <p:cNvSpPr/>
          <p:nvPr/>
        </p:nvSpPr>
        <p:spPr>
          <a:xfrm>
            <a:off x="786408" y="1478389"/>
            <a:ext cx="7571184" cy="5078313"/>
          </a:xfrm>
          <a:prstGeom prst="rect">
            <a:avLst/>
          </a:prstGeom>
        </p:spPr>
        <p:txBody>
          <a:bodyPr wrap="square">
            <a:spAutoFit/>
          </a:bodyPr>
          <a:lstStyle/>
          <a:p>
            <a:pPr algn="ctr"/>
            <a:r>
              <a:rPr lang="en-CA" sz="2400" dirty="0" smtClean="0"/>
              <a:t>1 </a:t>
            </a:r>
            <a:r>
              <a:rPr lang="en-CA" sz="2400" dirty="0"/>
              <a:t>ppm = 1 mg/L</a:t>
            </a:r>
          </a:p>
          <a:p>
            <a:pPr algn="ctr"/>
            <a:endParaRPr lang="en-CA" dirty="0"/>
          </a:p>
          <a:p>
            <a:pPr algn="ctr"/>
            <a:r>
              <a:rPr lang="en-CA" sz="2400" dirty="0"/>
              <a:t>1 ppb = 1 µg/L</a:t>
            </a:r>
          </a:p>
          <a:p>
            <a:pPr algn="ctr"/>
            <a:endParaRPr lang="en-CA" dirty="0"/>
          </a:p>
          <a:p>
            <a:pPr algn="ctr"/>
            <a:r>
              <a:rPr lang="en-CA" sz="2400" dirty="0"/>
              <a:t>1 mg/L = 1000 µg/L</a:t>
            </a:r>
          </a:p>
          <a:p>
            <a:pPr algn="ctr"/>
            <a:endParaRPr lang="en-CA" dirty="0"/>
          </a:p>
          <a:p>
            <a:pPr algn="ctr"/>
            <a:r>
              <a:rPr lang="en-CA" sz="2400" dirty="0"/>
              <a:t>1 ppm = 1000 ppb</a:t>
            </a:r>
          </a:p>
          <a:p>
            <a:pPr algn="ctr"/>
            <a:r>
              <a:rPr lang="en-CA" sz="2400" dirty="0" smtClean="0"/>
              <a:t>________________________________________</a:t>
            </a:r>
            <a:endParaRPr lang="en-CA" sz="2400" dirty="0"/>
          </a:p>
          <a:p>
            <a:pPr algn="ctr"/>
            <a:endParaRPr lang="en-CA" dirty="0" smtClean="0"/>
          </a:p>
          <a:p>
            <a:pPr algn="ctr"/>
            <a:r>
              <a:rPr lang="en-CA" sz="2400" dirty="0" smtClean="0"/>
              <a:t>To </a:t>
            </a:r>
            <a:r>
              <a:rPr lang="en-CA" sz="2400" dirty="0"/>
              <a:t>convert ppb to ppm divide by 1000</a:t>
            </a:r>
          </a:p>
          <a:p>
            <a:pPr algn="ctr"/>
            <a:r>
              <a:rPr lang="en-CA" sz="2400" dirty="0"/>
              <a:t>To convert µg/L to mg/L divide by 1000</a:t>
            </a:r>
          </a:p>
          <a:p>
            <a:pPr algn="ctr"/>
            <a:endParaRPr lang="en-CA" dirty="0"/>
          </a:p>
          <a:p>
            <a:pPr algn="ctr"/>
            <a:r>
              <a:rPr lang="en-CA" sz="2400" dirty="0"/>
              <a:t>To convert ppm to ppb multiply by 1000</a:t>
            </a:r>
          </a:p>
          <a:p>
            <a:pPr algn="ctr"/>
            <a:r>
              <a:rPr lang="en-CA" sz="2400" dirty="0"/>
              <a:t>To convert mg/L to µg/L multiply by 1000</a:t>
            </a:r>
          </a:p>
          <a:p>
            <a:endParaRPr lang="en-CA" dirty="0"/>
          </a:p>
        </p:txBody>
      </p:sp>
      <p:sp>
        <p:nvSpPr>
          <p:cNvPr id="6" name="Slide Number Placeholder 5"/>
          <p:cNvSpPr>
            <a:spLocks noGrp="1"/>
          </p:cNvSpPr>
          <p:nvPr>
            <p:ph type="sldNum" sz="quarter" idx="12"/>
          </p:nvPr>
        </p:nvSpPr>
        <p:spPr/>
        <p:txBody>
          <a:bodyPr/>
          <a:lstStyle/>
          <a:p>
            <a:fld id="{696D6939-B8AB-415C-8E07-37773906FC33}" type="slidenum">
              <a:rPr lang="en-US" smtClean="0"/>
              <a:pPr/>
              <a:t>8</a:t>
            </a:fld>
            <a:endParaRPr lang="en-US" dirty="0"/>
          </a:p>
        </p:txBody>
      </p:sp>
    </p:spTree>
    <p:extLst>
      <p:ext uri="{BB962C8B-B14F-4D97-AF65-F5344CB8AC3E}">
        <p14:creationId xmlns:p14="http://schemas.microsoft.com/office/powerpoint/2010/main" val="3880171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Unit Conversion Activity</a:t>
            </a:r>
            <a:endParaRPr lang="en-CA" b="1" dirty="0"/>
          </a:p>
        </p:txBody>
      </p:sp>
      <p:sp>
        <p:nvSpPr>
          <p:cNvPr id="3"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514350" indent="-514350">
              <a:buFont typeface="+mj-lt"/>
              <a:buAutoNum type="arabicPeriod"/>
            </a:pPr>
            <a:endParaRPr lang="en-US" kern="0" dirty="0"/>
          </a:p>
        </p:txBody>
      </p:sp>
      <p:sp>
        <p:nvSpPr>
          <p:cNvPr id="4" name="Rectangle 3"/>
          <p:cNvSpPr/>
          <p:nvPr/>
        </p:nvSpPr>
        <p:spPr>
          <a:xfrm>
            <a:off x="755576" y="1772816"/>
            <a:ext cx="7704856" cy="4308872"/>
          </a:xfrm>
          <a:prstGeom prst="rect">
            <a:avLst/>
          </a:prstGeom>
        </p:spPr>
        <p:txBody>
          <a:bodyPr wrap="square">
            <a:spAutoFit/>
          </a:bodyPr>
          <a:lstStyle/>
          <a:p>
            <a:pPr marL="514350" indent="-514350">
              <a:buFont typeface="+mj-lt"/>
              <a:buAutoNum type="arabicPeriod"/>
            </a:pPr>
            <a:r>
              <a:rPr lang="en-CA" sz="3200" dirty="0" smtClean="0"/>
              <a:t>Convert</a:t>
            </a:r>
            <a:r>
              <a:rPr lang="en-CA" sz="3200" dirty="0"/>
              <a:t>: 0.01 ppm into ppb </a:t>
            </a:r>
            <a:endParaRPr lang="en-CA" sz="3200" dirty="0" smtClean="0"/>
          </a:p>
          <a:p>
            <a:pPr marL="534988"/>
            <a:endParaRPr lang="en-CA" sz="3200" dirty="0" smtClean="0"/>
          </a:p>
          <a:p>
            <a:pPr marL="534988"/>
            <a:r>
              <a:rPr lang="en-CA" sz="3200" dirty="0" smtClean="0"/>
              <a:t>Answer</a:t>
            </a:r>
            <a:r>
              <a:rPr lang="en-CA" sz="3200" dirty="0"/>
              <a:t>: 10 </a:t>
            </a:r>
            <a:r>
              <a:rPr lang="en-CA" sz="3200" dirty="0" smtClean="0"/>
              <a:t>ppb</a:t>
            </a:r>
            <a:endParaRPr lang="en-CA" sz="3200" dirty="0"/>
          </a:p>
          <a:p>
            <a:endParaRPr lang="en-CA" sz="3200" dirty="0" smtClean="0"/>
          </a:p>
          <a:p>
            <a:endParaRPr lang="en-CA" sz="3200" dirty="0"/>
          </a:p>
          <a:p>
            <a:pPr marL="514350" indent="-514350">
              <a:buFont typeface="+mj-lt"/>
              <a:buAutoNum type="arabicPeriod" startAt="2"/>
            </a:pPr>
            <a:r>
              <a:rPr lang="en-CA" sz="3200" dirty="0" smtClean="0"/>
              <a:t>Convert</a:t>
            </a:r>
            <a:r>
              <a:rPr lang="en-CA" sz="3200" dirty="0"/>
              <a:t>: 20 µg/L into mg/L </a:t>
            </a:r>
            <a:endParaRPr lang="en-CA" sz="3200" dirty="0" smtClean="0"/>
          </a:p>
          <a:p>
            <a:pPr marL="534988"/>
            <a:endParaRPr lang="en-CA" sz="3200" dirty="0" smtClean="0"/>
          </a:p>
          <a:p>
            <a:pPr marL="534988"/>
            <a:r>
              <a:rPr lang="en-CA" sz="3200" dirty="0" smtClean="0"/>
              <a:t>Answer</a:t>
            </a:r>
            <a:r>
              <a:rPr lang="en-CA" sz="3200" dirty="0"/>
              <a:t>: 0.02 </a:t>
            </a:r>
            <a:r>
              <a:rPr lang="en-CA" sz="3200" dirty="0" smtClean="0"/>
              <a:t>mg/L</a:t>
            </a:r>
            <a:endParaRPr lang="en-CA" sz="3200" dirty="0"/>
          </a:p>
          <a:p>
            <a:endParaRPr lang="en-CA" dirty="0"/>
          </a:p>
        </p:txBody>
      </p:sp>
      <p:sp>
        <p:nvSpPr>
          <p:cNvPr id="6" name="Slide Number Placeholder 5"/>
          <p:cNvSpPr>
            <a:spLocks noGrp="1"/>
          </p:cNvSpPr>
          <p:nvPr>
            <p:ph type="sldNum" sz="quarter" idx="12"/>
          </p:nvPr>
        </p:nvSpPr>
        <p:spPr/>
        <p:txBody>
          <a:bodyPr/>
          <a:lstStyle/>
          <a:p>
            <a:fld id="{696D6939-B8AB-415C-8E07-37773906FC33}" type="slidenum">
              <a:rPr lang="en-US" smtClean="0"/>
              <a:pPr/>
              <a:t>9</a:t>
            </a:fld>
            <a:endParaRPr lang="en-US" dirty="0"/>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02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0cdc2ef2258a2a18f73732683fec1f995b4d9c"/>
</p:tagLst>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100</TotalTime>
  <Words>539</Words>
  <Application>Microsoft Office PowerPoint</Application>
  <PresentationFormat>On-screen Show (4:3)</PresentationFormat>
  <Paragraphs>133</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Template_Powerpoint Presentation_2012</vt:lpstr>
      <vt:lpstr>PowerPoint Presentation</vt:lpstr>
      <vt:lpstr>PowerPoint Presentation</vt:lpstr>
      <vt:lpstr>Concentration  and  Unit Conversions</vt:lpstr>
      <vt:lpstr>Learning Expectations</vt:lpstr>
      <vt:lpstr>Concentration and Units</vt:lpstr>
      <vt:lpstr>Parts Per Million (ppm)</vt:lpstr>
      <vt:lpstr>Parts Per Billion (ppb)</vt:lpstr>
      <vt:lpstr>Unit Conversions Chart</vt:lpstr>
      <vt:lpstr>Unit Conversion Activity</vt:lpstr>
      <vt:lpstr>Unit Conversion Activity</vt:lpstr>
      <vt:lpstr>Review</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CAWST</dc:creator>
  <cp:lastModifiedBy>Rebecca Brown</cp:lastModifiedBy>
  <cp:revision>24</cp:revision>
  <dcterms:created xsi:type="dcterms:W3CDTF">2013-10-18T20:38:12Z</dcterms:created>
  <dcterms:modified xsi:type="dcterms:W3CDTF">2014-07-11T21:40:50Z</dcterms:modified>
</cp:coreProperties>
</file>