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7" r:id="rId2"/>
    <p:sldId id="280" r:id="rId3"/>
    <p:sldId id="267" r:id="rId4"/>
    <p:sldId id="272" r:id="rId5"/>
    <p:sldId id="278" r:id="rId6"/>
    <p:sldId id="269" r:id="rId7"/>
    <p:sldId id="270" r:id="rId8"/>
    <p:sldId id="274" r:id="rId9"/>
    <p:sldId id="268" r:id="rId10"/>
    <p:sldId id="279" r:id="rId11"/>
    <p:sldId id="257" r:id="rId12"/>
    <p:sldId id="258" r:id="rId13"/>
    <p:sldId id="259" r:id="rId14"/>
    <p:sldId id="260" r:id="rId15"/>
    <p:sldId id="261" r:id="rId16"/>
    <p:sldId id="262" r:id="rId17"/>
    <p:sldId id="264" r:id="rId18"/>
    <p:sldId id="265" r:id="rId19"/>
    <p:sldId id="266" r:id="rId20"/>
    <p:sldId id="27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02" autoAdjust="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982DA4D-238C-4CA6-B8F1-15EE9540E164}" type="datetimeFigureOut">
              <a:rPr lang="en-US"/>
              <a:pPr>
                <a:defRPr/>
              </a:pPr>
              <a:t>7/11/2014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C60C859-2F5A-40B9-BF3E-E4359CB49F1B}" type="slidenum">
              <a:rPr lang="en-US"/>
              <a:pPr>
                <a:defRPr/>
              </a:pPr>
              <a:t>‹#›</a:t>
            </a:fld>
            <a:endParaRPr lang="en-US"/>
          </a:p>
        </p:txBody>
      </p:sp>
    </p:spTree>
    <p:extLst>
      <p:ext uri="{BB962C8B-B14F-4D97-AF65-F5344CB8AC3E}">
        <p14:creationId xmlns:p14="http://schemas.microsoft.com/office/powerpoint/2010/main" val="233864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560E112-2B39-4FAE-9A18-9F587B199281}" type="slidenum">
              <a:rPr lang="en-US" smtClean="0">
                <a:solidFill>
                  <a:srgbClr val="000000"/>
                </a:solidFill>
                <a:latin typeface="Arial" charset="0"/>
              </a:rPr>
              <a:pPr eaLnBrk="1" fontAlgn="base" hangingPunct="1">
                <a:spcBef>
                  <a:spcPct val="0"/>
                </a:spcBef>
                <a:spcAft>
                  <a:spcPct val="0"/>
                </a:spcAft>
              </a:pPr>
              <a:t>4</a:t>
            </a:fld>
            <a:endParaRPr lang="en-US" smtClean="0">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2"/>
                </a:solidFill>
              </a:rPr>
              <a:t>- diatoms</a:t>
            </a:r>
            <a:endParaRPr lang="en-CA" dirty="0"/>
          </a:p>
        </p:txBody>
      </p:sp>
      <p:sp>
        <p:nvSpPr>
          <p:cNvPr id="4" name="Slide Number Placeholder 3"/>
          <p:cNvSpPr>
            <a:spLocks noGrp="1"/>
          </p:cNvSpPr>
          <p:nvPr>
            <p:ph type="sldNum" sz="quarter" idx="10"/>
          </p:nvPr>
        </p:nvSpPr>
        <p:spPr/>
        <p:txBody>
          <a:bodyPr/>
          <a:lstStyle/>
          <a:p>
            <a:pPr>
              <a:defRPr/>
            </a:pPr>
            <a:fld id="{5C60C859-2F5A-40B9-BF3E-E4359CB49F1B}" type="slidenum">
              <a:rPr lang="en-US" smtClean="0"/>
              <a:pPr>
                <a:defRPr/>
              </a:pPr>
              <a:t>18</a:t>
            </a:fld>
            <a:endParaRPr lang="en-US"/>
          </a:p>
        </p:txBody>
      </p:sp>
    </p:spTree>
    <p:extLst>
      <p:ext uri="{BB962C8B-B14F-4D97-AF65-F5344CB8AC3E}">
        <p14:creationId xmlns:p14="http://schemas.microsoft.com/office/powerpoint/2010/main" val="138158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560E112-2B39-4FAE-9A18-9F587B199281}" type="slidenum">
              <a:rPr lang="en-US" smtClean="0">
                <a:solidFill>
                  <a:srgbClr val="000000"/>
                </a:solidFill>
                <a:latin typeface="Arial" charset="0"/>
              </a:rPr>
              <a:pPr eaLnBrk="1" fontAlgn="base" hangingPunct="1">
                <a:spcBef>
                  <a:spcPct val="0"/>
                </a:spcBef>
                <a:spcAft>
                  <a:spcPct val="0"/>
                </a:spcAft>
              </a:pPr>
              <a:t>5</a:t>
            </a:fld>
            <a:endParaRPr lang="en-US"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D97BE55-B87B-47DE-A46B-AE22B1D6F0BC}" type="slidenum">
              <a:rPr lang="en-US" smtClean="0">
                <a:latin typeface="Arial" charset="0"/>
              </a:rPr>
              <a:pPr eaLnBrk="1" fontAlgn="base" hangingPunct="1">
                <a:spcBef>
                  <a:spcPct val="0"/>
                </a:spcBef>
                <a:spcAft>
                  <a:spcPct val="0"/>
                </a:spcAft>
              </a:pPr>
              <a:t>6</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3781083-0D50-47FD-9399-587EAF7602DB}" type="slidenum">
              <a:rPr lang="en-US" smtClean="0">
                <a:latin typeface="Arial" charset="0"/>
              </a:rPr>
              <a:pPr eaLnBrk="1" fontAlgn="base" hangingPunct="1">
                <a:spcBef>
                  <a:spcPct val="0"/>
                </a:spcBef>
                <a:spcAft>
                  <a:spcPct val="0"/>
                </a:spcAft>
              </a:pPr>
              <a:t>7</a:t>
            </a:fld>
            <a:endParaRPr lang="en-US" smtClean="0">
              <a:latin typeface="Arial"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rPr>
              <a:t>This graph shows that removal efficiency may actually be negative during the development of the biolayer (especially if the sand is of poor quality).  Over time, the biolayer develops and removal efficiency improves.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6DC4449-1C02-4CFC-8D46-77925AFA9AD7}" type="slidenum">
              <a:rPr lang="en-US" smtClean="0">
                <a:latin typeface="Arial" charset="0"/>
              </a:rPr>
              <a:pPr eaLnBrk="1" fontAlgn="base" hangingPunct="1">
                <a:spcBef>
                  <a:spcPct val="0"/>
                </a:spcBef>
                <a:spcAft>
                  <a:spcPct val="0"/>
                </a:spcAft>
              </a:pPr>
              <a:t>8</a:t>
            </a:fld>
            <a:endParaRPr lang="en-US" smtClean="0">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rPr>
              <a:t>This graph shows that removal efficiency may actually be negative during the development of the biolayer (especially if the sand is of poor quality).  Over time, the biolayer develops and removal efficiency improves.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diatoms are one of the largest and ecologically most significant groups of organisms on Earth. They are also one of the easiest to recognize, because of their unique cell structure, silicified cell wall and life cycle. They occur almost everywhere that is adequately lit (because most species need light for photosynthesis) and wet - in oceans, lakes and rivers; marshes, fens and bogs; damp moss and rock faces; even on the feathers of some diving birds. Some have been captured by other organisms and live as endosymbionts, e.g. in dinoflagellates and foraminifera. Because of their abundance in marine plankton, especially in nutrient-rich areas of the world's oceans, diatoms probably account for as much as 20% of global photosynthetic fixation of carbon (~ 20 Pg carbon fixed per year: Mann 1999), which is more than all the world's tropical rainforests.”</a:t>
            </a:r>
          </a:p>
          <a:p>
            <a:pPr eaLnBrk="1" hangingPunct="1">
              <a:spcBef>
                <a:spcPct val="0"/>
              </a:spcBef>
            </a:pPr>
            <a:endParaRPr lang="en-US" smtClean="0"/>
          </a:p>
          <a:p>
            <a:pPr eaLnBrk="1" hangingPunct="1">
              <a:spcBef>
                <a:spcPct val="0"/>
              </a:spcBef>
            </a:pPr>
            <a:r>
              <a:rPr lang="en-US" smtClean="0"/>
              <a:t>Source: http://tolweb.org/diatoms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508638CF-7CDF-4943-9A6A-C898CB84616B}" type="slidenum">
              <a:rPr lang="en-US" smtClean="0"/>
              <a:pPr eaLnBrk="1" fontAlgn="base" hangingPunct="1">
                <a:spcBef>
                  <a:spcPct val="0"/>
                </a:spcBef>
                <a:spcAft>
                  <a:spcPct val="0"/>
                </a:spcAft>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6DC4449-1C02-4CFC-8D46-77925AFA9AD7}" type="slidenum">
              <a:rPr lang="en-US" smtClean="0">
                <a:latin typeface="Arial" charset="0"/>
              </a:rPr>
              <a:pPr eaLnBrk="1" fontAlgn="base" hangingPunct="1">
                <a:spcBef>
                  <a:spcPct val="0"/>
                </a:spcBef>
                <a:spcAft>
                  <a:spcPct val="0"/>
                </a:spcAft>
              </a:pPr>
              <a:t>10</a:t>
            </a:fld>
            <a:endParaRPr lang="en-US" smtClean="0">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ea typeface="ＭＳ Ｐゴシック" pitchFamily="34" charset="-128"/>
              </a:rPr>
              <a:t>This graph shows that removal efficiency may actually be negative during the development of the biolayer (especially if the sand is of poor quality).  Over time, the biolayer develops and removal efficiency improves.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2"/>
                </a:solidFill>
              </a:rPr>
              <a:t>– Rod Shaped</a:t>
            </a:r>
            <a:endParaRPr lang="en-CA" dirty="0"/>
          </a:p>
        </p:txBody>
      </p:sp>
      <p:sp>
        <p:nvSpPr>
          <p:cNvPr id="4" name="Slide Number Placeholder 3"/>
          <p:cNvSpPr>
            <a:spLocks noGrp="1"/>
          </p:cNvSpPr>
          <p:nvPr>
            <p:ph type="sldNum" sz="quarter" idx="10"/>
          </p:nvPr>
        </p:nvSpPr>
        <p:spPr/>
        <p:txBody>
          <a:bodyPr/>
          <a:lstStyle/>
          <a:p>
            <a:pPr>
              <a:defRPr/>
            </a:pPr>
            <a:fld id="{5C60C859-2F5A-40B9-BF3E-E4359CB49F1B}" type="slidenum">
              <a:rPr lang="en-US" smtClean="0"/>
              <a:pPr>
                <a:defRPr/>
              </a:pPr>
              <a:t>15</a:t>
            </a:fld>
            <a:endParaRPr lang="en-US"/>
          </a:p>
        </p:txBody>
      </p:sp>
    </p:spTree>
    <p:extLst>
      <p:ext uri="{BB962C8B-B14F-4D97-AF65-F5344CB8AC3E}">
        <p14:creationId xmlns:p14="http://schemas.microsoft.com/office/powerpoint/2010/main" val="360282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accent2"/>
                </a:solidFill>
              </a:rPr>
              <a:t>– </a:t>
            </a:r>
            <a:r>
              <a:rPr lang="en-US" b="1" dirty="0" err="1" smtClean="0">
                <a:solidFill>
                  <a:schemeClr val="accent2"/>
                </a:solidFill>
              </a:rPr>
              <a:t>Cocci</a:t>
            </a:r>
            <a:r>
              <a:rPr lang="en-US" b="1" dirty="0" smtClean="0">
                <a:solidFill>
                  <a:schemeClr val="accent2"/>
                </a:solidFill>
              </a:rPr>
              <a:t> Shaped</a:t>
            </a:r>
            <a:endParaRPr lang="en-CA" dirty="0"/>
          </a:p>
        </p:txBody>
      </p:sp>
      <p:sp>
        <p:nvSpPr>
          <p:cNvPr id="4" name="Slide Number Placeholder 3"/>
          <p:cNvSpPr>
            <a:spLocks noGrp="1"/>
          </p:cNvSpPr>
          <p:nvPr>
            <p:ph type="sldNum" sz="quarter" idx="10"/>
          </p:nvPr>
        </p:nvSpPr>
        <p:spPr/>
        <p:txBody>
          <a:bodyPr/>
          <a:lstStyle/>
          <a:p>
            <a:pPr>
              <a:defRPr/>
            </a:pPr>
            <a:fld id="{5C60C859-2F5A-40B9-BF3E-E4359CB49F1B}" type="slidenum">
              <a:rPr lang="en-US" smtClean="0"/>
              <a:pPr>
                <a:defRPr/>
              </a:pPr>
              <a:t>16</a:t>
            </a:fld>
            <a:endParaRPr lang="en-US"/>
          </a:p>
        </p:txBody>
      </p:sp>
    </p:spTree>
    <p:extLst>
      <p:ext uri="{BB962C8B-B14F-4D97-AF65-F5344CB8AC3E}">
        <p14:creationId xmlns:p14="http://schemas.microsoft.com/office/powerpoint/2010/main" val="392752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1F4C56-B748-4242-8F31-13D804BBEFBA}" type="slidenum">
              <a:rPr lang="en-US"/>
              <a:pPr>
                <a:defRPr/>
              </a:pPr>
              <a:t>‹#›</a:t>
            </a:fld>
            <a:endParaRPr lang="en-US"/>
          </a:p>
        </p:txBody>
      </p:sp>
    </p:spTree>
    <p:extLst>
      <p:ext uri="{BB962C8B-B14F-4D97-AF65-F5344CB8AC3E}">
        <p14:creationId xmlns:p14="http://schemas.microsoft.com/office/powerpoint/2010/main" val="419876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E9322-1D36-40DC-BCBA-388EA1446ADE}" type="slidenum">
              <a:rPr lang="en-US"/>
              <a:pPr>
                <a:defRPr/>
              </a:pPr>
              <a:t>‹#›</a:t>
            </a:fld>
            <a:endParaRPr lang="en-US"/>
          </a:p>
        </p:txBody>
      </p:sp>
    </p:spTree>
    <p:extLst>
      <p:ext uri="{BB962C8B-B14F-4D97-AF65-F5344CB8AC3E}">
        <p14:creationId xmlns:p14="http://schemas.microsoft.com/office/powerpoint/2010/main" val="334086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9B1124-D875-4EB5-92C4-BABD80503FC2}" type="slidenum">
              <a:rPr lang="en-US"/>
              <a:pPr>
                <a:defRPr/>
              </a:pPr>
              <a:t>‹#›</a:t>
            </a:fld>
            <a:endParaRPr lang="en-US"/>
          </a:p>
        </p:txBody>
      </p:sp>
    </p:spTree>
    <p:extLst>
      <p:ext uri="{BB962C8B-B14F-4D97-AF65-F5344CB8AC3E}">
        <p14:creationId xmlns:p14="http://schemas.microsoft.com/office/powerpoint/2010/main" val="312031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999EE-8945-4571-A460-5A00B944310A}" type="slidenum">
              <a:rPr lang="en-US"/>
              <a:pPr>
                <a:defRPr/>
              </a:pPr>
              <a:t>‹#›</a:t>
            </a:fld>
            <a:endParaRPr lang="en-US"/>
          </a:p>
        </p:txBody>
      </p:sp>
    </p:spTree>
    <p:extLst>
      <p:ext uri="{BB962C8B-B14F-4D97-AF65-F5344CB8AC3E}">
        <p14:creationId xmlns:p14="http://schemas.microsoft.com/office/powerpoint/2010/main" val="120295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FB51B-A300-4AE7-A1A3-B3401C7EA99F}" type="slidenum">
              <a:rPr lang="en-US"/>
              <a:pPr>
                <a:defRPr/>
              </a:pPr>
              <a:t>‹#›</a:t>
            </a:fld>
            <a:endParaRPr lang="en-US"/>
          </a:p>
        </p:txBody>
      </p:sp>
    </p:spTree>
    <p:extLst>
      <p:ext uri="{BB962C8B-B14F-4D97-AF65-F5344CB8AC3E}">
        <p14:creationId xmlns:p14="http://schemas.microsoft.com/office/powerpoint/2010/main" val="187828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5DE98F-28E2-4352-807E-2C2DE371D91B}" type="slidenum">
              <a:rPr lang="en-US"/>
              <a:pPr>
                <a:defRPr/>
              </a:pPr>
              <a:t>‹#›</a:t>
            </a:fld>
            <a:endParaRPr lang="en-US"/>
          </a:p>
        </p:txBody>
      </p:sp>
    </p:spTree>
    <p:extLst>
      <p:ext uri="{BB962C8B-B14F-4D97-AF65-F5344CB8AC3E}">
        <p14:creationId xmlns:p14="http://schemas.microsoft.com/office/powerpoint/2010/main" val="238592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F4BE64-DD21-4781-9F5B-51EF15040EAD}" type="slidenum">
              <a:rPr lang="en-US"/>
              <a:pPr>
                <a:defRPr/>
              </a:pPr>
              <a:t>‹#›</a:t>
            </a:fld>
            <a:endParaRPr lang="en-US"/>
          </a:p>
        </p:txBody>
      </p:sp>
    </p:spTree>
    <p:extLst>
      <p:ext uri="{BB962C8B-B14F-4D97-AF65-F5344CB8AC3E}">
        <p14:creationId xmlns:p14="http://schemas.microsoft.com/office/powerpoint/2010/main" val="306928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4B5D8A-B6C0-4C6B-8DBE-EE1A218EBDD9}" type="slidenum">
              <a:rPr lang="en-US"/>
              <a:pPr>
                <a:defRPr/>
              </a:pPr>
              <a:t>‹#›</a:t>
            </a:fld>
            <a:endParaRPr lang="en-US"/>
          </a:p>
        </p:txBody>
      </p:sp>
    </p:spTree>
    <p:extLst>
      <p:ext uri="{BB962C8B-B14F-4D97-AF65-F5344CB8AC3E}">
        <p14:creationId xmlns:p14="http://schemas.microsoft.com/office/powerpoint/2010/main" val="62696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2903E2-58F2-49BF-820B-2A5136FDFD6D}" type="slidenum">
              <a:rPr lang="en-US"/>
              <a:pPr>
                <a:defRPr/>
              </a:pPr>
              <a:t>‹#›</a:t>
            </a:fld>
            <a:endParaRPr lang="en-US"/>
          </a:p>
        </p:txBody>
      </p:sp>
    </p:spTree>
    <p:extLst>
      <p:ext uri="{BB962C8B-B14F-4D97-AF65-F5344CB8AC3E}">
        <p14:creationId xmlns:p14="http://schemas.microsoft.com/office/powerpoint/2010/main" val="123717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848F6E-218E-40CD-87DE-E289F193D9B8}" type="slidenum">
              <a:rPr lang="en-US"/>
              <a:pPr>
                <a:defRPr/>
              </a:pPr>
              <a:t>‹#›</a:t>
            </a:fld>
            <a:endParaRPr lang="en-US"/>
          </a:p>
        </p:txBody>
      </p:sp>
    </p:spTree>
    <p:extLst>
      <p:ext uri="{BB962C8B-B14F-4D97-AF65-F5344CB8AC3E}">
        <p14:creationId xmlns:p14="http://schemas.microsoft.com/office/powerpoint/2010/main" val="319431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006542-47AC-4C2E-B40A-789516681821}" type="slidenum">
              <a:rPr lang="en-US"/>
              <a:pPr>
                <a:defRPr/>
              </a:pPr>
              <a:t>‹#›</a:t>
            </a:fld>
            <a:endParaRPr lang="en-US"/>
          </a:p>
        </p:txBody>
      </p:sp>
    </p:spTree>
    <p:extLst>
      <p:ext uri="{BB962C8B-B14F-4D97-AF65-F5344CB8AC3E}">
        <p14:creationId xmlns:p14="http://schemas.microsoft.com/office/powerpoint/2010/main" val="137141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9" charset="0"/>
                <a:ea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9" charset="0"/>
                <a:ea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B167A445-A0F2-42AA-8409-D3B4889D56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503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r>
              <a:rPr lang="en-US" b="1" smtClean="0">
                <a:solidFill>
                  <a:schemeClr val="accent2"/>
                </a:solidFill>
              </a:rPr>
              <a:t>Establishing the Biolayer</a:t>
            </a:r>
            <a:endParaRPr lang="en-US" smtClean="0">
              <a:solidFill>
                <a:schemeClr val="accent2"/>
              </a:solidFill>
            </a:endParaRPr>
          </a:p>
        </p:txBody>
      </p:sp>
      <p:sp>
        <p:nvSpPr>
          <p:cNvPr id="7" name="Rectangle 3"/>
          <p:cNvSpPr>
            <a:spLocks noGrp="1" noChangeArrowheads="1"/>
          </p:cNvSpPr>
          <p:nvPr>
            <p:ph idx="1"/>
          </p:nvPr>
        </p:nvSpPr>
        <p:spPr>
          <a:xfrm>
            <a:off x="431800" y="1377950"/>
            <a:ext cx="8229600" cy="4219575"/>
          </a:xfrm>
        </p:spPr>
        <p:txBody>
          <a:bodyPr/>
          <a:lstStyle/>
          <a:p>
            <a:pPr>
              <a:defRPr/>
            </a:pPr>
            <a:r>
              <a:rPr lang="en-US" dirty="0" smtClean="0"/>
              <a:t>The following pictures show the growing biolayer. </a:t>
            </a:r>
          </a:p>
          <a:p>
            <a:pPr>
              <a:defRPr/>
            </a:pPr>
            <a:r>
              <a:rPr lang="en-US" dirty="0" smtClean="0"/>
              <a:t>The pictures are taken through a microscope. </a:t>
            </a:r>
          </a:p>
          <a:p>
            <a:pPr>
              <a:defRPr/>
            </a:pPr>
            <a:r>
              <a:rPr lang="en-US" dirty="0" smtClean="0"/>
              <a:t>The pictures show many kinds of micro-organisms that grow and live in the biolayer. Not all the micro-organisms help treat the water, but they live in the “community”.</a:t>
            </a:r>
          </a:p>
          <a:p>
            <a:pPr marL="514350" indent="-514350">
              <a:buFontTx/>
              <a:buNone/>
              <a:defRPr/>
            </a:pPr>
            <a:endParaRPr lang="en-US" dirty="0" smtClean="0"/>
          </a:p>
          <a:p>
            <a:pPr marL="514350" indent="-514350" eaLnBrk="1" hangingPunct="1">
              <a:buFontTx/>
              <a:buNone/>
              <a:defRPr/>
            </a:pPr>
            <a:endParaRPr lang="en-US" dirty="0" smtClean="0"/>
          </a:p>
        </p:txBody>
      </p:sp>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6303962"/>
            <a:ext cx="5867400" cy="307777"/>
          </a:xfrm>
          <a:prstGeom prst="rect">
            <a:avLst/>
          </a:prstGeom>
          <a:noFill/>
        </p:spPr>
        <p:txBody>
          <a:bodyPr wrap="square" rtlCol="0">
            <a:spAutoFit/>
          </a:bodyPr>
          <a:lstStyle/>
          <a:p>
            <a:r>
              <a:rPr lang="en-US" sz="1400" dirty="0" smtClean="0">
                <a:latin typeface="+mj-lt"/>
              </a:rPr>
              <a:t>Credit: </a:t>
            </a:r>
            <a:r>
              <a:rPr lang="en-CA" sz="1400" dirty="0" err="1" smtClean="0">
                <a:latin typeface="+mj-lt"/>
              </a:rPr>
              <a:t>Joubert</a:t>
            </a:r>
            <a:r>
              <a:rPr lang="en-CA" sz="1400" dirty="0" smtClean="0">
                <a:latin typeface="+mj-lt"/>
              </a:rPr>
              <a:t> and </a:t>
            </a:r>
            <a:r>
              <a:rPr lang="en-CA" sz="1400" dirty="0" err="1" smtClean="0">
                <a:latin typeface="+mj-lt"/>
              </a:rPr>
              <a:t>Pillay</a:t>
            </a:r>
            <a:r>
              <a:rPr lang="en-CA" sz="1400" dirty="0" smtClean="0">
                <a:latin typeface="+mj-lt"/>
              </a:rPr>
              <a:t>, </a:t>
            </a:r>
            <a:r>
              <a:rPr lang="en-CA" sz="1400" dirty="0">
                <a:latin typeface="+mj-lt"/>
              </a:rPr>
              <a:t>Electronic Journal of </a:t>
            </a:r>
            <a:r>
              <a:rPr lang="en-CA" sz="1400" dirty="0" smtClean="0">
                <a:latin typeface="+mj-lt"/>
              </a:rPr>
              <a:t>Biotechnology, 2008</a:t>
            </a:r>
            <a:endParaRPr lang="en-CA" sz="1400" dirty="0">
              <a:latin typeface="+mj-lt"/>
            </a:endParaRPr>
          </a:p>
        </p:txBody>
      </p:sp>
    </p:spTree>
    <p:extLst>
      <p:ext uri="{BB962C8B-B14F-4D97-AF65-F5344CB8AC3E}">
        <p14:creationId xmlns:p14="http://schemas.microsoft.com/office/powerpoint/2010/main" val="11767425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smtClean="0">
                <a:solidFill>
                  <a:schemeClr val="accent2"/>
                </a:solidFill>
              </a:rPr>
              <a:t>Sand Grain</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38" y="1066800"/>
            <a:ext cx="68580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74638"/>
            <a:ext cx="9144000" cy="1143000"/>
          </a:xfrm>
        </p:spPr>
        <p:txBody>
          <a:bodyPr/>
          <a:lstStyle/>
          <a:p>
            <a:pPr eaLnBrk="1" hangingPunct="1"/>
            <a:r>
              <a:rPr lang="en-US" b="1" dirty="0" smtClean="0">
                <a:solidFill>
                  <a:schemeClr val="accent2"/>
                </a:solidFill>
              </a:rPr>
              <a:t>1 week after starting to use BSF</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00150"/>
            <a:ext cx="68580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solidFill>
                  <a:schemeClr val="accent2"/>
                </a:solidFill>
              </a:rPr>
              <a:t>3 weeks</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3914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152400"/>
            <a:ext cx="8229600" cy="1143000"/>
          </a:xfrm>
        </p:spPr>
        <p:txBody>
          <a:bodyPr/>
          <a:lstStyle/>
          <a:p>
            <a:pPr eaLnBrk="1" hangingPunct="1"/>
            <a:r>
              <a:rPr lang="en-US" b="1" smtClean="0">
                <a:solidFill>
                  <a:schemeClr val="accent2"/>
                </a:solidFill>
              </a:rPr>
              <a:t>4 weeks</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162800" cy="530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dirty="0" smtClean="0">
                <a:solidFill>
                  <a:schemeClr val="accent2"/>
                </a:solidFill>
              </a:rPr>
              <a:t>5 weeks</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3374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dirty="0" smtClean="0">
                <a:solidFill>
                  <a:schemeClr val="accent2"/>
                </a:solidFill>
              </a:rPr>
              <a:t>5 weeks</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670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71475" y="34925"/>
            <a:ext cx="8229600" cy="1143000"/>
          </a:xfrm>
        </p:spPr>
        <p:txBody>
          <a:bodyPr/>
          <a:lstStyle/>
          <a:p>
            <a:pPr eaLnBrk="1" hangingPunct="1"/>
            <a:r>
              <a:rPr lang="en-US" b="1" smtClean="0">
                <a:solidFill>
                  <a:schemeClr val="accent2"/>
                </a:solidFill>
              </a:rPr>
              <a:t>6 weeks</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990600"/>
            <a:ext cx="7162800" cy="536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dirty="0" smtClean="0">
                <a:solidFill>
                  <a:schemeClr val="accent2"/>
                </a:solidFill>
              </a:rPr>
              <a:t>7 weeks</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162800"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113" y="0"/>
            <a:ext cx="8991600" cy="1143000"/>
          </a:xfrm>
        </p:spPr>
        <p:txBody>
          <a:bodyPr/>
          <a:lstStyle/>
          <a:p>
            <a:pPr eaLnBrk="1" hangingPunct="1"/>
            <a:r>
              <a:rPr lang="en-US" b="1" smtClean="0">
                <a:solidFill>
                  <a:schemeClr val="accent2"/>
                </a:solidFill>
              </a:rPr>
              <a:t>8 weeks – no sand surface visible</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1295400"/>
            <a:ext cx="738663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057400"/>
            <a:ext cx="7620000" cy="3243965"/>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a:t>
            </a:r>
            <a:r>
              <a:rPr lang="en-US" sz="3200" kern="0" dirty="0">
                <a:latin typeface="Arial"/>
                <a:cs typeface="Arial"/>
              </a:rPr>
              <a:t>Plan </a:t>
            </a:r>
            <a:r>
              <a:rPr lang="en-US" sz="3200" kern="0" dirty="0" smtClean="0">
                <a:latin typeface="Arial"/>
                <a:cs typeface="Arial"/>
              </a:rPr>
              <a:t>10: Introduction to the Biosand Filter </a:t>
            </a:r>
            <a:r>
              <a:rPr lang="en-US" sz="3200" kern="0" dirty="0">
                <a:latin typeface="Arial"/>
                <a:cs typeface="Arial"/>
              </a:rPr>
              <a:t>in the </a:t>
            </a:r>
            <a:r>
              <a:rPr lang="en-US" sz="3200" kern="0" dirty="0" smtClean="0">
                <a:latin typeface="Arial"/>
                <a:cs typeface="Arial"/>
              </a:rPr>
              <a:t>Biosand Filter for Project Implementers Trainer </a:t>
            </a:r>
            <a:r>
              <a:rPr lang="en-US" sz="3200" kern="0" dirty="0">
                <a:latin typeface="Arial"/>
                <a:cs typeface="Arial"/>
              </a:rPr>
              <a:t>Manual. </a:t>
            </a: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3"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096000"/>
            <a:ext cx="12205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17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chemeClr val="accent2"/>
                </a:solidFill>
              </a:rPr>
              <a:t>Review</a:t>
            </a:r>
          </a:p>
        </p:txBody>
      </p:sp>
      <p:sp>
        <p:nvSpPr>
          <p:cNvPr id="18435" name="Content Placeholder 2"/>
          <p:cNvSpPr>
            <a:spLocks noGrp="1"/>
          </p:cNvSpPr>
          <p:nvPr>
            <p:ph idx="1"/>
          </p:nvPr>
        </p:nvSpPr>
        <p:spPr/>
        <p:txBody>
          <a:bodyPr/>
          <a:lstStyle/>
          <a:p>
            <a:r>
              <a:rPr lang="en-US" smtClean="0"/>
              <a:t>Discuss with a partner how the biolayer develops</a:t>
            </a:r>
          </a:p>
        </p:txBody>
      </p:sp>
      <p:pic>
        <p:nvPicPr>
          <p:cNvPr id="4" name="Picture 8"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1676400"/>
            <a:ext cx="8229600" cy="1371600"/>
          </a:xfrm>
        </p:spPr>
        <p:txBody>
          <a:bodyPr/>
          <a:lstStyle/>
          <a:p>
            <a:pPr eaLnBrk="1" hangingPunct="1"/>
            <a:r>
              <a:rPr lang="en-US" b="1" smtClean="0">
                <a:solidFill>
                  <a:schemeClr val="accent2"/>
                </a:solidFill>
              </a:rPr>
              <a:t>Biolayer Development</a:t>
            </a:r>
          </a:p>
        </p:txBody>
      </p:sp>
      <p:sp>
        <p:nvSpPr>
          <p:cNvPr id="3075" name="Slide Number Placeholder 3"/>
          <p:cNvSpPr>
            <a:spLocks noGrp="1"/>
          </p:cNvSpPr>
          <p:nvPr>
            <p:ph type="sldNum" sz="quarter" idx="12"/>
          </p:nvPr>
        </p:nvSpPr>
        <p:spPr>
          <a:xfrm>
            <a:off x="3124200" y="6356350"/>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fld id="{DF039076-F0F9-4358-919D-CF84C6EB485E}" type="slidenum">
              <a:rPr lang="en-US" smtClean="0">
                <a:latin typeface="Arial" charset="0"/>
              </a:rPr>
              <a:pPr algn="ctr" eaLnBrk="1" hangingPunct="1"/>
              <a:t>3</a:t>
            </a:fld>
            <a:endParaRPr lang="en-US" smtClean="0">
              <a:latin typeface="Arial" charset="0"/>
            </a:endParaRPr>
          </a:p>
        </p:txBody>
      </p:sp>
      <p:pic>
        <p:nvPicPr>
          <p:cNvPr id="3076" name="Picture 5"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1371600" y="3276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endParaRPr lang="en-US" sz="3000" b="1">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rPr>
              <a:t>Learning Expectations</a:t>
            </a:r>
          </a:p>
        </p:txBody>
      </p:sp>
      <p:sp>
        <p:nvSpPr>
          <p:cNvPr id="4099" name="Rectangle 3"/>
          <p:cNvSpPr>
            <a:spLocks noGrp="1" noChangeArrowheads="1"/>
          </p:cNvSpPr>
          <p:nvPr>
            <p:ph idx="1"/>
          </p:nvPr>
        </p:nvSpPr>
        <p:spPr>
          <a:xfrm>
            <a:off x="431800" y="1377950"/>
            <a:ext cx="8229600" cy="4219575"/>
          </a:xfrm>
        </p:spPr>
        <p:txBody>
          <a:bodyPr/>
          <a:lstStyle/>
          <a:p>
            <a:pPr marL="514350" indent="-514350">
              <a:buFontTx/>
              <a:buAutoNum type="arabicPeriod"/>
              <a:defRPr/>
            </a:pPr>
            <a:r>
              <a:rPr lang="en-US" sz="3000" dirty="0" smtClean="0"/>
              <a:t>List and explain the importance of the 8 important points to check to see if a biosand filter is working well.</a:t>
            </a:r>
          </a:p>
          <a:p>
            <a:pPr marL="514350" indent="-514350">
              <a:buFontTx/>
              <a:buNone/>
              <a:defRPr/>
            </a:pPr>
            <a:endParaRPr lang="en-US" dirty="0" smtClean="0"/>
          </a:p>
          <a:p>
            <a:pPr marL="514350" indent="-514350" eaLnBrk="1" hangingPunct="1">
              <a:buFontTx/>
              <a:buNone/>
              <a:defRPr/>
            </a:pPr>
            <a:endParaRPr lang="en-US" dirty="0" smtClean="0"/>
          </a:p>
        </p:txBody>
      </p:sp>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pPr eaLnBrk="1" hangingPunct="1"/>
            <a:r>
              <a:rPr lang="en-US" b="1" dirty="0" smtClean="0">
                <a:solidFill>
                  <a:schemeClr val="accent2"/>
                </a:solidFill>
              </a:rPr>
              <a:t>The Biolayer</a:t>
            </a:r>
          </a:p>
        </p:txBody>
      </p:sp>
      <p:sp>
        <p:nvSpPr>
          <p:cNvPr id="4099" name="Rectangle 3"/>
          <p:cNvSpPr>
            <a:spLocks noGrp="1" noChangeArrowheads="1"/>
          </p:cNvSpPr>
          <p:nvPr>
            <p:ph idx="1"/>
          </p:nvPr>
        </p:nvSpPr>
        <p:spPr>
          <a:xfrm>
            <a:off x="431800" y="1377950"/>
            <a:ext cx="8229600" cy="4219575"/>
          </a:xfrm>
        </p:spPr>
        <p:txBody>
          <a:bodyPr/>
          <a:lstStyle/>
          <a:p>
            <a:pPr>
              <a:defRPr/>
            </a:pPr>
            <a:r>
              <a:rPr lang="en-US" sz="3000" dirty="0" smtClean="0"/>
              <a:t>The biolayer is a key part of the biosand filter </a:t>
            </a:r>
          </a:p>
          <a:p>
            <a:pPr>
              <a:defRPr/>
            </a:pPr>
            <a:r>
              <a:rPr lang="en-US" sz="3000" dirty="0" smtClean="0"/>
              <a:t>It helps the filter treat water better</a:t>
            </a:r>
          </a:p>
          <a:p>
            <a:pPr>
              <a:defRPr/>
            </a:pPr>
            <a:r>
              <a:rPr lang="en-US" sz="3000" dirty="0" smtClean="0"/>
              <a:t>It takes about 30 days to grow </a:t>
            </a:r>
          </a:p>
          <a:p>
            <a:pPr>
              <a:defRPr/>
            </a:pPr>
            <a:r>
              <a:rPr lang="en-US" sz="3000" dirty="0" smtClean="0"/>
              <a:t>Checking that the filter has been used for at least 30 days, so that the biolayer is developed, is one of the 8 key filter performance points that you can check to know that a filter is treating water well.</a:t>
            </a:r>
          </a:p>
          <a:p>
            <a:pPr marL="514350" indent="-514350">
              <a:buFontTx/>
              <a:buNone/>
              <a:defRPr/>
            </a:pPr>
            <a:endParaRPr lang="en-US" dirty="0" smtClean="0"/>
          </a:p>
          <a:p>
            <a:pPr marL="514350" indent="-514350" eaLnBrk="1" hangingPunct="1">
              <a:buFontTx/>
              <a:buNone/>
              <a:defRPr/>
            </a:pPr>
            <a:endParaRPr lang="en-US" dirty="0" smtClean="0"/>
          </a:p>
        </p:txBody>
      </p:sp>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71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t>Establishing the Biolayer</a:t>
            </a:r>
          </a:p>
        </p:txBody>
      </p:sp>
      <p:pic>
        <p:nvPicPr>
          <p:cNvPr id="6147" name="Picture 3" descr="Percentage Removal Efficiency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70866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91982" y="2895600"/>
            <a:ext cx="16875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dirty="0" smtClean="0">
                <a:latin typeface="Arial" charset="0"/>
              </a:rPr>
              <a:t>Pathogens removed from the water</a:t>
            </a:r>
            <a:endParaRPr lang="en-US" sz="2400" dirty="0">
              <a:latin typeface="Arial" charset="0"/>
            </a:endParaRPr>
          </a:p>
        </p:txBody>
      </p:sp>
      <p:sp>
        <p:nvSpPr>
          <p:cNvPr id="6149" name="Text Box 5"/>
          <p:cNvSpPr txBox="1">
            <a:spLocks noChangeArrowheads="1"/>
          </p:cNvSpPr>
          <p:nvPr/>
        </p:nvSpPr>
        <p:spPr bwMode="auto">
          <a:xfrm>
            <a:off x="1487488" y="2167530"/>
            <a:ext cx="798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dirty="0" smtClean="0">
                <a:latin typeface="Arial" charset="0"/>
              </a:rPr>
              <a:t>99%</a:t>
            </a:r>
            <a:endParaRPr lang="en-US" sz="2400" dirty="0">
              <a:latin typeface="Arial" charset="0"/>
            </a:endParaRPr>
          </a:p>
        </p:txBody>
      </p:sp>
      <p:sp>
        <p:nvSpPr>
          <p:cNvPr id="6150" name="Text Box 6"/>
          <p:cNvSpPr txBox="1">
            <a:spLocks noChangeArrowheads="1"/>
          </p:cNvSpPr>
          <p:nvPr/>
        </p:nvSpPr>
        <p:spPr bwMode="auto">
          <a:xfrm>
            <a:off x="4443413" y="5862918"/>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dirty="0">
                <a:latin typeface="Arial" charset="0"/>
              </a:rPr>
              <a:t>Time (days)</a:t>
            </a:r>
          </a:p>
        </p:txBody>
      </p:sp>
      <p:sp>
        <p:nvSpPr>
          <p:cNvPr id="6151" name="Text Box 7"/>
          <p:cNvSpPr txBox="1">
            <a:spLocks noChangeArrowheads="1"/>
          </p:cNvSpPr>
          <p:nvPr/>
        </p:nvSpPr>
        <p:spPr bwMode="auto">
          <a:xfrm>
            <a:off x="4572000" y="52578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dirty="0">
                <a:latin typeface="Arial" charset="0"/>
              </a:rPr>
              <a:t>30</a:t>
            </a:r>
          </a:p>
        </p:txBody>
      </p:sp>
      <p:sp>
        <p:nvSpPr>
          <p:cNvPr id="6152" name="Line 8"/>
          <p:cNvSpPr>
            <a:spLocks noChangeShapeType="1"/>
          </p:cNvSpPr>
          <p:nvPr/>
        </p:nvSpPr>
        <p:spPr bwMode="auto">
          <a:xfrm flipV="1">
            <a:off x="5416550" y="2509838"/>
            <a:ext cx="949325" cy="236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CA"/>
          </a:p>
        </p:txBody>
      </p:sp>
      <p:sp>
        <p:nvSpPr>
          <p:cNvPr id="6153" name="Oval 9"/>
          <p:cNvSpPr>
            <a:spLocks noChangeArrowheads="1"/>
          </p:cNvSpPr>
          <p:nvPr/>
        </p:nvSpPr>
        <p:spPr bwMode="auto">
          <a:xfrm>
            <a:off x="5410200" y="2362200"/>
            <a:ext cx="593725" cy="593725"/>
          </a:xfrm>
          <a:prstGeom prst="ellipse">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4" name="Line 10"/>
          <p:cNvSpPr>
            <a:spLocks noChangeShapeType="1"/>
          </p:cNvSpPr>
          <p:nvPr/>
        </p:nvSpPr>
        <p:spPr bwMode="auto">
          <a:xfrm flipV="1">
            <a:off x="5891213" y="2133600"/>
            <a:ext cx="357187" cy="228600"/>
          </a:xfrm>
          <a:prstGeom prst="line">
            <a:avLst/>
          </a:prstGeom>
          <a:noFill/>
          <a:ln w="381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7" name="Rectangle 11"/>
          <p:cNvSpPr>
            <a:spLocks noChangeArrowheads="1"/>
          </p:cNvSpPr>
          <p:nvPr/>
        </p:nvSpPr>
        <p:spPr bwMode="auto">
          <a:xfrm>
            <a:off x="6248400" y="2027238"/>
            <a:ext cx="2787650" cy="1325562"/>
          </a:xfrm>
          <a:prstGeom prst="rect">
            <a:avLst/>
          </a:prstGeom>
          <a:solidFill>
            <a:srgbClr val="FFFFFF"/>
          </a:solidFill>
          <a:ln w="15875">
            <a:solidFill>
              <a:srgbClr val="808080"/>
            </a:solidFill>
            <a:miter lim="800000"/>
            <a:headEnd/>
            <a:tailEnd/>
          </a:ln>
        </p:spPr>
        <p:txBody>
          <a:bodyPr/>
          <a:lstStyle/>
          <a:p>
            <a:r>
              <a:rPr lang="en-US" sz="1600" dirty="0"/>
              <a:t>After </a:t>
            </a:r>
            <a:r>
              <a:rPr lang="en-US" sz="1600" dirty="0" smtClean="0"/>
              <a:t>doing a Swirl and Dump, the filter does not work as well for a few days. After a few days, the biolayer grows back again.</a:t>
            </a:r>
            <a:endParaRPr lang="en-US" sz="1600" dirty="0"/>
          </a:p>
        </p:txBody>
      </p:sp>
      <p:sp>
        <p:nvSpPr>
          <p:cNvPr id="26639" name="Text Box 13"/>
          <p:cNvSpPr txBox="1">
            <a:spLocks noChangeArrowheads="1"/>
          </p:cNvSpPr>
          <p:nvPr/>
        </p:nvSpPr>
        <p:spPr bwMode="auto">
          <a:xfrm>
            <a:off x="6248400" y="3680429"/>
            <a:ext cx="2771776" cy="1348805"/>
          </a:xfrm>
          <a:prstGeom prst="rect">
            <a:avLst/>
          </a:prstGeom>
          <a:noFill/>
          <a:ln w="1587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latin typeface="Arial" charset="0"/>
              </a:rPr>
              <a:t>The removal efficiency will </a:t>
            </a:r>
            <a:r>
              <a:rPr lang="en-US" sz="1600" dirty="0" smtClean="0">
                <a:latin typeface="Arial" charset="0"/>
              </a:rPr>
              <a:t>vary, but generally increases, as </a:t>
            </a:r>
            <a:r>
              <a:rPr lang="en-US" sz="1600" dirty="0">
                <a:latin typeface="Arial" charset="0"/>
              </a:rPr>
              <a:t>the biolayer </a:t>
            </a:r>
            <a:r>
              <a:rPr lang="en-US" sz="1600" dirty="0" smtClean="0">
                <a:latin typeface="Arial" charset="0"/>
              </a:rPr>
              <a:t>develops over the first 30 days.</a:t>
            </a:r>
            <a:endParaRPr lang="en-US" sz="1600" dirty="0">
              <a:latin typeface="Arial" charset="0"/>
            </a:endParaRPr>
          </a:p>
        </p:txBody>
      </p:sp>
      <p:sp>
        <p:nvSpPr>
          <p:cNvPr id="6158" name="Line 14"/>
          <p:cNvSpPr>
            <a:spLocks noChangeShapeType="1"/>
          </p:cNvSpPr>
          <p:nvPr/>
        </p:nvSpPr>
        <p:spPr bwMode="auto">
          <a:xfrm>
            <a:off x="4648200" y="3500438"/>
            <a:ext cx="1600200" cy="302418"/>
          </a:xfrm>
          <a:prstGeom prst="line">
            <a:avLst/>
          </a:prstGeom>
          <a:noFill/>
          <a:ln w="381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6" name="Text Box 5"/>
          <p:cNvSpPr txBox="1">
            <a:spLocks noChangeArrowheads="1"/>
          </p:cNvSpPr>
          <p:nvPr/>
        </p:nvSpPr>
        <p:spPr bwMode="auto">
          <a:xfrm>
            <a:off x="1639888" y="4953000"/>
            <a:ext cx="646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dirty="0" smtClean="0">
                <a:latin typeface="Arial" charset="0"/>
              </a:rPr>
              <a:t>0%</a:t>
            </a:r>
            <a:endParaRPr lang="en-US" sz="2400" dirty="0">
              <a:latin typeface="Arial" charset="0"/>
            </a:endParaRPr>
          </a:p>
        </p:txBody>
      </p:sp>
      <p:sp>
        <p:nvSpPr>
          <p:cNvPr id="17" name="Text Box 5"/>
          <p:cNvSpPr txBox="1">
            <a:spLocks noChangeArrowheads="1"/>
          </p:cNvSpPr>
          <p:nvPr/>
        </p:nvSpPr>
        <p:spPr bwMode="auto">
          <a:xfrm>
            <a:off x="2133600" y="52578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dirty="0" smtClean="0">
                <a:latin typeface="Arial" charset="0"/>
              </a:rPr>
              <a:t>0</a:t>
            </a:r>
            <a:endParaRPr lang="en-US" sz="2400" dirty="0">
              <a:latin typeface="Arial" charset="0"/>
            </a:endParaRPr>
          </a:p>
        </p:txBody>
      </p:sp>
      <p:sp>
        <p:nvSpPr>
          <p:cNvPr id="18" name="Text Box 7"/>
          <p:cNvSpPr txBox="1">
            <a:spLocks noChangeArrowheads="1"/>
          </p:cNvSpPr>
          <p:nvPr/>
        </p:nvSpPr>
        <p:spPr bwMode="auto">
          <a:xfrm>
            <a:off x="7086600" y="5253318"/>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dirty="0" smtClean="0">
                <a:latin typeface="Arial" charset="0"/>
              </a:rPr>
              <a:t>60</a:t>
            </a:r>
            <a:endParaRPr lang="en-US" sz="2400" dirty="0">
              <a:latin typeface="Arial" charset="0"/>
            </a:endParaRPr>
          </a:p>
        </p:txBody>
      </p:sp>
      <p:pic>
        <p:nvPicPr>
          <p:cNvPr id="19" name="Picture 8"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P spid="266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pPr eaLnBrk="1" hangingPunct="1"/>
            <a:r>
              <a:rPr lang="en-US" b="1" smtClean="0">
                <a:solidFill>
                  <a:schemeClr val="accent2"/>
                </a:solidFill>
              </a:rPr>
              <a:t>Establishing the Biolayer</a:t>
            </a:r>
            <a:endParaRPr lang="en-US" smtClean="0">
              <a:solidFill>
                <a:schemeClr val="accent2"/>
              </a:solidFill>
            </a:endParaRPr>
          </a:p>
        </p:txBody>
      </p:sp>
      <p:sp>
        <p:nvSpPr>
          <p:cNvPr id="7171" name="Text Box 9"/>
          <p:cNvSpPr txBox="1">
            <a:spLocks noChangeArrowheads="1"/>
          </p:cNvSpPr>
          <p:nvPr/>
        </p:nvSpPr>
        <p:spPr bwMode="auto">
          <a:xfrm>
            <a:off x="1143000" y="5867400"/>
            <a:ext cx="7162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dirty="0" smtClean="0">
                <a:latin typeface="+mj-lt"/>
              </a:rPr>
              <a:t>source water = “influent, filtered water = “effluent”</a:t>
            </a:r>
          </a:p>
          <a:p>
            <a:endParaRPr lang="en-US" sz="1400" dirty="0">
              <a:latin typeface="+mj-lt"/>
            </a:endParaRPr>
          </a:p>
          <a:p>
            <a:r>
              <a:rPr lang="en-US" sz="1400" dirty="0"/>
              <a:t>Credit: Sharma, D., Kathmandu University, 2005. </a:t>
            </a:r>
          </a:p>
        </p:txBody>
      </p:sp>
      <p:pic>
        <p:nvPicPr>
          <p:cNvPr id="717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750252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1"/>
          <p:cNvSpPr txBox="1">
            <a:spLocks noChangeArrowheads="1"/>
          </p:cNvSpPr>
          <p:nvPr/>
        </p:nvSpPr>
        <p:spPr bwMode="auto">
          <a:xfrm>
            <a:off x="685800" y="1600200"/>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200" dirty="0" smtClean="0">
                <a:latin typeface="Arial" charset="0"/>
              </a:rPr>
              <a:t>The number of bacteria in source water (blue line) </a:t>
            </a:r>
            <a:r>
              <a:rPr lang="en-US" sz="2200" dirty="0">
                <a:latin typeface="Arial" charset="0"/>
              </a:rPr>
              <a:t>and </a:t>
            </a:r>
            <a:r>
              <a:rPr lang="en-US" sz="2200" dirty="0" smtClean="0">
                <a:latin typeface="Arial" charset="0"/>
              </a:rPr>
              <a:t>filtered water (pink line) over first 4 weeks</a:t>
            </a:r>
            <a:endParaRPr lang="en-US" sz="2200" dirty="0">
              <a:latin typeface="Arial" charset="0"/>
            </a:endParaRPr>
          </a:p>
        </p:txBody>
      </p:sp>
      <p:pic>
        <p:nvPicPr>
          <p:cNvPr id="7" name="Picture 8"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r>
              <a:rPr lang="en-US" b="1" dirty="0" smtClean="0">
                <a:solidFill>
                  <a:schemeClr val="accent2"/>
                </a:solidFill>
              </a:rPr>
              <a:t>Establishing the Biolayer</a:t>
            </a:r>
            <a:endParaRPr lang="en-US" dirty="0" smtClean="0">
              <a:solidFill>
                <a:schemeClr val="accent2"/>
              </a:solidFill>
            </a:endParaRPr>
          </a:p>
        </p:txBody>
      </p:sp>
      <p:sp>
        <p:nvSpPr>
          <p:cNvPr id="7" name="Rectangle 3"/>
          <p:cNvSpPr>
            <a:spLocks noGrp="1" noChangeArrowheads="1"/>
          </p:cNvSpPr>
          <p:nvPr>
            <p:ph idx="1"/>
          </p:nvPr>
        </p:nvSpPr>
        <p:spPr>
          <a:xfrm>
            <a:off x="431800" y="1377950"/>
            <a:ext cx="8229600" cy="4219575"/>
          </a:xfrm>
        </p:spPr>
        <p:txBody>
          <a:bodyPr/>
          <a:lstStyle/>
          <a:p>
            <a:pPr>
              <a:defRPr/>
            </a:pPr>
            <a:r>
              <a:rPr lang="en-US" dirty="0" smtClean="0"/>
              <a:t>As dirty water is poured through the filter, micro-organisms in the water begin to live in the top 1-2 cm of the sand. They become the biolayer. </a:t>
            </a:r>
          </a:p>
          <a:p>
            <a:pPr>
              <a:defRPr/>
            </a:pPr>
            <a:r>
              <a:rPr lang="en-US" dirty="0" smtClean="0"/>
              <a:t>It takes about 30 days to establish a stable “community” of micro-organisms.</a:t>
            </a:r>
          </a:p>
          <a:p>
            <a:pPr>
              <a:defRPr/>
            </a:pPr>
            <a:r>
              <a:rPr lang="en-US" dirty="0" smtClean="0"/>
              <a:t>In the biolayer, micro-organisms eat some of the pathogens in the water. This helps the filter make the water safer to drink.</a:t>
            </a:r>
          </a:p>
          <a:p>
            <a:pPr marL="514350" indent="-514350">
              <a:buFontTx/>
              <a:buNone/>
              <a:defRPr/>
            </a:pPr>
            <a:endParaRPr lang="en-US" dirty="0" smtClean="0"/>
          </a:p>
          <a:p>
            <a:pPr marL="514350" indent="-514350" eaLnBrk="1" hangingPunct="1">
              <a:buFontTx/>
              <a:buNone/>
              <a:defRPr/>
            </a:pPr>
            <a:endParaRPr lang="en-US" dirty="0" smtClean="0"/>
          </a:p>
        </p:txBody>
      </p:sp>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b="1" dirty="0">
                <a:solidFill>
                  <a:schemeClr val="accent2"/>
                </a:solidFill>
              </a:rPr>
              <a:t>Types of Micro-organisms</a:t>
            </a:r>
          </a:p>
        </p:txBody>
      </p:sp>
      <p:sp>
        <p:nvSpPr>
          <p:cNvPr id="5123" name="Content Placeholder 2"/>
          <p:cNvSpPr>
            <a:spLocks noGrp="1"/>
          </p:cNvSpPr>
          <p:nvPr>
            <p:ph idx="1"/>
          </p:nvPr>
        </p:nvSpPr>
        <p:spPr>
          <a:xfrm>
            <a:off x="457200" y="1600200"/>
            <a:ext cx="8153400" cy="4525963"/>
          </a:xfrm>
        </p:spPr>
        <p:txBody>
          <a:bodyPr/>
          <a:lstStyle/>
          <a:p>
            <a:pPr marL="0" indent="0" algn="ctr" eaLnBrk="1" hangingPunct="1">
              <a:buFontTx/>
              <a:buNone/>
            </a:pPr>
            <a:endParaRPr lang="en-US" dirty="0" smtClean="0"/>
          </a:p>
          <a:p>
            <a:pPr marL="0" indent="0" eaLnBrk="1" hangingPunct="1">
              <a:buFontTx/>
              <a:buNone/>
            </a:pPr>
            <a:r>
              <a:rPr lang="en-US" sz="4000" dirty="0" smtClean="0"/>
              <a:t>1. </a:t>
            </a:r>
            <a:r>
              <a:rPr lang="en-US" sz="3600" dirty="0" smtClean="0"/>
              <a:t>Bacteria - primary micro-organisms</a:t>
            </a:r>
          </a:p>
          <a:p>
            <a:pPr marL="0" indent="0" eaLnBrk="1" hangingPunct="1">
              <a:buFontTx/>
              <a:buNone/>
            </a:pPr>
            <a:endParaRPr lang="en-US" sz="3600" dirty="0" smtClean="0"/>
          </a:p>
          <a:p>
            <a:pPr marL="0" indent="0" eaLnBrk="1" hangingPunct="1">
              <a:buFontTx/>
              <a:buNone/>
            </a:pPr>
            <a:r>
              <a:rPr lang="en-US" sz="3600" dirty="0" smtClean="0"/>
              <a:t>2. Diatoms - Rod and </a:t>
            </a:r>
            <a:r>
              <a:rPr lang="en-US" sz="3600" dirty="0" err="1" smtClean="0"/>
              <a:t>cocci</a:t>
            </a:r>
            <a:r>
              <a:rPr lang="en-US" sz="3600" dirty="0" smtClean="0"/>
              <a:t> shaped </a:t>
            </a:r>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6303962"/>
            <a:ext cx="887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TotalTime>
  <Words>671</Words>
  <Application>Microsoft Office PowerPoint</Application>
  <PresentationFormat>On-screen Show (4:3)</PresentationFormat>
  <Paragraphs>115</Paragraphs>
  <Slides>20</Slides>
  <Notes>10</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Template_PowerPoint Presentation</vt:lpstr>
      <vt:lpstr>PowerPoint Presentation</vt:lpstr>
      <vt:lpstr>PowerPoint Presentation</vt:lpstr>
      <vt:lpstr>Biolayer Development</vt:lpstr>
      <vt:lpstr>Learning Expectations</vt:lpstr>
      <vt:lpstr>The Biolayer</vt:lpstr>
      <vt:lpstr>Establishing the Biolayer</vt:lpstr>
      <vt:lpstr>Establishing the Biolayer</vt:lpstr>
      <vt:lpstr>Establishing the Biolayer</vt:lpstr>
      <vt:lpstr>Types of Micro-organisms</vt:lpstr>
      <vt:lpstr>Establishing the Biolayer</vt:lpstr>
      <vt:lpstr>Sand Grain</vt:lpstr>
      <vt:lpstr>1 week after starting to use BSF</vt:lpstr>
      <vt:lpstr>3 weeks</vt:lpstr>
      <vt:lpstr>4 weeks</vt:lpstr>
      <vt:lpstr>5 weeks</vt:lpstr>
      <vt:lpstr>5 weeks</vt:lpstr>
      <vt:lpstr>6 weeks</vt:lpstr>
      <vt:lpstr>7 weeks</vt:lpstr>
      <vt:lpstr>8 weeks – no sand surface visible</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mforan</dc:creator>
  <cp:lastModifiedBy>Rebecca Brown</cp:lastModifiedBy>
  <cp:revision>28</cp:revision>
  <dcterms:created xsi:type="dcterms:W3CDTF">2010-11-22T18:37:35Z</dcterms:created>
  <dcterms:modified xsi:type="dcterms:W3CDTF">2014-07-11T19:43:53Z</dcterms:modified>
</cp:coreProperties>
</file>