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1" r:id="rId2"/>
    <p:sldId id="263" r:id="rId3"/>
    <p:sldId id="309" r:id="rId4"/>
    <p:sldId id="321" r:id="rId5"/>
    <p:sldId id="352" r:id="rId6"/>
    <p:sldId id="353" r:id="rId7"/>
    <p:sldId id="355" r:id="rId8"/>
    <p:sldId id="357" r:id="rId9"/>
    <p:sldId id="358" r:id="rId10"/>
    <p:sldId id="350" r:id="rId11"/>
    <p:sldId id="307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C6F4"/>
    <a:srgbClr val="0C7B58"/>
    <a:srgbClr val="FEC441"/>
    <a:srgbClr val="025479"/>
    <a:srgbClr val="2A95B9"/>
    <a:srgbClr val="F1512A"/>
    <a:srgbClr val="EF51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47" autoAdjust="0"/>
    <p:restoredTop sz="78503" autoAdjust="0"/>
  </p:normalViewPr>
  <p:slideViewPr>
    <p:cSldViewPr snapToGrid="0" snapToObjects="1">
      <p:cViewPr varScale="1">
        <p:scale>
          <a:sx n="49" d="100"/>
          <a:sy n="49" d="100"/>
        </p:scale>
        <p:origin x="4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0" d="100"/>
          <a:sy n="110" d="100"/>
        </p:scale>
        <p:origin x="410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CD9EA6-D1FA-AB46-909D-D3AD7FCFC5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E7448-AB70-B245-8C29-A6CE0229FA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0212D-D8F0-0746-9311-6D3C2C5595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0BCE4-DDA7-4441-A225-AF5DA0E01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39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gEwzDydciWc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vimeo.com/579445250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872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52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Video is also available online at </a:t>
            </a:r>
            <a:r>
              <a:rPr lang="en-US" sz="2400" u="sng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www.youtube.com/watch?v=gEwzDydciWc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 or </a:t>
            </a:r>
            <a:r>
              <a:rPr lang="en-CA" sz="2400" u="sng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https://vimeo.com/579445250</a:t>
            </a:r>
            <a:r>
              <a:rPr lang="en-CA" sz="2400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lang="en-US" sz="2400" kern="1200" dirty="0">
              <a:solidFill>
                <a:schemeClr val="tx1"/>
              </a:solidFill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507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Culture media is ‘food’ for growing bacteria.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There are many types of culture</a:t>
            </a:r>
            <a:r>
              <a:rPr lang="en-US" baseline="0" dirty="0"/>
              <a:t> media for growing E. coli depending on the country and availability. These are only examples. 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582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Trainer Manual for instructions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27062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kern="1200" dirty="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Too much culture media can results in filter paper sticking to the top of the Petri dish 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77374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Trainer Manual</a:t>
            </a:r>
            <a:r>
              <a:rPr lang="en-US" baseline="0" dirty="0"/>
              <a:t> for Review activities. 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5476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37DFE1-8EA6-964E-A1CE-D998785FC4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07"/>
            <a:ext cx="24457827" cy="13755867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E4BFE0-2A60-374D-8DA3-5CA0305A9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2864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FC0DF-FDE6-1E40-974B-57768878E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40714"/>
            <a:ext cx="24457827" cy="13755867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E4BFE0-2A60-374D-8DA3-5CA0305A9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8669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364A0C-DD17-D541-954D-28F9CD909B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9F26F8-C4FD-C64D-AA84-6885E714EDCA}"/>
              </a:ext>
            </a:extLst>
          </p:cNvPr>
          <p:cNvSpPr/>
          <p:nvPr userDrawn="1"/>
        </p:nvSpPr>
        <p:spPr>
          <a:xfrm rot="10800000">
            <a:off x="1158239" y="1485020"/>
            <a:ext cx="167246" cy="1095620"/>
          </a:xfrm>
          <a:prstGeom prst="rect">
            <a:avLst/>
          </a:prstGeom>
          <a:solidFill>
            <a:srgbClr val="37C6F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0262135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WS.jpg">
            <a:extLst>
              <a:ext uri="{FF2B5EF4-FFF2-40B4-BE49-F238E27FC236}">
                <a16:creationId xmlns:a16="http://schemas.microsoft.com/office/drawing/2014/main" id="{61281518-7C57-3D4B-ABAD-9A7411CE81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" y="-502783"/>
            <a:ext cx="24350177" cy="136969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8111C-BE46-F142-B264-6B56AA3A104A}"/>
              </a:ext>
            </a:extLst>
          </p:cNvPr>
          <p:cNvSpPr/>
          <p:nvPr userDrawn="1"/>
        </p:nvSpPr>
        <p:spPr>
          <a:xfrm>
            <a:off x="0" y="0"/>
            <a:ext cx="24383999" cy="13716000"/>
          </a:xfrm>
          <a:prstGeom prst="rect">
            <a:avLst/>
          </a:prstGeom>
          <a:solidFill>
            <a:srgbClr val="02547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FC0DF-FDE6-1E40-974B-57768878E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0765"/>
            <a:ext cx="24457829" cy="13757528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E4BFE0-2A60-374D-8DA3-5CA0305A9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FC0DF-FDE6-1E40-974B-57768878E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40715"/>
            <a:ext cx="24457829" cy="13755869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E4BFE0-2A60-374D-8DA3-5CA0305A9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1410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9" r:id="rId8"/>
    <p:sldLayoutId id="2147483662" r:id="rId9"/>
    <p:sldLayoutId id="2147483664" r:id="rId10"/>
    <p:sldLayoutId id="2147483663" r:id="rId11"/>
    <p:sldLayoutId id="2147483661" r:id="rId12"/>
    <p:sldLayoutId id="2147483660" r:id="rId13"/>
  </p:sldLayoutIdLst>
  <p:transition spd="med"/>
  <p:hf hdr="0" ftr="0" dt="0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D55C37-E75E-CA49-8445-57978332CD6A}"/>
              </a:ext>
            </a:extLst>
          </p:cNvPr>
          <p:cNvSpPr/>
          <p:nvPr/>
        </p:nvSpPr>
        <p:spPr>
          <a:xfrm>
            <a:off x="2667000" y="9316747"/>
            <a:ext cx="12192000" cy="8963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</a:pPr>
            <a:r>
              <a:rPr lang="en-CA" sz="4000" dirty="0">
                <a:solidFill>
                  <a:srgbClr val="5C5C5C"/>
                </a:solidFill>
                <a:latin typeface="Lato" panose="020F0502020204030203" pitchFamily="34" charset="0"/>
              </a:rPr>
              <a:t>2021</a:t>
            </a:r>
            <a:r>
              <a:rPr lang="en-CA" sz="4000" dirty="0"/>
              <a:t> | </a:t>
            </a:r>
            <a:r>
              <a:rPr lang="en-CA" sz="4000" dirty="0">
                <a:solidFill>
                  <a:srgbClr val="5C5C5C"/>
                </a:solidFill>
                <a:latin typeface="Lato" panose="020F0502020204030203" pitchFamily="34" charset="0"/>
              </a:rPr>
              <a:t>NOVEMBER 03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298735479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382950-3135-FC4B-9A20-EB358D79F5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10</a:t>
            </a:fld>
            <a:endParaRPr lang="en-C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D14C3D-24CA-B949-8822-181B62BF5C19}"/>
              </a:ext>
            </a:extLst>
          </p:cNvPr>
          <p:cNvSpPr/>
          <p:nvPr/>
        </p:nvSpPr>
        <p:spPr>
          <a:xfrm>
            <a:off x="4840941" y="7132006"/>
            <a:ext cx="142718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Word in a Hat Review Activity</a:t>
            </a:r>
          </a:p>
          <a:p>
            <a:endParaRPr lang="en-CA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CA" sz="48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</a:t>
            </a:r>
          </a:p>
          <a:p>
            <a:endParaRPr lang="en-CA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Discussion on the most surprising results from the Colony Counting Group Activity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49002-335D-985F-661D-24AC8EC1FA85}"/>
              </a:ext>
            </a:extLst>
          </p:cNvPr>
          <p:cNvSpPr txBox="1"/>
          <p:nvPr/>
        </p:nvSpPr>
        <p:spPr>
          <a:xfrm>
            <a:off x="0" y="3592125"/>
            <a:ext cx="24384000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68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REVIEW</a:t>
            </a:r>
            <a:endParaRPr kumimoji="0" lang="en-US" sz="6800" u="none" strike="noStrike" cap="none" spc="60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5994704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FFA78F-1352-BB4A-A09F-96AE96F56D7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1833" y="12868851"/>
            <a:ext cx="389529" cy="410369"/>
          </a:xfrm>
        </p:spPr>
        <p:txBody>
          <a:bodyPr/>
          <a:lstStyle/>
          <a:p>
            <a:fld id="{86CB4B4D-7CA3-9044-876B-883B54F8677D}" type="slidenum">
              <a:rPr lang="en-CA" smtClean="0"/>
              <a:pPr/>
              <a:t>11</a:t>
            </a:fld>
            <a:endParaRPr lang="en-C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7EC274-3751-2F4D-9EFE-14D65186292B}"/>
              </a:ext>
            </a:extLst>
          </p:cNvPr>
          <p:cNvSpPr/>
          <p:nvPr/>
        </p:nvSpPr>
        <p:spPr>
          <a:xfrm>
            <a:off x="2379591" y="2921836"/>
            <a:ext cx="36199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5400" dirty="0">
                <a:solidFill>
                  <a:srgbClr val="37C6F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ED2C03-FABD-3046-99BD-9C20E66428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163" y="6027413"/>
            <a:ext cx="5613992" cy="1962172"/>
          </a:xfrm>
          <a:prstGeom prst="rect">
            <a:avLst/>
          </a:prstGeom>
        </p:spPr>
      </p:pic>
      <p:pic>
        <p:nvPicPr>
          <p:cNvPr id="21" name="Google Shape;356;p38">
            <a:extLst>
              <a:ext uri="{FF2B5EF4-FFF2-40B4-BE49-F238E27FC236}">
                <a16:creationId xmlns:a16="http://schemas.microsoft.com/office/drawing/2014/main" id="{DBA9E4D8-8C1B-67C5-C915-874602C6AA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9591" y="6678612"/>
            <a:ext cx="779100" cy="7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57;p38">
            <a:extLst>
              <a:ext uri="{FF2B5EF4-FFF2-40B4-BE49-F238E27FC236}">
                <a16:creationId xmlns:a16="http://schemas.microsoft.com/office/drawing/2014/main" id="{273801D8-A87E-CC7D-1A6A-BD73A0025A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9591" y="5245074"/>
            <a:ext cx="779100" cy="7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58;p38">
            <a:extLst>
              <a:ext uri="{FF2B5EF4-FFF2-40B4-BE49-F238E27FC236}">
                <a16:creationId xmlns:a16="http://schemas.microsoft.com/office/drawing/2014/main" id="{5FEF3F12-9F94-82D0-A950-BACD03FF57E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79591" y="5955194"/>
            <a:ext cx="779100" cy="77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359;p38">
            <a:extLst>
              <a:ext uri="{FF2B5EF4-FFF2-40B4-BE49-F238E27FC236}">
                <a16:creationId xmlns:a16="http://schemas.microsoft.com/office/drawing/2014/main" id="{6ED203C0-1ED9-7289-A753-71CCDE6CBC69}"/>
              </a:ext>
            </a:extLst>
          </p:cNvPr>
          <p:cNvSpPr txBox="1"/>
          <p:nvPr/>
        </p:nvSpPr>
        <p:spPr>
          <a:xfrm>
            <a:off x="3158691" y="6088485"/>
            <a:ext cx="4326630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 Light"/>
              <a:buNone/>
            </a:pPr>
            <a:r>
              <a:rPr lang="en-CA" sz="3000" u="none" strike="noStrike" cap="none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+1 403 243 3285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Google Shape;360;p38">
            <a:extLst>
              <a:ext uri="{FF2B5EF4-FFF2-40B4-BE49-F238E27FC236}">
                <a16:creationId xmlns:a16="http://schemas.microsoft.com/office/drawing/2014/main" id="{5CF9B2A6-A2CB-6E34-3503-BBE668DB5FB8}"/>
              </a:ext>
            </a:extLst>
          </p:cNvPr>
          <p:cNvSpPr txBox="1"/>
          <p:nvPr/>
        </p:nvSpPr>
        <p:spPr>
          <a:xfrm>
            <a:off x="3158691" y="5338545"/>
            <a:ext cx="5347356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 Light"/>
              <a:buNone/>
            </a:pPr>
            <a:r>
              <a:rPr lang="en-CA" sz="3000" u="none" strike="noStrike" cap="none" dirty="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Calgary . Alberta . Canada</a:t>
            </a:r>
            <a:endParaRPr sz="3000" u="none" strike="noStrike" cap="none" dirty="0">
              <a:solidFill>
                <a:schemeClr val="l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6" name="Google Shape;361;p38">
            <a:extLst>
              <a:ext uri="{FF2B5EF4-FFF2-40B4-BE49-F238E27FC236}">
                <a16:creationId xmlns:a16="http://schemas.microsoft.com/office/drawing/2014/main" id="{0C97EDF8-F076-7A29-2FF9-6A392CC45B94}"/>
              </a:ext>
            </a:extLst>
          </p:cNvPr>
          <p:cNvSpPr txBox="1"/>
          <p:nvPr/>
        </p:nvSpPr>
        <p:spPr>
          <a:xfrm>
            <a:off x="3158691" y="6786033"/>
            <a:ext cx="3901328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 Light"/>
              <a:buNone/>
            </a:pPr>
            <a:r>
              <a:rPr lang="en-CA" sz="3000" u="none" strike="noStrike" cap="none" dirty="0" err="1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cawst@cawst.org</a:t>
            </a:r>
            <a:endParaRPr sz="3000" u="none" strike="noStrike" cap="none" dirty="0">
              <a:solidFill>
                <a:schemeClr val="l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Light"/>
            </a:endParaRPr>
          </a:p>
        </p:txBody>
      </p:sp>
      <p:pic>
        <p:nvPicPr>
          <p:cNvPr id="27" name="Google Shape;363;p38">
            <a:extLst>
              <a:ext uri="{FF2B5EF4-FFF2-40B4-BE49-F238E27FC236}">
                <a16:creationId xmlns:a16="http://schemas.microsoft.com/office/drawing/2014/main" id="{0FBA9B6B-9372-8F9C-8F82-0C549D75587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15141" y="7516012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364;p38">
            <a:extLst>
              <a:ext uri="{FF2B5EF4-FFF2-40B4-BE49-F238E27FC236}">
                <a16:creationId xmlns:a16="http://schemas.microsoft.com/office/drawing/2014/main" id="{BE713003-A3DB-DFE4-3E11-B6771E3E2E0D}"/>
              </a:ext>
            </a:extLst>
          </p:cNvPr>
          <p:cNvSpPr txBox="1"/>
          <p:nvPr/>
        </p:nvSpPr>
        <p:spPr>
          <a:xfrm>
            <a:off x="3158691" y="7445252"/>
            <a:ext cx="2840802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 Light"/>
              <a:buNone/>
            </a:pPr>
            <a:r>
              <a:rPr lang="en-CA" sz="3000" u="none" strike="noStrike" cap="none" dirty="0" err="1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cawst.org</a:t>
            </a:r>
            <a:endParaRPr sz="3000" u="none" strike="noStrike" cap="none" dirty="0">
              <a:solidFill>
                <a:schemeClr val="l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18431654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433B9-82A7-184B-950E-2C5E17BA3D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2</a:t>
            </a:fld>
            <a:endParaRPr lang="en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A1CC38-475E-7B4E-83F5-9218BCF47B2F}"/>
              </a:ext>
            </a:extLst>
          </p:cNvPr>
          <p:cNvSpPr/>
          <p:nvPr/>
        </p:nvSpPr>
        <p:spPr>
          <a:xfrm>
            <a:off x="2038350" y="1617673"/>
            <a:ext cx="144746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6000" dirty="0">
                <a:solidFill>
                  <a:schemeClr val="tx1"/>
                </a:solidFill>
                <a:latin typeface="Lato" panose="020F0502020204030203" pitchFamily="34" charset="0"/>
              </a:rPr>
              <a:t>Introduction</a:t>
            </a: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A4B183-F8CF-0540-B416-A47949B62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47988" y="0"/>
            <a:ext cx="11133574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BBCFE6-600A-0749-B737-B98EF4D595A4}"/>
              </a:ext>
            </a:extLst>
          </p:cNvPr>
          <p:cNvSpPr/>
          <p:nvPr/>
        </p:nvSpPr>
        <p:spPr>
          <a:xfrm>
            <a:off x="13245548" y="12313459"/>
            <a:ext cx="11138451" cy="738664"/>
          </a:xfrm>
          <a:prstGeom prst="rect">
            <a:avLst/>
          </a:prstGeom>
          <a:solidFill>
            <a:srgbClr val="37C6F4"/>
          </a:solidFill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CA" sz="2800" b="0" i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Source: Articulate Content Library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ECE5E8-A58C-5047-AC15-AD9204066452}"/>
              </a:ext>
            </a:extLst>
          </p:cNvPr>
          <p:cNvSpPr/>
          <p:nvPr/>
        </p:nvSpPr>
        <p:spPr>
          <a:xfrm>
            <a:off x="2038350" y="3915860"/>
            <a:ext cx="64251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is a colony?</a:t>
            </a:r>
            <a:endParaRPr lang="en-US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92928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433B9-82A7-184B-950E-2C5E17BA3D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3</a:t>
            </a:fld>
            <a:endParaRPr lang="en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AFF456-C497-714A-BB18-D2C2C37F174D}"/>
              </a:ext>
            </a:extLst>
          </p:cNvPr>
          <p:cNvSpPr/>
          <p:nvPr/>
        </p:nvSpPr>
        <p:spPr>
          <a:xfrm>
            <a:off x="3562126" y="6992602"/>
            <a:ext cx="15831659" cy="3526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l" fontAlgn="base">
              <a:lnSpc>
                <a:spcPct val="150000"/>
              </a:lnSpc>
              <a:buFont typeface="+mj-lt"/>
              <a:buAutoNum type="arabicPeriod"/>
            </a:pP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Explain the importance of colony counting to DWQT</a:t>
            </a:r>
          </a:p>
          <a:p>
            <a:pPr marL="914400" indent="-914400" algn="l" fontAlgn="base">
              <a:lnSpc>
                <a:spcPct val="15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Discuss essential factors in colony counting</a:t>
            </a:r>
          </a:p>
          <a:p>
            <a:pPr marL="914400" indent="-914400" algn="l" fontAlgn="base">
              <a:lnSpc>
                <a:spcPct val="15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Apply appropriate colony counting techniques</a:t>
            </a:r>
            <a:endParaRPr lang="en-US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40552D-CF53-E7AA-5E29-780FB86803A0}"/>
              </a:ext>
            </a:extLst>
          </p:cNvPr>
          <p:cNvSpPr txBox="1"/>
          <p:nvPr/>
        </p:nvSpPr>
        <p:spPr>
          <a:xfrm>
            <a:off x="0" y="3068905"/>
            <a:ext cx="24384000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68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LEARNING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68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OUTCOMES</a:t>
            </a:r>
            <a:endParaRPr kumimoji="0" lang="en-US" sz="6800" u="none" strike="noStrike" cap="none" spc="60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5812339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433B9-82A7-184B-950E-2C5E17BA3D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4</a:t>
            </a:fld>
            <a:endParaRPr lang="en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A1CC38-475E-7B4E-83F5-9218BCF47B2F}"/>
              </a:ext>
            </a:extLst>
          </p:cNvPr>
          <p:cNvSpPr/>
          <p:nvPr/>
        </p:nvSpPr>
        <p:spPr>
          <a:xfrm>
            <a:off x="2038349" y="1617673"/>
            <a:ext cx="131874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6000" dirty="0">
                <a:solidFill>
                  <a:schemeClr val="tx1"/>
                </a:solidFill>
                <a:latin typeface="Lato" panose="020F0502020204030203" pitchFamily="34" charset="0"/>
              </a:rPr>
              <a:t>How a bacterial colony forms (video)</a:t>
            </a: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6" name="Bacteria Growt[2].mp4">
            <a:hlinkClick r:id="" action="ppaction://media"/>
            <a:extLst>
              <a:ext uri="{FF2B5EF4-FFF2-40B4-BE49-F238E27FC236}">
                <a16:creationId xmlns:a16="http://schemas.microsoft.com/office/drawing/2014/main" id="{437DD191-0E72-944D-A003-BC7694A9A5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2272" y="3317357"/>
            <a:ext cx="11199628" cy="8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141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0F272C-29CD-BD48-8E9E-B8A8F6B73F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5</a:t>
            </a:fld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1FC214-F6E4-204B-A110-A09BE5A17B23}"/>
              </a:ext>
            </a:extLst>
          </p:cNvPr>
          <p:cNvSpPr/>
          <p:nvPr/>
        </p:nvSpPr>
        <p:spPr>
          <a:xfrm>
            <a:off x="2038349" y="1617673"/>
            <a:ext cx="97756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6000" dirty="0">
                <a:solidFill>
                  <a:schemeClr val="tx1"/>
                </a:solidFill>
                <a:latin typeface="Lato" panose="020F0502020204030203" pitchFamily="34" charset="0"/>
              </a:rPr>
              <a:t>Culture Media</a:t>
            </a: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s://lh3.googleusercontent.com/TORxhpTl2SDajo-BEBemKv41m3sYbQ7fT3B-7ZtZhAJkWnAVsDlaYeRqzhuo6kH-_4yK-FzH4YWSBUVwAPfok9aW_Y4actlVv7ShzO_uIyQMqRPalAvCHSEgFpmdL0xDRt7W6klu">
            <a:extLst>
              <a:ext uri="{FF2B5EF4-FFF2-40B4-BE49-F238E27FC236}">
                <a16:creationId xmlns:a16="http://schemas.microsoft.com/office/drawing/2014/main" id="{E814BA83-1785-5144-821B-57A9BFB4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590" y="3742503"/>
            <a:ext cx="4596367" cy="455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lh5.googleusercontent.com/yl2mmZsTtMR3tnw9Bsg_--llfFFJs62WnKdJn4tQ7PmDkQUsSSTKJ9uhLQWf2-1SheBb2m_J2Fdays9FiINzbEK5BGznhEeNi3Hqm4n8Wee5gYyk45M9JoWIf6fb5itiVgI48-IB">
            <a:extLst>
              <a:ext uri="{FF2B5EF4-FFF2-40B4-BE49-F238E27FC236}">
                <a16:creationId xmlns:a16="http://schemas.microsoft.com/office/drawing/2014/main" id="{64DA1C2E-A5A9-5D40-9A30-85D430609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848" y="3742503"/>
            <a:ext cx="4543072" cy="455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jUW8wedy0F544qRENKVq-0G2tAbH26d6RKb9FwGz9onHB1oIeKVAfCL02t5R0sKqF7hUgEAV_4w0V4-2xZhkCbVj_HjuueXcM7-TITKnl6efIjzssJkrQuBY_BjpvnYkDPCzy9hw">
            <a:extLst>
              <a:ext uri="{FF2B5EF4-FFF2-40B4-BE49-F238E27FC236}">
                <a16:creationId xmlns:a16="http://schemas.microsoft.com/office/drawing/2014/main" id="{BCF39895-09F6-A449-9982-52F243876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441" y="3742503"/>
            <a:ext cx="4624703" cy="455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87A490-6D79-9540-BB54-58FF5B723E2B}"/>
              </a:ext>
            </a:extLst>
          </p:cNvPr>
          <p:cNvSpPr/>
          <p:nvPr/>
        </p:nvSpPr>
        <p:spPr>
          <a:xfrm>
            <a:off x="2378590" y="8984432"/>
            <a:ext cx="4962736" cy="3765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400"/>
              </a:spcAft>
            </a:pPr>
            <a:r>
              <a:rPr lang="en-CA" sz="3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m-ColiBlue24</a:t>
            </a:r>
          </a:p>
          <a:p>
            <a:pPr algn="l">
              <a:spcAft>
                <a:spcPts val="400"/>
              </a:spcAft>
            </a:pPr>
            <a:endParaRPr lang="en-CA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 algn="l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Media: Light blue liquid</a:t>
            </a:r>
          </a:p>
          <a:p>
            <a:pPr marL="457200" indent="-457200" algn="l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E. coli: Dark blue dots</a:t>
            </a:r>
          </a:p>
          <a:p>
            <a:pPr marL="457200" indent="-457200" algn="l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Coliforms: Red dots</a:t>
            </a:r>
          </a:p>
          <a:p>
            <a:pPr marL="457200" indent="-457200" algn="l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Coliforms: </a:t>
            </a:r>
            <a:b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Blue + red dots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679C61-9A9B-F949-9136-880C62E7E262}"/>
              </a:ext>
            </a:extLst>
          </p:cNvPr>
          <p:cNvSpPr/>
          <p:nvPr/>
        </p:nvSpPr>
        <p:spPr>
          <a:xfrm>
            <a:off x="8916401" y="8984432"/>
            <a:ext cx="6497770" cy="3765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400"/>
              </a:spcAft>
            </a:pPr>
            <a:r>
              <a:rPr lang="en-CA" sz="3200" dirty="0" err="1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Coliscan</a:t>
            </a:r>
            <a:endParaRPr lang="en-CA" sz="320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>
              <a:spcAft>
                <a:spcPts val="400"/>
              </a:spcAft>
            </a:pPr>
            <a:endParaRPr lang="en-CA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 algn="l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Media: Pale yellow, clear liquid</a:t>
            </a:r>
          </a:p>
          <a:p>
            <a:pPr marL="457200" indent="-457200" algn="l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E. coli: Dark blue - purple dots</a:t>
            </a:r>
          </a:p>
          <a:p>
            <a:pPr marL="457200" indent="-457200" algn="l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Coliforms: Pink dots</a:t>
            </a:r>
          </a:p>
          <a:p>
            <a:pPr marL="457200" indent="-457200" algn="l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Coliforms: </a:t>
            </a:r>
            <a:b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Blue/purple + pink/red dots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85D6CF-A03E-DD41-BC1F-974E6AF0E14C}"/>
              </a:ext>
            </a:extLst>
          </p:cNvPr>
          <p:cNvSpPr/>
          <p:nvPr/>
        </p:nvSpPr>
        <p:spPr>
          <a:xfrm>
            <a:off x="17059441" y="8984432"/>
            <a:ext cx="6497770" cy="325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400"/>
              </a:spcAft>
            </a:pPr>
            <a:r>
              <a:rPr lang="en-CA" sz="320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MLSB</a:t>
            </a:r>
          </a:p>
          <a:p>
            <a:pPr algn="l">
              <a:spcAft>
                <a:spcPts val="400"/>
              </a:spcAft>
            </a:pPr>
            <a:endParaRPr lang="en-CA" sz="32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 algn="l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Media: Orange/red liquid</a:t>
            </a:r>
          </a:p>
          <a:p>
            <a:pPr marL="457200" indent="-457200" algn="l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E. coli: Yellow dots at 44°C</a:t>
            </a:r>
          </a:p>
          <a:p>
            <a:pPr marL="457200" indent="-457200" algn="l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General Coliforms: </a:t>
            </a:r>
            <a:b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CA" sz="32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Yellow dots at 37°C</a:t>
            </a:r>
          </a:p>
        </p:txBody>
      </p:sp>
    </p:spTree>
    <p:extLst>
      <p:ext uri="{BB962C8B-B14F-4D97-AF65-F5344CB8AC3E}">
        <p14:creationId xmlns:p14="http://schemas.microsoft.com/office/powerpoint/2010/main" val="230991796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0F272C-29CD-BD48-8E9E-B8A8F6B73F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6</a:t>
            </a:fld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1FC214-F6E4-204B-A110-A09BE5A17B23}"/>
              </a:ext>
            </a:extLst>
          </p:cNvPr>
          <p:cNvSpPr/>
          <p:nvPr/>
        </p:nvSpPr>
        <p:spPr>
          <a:xfrm>
            <a:off x="2038349" y="1617673"/>
            <a:ext cx="129748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6000" dirty="0">
                <a:solidFill>
                  <a:schemeClr val="tx1"/>
                </a:solidFill>
                <a:latin typeface="Lato" panose="020F0502020204030203" pitchFamily="34" charset="0"/>
              </a:rPr>
              <a:t>Colony Counting Technique (video)</a:t>
            </a: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3" name="Colony Counting Technique Video">
            <a:hlinkClick r:id="" action="ppaction://media"/>
            <a:extLst>
              <a:ext uri="{FF2B5EF4-FFF2-40B4-BE49-F238E27FC236}">
                <a16:creationId xmlns:a16="http://schemas.microsoft.com/office/drawing/2014/main" id="{1588491C-12D5-CD4F-8659-3F9452C292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0885" y="3332162"/>
            <a:ext cx="11316406" cy="848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584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8E4D6-AE6C-C046-9B6E-93A01BF4240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7</a:t>
            </a:fld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11AEBC-16A4-0B4C-A2D7-C057F7B56502}"/>
              </a:ext>
            </a:extLst>
          </p:cNvPr>
          <p:cNvSpPr/>
          <p:nvPr/>
        </p:nvSpPr>
        <p:spPr>
          <a:xfrm>
            <a:off x="5952565" y="7544341"/>
            <a:ext cx="1219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6000" b="0" dirty="0">
                <a:solidFill>
                  <a:srgbClr val="5C5C5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Colony counting exercise</a:t>
            </a:r>
            <a:endParaRPr lang="en-US" sz="4800" b="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31FA83-F7EF-E013-0120-4A804B537604}"/>
              </a:ext>
            </a:extLst>
          </p:cNvPr>
          <p:cNvSpPr txBox="1"/>
          <p:nvPr/>
        </p:nvSpPr>
        <p:spPr>
          <a:xfrm>
            <a:off x="0" y="3068905"/>
            <a:ext cx="24384000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68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GROUP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6800" u="none" strike="noStrike" cap="none" spc="600" normalizeH="0" baseline="0" dirty="0">
                <a:ln>
                  <a:noFill/>
                </a:ln>
                <a:solidFill>
                  <a:schemeClr val="bg1"/>
                </a:solidFill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rPr>
              <a:t>ACTIVITY</a:t>
            </a:r>
            <a:endParaRPr kumimoji="0" lang="en-US" sz="6800" u="none" strike="noStrike" cap="none" spc="60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2678167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8E4D6-AE6C-C046-9B6E-93A01BF4240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8</a:t>
            </a:fld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11AEBC-16A4-0B4C-A2D7-C057F7B56502}"/>
              </a:ext>
            </a:extLst>
          </p:cNvPr>
          <p:cNvSpPr/>
          <p:nvPr/>
        </p:nvSpPr>
        <p:spPr>
          <a:xfrm>
            <a:off x="6143951" y="7544341"/>
            <a:ext cx="1219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6000" b="0" dirty="0">
                <a:solidFill>
                  <a:srgbClr val="5C5C5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Colony counting demo and practice</a:t>
            </a:r>
            <a:endParaRPr lang="en-US" sz="4800" b="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05EDCB-AFCE-7359-0DA0-8AA0EEC24599}"/>
              </a:ext>
            </a:extLst>
          </p:cNvPr>
          <p:cNvSpPr txBox="1"/>
          <p:nvPr/>
        </p:nvSpPr>
        <p:spPr>
          <a:xfrm>
            <a:off x="0" y="3068905"/>
            <a:ext cx="24384000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68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GROUP</a:t>
            </a:r>
            <a:br>
              <a:rPr lang="en-GB" sz="68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GB" sz="68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ACTIVITY</a:t>
            </a:r>
            <a:endParaRPr kumimoji="0" lang="en-US" sz="6800" u="none" strike="noStrike" cap="none" spc="60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2731614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314BC5-4E69-D64B-B625-8A1AB452A4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A" smtClean="0"/>
              <a:pPr/>
              <a:t>9</a:t>
            </a:fld>
            <a:endParaRPr lang="en-C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AC3761-5F41-7B42-9CD1-966B8DD73C41}"/>
              </a:ext>
            </a:extLst>
          </p:cNvPr>
          <p:cNvSpPr/>
          <p:nvPr/>
        </p:nvSpPr>
        <p:spPr>
          <a:xfrm>
            <a:off x="2038349" y="1617673"/>
            <a:ext cx="129748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CA" sz="6000" dirty="0">
                <a:solidFill>
                  <a:schemeClr val="tx1"/>
                </a:solidFill>
                <a:latin typeface="Lato" panose="020F0502020204030203" pitchFamily="34" charset="0"/>
              </a:rPr>
              <a:t>Troubleshooting Tips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65E194-1BEB-DC42-BC8C-108CE502B3CE}"/>
              </a:ext>
            </a:extLst>
          </p:cNvPr>
          <p:cNvSpPr/>
          <p:nvPr/>
        </p:nvSpPr>
        <p:spPr>
          <a:xfrm>
            <a:off x="2038349" y="3610733"/>
            <a:ext cx="12192000" cy="57759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0" indent="-685800" algn="l" fontAlgn="base">
              <a:buFont typeface="Arial" panose="020B0604020202020204" pitchFamily="34" charset="0"/>
              <a:buChar char="•"/>
            </a:pP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Non-coliforms (clear colonies) show contamination from non-fecal sources</a:t>
            </a:r>
          </a:p>
          <a:p>
            <a:pPr marL="685800" indent="-685800" algn="l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Secondary contamination</a:t>
            </a:r>
          </a:p>
          <a:p>
            <a:pPr marL="685800" indent="-685800" algn="l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Too much or too little culture media</a:t>
            </a:r>
          </a:p>
          <a:p>
            <a:pPr marL="685800" indent="-685800" algn="l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Air pockets under the filter</a:t>
            </a:r>
          </a:p>
          <a:p>
            <a:pPr marL="685800" indent="-685800" algn="l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&gt; 200 colonies is considered too numerous to count (TNTC)</a:t>
            </a:r>
          </a:p>
        </p:txBody>
      </p:sp>
      <p:pic>
        <p:nvPicPr>
          <p:cNvPr id="3074" name="Picture 2" descr="https://lh3.googleusercontent.com/UvmVv3aCx-p_bxIArFXFwLwcgnu7GvJlIyRDAqttXTAa0V0Lxzrhk7U-7xrpjj-fSNwUZwgXQC0APtWNLvD6YEv9XEu1HrCDKunVw0UPYhD5cFnJoRE-tnQEbkmNulz4_rlbY3n1">
            <a:extLst>
              <a:ext uri="{FF2B5EF4-FFF2-40B4-BE49-F238E27FC236}">
                <a16:creationId xmlns:a16="http://schemas.microsoft.com/office/drawing/2014/main" id="{313B2D43-C069-8846-BE53-E6673EC4B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8" r="25518"/>
          <a:stretch/>
        </p:blipFill>
        <p:spPr bwMode="auto">
          <a:xfrm>
            <a:off x="14389395" y="904"/>
            <a:ext cx="9994605" cy="1371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84B988-1DE4-B847-A84E-F2B082727CA6}"/>
              </a:ext>
            </a:extLst>
          </p:cNvPr>
          <p:cNvSpPr/>
          <p:nvPr/>
        </p:nvSpPr>
        <p:spPr>
          <a:xfrm>
            <a:off x="14389395" y="12313459"/>
            <a:ext cx="9994604" cy="738664"/>
          </a:xfrm>
          <a:prstGeom prst="rect">
            <a:avLst/>
          </a:prstGeom>
          <a:solidFill>
            <a:srgbClr val="37C6F4"/>
          </a:solidFill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CA" sz="2800" b="0" i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Source: CAWST</a:t>
            </a:r>
          </a:p>
        </p:txBody>
      </p:sp>
    </p:spTree>
    <p:extLst>
      <p:ext uri="{BB962C8B-B14F-4D97-AF65-F5344CB8AC3E}">
        <p14:creationId xmlns:p14="http://schemas.microsoft.com/office/powerpoint/2010/main" val="305017691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14684</TotalTime>
  <Words>330</Words>
  <Application>Microsoft Macintosh PowerPoint</Application>
  <PresentationFormat>Custom</PresentationFormat>
  <Paragraphs>68</Paragraphs>
  <Slides>11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Helvetica Neue</vt:lpstr>
      <vt:lpstr>Helvetica Neue Light</vt:lpstr>
      <vt:lpstr>Helvetica Neue Medium</vt:lpstr>
      <vt:lpstr>Lato</vt:lpstr>
      <vt:lpstr>Lato Light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Mike Grant</cp:lastModifiedBy>
  <cp:revision>115</cp:revision>
  <dcterms:modified xsi:type="dcterms:W3CDTF">2022-10-26T17:30:22Z</dcterms:modified>
</cp:coreProperties>
</file>