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282" r:id="rId5"/>
    <p:sldId id="258" r:id="rId6"/>
    <p:sldId id="259" r:id="rId7"/>
    <p:sldId id="276" r:id="rId8"/>
    <p:sldId id="262" r:id="rId9"/>
    <p:sldId id="274" r:id="rId10"/>
    <p:sldId id="273" r:id="rId11"/>
    <p:sldId id="267" r:id="rId12"/>
    <p:sldId id="277" r:id="rId13"/>
    <p:sldId id="278" r:id="rId14"/>
    <p:sldId id="265" r:id="rId15"/>
    <p:sldId id="275" r:id="rId16"/>
    <p:sldId id="279" r:id="rId17"/>
    <p:sldId id="280" r:id="rId18"/>
    <p:sldId id="271"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3250" autoAdjust="0"/>
  </p:normalViewPr>
  <p:slideViewPr>
    <p:cSldViewPr>
      <p:cViewPr varScale="1">
        <p:scale>
          <a:sx n="65" d="100"/>
          <a:sy n="65" d="100"/>
        </p:scale>
        <p:origin x="196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088C3-19D4-4A05-8719-CEA3FC8751DD}" type="datetimeFigureOut">
              <a:rPr lang="en-US" smtClean="0"/>
              <a:t>9/12/2015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E5EDC-9CEC-4136-8D31-C00AA2C0FE06}" type="slidenum">
              <a:rPr lang="en-US" smtClean="0"/>
              <a:t>‹#›</a:t>
            </a:fld>
            <a:endParaRPr lang="en-US"/>
          </a:p>
        </p:txBody>
      </p:sp>
    </p:spTree>
    <p:extLst>
      <p:ext uri="{BB962C8B-B14F-4D97-AF65-F5344CB8AC3E}">
        <p14:creationId xmlns:p14="http://schemas.microsoft.com/office/powerpoint/2010/main" val="35471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FF4AEA86-A557-4C89-8350-6ED4D03115CE}" type="slidenum">
              <a:rPr/>
              <a:t>1</a:t>
            </a:fld>
            <a:endParaRPr/>
          </a:p>
        </p:txBody>
      </p:sp>
    </p:spTree>
    <p:extLst>
      <p:ext uri="{BB962C8B-B14F-4D97-AF65-F5344CB8AC3E}">
        <p14:creationId xmlns:p14="http://schemas.microsoft.com/office/powerpoint/2010/main" val="385172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anose="020B0600070205080204" pitchFamily="34" charset="-128"/>
              </a:rPr>
              <a:t>Propagation de maladies = mauvaise santé = impossibilité d’aller à l’école = incapacité à travailler = manque de productivité = manque de croissance économique = pauvreté.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B3E174ED-BA60-4295-AC19-AAD60BC4A7A7}" type="slidenum">
              <a:rPr>
                <a:solidFill>
                  <a:prstClr val="black"/>
                </a:solidFill>
              </a:rPr>
              <a:pPr rtl="0" eaLnBrk="1" hangingPunct="1"/>
              <a:t>14</a:t>
            </a:fld>
            <a:endParaRPr>
              <a:solidFill>
                <a:prstClr val="black"/>
              </a:solidFill>
            </a:endParaRPr>
          </a:p>
        </p:txBody>
      </p:sp>
    </p:spTree>
    <p:extLst>
      <p:ext uri="{BB962C8B-B14F-4D97-AF65-F5344CB8AC3E}">
        <p14:creationId xmlns:p14="http://schemas.microsoft.com/office/powerpoint/2010/main" val="17164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rtl="0">
              <a:buFont typeface="Arial" panose="020B0604020202020204" pitchFamily="34" charset="0"/>
              <a:buChar char="•"/>
            </a:pPr>
            <a:r>
              <a:rPr baseline="0"/>
              <a:t>La défécation à l'air libre contamine l'eau de boisson et provoque des maladies.</a:t>
            </a:r>
          </a:p>
          <a:p>
            <a:pPr marL="171450" indent="-171450" rtl="0">
              <a:buFont typeface="Arial" panose="020B0604020202020204" pitchFamily="34" charset="0"/>
              <a:buChar char="•"/>
            </a:pPr>
            <a:r>
              <a:rPr>
                <a:latin typeface="Tahoma" pitchFamily="34" charset="0"/>
                <a:ea typeface="Tahoma" pitchFamily="34" charset="0"/>
                <a:cs typeface="Tahoma" pitchFamily="34" charset="0"/>
              </a:rPr>
              <a:t>Les enfants de moins de cinq ans sont particulièrement sensibles aux maladies liées à l'eau.</a:t>
            </a:r>
          </a:p>
          <a:p>
            <a:pPr marL="171450" indent="-171450" rtl="0">
              <a:buFont typeface="Arial" panose="020B0604020202020204" pitchFamily="34" charset="0"/>
              <a:buChar char="•"/>
            </a:pPr>
            <a:r>
              <a:rPr>
                <a:latin typeface="Tahoma" pitchFamily="34" charset="0"/>
                <a:ea typeface="Tahoma" pitchFamily="34" charset="0"/>
                <a:cs typeface="Tahoma" pitchFamily="34" charset="0"/>
              </a:rPr>
              <a:t>Les enfants malades ne peuvent aller à l'école. </a:t>
            </a:r>
          </a:p>
          <a:p>
            <a:pPr marL="171450" indent="-171450" rtl="0">
              <a:buFont typeface="Arial" panose="020B0604020202020204" pitchFamily="34" charset="0"/>
              <a:buChar char="•"/>
            </a:pPr>
            <a:r>
              <a:rPr>
                <a:latin typeface="Tahoma" pitchFamily="34" charset="0"/>
                <a:ea typeface="Tahoma" pitchFamily="34" charset="0"/>
                <a:cs typeface="Tahoma" pitchFamily="34" charset="0"/>
              </a:rPr>
              <a:t>Les adultes non éduqués sont pauvres et en mauvaise santé.  </a:t>
            </a:r>
          </a:p>
          <a:p>
            <a:endParaRPr lang="en-US" dirty="0" smtClean="0">
              <a:latin typeface="Tahoma" pitchFamily="34" charset="0"/>
              <a:ea typeface="Tahoma" pitchFamily="34" charset="0"/>
              <a:cs typeface="Tahoma"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rtl="0"/>
            <a:fld id="{43A1F16D-8FF3-4EF0-9809-404AE9B5DC7B}" type="slidenum">
              <a:rPr/>
              <a:t>15</a:t>
            </a:fld>
            <a:endParaRPr/>
          </a:p>
        </p:txBody>
      </p:sp>
    </p:spTree>
    <p:extLst>
      <p:ext uri="{BB962C8B-B14F-4D97-AF65-F5344CB8AC3E}">
        <p14:creationId xmlns:p14="http://schemas.microsoft.com/office/powerpoint/2010/main" val="290507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lnSpc>
                <a:spcPct val="90000"/>
              </a:lnSpc>
              <a:spcBef>
                <a:spcPct val="0"/>
              </a:spcBef>
              <a:buFont typeface="Arial" panose="020B0604020202020204" pitchFamily="34" charset="0"/>
              <a:buChar char="•"/>
            </a:pPr>
            <a:r>
              <a:rPr>
                <a:ea typeface="ＭＳ Ｐゴシック" panose="020B0600070205080204" pitchFamily="34" charset="-128"/>
              </a:rPr>
              <a:t>Demandez aux participants de constituer deux rangées face-à-face afin que que chacun ait un partenaire. Une rangée sera la rangée A et l’autre, la rangée B. </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lnSpc>
                <a:spcPct val="90000"/>
              </a:lnSpc>
              <a:spcBef>
                <a:spcPct val="0"/>
              </a:spcBef>
              <a:buFont typeface="Arial" panose="020B0604020202020204" pitchFamily="34" charset="0"/>
              <a:buChar char="•"/>
            </a:pPr>
            <a:r>
              <a:rPr>
                <a:ea typeface="ＭＳ Ｐゴシック" panose="020B0600070205080204" pitchFamily="34" charset="-128"/>
              </a:rPr>
              <a:t>Demandez à la rangée A d'expliquer rapidement certains problèmes liés à l'assainissement aux niveaux local et mondial. Après 1 minute, demandez aux participants de la rangée A de se décaler d'une personne vers la droite. Les participants de la rangée B vont maintenant parler du même sujet avec leur nouveau partenaire pendant 1 minute. </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lnSpc>
                <a:spcPct val="90000"/>
              </a:lnSpc>
              <a:spcBef>
                <a:spcPct val="0"/>
              </a:spcBef>
              <a:buFont typeface="Arial" panose="020B0604020202020204" pitchFamily="34" charset="0"/>
              <a:buChar char="•"/>
            </a:pPr>
            <a:r>
              <a:rPr>
                <a:ea typeface="ＭＳ Ｐゴシック" panose="020B0600070205080204" pitchFamily="34" charset="-128"/>
              </a:rPr>
              <a:t>Demandez aux participants de la ligne A d'expliquer brièvement le lien entre un assainissement déficient et le cycle de la pauvreté, et pourquoi il le fait perdurer. Après 1 minute, demandez aux participants de la rangée A de se décaler d'une personne vers la droite. Les participants de la rangée B vont maintenant parler du même sujet avec leur nouveau partenaire pendant 1 minute.</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eaLnBrk="1" hangingPunct="1">
              <a:lnSpc>
                <a:spcPct val="90000"/>
              </a:lnSpc>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E7BB4230-6794-4721-A0B8-DFF70F768D18}" type="slidenum">
              <a:rPr>
                <a:solidFill>
                  <a:prstClr val="black"/>
                </a:solidFill>
              </a:rPr>
              <a:pPr rtl="0" eaLnBrk="1" hangingPunct="1"/>
              <a:t>16</a:t>
            </a:fld>
            <a:endParaRPr>
              <a:solidFill>
                <a:prstClr val="black"/>
              </a:solidFill>
            </a:endParaRPr>
          </a:p>
        </p:txBody>
      </p:sp>
    </p:spTree>
    <p:extLst>
      <p:ext uri="{BB962C8B-B14F-4D97-AF65-F5344CB8AC3E}">
        <p14:creationId xmlns:p14="http://schemas.microsoft.com/office/powerpoint/2010/main" val="4394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8DD0E21F-E397-4DC9-9317-9CCB92B418DB}" type="slidenum">
              <a:rPr/>
              <a:pPr rtl="0" eaLnBrk="1" hangingPunct="1"/>
              <a:t>4</a:t>
            </a:fld>
            <a:endParaRPr/>
          </a:p>
        </p:txBody>
      </p:sp>
    </p:spTree>
    <p:extLst>
      <p:ext uri="{BB962C8B-B14F-4D97-AF65-F5344CB8AC3E}">
        <p14:creationId xmlns:p14="http://schemas.microsoft.com/office/powerpoint/2010/main" val="81158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837EE2C-4407-4BFB-9F6B-B90483924CCA}" type="slidenum">
              <a:rPr/>
              <a:pPr rtl="0" eaLnBrk="1" hangingPunct="1"/>
              <a:t>5</a:t>
            </a:fld>
            <a:endParaRPr/>
          </a:p>
        </p:txBody>
      </p:sp>
    </p:spTree>
    <p:extLst>
      <p:ext uri="{BB962C8B-B14F-4D97-AF65-F5344CB8AC3E}">
        <p14:creationId xmlns:p14="http://schemas.microsoft.com/office/powerpoint/2010/main" val="14631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Titre</a:t>
            </a:r>
            <a:r>
              <a:rPr baseline="0"/>
              <a:t> de l'image : Proportion de la population qui utilise un assainissement amélioré en </a:t>
            </a:r>
            <a:r>
              <a:rPr b="0" baseline="0"/>
              <a:t>2012</a:t>
            </a:r>
          </a:p>
          <a:p>
            <a:endParaRPr lang="en-US" baseline="0" dirty="0" smtClean="0"/>
          </a:p>
          <a:p>
            <a:pPr marL="171450" indent="-171450" rtl="0">
              <a:buFont typeface="Arial" panose="020B0604020202020204" pitchFamily="34" charset="0"/>
              <a:buChar char="•"/>
            </a:pPr>
            <a:r>
              <a:rPr baseline="0"/>
              <a:t>Il y a encore 46 pays où moins de la moitié de la population a accès à des installations d'assainissement amélioré</a:t>
            </a:r>
          </a:p>
          <a:p>
            <a:pPr marL="171450" indent="-171450" rtl="0">
              <a:buFont typeface="Arial" panose="020B0604020202020204" pitchFamily="34" charset="0"/>
              <a:buChar char="•"/>
            </a:pPr>
            <a:r>
              <a:rPr baseline="0"/>
              <a:t>Parmi régions du monde, l'Asie du Sud et l'Afrique Subsaharienne ont toujours les niveaux plus bas de couverture</a:t>
            </a:r>
          </a:p>
          <a:p>
            <a:pPr marL="171450" indent="-171450" rtl="0">
              <a:buFont typeface="Arial" panose="020B0604020202020204" pitchFamily="34" charset="0"/>
              <a:buChar char="•"/>
            </a:pPr>
            <a:r>
              <a:rPr baseline="0"/>
              <a:t>57% des personnes dans les régions en développement utilisent maintenant des installations d'assainissement amélioré.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rtl="0"/>
            <a:fld id="{829E5EDC-9CEC-4136-8D31-C00AA2C0FE06}" type="slidenum">
              <a:rPr/>
              <a:t>6</a:t>
            </a:fld>
            <a:endParaRPr/>
          </a:p>
        </p:txBody>
      </p:sp>
    </p:spTree>
    <p:extLst>
      <p:ext uri="{BB962C8B-B14F-4D97-AF65-F5344CB8AC3E}">
        <p14:creationId xmlns:p14="http://schemas.microsoft.com/office/powerpoint/2010/main" val="249366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Malgré une augmentation</a:t>
            </a:r>
            <a:r>
              <a:rPr baseline="0"/>
              <a:t> dans la couverture en assainissement, les progrès ont été lents. À niveau mondial, 2,5 milliards de personnes n'ont pas d'accès à des installations d'assainissement amélioré.</a:t>
            </a:r>
          </a:p>
          <a:p>
            <a:endParaRPr lang="en-US" baseline="0" dirty="0" smtClean="0"/>
          </a:p>
          <a:p>
            <a:pPr marL="171450" indent="-171450" rtl="0">
              <a:buFont typeface="Arial" panose="020B0604020202020204" pitchFamily="34" charset="0"/>
              <a:buChar char="•"/>
            </a:pPr>
            <a:r>
              <a:rPr baseline="0"/>
              <a:t>Les progrès on été les plus hauts en Asie de l'Est, où la couverture en assainissement amélioré a augmenté de 40 % depuis 1990, en grande mesure entraînés par la Chine.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rtl="0"/>
            <a:fld id="{829E5EDC-9CEC-4136-8D31-C00AA2C0FE06}" type="slidenum">
              <a:rPr/>
              <a:t>7</a:t>
            </a:fld>
            <a:endParaRPr/>
          </a:p>
        </p:txBody>
      </p:sp>
    </p:spTree>
    <p:extLst>
      <p:ext uri="{BB962C8B-B14F-4D97-AF65-F5344CB8AC3E}">
        <p14:creationId xmlns:p14="http://schemas.microsoft.com/office/powerpoint/2010/main" val="361774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spcBef>
                <a:spcPct val="0"/>
              </a:spcBef>
              <a:buFont typeface="Arial" panose="020B0604020202020204" pitchFamily="34" charset="0"/>
              <a:buChar char="•"/>
            </a:pPr>
            <a:r>
              <a:rPr>
                <a:ea typeface="ＭＳ Ｐゴシック" panose="020B0600070205080204" pitchFamily="34" charset="-128"/>
              </a:rPr>
              <a:t>1 milliard de personnes (15% de la population mondiale) défèque toujours à l'air libre, c'est-à-dire dans des champs, des forêts, des buissons, des plans d'eau ou des espaces ouverts.</a:t>
            </a: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spcBef>
                <a:spcPct val="0"/>
              </a:spcBef>
              <a:buFont typeface="Arial" panose="020B0604020202020204" pitchFamily="34" charset="0"/>
              <a:buChar char="•"/>
            </a:pPr>
            <a:r>
              <a:rPr>
                <a:ea typeface="ＭＳ Ｐゴシック" panose="020B0600070205080204" pitchFamily="34" charset="-128"/>
              </a:rPr>
              <a:t>82%</a:t>
            </a:r>
            <a:r>
              <a:rPr baseline="0">
                <a:ea typeface="ＭＳ Ｐゴシック" panose="020B0600070205080204" pitchFamily="34" charset="-128"/>
              </a:rPr>
              <a:t> du milliard de personnes qui défèquent toujours à l'air libre habitent dans seulement 10 pays </a:t>
            </a:r>
            <a:r>
              <a:rPr lang="en-CA" baseline="0" dirty="0" smtClean="0">
                <a:ea typeface="ＭＳ Ｐゴシック" panose="020B0600070205080204" pitchFamily="34" charset="-128"/>
              </a:rPr>
              <a:t/>
            </a:r>
            <a:br>
              <a:rPr lang="en-CA" baseline="0" dirty="0" smtClean="0">
                <a:ea typeface="ＭＳ Ｐゴシック" panose="020B0600070205080204" pitchFamily="34" charset="-128"/>
              </a:rPr>
            </a:br>
            <a:r>
              <a:rPr baseline="0">
                <a:ea typeface="ＭＳ Ｐゴシック" panose="020B0600070205080204" pitchFamily="34" charset="-128"/>
              </a:rPr>
              <a:t>1) Inde – 597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2) Indonésie – 54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3) Pakistan – 41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4) Nigéria – 39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5) Éthiopie – 34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6) Sudan – 17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7) Niger – 13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8) Népal – 11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9) Chine – 10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10) Mozambique – 10 millions</a:t>
            </a:r>
          </a:p>
          <a:p>
            <a:pPr marL="0" indent="0" rtl="0" eaLnBrk="1" hangingPunct="1">
              <a:spcBef>
                <a:spcPct val="0"/>
              </a:spcBef>
              <a:buFont typeface="Arial" panose="020B0604020202020204" pitchFamily="34" charset="0"/>
              <a:buNone/>
            </a:pPr>
            <a:r>
              <a:rPr baseline="0">
                <a:ea typeface="ＭＳ Ｐゴシック" panose="020B0600070205080204" pitchFamily="34" charset="-128"/>
              </a:rPr>
              <a:t>    Reste du monde – 18 millions</a:t>
            </a: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spcBef>
                <a:spcPct val="0"/>
              </a:spcBef>
              <a:buFont typeface="Arial" panose="020B0604020202020204" pitchFamily="34" charset="0"/>
              <a:buChar char="•"/>
            </a:pPr>
            <a:r>
              <a:rPr>
                <a:ea typeface="ＭＳ Ｐゴシック" panose="020B0600070205080204" pitchFamily="34" charset="-128"/>
              </a:rPr>
              <a:t>La majorité (71%) des personnes dépourvues d'assainissement vivent en zone rurale, où a lieu 90% de la défécation en plein air.</a:t>
            </a: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spcBef>
                <a:spcPct val="0"/>
              </a:spcBef>
              <a:buFont typeface="Arial" panose="020B0604020202020204" pitchFamily="34" charset="0"/>
              <a:buChar char="•"/>
            </a:pPr>
            <a:r>
              <a:rPr>
                <a:ea typeface="ＭＳ Ｐゴシック" panose="020B0600070205080204" pitchFamily="34" charset="-128"/>
              </a:rPr>
              <a:t>Le nombre de personnes qui</a:t>
            </a:r>
            <a:r>
              <a:rPr baseline="0">
                <a:ea typeface="ＭＳ Ｐゴシック" panose="020B0600070205080204" pitchFamily="34" charset="-128"/>
              </a:rPr>
              <a:t> défèquent en plein air est toujours en augmentation en Afrique, mais en régression partout ailleurs.</a:t>
            </a:r>
          </a:p>
          <a:p>
            <a:pPr marL="171450" indent="-171450" eaLnBrk="1" hangingPunct="1">
              <a:spcBef>
                <a:spcPct val="0"/>
              </a:spcBef>
              <a:buFont typeface="Arial" panose="020B0604020202020204" pitchFamily="34" charset="0"/>
              <a:buChar char="•"/>
            </a:pPr>
            <a:endParaRPr lang="en-CA" baseline="0" dirty="0" smtClean="0">
              <a:ea typeface="ＭＳ Ｐゴシック" panose="020B0600070205080204" pitchFamily="34" charset="-128"/>
            </a:endParaRPr>
          </a:p>
          <a:p>
            <a:pPr marL="0" indent="0" rtl="0" eaLnBrk="1" hangingPunct="1">
              <a:spcBef>
                <a:spcPct val="0"/>
              </a:spcBef>
              <a:buFont typeface="Arial" panose="020B0604020202020204" pitchFamily="34" charset="0"/>
              <a:buNone/>
            </a:pPr>
            <a:r>
              <a:rPr>
                <a:ea typeface="ＭＳ Ｐゴシック" panose="020B0600070205080204" pitchFamily="34" charset="-128"/>
              </a:rPr>
              <a:t>UNICEF ET WHO (2013). "Progression en matière d'assainissement et d'alimentation en eau potable – mise à jour 2013" Programme Commun OMS/UNICEF de surveillance de l'approvisionnement en eau et de l'assainissement. UNICEF, New York, États-Unis et OMS, Genève, Suisse. Disponible sur :</a:t>
            </a:r>
            <a:r>
              <a:rPr baseline="0">
                <a:ea typeface="ＭＳ Ｐゴシック" panose="020B0600070205080204" pitchFamily="34" charset="-128"/>
              </a:rPr>
              <a:t> </a:t>
            </a:r>
            <a:r>
              <a:rPr>
                <a:ea typeface="ＭＳ Ｐゴシック" panose="020B0600070205080204" pitchFamily="34" charset="-128"/>
              </a:rPr>
              <a:t>www.wssinfo.org/documents/</a:t>
            </a:r>
          </a:p>
          <a:p>
            <a:pPr marL="0" indent="0" eaLnBrk="1" hangingPunct="1">
              <a:spcBef>
                <a:spcPct val="0"/>
              </a:spcBef>
              <a:buFont typeface="Arial" panose="020B0604020202020204" pitchFamily="34" charset="0"/>
              <a:buNone/>
            </a:pPr>
            <a:endParaRPr lang="en-CA" sz="600" baseline="0" dirty="0" smtClean="0">
              <a:ea typeface="ＭＳ Ｐゴシック" panose="020B0600070205080204" pitchFamily="34" charset="-128"/>
            </a:endParaRPr>
          </a:p>
          <a:p>
            <a:pPr marL="0" indent="0" rtl="0" eaLnBrk="1" hangingPunct="1">
              <a:spcBef>
                <a:spcPct val="0"/>
              </a:spcBef>
              <a:buFont typeface="Arial" panose="020B0604020202020204" pitchFamily="34" charset="0"/>
              <a:buNone/>
            </a:pPr>
            <a:r>
              <a:rPr sz="600" baseline="0">
                <a:ea typeface="ＭＳ Ｐゴシック" panose="020B0600070205080204" pitchFamily="34" charset="-128"/>
              </a:rPr>
              <a:t>Le rapport de 2014 ne contenait pas une carte du monde montrant la défécation à l'air libre.</a:t>
            </a:r>
            <a:r>
              <a:rPr sz="1050" baseline="0">
                <a:ea typeface="ＭＳ Ｐゴシック" panose="020B0600070205080204" pitchFamily="34" charset="-128"/>
              </a:rPr>
              <a:t> </a:t>
            </a:r>
          </a:p>
          <a:p>
            <a:pPr marL="0" indent="0" eaLnBrk="1" hangingPunct="1">
              <a:spcBef>
                <a:spcPct val="0"/>
              </a:spcBef>
              <a:buFont typeface="Arial" panose="020B0604020202020204" pitchFamily="34" charset="0"/>
              <a:buNone/>
            </a:pP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endParaRPr lang="en-US" dirty="0"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C3071792-4497-455B-AFE7-FB076EE9B03B}" type="slidenum">
              <a:rPr/>
              <a:pPr rtl="0" eaLnBrk="1" hangingPunct="1"/>
              <a:t>8</a:t>
            </a:fld>
            <a:endParaRPr/>
          </a:p>
        </p:txBody>
      </p:sp>
    </p:spTree>
    <p:extLst>
      <p:ext uri="{BB962C8B-B14F-4D97-AF65-F5344CB8AC3E}">
        <p14:creationId xmlns:p14="http://schemas.microsoft.com/office/powerpoint/2010/main" val="17704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 typeface="Arial" panose="020B0604020202020204" pitchFamily="34" charset="0"/>
              <a:buChar char="•"/>
            </a:pPr>
            <a:r>
              <a:rPr>
                <a:ea typeface="ＭＳ Ｐゴシック" panose="020B0600070205080204" pitchFamily="34" charset="-128"/>
              </a:rPr>
              <a:t>L'accès à l'assainissement de base est mesuré à l'aide d'un indicateur de substitution : la proportion de personnes qui utilisent des services d'assainissement amélioré.</a:t>
            </a:r>
          </a:p>
          <a:p>
            <a:pPr marL="171450" indent="-171450" eaLnBrk="1" hangingPunct="1">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buFont typeface="Arial" panose="020B0604020202020204" pitchFamily="34" charset="0"/>
              <a:buChar char="•"/>
            </a:pPr>
            <a:r>
              <a:rPr>
                <a:ea typeface="ＭＳ Ｐゴシック" panose="020B0600070205080204" pitchFamily="34" charset="-128"/>
              </a:rPr>
              <a:t>L’assainissement amélioré permet d’empêcher de manière hygiénique le contact entre les personnes et les excréments humains. </a:t>
            </a:r>
          </a:p>
          <a:p>
            <a:pPr marL="171450" indent="-171450" eaLnBrk="1" hangingPunct="1">
              <a:buFont typeface="Arial" panose="020B0604020202020204" pitchFamily="34" charset="0"/>
              <a:buChar char="•"/>
            </a:pPr>
            <a:endParaRPr lang="en-CA" dirty="0" smtClean="0">
              <a:ea typeface="ＭＳ Ｐゴシック" panose="020B0600070205080204" pitchFamily="34" charset="-128"/>
            </a:endParaRPr>
          </a:p>
          <a:p>
            <a:pPr marL="171450" indent="-171450" rtl="0" eaLnBrk="1" hangingPunct="1">
              <a:buFont typeface="Arial" panose="020B0604020202020204" pitchFamily="34" charset="0"/>
              <a:buChar char="•"/>
            </a:pPr>
            <a:r>
              <a:rPr>
                <a:ea typeface="ＭＳ Ｐゴシック" panose="020B0600070205080204" pitchFamily="34" charset="-128"/>
              </a:rPr>
              <a:t>Ce terme a été élaboré par le Programme commun de surveillance de l'eau et de l'assainissement (JMP) mené par l'Organisation Mondiale de la Santé (OMS) et le Fonds des Nations Unies pour l'Enfance (UNICEF). Il sert à mesurer les progrès accomplis vers l'atteinte de l'OMD n° 7 C de réduire de moitié la proportion de personnes sans accès durable à un assainissement de base d'ici 2015 (UNICEF et OMS, 2013). </a:t>
            </a:r>
          </a:p>
          <a:p>
            <a:pPr eaLnBrk="1" hangingPunct="1"/>
            <a:endParaRPr lang="en-CA" dirty="0" smtClean="0">
              <a:ea typeface="ＭＳ Ｐゴシック" panose="020B0600070205080204" pitchFamily="34" charset="-128"/>
            </a:endParaRPr>
          </a:p>
          <a:p>
            <a:pPr eaLnBrk="1" hangingPunct="1"/>
            <a:endParaRPr lang="en-CA"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4B6DC672-B4F4-46C2-B438-A478B598F89C}" type="slidenum">
              <a:rPr/>
              <a:pPr rtl="0" eaLnBrk="1" hangingPunct="1"/>
              <a:t>9</a:t>
            </a:fld>
            <a:endParaRPr/>
          </a:p>
        </p:txBody>
      </p:sp>
    </p:spTree>
    <p:extLst>
      <p:ext uri="{BB962C8B-B14F-4D97-AF65-F5344CB8AC3E}">
        <p14:creationId xmlns:p14="http://schemas.microsoft.com/office/powerpoint/2010/main" val="250918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anose="020B0600070205080204" pitchFamily="34" charset="-128"/>
              </a:rPr>
              <a:t>Les installations d'assainissement non améliorées n’assurent pas une séparation hygiénique des excréments humains en écartant tout risque de contact avec les gens.</a:t>
            </a:r>
          </a:p>
          <a:p>
            <a:pPr eaLnBrk="1" hangingPunct="1">
              <a:spcBef>
                <a:spcPct val="0"/>
              </a:spcBef>
            </a:pPr>
            <a:endParaRPr lang="en-US" dirty="0" smtClean="0">
              <a:ea typeface="ＭＳ Ｐゴシック" panose="020B0600070205080204" pitchFamily="34" charset="-128"/>
            </a:endParaRPr>
          </a:p>
          <a:p>
            <a:pPr rtl="0" eaLnBrk="1" hangingPunct="1">
              <a:spcBef>
                <a:spcPct val="0"/>
              </a:spcBef>
            </a:pPr>
            <a:r>
              <a:rPr>
                <a:ea typeface="ＭＳ Ｐゴシック" panose="020B0600070205080204" pitchFamily="34" charset="-128"/>
              </a:rPr>
              <a:t>Ce terme a été élaboré par le Programme commun de surveillance pour l'approvisionnement en eau et l'assainissement (JMP) de l'UNICEF et de l'Organisation Mondiale de la Santé (OMS). Il sert à évaluer les progrès accomplis pour atteindre les Objectifs du millénaire pour le développement (OMD) qui visent à réduire de moitié la proportion de personnes sans accès durable à un assainissement de base d'ici 2015 (UNICEF et OMS, 2014). La définition de l'assainissement amélioré est en train d'être révisée et pourrait être revue dans les nouveaux objectifs d'assainissement définis pour après 2015 dans les objectifs cibles de développement durable. </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992B85D6-1072-4ACB-B1FC-7F4142763129}" type="slidenum">
              <a:rPr/>
              <a:pPr rtl="0" eaLnBrk="1" hangingPunct="1"/>
              <a:t>11</a:t>
            </a:fld>
            <a:endParaRPr/>
          </a:p>
        </p:txBody>
      </p:sp>
    </p:spTree>
    <p:extLst>
      <p:ext uri="{BB962C8B-B14F-4D97-AF65-F5344CB8AC3E}">
        <p14:creationId xmlns:p14="http://schemas.microsoft.com/office/powerpoint/2010/main" val="394579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spcBef>
                <a:spcPct val="0"/>
              </a:spcBef>
              <a:buFont typeface="Arial" panose="020B0604020202020204" pitchFamily="34" charset="0"/>
              <a:buChar char="•"/>
            </a:pPr>
            <a:r>
              <a:rPr>
                <a:ea typeface="ＭＳ Ｐゴシック" panose="020B0600070205080204" pitchFamily="34" charset="-128"/>
              </a:rPr>
              <a:t>Ajoutez</a:t>
            </a:r>
            <a:r>
              <a:rPr baseline="0">
                <a:ea typeface="ＭＳ Ｐゴシック" panose="020B0600070205080204" pitchFamily="34" charset="-128"/>
              </a:rPr>
              <a:t> des données nationales ou régionales sur l'accès à l'assainissement amélioré.</a:t>
            </a:r>
          </a:p>
          <a:p>
            <a:pPr marL="171450" indent="-171450" eaLnBrk="1" hangingPunct="1">
              <a:spcBef>
                <a:spcPct val="0"/>
              </a:spcBef>
              <a:buFont typeface="Arial" panose="020B0604020202020204" pitchFamily="34" charset="0"/>
              <a:buChar char="•"/>
            </a:pPr>
            <a:endParaRPr lang="en-US" baseline="0" dirty="0" smtClean="0">
              <a:ea typeface="ＭＳ Ｐゴシック" panose="020B0600070205080204" pitchFamily="34" charset="-128"/>
            </a:endParaRPr>
          </a:p>
          <a:p>
            <a:pPr marL="171450" indent="-171450" rtl="0" eaLnBrk="1" hangingPunct="1">
              <a:spcBef>
                <a:spcPct val="0"/>
              </a:spcBef>
              <a:buFont typeface="Arial" panose="020B0604020202020204" pitchFamily="34" charset="0"/>
              <a:buChar char="•"/>
            </a:pPr>
            <a:r>
              <a:rPr baseline="0">
                <a:ea typeface="ＭＳ Ｐゴシック" panose="020B0600070205080204" pitchFamily="34" charset="-128"/>
              </a:rPr>
              <a:t>Des informations nationales et régionales sont disponibles auprès des sources suivantes :</a:t>
            </a:r>
          </a:p>
          <a:p>
            <a:pPr marL="171450" indent="-171450" eaLnBrk="1" hangingPunct="1">
              <a:spcBef>
                <a:spcPct val="0"/>
              </a:spcBef>
              <a:buFont typeface="Arial" panose="020B0604020202020204" pitchFamily="34" charset="0"/>
              <a:buChar char="•"/>
            </a:pPr>
            <a:endParaRPr lang="en-US" baseline="0" dirty="0" smtClean="0">
              <a:ea typeface="ＭＳ Ｐゴシック" panose="020B0600070205080204" pitchFamily="34" charset="-128"/>
            </a:endParaRPr>
          </a:p>
          <a:p>
            <a:pPr marL="0" indent="0" rtl="0" eaLnBrk="1" hangingPunct="1">
              <a:spcBef>
                <a:spcPct val="0"/>
              </a:spcBef>
              <a:buFont typeface="Arial" panose="020B0604020202020204" pitchFamily="34" charset="0"/>
              <a:buNone/>
            </a:pPr>
            <a:r>
              <a:rPr>
                <a:ea typeface="ＭＳ Ｐゴシック" panose="020B0600070205080204" pitchFamily="34" charset="-128"/>
              </a:rPr>
              <a:t>UNICEF et OMS (2014). "Progression en matière d'assainissement et d'alimentation en eau potable – mise à jour 2014" Programme Commun OMS/UNICEF de surveillance de l'approvisionnement en eau et de l'assainissement. UNICEF, New York, États-Unis et OMS, Genève, Suisse. Disponible sur :www.wssinfo.org/documents/</a:t>
            </a:r>
          </a:p>
          <a:p>
            <a:pPr marL="171450" indent="-171450" eaLnBrk="1" hangingPunct="1">
              <a:spcBef>
                <a:spcPct val="0"/>
              </a:spcBef>
              <a:buFont typeface="Arial" panose="020B0604020202020204" pitchFamily="34" charset="0"/>
              <a:buChar char="•"/>
            </a:pPr>
            <a:endParaRPr lang="en-US" dirty="0"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C3071792-4497-455B-AFE7-FB076EE9B03B}" type="slidenum">
              <a:rPr>
                <a:solidFill>
                  <a:prstClr val="black"/>
                </a:solidFill>
              </a:rPr>
              <a:pPr rtl="0" eaLnBrk="1" hangingPunct="1"/>
              <a:t>13</a:t>
            </a:fld>
            <a:endParaRPr>
              <a:solidFill>
                <a:prstClr val="black"/>
              </a:solidFill>
            </a:endParaRPr>
          </a:p>
        </p:txBody>
      </p:sp>
    </p:spTree>
    <p:extLst>
      <p:ext uri="{BB962C8B-B14F-4D97-AF65-F5344CB8AC3E}">
        <p14:creationId xmlns:p14="http://schemas.microsoft.com/office/powerpoint/2010/main" val="15345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13543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82357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41799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13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30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3466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84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106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715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090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82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3977708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383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850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757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60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9732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386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98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785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2874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181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8C3AB-BB1B-4852-B651-226A52CC1D8B}" type="datetimeFigureOut">
              <a:rPr lang="en-US" smtClean="0"/>
              <a:t>9/12/2015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845115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045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8087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1446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0165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05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499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959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226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183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203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8C3AB-BB1B-4852-B651-226A52CC1D8B}"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998958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05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0693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6240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366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8C3AB-BB1B-4852-B651-226A52CC1D8B}" type="datetimeFigureOut">
              <a:rPr lang="en-US" smtClean="0"/>
              <a:t>9/12/2015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7024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8C3AB-BB1B-4852-B651-226A52CC1D8B}" type="datetimeFigureOut">
              <a:rPr lang="en-US" smtClean="0"/>
              <a:t>9/12/2015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99011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8C3AB-BB1B-4852-B651-226A52CC1D8B}" type="datetimeFigureOut">
              <a:rPr lang="en-US" smtClean="0"/>
              <a:t>9/12/2015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1808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8C3AB-BB1B-4852-B651-226A52CC1D8B}"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38298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8C3AB-BB1B-4852-B651-226A52CC1D8B}" type="datetimeFigureOut">
              <a:rPr lang="en-US" smtClean="0"/>
              <a:t>9/12/2015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58109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8C3AB-BB1B-4852-B651-226A52CC1D8B}" type="datetimeFigureOut">
              <a:rPr lang="en-US" smtClean="0"/>
              <a:t>9/12/2015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E73B-D51B-4455-B403-405C2B7336A4}" type="slidenum">
              <a:rPr lang="en-US" smtClean="0"/>
              <a:t>‹#›</a:t>
            </a:fld>
            <a:endParaRPr lang="en-US"/>
          </a:p>
        </p:txBody>
      </p:sp>
    </p:spTree>
    <p:extLst>
      <p:ext uri="{BB962C8B-B14F-4D97-AF65-F5344CB8AC3E}">
        <p14:creationId xmlns:p14="http://schemas.microsoft.com/office/powerpoint/2010/main" val="342220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1339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62952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72284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ndp.org/mdg/goal1.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undp.org/mdg/goal3.shtml" TargetMode="External"/><Relationship Id="rId4" Type="http://schemas.openxmlformats.org/officeDocument/2006/relationships/hyperlink" Target="http://www.undp.org/mdg/goal2.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rtl="0">
              <a:tabLst>
                <a:tab pos="1196975" algn="l"/>
              </a:tabLst>
            </a:pPr>
            <a:r>
              <a:rPr sz="1100" dirty="0"/>
              <a:t>424 Aviation Road NE</a:t>
            </a:r>
          </a:p>
          <a:p>
            <a:pPr algn="ctr" rtl="0">
              <a:tabLst>
                <a:tab pos="1196975" algn="l"/>
              </a:tabLst>
            </a:pPr>
            <a:r>
              <a:rPr sz="1100" dirty="0"/>
              <a:t>Calgary, Alberta, T2E 8H6, Canada</a:t>
            </a:r>
          </a:p>
          <a:p>
            <a:pPr algn="ctr" rtl="0">
              <a:tabLst>
                <a:tab pos="1196975" algn="l"/>
              </a:tabLst>
            </a:pPr>
            <a:r>
              <a:rPr sz="1100" dirty="0" err="1"/>
              <a:t>Tél</a:t>
            </a:r>
            <a:r>
              <a:rPr sz="1100" dirty="0"/>
              <a:t>. : + 1 (403) 243-3285, Fax : + 1 (403) 243-6199</a:t>
            </a:r>
          </a:p>
          <a:p>
            <a:pPr algn="ctr" rtl="0">
              <a:tabLst>
                <a:tab pos="1196975" algn="l"/>
              </a:tabLst>
            </a:pPr>
            <a:r>
              <a:rPr sz="1100" dirty="0" err="1"/>
              <a:t>Courriel</a:t>
            </a:r>
            <a:r>
              <a:rPr sz="1100" dirty="0"/>
              <a:t> : resources@cawst.org, Site Internet : www.cawst.org</a:t>
            </a:r>
          </a:p>
          <a:p>
            <a:pPr algn="ctr">
              <a:tabLst>
                <a:tab pos="1196975" algn="l"/>
              </a:tabLst>
            </a:pPr>
            <a:endParaRPr lang="en-US" sz="1100" dirty="0"/>
          </a:p>
          <a:p>
            <a:pPr rtl="0"/>
            <a:r>
              <a:rPr sz="800" dirty="0"/>
              <a:t>CAWST (Centre for Affordable Water and Sanitation Technology) </a:t>
            </a:r>
            <a:r>
              <a:rPr sz="800" dirty="0" err="1"/>
              <a:t>est</a:t>
            </a:r>
            <a:r>
              <a:rPr sz="800" dirty="0"/>
              <a:t> un </a:t>
            </a:r>
            <a:r>
              <a:rPr sz="800" dirty="0" err="1"/>
              <a:t>organisme</a:t>
            </a:r>
            <a:r>
              <a:rPr sz="800" dirty="0"/>
              <a:t> à but non </a:t>
            </a:r>
            <a:r>
              <a:rPr sz="800" dirty="0" err="1"/>
              <a:t>lucratif</a:t>
            </a:r>
            <a:r>
              <a:rPr sz="800" dirty="0"/>
              <a:t> qui propose des services de formation et de </a:t>
            </a:r>
            <a:r>
              <a:rPr sz="800" dirty="0" err="1"/>
              <a:t>conseil</a:t>
            </a:r>
            <a:r>
              <a:rPr sz="800" dirty="0"/>
              <a:t> aux </a:t>
            </a:r>
            <a:r>
              <a:rPr sz="800" dirty="0" err="1"/>
              <a:t>organisations</a:t>
            </a:r>
            <a:r>
              <a:rPr sz="800" dirty="0"/>
              <a:t> qui </a:t>
            </a:r>
            <a:r>
              <a:rPr sz="800" dirty="0" err="1"/>
              <a:t>travaillent</a:t>
            </a:r>
            <a:r>
              <a:rPr sz="800" dirty="0"/>
              <a:t> </a:t>
            </a:r>
            <a:r>
              <a:rPr sz="800" dirty="0" err="1"/>
              <a:t>directement</a:t>
            </a:r>
            <a:r>
              <a:rPr sz="800" dirty="0"/>
              <a:t> avec les populations des pays </a:t>
            </a:r>
            <a:r>
              <a:rPr sz="800" dirty="0" err="1"/>
              <a:t>en</a:t>
            </a:r>
            <a:r>
              <a:rPr sz="800" dirty="0"/>
              <a:t> </a:t>
            </a:r>
            <a:r>
              <a:rPr sz="800" dirty="0" err="1"/>
              <a:t>développement</a:t>
            </a:r>
            <a:r>
              <a:rPr sz="800" dirty="0"/>
              <a:t> </a:t>
            </a:r>
            <a:r>
              <a:rPr sz="800" dirty="0" err="1"/>
              <a:t>n'ayant</a:t>
            </a:r>
            <a:r>
              <a:rPr sz="800" dirty="0"/>
              <a:t> pas </a:t>
            </a:r>
            <a:r>
              <a:rPr sz="800" dirty="0" err="1"/>
              <a:t>accès</a:t>
            </a:r>
            <a:r>
              <a:rPr sz="800" dirty="0"/>
              <a:t> à </a:t>
            </a:r>
            <a:r>
              <a:rPr sz="800" dirty="0" err="1"/>
              <a:t>l'eau</a:t>
            </a:r>
            <a:r>
              <a:rPr sz="800" dirty="0"/>
              <a:t> potable et à un </a:t>
            </a:r>
            <a:r>
              <a:rPr sz="800" dirty="0" err="1"/>
              <a:t>assainissement</a:t>
            </a:r>
            <a:r>
              <a:rPr sz="800" dirty="0"/>
              <a:t> de base.</a:t>
            </a:r>
          </a:p>
          <a:p>
            <a:pPr rtl="0"/>
            <a:r>
              <a:rPr sz="800" dirty="0"/>
              <a:t> </a:t>
            </a:r>
          </a:p>
          <a:p>
            <a:pPr rtl="0"/>
            <a:r>
              <a:rPr sz="800" dirty="0" err="1"/>
              <a:t>L'une</a:t>
            </a:r>
            <a:r>
              <a:rPr sz="800" dirty="0"/>
              <a:t> des </a:t>
            </a:r>
            <a:r>
              <a:rPr sz="800" dirty="0" err="1"/>
              <a:t>stratégies</a:t>
            </a:r>
            <a:r>
              <a:rPr sz="800" dirty="0"/>
              <a:t> </a:t>
            </a:r>
            <a:r>
              <a:rPr sz="800" dirty="0" err="1"/>
              <a:t>fondamentales</a:t>
            </a:r>
            <a:r>
              <a:rPr sz="800" dirty="0"/>
              <a:t> de CAWST </a:t>
            </a:r>
            <a:r>
              <a:rPr sz="800" dirty="0" err="1"/>
              <a:t>est</a:t>
            </a:r>
            <a:r>
              <a:rPr sz="800" dirty="0"/>
              <a:t> de </a:t>
            </a:r>
            <a:r>
              <a:rPr sz="800" dirty="0" err="1"/>
              <a:t>rendre</a:t>
            </a:r>
            <a:r>
              <a:rPr sz="800" dirty="0"/>
              <a:t> les </a:t>
            </a:r>
            <a:r>
              <a:rPr sz="800" dirty="0" err="1"/>
              <a:t>connaissances</a:t>
            </a:r>
            <a:r>
              <a:rPr sz="800" dirty="0"/>
              <a:t> </a:t>
            </a:r>
            <a:r>
              <a:rPr sz="800" dirty="0" err="1"/>
              <a:t>dans</a:t>
            </a:r>
            <a:r>
              <a:rPr sz="800" dirty="0"/>
              <a:t> le </a:t>
            </a:r>
            <a:r>
              <a:rPr sz="800" dirty="0" err="1"/>
              <a:t>domaine</a:t>
            </a:r>
            <a:r>
              <a:rPr sz="800" dirty="0"/>
              <a:t> de </a:t>
            </a:r>
            <a:r>
              <a:rPr sz="800" dirty="0" err="1"/>
              <a:t>l'eau</a:t>
            </a:r>
            <a:r>
              <a:rPr sz="800" dirty="0"/>
              <a:t> </a:t>
            </a:r>
            <a:r>
              <a:rPr sz="800" dirty="0" err="1"/>
              <a:t>accessibles</a:t>
            </a:r>
            <a:r>
              <a:rPr sz="800" dirty="0"/>
              <a:t> à </a:t>
            </a:r>
            <a:r>
              <a:rPr sz="800" dirty="0" err="1"/>
              <a:t>tous</a:t>
            </a:r>
            <a:r>
              <a:rPr sz="800" dirty="0"/>
              <a:t>. </a:t>
            </a:r>
            <a:r>
              <a:rPr sz="800" dirty="0" err="1"/>
              <a:t>Ceci</a:t>
            </a:r>
            <a:r>
              <a:rPr sz="800" dirty="0"/>
              <a:t> </a:t>
            </a:r>
            <a:r>
              <a:rPr sz="800" dirty="0" err="1"/>
              <a:t>peut</a:t>
            </a:r>
            <a:r>
              <a:rPr sz="800" dirty="0"/>
              <a:t> </a:t>
            </a:r>
            <a:r>
              <a:rPr sz="800" dirty="0" err="1"/>
              <a:t>être</a:t>
            </a:r>
            <a:r>
              <a:rPr sz="800" dirty="0"/>
              <a:t> </a:t>
            </a:r>
            <a:r>
              <a:rPr sz="800" dirty="0" err="1"/>
              <a:t>réalisé</a:t>
            </a:r>
            <a:r>
              <a:rPr sz="800" dirty="0"/>
              <a:t>, </a:t>
            </a:r>
            <a:r>
              <a:rPr sz="800" dirty="0" err="1"/>
              <a:t>en</a:t>
            </a:r>
            <a:r>
              <a:rPr sz="800" dirty="0"/>
              <a:t> </a:t>
            </a:r>
            <a:r>
              <a:rPr sz="800" dirty="0" err="1"/>
              <a:t>partie</a:t>
            </a:r>
            <a:r>
              <a:rPr sz="800" dirty="0"/>
              <a:t>, par le </a:t>
            </a:r>
            <a:r>
              <a:rPr sz="800" dirty="0" err="1"/>
              <a:t>développement</a:t>
            </a:r>
            <a:r>
              <a:rPr sz="800" dirty="0"/>
              <a:t> et la distribution </a:t>
            </a:r>
            <a:r>
              <a:rPr sz="800" dirty="0" err="1"/>
              <a:t>gratuite</a:t>
            </a:r>
            <a:r>
              <a:rPr sz="800" dirty="0"/>
              <a:t> de supports </a:t>
            </a:r>
            <a:r>
              <a:rPr sz="800" dirty="0" err="1"/>
              <a:t>éducatifs</a:t>
            </a:r>
            <a:r>
              <a:rPr sz="800" dirty="0"/>
              <a:t> </a:t>
            </a:r>
            <a:r>
              <a:rPr sz="800" dirty="0" err="1"/>
              <a:t>dans</a:t>
            </a:r>
            <a:r>
              <a:rPr sz="800" dirty="0"/>
              <a:t> le but de </a:t>
            </a:r>
            <a:r>
              <a:rPr sz="800" dirty="0" err="1"/>
              <a:t>rendre</a:t>
            </a:r>
            <a:r>
              <a:rPr sz="800" dirty="0"/>
              <a:t> </a:t>
            </a:r>
            <a:r>
              <a:rPr sz="800" dirty="0" err="1"/>
              <a:t>l'information</a:t>
            </a:r>
            <a:r>
              <a:rPr sz="800" dirty="0"/>
              <a:t> </a:t>
            </a:r>
            <a:r>
              <a:rPr sz="800" dirty="0" err="1"/>
              <a:t>facilement</a:t>
            </a:r>
            <a:r>
              <a:rPr sz="800" dirty="0"/>
              <a:t> </a:t>
            </a:r>
            <a:r>
              <a:rPr sz="800" dirty="0" err="1"/>
              <a:t>disponible</a:t>
            </a:r>
            <a:r>
              <a:rPr sz="800" dirty="0"/>
              <a:t> à </a:t>
            </a:r>
            <a:r>
              <a:rPr sz="800" dirty="0" err="1"/>
              <a:t>ceux</a:t>
            </a:r>
            <a:r>
              <a:rPr sz="800" dirty="0"/>
              <a:t> qui </a:t>
            </a:r>
            <a:r>
              <a:rPr sz="800" dirty="0" err="1"/>
              <a:t>en</a:t>
            </a:r>
            <a:r>
              <a:rPr sz="800" dirty="0"/>
              <a:t> </a:t>
            </a:r>
            <a:r>
              <a:rPr sz="800" dirty="0" err="1"/>
              <a:t>ont</a:t>
            </a:r>
            <a:r>
              <a:rPr sz="800" dirty="0"/>
              <a:t> le plus </a:t>
            </a:r>
            <a:r>
              <a:rPr sz="800" dirty="0" err="1"/>
              <a:t>besoin</a:t>
            </a:r>
            <a:r>
              <a:rPr sz="800" dirty="0"/>
              <a:t>.</a:t>
            </a:r>
          </a:p>
          <a:p>
            <a:pPr rtl="0"/>
            <a:r>
              <a:rPr sz="800" dirty="0"/>
              <a:t> </a:t>
            </a:r>
          </a:p>
          <a:p>
            <a:pPr rtl="0"/>
            <a:r>
              <a:rPr sz="800" dirty="0"/>
              <a:t>Le </a:t>
            </a:r>
            <a:r>
              <a:rPr sz="800" dirty="0" err="1"/>
              <a:t>contenu</a:t>
            </a:r>
            <a:r>
              <a:rPr sz="800" dirty="0"/>
              <a:t> de </a:t>
            </a:r>
            <a:r>
              <a:rPr sz="800" dirty="0" err="1"/>
              <a:t>ce</a:t>
            </a:r>
            <a:r>
              <a:rPr sz="800" dirty="0"/>
              <a:t> document </a:t>
            </a:r>
            <a:r>
              <a:rPr sz="800" dirty="0" err="1"/>
              <a:t>est</a:t>
            </a:r>
            <a:r>
              <a:rPr sz="800" dirty="0"/>
              <a:t> </a:t>
            </a:r>
            <a:r>
              <a:rPr sz="800" dirty="0" err="1"/>
              <a:t>libre</a:t>
            </a:r>
            <a:r>
              <a:rPr sz="800" dirty="0"/>
              <a:t> et sous </a:t>
            </a:r>
            <a:r>
              <a:rPr sz="800" dirty="0" err="1"/>
              <a:t>licence</a:t>
            </a:r>
            <a:r>
              <a:rPr sz="800" dirty="0"/>
              <a:t> Creative Commons Attribution Works 3.0 </a:t>
            </a:r>
            <a:r>
              <a:rPr sz="800" dirty="0" err="1"/>
              <a:t>Unported</a:t>
            </a:r>
            <a:r>
              <a:rPr sz="800" dirty="0"/>
              <a:t>. Il </a:t>
            </a:r>
            <a:r>
              <a:rPr sz="800" dirty="0" err="1"/>
              <a:t>est</a:t>
            </a:r>
            <a:r>
              <a:rPr sz="800" dirty="0"/>
              <a:t> possible de consulter </a:t>
            </a:r>
            <a:r>
              <a:rPr sz="800" dirty="0" err="1"/>
              <a:t>une</a:t>
            </a:r>
            <a:r>
              <a:rPr sz="800" dirty="0"/>
              <a:t> </a:t>
            </a:r>
            <a:r>
              <a:rPr sz="800" dirty="0" err="1"/>
              <a:t>copie</a:t>
            </a:r>
            <a:r>
              <a:rPr sz="800" dirty="0"/>
              <a:t> de </a:t>
            </a:r>
            <a:r>
              <a:rPr sz="800" dirty="0" err="1"/>
              <a:t>cette</a:t>
            </a:r>
            <a:r>
              <a:rPr sz="800" dirty="0"/>
              <a:t> </a:t>
            </a:r>
            <a:r>
              <a:rPr sz="800" dirty="0" err="1"/>
              <a:t>autorisation</a:t>
            </a:r>
            <a:r>
              <a:rPr sz="800" dirty="0"/>
              <a:t> à </a:t>
            </a:r>
            <a:r>
              <a:rPr sz="800" dirty="0" err="1"/>
              <a:t>l'adresse</a:t>
            </a:r>
            <a:r>
              <a:rPr sz="800" dirty="0"/>
              <a:t> </a:t>
            </a:r>
            <a:r>
              <a:rPr sz="800" dirty="0" err="1"/>
              <a:t>suivante</a:t>
            </a:r>
            <a:r>
              <a:rPr sz="800" dirty="0"/>
              <a:t> : http://creativecommons.org/licenses/by/3.0, </a:t>
            </a:r>
            <a:r>
              <a:rPr sz="800" dirty="0" err="1"/>
              <a:t>ou</a:t>
            </a:r>
            <a:r>
              <a:rPr sz="800" dirty="0"/>
              <a:t> </a:t>
            </a:r>
            <a:r>
              <a:rPr sz="800" dirty="0" err="1"/>
              <a:t>en</a:t>
            </a:r>
            <a:r>
              <a:rPr sz="800" dirty="0"/>
              <a:t> </a:t>
            </a:r>
            <a:r>
              <a:rPr sz="800" dirty="0" err="1"/>
              <a:t>écrivant</a:t>
            </a:r>
            <a:r>
              <a:rPr sz="800" dirty="0"/>
              <a:t> à Creative Commons : 171 Second Street, Suite 300, San Francisco, California 94105, USA. </a:t>
            </a:r>
          </a:p>
          <a:p>
            <a:pPr rtl="0"/>
            <a:r>
              <a:rPr sz="900" dirty="0"/>
              <a:t> </a:t>
            </a:r>
          </a:p>
          <a:p>
            <a:pPr rtl="0"/>
            <a:r>
              <a:rPr sz="900" dirty="0"/>
              <a:t>		</a:t>
            </a:r>
            <a:r>
              <a:rPr sz="900" dirty="0" err="1"/>
              <a:t>Vous</a:t>
            </a:r>
            <a:r>
              <a:rPr sz="900" dirty="0"/>
              <a:t> </a:t>
            </a:r>
            <a:r>
              <a:rPr sz="900" dirty="0" err="1"/>
              <a:t>êtes</a:t>
            </a:r>
            <a:r>
              <a:rPr sz="900" dirty="0"/>
              <a:t> </a:t>
            </a:r>
            <a:r>
              <a:rPr sz="900" dirty="0" err="1"/>
              <a:t>libre</a:t>
            </a:r>
            <a:r>
              <a:rPr sz="900" dirty="0"/>
              <a:t> de :</a:t>
            </a:r>
          </a:p>
          <a:p>
            <a:pPr marL="2000250" lvl="4" indent="-171450" rtl="0">
              <a:buFont typeface="Arial" pitchFamily="34" charset="0"/>
              <a:buChar char="•"/>
            </a:pPr>
            <a:r>
              <a:rPr sz="900" dirty="0" err="1"/>
              <a:t>Partager</a:t>
            </a:r>
            <a:r>
              <a:rPr sz="900" dirty="0"/>
              <a:t> – copier, </a:t>
            </a:r>
            <a:r>
              <a:rPr sz="900" dirty="0" err="1"/>
              <a:t>distribuer</a:t>
            </a:r>
            <a:r>
              <a:rPr sz="900" dirty="0"/>
              <a:t> et </a:t>
            </a:r>
            <a:r>
              <a:rPr sz="900" dirty="0" err="1"/>
              <a:t>transmettre</a:t>
            </a:r>
            <a:r>
              <a:rPr sz="900" dirty="0"/>
              <a:t> </a:t>
            </a:r>
            <a:r>
              <a:rPr sz="900" dirty="0" err="1"/>
              <a:t>ce</a:t>
            </a:r>
            <a:r>
              <a:rPr sz="900" dirty="0"/>
              <a:t> document</a:t>
            </a:r>
          </a:p>
          <a:p>
            <a:pPr marL="2000250" lvl="4" indent="-171450" rtl="0">
              <a:buFont typeface="Arial" pitchFamily="34" charset="0"/>
              <a:buChar char="•"/>
            </a:pPr>
            <a:r>
              <a:rPr sz="900" dirty="0"/>
              <a:t>Modifier : adapter </a:t>
            </a:r>
            <a:r>
              <a:rPr sz="900" dirty="0" err="1"/>
              <a:t>ce</a:t>
            </a:r>
            <a:r>
              <a:rPr sz="900" dirty="0"/>
              <a:t> document</a:t>
            </a:r>
          </a:p>
          <a:p>
            <a:pPr rtl="0"/>
            <a:r>
              <a:rPr sz="900" dirty="0"/>
              <a:t> </a:t>
            </a:r>
          </a:p>
          <a:p>
            <a:pPr rtl="0"/>
            <a:r>
              <a:rPr sz="900" dirty="0"/>
              <a:t>		Aux conditions </a:t>
            </a:r>
            <a:r>
              <a:rPr sz="900" dirty="0" err="1"/>
              <a:t>suivantes</a:t>
            </a:r>
            <a:r>
              <a:rPr sz="900" dirty="0"/>
              <a:t> :</a:t>
            </a:r>
          </a:p>
          <a:p>
            <a:pPr marL="2000250" lvl="4" indent="-171450" rtl="0">
              <a:buFont typeface="Arial" pitchFamily="34" charset="0"/>
              <a:buChar char="•"/>
            </a:pPr>
            <a:r>
              <a:rPr sz="900" dirty="0" err="1"/>
              <a:t>d'en</a:t>
            </a:r>
            <a:r>
              <a:rPr sz="900" dirty="0"/>
              <a:t> </a:t>
            </a:r>
            <a:r>
              <a:rPr sz="900" dirty="0" err="1"/>
              <a:t>indiquer</a:t>
            </a:r>
            <a:r>
              <a:rPr sz="900" dirty="0"/>
              <a:t> </a:t>
            </a:r>
            <a:r>
              <a:rPr sz="900" dirty="0" err="1"/>
              <a:t>l'origine</a:t>
            </a:r>
            <a:r>
              <a:rPr sz="900" dirty="0"/>
              <a:t>. </a:t>
            </a:r>
            <a:r>
              <a:rPr sz="900" dirty="0" err="1"/>
              <a:t>Vous</a:t>
            </a:r>
            <a:r>
              <a:rPr sz="900" dirty="0"/>
              <a:t> </a:t>
            </a:r>
            <a:r>
              <a:rPr sz="900" dirty="0" err="1"/>
              <a:t>devez</a:t>
            </a:r>
            <a:r>
              <a:rPr sz="900" dirty="0"/>
              <a:t> </a:t>
            </a:r>
            <a:r>
              <a:rPr sz="900" dirty="0" err="1"/>
              <a:t>indiquer</a:t>
            </a:r>
            <a:r>
              <a:rPr sz="900" dirty="0"/>
              <a:t> que CAWST </a:t>
            </a:r>
            <a:r>
              <a:rPr sz="900" dirty="0" err="1"/>
              <a:t>est</a:t>
            </a:r>
            <a:r>
              <a:rPr sz="900" dirty="0"/>
              <a:t> </a:t>
            </a:r>
            <a:r>
              <a:rPr sz="900" dirty="0" err="1"/>
              <a:t>l'auteur</a:t>
            </a:r>
            <a:r>
              <a:rPr sz="900" dirty="0"/>
              <a:t> original de </a:t>
            </a:r>
            <a:r>
              <a:rPr sz="900" dirty="0" err="1"/>
              <a:t>ce</a:t>
            </a:r>
            <a:r>
              <a:rPr sz="900" dirty="0"/>
              <a:t> document. </a:t>
            </a:r>
            <a:r>
              <a:rPr sz="900" dirty="0" err="1"/>
              <a:t>Veuillez</a:t>
            </a:r>
            <a:r>
              <a:rPr sz="900" dirty="0"/>
              <a:t> </a:t>
            </a:r>
            <a:r>
              <a:rPr sz="900" dirty="0" err="1"/>
              <a:t>mentionner</a:t>
            </a:r>
            <a:r>
              <a:rPr sz="900" dirty="0"/>
              <a:t> </a:t>
            </a:r>
            <a:r>
              <a:rPr sz="900" dirty="0" err="1"/>
              <a:t>notre</a:t>
            </a:r>
            <a:r>
              <a:rPr sz="900" dirty="0"/>
              <a:t> site internet : www.cawst.org</a:t>
            </a:r>
          </a:p>
          <a:p>
            <a:pPr algn="ctr">
              <a:tabLst>
                <a:tab pos="1196975" algn="l"/>
              </a:tabLst>
            </a:pPr>
            <a:endParaRPr lang="en-US" sz="900" dirty="0" smtClean="0"/>
          </a:p>
          <a:p>
            <a:pPr rtl="0">
              <a:tabLst>
                <a:tab pos="1196975" algn="l"/>
              </a:tabLst>
            </a:pPr>
            <a:r>
              <a:rPr sz="800" dirty="0"/>
              <a:t>CAWST </a:t>
            </a:r>
            <a:r>
              <a:rPr sz="800" dirty="0" err="1"/>
              <a:t>publiera</a:t>
            </a:r>
            <a:r>
              <a:rPr sz="800" dirty="0"/>
              <a:t> </a:t>
            </a:r>
            <a:r>
              <a:rPr sz="800" dirty="0" err="1"/>
              <a:t>périodiquement</a:t>
            </a:r>
            <a:r>
              <a:rPr sz="800" dirty="0"/>
              <a:t> des </a:t>
            </a:r>
            <a:r>
              <a:rPr sz="800" dirty="0" err="1"/>
              <a:t>mises</a:t>
            </a:r>
            <a:r>
              <a:rPr sz="800" dirty="0"/>
              <a:t> à jour de </a:t>
            </a:r>
            <a:r>
              <a:rPr sz="800" dirty="0" err="1"/>
              <a:t>ce</a:t>
            </a:r>
            <a:r>
              <a:rPr sz="800" dirty="0"/>
              <a:t> document. Pour </a:t>
            </a:r>
            <a:r>
              <a:rPr sz="800" dirty="0" err="1"/>
              <a:t>cette</a:t>
            </a:r>
            <a:r>
              <a:rPr sz="800" dirty="0"/>
              <a:t> raison, nous ne </a:t>
            </a:r>
            <a:r>
              <a:rPr sz="800" dirty="0" err="1"/>
              <a:t>recommandons</a:t>
            </a:r>
            <a:r>
              <a:rPr sz="800" dirty="0"/>
              <a:t> pas que </a:t>
            </a:r>
            <a:r>
              <a:rPr sz="800" dirty="0" err="1"/>
              <a:t>vous</a:t>
            </a:r>
            <a:r>
              <a:rPr sz="800" dirty="0"/>
              <a:t> </a:t>
            </a:r>
            <a:r>
              <a:rPr sz="800" dirty="0" err="1"/>
              <a:t>proposiez</a:t>
            </a:r>
            <a:r>
              <a:rPr sz="800" dirty="0"/>
              <a:t> </a:t>
            </a:r>
            <a:r>
              <a:rPr sz="800" dirty="0" err="1"/>
              <a:t>ce</a:t>
            </a:r>
            <a:r>
              <a:rPr sz="800" dirty="0"/>
              <a:t> document </a:t>
            </a:r>
            <a:r>
              <a:rPr sz="800" dirty="0" err="1"/>
              <a:t>en</a:t>
            </a:r>
            <a:r>
              <a:rPr sz="800" dirty="0"/>
              <a:t> </a:t>
            </a:r>
            <a:r>
              <a:rPr sz="800" dirty="0" err="1"/>
              <a:t>téléchargement</a:t>
            </a:r>
            <a:r>
              <a:rPr sz="800" dirty="0"/>
              <a:t> sur </a:t>
            </a:r>
            <a:r>
              <a:rPr sz="800" dirty="0" err="1"/>
              <a:t>votre</a:t>
            </a:r>
            <a:r>
              <a:rPr sz="800" dirty="0"/>
              <a:t> site web.</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rtl="0"/>
            <a:r>
              <a:rPr sz="800" b="1" dirty="0"/>
              <a:t>CAWST et </a:t>
            </a:r>
            <a:r>
              <a:rPr sz="800" b="1" dirty="0" err="1"/>
              <a:t>ses</a:t>
            </a:r>
            <a:r>
              <a:rPr sz="800" b="1" dirty="0"/>
              <a:t> </a:t>
            </a:r>
            <a:r>
              <a:rPr sz="800" b="1" dirty="0" err="1"/>
              <a:t>administrateurs</a:t>
            </a:r>
            <a:r>
              <a:rPr sz="800" b="1" dirty="0"/>
              <a:t>, </a:t>
            </a:r>
            <a:r>
              <a:rPr sz="800" b="1" dirty="0" err="1"/>
              <a:t>employés</a:t>
            </a:r>
            <a:r>
              <a:rPr sz="800" b="1" dirty="0"/>
              <a:t>, entrepreneurs et </a:t>
            </a:r>
            <a:r>
              <a:rPr sz="800" b="1" dirty="0" err="1"/>
              <a:t>bénévoles</a:t>
            </a:r>
            <a:r>
              <a:rPr sz="800" b="1" dirty="0"/>
              <a:t> </a:t>
            </a:r>
            <a:r>
              <a:rPr sz="800" b="1" dirty="0" err="1"/>
              <a:t>n'assument</a:t>
            </a:r>
            <a:r>
              <a:rPr sz="800" b="1" dirty="0"/>
              <a:t> </a:t>
            </a:r>
            <a:r>
              <a:rPr sz="800" b="1" dirty="0" err="1"/>
              <a:t>aucune</a:t>
            </a:r>
            <a:r>
              <a:rPr sz="800" b="1" dirty="0"/>
              <a:t> </a:t>
            </a:r>
            <a:r>
              <a:rPr sz="800" b="1" dirty="0" err="1"/>
              <a:t>responsabilité</a:t>
            </a:r>
            <a:r>
              <a:rPr sz="800" b="1" dirty="0"/>
              <a:t> et ne </a:t>
            </a:r>
            <a:r>
              <a:rPr sz="800" b="1" dirty="0" err="1"/>
              <a:t>donnent</a:t>
            </a:r>
            <a:r>
              <a:rPr sz="800" b="1" dirty="0"/>
              <a:t> </a:t>
            </a:r>
            <a:r>
              <a:rPr sz="800" b="1" dirty="0" err="1"/>
              <a:t>aucune</a:t>
            </a:r>
            <a:r>
              <a:rPr sz="800" b="1" dirty="0"/>
              <a:t> </a:t>
            </a:r>
            <a:r>
              <a:rPr sz="800" b="1" dirty="0" err="1"/>
              <a:t>garantie</a:t>
            </a:r>
            <a:r>
              <a:rPr sz="800" b="1" dirty="0"/>
              <a:t> </a:t>
            </a:r>
            <a:r>
              <a:rPr sz="800" b="1" dirty="0" err="1"/>
              <a:t>en</a:t>
            </a:r>
            <a:r>
              <a:rPr sz="800" b="1" dirty="0"/>
              <a:t> </a:t>
            </a:r>
            <a:r>
              <a:rPr sz="800" b="1" dirty="0" err="1"/>
              <a:t>ce</a:t>
            </a:r>
            <a:r>
              <a:rPr sz="800" b="1" dirty="0"/>
              <a:t> qui </a:t>
            </a:r>
            <a:r>
              <a:rPr sz="800" b="1" dirty="0" err="1"/>
              <a:t>concerne</a:t>
            </a:r>
            <a:r>
              <a:rPr sz="800" b="1" dirty="0"/>
              <a:t> les </a:t>
            </a:r>
            <a:r>
              <a:rPr sz="800" b="1" dirty="0" err="1"/>
              <a:t>résultats</a:t>
            </a:r>
            <a:r>
              <a:rPr sz="800" b="1" dirty="0"/>
              <a:t> qui </a:t>
            </a:r>
            <a:r>
              <a:rPr sz="800" b="1" dirty="0" err="1"/>
              <a:t>peuvent</a:t>
            </a:r>
            <a:r>
              <a:rPr sz="800" b="1" dirty="0"/>
              <a:t> </a:t>
            </a:r>
            <a:r>
              <a:rPr sz="800" b="1" dirty="0" err="1"/>
              <a:t>être</a:t>
            </a:r>
            <a:r>
              <a:rPr sz="800" b="1" dirty="0"/>
              <a:t> </a:t>
            </a:r>
            <a:r>
              <a:rPr sz="800" b="1" dirty="0" err="1"/>
              <a:t>obtenus</a:t>
            </a:r>
            <a:r>
              <a:rPr sz="800" b="1" dirty="0"/>
              <a:t> de </a:t>
            </a:r>
            <a:r>
              <a:rPr sz="800" b="1" dirty="0" err="1"/>
              <a:t>l'utilisation</a:t>
            </a:r>
            <a:r>
              <a:rPr sz="800" b="1" dirty="0"/>
              <a:t> des </a:t>
            </a:r>
            <a:r>
              <a:rPr sz="800" b="1" dirty="0" err="1"/>
              <a:t>informations</a:t>
            </a:r>
            <a:r>
              <a:rPr sz="800" b="1" dirty="0"/>
              <a:t> </a:t>
            </a:r>
            <a:r>
              <a:rPr sz="800" b="1" dirty="0" err="1"/>
              <a:t>fournies</a:t>
            </a:r>
            <a:r>
              <a:rPr sz="800" b="1" dirty="0"/>
              <a:t>.</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792798"/>
          </a:xfrm>
          <a:prstGeom prst="rect">
            <a:avLst/>
          </a:prstGeom>
          <a:noFill/>
          <a:ln w="15875">
            <a:solidFill>
              <a:schemeClr val="tx1"/>
            </a:solidFill>
          </a:ln>
        </p:spPr>
        <p:txBody>
          <a:bodyPr wrap="square" rtlCol="0">
            <a:spAutoFit/>
          </a:bodyPr>
          <a:lstStyle/>
          <a:p>
            <a:pPr rtl="0"/>
            <a:r>
              <a:rPr sz="1050" b="1" dirty="0"/>
              <a:t> </a:t>
            </a:r>
            <a:r>
              <a:rPr sz="1600" b="1" dirty="0"/>
              <a:t> </a:t>
            </a:r>
            <a:r>
              <a:rPr sz="1600" b="1" dirty="0" err="1"/>
              <a:t>Tenez-vous</a:t>
            </a:r>
            <a:r>
              <a:rPr sz="1600" b="1" dirty="0"/>
              <a:t> </a:t>
            </a:r>
            <a:r>
              <a:rPr sz="1600" b="1" dirty="0" err="1"/>
              <a:t>informé</a:t>
            </a:r>
            <a:r>
              <a:rPr sz="1600" b="1" dirty="0"/>
              <a:t> et </a:t>
            </a:r>
            <a:r>
              <a:rPr sz="1600" b="1" dirty="0" err="1"/>
              <a:t>bénéficiez</a:t>
            </a:r>
            <a:r>
              <a:rPr sz="1600" b="1" dirty="0"/>
              <a:t> de </a:t>
            </a:r>
            <a:r>
              <a:rPr sz="1600" b="1" dirty="0" err="1"/>
              <a:t>soutien</a:t>
            </a:r>
            <a:r>
              <a:rPr sz="1600" b="1" dirty="0"/>
              <a:t> :</a:t>
            </a:r>
          </a:p>
          <a:p>
            <a:pPr marL="3028950" lvl="6" indent="-285750" rtl="0">
              <a:buFont typeface="Arial" pitchFamily="34" charset="0"/>
              <a:buChar char="•"/>
            </a:pPr>
            <a:r>
              <a:rPr sz="1050" dirty="0" err="1"/>
              <a:t>Dernières</a:t>
            </a:r>
            <a:r>
              <a:rPr sz="1050" dirty="0"/>
              <a:t> </a:t>
            </a:r>
            <a:r>
              <a:rPr sz="1050" dirty="0" err="1"/>
              <a:t>mises</a:t>
            </a:r>
            <a:r>
              <a:rPr sz="1050" dirty="0"/>
              <a:t> à jour de document</a:t>
            </a:r>
          </a:p>
          <a:p>
            <a:pPr marL="3028950" lvl="6" indent="-285750" rtl="0">
              <a:buFont typeface="Arial" pitchFamily="34" charset="0"/>
              <a:buChar char="•"/>
            </a:pPr>
            <a:r>
              <a:rPr sz="1050" dirty="0" err="1"/>
              <a:t>Autres</a:t>
            </a:r>
            <a:r>
              <a:rPr sz="1050" dirty="0"/>
              <a:t> documents de formation</a:t>
            </a:r>
          </a:p>
          <a:p>
            <a:pPr marL="3028950" lvl="6" indent="-285750" rtl="0">
              <a:buFont typeface="Arial" pitchFamily="34" charset="0"/>
              <a:buChar char="•"/>
            </a:pPr>
            <a:r>
              <a:rPr sz="1050" dirty="0" err="1"/>
              <a:t>Soutien</a:t>
            </a:r>
            <a:r>
              <a:rPr sz="1050" dirty="0"/>
              <a:t> pour </a:t>
            </a:r>
            <a:r>
              <a:rPr sz="1050" dirty="0" err="1"/>
              <a:t>utiliser</a:t>
            </a:r>
            <a:r>
              <a:rPr sz="1050" dirty="0"/>
              <a:t> </a:t>
            </a:r>
            <a:r>
              <a:rPr sz="1050" dirty="0" err="1"/>
              <a:t>ce</a:t>
            </a:r>
            <a:r>
              <a:rPr sz="1050" dirty="0"/>
              <a:t> document </a:t>
            </a:r>
            <a:r>
              <a:rPr sz="1050" dirty="0" err="1"/>
              <a:t>dans</a:t>
            </a:r>
            <a:r>
              <a:rPr sz="1050" dirty="0"/>
              <a:t> </a:t>
            </a:r>
            <a:r>
              <a:rPr sz="1050" dirty="0" err="1"/>
              <a:t>votre</a:t>
            </a:r>
            <a:r>
              <a:rPr sz="1050" dirty="0"/>
              <a:t> travail</a:t>
            </a:r>
          </a:p>
          <a:p>
            <a:pPr rtl="0"/>
            <a:r>
              <a:rPr sz="1050" dirty="0"/>
              <a:t> </a:t>
            </a:r>
          </a:p>
          <a:p>
            <a:pPr rtl="0"/>
            <a:r>
              <a:rPr sz="1050" i="1" dirty="0"/>
              <a:t>CAWST </a:t>
            </a:r>
            <a:r>
              <a:rPr sz="1050" i="1" dirty="0" err="1"/>
              <a:t>fournit</a:t>
            </a:r>
            <a:r>
              <a:rPr sz="1050" i="1" dirty="0"/>
              <a:t> un </a:t>
            </a:r>
            <a:r>
              <a:rPr sz="1050" i="1" dirty="0" err="1"/>
              <a:t>tutorat</a:t>
            </a:r>
            <a:r>
              <a:rPr sz="1050" i="1" dirty="0"/>
              <a:t> </a:t>
            </a:r>
            <a:r>
              <a:rPr sz="1050" i="1" dirty="0" smtClean="0"/>
              <a:t>et</a:t>
            </a:r>
            <a:r>
              <a:rPr lang="en-CA" sz="1050" i="1" dirty="0" smtClean="0"/>
              <a:t> </a:t>
            </a:r>
            <a:r>
              <a:rPr sz="1050" i="1" dirty="0" smtClean="0"/>
              <a:t>un </a:t>
            </a:r>
            <a:endParaRPr lang="en-CA" sz="1050" i="1" dirty="0" smtClean="0"/>
          </a:p>
          <a:p>
            <a:pPr rtl="0"/>
            <a:r>
              <a:rPr sz="1050" i="1" dirty="0" err="1" smtClean="0"/>
              <a:t>accompagnement</a:t>
            </a:r>
            <a:r>
              <a:rPr sz="1050" i="1" dirty="0" smtClean="0"/>
              <a:t> </a:t>
            </a:r>
            <a:r>
              <a:rPr sz="1050" i="1" dirty="0" err="1"/>
              <a:t>lors</a:t>
            </a:r>
            <a:r>
              <a:rPr sz="1050" i="1" dirty="0"/>
              <a:t> de la </a:t>
            </a:r>
            <a:r>
              <a:rPr sz="1050" i="1" dirty="0" err="1"/>
              <a:t>mise</a:t>
            </a:r>
            <a:r>
              <a:rPr sz="1050" i="1" dirty="0"/>
              <a:t> </a:t>
            </a:r>
            <a:r>
              <a:rPr sz="1050" i="1" dirty="0" err="1"/>
              <a:t>en</a:t>
            </a:r>
            <a:r>
              <a:rPr sz="1050" i="1" dirty="0"/>
              <a:t> </a:t>
            </a:r>
            <a:endParaRPr lang="en-CA" sz="1050" i="1" dirty="0" smtClean="0"/>
          </a:p>
          <a:p>
            <a:pPr rtl="0"/>
            <a:r>
              <a:rPr sz="1050" i="1" dirty="0" err="1" smtClean="0"/>
              <a:t>œuvre</a:t>
            </a:r>
            <a:r>
              <a:rPr sz="1050" i="1" dirty="0" smtClean="0"/>
              <a:t> </a:t>
            </a:r>
            <a:r>
              <a:rPr sz="1050" i="1" dirty="0"/>
              <a:t>de </a:t>
            </a:r>
            <a:r>
              <a:rPr sz="1050" i="1" dirty="0" err="1"/>
              <a:t>ses</a:t>
            </a:r>
            <a:r>
              <a:rPr sz="1050" i="1" dirty="0"/>
              <a:t> </a:t>
            </a:r>
            <a:r>
              <a:rPr sz="1050" i="1" dirty="0" err="1" smtClean="0"/>
              <a:t>enseignements</a:t>
            </a:r>
            <a:r>
              <a:rPr lang="en-CA" sz="1050" i="1" dirty="0" smtClean="0"/>
              <a:t> </a:t>
            </a:r>
            <a:r>
              <a:rPr sz="1050" i="1" dirty="0" smtClean="0"/>
              <a:t>et </a:t>
            </a:r>
            <a:r>
              <a:rPr sz="1050" i="1" dirty="0"/>
              <a:t>de </a:t>
            </a:r>
            <a:r>
              <a:rPr sz="1050" i="1" dirty="0" err="1"/>
              <a:t>ses</a:t>
            </a:r>
            <a:r>
              <a:rPr sz="1050" i="1" dirty="0"/>
              <a:t> supports de formation.</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629920"/>
            <a:ext cx="3287434" cy="109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lgn="r" rtl="0"/>
            <a:fld id="{90C5138D-4C5F-48AF-A64F-FBCEEBACA0DF}" type="slidenum">
              <a:rPr/>
              <a:pPr algn="r" rtl="0"/>
              <a:t>1</a:t>
            </a:fld>
            <a:endParaRPr/>
          </a:p>
        </p:txBody>
      </p:sp>
    </p:spTree>
    <p:extLst>
      <p:ext uri="{BB962C8B-B14F-4D97-AF65-F5344CB8AC3E}">
        <p14:creationId xmlns:p14="http://schemas.microsoft.com/office/powerpoint/2010/main" val="132559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2"/>
          <p:cNvSpPr txBox="1">
            <a:spLocks noChangeArrowheads="1"/>
          </p:cNvSpPr>
          <p:nvPr/>
        </p:nvSpPr>
        <p:spPr bwMode="auto">
          <a:xfrm>
            <a:off x="2881147" y="620871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fontAlgn="base" hangingPunct="1">
              <a:spcBef>
                <a:spcPct val="0"/>
              </a:spcBef>
              <a:spcAft>
                <a:spcPct val="0"/>
              </a:spcAft>
            </a:pPr>
            <a:r>
              <a:rPr>
                <a:solidFill>
                  <a:srgbClr val="000000"/>
                </a:solidFill>
              </a:rPr>
              <a:t>Latrine à simple fosse en Zambie</a:t>
            </a:r>
          </a:p>
        </p:txBody>
      </p:sp>
      <p:sp>
        <p:nvSpPr>
          <p:cNvPr id="27654" name="TextBox 8"/>
          <p:cNvSpPr txBox="1">
            <a:spLocks noChangeArrowheads="1"/>
          </p:cNvSpPr>
          <p:nvPr/>
        </p:nvSpPr>
        <p:spPr bwMode="auto">
          <a:xfrm>
            <a:off x="5658927" y="620871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fontAlgn="base" hangingPunct="1">
              <a:spcBef>
                <a:spcPct val="0"/>
              </a:spcBef>
              <a:spcAft>
                <a:spcPct val="0"/>
              </a:spcAft>
            </a:pPr>
            <a:r>
              <a:rPr>
                <a:solidFill>
                  <a:srgbClr val="000000"/>
                </a:solidFill>
              </a:rPr>
              <a:t>Latrine à chasse manuelle au Népal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38" y="1264923"/>
            <a:ext cx="3658678" cy="4878237"/>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977" y="1211330"/>
            <a:ext cx="3282861" cy="4924292"/>
          </a:xfrm>
          <a:prstGeom prst="rect">
            <a:avLst/>
          </a:prstGeom>
          <a:ln>
            <a:solidFill>
              <a:schemeClr val="tx1"/>
            </a:solidFill>
          </a:ln>
        </p:spPr>
      </p:pic>
      <p:sp>
        <p:nvSpPr>
          <p:cNvPr id="4" name="Title 3"/>
          <p:cNvSpPr>
            <a:spLocks noGrp="1"/>
          </p:cNvSpPr>
          <p:nvPr>
            <p:ph type="title"/>
          </p:nvPr>
        </p:nvSpPr>
        <p:spPr>
          <a:xfrm>
            <a:off x="637216" y="56371"/>
            <a:ext cx="8229600" cy="1143000"/>
          </a:xfrm>
        </p:spPr>
        <p:txBody>
          <a:bodyPr/>
          <a:lstStyle/>
          <a:p>
            <a:pPr rtl="0"/>
            <a:r>
              <a:rPr sz="4000" b="1" dirty="0">
                <a:solidFill>
                  <a:schemeClr val="accent2"/>
                </a:solidFill>
              </a:rPr>
              <a:t>Installations </a:t>
            </a:r>
            <a:r>
              <a:rPr sz="4000" b="1" dirty="0" err="1">
                <a:solidFill>
                  <a:schemeClr val="accent2"/>
                </a:solidFill>
              </a:rPr>
              <a:t>d'assainissement</a:t>
            </a:r>
            <a:r>
              <a:rPr sz="4000" b="1" dirty="0">
                <a:solidFill>
                  <a:schemeClr val="accent2"/>
                </a:solidFill>
              </a:rPr>
              <a:t> </a:t>
            </a:r>
            <a:r>
              <a:rPr sz="4000" b="1" dirty="0" err="1">
                <a:solidFill>
                  <a:schemeClr val="accent2"/>
                </a:solidFill>
              </a:rPr>
              <a:t>améliorées</a:t>
            </a:r>
            <a:endParaRPr sz="4000" b="1" dirty="0">
              <a:solidFill>
                <a:schemeClr val="accent2"/>
              </a:solidFill>
            </a:endParaRPr>
          </a:p>
        </p:txBody>
      </p:sp>
    </p:spTree>
    <p:extLst>
      <p:ext uri="{BB962C8B-B14F-4D97-AF65-F5344CB8AC3E}">
        <p14:creationId xmlns:p14="http://schemas.microsoft.com/office/powerpoint/2010/main" val="306925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46" y="601577"/>
            <a:ext cx="9144000" cy="1143000"/>
          </a:xfrm>
        </p:spPr>
        <p:txBody>
          <a:bodyPr>
            <a:noAutofit/>
          </a:bodyPr>
          <a:lstStyle/>
          <a:p>
            <a:pPr rtl="0" eaLnBrk="1" hangingPunct="1"/>
            <a:r>
              <a:rPr sz="4000" b="1" dirty="0">
                <a:solidFill>
                  <a:srgbClr val="333399"/>
                </a:solidFill>
                <a:latin typeface="Arial" panose="020B0604020202020204" pitchFamily="34" charset="0"/>
                <a:cs typeface="Arial" panose="020B0604020202020204" pitchFamily="34" charset="0"/>
              </a:rPr>
              <a:t>Installations </a:t>
            </a:r>
            <a:r>
              <a:rPr sz="4000" b="1" dirty="0" err="1">
                <a:solidFill>
                  <a:srgbClr val="333399"/>
                </a:solidFill>
                <a:latin typeface="Arial" panose="020B0604020202020204" pitchFamily="34" charset="0"/>
                <a:cs typeface="Arial" panose="020B0604020202020204" pitchFamily="34" charset="0"/>
              </a:rPr>
              <a:t>d'assainissement</a:t>
            </a:r>
            <a:r>
              <a:rPr sz="4000" b="1" dirty="0">
                <a:solidFill>
                  <a:srgbClr val="333399"/>
                </a:solidFill>
                <a:latin typeface="Arial" panose="020B0604020202020204" pitchFamily="34" charset="0"/>
                <a:cs typeface="Arial" panose="020B0604020202020204" pitchFamily="34" charset="0"/>
              </a:rPr>
              <a:t> non </a:t>
            </a:r>
            <a:r>
              <a:rPr sz="4000" b="1" dirty="0" err="1">
                <a:solidFill>
                  <a:srgbClr val="333399"/>
                </a:solidFill>
                <a:latin typeface="Arial" panose="020B0604020202020204" pitchFamily="34" charset="0"/>
                <a:cs typeface="Arial" panose="020B0604020202020204" pitchFamily="34" charset="0"/>
              </a:rPr>
              <a:t>améliorées</a:t>
            </a:r>
            <a:r>
              <a:rPr lang="en-US" sz="4000" b="1" dirty="0" smtClean="0">
                <a:solidFill>
                  <a:srgbClr val="333399"/>
                </a:solidFill>
                <a:latin typeface="Arial" panose="020B0604020202020204" pitchFamily="34" charset="0"/>
                <a:cs typeface="Arial" panose="020B0604020202020204" pitchFamily="34" charset="0"/>
              </a:rPr>
              <a:t/>
            </a:r>
            <a:br>
              <a:rPr lang="en-US" sz="4000" b="1" dirty="0" smtClean="0">
                <a:solidFill>
                  <a:srgbClr val="333399"/>
                </a:solidFill>
                <a:latin typeface="Arial" panose="020B0604020202020204" pitchFamily="34" charset="0"/>
                <a:cs typeface="Arial" panose="020B0604020202020204" pitchFamily="34" charset="0"/>
              </a:rPr>
            </a:br>
            <a:endParaRPr lang="en-US" sz="4000" b="1" dirty="0" smtClean="0">
              <a:solidFill>
                <a:srgbClr val="333399"/>
              </a:solidFill>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457200" y="1867693"/>
            <a:ext cx="5648145" cy="4525963"/>
          </a:xfrm>
        </p:spPr>
        <p:txBody>
          <a:bodyPr/>
          <a:lstStyle/>
          <a:p>
            <a:pPr rtl="0">
              <a:lnSpc>
                <a:spcPct val="80000"/>
              </a:lnSpc>
            </a:pPr>
            <a:r>
              <a:rPr>
                <a:latin typeface="Arial" panose="020B0604020202020204" pitchFamily="34" charset="0"/>
                <a:cs typeface="Arial" panose="020B0604020202020204" pitchFamily="34" charset="0"/>
              </a:rPr>
              <a:t>Latrine à fosse sans dalle ou fosse ouverte</a:t>
            </a:r>
          </a:p>
          <a:p>
            <a:pPr rtl="0">
              <a:lnSpc>
                <a:spcPct val="80000"/>
              </a:lnSpc>
            </a:pPr>
            <a:r>
              <a:rPr>
                <a:latin typeface="Arial" panose="020B0604020202020204" pitchFamily="34" charset="0"/>
                <a:cs typeface="Arial" panose="020B0604020202020204" pitchFamily="34" charset="0"/>
              </a:rPr>
              <a:t>Seau</a:t>
            </a:r>
          </a:p>
          <a:p>
            <a:pPr rtl="0">
              <a:lnSpc>
                <a:spcPct val="80000"/>
              </a:lnSpc>
            </a:pPr>
            <a:r>
              <a:rPr>
                <a:latin typeface="Arial" panose="020B0604020202020204" pitchFamily="34" charset="0"/>
                <a:cs typeface="Arial" panose="020B0604020202020204" pitchFamily="34" charset="0"/>
              </a:rPr>
              <a:t>Latrine suspendue</a:t>
            </a:r>
          </a:p>
          <a:p>
            <a:pPr rtl="0">
              <a:lnSpc>
                <a:spcPct val="80000"/>
              </a:lnSpc>
            </a:pPr>
            <a:r>
              <a:rPr>
                <a:latin typeface="Arial" panose="020B0604020202020204" pitchFamily="34" charset="0"/>
                <a:cs typeface="Arial" panose="020B0604020202020204" pitchFamily="34" charset="0"/>
              </a:rPr>
              <a:t>Chasse d’eau ou chasse manuelle avec rejet extérieur</a:t>
            </a:r>
          </a:p>
          <a:p>
            <a:pPr rtl="0">
              <a:lnSpc>
                <a:spcPct val="80000"/>
              </a:lnSpc>
            </a:pPr>
            <a:r>
              <a:rPr>
                <a:latin typeface="Arial" panose="020B0604020202020204" pitchFamily="34" charset="0"/>
                <a:cs typeface="Arial" panose="020B0604020202020204" pitchFamily="34" charset="0"/>
              </a:rPr>
              <a:t>Installations communes de tout type</a:t>
            </a:r>
          </a:p>
          <a:p>
            <a:pPr rtl="0">
              <a:lnSpc>
                <a:spcPct val="80000"/>
              </a:lnSpc>
            </a:pPr>
            <a:r>
              <a:rPr>
                <a:latin typeface="Arial" panose="020B0604020202020204" pitchFamily="34" charset="0"/>
                <a:cs typeface="Arial" panose="020B0604020202020204" pitchFamily="34" charset="0"/>
              </a:rPr>
              <a:t>Défécation en plein air </a:t>
            </a:r>
          </a:p>
        </p:txBody>
      </p:sp>
      <p:pic>
        <p:nvPicPr>
          <p:cNvPr id="286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127" y="1867693"/>
            <a:ext cx="2581455" cy="3441940"/>
          </a:xfrm>
          <a:prstGeom prst="rect">
            <a:avLst/>
          </a:prstGeom>
          <a:ln>
            <a:solidFill>
              <a:schemeClr val="tx1"/>
            </a:solidFill>
          </a:ln>
        </p:spPr>
      </p:pic>
      <p:sp>
        <p:nvSpPr>
          <p:cNvPr id="6" name="TextBox 2"/>
          <p:cNvSpPr txBox="1">
            <a:spLocks noChangeArrowheads="1"/>
          </p:cNvSpPr>
          <p:nvPr/>
        </p:nvSpPr>
        <p:spPr bwMode="auto">
          <a:xfrm>
            <a:off x="5791200" y="532915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a:t>Latrine à fosse sans dalle en Zambie</a:t>
            </a:r>
          </a:p>
        </p:txBody>
      </p:sp>
    </p:spTree>
    <p:extLst>
      <p:ext uri="{BB962C8B-B14F-4D97-AF65-F5344CB8AC3E}">
        <p14:creationId xmlns:p14="http://schemas.microsoft.com/office/powerpoint/2010/main" val="211289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3505200" cy="263279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0" y="2785195"/>
            <a:ext cx="3352800" cy="369332"/>
          </a:xfrm>
          <a:prstGeom prst="rect">
            <a:avLst/>
          </a:prstGeom>
          <a:noFill/>
        </p:spPr>
        <p:txBody>
          <a:bodyPr wrap="square" rtlCol="0">
            <a:spAutoFit/>
          </a:bodyPr>
          <a:lstStyle/>
          <a:p>
            <a:pPr rtl="0"/>
            <a:r>
              <a:rPr>
                <a:latin typeface="Arial" panose="020B0604020202020204" pitchFamily="34" charset="0"/>
                <a:cs typeface="Arial" panose="020B0604020202020204" pitchFamily="34" charset="0"/>
              </a:rPr>
              <a:t>Manque d'intimité, Pérou</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53" y="182727"/>
            <a:ext cx="2581455" cy="3441940"/>
          </a:xfrm>
          <a:prstGeom prst="rect">
            <a:avLst/>
          </a:prstGeom>
          <a:ln w="12700">
            <a:solidFill>
              <a:schemeClr val="tx1"/>
            </a:solidFill>
          </a:ln>
        </p:spPr>
      </p:pic>
      <p:sp>
        <p:nvSpPr>
          <p:cNvPr id="9" name="TextBox 8"/>
          <p:cNvSpPr txBox="1"/>
          <p:nvPr/>
        </p:nvSpPr>
        <p:spPr>
          <a:xfrm>
            <a:off x="609600" y="3594100"/>
            <a:ext cx="3962400" cy="368300"/>
          </a:xfrm>
          <a:prstGeom prst="rect">
            <a:avLst/>
          </a:prstGeom>
          <a:noFill/>
        </p:spPr>
        <p:txBody>
          <a:bodyPr wrap="square" rtlCol="0">
            <a:spAutoFit/>
          </a:bodyPr>
          <a:lstStyle/>
          <a:p>
            <a:pPr rtl="0"/>
            <a:r>
              <a:rPr dirty="0">
                <a:latin typeface="Arial" panose="020B0604020202020204" pitchFamily="34" charset="0"/>
                <a:cs typeface="Arial" panose="020B0604020202020204" pitchFamily="34" charset="0"/>
              </a:rPr>
              <a:t>Latrine à fosse sans </a:t>
            </a:r>
            <a:r>
              <a:rPr dirty="0" err="1">
                <a:latin typeface="Arial" panose="020B0604020202020204" pitchFamily="34" charset="0"/>
                <a:cs typeface="Arial" panose="020B0604020202020204" pitchFamily="34" charset="0"/>
              </a:rPr>
              <a:t>dalle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en</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Zambie</a:t>
            </a:r>
            <a:endParaRPr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3495" b="13380"/>
          <a:stretch/>
        </p:blipFill>
        <p:spPr bwMode="auto">
          <a:xfrm>
            <a:off x="5410200" y="3429000"/>
            <a:ext cx="3228975" cy="30557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524500" y="6488668"/>
            <a:ext cx="3276600" cy="369332"/>
          </a:xfrm>
          <a:prstGeom prst="rect">
            <a:avLst/>
          </a:prstGeom>
          <a:noFill/>
        </p:spPr>
        <p:txBody>
          <a:bodyPr wrap="square" rtlCol="0">
            <a:spAutoFit/>
          </a:bodyPr>
          <a:lstStyle/>
          <a:p>
            <a:pPr rtl="0"/>
            <a:r>
              <a:rPr>
                <a:latin typeface="Arial" panose="020B0604020202020204" pitchFamily="34" charset="0"/>
                <a:cs typeface="Arial" panose="020B0604020202020204" pitchFamily="34" charset="0"/>
              </a:rPr>
              <a:t>Latrine suspendue, Inde</a:t>
            </a:r>
          </a:p>
        </p:txBody>
      </p:sp>
      <p:pic>
        <p:nvPicPr>
          <p:cNvPr id="4102" name="Picture 6" descr="http://bna-art.s3.amazonaws.com/www.bootsnall.com/articles/wp-content/uploads/2009/02/Chinese-toi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53" y="4062302"/>
            <a:ext cx="3133545" cy="235015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2653" y="6412461"/>
            <a:ext cx="3352800" cy="369332"/>
          </a:xfrm>
          <a:prstGeom prst="rect">
            <a:avLst/>
          </a:prstGeom>
          <a:noFill/>
        </p:spPr>
        <p:txBody>
          <a:bodyPr wrap="square" rtlCol="0">
            <a:spAutoFit/>
          </a:bodyPr>
          <a:lstStyle/>
          <a:p>
            <a:pPr rtl="0"/>
            <a:r>
              <a:rPr>
                <a:latin typeface="Arial" panose="020B0604020202020204" pitchFamily="34" charset="0"/>
                <a:cs typeface="Arial" panose="020B0604020202020204" pitchFamily="34" charset="0"/>
              </a:rPr>
              <a:t>Entretien faible, Chine</a:t>
            </a:r>
          </a:p>
        </p:txBody>
      </p:sp>
    </p:spTree>
    <p:extLst>
      <p:ext uri="{BB962C8B-B14F-4D97-AF65-F5344CB8AC3E}">
        <p14:creationId xmlns:p14="http://schemas.microsoft.com/office/powerpoint/2010/main" val="42894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b="1">
                <a:solidFill>
                  <a:srgbClr val="333399"/>
                </a:solidFill>
              </a:rPr>
              <a:t>Et localement ?</a:t>
            </a:r>
          </a:p>
        </p:txBody>
      </p:sp>
      <p:sp>
        <p:nvSpPr>
          <p:cNvPr id="4" name="Content Placeholder 3"/>
          <p:cNvSpPr>
            <a:spLocks noGrp="1"/>
          </p:cNvSpPr>
          <p:nvPr>
            <p:ph idx="1"/>
          </p:nvPr>
        </p:nvSpPr>
        <p:spPr/>
        <p:txBody>
          <a:bodyPr/>
          <a:lstStyle/>
          <a:p>
            <a:pPr rtl="0"/>
            <a:r>
              <a:rPr>
                <a:solidFill>
                  <a:srgbClr val="FF0000"/>
                </a:solidFill>
              </a:rPr>
              <a:t>% </a:t>
            </a:r>
            <a:r>
              <a:rPr/>
              <a:t>de la population urbaine utilise un assainissement amélioré</a:t>
            </a:r>
          </a:p>
          <a:p>
            <a:pPr rtl="0"/>
            <a:r>
              <a:rPr>
                <a:solidFill>
                  <a:srgbClr val="FF0000"/>
                </a:solidFill>
              </a:rPr>
              <a:t>% </a:t>
            </a:r>
            <a:r>
              <a:rPr/>
              <a:t>de la population rurale utilise un assainissement amélioré</a:t>
            </a:r>
          </a:p>
          <a:p>
            <a:pPr rtl="0"/>
            <a:r>
              <a:rPr>
                <a:solidFill>
                  <a:srgbClr val="FF0000"/>
                </a:solidFill>
              </a:rPr>
              <a:t>% </a:t>
            </a:r>
            <a:r>
              <a:rPr/>
              <a:t>de la population totale utilise un assainissement amélioré</a:t>
            </a:r>
          </a:p>
          <a:p>
            <a:pPr rtl="0"/>
            <a:r>
              <a:rPr>
                <a:solidFill>
                  <a:srgbClr val="FF0000"/>
                </a:solidFill>
              </a:rPr>
              <a:t>% </a:t>
            </a:r>
            <a:r>
              <a:rPr/>
              <a:t>de la population totale pratique la défécation en plein air</a:t>
            </a:r>
          </a:p>
          <a:p>
            <a:endParaRPr lang="en-CA" dirty="0"/>
          </a:p>
        </p:txBody>
      </p:sp>
      <p:pic>
        <p:nvPicPr>
          <p:cNvPr id="3072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84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rtl="0" eaLnBrk="1" hangingPunct="1"/>
            <a:r>
              <a:rPr b="1">
                <a:solidFill>
                  <a:schemeClr val="accent2"/>
                </a:solidFill>
              </a:rPr>
              <a:t>Cycle de la pauvreté</a:t>
            </a:r>
          </a:p>
        </p:txBody>
      </p:sp>
      <p:sp>
        <p:nvSpPr>
          <p:cNvPr id="37891" name="Rectangle 3"/>
          <p:cNvSpPr>
            <a:spLocks noGrp="1" noChangeArrowheads="1"/>
          </p:cNvSpPr>
          <p:nvPr>
            <p:ph type="body" idx="1"/>
          </p:nvPr>
        </p:nvSpPr>
        <p:spPr/>
        <p:txBody>
          <a:bodyPr/>
          <a:lstStyle/>
          <a:p>
            <a:pPr rtl="0" eaLnBrk="1" hangingPunct="1"/>
            <a:r>
              <a:rPr sz="3600"/>
              <a:t>Comment un assainissement déficient est-il lié au cycle de la pauvreté, et comment le fait-il perdurer ?</a:t>
            </a:r>
          </a:p>
        </p:txBody>
      </p:sp>
      <p:pic>
        <p:nvPicPr>
          <p:cNvPr id="378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4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02974" y="2437658"/>
            <a:ext cx="2288614" cy="20740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74064" y="277320"/>
            <a:ext cx="8229600" cy="1143000"/>
          </a:xfrm>
        </p:spPr>
        <p:txBody>
          <a:bodyPr>
            <a:noAutofit/>
          </a:bodyPr>
          <a:lstStyle/>
          <a:p>
            <a:pPr rtl="0"/>
            <a:r>
              <a:rPr b="1">
                <a:solidFill>
                  <a:srgbClr val="333399"/>
                </a:solidFill>
                <a:latin typeface="Arial" panose="020B0604020202020204" pitchFamily="34" charset="0"/>
                <a:ea typeface="Tahoma" pitchFamily="34" charset="0"/>
                <a:cs typeface="Arial" panose="020B0604020202020204" pitchFamily="34" charset="0"/>
              </a:rPr>
              <a:t>Cycle de la pauvreté</a:t>
            </a:r>
          </a:p>
        </p:txBody>
      </p:sp>
      <p:sp>
        <p:nvSpPr>
          <p:cNvPr id="9" name="Right Arrow 8"/>
          <p:cNvSpPr/>
          <p:nvPr/>
        </p:nvSpPr>
        <p:spPr>
          <a:xfrm rot="19670913">
            <a:off x="5481797" y="1850318"/>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12439" y="1486372"/>
            <a:ext cx="1312882" cy="646331"/>
          </a:xfrm>
          <a:prstGeom prst="rect">
            <a:avLst/>
          </a:prstGeom>
          <a:noFill/>
        </p:spPr>
        <p:txBody>
          <a:bodyPr wrap="square" rtlCol="0">
            <a:spAutoFit/>
          </a:bodyPr>
          <a:lstStyle/>
          <a:p>
            <a:pPr rtl="0"/>
            <a:r>
              <a:rPr/>
              <a:t>Famille en bonne santé</a:t>
            </a:r>
          </a:p>
        </p:txBody>
      </p:sp>
      <p:sp>
        <p:nvSpPr>
          <p:cNvPr id="12" name="Right Arrow 11"/>
          <p:cNvSpPr/>
          <p:nvPr/>
        </p:nvSpPr>
        <p:spPr>
          <a:xfrm rot="3157765">
            <a:off x="7719175" y="196403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862431" y="2727085"/>
            <a:ext cx="1281569" cy="646331"/>
          </a:xfrm>
          <a:prstGeom prst="rect">
            <a:avLst/>
          </a:prstGeom>
          <a:noFill/>
        </p:spPr>
        <p:txBody>
          <a:bodyPr wrap="square" rtlCol="0">
            <a:spAutoFit/>
          </a:bodyPr>
          <a:lstStyle/>
          <a:p>
            <a:pPr rtl="0"/>
            <a:r>
              <a:rPr/>
              <a:t>École et éducation</a:t>
            </a:r>
          </a:p>
        </p:txBody>
      </p:sp>
      <p:sp>
        <p:nvSpPr>
          <p:cNvPr id="15" name="TextBox 14"/>
          <p:cNvSpPr txBox="1"/>
          <p:nvPr/>
        </p:nvSpPr>
        <p:spPr>
          <a:xfrm>
            <a:off x="7440151" y="4482840"/>
            <a:ext cx="1595309" cy="369332"/>
          </a:xfrm>
          <a:prstGeom prst="rect">
            <a:avLst/>
          </a:prstGeom>
          <a:noFill/>
        </p:spPr>
        <p:txBody>
          <a:bodyPr wrap="none" rtlCol="0">
            <a:spAutoFit/>
          </a:bodyPr>
          <a:lstStyle/>
          <a:p>
            <a:pPr rtl="0"/>
            <a:r>
              <a:rPr/>
              <a:t>Travail et revenus</a:t>
            </a:r>
          </a:p>
        </p:txBody>
      </p:sp>
      <p:sp>
        <p:nvSpPr>
          <p:cNvPr id="16" name="Right Arrow 15"/>
          <p:cNvSpPr/>
          <p:nvPr/>
        </p:nvSpPr>
        <p:spPr>
          <a:xfrm rot="5400000">
            <a:off x="8089917" y="369475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7255185">
            <a:off x="7733378" y="499895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010400" y="5660524"/>
            <a:ext cx="1556836" cy="369332"/>
          </a:xfrm>
          <a:prstGeom prst="rect">
            <a:avLst/>
          </a:prstGeom>
          <a:noFill/>
        </p:spPr>
        <p:txBody>
          <a:bodyPr wrap="none" rtlCol="0">
            <a:spAutoFit/>
          </a:bodyPr>
          <a:lstStyle/>
          <a:p>
            <a:pPr rtl="0"/>
            <a:r>
              <a:rPr/>
              <a:t>Opportunités</a:t>
            </a:r>
          </a:p>
        </p:txBody>
      </p:sp>
      <p:sp>
        <p:nvSpPr>
          <p:cNvPr id="21" name="Right Arrow 20"/>
          <p:cNvSpPr/>
          <p:nvPr/>
        </p:nvSpPr>
        <p:spPr>
          <a:xfrm rot="13197110">
            <a:off x="6246161" y="5285536"/>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474242" y="4610593"/>
            <a:ext cx="1662201" cy="646331"/>
          </a:xfrm>
          <a:prstGeom prst="rect">
            <a:avLst/>
          </a:prstGeom>
          <a:noFill/>
        </p:spPr>
        <p:txBody>
          <a:bodyPr wrap="square" rtlCol="0">
            <a:spAutoFit/>
          </a:bodyPr>
          <a:lstStyle/>
          <a:p>
            <a:pPr rtl="0"/>
            <a:r>
              <a:rPr/>
              <a:t>Société forte et sure</a:t>
            </a:r>
          </a:p>
        </p:txBody>
      </p:sp>
      <p:pic>
        <p:nvPicPr>
          <p:cNvPr id="1026" name="Picture 2" descr="C:\Users\bstrumm\AppData\Local\Temp\RS24844_IMG_2523-lp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5147" y="2740529"/>
            <a:ext cx="2318706" cy="1646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Right Arrow 30"/>
          <p:cNvSpPr/>
          <p:nvPr/>
        </p:nvSpPr>
        <p:spPr>
          <a:xfrm rot="13133164">
            <a:off x="2677977" y="1754779"/>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12803" y="1554136"/>
            <a:ext cx="1035054" cy="646331"/>
          </a:xfrm>
          <a:prstGeom prst="rect">
            <a:avLst/>
          </a:prstGeom>
          <a:noFill/>
        </p:spPr>
        <p:txBody>
          <a:bodyPr wrap="square" rtlCol="0">
            <a:spAutoFit/>
          </a:bodyPr>
          <a:lstStyle/>
          <a:p>
            <a:pPr rtl="0"/>
            <a:r>
              <a:rPr/>
              <a:t>Famille malade</a:t>
            </a:r>
          </a:p>
        </p:txBody>
      </p:sp>
      <p:sp>
        <p:nvSpPr>
          <p:cNvPr id="33" name="TextBox 32"/>
          <p:cNvSpPr txBox="1"/>
          <p:nvPr/>
        </p:nvSpPr>
        <p:spPr>
          <a:xfrm>
            <a:off x="192687" y="2237208"/>
            <a:ext cx="1573209" cy="646331"/>
          </a:xfrm>
          <a:prstGeom prst="rect">
            <a:avLst/>
          </a:prstGeom>
          <a:noFill/>
        </p:spPr>
        <p:txBody>
          <a:bodyPr wrap="square" rtlCol="0">
            <a:spAutoFit/>
          </a:bodyPr>
          <a:lstStyle/>
          <a:p>
            <a:pPr rtl="0"/>
            <a:r>
              <a:rPr/>
              <a:t>Dépenses d'argent pour la santé</a:t>
            </a:r>
          </a:p>
        </p:txBody>
      </p:sp>
      <p:sp>
        <p:nvSpPr>
          <p:cNvPr id="35" name="TextBox 34"/>
          <p:cNvSpPr txBox="1"/>
          <p:nvPr/>
        </p:nvSpPr>
        <p:spPr>
          <a:xfrm>
            <a:off x="84174" y="4267200"/>
            <a:ext cx="966931" cy="369332"/>
          </a:xfrm>
          <a:prstGeom prst="rect">
            <a:avLst/>
          </a:prstGeom>
          <a:noFill/>
        </p:spPr>
        <p:txBody>
          <a:bodyPr wrap="none" rtlCol="0">
            <a:spAutoFit/>
          </a:bodyPr>
          <a:lstStyle/>
          <a:p>
            <a:pPr rtl="0"/>
            <a:r>
              <a:rPr/>
              <a:t>Pauvreté</a:t>
            </a:r>
          </a:p>
        </p:txBody>
      </p:sp>
      <p:sp>
        <p:nvSpPr>
          <p:cNvPr id="37" name="TextBox 36"/>
          <p:cNvSpPr txBox="1"/>
          <p:nvPr/>
        </p:nvSpPr>
        <p:spPr>
          <a:xfrm>
            <a:off x="844109" y="5602069"/>
            <a:ext cx="1758840" cy="646331"/>
          </a:xfrm>
          <a:prstGeom prst="rect">
            <a:avLst/>
          </a:prstGeom>
          <a:noFill/>
        </p:spPr>
        <p:txBody>
          <a:bodyPr wrap="square" rtlCol="0">
            <a:spAutoFit/>
          </a:bodyPr>
          <a:lstStyle/>
          <a:p>
            <a:pPr rtl="0"/>
            <a:r>
              <a:rPr/>
              <a:t>Perte de dignité</a:t>
            </a:r>
          </a:p>
          <a:p>
            <a:pPr rtl="0"/>
            <a:r>
              <a:rPr/>
              <a:t>Dépression</a:t>
            </a:r>
          </a:p>
        </p:txBody>
      </p:sp>
      <p:sp>
        <p:nvSpPr>
          <p:cNvPr id="30" name="Right Arrow 29"/>
          <p:cNvSpPr/>
          <p:nvPr/>
        </p:nvSpPr>
        <p:spPr>
          <a:xfrm rot="9169314">
            <a:off x="913796" y="1607274"/>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rot="5171017">
            <a:off x="43023" y="3284867"/>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2752648">
            <a:off x="480041" y="4815728"/>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p:cNvSpPr/>
          <p:nvPr/>
        </p:nvSpPr>
        <p:spPr>
          <a:xfrm rot="20058394">
            <a:off x="2157004" y="4926371"/>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909799" y="4572000"/>
            <a:ext cx="1662201" cy="923330"/>
          </a:xfrm>
          <a:prstGeom prst="rect">
            <a:avLst/>
          </a:prstGeom>
          <a:noFill/>
        </p:spPr>
        <p:txBody>
          <a:bodyPr wrap="square" rtlCol="0">
            <a:spAutoFit/>
          </a:bodyPr>
          <a:lstStyle/>
          <a:p>
            <a:pPr rtl="0"/>
            <a:r>
              <a:rPr/>
              <a:t>Société faible et vulnérable</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0242" t="27030" r="20176" b="30143"/>
          <a:stretch/>
        </p:blipFill>
        <p:spPr>
          <a:xfrm>
            <a:off x="3482131" y="2551470"/>
            <a:ext cx="1918388" cy="1820844"/>
          </a:xfrm>
          <a:prstGeom prst="rect">
            <a:avLst/>
          </a:prstGeom>
          <a:ln>
            <a:solidFill>
              <a:schemeClr val="tx1"/>
            </a:solidFill>
          </a:ln>
        </p:spPr>
      </p:pic>
    </p:spTree>
    <p:extLst>
      <p:ext uri="{BB962C8B-B14F-4D97-AF65-F5344CB8AC3E}">
        <p14:creationId xmlns:p14="http://schemas.microsoft.com/office/powerpoint/2010/main" val="27656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500"/>
                                        <p:tgtEl>
                                          <p:spTgt spid="3"/>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par>
                          <p:cTn id="73" fill="hold">
                            <p:stCondLst>
                              <p:cond delay="40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5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p:bldP spid="16" grpId="0" animBg="1"/>
      <p:bldP spid="18" grpId="0" animBg="1"/>
      <p:bldP spid="19" grpId="0"/>
      <p:bldP spid="21" grpId="0" animBg="1"/>
      <p:bldP spid="22" grpId="0"/>
      <p:bldP spid="31" grpId="0" animBg="1"/>
      <p:bldP spid="29" grpId="0"/>
      <p:bldP spid="33" grpId="0"/>
      <p:bldP spid="35" grpId="0"/>
      <p:bldP spid="37" grpId="0"/>
      <p:bldP spid="30" grpId="0" animBg="1"/>
      <p:bldP spid="39" grpId="0" animBg="1"/>
      <p:bldP spid="42" grpId="0" animBg="1"/>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0" eaLnBrk="1" hangingPunct="1"/>
            <a:r>
              <a:rPr b="1">
                <a:solidFill>
                  <a:schemeClr val="accent2"/>
                </a:solidFill>
              </a:rPr>
              <a:t> Révision</a:t>
            </a:r>
          </a:p>
        </p:txBody>
      </p:sp>
      <p:sp>
        <p:nvSpPr>
          <p:cNvPr id="14339" name="Rectangle 3"/>
          <p:cNvSpPr>
            <a:spLocks noGrp="1" noChangeArrowheads="1"/>
          </p:cNvSpPr>
          <p:nvPr>
            <p:ph type="body" idx="1"/>
          </p:nvPr>
        </p:nvSpPr>
        <p:spPr/>
        <p:txBody>
          <a:bodyPr/>
          <a:lstStyle/>
          <a:p>
            <a:pPr rtl="0" eaLnBrk="1" hangingPunct="1"/>
            <a:r>
              <a:rPr/>
              <a:t>Citez quelques exemples de problèmes liés à l'eau et à l'assainissement à l'échelle locale et à l'échelle mondiale.</a:t>
            </a:r>
          </a:p>
          <a:p>
            <a:pPr rtl="0" eaLnBrk="1" hangingPunct="1"/>
            <a:r>
              <a:rPr/>
              <a:t>Comment un assainissement déficient est-il lié au cycle de la pauvreté, et comment le fait-il perdurer ?</a:t>
            </a:r>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1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47800"/>
            <a:ext cx="8382000" cy="4228850"/>
          </a:xfrm>
          <a:prstGeom prst="rect">
            <a:avLst/>
          </a:prstGeom>
        </p:spPr>
        <p:txBody>
          <a:bodyPr wrap="square">
            <a:spAutoFit/>
          </a:bodyPr>
          <a:lstStyle/>
          <a:p>
            <a:pPr algn="ctr" rtl="0">
              <a:spcBef>
                <a:spcPct val="20000"/>
              </a:spcBef>
              <a:defRPr/>
            </a:pPr>
            <a:r>
              <a:rPr sz="3200" kern="0" dirty="0" err="1">
                <a:solidFill>
                  <a:srgbClr val="000000"/>
                </a:solidFill>
                <a:latin typeface="Arial"/>
                <a:ea typeface="+mn-ea"/>
                <a:cs typeface="Arial"/>
              </a:rPr>
              <a:t>Cette</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présentation</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est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conçue</a:t>
            </a:r>
            <a:r>
              <a:rPr sz="3200" kern="0" dirty="0">
                <a:solidFill>
                  <a:srgbClr val="000000"/>
                </a:solidFill>
                <a:latin typeface="Arial"/>
                <a:ea typeface="+mn-ea"/>
                <a:cs typeface="Arial"/>
              </a:rPr>
              <a:t> pour </a:t>
            </a:r>
            <a:r>
              <a:rPr sz="3200" kern="0" dirty="0" err="1">
                <a:solidFill>
                  <a:srgbClr val="000000"/>
                </a:solidFill>
                <a:latin typeface="Arial"/>
                <a:ea typeface="+mn-ea"/>
                <a:cs typeface="Arial"/>
              </a:rPr>
              <a:t>appuyer</a:t>
            </a:r>
            <a:r>
              <a:rPr sz="3200" kern="0" dirty="0">
                <a:solidFill>
                  <a:srgbClr val="000000"/>
                </a:solidFill>
                <a:latin typeface="Arial"/>
                <a:ea typeface="+mn-ea"/>
                <a:cs typeface="Arial"/>
              </a:rPr>
              <a:t> le plan de </a:t>
            </a:r>
            <a:r>
              <a:rPr sz="3200" kern="0" dirty="0" err="1">
                <a:solidFill>
                  <a:srgbClr val="000000"/>
                </a:solidFill>
                <a:latin typeface="Arial"/>
                <a:ea typeface="+mn-ea"/>
                <a:cs typeface="Arial"/>
              </a:rPr>
              <a:t>cours</a:t>
            </a:r>
            <a:r>
              <a:rPr sz="3200" kern="0" dirty="0">
                <a:solidFill>
                  <a:srgbClr val="000000"/>
                </a:solidFill>
                <a:latin typeface="Arial"/>
                <a:ea typeface="+mn-ea"/>
                <a:cs typeface="Arial"/>
              </a:rPr>
              <a:t> n° </a:t>
            </a:r>
            <a:r>
              <a:rPr sz="3200" kern="0" dirty="0">
                <a:latin typeface="Arial"/>
                <a:cs typeface="Arial"/>
              </a:rPr>
              <a:t>4</a:t>
            </a:r>
            <a:r>
              <a:rPr sz="3200" kern="0" dirty="0">
                <a:solidFill>
                  <a:srgbClr val="000000"/>
                </a:solidFill>
                <a:latin typeface="Arial"/>
                <a:ea typeface="+mn-ea"/>
                <a:cs typeface="Arial"/>
              </a:rPr>
              <a:t> : </a:t>
            </a:r>
            <a:r>
              <a:rPr sz="3200" kern="0" dirty="0" err="1">
                <a:solidFill>
                  <a:srgbClr val="000000"/>
                </a:solidFill>
                <a:latin typeface="Arial"/>
                <a:ea typeface="+mn-ea"/>
                <a:cs typeface="Arial"/>
              </a:rPr>
              <a:t>Problématiques</a:t>
            </a:r>
            <a:r>
              <a:rPr sz="3200" kern="0" dirty="0">
                <a:solidFill>
                  <a:srgbClr val="000000"/>
                </a:solidFill>
                <a:latin typeface="Arial"/>
                <a:ea typeface="+mn-ea"/>
                <a:cs typeface="Arial"/>
              </a:rPr>
              <a:t> de </a:t>
            </a:r>
            <a:r>
              <a:rPr sz="3200" kern="0" dirty="0" err="1">
                <a:solidFill>
                  <a:srgbClr val="000000"/>
                </a:solidFill>
                <a:latin typeface="Arial"/>
                <a:ea typeface="+mn-ea"/>
                <a:cs typeface="Arial"/>
              </a:rPr>
              <a:t>l’assainissement</a:t>
            </a:r>
            <a:r>
              <a:rPr sz="3200" kern="0" dirty="0">
                <a:solidFill>
                  <a:srgbClr val="000000"/>
                </a:solidFill>
                <a:latin typeface="Arial"/>
                <a:ea typeface="+mn-ea"/>
                <a:cs typeface="Arial"/>
              </a:rPr>
              <a:t> au </a:t>
            </a:r>
            <a:r>
              <a:rPr sz="3200" kern="0" dirty="0" err="1">
                <a:solidFill>
                  <a:srgbClr val="000000"/>
                </a:solidFill>
                <a:latin typeface="Arial"/>
                <a:ea typeface="+mn-ea"/>
                <a:cs typeface="Arial"/>
              </a:rPr>
              <a:t>niveau</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mondial</a:t>
            </a:r>
            <a:r>
              <a:rPr sz="3200" kern="0" dirty="0">
                <a:solidFill>
                  <a:srgbClr val="000000"/>
                </a:solidFill>
                <a:latin typeface="Arial"/>
                <a:ea typeface="+mn-ea"/>
                <a:cs typeface="Arial"/>
              </a:rPr>
              <a:t> et </a:t>
            </a:r>
            <a:r>
              <a:rPr sz="3200" kern="0" dirty="0" smtClean="0">
                <a:solidFill>
                  <a:srgbClr val="000000"/>
                </a:solidFill>
                <a:latin typeface="Arial"/>
                <a:ea typeface="+mn-ea"/>
                <a:cs typeface="Arial"/>
              </a:rPr>
              <a:t>local </a:t>
            </a:r>
            <a:r>
              <a:rPr sz="3200" kern="0" dirty="0">
                <a:solidFill>
                  <a:srgbClr val="000000"/>
                </a:solidFill>
                <a:latin typeface="Arial"/>
                <a:ea typeface="+mn-ea"/>
                <a:cs typeface="Arial"/>
              </a:rPr>
              <a:t>du Manuel du </a:t>
            </a:r>
            <a:r>
              <a:rPr sz="3200" kern="0" dirty="0" err="1">
                <a:solidFill>
                  <a:srgbClr val="000000"/>
                </a:solidFill>
                <a:latin typeface="Arial"/>
                <a:ea typeface="+mn-ea"/>
                <a:cs typeface="Arial"/>
              </a:rPr>
              <a:t>formateur</a:t>
            </a:r>
            <a:r>
              <a:rPr sz="3200" kern="0" dirty="0">
                <a:solidFill>
                  <a:srgbClr val="000000"/>
                </a:solidFill>
                <a:latin typeface="Arial"/>
                <a:ea typeface="+mn-ea"/>
                <a:cs typeface="Arial"/>
              </a:rPr>
              <a:t> : conception et construction de latrines.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dirty="0" err="1">
                <a:solidFill>
                  <a:srgbClr val="000000"/>
                </a:solidFill>
                <a:latin typeface="Arial"/>
                <a:ea typeface="+mn-ea"/>
                <a:cs typeface="Arial"/>
              </a:rPr>
              <a:t>Celui</a:t>
            </a:r>
            <a:r>
              <a:rPr sz="3200" kern="0" dirty="0">
                <a:solidFill>
                  <a:srgbClr val="000000"/>
                </a:solidFill>
                <a:latin typeface="Arial"/>
                <a:ea typeface="+mn-ea"/>
                <a:cs typeface="Arial"/>
              </a:rPr>
              <a:t>-ci </a:t>
            </a:r>
            <a:r>
              <a:rPr sz="3200" kern="0" dirty="0" err="1">
                <a:solidFill>
                  <a:srgbClr val="000000"/>
                </a:solidFill>
                <a:latin typeface="Arial"/>
                <a:ea typeface="+mn-ea"/>
                <a:cs typeface="Arial"/>
              </a:rPr>
              <a:t>est</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disponible</a:t>
            </a:r>
            <a:r>
              <a:rPr sz="3200" kern="0" dirty="0">
                <a:solidFill>
                  <a:srgbClr val="000000"/>
                </a:solidFill>
                <a:latin typeface="Arial"/>
                <a:ea typeface="+mn-ea"/>
                <a:cs typeface="Arial"/>
              </a:rPr>
              <a:t> sur : </a:t>
            </a:r>
            <a:r>
              <a:rPr sz="3200" kern="0" dirty="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6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
        <p:nvSpPr>
          <p:cNvPr id="6" name="Rectangle 2"/>
          <p:cNvSpPr>
            <a:spLocks noGrp="1" noChangeArrowheads="1"/>
          </p:cNvSpPr>
          <p:nvPr>
            <p:ph type="ctrTitle"/>
          </p:nvPr>
        </p:nvSpPr>
        <p:spPr>
          <a:xfrm>
            <a:off x="603250" y="2293938"/>
            <a:ext cx="8235950" cy="1470025"/>
          </a:xfrm>
        </p:spPr>
        <p:txBody>
          <a:bodyPr>
            <a:normAutofit fontScale="90000"/>
          </a:bodyPr>
          <a:lstStyle/>
          <a:p>
            <a:pPr rtl="0"/>
            <a:r>
              <a:rPr b="1">
                <a:solidFill>
                  <a:srgbClr val="333399"/>
                </a:solidFill>
                <a:latin typeface="Arial" panose="020B0604020202020204" pitchFamily="34" charset="0"/>
                <a:cs typeface="Arial" panose="020B0604020202020204" pitchFamily="34" charset="0"/>
              </a:rPr>
              <a:t>Problématiques de l’assainissement au niveau mondial et local</a:t>
            </a:r>
            <a:r>
              <a:rPr lang="en-US" b="1" dirty="0" smtClean="0">
                <a:solidFill>
                  <a:srgbClr val="333399"/>
                </a:solidFill>
                <a:latin typeface="Arial" panose="020B0604020202020204" pitchFamily="34" charset="0"/>
                <a:cs typeface="Arial" panose="020B0604020202020204" pitchFamily="34" charset="0"/>
              </a:rPr>
              <a:t/>
            </a:r>
            <a:br>
              <a:rPr lang="en-US" b="1" dirty="0" smtClean="0">
                <a:solidFill>
                  <a:srgbClr val="333399"/>
                </a:solidFill>
                <a:latin typeface="Arial" panose="020B0604020202020204" pitchFamily="34" charset="0"/>
                <a:cs typeface="Arial" panose="020B0604020202020204" pitchFamily="34" charset="0"/>
              </a:rPr>
            </a:br>
            <a:endParaRPr lang="en-US" b="1" dirty="0" smtClean="0">
              <a:solidFill>
                <a:srgbClr val="33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41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rgbClr val="333399"/>
                </a:solidFill>
                <a:latin typeface="Arial" panose="020B0604020202020204" pitchFamily="34" charset="0"/>
                <a:cs typeface="Arial" panose="020B0604020202020204" pitchFamily="34" charset="0"/>
              </a:rPr>
              <a:t>Résultats d'apprentissage</a:t>
            </a:r>
          </a:p>
        </p:txBody>
      </p:sp>
      <p:sp>
        <p:nvSpPr>
          <p:cNvPr id="14339" name="Rectangle 3"/>
          <p:cNvSpPr>
            <a:spLocks noGrp="1" noChangeArrowheads="1"/>
          </p:cNvSpPr>
          <p:nvPr>
            <p:ph type="body" idx="1"/>
          </p:nvPr>
        </p:nvSpPr>
        <p:spPr/>
        <p:txBody>
          <a:bodyPr/>
          <a:lstStyle/>
          <a:p>
            <a:pPr marL="514350" indent="-514350" rtl="0">
              <a:buFontTx/>
              <a:buAutoNum type="arabicPeriod"/>
            </a:pPr>
            <a:r>
              <a:rPr>
                <a:latin typeface="Arial" panose="020B0604020202020204" pitchFamily="34" charset="0"/>
                <a:cs typeface="Arial" panose="020B0604020202020204" pitchFamily="34" charset="0"/>
              </a:rPr>
              <a:t>Expliquer l'incidence négative d'un assainissement insuffisant sur le cycle de la pauvreté. </a:t>
            </a:r>
          </a:p>
          <a:p>
            <a:pPr marL="514350" indent="-514350" rtl="0">
              <a:buFontTx/>
              <a:buAutoNum type="arabicPeriod"/>
            </a:pPr>
            <a:r>
              <a:rPr>
                <a:latin typeface="Arial" panose="020B0604020202020204" pitchFamily="34" charset="0"/>
                <a:cs typeface="Arial" panose="020B0604020202020204" pitchFamily="34" charset="0"/>
              </a:rPr>
              <a:t>Discuter des problèmes locaux et mondiaux liés à l'accès à un assainissement de base. </a:t>
            </a:r>
          </a:p>
        </p:txBody>
      </p:sp>
      <p:pic>
        <p:nvPicPr>
          <p:cNvPr id="614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2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8550" y="35169"/>
            <a:ext cx="8458200" cy="1096962"/>
          </a:xfrm>
        </p:spPr>
        <p:txBody>
          <a:bodyPr>
            <a:noAutofit/>
          </a:bodyPr>
          <a:lstStyle/>
          <a:p>
            <a:pPr rtl="0" eaLnBrk="1" hangingPunct="1"/>
            <a:r>
              <a:rPr sz="4000" b="1" dirty="0" err="1">
                <a:solidFill>
                  <a:srgbClr val="333399"/>
                </a:solidFill>
                <a:latin typeface="Arial" panose="020B0604020202020204" pitchFamily="34" charset="0"/>
                <a:cs typeface="Arial" panose="020B0604020202020204" pitchFamily="34" charset="0"/>
              </a:rPr>
              <a:t>Objectifs</a:t>
            </a:r>
            <a:r>
              <a:rPr sz="4000" b="1" dirty="0">
                <a:solidFill>
                  <a:srgbClr val="333399"/>
                </a:solidFill>
                <a:latin typeface="Arial" panose="020B0604020202020204" pitchFamily="34" charset="0"/>
                <a:cs typeface="Arial" panose="020B0604020202020204" pitchFamily="34" charset="0"/>
              </a:rPr>
              <a:t> de </a:t>
            </a:r>
            <a:r>
              <a:rPr sz="4000" b="1" dirty="0" err="1">
                <a:solidFill>
                  <a:srgbClr val="333399"/>
                </a:solidFill>
                <a:latin typeface="Arial" panose="020B0604020202020204" pitchFamily="34" charset="0"/>
                <a:cs typeface="Arial" panose="020B0604020202020204" pitchFamily="34" charset="0"/>
              </a:rPr>
              <a:t>Développement</a:t>
            </a:r>
            <a:r>
              <a:rPr sz="4000" b="1" dirty="0">
                <a:solidFill>
                  <a:srgbClr val="333399"/>
                </a:solidFill>
                <a:latin typeface="Arial" panose="020B0604020202020204" pitchFamily="34" charset="0"/>
                <a:cs typeface="Arial" panose="020B0604020202020204" pitchFamily="34" charset="0"/>
              </a:rPr>
              <a:t> du </a:t>
            </a:r>
            <a:r>
              <a:rPr sz="4000" b="1" dirty="0" err="1">
                <a:solidFill>
                  <a:srgbClr val="333399"/>
                </a:solidFill>
                <a:latin typeface="Arial" panose="020B0604020202020204" pitchFamily="34" charset="0"/>
                <a:cs typeface="Arial" panose="020B0604020202020204" pitchFamily="34" charset="0"/>
              </a:rPr>
              <a:t>Millénaire</a:t>
            </a:r>
            <a:r>
              <a:rPr sz="4000" b="1" dirty="0">
                <a:solidFill>
                  <a:srgbClr val="333399"/>
                </a:solidFill>
                <a:latin typeface="Arial" panose="020B0604020202020204" pitchFamily="34" charset="0"/>
                <a:cs typeface="Arial" panose="020B0604020202020204" pitchFamily="34" charset="0"/>
              </a:rPr>
              <a:t> pour 2015</a:t>
            </a:r>
          </a:p>
        </p:txBody>
      </p:sp>
      <p:sp>
        <p:nvSpPr>
          <p:cNvPr id="11267" name="Rectangle 3"/>
          <p:cNvSpPr>
            <a:spLocks noGrp="1" noChangeArrowheads="1"/>
          </p:cNvSpPr>
          <p:nvPr>
            <p:ph type="body" idx="1"/>
          </p:nvPr>
        </p:nvSpPr>
        <p:spPr>
          <a:xfrm>
            <a:off x="438550" y="1191540"/>
            <a:ext cx="8229600" cy="4678363"/>
          </a:xfrm>
        </p:spPr>
        <p:txBody>
          <a:bodyPr/>
          <a:lstStyle/>
          <a:p>
            <a:pPr rtl="0">
              <a:spcBef>
                <a:spcPct val="50000"/>
              </a:spcBef>
              <a:buFontTx/>
              <a:buNone/>
            </a:pPr>
            <a:r>
              <a:rPr sz="1800" dirty="0" err="1"/>
              <a:t>Objectif</a:t>
            </a:r>
            <a:r>
              <a:rPr sz="1800" dirty="0"/>
              <a:t> 1 : </a:t>
            </a:r>
            <a:r>
              <a:rPr sz="1800" dirty="0" err="1"/>
              <a:t>réduire</a:t>
            </a:r>
            <a:r>
              <a:rPr sz="1800" dirty="0"/>
              <a:t> </a:t>
            </a:r>
            <a:r>
              <a:rPr sz="1800" dirty="0" err="1"/>
              <a:t>l’extrême</a:t>
            </a:r>
            <a:r>
              <a:rPr sz="1800" dirty="0"/>
              <a:t> </a:t>
            </a:r>
            <a:r>
              <a:rPr sz="1800" dirty="0" err="1"/>
              <a:t>pauvreté</a:t>
            </a:r>
            <a:r>
              <a:rPr sz="1800" dirty="0"/>
              <a:t> et la </a:t>
            </a:r>
            <a:r>
              <a:rPr sz="1800" dirty="0" err="1"/>
              <a:t>faim</a:t>
            </a:r>
            <a:r>
              <a:rPr sz="1800" dirty="0">
                <a:hlinkClick r:id="rId3"/>
              </a:rPr>
              <a:t> </a:t>
            </a:r>
          </a:p>
          <a:p>
            <a:pPr rtl="0">
              <a:spcBef>
                <a:spcPct val="50000"/>
              </a:spcBef>
              <a:buFontTx/>
              <a:buNone/>
            </a:pPr>
            <a:r>
              <a:rPr sz="1800" dirty="0" err="1"/>
              <a:t>Objectif</a:t>
            </a:r>
            <a:r>
              <a:rPr sz="1800" dirty="0"/>
              <a:t> 2 : assurer </a:t>
            </a:r>
            <a:r>
              <a:rPr sz="1800" dirty="0" err="1"/>
              <a:t>l’éducation</a:t>
            </a:r>
            <a:r>
              <a:rPr sz="1800" dirty="0"/>
              <a:t> </a:t>
            </a:r>
            <a:r>
              <a:rPr sz="1800" dirty="0" err="1"/>
              <a:t>primaire</a:t>
            </a:r>
            <a:r>
              <a:rPr sz="1800" dirty="0"/>
              <a:t> pour </a:t>
            </a:r>
            <a:r>
              <a:rPr sz="1800" dirty="0" err="1"/>
              <a:t>tous</a:t>
            </a:r>
            <a:r>
              <a:rPr sz="1800" dirty="0">
                <a:hlinkClick r:id="rId4"/>
              </a:rPr>
              <a:t> </a:t>
            </a:r>
          </a:p>
          <a:p>
            <a:pPr rtl="0">
              <a:spcBef>
                <a:spcPct val="50000"/>
              </a:spcBef>
              <a:buFontTx/>
              <a:buNone/>
            </a:pPr>
            <a:r>
              <a:rPr sz="1800" dirty="0" err="1"/>
              <a:t>Objectif</a:t>
            </a:r>
            <a:r>
              <a:rPr sz="1800" dirty="0"/>
              <a:t> 3 : </a:t>
            </a:r>
            <a:r>
              <a:rPr sz="1800" dirty="0" err="1"/>
              <a:t>promouvoir</a:t>
            </a:r>
            <a:r>
              <a:rPr sz="1800" dirty="0"/>
              <a:t> </a:t>
            </a:r>
            <a:r>
              <a:rPr sz="1800" dirty="0" err="1"/>
              <a:t>l’égalité</a:t>
            </a:r>
            <a:r>
              <a:rPr sz="1800" dirty="0"/>
              <a:t> des sexes et </a:t>
            </a:r>
            <a:r>
              <a:rPr sz="1800" dirty="0" err="1"/>
              <a:t>l’autonomisation</a:t>
            </a:r>
            <a:r>
              <a:rPr sz="1800" dirty="0"/>
              <a:t> des femmes</a:t>
            </a:r>
            <a:r>
              <a:rPr sz="1800" dirty="0">
                <a:hlinkClick r:id="rId5"/>
              </a:rPr>
              <a:t> </a:t>
            </a:r>
          </a:p>
          <a:p>
            <a:pPr rtl="0">
              <a:spcBef>
                <a:spcPct val="50000"/>
              </a:spcBef>
              <a:buFontTx/>
              <a:buNone/>
            </a:pPr>
            <a:r>
              <a:rPr sz="1800" dirty="0" err="1"/>
              <a:t>Objectif</a:t>
            </a:r>
            <a:r>
              <a:rPr sz="1800" dirty="0"/>
              <a:t> 4 : </a:t>
            </a:r>
            <a:r>
              <a:rPr sz="1800" dirty="0" err="1"/>
              <a:t>réduire</a:t>
            </a:r>
            <a:r>
              <a:rPr sz="1800" dirty="0"/>
              <a:t> la </a:t>
            </a:r>
            <a:r>
              <a:rPr sz="1800" dirty="0" err="1"/>
              <a:t>mortalité</a:t>
            </a:r>
            <a:r>
              <a:rPr sz="1800" dirty="0"/>
              <a:t> infantile </a:t>
            </a:r>
          </a:p>
          <a:p>
            <a:pPr rtl="0">
              <a:spcBef>
                <a:spcPct val="50000"/>
              </a:spcBef>
              <a:buFontTx/>
              <a:buNone/>
            </a:pPr>
            <a:r>
              <a:rPr sz="1800" dirty="0" err="1"/>
              <a:t>Objectif</a:t>
            </a:r>
            <a:r>
              <a:rPr sz="1800" dirty="0"/>
              <a:t> 5 : </a:t>
            </a:r>
            <a:r>
              <a:rPr sz="1800" dirty="0" err="1"/>
              <a:t>améliorer</a:t>
            </a:r>
            <a:r>
              <a:rPr sz="1800" dirty="0"/>
              <a:t> la santé </a:t>
            </a:r>
            <a:r>
              <a:rPr sz="1800" dirty="0" err="1"/>
              <a:t>maternelle</a:t>
            </a:r>
            <a:r>
              <a:rPr sz="1800" dirty="0"/>
              <a:t> </a:t>
            </a:r>
          </a:p>
          <a:p>
            <a:pPr rtl="0">
              <a:spcBef>
                <a:spcPct val="50000"/>
              </a:spcBef>
              <a:buFontTx/>
              <a:buNone/>
            </a:pPr>
            <a:r>
              <a:rPr sz="1800" dirty="0" err="1"/>
              <a:t>Objectif</a:t>
            </a:r>
            <a:r>
              <a:rPr sz="1800" dirty="0"/>
              <a:t> 6 : </a:t>
            </a:r>
            <a:r>
              <a:rPr sz="1800" dirty="0" err="1"/>
              <a:t>combattre</a:t>
            </a:r>
            <a:r>
              <a:rPr sz="1800" dirty="0"/>
              <a:t> le </a:t>
            </a:r>
            <a:r>
              <a:rPr sz="1800" dirty="0" err="1"/>
              <a:t>VIH</a:t>
            </a:r>
            <a:r>
              <a:rPr sz="1800" dirty="0"/>
              <a:t>/</a:t>
            </a:r>
            <a:r>
              <a:rPr sz="1800" dirty="0" err="1"/>
              <a:t>SIDA</a:t>
            </a:r>
            <a:r>
              <a:rPr sz="1800" dirty="0"/>
              <a:t>, le </a:t>
            </a:r>
            <a:r>
              <a:rPr sz="1800" dirty="0" err="1"/>
              <a:t>paludisme</a:t>
            </a:r>
            <a:r>
              <a:rPr sz="1800" dirty="0"/>
              <a:t> et </a:t>
            </a:r>
            <a:r>
              <a:rPr sz="1800" dirty="0" err="1"/>
              <a:t>d'autres</a:t>
            </a:r>
            <a:r>
              <a:rPr sz="1800" dirty="0"/>
              <a:t> maladies </a:t>
            </a:r>
          </a:p>
          <a:p>
            <a:pPr rtl="0">
              <a:spcBef>
                <a:spcPct val="50000"/>
              </a:spcBef>
              <a:buFontTx/>
              <a:buNone/>
            </a:pPr>
            <a:r>
              <a:rPr sz="2400" b="1" dirty="0" err="1"/>
              <a:t>Objectif</a:t>
            </a:r>
            <a:r>
              <a:rPr sz="2400" b="1" dirty="0"/>
              <a:t> 7 : </a:t>
            </a:r>
            <a:r>
              <a:rPr sz="2400" b="1" dirty="0" err="1"/>
              <a:t>préserver</a:t>
            </a:r>
            <a:r>
              <a:rPr sz="2400" b="1" dirty="0"/>
              <a:t> </a:t>
            </a:r>
            <a:r>
              <a:rPr sz="2400" b="1" dirty="0" err="1"/>
              <a:t>l'environnement</a:t>
            </a:r>
            <a:endParaRPr sz="2400" b="1" dirty="0"/>
          </a:p>
          <a:p>
            <a:pPr lvl="1" rtl="0">
              <a:spcBef>
                <a:spcPct val="50000"/>
              </a:spcBef>
            </a:pPr>
            <a:r>
              <a:rPr sz="2400" b="1" dirty="0" err="1"/>
              <a:t>Réduire</a:t>
            </a:r>
            <a:r>
              <a:rPr sz="2400" b="1" dirty="0"/>
              <a:t> de </a:t>
            </a:r>
            <a:r>
              <a:rPr sz="2400" b="1" dirty="0" err="1"/>
              <a:t>moitié</a:t>
            </a:r>
            <a:r>
              <a:rPr sz="2400" b="1" dirty="0"/>
              <a:t>, </a:t>
            </a:r>
            <a:r>
              <a:rPr sz="2400" b="1" dirty="0" err="1"/>
              <a:t>d’ici</a:t>
            </a:r>
            <a:r>
              <a:rPr sz="2400" b="1" dirty="0"/>
              <a:t> à 2015, le </a:t>
            </a:r>
            <a:r>
              <a:rPr sz="2400" b="1" dirty="0" err="1"/>
              <a:t>pourcentage</a:t>
            </a:r>
            <a:r>
              <a:rPr sz="2400" b="1" dirty="0"/>
              <a:t> de la population qui </a:t>
            </a:r>
            <a:r>
              <a:rPr sz="2400" b="1" dirty="0" err="1"/>
              <a:t>n’a</a:t>
            </a:r>
            <a:r>
              <a:rPr sz="2400" b="1" dirty="0"/>
              <a:t> pas </a:t>
            </a:r>
            <a:r>
              <a:rPr sz="2400" b="1" dirty="0" err="1"/>
              <a:t>accès</a:t>
            </a:r>
            <a:r>
              <a:rPr sz="2400" b="1" dirty="0"/>
              <a:t> à un </a:t>
            </a:r>
            <a:r>
              <a:rPr sz="2400" b="1" dirty="0" err="1"/>
              <a:t>approvisionnement</a:t>
            </a:r>
            <a:r>
              <a:rPr sz="2400" b="1" dirty="0"/>
              <a:t> </a:t>
            </a:r>
            <a:r>
              <a:rPr sz="2400" b="1" dirty="0" err="1"/>
              <a:t>en</a:t>
            </a:r>
            <a:r>
              <a:rPr sz="2400" b="1" dirty="0"/>
              <a:t> eau potable </a:t>
            </a:r>
            <a:r>
              <a:rPr sz="2400" b="1" dirty="0" err="1"/>
              <a:t>ni</a:t>
            </a:r>
            <a:r>
              <a:rPr sz="2400" b="1" dirty="0"/>
              <a:t> à des services </a:t>
            </a:r>
            <a:r>
              <a:rPr sz="2400" b="1" dirty="0" err="1"/>
              <a:t>d’assainissement</a:t>
            </a:r>
            <a:r>
              <a:rPr sz="2400" b="1" dirty="0"/>
              <a:t> de base </a:t>
            </a:r>
          </a:p>
          <a:p>
            <a:pPr rtl="0">
              <a:spcBef>
                <a:spcPct val="50000"/>
              </a:spcBef>
              <a:buFontTx/>
              <a:buNone/>
            </a:pPr>
            <a:r>
              <a:rPr sz="1800" dirty="0" err="1"/>
              <a:t>Objectif</a:t>
            </a:r>
            <a:r>
              <a:rPr sz="1800" dirty="0"/>
              <a:t> 8 : </a:t>
            </a:r>
            <a:r>
              <a:rPr sz="1800" dirty="0" err="1"/>
              <a:t>mettre</a:t>
            </a:r>
            <a:r>
              <a:rPr sz="1800" dirty="0"/>
              <a:t> </a:t>
            </a:r>
            <a:r>
              <a:rPr sz="1800" dirty="0" err="1"/>
              <a:t>en</a:t>
            </a:r>
            <a:r>
              <a:rPr sz="1800" dirty="0"/>
              <a:t> place un </a:t>
            </a:r>
            <a:r>
              <a:rPr sz="1800" dirty="0" err="1"/>
              <a:t>partenariat</a:t>
            </a:r>
            <a:r>
              <a:rPr sz="1800" dirty="0"/>
              <a:t> </a:t>
            </a:r>
            <a:r>
              <a:rPr sz="1800" dirty="0" err="1"/>
              <a:t>mondial</a:t>
            </a:r>
            <a:r>
              <a:rPr sz="1800" dirty="0"/>
              <a:t> pour le </a:t>
            </a:r>
            <a:r>
              <a:rPr sz="1800" dirty="0" err="1"/>
              <a:t>développement</a:t>
            </a:r>
            <a:r>
              <a:rPr sz="1800" b="1" dirty="0">
                <a:solidFill>
                  <a:srgbClr val="0066CC"/>
                </a:solidFill>
              </a:rPr>
              <a:t> </a:t>
            </a:r>
          </a:p>
          <a:p>
            <a:pPr eaLnBrk="1" hangingPunct="1"/>
            <a:endParaRPr lang="en-US" dirty="0" smtClean="0"/>
          </a:p>
        </p:txBody>
      </p:sp>
      <p:pic>
        <p:nvPicPr>
          <p:cNvPr id="11268" name="Picture 4"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59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6016" cy="1143000"/>
          </a:xfrm>
        </p:spPr>
        <p:txBody>
          <a:bodyPr>
            <a:noAutofit/>
          </a:bodyPr>
          <a:lstStyle/>
          <a:p>
            <a:pPr rtl="0"/>
            <a:r>
              <a:rPr sz="3200" b="1" dirty="0">
                <a:solidFill>
                  <a:srgbClr val="333399"/>
                </a:solidFill>
                <a:latin typeface="Arial" panose="020B0604020202020204" pitchFamily="34" charset="0"/>
                <a:cs typeface="Arial" panose="020B0604020202020204" pitchFamily="34" charset="0"/>
              </a:rPr>
              <a:t>46 pays </a:t>
            </a:r>
            <a:r>
              <a:rPr sz="3200" b="1" dirty="0" err="1">
                <a:solidFill>
                  <a:srgbClr val="333399"/>
                </a:solidFill>
                <a:latin typeface="Arial" panose="020B0604020202020204" pitchFamily="34" charset="0"/>
                <a:cs typeface="Arial" panose="020B0604020202020204" pitchFamily="34" charset="0"/>
              </a:rPr>
              <a:t>ont</a:t>
            </a:r>
            <a:r>
              <a:rPr sz="3200" b="1" dirty="0">
                <a:solidFill>
                  <a:srgbClr val="333399"/>
                </a:solidFill>
                <a:latin typeface="Arial" panose="020B0604020202020204" pitchFamily="34" charset="0"/>
                <a:cs typeface="Arial" panose="020B0604020202020204" pitchFamily="34" charset="0"/>
              </a:rPr>
              <a:t> </a:t>
            </a:r>
            <a:r>
              <a:rPr sz="3200" b="1" dirty="0" err="1">
                <a:solidFill>
                  <a:srgbClr val="333399"/>
                </a:solidFill>
                <a:latin typeface="Arial" panose="020B0604020202020204" pitchFamily="34" charset="0"/>
                <a:cs typeface="Arial" panose="020B0604020202020204" pitchFamily="34" charset="0"/>
              </a:rPr>
              <a:t>une</a:t>
            </a:r>
            <a:r>
              <a:rPr sz="3200" b="1" dirty="0">
                <a:solidFill>
                  <a:srgbClr val="333399"/>
                </a:solidFill>
                <a:latin typeface="Arial" panose="020B0604020202020204" pitchFamily="34" charset="0"/>
                <a:cs typeface="Arial" panose="020B0604020202020204" pitchFamily="34" charset="0"/>
              </a:rPr>
              <a:t> couverture </a:t>
            </a:r>
            <a:r>
              <a:rPr sz="3200" b="1" dirty="0" err="1">
                <a:solidFill>
                  <a:srgbClr val="333399"/>
                </a:solidFill>
                <a:latin typeface="Arial" panose="020B0604020202020204" pitchFamily="34" charset="0"/>
                <a:cs typeface="Arial" panose="020B0604020202020204" pitchFamily="34" charset="0"/>
              </a:rPr>
              <a:t>en</a:t>
            </a:r>
            <a:r>
              <a:rPr sz="3200" b="1" dirty="0">
                <a:solidFill>
                  <a:srgbClr val="333399"/>
                </a:solidFill>
                <a:latin typeface="Arial" panose="020B0604020202020204" pitchFamily="34" charset="0"/>
                <a:cs typeface="Arial" panose="020B0604020202020204" pitchFamily="34" charset="0"/>
              </a:rPr>
              <a:t> </a:t>
            </a:r>
            <a:r>
              <a:rPr sz="3200" b="1" dirty="0" err="1">
                <a:solidFill>
                  <a:srgbClr val="333399"/>
                </a:solidFill>
                <a:latin typeface="Arial" panose="020B0604020202020204" pitchFamily="34" charset="0"/>
                <a:cs typeface="Arial" panose="020B0604020202020204" pitchFamily="34" charset="0"/>
              </a:rPr>
              <a:t>assainissement</a:t>
            </a:r>
            <a:r>
              <a:rPr sz="3200" b="1" dirty="0">
                <a:solidFill>
                  <a:srgbClr val="333399"/>
                </a:solidFill>
                <a:latin typeface="Arial" panose="020B0604020202020204" pitchFamily="34" charset="0"/>
                <a:cs typeface="Arial" panose="020B0604020202020204" pitchFamily="34" charset="0"/>
              </a:rPr>
              <a:t> </a:t>
            </a:r>
            <a:r>
              <a:rPr sz="3200" b="1" dirty="0" err="1">
                <a:solidFill>
                  <a:srgbClr val="333399"/>
                </a:solidFill>
                <a:latin typeface="Arial" panose="020B0604020202020204" pitchFamily="34" charset="0"/>
                <a:cs typeface="Arial" panose="020B0604020202020204" pitchFamily="34" charset="0"/>
              </a:rPr>
              <a:t>amélioré</a:t>
            </a:r>
            <a:r>
              <a:rPr sz="3200" b="1" dirty="0">
                <a:solidFill>
                  <a:srgbClr val="333399"/>
                </a:solidFill>
                <a:latin typeface="Arial" panose="020B0604020202020204" pitchFamily="34" charset="0"/>
                <a:cs typeface="Arial" panose="020B0604020202020204" pitchFamily="34" charset="0"/>
              </a:rPr>
              <a:t> </a:t>
            </a:r>
            <a:r>
              <a:rPr sz="3200" b="1" dirty="0" err="1">
                <a:solidFill>
                  <a:srgbClr val="333399"/>
                </a:solidFill>
                <a:latin typeface="Arial" panose="020B0604020202020204" pitchFamily="34" charset="0"/>
                <a:cs typeface="Arial" panose="020B0604020202020204" pitchFamily="34" charset="0"/>
              </a:rPr>
              <a:t>inférieure</a:t>
            </a:r>
            <a:r>
              <a:rPr sz="3200" b="1" dirty="0">
                <a:solidFill>
                  <a:srgbClr val="333399"/>
                </a:solidFill>
                <a:latin typeface="Arial" panose="020B0604020202020204" pitchFamily="34" charset="0"/>
                <a:cs typeface="Arial" panose="020B0604020202020204" pitchFamily="34" charset="0"/>
              </a:rPr>
              <a:t> à 50%.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633616" cy="408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t>(Crédit : UNICEF et OMS, 2014) </a:t>
            </a:r>
          </a:p>
        </p:txBody>
      </p:sp>
    </p:spTree>
    <p:extLst>
      <p:ext uri="{BB962C8B-B14F-4D97-AF65-F5344CB8AC3E}">
        <p14:creationId xmlns:p14="http://schemas.microsoft.com/office/powerpoint/2010/main" val="328883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529"/>
          <a:stretch/>
        </p:blipFill>
        <p:spPr bwMode="auto">
          <a:xfrm>
            <a:off x="30480" y="1531620"/>
            <a:ext cx="8964627" cy="395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798" y="85070"/>
            <a:ext cx="8690307" cy="1569660"/>
          </a:xfrm>
          <a:prstGeom prst="rect">
            <a:avLst/>
          </a:prstGeom>
          <a:noFill/>
        </p:spPr>
        <p:txBody>
          <a:bodyPr wrap="square" rtlCol="0">
            <a:spAutoFit/>
          </a:bodyPr>
          <a:lstStyle/>
          <a:p>
            <a:pPr algn="ctr" rtl="0"/>
            <a:r>
              <a:rPr sz="3200" b="1" dirty="0">
                <a:solidFill>
                  <a:srgbClr val="333399"/>
                </a:solidFill>
                <a:latin typeface="Arial" panose="020B0604020202020204" pitchFamily="34" charset="0"/>
                <a:cs typeface="Arial" panose="020B0604020202020204" pitchFamily="34" charset="0"/>
              </a:rPr>
              <a:t>69 pays ne </a:t>
            </a:r>
            <a:r>
              <a:rPr sz="3200" b="1" dirty="0" err="1">
                <a:solidFill>
                  <a:srgbClr val="333399"/>
                </a:solidFill>
                <a:latin typeface="Arial" panose="020B0604020202020204" pitchFamily="34" charset="0"/>
                <a:cs typeface="Arial" panose="020B0604020202020204" pitchFamily="34" charset="0"/>
              </a:rPr>
              <a:t>sont</a:t>
            </a:r>
            <a:r>
              <a:rPr sz="3200" b="1" dirty="0">
                <a:solidFill>
                  <a:srgbClr val="333399"/>
                </a:solidFill>
                <a:latin typeface="Arial" panose="020B0604020202020204" pitchFamily="34" charset="0"/>
                <a:cs typeface="Arial" panose="020B0604020202020204" pitchFamily="34" charset="0"/>
              </a:rPr>
              <a:t> pas </a:t>
            </a:r>
            <a:r>
              <a:rPr sz="3200" b="1" dirty="0" err="1">
                <a:solidFill>
                  <a:srgbClr val="333399"/>
                </a:solidFill>
                <a:latin typeface="Arial" panose="020B0604020202020204" pitchFamily="34" charset="0"/>
                <a:cs typeface="Arial" panose="020B0604020202020204" pitchFamily="34" charset="0"/>
              </a:rPr>
              <a:t>dans</a:t>
            </a:r>
            <a:r>
              <a:rPr sz="3200" b="1" dirty="0">
                <a:solidFill>
                  <a:srgbClr val="333399"/>
                </a:solidFill>
                <a:latin typeface="Arial" panose="020B0604020202020204" pitchFamily="34" charset="0"/>
                <a:cs typeface="Arial" panose="020B0604020202020204" pitchFamily="34" charset="0"/>
              </a:rPr>
              <a:t> la bonne </a:t>
            </a:r>
            <a:r>
              <a:rPr sz="3200" b="1" dirty="0" err="1">
                <a:solidFill>
                  <a:srgbClr val="333399"/>
                </a:solidFill>
                <a:latin typeface="Arial" panose="020B0604020202020204" pitchFamily="34" charset="0"/>
                <a:cs typeface="Arial" panose="020B0604020202020204" pitchFamily="34" charset="0"/>
              </a:rPr>
              <a:t>voie</a:t>
            </a:r>
            <a:r>
              <a:rPr sz="3200" b="1" dirty="0">
                <a:solidFill>
                  <a:srgbClr val="333399"/>
                </a:solidFill>
                <a:latin typeface="Arial" panose="020B0604020202020204" pitchFamily="34" charset="0"/>
                <a:cs typeface="Arial" panose="020B0604020202020204" pitchFamily="34" charset="0"/>
              </a:rPr>
              <a:t> pour </a:t>
            </a:r>
            <a:r>
              <a:rPr sz="3200" b="1" dirty="0" err="1">
                <a:solidFill>
                  <a:srgbClr val="333399"/>
                </a:solidFill>
                <a:latin typeface="Arial" panose="020B0604020202020204" pitchFamily="34" charset="0"/>
                <a:cs typeface="Arial" panose="020B0604020202020204" pitchFamily="34" charset="0"/>
              </a:rPr>
              <a:t>réaliser</a:t>
            </a:r>
            <a:r>
              <a:rPr sz="3200" b="1" dirty="0">
                <a:solidFill>
                  <a:srgbClr val="333399"/>
                </a:solidFill>
                <a:latin typeface="Arial" panose="020B0604020202020204" pitchFamily="34" charset="0"/>
                <a:cs typeface="Arial" panose="020B0604020202020204" pitchFamily="34" charset="0"/>
              </a:rPr>
              <a:t> le </a:t>
            </a:r>
            <a:r>
              <a:rPr sz="3200" b="1" dirty="0" err="1">
                <a:solidFill>
                  <a:srgbClr val="333399"/>
                </a:solidFill>
                <a:latin typeface="Arial" panose="020B0604020202020204" pitchFamily="34" charset="0"/>
                <a:cs typeface="Arial" panose="020B0604020202020204" pitchFamily="34" charset="0"/>
              </a:rPr>
              <a:t>cible</a:t>
            </a:r>
            <a:r>
              <a:rPr sz="3200" b="1" dirty="0">
                <a:solidFill>
                  <a:srgbClr val="333399"/>
                </a:solidFill>
                <a:latin typeface="Arial" panose="020B0604020202020204" pitchFamily="34" charset="0"/>
                <a:cs typeface="Arial" panose="020B0604020202020204" pitchFamily="34" charset="0"/>
              </a:rPr>
              <a:t> </a:t>
            </a:r>
            <a:r>
              <a:rPr sz="3200" b="1" dirty="0" err="1">
                <a:solidFill>
                  <a:srgbClr val="333399"/>
                </a:solidFill>
                <a:latin typeface="Arial" panose="020B0604020202020204" pitchFamily="34" charset="0"/>
                <a:cs typeface="Arial" panose="020B0604020202020204" pitchFamily="34" charset="0"/>
              </a:rPr>
              <a:t>d'assainissement</a:t>
            </a:r>
            <a:r>
              <a:rPr sz="3200" b="1" dirty="0">
                <a:solidFill>
                  <a:srgbClr val="333399"/>
                </a:solidFill>
                <a:latin typeface="Arial" panose="020B0604020202020204" pitchFamily="34" charset="0"/>
                <a:cs typeface="Arial" panose="020B0604020202020204" pitchFamily="34" charset="0"/>
              </a:rPr>
              <a:t> des OMD</a:t>
            </a:r>
          </a:p>
        </p:txBody>
      </p:sp>
      <p:sp>
        <p:nvSpPr>
          <p:cNvPr id="7"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t>(Crédit : UNICEF et OMS, 2014) </a:t>
            </a:r>
          </a:p>
        </p:txBody>
      </p:sp>
    </p:spTree>
    <p:extLst>
      <p:ext uri="{BB962C8B-B14F-4D97-AF65-F5344CB8AC3E}">
        <p14:creationId xmlns:p14="http://schemas.microsoft.com/office/powerpoint/2010/main" val="139855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777" y="190500"/>
            <a:ext cx="8229600" cy="1143000"/>
          </a:xfrm>
        </p:spPr>
        <p:txBody>
          <a:bodyPr>
            <a:normAutofit/>
          </a:bodyPr>
          <a:lstStyle/>
          <a:p>
            <a:pPr rtl="0"/>
            <a:r>
              <a:rPr sz="4000" b="1">
                <a:solidFill>
                  <a:srgbClr val="0070C0"/>
                </a:solidFill>
                <a:latin typeface="Arial" panose="020B0604020202020204" pitchFamily="34" charset="0"/>
                <a:cs typeface="Arial" panose="020B0604020202020204" pitchFamily="34" charset="0"/>
              </a:rPr>
              <a:t> </a:t>
            </a:r>
            <a:r>
              <a:rPr sz="4000" b="1">
                <a:solidFill>
                  <a:srgbClr val="333399"/>
                </a:solidFill>
                <a:latin typeface="Arial" panose="020B0604020202020204" pitchFamily="34" charset="0"/>
                <a:cs typeface="Arial" panose="020B0604020202020204" pitchFamily="34" charset="0"/>
              </a:rPr>
              <a:t>Défécation en plein air</a:t>
            </a:r>
          </a:p>
        </p:txBody>
      </p:sp>
      <p:pic>
        <p:nvPicPr>
          <p:cNvPr id="3072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t>(Crédit : UNICEF et OMS, 2013)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5715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32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rtl="0" eaLnBrk="1" hangingPunct="1"/>
            <a:r>
              <a:rPr sz="3600" b="1" dirty="0" err="1">
                <a:solidFill>
                  <a:srgbClr val="333399"/>
                </a:solidFill>
                <a:latin typeface="Arial" panose="020B0604020202020204" pitchFamily="34" charset="0"/>
                <a:cs typeface="Arial" panose="020B0604020202020204" pitchFamily="34" charset="0"/>
              </a:rPr>
              <a:t>Accès</a:t>
            </a:r>
            <a:r>
              <a:rPr sz="3600" b="1" dirty="0">
                <a:solidFill>
                  <a:srgbClr val="333399"/>
                </a:solidFill>
                <a:latin typeface="Arial" panose="020B0604020202020204" pitchFamily="34" charset="0"/>
                <a:cs typeface="Arial" panose="020B0604020202020204" pitchFamily="34" charset="0"/>
              </a:rPr>
              <a:t> à </a:t>
            </a:r>
            <a:r>
              <a:rPr sz="3600" b="1" dirty="0" err="1">
                <a:solidFill>
                  <a:srgbClr val="333399"/>
                </a:solidFill>
                <a:latin typeface="Arial" panose="020B0604020202020204" pitchFamily="34" charset="0"/>
                <a:cs typeface="Arial" panose="020B0604020202020204" pitchFamily="34" charset="0"/>
              </a:rPr>
              <a:t>l’assainissement</a:t>
            </a:r>
            <a:r>
              <a:rPr sz="3600" b="1" dirty="0">
                <a:solidFill>
                  <a:srgbClr val="333399"/>
                </a:solidFill>
                <a:latin typeface="Arial" panose="020B0604020202020204" pitchFamily="34" charset="0"/>
                <a:cs typeface="Arial" panose="020B0604020202020204" pitchFamily="34" charset="0"/>
              </a:rPr>
              <a:t> de base</a:t>
            </a:r>
          </a:p>
        </p:txBody>
      </p:sp>
      <p:sp>
        <p:nvSpPr>
          <p:cNvPr id="25603" name="Rectangle 3"/>
          <p:cNvSpPr>
            <a:spLocks noGrp="1" noChangeArrowheads="1"/>
          </p:cNvSpPr>
          <p:nvPr>
            <p:ph type="body" idx="1"/>
          </p:nvPr>
        </p:nvSpPr>
        <p:spPr/>
        <p:txBody>
          <a:bodyPr>
            <a:normAutofit fontScale="92500" lnSpcReduction="20000"/>
          </a:bodyPr>
          <a:lstStyle/>
          <a:p>
            <a:pPr rtl="0" eaLnBrk="1" hangingPunct="1"/>
            <a:r>
              <a:rPr dirty="0" err="1">
                <a:latin typeface="Arial" panose="020B0604020202020204" pitchFamily="34" charset="0"/>
                <a:cs typeface="Arial" panose="020B0604020202020204" pitchFamily="34" charset="0"/>
              </a:rPr>
              <a:t>Qu’est-ce</a:t>
            </a:r>
            <a:r>
              <a:rPr dirty="0">
                <a:latin typeface="Arial" panose="020B0604020202020204" pitchFamily="34" charset="0"/>
                <a:cs typeface="Arial" panose="020B0604020202020204" pitchFamily="34" charset="0"/>
              </a:rPr>
              <a:t> que </a:t>
            </a:r>
            <a:r>
              <a:rPr dirty="0" err="1">
                <a:latin typeface="Arial" panose="020B0604020202020204" pitchFamily="34" charset="0"/>
                <a:cs typeface="Arial" panose="020B0604020202020204" pitchFamily="34" charset="0"/>
              </a:rPr>
              <a:t>cela</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veut</a:t>
            </a:r>
            <a:r>
              <a:rPr dirty="0">
                <a:latin typeface="Arial" panose="020B0604020202020204" pitchFamily="34" charset="0"/>
                <a:cs typeface="Arial" panose="020B0604020202020204" pitchFamily="34" charset="0"/>
              </a:rPr>
              <a:t> dire ?</a:t>
            </a:r>
          </a:p>
          <a:p>
            <a:pPr rtl="0" eaLnBrk="1" hangingPunct="1"/>
            <a:r>
              <a:rPr dirty="0" err="1">
                <a:latin typeface="Arial" panose="020B0604020202020204" pitchFamily="34" charset="0"/>
                <a:cs typeface="Arial" panose="020B0604020202020204" pitchFamily="34" charset="0"/>
              </a:rPr>
              <a:t>L’assainissement</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amélioré</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permet</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d’empêcher</a:t>
            </a:r>
            <a:r>
              <a:rPr dirty="0">
                <a:latin typeface="Arial" panose="020B0604020202020204" pitchFamily="34" charset="0"/>
                <a:cs typeface="Arial" panose="020B0604020202020204" pitchFamily="34" charset="0"/>
              </a:rPr>
              <a:t> de </a:t>
            </a:r>
            <a:r>
              <a:rPr dirty="0" err="1">
                <a:latin typeface="Arial" panose="020B0604020202020204" pitchFamily="34" charset="0"/>
                <a:cs typeface="Arial" panose="020B0604020202020204" pitchFamily="34" charset="0"/>
              </a:rPr>
              <a:t>manière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hygiénique</a:t>
            </a:r>
            <a:r>
              <a:rPr dirty="0">
                <a:latin typeface="Arial" panose="020B0604020202020204" pitchFamily="34" charset="0"/>
                <a:cs typeface="Arial" panose="020B0604020202020204" pitchFamily="34" charset="0"/>
              </a:rPr>
              <a:t> le contact entre les </a:t>
            </a:r>
            <a:r>
              <a:rPr dirty="0" err="1">
                <a:latin typeface="Arial" panose="020B0604020202020204" pitchFamily="34" charset="0"/>
                <a:cs typeface="Arial" panose="020B0604020202020204" pitchFamily="34" charset="0"/>
              </a:rPr>
              <a:t>personnes</a:t>
            </a:r>
            <a:r>
              <a:rPr dirty="0">
                <a:latin typeface="Arial" panose="020B0604020202020204" pitchFamily="34" charset="0"/>
                <a:cs typeface="Arial" panose="020B0604020202020204" pitchFamily="34" charset="0"/>
              </a:rPr>
              <a:t> et les </a:t>
            </a:r>
            <a:r>
              <a:rPr dirty="0" err="1">
                <a:latin typeface="Arial" panose="020B0604020202020204" pitchFamily="34" charset="0"/>
                <a:cs typeface="Arial" panose="020B0604020202020204" pitchFamily="34" charset="0"/>
              </a:rPr>
              <a:t>excréments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humains</a:t>
            </a:r>
            <a:r>
              <a:rPr dirty="0">
                <a:latin typeface="Arial" panose="020B0604020202020204" pitchFamily="34" charset="0"/>
                <a:cs typeface="Arial" panose="020B0604020202020204" pitchFamily="34" charset="0"/>
              </a:rPr>
              <a:t>.</a:t>
            </a:r>
          </a:p>
          <a:p>
            <a:pPr lvl="1" rtl="0" eaLnBrk="1" hangingPunct="1"/>
            <a:r>
              <a:rPr dirty="0" err="1">
                <a:latin typeface="Arial" panose="020B0604020202020204" pitchFamily="34" charset="0"/>
                <a:cs typeface="Arial" panose="020B0604020202020204" pitchFamily="34" charset="0"/>
              </a:rPr>
              <a:t>Raccordement</a:t>
            </a:r>
            <a:r>
              <a:rPr dirty="0">
                <a:latin typeface="Arial" panose="020B0604020202020204" pitchFamily="34" charset="0"/>
                <a:cs typeface="Arial" panose="020B0604020202020204" pitchFamily="34" charset="0"/>
              </a:rPr>
              <a:t> au tout à </a:t>
            </a:r>
            <a:r>
              <a:rPr dirty="0" err="1">
                <a:latin typeface="Arial" panose="020B0604020202020204" pitchFamily="34" charset="0"/>
                <a:cs typeface="Arial" panose="020B0604020202020204" pitchFamily="34" charset="0"/>
              </a:rPr>
              <a:t>l'égout</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ou</a:t>
            </a:r>
            <a:r>
              <a:rPr dirty="0">
                <a:latin typeface="Arial" panose="020B0604020202020204" pitchFamily="34" charset="0"/>
                <a:cs typeface="Arial" panose="020B0604020202020204" pitchFamily="34" charset="0"/>
              </a:rPr>
              <a:t> à </a:t>
            </a:r>
            <a:r>
              <a:rPr dirty="0" err="1">
                <a:latin typeface="Arial" panose="020B0604020202020204" pitchFamily="34" charset="0"/>
                <a:cs typeface="Arial" panose="020B0604020202020204" pitchFamily="34" charset="0"/>
              </a:rPr>
              <a:t>une</a:t>
            </a:r>
            <a:r>
              <a:rPr dirty="0">
                <a:latin typeface="Arial" panose="020B0604020202020204" pitchFamily="34" charset="0"/>
                <a:cs typeface="Arial" panose="020B0604020202020204" pitchFamily="34" charset="0"/>
              </a:rPr>
              <a:t> fosse </a:t>
            </a:r>
            <a:r>
              <a:rPr dirty="0" err="1">
                <a:latin typeface="Arial" panose="020B0604020202020204" pitchFamily="34" charset="0"/>
                <a:cs typeface="Arial" panose="020B0604020202020204" pitchFamily="34" charset="0"/>
              </a:rPr>
              <a:t>septique</a:t>
            </a:r>
            <a:endParaRPr dirty="0">
              <a:latin typeface="Arial" panose="020B0604020202020204" pitchFamily="34" charset="0"/>
              <a:cs typeface="Arial" panose="020B0604020202020204" pitchFamily="34" charset="0"/>
            </a:endParaRPr>
          </a:p>
          <a:p>
            <a:pPr lvl="1" rtl="0" eaLnBrk="1" hangingPunct="1"/>
            <a:r>
              <a:rPr dirty="0">
                <a:latin typeface="Arial" panose="020B0604020202020204" pitchFamily="34" charset="0"/>
                <a:cs typeface="Arial" panose="020B0604020202020204" pitchFamily="34" charset="0"/>
              </a:rPr>
              <a:t>Latrine à fosse avec </a:t>
            </a:r>
            <a:r>
              <a:rPr dirty="0" err="1">
                <a:latin typeface="Arial" panose="020B0604020202020204" pitchFamily="34" charset="0"/>
                <a:cs typeface="Arial" panose="020B0604020202020204" pitchFamily="34" charset="0"/>
              </a:rPr>
              <a:t>dalle</a:t>
            </a:r>
            <a:endParaRPr dirty="0">
              <a:latin typeface="Arial" panose="020B0604020202020204" pitchFamily="34" charset="0"/>
              <a:cs typeface="Arial" panose="020B0604020202020204" pitchFamily="34" charset="0"/>
            </a:endParaRPr>
          </a:p>
          <a:p>
            <a:pPr lvl="1" rtl="0" eaLnBrk="1" hangingPunct="1"/>
            <a:r>
              <a:rPr dirty="0">
                <a:latin typeface="Arial" panose="020B0604020202020204" pitchFamily="34" charset="0"/>
                <a:cs typeface="Arial" panose="020B0604020202020204" pitchFamily="34" charset="0"/>
              </a:rPr>
              <a:t>Latrine à chasse </a:t>
            </a:r>
            <a:r>
              <a:rPr dirty="0" err="1">
                <a:latin typeface="Arial" panose="020B0604020202020204" pitchFamily="34" charset="0"/>
                <a:cs typeface="Arial" panose="020B0604020202020204" pitchFamily="34" charset="0"/>
              </a:rPr>
              <a:t>d’eau</a:t>
            </a:r>
            <a:endParaRPr dirty="0">
              <a:latin typeface="Arial" panose="020B0604020202020204" pitchFamily="34" charset="0"/>
              <a:cs typeface="Arial" panose="020B0604020202020204" pitchFamily="34" charset="0"/>
            </a:endParaRPr>
          </a:p>
          <a:p>
            <a:pPr lvl="1" rtl="0" eaLnBrk="1" hangingPunct="1"/>
            <a:r>
              <a:rPr dirty="0">
                <a:latin typeface="Arial" panose="020B0604020202020204" pitchFamily="34" charset="0"/>
                <a:cs typeface="Arial" panose="020B0604020202020204" pitchFamily="34" charset="0"/>
              </a:rPr>
              <a:t>La latrine </a:t>
            </a:r>
            <a:r>
              <a:rPr dirty="0" err="1">
                <a:latin typeface="Arial" panose="020B0604020202020204" pitchFamily="34" charset="0"/>
                <a:cs typeface="Arial" panose="020B0604020202020204" pitchFamily="34" charset="0"/>
              </a:rPr>
              <a:t>améliorée</a:t>
            </a:r>
            <a:r>
              <a:rPr dirty="0">
                <a:latin typeface="Arial" panose="020B0604020202020204" pitchFamily="34" charset="0"/>
                <a:cs typeface="Arial" panose="020B0604020202020204" pitchFamily="34" charset="0"/>
              </a:rPr>
              <a:t> à fosse </a:t>
            </a:r>
            <a:r>
              <a:rPr dirty="0" err="1">
                <a:latin typeface="Arial" panose="020B0604020202020204" pitchFamily="34" charset="0"/>
                <a:cs typeface="Arial" panose="020B0604020202020204" pitchFamily="34" charset="0"/>
              </a:rPr>
              <a:t>ventilée</a:t>
            </a:r>
            <a:r>
              <a:rPr dirty="0">
                <a:latin typeface="Arial" panose="020B0604020202020204" pitchFamily="34" charset="0"/>
                <a:cs typeface="Arial" panose="020B0604020202020204" pitchFamily="34" charset="0"/>
              </a:rPr>
              <a:t> (VIP)</a:t>
            </a:r>
          </a:p>
          <a:p>
            <a:pPr lvl="1" rtl="0" eaLnBrk="1" hangingPunct="1"/>
            <a:r>
              <a:rPr dirty="0">
                <a:latin typeface="Arial" panose="020B0604020202020204" pitchFamily="34" charset="0"/>
                <a:cs typeface="Arial" panose="020B0604020202020204" pitchFamily="34" charset="0"/>
              </a:rPr>
              <a:t>Latrine </a:t>
            </a:r>
            <a:r>
              <a:rPr dirty="0" err="1">
                <a:latin typeface="Arial" panose="020B0604020202020204" pitchFamily="34" charset="0"/>
                <a:cs typeface="Arial" panose="020B0604020202020204" pitchFamily="34" charset="0"/>
              </a:rPr>
              <a:t>sèche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ou</a:t>
            </a:r>
            <a:r>
              <a:rPr dirty="0">
                <a:latin typeface="Arial" panose="020B0604020202020204" pitchFamily="34" charset="0"/>
                <a:cs typeface="Arial" panose="020B0604020202020204" pitchFamily="34" charset="0"/>
              </a:rPr>
              <a:t> latrine à compost</a:t>
            </a:r>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0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1118</Words>
  <Application>Microsoft Office PowerPoint</Application>
  <PresentationFormat>On-screen Show (4:3)</PresentationFormat>
  <Paragraphs>179</Paragraphs>
  <Slides>16</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ＭＳ Ｐゴシック</vt:lpstr>
      <vt:lpstr>Arial</vt:lpstr>
      <vt:lpstr>Calibri</vt:lpstr>
      <vt:lpstr>Tahoma</vt:lpstr>
      <vt:lpstr>Office Theme</vt:lpstr>
      <vt:lpstr>Template_PowerPoint Presentation</vt:lpstr>
      <vt:lpstr>1_Template_PowerPoint Presentation</vt:lpstr>
      <vt:lpstr>2_Template_PowerPoint Presentation</vt:lpstr>
      <vt:lpstr>PowerPoint Presentation</vt:lpstr>
      <vt:lpstr>PowerPoint Presentation</vt:lpstr>
      <vt:lpstr>Problématiques de l’assainissement au niveau mondial et local </vt:lpstr>
      <vt:lpstr>Résultats d'apprentissage</vt:lpstr>
      <vt:lpstr>Objectifs de Développement du Millénaire pour 2015</vt:lpstr>
      <vt:lpstr>46 pays ont une couverture en assainissement amélioré inférieure à 50%.</vt:lpstr>
      <vt:lpstr>PowerPoint Presentation</vt:lpstr>
      <vt:lpstr> Défécation en plein air</vt:lpstr>
      <vt:lpstr>Accès à l’assainissement de base</vt:lpstr>
      <vt:lpstr>Installations d'assainissement améliorées</vt:lpstr>
      <vt:lpstr>Installations d'assainissement non améliorées </vt:lpstr>
      <vt:lpstr>PowerPoint Presentation</vt:lpstr>
      <vt:lpstr>Et localement ?</vt:lpstr>
      <vt:lpstr>Cycle de la pauvreté</vt:lpstr>
      <vt:lpstr>Cycle de la pauvreté</vt:lpstr>
      <vt:lpstr> Révision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22</cp:revision>
  <dcterms:created xsi:type="dcterms:W3CDTF">2015-01-12T23:01:24Z</dcterms:created>
  <dcterms:modified xsi:type="dcterms:W3CDTF">2015-09-12T22:45:08Z</dcterms:modified>
</cp:coreProperties>
</file>