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8" r:id="rId2"/>
    <p:sldId id="274" r:id="rId3"/>
    <p:sldId id="256" r:id="rId4"/>
    <p:sldId id="257" r:id="rId5"/>
    <p:sldId id="259" r:id="rId6"/>
    <p:sldId id="261" r:id="rId7"/>
    <p:sldId id="260" r:id="rId8"/>
    <p:sldId id="271" r:id="rId9"/>
    <p:sldId id="263" r:id="rId10"/>
    <p:sldId id="273" r:id="rId11"/>
    <p:sldId id="266" r:id="rId12"/>
    <p:sldId id="267" r:id="rId13"/>
    <p:sldId id="272" r:id="rId14"/>
    <p:sldId id="269" r:id="rId15"/>
    <p:sldId id="270" r:id="rId16"/>
  </p:sldIdLst>
  <p:sldSz cx="9144000" cy="6858000" type="screen4x3"/>
  <p:notesSz cx="6858000" cy="9144000"/>
  <p:custDataLst>
    <p:tags r:id="rId1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uelert" initials="S"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77870" autoAdjust="0"/>
  </p:normalViewPr>
  <p:slideViewPr>
    <p:cSldViewPr>
      <p:cViewPr varScale="1">
        <p:scale>
          <a:sx n="61" d="100"/>
          <a:sy n="61" d="100"/>
        </p:scale>
        <p:origin x="-163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3A1A74-6C8E-40D9-8C94-49FED0A5DF5B}" type="datetimeFigureOut">
              <a:rPr lang="en-CA" smtClean="0"/>
              <a:t>11/07/2014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547F6B-101C-4178-BE8E-C130E7AFC2AB}" type="slidenum">
              <a:rPr lang="en-CA" smtClean="0"/>
              <a:t>‹#›</a:t>
            </a:fld>
            <a:endParaRPr lang="en-CA"/>
          </a:p>
        </p:txBody>
      </p:sp>
    </p:spTree>
    <p:extLst>
      <p:ext uri="{BB962C8B-B14F-4D97-AF65-F5344CB8AC3E}">
        <p14:creationId xmlns:p14="http://schemas.microsoft.com/office/powerpoint/2010/main" val="1516830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484AF99-9F1A-4E11-B2AA-56087A515E76}" type="slidenum">
              <a:rPr lang="en-US" altLang="en-US"/>
              <a:pPr eaLnBrk="1" hangingPunct="1"/>
              <a:t>5</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marL="171450" indent="-171450" eaLnBrk="1" hangingPunct="1">
              <a:buFont typeface="Arial" panose="020B0604020202020204" pitchFamily="34" charset="0"/>
              <a:buChar char="•"/>
            </a:pPr>
            <a:r>
              <a:rPr lang="en-US" altLang="en-US" dirty="0" smtClean="0"/>
              <a:t>Three methods to determine</a:t>
            </a:r>
            <a:r>
              <a:rPr lang="en-US" altLang="en-US" baseline="0" dirty="0" smtClean="0"/>
              <a:t> the presence of indicator bacteria in drinking water.</a:t>
            </a:r>
            <a:endParaRPr lang="en-US" altLang="en-US" dirty="0" smtClean="0"/>
          </a:p>
        </p:txBody>
      </p:sp>
    </p:spTree>
    <p:extLst>
      <p:ext uri="{BB962C8B-B14F-4D97-AF65-F5344CB8AC3E}">
        <p14:creationId xmlns:p14="http://schemas.microsoft.com/office/powerpoint/2010/main" val="18757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99CE62-20C1-4A75-BA8E-E4590A42D330}" type="slidenum">
              <a:rPr lang="en-US" altLang="en-US"/>
              <a:pPr eaLnBrk="1" hangingPunct="1"/>
              <a:t>14</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r>
              <a:rPr lang="en-US" altLang="en-US" sz="1000" dirty="0" smtClean="0">
                <a:latin typeface="Arial" panose="020B0604020202020204" pitchFamily="34" charset="0"/>
                <a:cs typeface="Arial" panose="020B0604020202020204" pitchFamily="34" charset="0"/>
              </a:rPr>
              <a:t>One brand is Nalgene but others are available</a:t>
            </a:r>
          </a:p>
        </p:txBody>
      </p:sp>
    </p:spTree>
    <p:extLst>
      <p:ext uri="{BB962C8B-B14F-4D97-AF65-F5344CB8AC3E}">
        <p14:creationId xmlns:p14="http://schemas.microsoft.com/office/powerpoint/2010/main" val="3051947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DF09DC-46E2-497F-9F82-53E778BCAE2B}" type="slidenum">
              <a:rPr lang="en-US" altLang="en-US"/>
              <a:pPr eaLnBrk="1" hangingPunct="1"/>
              <a:t>15</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marL="171450" indent="-171450" eaLnBrk="1" hangingPunct="1">
              <a:buFont typeface="Arial" panose="020B0604020202020204" pitchFamily="34" charset="0"/>
              <a:buChar char="•"/>
            </a:pPr>
            <a:r>
              <a:rPr lang="en-CA" altLang="en-US" sz="1000" dirty="0" smtClean="0">
                <a:latin typeface="Arial" panose="020B0604020202020204" pitchFamily="34" charset="0"/>
                <a:cs typeface="Arial" panose="020B0604020202020204" pitchFamily="34" charset="0"/>
              </a:rPr>
              <a:t>Ask participants to suggest</a:t>
            </a:r>
            <a:r>
              <a:rPr lang="en-CA" altLang="en-US" sz="1000" baseline="0" dirty="0" smtClean="0">
                <a:latin typeface="Arial" panose="020B0604020202020204" pitchFamily="34" charset="0"/>
                <a:cs typeface="Arial" panose="020B0604020202020204" pitchFamily="34" charset="0"/>
              </a:rPr>
              <a:t> advantages and limitations before discussing them.</a:t>
            </a:r>
            <a:endParaRPr lang="en-CA" altLang="en-US" sz="1000" dirty="0" smtClean="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endParaRPr lang="en-CA" altLang="en-US" sz="1000" dirty="0" smtClean="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r>
              <a:rPr lang="en-CA" altLang="en-US" sz="1000" dirty="0" smtClean="0">
                <a:latin typeface="Arial" panose="020B0604020202020204" pitchFamily="34" charset="0"/>
                <a:cs typeface="Arial" panose="020B0604020202020204" pitchFamily="34" charset="0"/>
              </a:rPr>
              <a:t>P-A Advantages: 1. Simple to understand &amp; use; 2. Rapid results (within 24 hours); 3. Doesn’t require extensive equipment; 4. Portable and durable in field; 5. Relatively inexpensive</a:t>
            </a:r>
          </a:p>
          <a:p>
            <a:pPr marL="171450" indent="-171450" eaLnBrk="1" hangingPunct="1">
              <a:buFont typeface="Arial" panose="020B0604020202020204" pitchFamily="34" charset="0"/>
              <a:buChar char="•"/>
            </a:pPr>
            <a:r>
              <a:rPr lang="en-CA" altLang="en-US" sz="1000" dirty="0" smtClean="0">
                <a:latin typeface="Arial" panose="020B0604020202020204" pitchFamily="34" charset="0"/>
                <a:cs typeface="Arial" panose="020B0604020202020204" pitchFamily="34" charset="0"/>
              </a:rPr>
              <a:t>P-A Disadvantages: 1. Does not show how many bacteria are in the sample; 2. Not recommended by WHO for analysis of surface water and untreated community water supplies; 3. Not recommended for testing the efficiency of household water treatment technologies (e.g., </a:t>
            </a:r>
            <a:r>
              <a:rPr lang="en-CA" altLang="en-US" sz="1000" dirty="0" err="1" smtClean="0">
                <a:latin typeface="Arial" panose="020B0604020202020204" pitchFamily="34" charset="0"/>
                <a:cs typeface="Arial" panose="020B0604020202020204" pitchFamily="34" charset="0"/>
              </a:rPr>
              <a:t>biosand</a:t>
            </a:r>
            <a:r>
              <a:rPr lang="en-CA" altLang="en-US" sz="1000" dirty="0" smtClean="0">
                <a:latin typeface="Arial" panose="020B0604020202020204" pitchFamily="34" charset="0"/>
                <a:cs typeface="Arial" panose="020B0604020202020204" pitchFamily="34" charset="0"/>
              </a:rPr>
              <a:t> filter)</a:t>
            </a:r>
          </a:p>
          <a:p>
            <a:pPr marL="171450" indent="-171450" eaLnBrk="1" hangingPunct="1">
              <a:buFont typeface="Arial" panose="020B0604020202020204" pitchFamily="34" charset="0"/>
              <a:buChar char="•"/>
            </a:pPr>
            <a:endParaRPr lang="en-CA" altLang="en-US" sz="1000" dirty="0" smtClean="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r>
              <a:rPr lang="en-CA" altLang="en-US" sz="1000" dirty="0" smtClean="0">
                <a:latin typeface="Arial" panose="020B0604020202020204" pitchFamily="34" charset="0"/>
                <a:cs typeface="Arial" panose="020B0604020202020204" pitchFamily="34" charset="0"/>
              </a:rPr>
              <a:t>MPN Advantages: 1. Quantitative results; 2. Simple to understand and use; 3. Relatively inexpensive; 4. Can be used with turbid water</a:t>
            </a:r>
          </a:p>
          <a:p>
            <a:pPr marL="171450" indent="-171450" eaLnBrk="1" hangingPunct="1">
              <a:buFont typeface="Arial" panose="020B0604020202020204" pitchFamily="34" charset="0"/>
              <a:buChar char="•"/>
            </a:pPr>
            <a:r>
              <a:rPr lang="en-CA" altLang="en-US" sz="1000" dirty="0" smtClean="0">
                <a:latin typeface="Arial" panose="020B0604020202020204" pitchFamily="34" charset="0"/>
                <a:cs typeface="Arial" panose="020B0604020202020204" pitchFamily="34" charset="0"/>
              </a:rPr>
              <a:t>MPN Disadvantages: 1. More labor intensive than P-A; 2. Requires some training; 3. Requires incubator &amp; other equipment; 4. Disposable trays generate a lot of waste</a:t>
            </a:r>
          </a:p>
          <a:p>
            <a:pPr marL="171450" indent="-171450" eaLnBrk="1" hangingPunct="1">
              <a:buFont typeface="Arial" panose="020B0604020202020204" pitchFamily="34" charset="0"/>
              <a:buChar char="•"/>
            </a:pPr>
            <a:endParaRPr lang="en-CA" altLang="en-US" sz="1000" dirty="0" smtClean="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r>
              <a:rPr lang="en-CA" altLang="en-US" sz="1000" dirty="0" smtClean="0">
                <a:latin typeface="Arial" panose="020B0604020202020204" pitchFamily="34" charset="0"/>
                <a:cs typeface="Arial" panose="020B0604020202020204" pitchFamily="34" charset="0"/>
              </a:rPr>
              <a:t>MF Advantages: 1. Able to count the number of bacteria; 2. Most accurate test method; 3. Internationally recognized method; 4. Ability to test many samples at once</a:t>
            </a:r>
          </a:p>
          <a:p>
            <a:pPr marL="171450" indent="-171450" eaLnBrk="1" hangingPunct="1">
              <a:buFont typeface="Arial" panose="020B0604020202020204" pitchFamily="34" charset="0"/>
              <a:buChar char="•"/>
            </a:pPr>
            <a:r>
              <a:rPr lang="en-CA" altLang="en-US" sz="1000" dirty="0" smtClean="0">
                <a:latin typeface="Arial" panose="020B0604020202020204" pitchFamily="34" charset="0"/>
                <a:cs typeface="Arial" panose="020B0604020202020204" pitchFamily="34" charset="0"/>
              </a:rPr>
              <a:t>MF Disadvantages: 1. More labour intensive than MPN, P-A; 2. Requires more training; 3. Requires additional equipment; 4. Cost of consumables can be high in many countries; 5. More difficult to use with turbid water (dilution required)</a:t>
            </a:r>
          </a:p>
          <a:p>
            <a:pPr marL="171450" indent="-171450" eaLnBrk="1" hangingPunct="1">
              <a:buFont typeface="Arial" panose="020B0604020202020204" pitchFamily="34" charset="0"/>
              <a:buChar char="•"/>
            </a:pPr>
            <a:endParaRPr lang="en-US" altLang="en-US" sz="1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1441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0B9EF4B-49E9-4F81-A70E-73079315073A}" type="slidenum">
              <a:rPr lang="en-US" altLang="en-US"/>
              <a:pPr eaLnBrk="1" hangingPunct="1"/>
              <a:t>6</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marL="171450" indent="-171450" hangingPunct="0">
              <a:buFont typeface="Arial" panose="020B0604020202020204" pitchFamily="34" charset="0"/>
              <a:buChar char="•"/>
            </a:pPr>
            <a:r>
              <a:rPr lang="en-CA" sz="1000" kern="1200" dirty="0" smtClean="0">
                <a:solidFill>
                  <a:schemeClr val="tx1"/>
                </a:solidFill>
                <a:effectLst/>
                <a:latin typeface="Arial" panose="020B0604020202020204" pitchFamily="34" charset="0"/>
                <a:ea typeface="+mn-ea"/>
                <a:cs typeface="Arial" panose="020B0604020202020204" pitchFamily="34" charset="0"/>
              </a:rPr>
              <a:t>There are different P-A tests that use total coliform and/or </a:t>
            </a:r>
            <a:r>
              <a:rPr lang="en-CA" sz="1000" i="1" kern="1200" dirty="0" smtClean="0">
                <a:solidFill>
                  <a:schemeClr val="tx1"/>
                </a:solidFill>
                <a:effectLst/>
                <a:latin typeface="Arial" panose="020B0604020202020204" pitchFamily="34" charset="0"/>
                <a:ea typeface="+mn-ea"/>
                <a:cs typeface="Arial" panose="020B0604020202020204" pitchFamily="34" charset="0"/>
              </a:rPr>
              <a:t>E. coli</a:t>
            </a:r>
            <a:r>
              <a:rPr lang="en-CA" sz="1000" kern="1200" dirty="0" smtClean="0">
                <a:solidFill>
                  <a:schemeClr val="tx1"/>
                </a:solidFill>
                <a:effectLst/>
                <a:latin typeface="Arial" panose="020B0604020202020204" pitchFamily="34" charset="0"/>
                <a:ea typeface="+mn-ea"/>
                <a:cs typeface="Arial" panose="020B0604020202020204" pitchFamily="34" charset="0"/>
              </a:rPr>
              <a:t> as the indicators. The general process for these tests is:</a:t>
            </a:r>
          </a:p>
          <a:p>
            <a:pPr marL="628650" lvl="1" indent="-171450" hangingPunct="0">
              <a:buFont typeface="Arial" panose="020B0604020202020204" pitchFamily="34" charset="0"/>
              <a:buChar char="•"/>
            </a:pPr>
            <a:r>
              <a:rPr lang="en-CA" sz="1000" kern="1200" dirty="0" smtClean="0">
                <a:solidFill>
                  <a:schemeClr val="tx1"/>
                </a:solidFill>
                <a:effectLst/>
                <a:latin typeface="Arial" panose="020B0604020202020204" pitchFamily="34" charset="0"/>
                <a:ea typeface="+mn-ea"/>
                <a:cs typeface="Arial" panose="020B0604020202020204" pitchFamily="34" charset="0"/>
              </a:rPr>
              <a:t>A powdered reagent is added to the water sample</a:t>
            </a:r>
          </a:p>
          <a:p>
            <a:pPr marL="628650" lvl="1" indent="-171450" hangingPunct="0">
              <a:buFont typeface="Arial" panose="020B0604020202020204" pitchFamily="34" charset="0"/>
              <a:buChar char="•"/>
            </a:pPr>
            <a:r>
              <a:rPr lang="en-CA" sz="1000" kern="1200" dirty="0" smtClean="0">
                <a:solidFill>
                  <a:schemeClr val="tx1"/>
                </a:solidFill>
                <a:effectLst/>
                <a:latin typeface="Arial" panose="020B0604020202020204" pitchFamily="34" charset="0"/>
                <a:ea typeface="+mn-ea"/>
                <a:cs typeface="Arial" panose="020B0604020202020204" pitchFamily="34" charset="0"/>
              </a:rPr>
              <a:t>The sample is incubated for 24-48 hours at 35</a:t>
            </a:r>
            <a:r>
              <a:rPr lang="en-CA" sz="1000" kern="1200" baseline="30000" dirty="0" smtClean="0">
                <a:solidFill>
                  <a:schemeClr val="tx1"/>
                </a:solidFill>
                <a:effectLst/>
                <a:latin typeface="Arial" panose="020B0604020202020204" pitchFamily="34" charset="0"/>
                <a:ea typeface="+mn-ea"/>
                <a:cs typeface="Arial" panose="020B0604020202020204" pitchFamily="34" charset="0"/>
              </a:rPr>
              <a:t>o</a:t>
            </a:r>
            <a:r>
              <a:rPr lang="en-CA" sz="1000" kern="1200" dirty="0" smtClean="0">
                <a:solidFill>
                  <a:schemeClr val="tx1"/>
                </a:solidFill>
                <a:effectLst/>
                <a:latin typeface="Arial" panose="020B0604020202020204" pitchFamily="34" charset="0"/>
                <a:ea typeface="+mn-ea"/>
                <a:cs typeface="Arial" panose="020B0604020202020204" pitchFamily="34" charset="0"/>
              </a:rPr>
              <a:t>C</a:t>
            </a:r>
          </a:p>
          <a:p>
            <a:pPr marL="628650" lvl="1" indent="-171450">
              <a:buFont typeface="Arial" panose="020B0604020202020204" pitchFamily="34" charset="0"/>
              <a:buChar char="•"/>
            </a:pPr>
            <a:r>
              <a:rPr lang="en-CA" sz="1000" kern="1200" dirty="0" smtClean="0">
                <a:solidFill>
                  <a:schemeClr val="tx1"/>
                </a:solidFill>
                <a:effectLst/>
                <a:latin typeface="Arial" panose="020B0604020202020204" pitchFamily="34" charset="0"/>
                <a:ea typeface="+mn-ea"/>
                <a:cs typeface="Arial" panose="020B0604020202020204" pitchFamily="34" charset="0"/>
              </a:rPr>
              <a:t>The results are read: Colourless = negative, Colour = total coliforms present, Fluorescent = </a:t>
            </a:r>
            <a:r>
              <a:rPr lang="en-CA" sz="1000" i="1" kern="1200" dirty="0" smtClean="0">
                <a:solidFill>
                  <a:schemeClr val="tx1"/>
                </a:solidFill>
                <a:effectLst/>
                <a:latin typeface="Arial" panose="020B0604020202020204" pitchFamily="34" charset="0"/>
                <a:ea typeface="+mn-ea"/>
                <a:cs typeface="Arial" panose="020B0604020202020204" pitchFamily="34" charset="0"/>
              </a:rPr>
              <a:t>E. coli</a:t>
            </a:r>
            <a:r>
              <a:rPr lang="en-CA" sz="1000" kern="1200" dirty="0" smtClean="0">
                <a:solidFill>
                  <a:schemeClr val="tx1"/>
                </a:solidFill>
                <a:effectLst/>
                <a:latin typeface="Arial" panose="020B0604020202020204" pitchFamily="34" charset="0"/>
                <a:ea typeface="+mn-ea"/>
                <a:cs typeface="Arial" panose="020B0604020202020204" pitchFamily="34" charset="0"/>
              </a:rPr>
              <a:t> present (tested with a UV lamp)</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000" kern="1200" dirty="0" smtClean="0">
              <a:solidFill>
                <a:schemeClr val="tx1"/>
              </a:solidFill>
              <a:effectLst/>
              <a:latin typeface="Arial" panose="020B0604020202020204" pitchFamily="34" charset="0"/>
              <a:ea typeface="+mn-ea"/>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kern="1200" dirty="0" smtClean="0">
                <a:solidFill>
                  <a:schemeClr val="tx1"/>
                </a:solidFill>
                <a:effectLst/>
                <a:latin typeface="Arial" panose="020B0604020202020204" pitchFamily="34" charset="0"/>
                <a:ea typeface="+mn-ea"/>
                <a:cs typeface="Arial" panose="020B0604020202020204" pitchFamily="34" charset="0"/>
              </a:rPr>
              <a:t>There are different P-A tests using H</a:t>
            </a:r>
            <a:r>
              <a:rPr lang="en-CA" sz="1000" kern="1200" baseline="-25000" dirty="0" smtClean="0">
                <a:solidFill>
                  <a:schemeClr val="tx1"/>
                </a:solidFill>
                <a:effectLst/>
                <a:latin typeface="Arial" panose="020B0604020202020204" pitchFamily="34" charset="0"/>
                <a:ea typeface="+mn-ea"/>
                <a:cs typeface="Arial" panose="020B0604020202020204" pitchFamily="34" charset="0"/>
              </a:rPr>
              <a:t>2</a:t>
            </a:r>
            <a:r>
              <a:rPr lang="en-CA" sz="1000" kern="1200" dirty="0" smtClean="0">
                <a:solidFill>
                  <a:schemeClr val="tx1"/>
                </a:solidFill>
                <a:effectLst/>
                <a:latin typeface="Arial" panose="020B0604020202020204" pitchFamily="34" charset="0"/>
                <a:ea typeface="+mn-ea"/>
                <a:cs typeface="Arial" panose="020B0604020202020204" pitchFamily="34" charset="0"/>
              </a:rPr>
              <a:t>S bacteria that are produced by different manufacturers. For example, in the P-A test manufactured by ENPHO in Nepal, a strip of test paper is added to a water sample. If the test paper turns black within 24 hours, it means that H</a:t>
            </a:r>
            <a:r>
              <a:rPr lang="en-CA" sz="1000" kern="1200" baseline="-25000" dirty="0" smtClean="0">
                <a:solidFill>
                  <a:schemeClr val="tx1"/>
                </a:solidFill>
                <a:effectLst/>
                <a:latin typeface="Arial" panose="020B0604020202020204" pitchFamily="34" charset="0"/>
                <a:ea typeface="+mn-ea"/>
                <a:cs typeface="Arial" panose="020B0604020202020204" pitchFamily="34" charset="0"/>
              </a:rPr>
              <a:t>2</a:t>
            </a:r>
            <a:r>
              <a:rPr lang="en-CA" sz="1000" kern="1200" dirty="0" smtClean="0">
                <a:solidFill>
                  <a:schemeClr val="tx1"/>
                </a:solidFill>
                <a:effectLst/>
                <a:latin typeface="Arial" panose="020B0604020202020204" pitchFamily="34" charset="0"/>
                <a:ea typeface="+mn-ea"/>
                <a:cs typeface="Arial" panose="020B0604020202020204" pitchFamily="34" charset="0"/>
              </a:rPr>
              <a:t>S was produced, which means that bacteria coming from feces are likely present in the water sample. </a:t>
            </a:r>
          </a:p>
          <a:p>
            <a:pPr eaLnBrk="1" hangingPunct="1"/>
            <a:endParaRPr lang="en-US" altLang="en-US" dirty="0" smtClean="0"/>
          </a:p>
        </p:txBody>
      </p:sp>
    </p:spTree>
    <p:extLst>
      <p:ext uri="{BB962C8B-B14F-4D97-AF65-F5344CB8AC3E}">
        <p14:creationId xmlns:p14="http://schemas.microsoft.com/office/powerpoint/2010/main" val="1679789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8EDC645-99DB-4A96-92D6-8ED7A7FC5223}" type="slidenum">
              <a:rPr lang="en-US" altLang="en-US"/>
              <a:pPr eaLnBrk="1" hangingPunct="1"/>
              <a:t>7</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kern="1200" dirty="0" smtClean="0">
                <a:solidFill>
                  <a:schemeClr val="tx1"/>
                </a:solidFill>
                <a:effectLst/>
                <a:latin typeface="+mn-lt"/>
                <a:ea typeface="+mn-ea"/>
                <a:cs typeface="+mn-cs"/>
              </a:rPr>
              <a:t>P-A tests are generally only appropriate in circumstances where </a:t>
            </a:r>
            <a:r>
              <a:rPr lang="en-CA" sz="1000" kern="1200" dirty="0" err="1" smtClean="0">
                <a:solidFill>
                  <a:schemeClr val="tx1"/>
                </a:solidFill>
                <a:effectLst/>
                <a:latin typeface="+mn-lt"/>
                <a:ea typeface="+mn-ea"/>
                <a:cs typeface="+mn-cs"/>
              </a:rPr>
              <a:t>thermotolerant</a:t>
            </a:r>
            <a:r>
              <a:rPr lang="en-CA" sz="1000" kern="1200" dirty="0" smtClean="0">
                <a:solidFill>
                  <a:schemeClr val="tx1"/>
                </a:solidFill>
                <a:effectLst/>
                <a:latin typeface="+mn-lt"/>
                <a:ea typeface="+mn-ea"/>
                <a:cs typeface="+mn-cs"/>
              </a:rPr>
              <a:t> coliforms are rarely found and when contamination occurs only at low levels (e.g., in deep wells).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800" dirty="0" smtClean="0">
              <a:latin typeface="Arial" panose="020B0604020202020204" pitchFamily="34" charset="0"/>
              <a:cs typeface="Arial" panose="020B0604020202020204" pitchFamily="34" charset="0"/>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smtClean="0">
                <a:solidFill>
                  <a:schemeClr val="tx1"/>
                </a:solidFill>
                <a:effectLst/>
                <a:latin typeface="+mn-lt"/>
                <a:ea typeface="+mn-ea"/>
                <a:cs typeface="+mn-cs"/>
              </a:rPr>
              <a:t>P-A testing is not appropriate for testing the treatment effectiveness of HWT technologies. We already know that many of these technologies may not be 100% effective for bacteria removal, so there is a chance that P-A tests will turn positive when testing the treated water. </a:t>
            </a:r>
            <a:endParaRPr lang="en-US" altLang="en-US" sz="1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0461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F565697-F6F3-4CA6-A4D1-7A07D61FDC36}" type="slidenum">
              <a:rPr lang="en-US" altLang="en-US"/>
              <a:pPr eaLnBrk="1" hangingPunct="1"/>
              <a:t>8</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marL="171450" indent="-171450" eaLnBrk="1" hangingPunct="1">
              <a:buFont typeface="Arial" panose="020B0604020202020204" pitchFamily="34" charset="0"/>
              <a:buChar char="•"/>
            </a:pPr>
            <a:r>
              <a:rPr lang="en-CA" altLang="en-US" dirty="0" smtClean="0"/>
              <a:t>Estimates the number of indicator bacteria that is most likely to be present in the water sample. </a:t>
            </a:r>
          </a:p>
          <a:p>
            <a:pPr marL="171450" indent="-171450" eaLnBrk="1" hangingPunct="1">
              <a:buFont typeface="Arial" panose="020B0604020202020204" pitchFamily="34" charset="0"/>
              <a:buChar char="•"/>
            </a:pPr>
            <a:endParaRPr lang="en-CA" altLang="en-US" dirty="0" smtClean="0"/>
          </a:p>
          <a:p>
            <a:pPr marL="171450" indent="-171450" eaLnBrk="1" hangingPunct="1">
              <a:buFont typeface="Arial" panose="020B0604020202020204" pitchFamily="34" charset="0"/>
              <a:buChar char="•"/>
            </a:pPr>
            <a:r>
              <a:rPr lang="en-CA" altLang="en-US" dirty="0" smtClean="0"/>
              <a:t>Multiple samples (1-10 mL) of the same water to be tested are added to a culture media in sterile tubes and incubated at a particular temperature for a fixed time (usually 24 hours). Three or five tubes are commonly used, though ten tubes may be used for greater sensitivity. </a:t>
            </a:r>
          </a:p>
          <a:p>
            <a:pPr marL="171450" indent="-171450" eaLnBrk="1" hangingPunct="1">
              <a:buFont typeface="Arial" panose="020B0604020202020204" pitchFamily="34" charset="0"/>
              <a:buChar char="•"/>
            </a:pPr>
            <a:endParaRPr lang="en-CA" altLang="en-US" dirty="0" smtClean="0"/>
          </a:p>
          <a:p>
            <a:pPr marL="171450" indent="-171450" eaLnBrk="1" hangingPunct="1">
              <a:buFont typeface="Arial" panose="020B0604020202020204" pitchFamily="34" charset="0"/>
              <a:buChar char="•"/>
            </a:pPr>
            <a:r>
              <a:rPr lang="en-CA" altLang="en-US" dirty="0" smtClean="0"/>
              <a:t>Becoming more popular to use a disposable tray with multiple small wells instead of multiple tubes since it simplifies the procedure. </a:t>
            </a:r>
          </a:p>
          <a:p>
            <a:pPr marL="171450" indent="-171450" eaLnBrk="1" hangingPunct="1">
              <a:buFont typeface="Arial" panose="020B0604020202020204" pitchFamily="34" charset="0"/>
              <a:buChar char="•"/>
            </a:pPr>
            <a:endParaRPr lang="en-CA" altLang="en-US" dirty="0" smtClean="0"/>
          </a:p>
          <a:p>
            <a:pPr marL="171450" indent="-171450" eaLnBrk="1" hangingPunct="1">
              <a:buFont typeface="Arial" panose="020B0604020202020204" pitchFamily="34" charset="0"/>
              <a:buChar char="•"/>
            </a:pPr>
            <a:r>
              <a:rPr lang="en-CA" altLang="en-US" dirty="0" smtClean="0"/>
              <a:t>By counting the number of tubes or wells showing a positive result, and comparing with a standard table, a statistical estimate of the most probable number of bacteria can be made. The results are reported as MPN per 100 </a:t>
            </a:r>
            <a:r>
              <a:rPr lang="en-CA" altLang="en-US" dirty="0" err="1" smtClean="0"/>
              <a:t>mL.</a:t>
            </a:r>
            <a:endParaRPr lang="en-US" altLang="en-US" dirty="0" smtClean="0"/>
          </a:p>
        </p:txBody>
      </p:sp>
    </p:spTree>
    <p:extLst>
      <p:ext uri="{BB962C8B-B14F-4D97-AF65-F5344CB8AC3E}">
        <p14:creationId xmlns:p14="http://schemas.microsoft.com/office/powerpoint/2010/main" val="1335750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DED795C-7407-426E-AA86-D626789170E5}" type="slidenum">
              <a:rPr lang="en-US" altLang="en-US"/>
              <a:pPr eaLnBrk="1" hangingPunct="1"/>
              <a:t>9</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kern="1200" dirty="0" smtClean="0">
                <a:solidFill>
                  <a:schemeClr val="tx1"/>
                </a:solidFill>
                <a:effectLst/>
                <a:latin typeface="Arial" panose="020B0604020202020204" pitchFamily="34" charset="0"/>
                <a:ea typeface="+mn-ea"/>
                <a:cs typeface="Arial" panose="020B0604020202020204" pitchFamily="34" charset="0"/>
              </a:rPr>
              <a:t>The most probable number (MPN) test method estimates the number of indicator bacteria that is </a:t>
            </a:r>
            <a:r>
              <a:rPr lang="en-CA" sz="1000" b="1" kern="1200" dirty="0" smtClean="0">
                <a:solidFill>
                  <a:schemeClr val="tx1"/>
                </a:solidFill>
                <a:effectLst/>
                <a:latin typeface="Arial" panose="020B0604020202020204" pitchFamily="34" charset="0"/>
                <a:ea typeface="+mn-ea"/>
                <a:cs typeface="Arial" panose="020B0604020202020204" pitchFamily="34" charset="0"/>
              </a:rPr>
              <a:t>most likely</a:t>
            </a:r>
            <a:r>
              <a:rPr lang="en-CA" sz="1000" kern="1200" dirty="0" smtClean="0">
                <a:solidFill>
                  <a:schemeClr val="tx1"/>
                </a:solidFill>
                <a:effectLst/>
                <a:latin typeface="Arial" panose="020B0604020202020204" pitchFamily="34" charset="0"/>
                <a:ea typeface="+mn-ea"/>
                <a:cs typeface="Arial" panose="020B0604020202020204" pitchFamily="34" charset="0"/>
              </a:rPr>
              <a:t> to be present in the water sample. </a:t>
            </a:r>
          </a:p>
          <a:p>
            <a:pPr marL="171450" indent="-171450" fontAlgn="auto" hangingPunct="1">
              <a:buFont typeface="Arial" panose="020B0604020202020204" pitchFamily="34" charset="0"/>
              <a:buChar char="•"/>
            </a:pPr>
            <a:endParaRPr lang="en-CA"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fontAlgn="auto" hangingPunct="1">
              <a:buFont typeface="Arial" panose="020B0604020202020204" pitchFamily="34" charset="0"/>
              <a:buChar char="•"/>
            </a:pPr>
            <a:r>
              <a:rPr lang="en-CA" sz="1000" kern="1200" dirty="0" smtClean="0">
                <a:solidFill>
                  <a:schemeClr val="tx1"/>
                </a:solidFill>
                <a:effectLst/>
                <a:latin typeface="Arial" panose="020B0604020202020204" pitchFamily="34" charset="0"/>
                <a:ea typeface="+mn-ea"/>
                <a:cs typeface="Arial" panose="020B0604020202020204" pitchFamily="34" charset="0"/>
              </a:rPr>
              <a:t>Multiple samples (1–10 mL) of the same water to be tested are added to a culture media in sterile tubes and incubated at a particular temperature for a fixed time (usually 24 hours). Three or five tubes are commonly used, though ten tubes may be used for greater sensitivity. </a:t>
            </a:r>
          </a:p>
          <a:p>
            <a:pPr marL="171450" indent="-171450" fontAlgn="auto" hangingPunct="1">
              <a:buFont typeface="Arial" panose="020B0604020202020204" pitchFamily="34" charset="0"/>
              <a:buChar char="•"/>
            </a:pPr>
            <a:endParaRPr lang="en-CA"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CA" sz="1000" kern="1200" dirty="0" smtClean="0">
                <a:solidFill>
                  <a:schemeClr val="tx1"/>
                </a:solidFill>
                <a:effectLst/>
                <a:latin typeface="Arial" panose="020B0604020202020204" pitchFamily="34" charset="0"/>
                <a:ea typeface="+mn-ea"/>
                <a:cs typeface="Arial" panose="020B0604020202020204" pitchFamily="34" charset="0"/>
              </a:rPr>
              <a:t>It is becoming more popular to use a disposable tray with multiple small wells instead of multiple tubes since it simplifies the procedure. By counting the number of tubes or wells showing a positive result, and comparing with a standard table, a statistical estimate of the most probable number of bacteria can be made. </a:t>
            </a:r>
          </a:p>
          <a:p>
            <a:pPr marL="171450" indent="-171450">
              <a:buFont typeface="Arial" panose="020B0604020202020204" pitchFamily="34" charset="0"/>
              <a:buChar char="•"/>
            </a:pPr>
            <a:endParaRPr lang="en-CA"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CA" sz="1000" kern="1200" dirty="0" smtClean="0">
                <a:solidFill>
                  <a:schemeClr val="tx1"/>
                </a:solidFill>
                <a:effectLst/>
                <a:latin typeface="Arial" panose="020B0604020202020204" pitchFamily="34" charset="0"/>
                <a:ea typeface="+mn-ea"/>
                <a:cs typeface="Arial" panose="020B0604020202020204" pitchFamily="34" charset="0"/>
              </a:rPr>
              <a:t>The results are reported as MPN per 100 mL </a:t>
            </a:r>
            <a:endParaRPr lang="en-US" altLang="en-US" sz="1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5541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9A2E888-0577-43E5-ABC9-073D33D9CB57}" type="slidenum">
              <a:rPr lang="en-US" altLang="en-US"/>
              <a:pPr eaLnBrk="1" hangingPunct="1"/>
              <a:t>10</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808842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9A2E888-0577-43E5-ABC9-073D33D9CB57}" type="slidenum">
              <a:rPr lang="en-US" altLang="en-US"/>
              <a:pPr eaLnBrk="1" hangingPunct="1"/>
              <a:t>11</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marL="171450" indent="-171450" eaLnBrk="1" hangingPunct="1">
              <a:buFont typeface="Arial" panose="020B0604020202020204" pitchFamily="34" charset="0"/>
              <a:buChar char="•"/>
            </a:pPr>
            <a:r>
              <a:rPr lang="en-CA" sz="1000" kern="1200" dirty="0" smtClean="0">
                <a:solidFill>
                  <a:schemeClr val="tx1"/>
                </a:solidFill>
                <a:effectLst/>
                <a:latin typeface="Arial" panose="020B0604020202020204" pitchFamily="34" charset="0"/>
                <a:ea typeface="+mn-ea"/>
                <a:cs typeface="Arial" panose="020B0604020202020204" pitchFamily="34" charset="0"/>
              </a:rPr>
              <a:t>Membrane filtration can be done in a laboratory or by using a portable test kit. </a:t>
            </a:r>
          </a:p>
          <a:p>
            <a:pPr marL="171450" indent="-171450" eaLnBrk="1" hangingPunct="1">
              <a:buFont typeface="Arial" panose="020B0604020202020204" pitchFamily="34" charset="0"/>
              <a:buChar char="•"/>
            </a:pPr>
            <a:endParaRPr lang="en-CA"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eaLnBrk="1" hangingPunct="1">
              <a:buFont typeface="Arial" panose="020B0604020202020204" pitchFamily="34" charset="0"/>
              <a:buChar char="•"/>
            </a:pPr>
            <a:r>
              <a:rPr lang="en-CA" sz="1000" kern="1200" dirty="0" smtClean="0">
                <a:solidFill>
                  <a:schemeClr val="tx1"/>
                </a:solidFill>
                <a:effectLst/>
                <a:latin typeface="Arial" panose="020B0604020202020204" pitchFamily="34" charset="0"/>
                <a:ea typeface="+mn-ea"/>
                <a:cs typeface="Arial" panose="020B0604020202020204" pitchFamily="34" charset="0"/>
              </a:rPr>
              <a:t>The size and colour of the colonies depends on the type of bacteria and culture media used. </a:t>
            </a:r>
          </a:p>
          <a:p>
            <a:pPr marL="171450" indent="-171450" eaLnBrk="1" hangingPunct="1">
              <a:buFont typeface="Arial" panose="020B0604020202020204" pitchFamily="34" charset="0"/>
              <a:buChar char="•"/>
            </a:pPr>
            <a:endParaRPr lang="en-CA"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eaLnBrk="1" hangingPunct="1">
              <a:buFont typeface="Arial" panose="020B0604020202020204" pitchFamily="34" charset="0"/>
              <a:buChar char="•"/>
            </a:pPr>
            <a:r>
              <a:rPr lang="en-CA" sz="1000" kern="1200" dirty="0" smtClean="0">
                <a:solidFill>
                  <a:schemeClr val="tx1"/>
                </a:solidFill>
                <a:effectLst/>
                <a:latin typeface="Arial" panose="020B0604020202020204" pitchFamily="34" charset="0"/>
                <a:ea typeface="+mn-ea"/>
                <a:cs typeface="Arial" panose="020B0604020202020204" pitchFamily="34" charset="0"/>
              </a:rPr>
              <a:t>The bacteria colonies are counted to determine the number of colony forming units (CFU) per 100 </a:t>
            </a:r>
            <a:r>
              <a:rPr lang="en-CA" sz="1000" kern="1200" dirty="0" err="1" smtClean="0">
                <a:solidFill>
                  <a:schemeClr val="tx1"/>
                </a:solidFill>
                <a:effectLst/>
                <a:latin typeface="Arial" panose="020B0604020202020204" pitchFamily="34" charset="0"/>
                <a:ea typeface="+mn-ea"/>
                <a:cs typeface="Arial" panose="020B0604020202020204" pitchFamily="34" charset="0"/>
              </a:rPr>
              <a:t>mL.</a:t>
            </a:r>
            <a:r>
              <a:rPr lang="en-CA" sz="1000" kern="1200" dirty="0" smtClean="0">
                <a:solidFill>
                  <a:schemeClr val="tx1"/>
                </a:solidFill>
                <a:effectLst/>
                <a:latin typeface="Arial" panose="020B0604020202020204" pitchFamily="34" charset="0"/>
                <a:ea typeface="+mn-ea"/>
                <a:cs typeface="Arial" panose="020B0604020202020204" pitchFamily="34" charset="0"/>
              </a:rPr>
              <a:t> </a:t>
            </a:r>
          </a:p>
          <a:p>
            <a:pPr marL="171450" indent="-171450" eaLnBrk="1" hangingPunct="1">
              <a:buFont typeface="Arial" panose="020B0604020202020204" pitchFamily="34" charset="0"/>
              <a:buChar char="•"/>
            </a:pPr>
            <a:endParaRPr lang="en-CA"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eaLnBrk="1" hangingPunct="1">
              <a:buFont typeface="Arial" panose="020B0604020202020204" pitchFamily="34" charset="0"/>
              <a:buChar char="•"/>
            </a:pPr>
            <a:r>
              <a:rPr lang="en-CA" sz="1200" kern="1200" dirty="0" smtClean="0">
                <a:solidFill>
                  <a:schemeClr val="tx1"/>
                </a:solidFill>
                <a:effectLst/>
                <a:latin typeface="+mn-lt"/>
                <a:ea typeface="+mn-ea"/>
                <a:cs typeface="+mn-cs"/>
              </a:rPr>
              <a:t>MF has limitations, particularly when testing waters with high turbidity or large numbers of </a:t>
            </a:r>
            <a:r>
              <a:rPr lang="en-CA" sz="1200" kern="1200" dirty="0" err="1" smtClean="0">
                <a:solidFill>
                  <a:schemeClr val="tx1"/>
                </a:solidFill>
                <a:effectLst/>
                <a:latin typeface="+mn-lt"/>
                <a:ea typeface="+mn-ea"/>
                <a:cs typeface="+mn-cs"/>
              </a:rPr>
              <a:t>noncoliform</a:t>
            </a:r>
            <a:r>
              <a:rPr lang="en-CA" sz="1200" kern="1200" dirty="0" smtClean="0">
                <a:solidFill>
                  <a:schemeClr val="tx1"/>
                </a:solidFill>
                <a:effectLst/>
                <a:latin typeface="+mn-lt"/>
                <a:ea typeface="+mn-ea"/>
                <a:cs typeface="+mn-cs"/>
              </a:rPr>
              <a:t> (background) bacteria. </a:t>
            </a:r>
          </a:p>
          <a:p>
            <a:pPr marL="171450" indent="-171450" eaLnBrk="1" hangingPunct="1">
              <a:buFont typeface="Arial" panose="020B0604020202020204" pitchFamily="34" charset="0"/>
              <a:buChar char="•"/>
            </a:pPr>
            <a:endParaRPr lang="en-CA" sz="1200" kern="1200" dirty="0" smtClean="0">
              <a:solidFill>
                <a:schemeClr val="tx1"/>
              </a:solidFill>
              <a:effectLst/>
              <a:latin typeface="+mn-lt"/>
              <a:ea typeface="+mn-ea"/>
              <a:cs typeface="+mn-cs"/>
            </a:endParaRPr>
          </a:p>
          <a:p>
            <a:pPr marL="171450" indent="-171450" eaLnBrk="1" hangingPunct="1">
              <a:buFont typeface="Arial" panose="020B0604020202020204" pitchFamily="34" charset="0"/>
              <a:buChar char="•"/>
            </a:pPr>
            <a:r>
              <a:rPr lang="en-CA" sz="1200" kern="1200" dirty="0" smtClean="0">
                <a:solidFill>
                  <a:schemeClr val="tx1"/>
                </a:solidFill>
                <a:effectLst/>
                <a:latin typeface="+mn-lt"/>
                <a:ea typeface="+mn-ea"/>
                <a:cs typeface="+mn-cs"/>
              </a:rPr>
              <a:t>Turbidity caused by the presence of algae or suspended particles can clog the membrane or prevent the growth of indicator bacteria on the filter paper. Need</a:t>
            </a:r>
            <a:r>
              <a:rPr lang="en-CA" sz="1200" kern="1200" baseline="0" dirty="0" smtClean="0">
                <a:solidFill>
                  <a:schemeClr val="tx1"/>
                </a:solidFill>
                <a:effectLst/>
                <a:latin typeface="+mn-lt"/>
                <a:ea typeface="+mn-ea"/>
                <a:cs typeface="+mn-cs"/>
              </a:rPr>
              <a:t> to dilute the water sample.</a:t>
            </a:r>
            <a:endParaRPr lang="en-US" altLang="en-US" sz="1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2395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A01F2AC-5F9D-47E1-8635-8B6D638262D4}" type="slidenum">
              <a:rPr lang="en-US" altLang="en-US"/>
              <a:pPr eaLnBrk="1" hangingPunct="1"/>
              <a:t>12</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altLang="en-US" sz="1000" dirty="0" smtClean="0">
                <a:latin typeface="Arial" panose="020B0604020202020204" pitchFamily="34" charset="0"/>
                <a:cs typeface="Arial" panose="020B0604020202020204" pitchFamily="34" charset="0"/>
              </a:rPr>
              <a:t>Different portable</a:t>
            </a:r>
            <a:r>
              <a:rPr lang="en-US" altLang="en-US" sz="1000" baseline="0" dirty="0" smtClean="0">
                <a:latin typeface="Arial" panose="020B0604020202020204" pitchFamily="34" charset="0"/>
                <a:cs typeface="Arial" panose="020B0604020202020204" pitchFamily="34" charset="0"/>
              </a:rPr>
              <a:t> field test kits are available for membrane filtration including:</a:t>
            </a:r>
          </a:p>
          <a:p>
            <a:pPr marL="171450" indent="-171450" eaLnBrk="1" hangingPunct="1">
              <a:buFont typeface="Arial" panose="020B0604020202020204" pitchFamily="34" charset="0"/>
              <a:buChar char="•"/>
            </a:pPr>
            <a:r>
              <a:rPr lang="en-US" altLang="en-US" sz="1000" baseline="0" dirty="0" err="1" smtClean="0">
                <a:latin typeface="Arial" panose="020B0604020202020204" pitchFamily="34" charset="0"/>
                <a:cs typeface="Arial" panose="020B0604020202020204" pitchFamily="34" charset="0"/>
              </a:rPr>
              <a:t>Palintest</a:t>
            </a:r>
            <a:r>
              <a:rPr lang="en-US" altLang="en-US" sz="1000" baseline="0" dirty="0" smtClean="0">
                <a:latin typeface="Arial" panose="020B0604020202020204" pitchFamily="34" charset="0"/>
                <a:cs typeface="Arial" panose="020B0604020202020204" pitchFamily="34" charset="0"/>
              </a:rPr>
              <a:t> (</a:t>
            </a:r>
            <a:r>
              <a:rPr lang="en-US" altLang="en-US" sz="1000" baseline="0" dirty="0" err="1" smtClean="0">
                <a:latin typeface="Arial" panose="020B0604020202020204" pitchFamily="34" charset="0"/>
                <a:cs typeface="Arial" panose="020B0604020202020204" pitchFamily="34" charset="0"/>
              </a:rPr>
              <a:t>Wagtech</a:t>
            </a:r>
            <a:r>
              <a:rPr lang="en-US" altLang="en-US" sz="1000" baseline="0" dirty="0" smtClean="0">
                <a:latin typeface="Arial" panose="020B0604020202020204" pitchFamily="34" charset="0"/>
                <a:cs typeface="Arial" panose="020B0604020202020204" pitchFamily="34" charset="0"/>
              </a:rPr>
              <a:t>) and </a:t>
            </a:r>
            <a:r>
              <a:rPr lang="en-US" altLang="en-US" sz="1000" baseline="0" dirty="0" err="1" smtClean="0">
                <a:latin typeface="Arial" panose="020B0604020202020204" pitchFamily="34" charset="0"/>
                <a:cs typeface="Arial" panose="020B0604020202020204" pitchFamily="34" charset="0"/>
              </a:rPr>
              <a:t>Delagua</a:t>
            </a:r>
            <a:r>
              <a:rPr lang="en-US" altLang="en-US" sz="1000" baseline="0" dirty="0" smtClean="0">
                <a:latin typeface="Arial" panose="020B0604020202020204" pitchFamily="34" charset="0"/>
                <a:cs typeface="Arial" panose="020B0604020202020204" pitchFamily="34" charset="0"/>
              </a:rPr>
              <a:t> kits</a:t>
            </a:r>
            <a:endParaRPr lang="en-US" altLang="en-US" sz="1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8575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A01F2AC-5F9D-47E1-8635-8B6D638262D4}" type="slidenum">
              <a:rPr lang="en-US" altLang="en-US"/>
              <a:pPr eaLnBrk="1" hangingPunct="1"/>
              <a:t>13</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marL="171450" indent="-171450" eaLnBrk="1" hangingPunct="1">
              <a:buFont typeface="Arial" panose="020B0604020202020204" pitchFamily="34" charset="0"/>
              <a:buChar char="•"/>
            </a:pPr>
            <a:r>
              <a:rPr lang="en-CA" altLang="en-US" dirty="0" smtClean="0"/>
              <a:t>Important piece of equipment needed for membrane filtration, and sometimes for P-A and MPN tests. </a:t>
            </a:r>
          </a:p>
          <a:p>
            <a:pPr marL="171450" indent="-171450" eaLnBrk="1" hangingPunct="1">
              <a:buFont typeface="Arial" panose="020B0604020202020204" pitchFamily="34" charset="0"/>
              <a:buChar char="•"/>
            </a:pPr>
            <a:endParaRPr lang="en-CA" altLang="en-US" dirty="0" smtClean="0"/>
          </a:p>
          <a:p>
            <a:pPr marL="171450" indent="-171450" eaLnBrk="1" hangingPunct="1">
              <a:buFont typeface="Arial" panose="020B0604020202020204" pitchFamily="34" charset="0"/>
              <a:buChar char="•"/>
            </a:pPr>
            <a:r>
              <a:rPr lang="en-CA" altLang="en-US" dirty="0" smtClean="0"/>
              <a:t>Different types of incubators made by different manufacturers. Some incubators are portable and use a battery for power supply, while others need to stay in one location and use the main power supply. </a:t>
            </a:r>
          </a:p>
          <a:p>
            <a:pPr marL="171450" indent="-171450" eaLnBrk="1" hangingPunct="1">
              <a:buFont typeface="Arial" panose="020B0604020202020204" pitchFamily="34" charset="0"/>
              <a:buChar char="•"/>
            </a:pPr>
            <a:endParaRPr lang="en-CA" altLang="en-US" dirty="0" smtClean="0"/>
          </a:p>
          <a:p>
            <a:pPr marL="171450" indent="-171450" eaLnBrk="1" hangingPunct="1">
              <a:buFont typeface="Arial" panose="020B0604020202020204" pitchFamily="34" charset="0"/>
              <a:buChar char="•"/>
            </a:pPr>
            <a:r>
              <a:rPr lang="en-CA" altLang="en-US" dirty="0" smtClean="0"/>
              <a:t>Incubation temperature is critical to ensure that microbiological test results are accurate. Different culture media require different temperatures to grow the specific indicator bacteria. </a:t>
            </a:r>
          </a:p>
          <a:p>
            <a:pPr marL="171450" indent="-171450" eaLnBrk="1" hangingPunct="1">
              <a:buFont typeface="Arial" panose="020B0604020202020204" pitchFamily="34" charset="0"/>
              <a:buChar char="•"/>
            </a:pPr>
            <a:endParaRPr lang="en-CA" altLang="en-US" dirty="0" smtClean="0"/>
          </a:p>
          <a:p>
            <a:pPr marL="171450" indent="-171450" eaLnBrk="1" hangingPunct="1">
              <a:buFont typeface="Arial" panose="020B0604020202020204" pitchFamily="34" charset="0"/>
              <a:buChar char="•"/>
            </a:pPr>
            <a:r>
              <a:rPr lang="en-CA" altLang="en-US" dirty="0" smtClean="0"/>
              <a:t>Incubators need to be calibrated on a regular basis to make sure that the temperature is accurate. </a:t>
            </a:r>
            <a:endParaRPr lang="en-US" altLang="en-US" dirty="0" smtClean="0"/>
          </a:p>
        </p:txBody>
      </p:sp>
    </p:spTree>
    <p:extLst>
      <p:ext uri="{BB962C8B-B14F-4D97-AF65-F5344CB8AC3E}">
        <p14:creationId xmlns:p14="http://schemas.microsoft.com/office/powerpoint/2010/main" val="2976170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68FE81C-1BF8-4F34-A344-0F9C0D0D7C24}" type="slidenum">
              <a:rPr lang="en-US"/>
              <a:pPr/>
              <a:t>‹#›</a:t>
            </a:fld>
            <a:endParaRPr lang="en-US"/>
          </a:p>
        </p:txBody>
      </p:sp>
    </p:spTree>
    <p:extLst>
      <p:ext uri="{BB962C8B-B14F-4D97-AF65-F5344CB8AC3E}">
        <p14:creationId xmlns:p14="http://schemas.microsoft.com/office/powerpoint/2010/main" val="38136694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19A2F44-FF70-4AA9-836B-F96FFABF0578}" type="slidenum">
              <a:rPr lang="en-US"/>
              <a:pPr/>
              <a:t>‹#›</a:t>
            </a:fld>
            <a:endParaRPr lang="en-US"/>
          </a:p>
        </p:txBody>
      </p:sp>
    </p:spTree>
    <p:extLst>
      <p:ext uri="{BB962C8B-B14F-4D97-AF65-F5344CB8AC3E}">
        <p14:creationId xmlns:p14="http://schemas.microsoft.com/office/powerpoint/2010/main" val="7089928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646B1E-3940-4F26-87B5-87CDE4B7D119}" type="slidenum">
              <a:rPr lang="en-US"/>
              <a:pPr/>
              <a:t>‹#›</a:t>
            </a:fld>
            <a:endParaRPr lang="en-US"/>
          </a:p>
        </p:txBody>
      </p:sp>
    </p:spTree>
    <p:extLst>
      <p:ext uri="{BB962C8B-B14F-4D97-AF65-F5344CB8AC3E}">
        <p14:creationId xmlns:p14="http://schemas.microsoft.com/office/powerpoint/2010/main" val="25100647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4" descr="CAWST Colour - no text "/>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2216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A674979-EC48-41BA-A377-18B893688CC4}" type="slidenum">
              <a:rPr lang="en-US"/>
              <a:pPr/>
              <a:t>‹#›</a:t>
            </a:fld>
            <a:endParaRPr lang="en-US"/>
          </a:p>
        </p:txBody>
      </p:sp>
    </p:spTree>
    <p:extLst>
      <p:ext uri="{BB962C8B-B14F-4D97-AF65-F5344CB8AC3E}">
        <p14:creationId xmlns:p14="http://schemas.microsoft.com/office/powerpoint/2010/main" val="36117906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208B727-11FE-4B81-8E9F-53EF06B85630}" type="slidenum">
              <a:rPr lang="en-US"/>
              <a:pPr/>
              <a:t>‹#›</a:t>
            </a:fld>
            <a:endParaRPr lang="en-US"/>
          </a:p>
        </p:txBody>
      </p:sp>
    </p:spTree>
    <p:extLst>
      <p:ext uri="{BB962C8B-B14F-4D97-AF65-F5344CB8AC3E}">
        <p14:creationId xmlns:p14="http://schemas.microsoft.com/office/powerpoint/2010/main" val="30720474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E7201AE-EBDF-4F9E-BBA4-D83EE29AE103}" type="slidenum">
              <a:rPr lang="en-US"/>
              <a:pPr/>
              <a:t>‹#›</a:t>
            </a:fld>
            <a:endParaRPr lang="en-US"/>
          </a:p>
        </p:txBody>
      </p:sp>
    </p:spTree>
    <p:extLst>
      <p:ext uri="{BB962C8B-B14F-4D97-AF65-F5344CB8AC3E}">
        <p14:creationId xmlns:p14="http://schemas.microsoft.com/office/powerpoint/2010/main" val="41414230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7020272" y="6381328"/>
            <a:ext cx="2133600" cy="476250"/>
          </a:xfrm>
          <a:prstGeom prst="rect">
            <a:avLst/>
          </a:prstGeom>
        </p:spPr>
        <p:txBody>
          <a:bodyPr/>
          <a:lstStyle>
            <a:lvl1pPr algn="r">
              <a:defRPr sz="1400"/>
            </a:lvl1pPr>
          </a:lstStyle>
          <a:p>
            <a:fld id="{696D6939-B8AB-415C-8E07-37773906FC33}" type="slidenum">
              <a:rPr lang="en-US" smtClean="0"/>
              <a:pPr/>
              <a:t>‹#›</a:t>
            </a:fld>
            <a:endParaRPr lang="en-US" dirty="0"/>
          </a:p>
        </p:txBody>
      </p:sp>
    </p:spTree>
    <p:extLst>
      <p:ext uri="{BB962C8B-B14F-4D97-AF65-F5344CB8AC3E}">
        <p14:creationId xmlns:p14="http://schemas.microsoft.com/office/powerpoint/2010/main" val="36735896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90C5138D-4C5F-48AF-A64F-FBCEEBACA0DF}" type="slidenum">
              <a:rPr lang="en-US"/>
              <a:pPr/>
              <a:t>‹#›</a:t>
            </a:fld>
            <a:endParaRPr lang="en-US"/>
          </a:p>
        </p:txBody>
      </p:sp>
    </p:spTree>
    <p:extLst>
      <p:ext uri="{BB962C8B-B14F-4D97-AF65-F5344CB8AC3E}">
        <p14:creationId xmlns:p14="http://schemas.microsoft.com/office/powerpoint/2010/main" val="39041674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73F326D-2649-4216-BBC7-53F95C3158E9}" type="slidenum">
              <a:rPr lang="en-US"/>
              <a:pPr/>
              <a:t>‹#›</a:t>
            </a:fld>
            <a:endParaRPr lang="en-US"/>
          </a:p>
        </p:txBody>
      </p:sp>
    </p:spTree>
    <p:extLst>
      <p:ext uri="{BB962C8B-B14F-4D97-AF65-F5344CB8AC3E}">
        <p14:creationId xmlns:p14="http://schemas.microsoft.com/office/powerpoint/2010/main" val="31224010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C2EDC0C-8AD2-419E-9BC8-59FCE3CF71E8}" type="slidenum">
              <a:rPr lang="en-US"/>
              <a:pPr/>
              <a:t>‹#›</a:t>
            </a:fld>
            <a:endParaRPr lang="en-US"/>
          </a:p>
        </p:txBody>
      </p:sp>
    </p:spTree>
    <p:extLst>
      <p:ext uri="{BB962C8B-B14F-4D97-AF65-F5344CB8AC3E}">
        <p14:creationId xmlns:p14="http://schemas.microsoft.com/office/powerpoint/2010/main" val="35071891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accent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wst.org/"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www.cawst.org/resource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tiff"/><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11.tiff"/></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WST_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1377"/>
            <a:ext cx="3848100" cy="110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1264" y="677882"/>
            <a:ext cx="8077200" cy="6093976"/>
          </a:xfrm>
          <a:prstGeom prst="rect">
            <a:avLst/>
          </a:prstGeom>
          <a:noFill/>
        </p:spPr>
        <p:txBody>
          <a:bodyPr wrap="square" rtlCol="0">
            <a:spAutoFit/>
          </a:bodyPr>
          <a:lstStyle/>
          <a:p>
            <a:endParaRPr lang="en-US" sz="1100" dirty="0"/>
          </a:p>
          <a:p>
            <a:pPr algn="ctr">
              <a:tabLst>
                <a:tab pos="1196975" algn="l"/>
              </a:tabLst>
            </a:pPr>
            <a:r>
              <a:rPr lang="en-US" sz="1100" dirty="0"/>
              <a:t>12, 2916 – 5</a:t>
            </a:r>
            <a:r>
              <a:rPr lang="en-US" sz="1100" baseline="30000" dirty="0"/>
              <a:t>th</a:t>
            </a:r>
            <a:r>
              <a:rPr lang="en-US" sz="1100" dirty="0"/>
              <a:t> Avenue</a:t>
            </a:r>
          </a:p>
          <a:p>
            <a:pPr algn="ctr">
              <a:tabLst>
                <a:tab pos="1196975" algn="l"/>
              </a:tabLst>
            </a:pPr>
            <a:r>
              <a:rPr lang="en-US" sz="1100" dirty="0" smtClean="0"/>
              <a:t>Calgary, Alberta, T2A 6K4, Canada</a:t>
            </a:r>
          </a:p>
          <a:p>
            <a:pPr algn="ctr">
              <a:tabLst>
                <a:tab pos="1196975" algn="l"/>
              </a:tabLst>
            </a:pPr>
            <a:r>
              <a:rPr lang="fr-FR" sz="1100" dirty="0" smtClean="0"/>
              <a:t>Phone: + 1 (403) 243-3285, Fax: + 1 (403) 243-6199</a:t>
            </a:r>
            <a:endParaRPr lang="en-US" sz="1100" dirty="0" smtClean="0"/>
          </a:p>
          <a:p>
            <a:pPr algn="ctr">
              <a:tabLst>
                <a:tab pos="1196975" algn="l"/>
              </a:tabLst>
            </a:pPr>
            <a:r>
              <a:rPr lang="fr-FR" sz="1100" dirty="0" smtClean="0"/>
              <a:t>E-mail: cawst@cawst.org, </a:t>
            </a:r>
            <a:r>
              <a:rPr lang="en-US" sz="1100" dirty="0" smtClean="0"/>
              <a:t>Website: </a:t>
            </a:r>
            <a:r>
              <a:rPr lang="en-US" sz="1100" dirty="0" smtClean="0">
                <a:hlinkClick r:id="rId3"/>
              </a:rPr>
              <a:t>www.cawst.org</a:t>
            </a:r>
            <a:endParaRPr lang="en-US" sz="1100" dirty="0" smtClean="0"/>
          </a:p>
          <a:p>
            <a:pPr algn="ctr">
              <a:tabLst>
                <a:tab pos="1196975" algn="l"/>
              </a:tabLst>
            </a:pPr>
            <a:endParaRPr lang="en-US" sz="1100" dirty="0"/>
          </a:p>
          <a:p>
            <a:r>
              <a:rPr lang="en-US" sz="900" dirty="0"/>
              <a:t>CAWST, the Centre for Affordable Water and Sanitation Technology, is a nonprofit organization that provides training and consulting to organizations working directly with populations in developing countries who lack access to clean water and basic sanitation.</a:t>
            </a:r>
          </a:p>
          <a:p>
            <a:r>
              <a:rPr lang="en-US" sz="900" dirty="0"/>
              <a:t> </a:t>
            </a:r>
          </a:p>
          <a:p>
            <a:r>
              <a:rPr lang="en-US" sz="900" dirty="0"/>
              <a:t>One of CAWST’s core strategies is to make knowledge about water common knowledge. This is achieved, in part, by developing and freely distributing education materials with the intent of increasing the availability of information to those who need it most.</a:t>
            </a:r>
          </a:p>
          <a:p>
            <a:r>
              <a:rPr lang="en-US" sz="900" dirty="0"/>
              <a:t> </a:t>
            </a:r>
          </a:p>
          <a:p>
            <a:r>
              <a:rPr lang="en-US" sz="900" dirty="0"/>
              <a:t>This document is open content and licensed under the Creative Commons Attribution Works 3.0 </a:t>
            </a:r>
            <a:r>
              <a:rPr lang="en-US" sz="900" dirty="0" err="1"/>
              <a:t>Unported</a:t>
            </a:r>
            <a:r>
              <a:rPr lang="en-US" sz="900" dirty="0"/>
              <a:t> License. To view a copy of this license, visit http://creativecommons.org/licenses/by/3.0 or send a letter to Creative Commons, 171 Second Street, Suite 300, San Francisco, California 94105, USA. </a:t>
            </a:r>
          </a:p>
          <a:p>
            <a:r>
              <a:rPr lang="en-US" sz="900" dirty="0"/>
              <a:t> </a:t>
            </a:r>
          </a:p>
          <a:p>
            <a:r>
              <a:rPr lang="en-US" sz="900" dirty="0" smtClean="0"/>
              <a:t>		You </a:t>
            </a:r>
            <a:r>
              <a:rPr lang="en-US" sz="900" dirty="0"/>
              <a:t>are free to:</a:t>
            </a:r>
          </a:p>
          <a:p>
            <a:pPr marL="2000250" lvl="4" indent="-171450">
              <a:buFont typeface="Arial" pitchFamily="34" charset="0"/>
              <a:buChar char="•"/>
            </a:pPr>
            <a:r>
              <a:rPr lang="en-US" sz="900" dirty="0"/>
              <a:t>Share – to copy, distribute and transmit this document</a:t>
            </a:r>
          </a:p>
          <a:p>
            <a:pPr marL="2000250" lvl="4" indent="-171450">
              <a:buFont typeface="Arial" pitchFamily="34" charset="0"/>
              <a:buChar char="•"/>
            </a:pPr>
            <a:r>
              <a:rPr lang="en-US" sz="900" dirty="0"/>
              <a:t>Remix – to adapt this document</a:t>
            </a:r>
          </a:p>
          <a:p>
            <a:r>
              <a:rPr lang="en-US" sz="900" dirty="0"/>
              <a:t> </a:t>
            </a:r>
          </a:p>
          <a:p>
            <a:r>
              <a:rPr lang="en-US" sz="900" dirty="0" smtClean="0"/>
              <a:t>		Under </a:t>
            </a:r>
            <a:r>
              <a:rPr lang="en-US" sz="900" dirty="0"/>
              <a:t>the following conditions:</a:t>
            </a:r>
          </a:p>
          <a:p>
            <a:pPr marL="2000250" lvl="4" indent="-171450">
              <a:buFont typeface="Arial" pitchFamily="34" charset="0"/>
              <a:buChar char="•"/>
            </a:pPr>
            <a:r>
              <a:rPr lang="en-US" sz="900" dirty="0" smtClean="0"/>
              <a:t>Attribution</a:t>
            </a:r>
            <a:r>
              <a:rPr lang="en-US" sz="900" dirty="0"/>
              <a:t>. You must give credit to CAWST as the original source of the document. Please include our website:  www.cawst.org</a:t>
            </a:r>
          </a:p>
          <a:p>
            <a:pPr algn="ctr">
              <a:tabLst>
                <a:tab pos="1196975" algn="l"/>
              </a:tabLst>
            </a:pPr>
            <a:endParaRPr lang="en-US" sz="900" dirty="0" smtClean="0"/>
          </a:p>
          <a:p>
            <a:pPr>
              <a:tabLst>
                <a:tab pos="1196975" algn="l"/>
              </a:tabLst>
            </a:pPr>
            <a:r>
              <a:rPr lang="en-US" sz="900" dirty="0"/>
              <a:t>CAWST will produce updated versions of this document periodically. For this reason, we do not recommend hosting this document to download from your website</a:t>
            </a:r>
            <a:r>
              <a:rPr lang="en-US" sz="900" dirty="0" smtClean="0"/>
              <a:t>.</a:t>
            </a:r>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r>
              <a:rPr lang="en-US" sz="900" b="1" dirty="0"/>
              <a:t> </a:t>
            </a:r>
            <a:r>
              <a:rPr lang="en-US" sz="900" dirty="0"/>
              <a:t>CAWST and its directors, employees, contractors, and volunteers do not assume any responsibility for and make no warranty with respect to the results that may be obtained from the use of the information provided</a:t>
            </a:r>
            <a:r>
              <a:rPr lang="en-US" sz="900" dirty="0" smtClean="0"/>
              <a:t>.</a:t>
            </a:r>
            <a:endParaRPr lang="en-US" sz="900" dirty="0"/>
          </a:p>
        </p:txBody>
      </p:sp>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171092" y="3111252"/>
            <a:ext cx="1080120" cy="288032"/>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1243100" y="3544850"/>
            <a:ext cx="936104" cy="360040"/>
          </a:xfrm>
          <a:prstGeom prst="rect">
            <a:avLst/>
          </a:prstGeom>
        </p:spPr>
      </p:pic>
      <p:sp>
        <p:nvSpPr>
          <p:cNvPr id="3" name="TextBox 2"/>
          <p:cNvSpPr txBox="1"/>
          <p:nvPr/>
        </p:nvSpPr>
        <p:spPr>
          <a:xfrm>
            <a:off x="2045568" y="4305137"/>
            <a:ext cx="5328592" cy="1892826"/>
          </a:xfrm>
          <a:prstGeom prst="rect">
            <a:avLst/>
          </a:prstGeom>
          <a:noFill/>
          <a:ln w="15875">
            <a:solidFill>
              <a:schemeClr val="tx1"/>
            </a:solidFill>
          </a:ln>
        </p:spPr>
        <p:txBody>
          <a:bodyPr wrap="square" rtlCol="0">
            <a:spAutoFit/>
          </a:bodyPr>
          <a:lstStyle/>
          <a:p>
            <a:r>
              <a:rPr lang="en-US" b="1" dirty="0"/>
              <a:t> </a:t>
            </a:r>
            <a:r>
              <a:rPr lang="en-US" sz="1100" b="1" dirty="0" smtClean="0"/>
              <a:t>			Stay </a:t>
            </a:r>
            <a:r>
              <a:rPr lang="en-US" sz="1100" b="1" dirty="0"/>
              <a:t>up-to-date and get support:</a:t>
            </a:r>
            <a:endParaRPr lang="en-US" sz="1100" dirty="0"/>
          </a:p>
          <a:p>
            <a:pPr marL="3028950" lvl="6" indent="-285750">
              <a:buFont typeface="Arial" pitchFamily="34" charset="0"/>
              <a:buChar char="•"/>
            </a:pPr>
            <a:r>
              <a:rPr lang="en-US" sz="1100" dirty="0" smtClean="0"/>
              <a:t>Latest </a:t>
            </a:r>
            <a:r>
              <a:rPr lang="en-US" sz="1100" dirty="0"/>
              <a:t>updates to this document</a:t>
            </a:r>
          </a:p>
          <a:p>
            <a:pPr marL="3028950" lvl="6" indent="-285750">
              <a:buFont typeface="Arial" pitchFamily="34" charset="0"/>
              <a:buChar char="•"/>
            </a:pPr>
            <a:r>
              <a:rPr lang="en-US" sz="1100" dirty="0"/>
              <a:t>Other workshop &amp; training related resources</a:t>
            </a:r>
          </a:p>
          <a:p>
            <a:pPr marL="3028950" lvl="6" indent="-285750">
              <a:buFont typeface="Arial" pitchFamily="34" charset="0"/>
              <a:buChar char="•"/>
            </a:pPr>
            <a:r>
              <a:rPr lang="en-US" sz="1100" dirty="0"/>
              <a:t>Support on using this document in your work</a:t>
            </a:r>
          </a:p>
          <a:p>
            <a:r>
              <a:rPr lang="en-US" sz="1100" dirty="0"/>
              <a:t> </a:t>
            </a:r>
          </a:p>
          <a:p>
            <a:r>
              <a:rPr lang="en-US" sz="1100" i="1" dirty="0" smtClean="0"/>
              <a:t>CAWST provides mentorship and</a:t>
            </a:r>
          </a:p>
          <a:p>
            <a:r>
              <a:rPr lang="en-US" sz="1100" i="1" dirty="0" smtClean="0"/>
              <a:t>coaching on the use of its education</a:t>
            </a:r>
          </a:p>
          <a:p>
            <a:r>
              <a:rPr lang="en-US" sz="1100" i="1" dirty="0" smtClean="0"/>
              <a:t>and training resources.</a:t>
            </a:r>
            <a:endParaRPr lang="en-US" sz="1100" dirty="0"/>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3768" y="4365104"/>
            <a:ext cx="468052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90C5138D-4C5F-48AF-A64F-FBCEEBACA0DF}" type="slidenum">
              <a:rPr lang="en-US" smtClean="0"/>
              <a:pPr/>
              <a:t>1</a:t>
            </a:fld>
            <a:endParaRPr lang="en-US"/>
          </a:p>
        </p:txBody>
      </p:sp>
    </p:spTree>
    <p:extLst>
      <p:ext uri="{BB962C8B-B14F-4D97-AF65-F5344CB8AC3E}">
        <p14:creationId xmlns:p14="http://schemas.microsoft.com/office/powerpoint/2010/main" val="4139706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lstStyle/>
          <a:p>
            <a:r>
              <a:rPr lang="en-US" altLang="en-US" b="1" dirty="0" smtClean="0">
                <a:solidFill>
                  <a:schemeClr val="accent2"/>
                </a:solidFill>
              </a:rPr>
              <a:t>Membrane </a:t>
            </a:r>
            <a:r>
              <a:rPr lang="en-US" altLang="en-US" b="1" dirty="0"/>
              <a:t>Filtration (MF)</a:t>
            </a:r>
            <a:endParaRPr lang="en-US" altLang="en-US" b="1" dirty="0" smtClean="0">
              <a:solidFill>
                <a:schemeClr val="accent2"/>
              </a:solidFill>
            </a:endParaRPr>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352876" y="1916832"/>
            <a:ext cx="8784976" cy="3148732"/>
            <a:chOff x="1611560" y="1864444"/>
            <a:chExt cx="5334000" cy="1800225"/>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5585" y="2220044"/>
              <a:ext cx="1590675"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1916832"/>
              <a:ext cx="1941512" cy="15128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1560" y="1864444"/>
              <a:ext cx="1212850" cy="180022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p:cNvSpPr>
            <a:spLocks noGrp="1"/>
          </p:cNvSpPr>
          <p:nvPr>
            <p:ph type="sldNum" sz="quarter" idx="12"/>
          </p:nvPr>
        </p:nvSpPr>
        <p:spPr/>
        <p:txBody>
          <a:bodyPr/>
          <a:lstStyle/>
          <a:p>
            <a:fld id="{696D6939-B8AB-415C-8E07-37773906FC33}" type="slidenum">
              <a:rPr lang="en-US" smtClean="0"/>
              <a:pPr/>
              <a:t>10</a:t>
            </a:fld>
            <a:endParaRPr lang="en-US" dirty="0"/>
          </a:p>
        </p:txBody>
      </p:sp>
      <p:sp>
        <p:nvSpPr>
          <p:cNvPr id="4" name="Rectangle 3"/>
          <p:cNvSpPr/>
          <p:nvPr/>
        </p:nvSpPr>
        <p:spPr>
          <a:xfrm>
            <a:off x="216494" y="5205912"/>
            <a:ext cx="1919115" cy="338554"/>
          </a:xfrm>
          <a:prstGeom prst="rect">
            <a:avLst/>
          </a:prstGeom>
        </p:spPr>
        <p:txBody>
          <a:bodyPr wrap="none">
            <a:spAutoFit/>
          </a:bodyPr>
          <a:lstStyle/>
          <a:p>
            <a:r>
              <a:rPr lang="en-CA" sz="1600" dirty="0"/>
              <a:t>Credit: WHO, 2007</a:t>
            </a:r>
          </a:p>
        </p:txBody>
      </p:sp>
    </p:spTree>
    <p:extLst>
      <p:ext uri="{BB962C8B-B14F-4D97-AF65-F5344CB8AC3E}">
        <p14:creationId xmlns:p14="http://schemas.microsoft.com/office/powerpoint/2010/main" val="377372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a:xfrm>
            <a:off x="467544" y="229582"/>
            <a:ext cx="8229600" cy="1143000"/>
          </a:xfrm>
        </p:spPr>
        <p:txBody>
          <a:bodyPr/>
          <a:lstStyle/>
          <a:p>
            <a:pPr eaLnBrk="1" hangingPunct="1"/>
            <a:r>
              <a:rPr lang="en-US" altLang="en-US" b="1" dirty="0" smtClean="0">
                <a:solidFill>
                  <a:schemeClr val="accent2"/>
                </a:solidFill>
              </a:rPr>
              <a:t>Membrane Filtration (MF)</a:t>
            </a:r>
          </a:p>
        </p:txBody>
      </p:sp>
      <p:sp>
        <p:nvSpPr>
          <p:cNvPr id="27653" name="Rectangle 5"/>
          <p:cNvSpPr>
            <a:spLocks noGrp="1" noChangeArrowheads="1"/>
          </p:cNvSpPr>
          <p:nvPr>
            <p:ph type="body" idx="4294967295"/>
          </p:nvPr>
        </p:nvSpPr>
        <p:spPr>
          <a:xfrm>
            <a:off x="467544" y="1351309"/>
            <a:ext cx="8229600" cy="4525963"/>
          </a:xfrm>
          <a:noFill/>
        </p:spPr>
        <p:txBody>
          <a:bodyPr/>
          <a:lstStyle/>
          <a:p>
            <a:pPr>
              <a:lnSpc>
                <a:spcPct val="80000"/>
              </a:lnSpc>
              <a:spcAft>
                <a:spcPts val="600"/>
              </a:spcAft>
            </a:pPr>
            <a:r>
              <a:rPr lang="en-CA" altLang="en-US" sz="2800" dirty="0" smtClean="0"/>
              <a:t>Most </a:t>
            </a:r>
            <a:r>
              <a:rPr lang="en-CA" altLang="en-US" sz="2800" dirty="0"/>
              <a:t>accurate </a:t>
            </a:r>
            <a:r>
              <a:rPr lang="en-CA" altLang="en-US" sz="2800" dirty="0" smtClean="0"/>
              <a:t>and internationally recognized method </a:t>
            </a:r>
          </a:p>
          <a:p>
            <a:pPr>
              <a:lnSpc>
                <a:spcPct val="80000"/>
              </a:lnSpc>
              <a:spcAft>
                <a:spcPts val="600"/>
              </a:spcAft>
            </a:pPr>
            <a:r>
              <a:rPr lang="en-CA" altLang="en-US" sz="2800" dirty="0" smtClean="0"/>
              <a:t>Procedure:</a:t>
            </a:r>
          </a:p>
          <a:p>
            <a:pPr lvl="1">
              <a:lnSpc>
                <a:spcPct val="80000"/>
              </a:lnSpc>
              <a:spcAft>
                <a:spcPts val="600"/>
              </a:spcAft>
            </a:pPr>
            <a:r>
              <a:rPr lang="en-CA" altLang="en-US" sz="2400" dirty="0" smtClean="0"/>
              <a:t>Filter </a:t>
            </a:r>
            <a:r>
              <a:rPr lang="en-CA" altLang="en-US" sz="2400" dirty="0"/>
              <a:t>100 mL </a:t>
            </a:r>
            <a:r>
              <a:rPr lang="en-CA" altLang="en-US" sz="2400" dirty="0" smtClean="0"/>
              <a:t>water sample</a:t>
            </a:r>
          </a:p>
          <a:p>
            <a:pPr lvl="1">
              <a:lnSpc>
                <a:spcPct val="80000"/>
              </a:lnSpc>
              <a:spcAft>
                <a:spcPts val="600"/>
              </a:spcAft>
            </a:pPr>
            <a:r>
              <a:rPr lang="en-CA" altLang="en-US" sz="2400" dirty="0" smtClean="0"/>
              <a:t>Add </a:t>
            </a:r>
            <a:r>
              <a:rPr lang="en-CA" altLang="en-US" sz="2400" dirty="0"/>
              <a:t>culture media to a Petri dish to provide nutrients for indicator </a:t>
            </a:r>
            <a:r>
              <a:rPr lang="en-CA" altLang="en-US" sz="2400" dirty="0" smtClean="0"/>
              <a:t>organisms </a:t>
            </a:r>
            <a:r>
              <a:rPr lang="en-CA" altLang="en-US" sz="2400" dirty="0"/>
              <a:t>to grow</a:t>
            </a:r>
          </a:p>
          <a:p>
            <a:pPr lvl="1">
              <a:lnSpc>
                <a:spcPct val="80000"/>
              </a:lnSpc>
              <a:spcAft>
                <a:spcPts val="600"/>
              </a:spcAft>
            </a:pPr>
            <a:r>
              <a:rPr lang="en-CA" altLang="en-US" sz="2400" dirty="0" smtClean="0"/>
              <a:t>Transfer </a:t>
            </a:r>
            <a:r>
              <a:rPr lang="en-CA" altLang="en-US" sz="2400" dirty="0"/>
              <a:t>the </a:t>
            </a:r>
            <a:r>
              <a:rPr lang="en-CA" altLang="en-US" sz="2400" dirty="0" smtClean="0"/>
              <a:t>membrane filter </a:t>
            </a:r>
            <a:r>
              <a:rPr lang="en-CA" altLang="en-US" sz="2400" dirty="0"/>
              <a:t>paper to </a:t>
            </a:r>
            <a:r>
              <a:rPr lang="en-CA" altLang="en-US" sz="2400" dirty="0" smtClean="0"/>
              <a:t>Petri </a:t>
            </a:r>
            <a:r>
              <a:rPr lang="en-CA" altLang="en-US" sz="2400" dirty="0"/>
              <a:t>dish </a:t>
            </a:r>
          </a:p>
          <a:p>
            <a:pPr lvl="1">
              <a:lnSpc>
                <a:spcPct val="80000"/>
              </a:lnSpc>
              <a:spcAft>
                <a:spcPts val="600"/>
              </a:spcAft>
            </a:pPr>
            <a:r>
              <a:rPr lang="en-CA" altLang="en-US" sz="2400" dirty="0" smtClean="0"/>
              <a:t>Incubate </a:t>
            </a:r>
            <a:r>
              <a:rPr lang="en-CA" altLang="en-US" sz="2400" dirty="0"/>
              <a:t>for 24-48 </a:t>
            </a:r>
            <a:r>
              <a:rPr lang="en-CA" altLang="en-US" sz="2400" dirty="0" smtClean="0"/>
              <a:t>hours</a:t>
            </a:r>
            <a:endParaRPr lang="en-CA" altLang="en-US" sz="2400" dirty="0"/>
          </a:p>
          <a:p>
            <a:pPr>
              <a:lnSpc>
                <a:spcPct val="80000"/>
              </a:lnSpc>
              <a:spcAft>
                <a:spcPts val="600"/>
              </a:spcAft>
            </a:pPr>
            <a:r>
              <a:rPr lang="en-CA" altLang="en-US" sz="2800" dirty="0" smtClean="0"/>
              <a:t>Colonies </a:t>
            </a:r>
            <a:r>
              <a:rPr lang="en-CA" altLang="en-US" sz="2800" dirty="0"/>
              <a:t>will appear on </a:t>
            </a:r>
            <a:r>
              <a:rPr lang="en-CA" altLang="en-US" sz="2800" dirty="0" smtClean="0"/>
              <a:t>filter </a:t>
            </a:r>
            <a:r>
              <a:rPr lang="en-CA" altLang="en-US" sz="2800" dirty="0"/>
              <a:t>paper and can be counted</a:t>
            </a:r>
          </a:p>
          <a:p>
            <a:pPr>
              <a:lnSpc>
                <a:spcPct val="80000"/>
              </a:lnSpc>
              <a:spcAft>
                <a:spcPts val="600"/>
              </a:spcAft>
            </a:pPr>
            <a:r>
              <a:rPr lang="en-CA" altLang="en-US" sz="2800" dirty="0" smtClean="0"/>
              <a:t>Results reported </a:t>
            </a:r>
            <a:r>
              <a:rPr lang="en-CA" altLang="en-US" sz="2800" dirty="0"/>
              <a:t>as </a:t>
            </a:r>
            <a:r>
              <a:rPr lang="en-CA" altLang="en-US" sz="2800" dirty="0" smtClean="0"/>
              <a:t>colony forming units </a:t>
            </a:r>
            <a:r>
              <a:rPr lang="en-CA" altLang="en-US" sz="2800" dirty="0"/>
              <a:t>per 100 mL of water sample (CFU/100 mL</a:t>
            </a:r>
            <a:r>
              <a:rPr lang="en-CA" altLang="en-US" sz="2800" dirty="0" smtClean="0"/>
              <a:t>)</a:t>
            </a:r>
            <a:endParaRPr lang="en-CA" altLang="en-US" sz="2800" dirty="0"/>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96D6939-B8AB-415C-8E07-37773906FC33}" type="slidenum">
              <a:rPr lang="en-US" smtClean="0"/>
              <a:pPr/>
              <a:t>11</a:t>
            </a:fld>
            <a:endParaRPr lang="en-US" dirty="0"/>
          </a:p>
        </p:txBody>
      </p:sp>
    </p:spTree>
    <p:extLst>
      <p:ext uri="{BB962C8B-B14F-4D97-AF65-F5344CB8AC3E}">
        <p14:creationId xmlns:p14="http://schemas.microsoft.com/office/powerpoint/2010/main" val="412352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a:xfrm>
            <a:off x="304800" y="152400"/>
            <a:ext cx="8382000" cy="1066800"/>
          </a:xfrm>
        </p:spPr>
        <p:txBody>
          <a:bodyPr/>
          <a:lstStyle/>
          <a:p>
            <a:pPr eaLnBrk="1" hangingPunct="1"/>
            <a:r>
              <a:rPr lang="en-US" altLang="en-US" b="1" dirty="0" smtClean="0"/>
              <a:t>Portable Field Kits</a:t>
            </a:r>
            <a:endParaRPr lang="en-US" altLang="en-US" b="1" dirty="0" smtClean="0">
              <a:solidFill>
                <a:schemeClr val="accent2"/>
              </a:solidFill>
            </a:endParaRPr>
          </a:p>
        </p:txBody>
      </p:sp>
      <p:pic>
        <p:nvPicPr>
          <p:cNvPr id="2867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947" t="4607" r="7895" b="7102"/>
          <a:stretch/>
        </p:blipFill>
        <p:spPr bwMode="auto">
          <a:xfrm>
            <a:off x="1615480" y="1052736"/>
            <a:ext cx="5760640" cy="4943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96D6939-B8AB-415C-8E07-37773906FC33}" type="slidenum">
              <a:rPr lang="en-US" smtClean="0"/>
              <a:pPr/>
              <a:t>12</a:t>
            </a:fld>
            <a:endParaRPr lang="en-US" dirty="0"/>
          </a:p>
        </p:txBody>
      </p:sp>
      <p:sp>
        <p:nvSpPr>
          <p:cNvPr id="3" name="Rectangle 2"/>
          <p:cNvSpPr/>
          <p:nvPr/>
        </p:nvSpPr>
        <p:spPr>
          <a:xfrm>
            <a:off x="1615480" y="5627282"/>
            <a:ext cx="2432076" cy="338554"/>
          </a:xfrm>
          <a:prstGeom prst="rect">
            <a:avLst/>
          </a:prstGeom>
        </p:spPr>
        <p:txBody>
          <a:bodyPr wrap="none">
            <a:spAutoFit/>
          </a:bodyPr>
          <a:lstStyle/>
          <a:p>
            <a:r>
              <a:rPr lang="en-CA" sz="1600" dirty="0"/>
              <a:t>Credit: </a:t>
            </a:r>
            <a:r>
              <a:rPr lang="en-CA" sz="1600" dirty="0" err="1" smtClean="0"/>
              <a:t>Palintest</a:t>
            </a:r>
            <a:r>
              <a:rPr lang="en-CA" sz="1600" dirty="0" smtClean="0"/>
              <a:t>, no date</a:t>
            </a:r>
            <a:endParaRPr lang="en-CA" sz="1600" dirty="0"/>
          </a:p>
        </p:txBody>
      </p:sp>
    </p:spTree>
    <p:extLst>
      <p:ext uri="{BB962C8B-B14F-4D97-AF65-F5344CB8AC3E}">
        <p14:creationId xmlns:p14="http://schemas.microsoft.com/office/powerpoint/2010/main" val="3504633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a:xfrm>
            <a:off x="304800" y="152400"/>
            <a:ext cx="8382000" cy="1066800"/>
          </a:xfrm>
        </p:spPr>
        <p:txBody>
          <a:bodyPr/>
          <a:lstStyle/>
          <a:p>
            <a:pPr eaLnBrk="1" hangingPunct="1"/>
            <a:r>
              <a:rPr lang="en-US" altLang="en-US" b="1" dirty="0" smtClean="0"/>
              <a:t>Portable Incubator</a:t>
            </a:r>
            <a:endParaRPr lang="en-US" altLang="en-US" b="1" dirty="0" smtClean="0">
              <a:solidFill>
                <a:schemeClr val="accent2"/>
              </a:solidFill>
            </a:endParaRPr>
          </a:p>
        </p:txBody>
      </p:sp>
      <p:pic>
        <p:nvPicPr>
          <p:cNvPr id="2867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19672" y="1234583"/>
            <a:ext cx="5908998" cy="45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96D6939-B8AB-415C-8E07-37773906FC33}" type="slidenum">
              <a:rPr lang="en-US" smtClean="0"/>
              <a:pPr/>
              <a:t>13</a:t>
            </a:fld>
            <a:endParaRPr lang="en-US" dirty="0"/>
          </a:p>
        </p:txBody>
      </p:sp>
    </p:spTree>
    <p:extLst>
      <p:ext uri="{BB962C8B-B14F-4D97-AF65-F5344CB8AC3E}">
        <p14:creationId xmlns:p14="http://schemas.microsoft.com/office/powerpoint/2010/main" val="3338039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xfrm>
            <a:off x="0" y="274638"/>
            <a:ext cx="9144000" cy="1143000"/>
          </a:xfrm>
        </p:spPr>
        <p:txBody>
          <a:bodyPr/>
          <a:lstStyle/>
          <a:p>
            <a:pPr eaLnBrk="1" hangingPunct="1"/>
            <a:r>
              <a:rPr lang="en-US" altLang="en-US" b="1" dirty="0" smtClean="0">
                <a:solidFill>
                  <a:schemeClr val="accent2"/>
                </a:solidFill>
              </a:rPr>
              <a:t>Disposable </a:t>
            </a:r>
            <a:br>
              <a:rPr lang="en-US" altLang="en-US" b="1" dirty="0" smtClean="0">
                <a:solidFill>
                  <a:schemeClr val="accent2"/>
                </a:solidFill>
              </a:rPr>
            </a:br>
            <a:r>
              <a:rPr lang="en-US" altLang="en-US" b="1" dirty="0" smtClean="0">
                <a:solidFill>
                  <a:schemeClr val="accent2"/>
                </a:solidFill>
              </a:rPr>
              <a:t>Membrane Filtration Equipment</a:t>
            </a:r>
            <a:endParaRPr lang="en-US" altLang="en-US" sz="4000" b="1" dirty="0" smtClean="0">
              <a:solidFill>
                <a:schemeClr val="accent2"/>
              </a:solidFill>
            </a:endParaRPr>
          </a:p>
        </p:txBody>
      </p:sp>
      <p:pic>
        <p:nvPicPr>
          <p:cNvPr id="30725" name="Picture 3" descr="3-00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209800"/>
            <a:ext cx="5715000"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96D6939-B8AB-415C-8E07-37773906FC33}" type="slidenum">
              <a:rPr lang="en-US" smtClean="0"/>
              <a:pPr/>
              <a:t>14</a:t>
            </a:fld>
            <a:endParaRPr lang="en-US" dirty="0"/>
          </a:p>
        </p:txBody>
      </p:sp>
      <p:sp>
        <p:nvSpPr>
          <p:cNvPr id="3" name="Rectangle 2"/>
          <p:cNvSpPr/>
          <p:nvPr/>
        </p:nvSpPr>
        <p:spPr>
          <a:xfrm>
            <a:off x="1600200" y="5913438"/>
            <a:ext cx="3025187" cy="338554"/>
          </a:xfrm>
          <a:prstGeom prst="rect">
            <a:avLst/>
          </a:prstGeom>
        </p:spPr>
        <p:txBody>
          <a:bodyPr wrap="none">
            <a:spAutoFit/>
          </a:bodyPr>
          <a:lstStyle/>
          <a:p>
            <a:r>
              <a:rPr lang="en-CA" sz="1600" dirty="0"/>
              <a:t>Credit: </a:t>
            </a:r>
            <a:r>
              <a:rPr lang="en-CA" sz="1600" dirty="0" err="1" smtClean="0"/>
              <a:t>Micrology</a:t>
            </a:r>
            <a:r>
              <a:rPr lang="en-CA" sz="1600" dirty="0" smtClean="0"/>
              <a:t> Labs, no date</a:t>
            </a:r>
            <a:endParaRPr lang="en-CA" sz="1600" dirty="0"/>
          </a:p>
        </p:txBody>
      </p:sp>
    </p:spTree>
    <p:extLst>
      <p:ext uri="{BB962C8B-B14F-4D97-AF65-F5344CB8AC3E}">
        <p14:creationId xmlns:p14="http://schemas.microsoft.com/office/powerpoint/2010/main" val="10966285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lstStyle/>
          <a:p>
            <a:pPr eaLnBrk="1" hangingPunct="1"/>
            <a:r>
              <a:rPr lang="en-US" altLang="en-US" b="1" dirty="0" smtClean="0">
                <a:solidFill>
                  <a:schemeClr val="accent2"/>
                </a:solidFill>
              </a:rPr>
              <a:t>What are the </a:t>
            </a:r>
            <a:br>
              <a:rPr lang="en-US" altLang="en-US" b="1" dirty="0" smtClean="0">
                <a:solidFill>
                  <a:schemeClr val="accent2"/>
                </a:solidFill>
              </a:rPr>
            </a:br>
            <a:r>
              <a:rPr lang="en-US" altLang="en-US" b="1" dirty="0" smtClean="0">
                <a:solidFill>
                  <a:schemeClr val="accent2"/>
                </a:solidFill>
              </a:rPr>
              <a:t>Advantages and Limitations?</a:t>
            </a:r>
          </a:p>
        </p:txBody>
      </p:sp>
      <p:sp>
        <p:nvSpPr>
          <p:cNvPr id="31749" name="Rectangle 3"/>
          <p:cNvSpPr>
            <a:spLocks noGrp="1" noChangeArrowheads="1"/>
          </p:cNvSpPr>
          <p:nvPr>
            <p:ph type="body" idx="4294967295"/>
          </p:nvPr>
        </p:nvSpPr>
        <p:spPr>
          <a:xfrm>
            <a:off x="611560" y="1981586"/>
            <a:ext cx="8229600" cy="4525963"/>
          </a:xfrm>
        </p:spPr>
        <p:txBody>
          <a:bodyPr/>
          <a:lstStyle/>
          <a:p>
            <a:pPr>
              <a:lnSpc>
                <a:spcPct val="110000"/>
              </a:lnSpc>
            </a:pPr>
            <a:r>
              <a:rPr lang="en-US" dirty="0" smtClean="0"/>
              <a:t>Presence Absence (P-A)</a:t>
            </a:r>
          </a:p>
          <a:p>
            <a:pPr>
              <a:lnSpc>
                <a:spcPct val="110000"/>
              </a:lnSpc>
            </a:pPr>
            <a:r>
              <a:rPr lang="en-US" dirty="0" smtClean="0"/>
              <a:t>Most Probable Number (MPN)</a:t>
            </a:r>
          </a:p>
          <a:p>
            <a:pPr>
              <a:lnSpc>
                <a:spcPct val="110000"/>
              </a:lnSpc>
            </a:pPr>
            <a:r>
              <a:rPr lang="en-US" dirty="0" smtClean="0"/>
              <a:t>Membrane Filtration (MF)</a:t>
            </a:r>
          </a:p>
          <a:p>
            <a:pPr>
              <a:lnSpc>
                <a:spcPct val="110000"/>
              </a:lnSpc>
            </a:pPr>
            <a:endParaRPr lang="en-US" altLang="en-US" sz="2800" dirty="0" smtClean="0"/>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96D6939-B8AB-415C-8E07-37773906FC33}" type="slidenum">
              <a:rPr lang="en-US" smtClean="0"/>
              <a:pPr/>
              <a:t>15</a:t>
            </a:fld>
            <a:endParaRPr lang="en-US" dirty="0"/>
          </a:p>
        </p:txBody>
      </p:sp>
    </p:spTree>
    <p:extLst>
      <p:ext uri="{BB962C8B-B14F-4D97-AF65-F5344CB8AC3E}">
        <p14:creationId xmlns:p14="http://schemas.microsoft.com/office/powerpoint/2010/main" val="3143436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7624" y="1268760"/>
            <a:ext cx="6840760" cy="4819781"/>
          </a:xfrm>
          <a:prstGeom prst="rect">
            <a:avLst/>
          </a:prstGeom>
        </p:spPr>
        <p:txBody>
          <a:bodyPr wrap="square">
            <a:spAutoFit/>
          </a:bodyPr>
          <a:lstStyle/>
          <a:p>
            <a:pPr lvl="0" algn="ctr">
              <a:spcBef>
                <a:spcPct val="20000"/>
              </a:spcBef>
            </a:pPr>
            <a:r>
              <a:rPr lang="en-US" sz="3200" kern="0" dirty="0">
                <a:solidFill>
                  <a:srgbClr val="000000"/>
                </a:solidFill>
                <a:latin typeface="Arial"/>
                <a:cs typeface="Arial"/>
              </a:rPr>
              <a:t>This presentation is used with Lesson </a:t>
            </a:r>
            <a:r>
              <a:rPr lang="en-US" sz="3200" kern="0" dirty="0" smtClean="0">
                <a:solidFill>
                  <a:srgbClr val="000000"/>
                </a:solidFill>
                <a:latin typeface="Arial"/>
                <a:cs typeface="Arial"/>
              </a:rPr>
              <a:t>Plan 6: Intro to Microbiological Testing</a:t>
            </a:r>
            <a:r>
              <a:rPr lang="en-US" sz="3200" kern="0" dirty="0" smtClean="0">
                <a:solidFill>
                  <a:srgbClr val="FF0000"/>
                </a:solidFill>
                <a:latin typeface="Arial"/>
                <a:cs typeface="Arial"/>
              </a:rPr>
              <a:t> </a:t>
            </a:r>
            <a:r>
              <a:rPr lang="en-US" sz="3200" kern="0" dirty="0">
                <a:solidFill>
                  <a:srgbClr val="000000"/>
                </a:solidFill>
                <a:latin typeface="Arial"/>
                <a:cs typeface="Arial"/>
              </a:rPr>
              <a:t>in the </a:t>
            </a:r>
            <a:r>
              <a:rPr lang="en-US" sz="3200" kern="0" dirty="0" smtClean="0">
                <a:solidFill>
                  <a:srgbClr val="000000"/>
                </a:solidFill>
                <a:latin typeface="Arial"/>
                <a:cs typeface="Arial"/>
              </a:rPr>
              <a:t>Drinking Water Quality Testing Trainer Manual </a:t>
            </a:r>
            <a:endParaRPr lang="en-US" sz="3200" kern="0" dirty="0">
              <a:solidFill>
                <a:srgbClr val="000000"/>
              </a:solidFill>
              <a:latin typeface="Arial"/>
              <a:cs typeface="Arial"/>
            </a:endParaRPr>
          </a:p>
          <a:p>
            <a:pPr lvl="0">
              <a:spcBef>
                <a:spcPct val="20000"/>
              </a:spcBef>
            </a:pPr>
            <a:endParaRPr lang="en-US" sz="3200" kern="0" dirty="0">
              <a:solidFill>
                <a:srgbClr val="000000"/>
              </a:solidFill>
              <a:latin typeface="Arial"/>
              <a:cs typeface="Arial"/>
            </a:endParaRPr>
          </a:p>
          <a:p>
            <a:pPr lvl="0" algn="ctr">
              <a:spcBef>
                <a:spcPct val="20000"/>
              </a:spcBef>
            </a:pPr>
            <a:r>
              <a:rPr lang="en-US" sz="3200" kern="0" dirty="0">
                <a:solidFill>
                  <a:srgbClr val="000000"/>
                </a:solidFill>
                <a:latin typeface="Arial"/>
                <a:cs typeface="Arial"/>
              </a:rPr>
              <a:t>Available at </a:t>
            </a:r>
            <a:r>
              <a:rPr lang="en-US" sz="3200" kern="0" dirty="0">
                <a:solidFill>
                  <a:srgbClr val="000000"/>
                </a:solidFill>
                <a:latin typeface="Arial"/>
                <a:cs typeface="Arial"/>
                <a:hlinkClick r:id="rId2"/>
              </a:rPr>
              <a:t>www.cawst.org/resources</a:t>
            </a:r>
            <a:endParaRPr lang="en-US" sz="3200" kern="0" dirty="0">
              <a:solidFill>
                <a:srgbClr val="000000"/>
              </a:solidFill>
              <a:latin typeface="Arial"/>
              <a:cs typeface="Arial"/>
            </a:endParaRPr>
          </a:p>
          <a:p>
            <a:pPr lvl="0">
              <a:spcBef>
                <a:spcPct val="20000"/>
              </a:spcBef>
            </a:pPr>
            <a:r>
              <a:rPr lang="en-US" sz="3200" kern="0" dirty="0">
                <a:solidFill>
                  <a:srgbClr val="000000"/>
                </a:solidFill>
                <a:latin typeface="Arial"/>
                <a:cs typeface="Arial"/>
              </a:rPr>
              <a:t> </a:t>
            </a:r>
            <a:endParaRPr lang="en-US" sz="3200" kern="0" dirty="0">
              <a:solidFill>
                <a:srgbClr val="000000"/>
              </a:solidFill>
              <a:latin typeface="Arial"/>
              <a:cs typeface="Arial"/>
            </a:endParaRPr>
          </a:p>
        </p:txBody>
      </p:sp>
    </p:spTree>
    <p:extLst>
      <p:ext uri="{BB962C8B-B14F-4D97-AF65-F5344CB8AC3E}">
        <p14:creationId xmlns:p14="http://schemas.microsoft.com/office/powerpoint/2010/main" val="509562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00112" y="1268413"/>
            <a:ext cx="7483475" cy="3024683"/>
          </a:xfrm>
        </p:spPr>
        <p:txBody>
          <a:bodyPr/>
          <a:lstStyle/>
          <a:p>
            <a:r>
              <a:rPr lang="en-US" b="1" dirty="0" smtClean="0">
                <a:solidFill>
                  <a:schemeClr val="accent2"/>
                </a:solidFill>
              </a:rPr>
              <a:t>Introduction to Microbiological </a:t>
            </a:r>
            <a:br>
              <a:rPr lang="en-US" b="1" dirty="0" smtClean="0">
                <a:solidFill>
                  <a:schemeClr val="accent2"/>
                </a:solidFill>
              </a:rPr>
            </a:br>
            <a:r>
              <a:rPr lang="en-US" b="1" dirty="0" smtClean="0">
                <a:solidFill>
                  <a:schemeClr val="accent2"/>
                </a:solidFill>
              </a:rPr>
              <a:t>Testing Methods</a:t>
            </a:r>
            <a:endParaRPr lang="en-US" b="1" dirty="0">
              <a:solidFill>
                <a:schemeClr val="accent2"/>
              </a:solidFill>
            </a:endParaRPr>
          </a:p>
        </p:txBody>
      </p:sp>
      <p:pic>
        <p:nvPicPr>
          <p:cNvPr id="2052" name="Picture 4" descr="CAWST Col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solidFill>
                  <a:schemeClr val="accent2"/>
                </a:solidFill>
              </a:rPr>
              <a:t>Learning Expectations</a:t>
            </a:r>
            <a:endParaRPr lang="en-US" b="1" dirty="0">
              <a:solidFill>
                <a:schemeClr val="accent2"/>
              </a:solidFill>
            </a:endParaRPr>
          </a:p>
        </p:txBody>
      </p:sp>
      <p:sp>
        <p:nvSpPr>
          <p:cNvPr id="3075" name="Rectangle 3"/>
          <p:cNvSpPr>
            <a:spLocks noGrp="1" noChangeArrowheads="1"/>
          </p:cNvSpPr>
          <p:nvPr>
            <p:ph type="body" idx="1"/>
          </p:nvPr>
        </p:nvSpPr>
        <p:spPr/>
        <p:txBody>
          <a:bodyPr/>
          <a:lstStyle/>
          <a:p>
            <a:pPr marL="514350" lvl="0" indent="-514350">
              <a:buNone/>
            </a:pPr>
            <a:r>
              <a:rPr lang="en-CA" dirty="0"/>
              <a:t>1.	Identify 3 microbiological test methods: presence-absence, most probable number, and membrane filtration.</a:t>
            </a:r>
          </a:p>
          <a:p>
            <a:pPr marL="514350" lvl="0" indent="-514350">
              <a:buNone/>
            </a:pPr>
            <a:r>
              <a:rPr lang="en-CA" dirty="0"/>
              <a:t>2.	Discuss the advantages and limitations of different microbiological test methods. </a:t>
            </a:r>
          </a:p>
          <a:p>
            <a:pPr marL="514350" lvl="0" indent="-514350">
              <a:buNone/>
            </a:pPr>
            <a:endParaRPr lang="en-US" dirty="0"/>
          </a:p>
        </p:txBody>
      </p:sp>
      <p:pic>
        <p:nvPicPr>
          <p:cNvPr id="3076"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pPr eaLnBrk="1" hangingPunct="1"/>
            <a:r>
              <a:rPr lang="en-US" altLang="en-US" sz="4000" b="1" dirty="0" smtClean="0">
                <a:solidFill>
                  <a:schemeClr val="accent2"/>
                </a:solidFill>
              </a:rPr>
              <a:t>Microbiological Testing Methods</a:t>
            </a:r>
            <a:endParaRPr lang="en-CA" altLang="en-US" sz="4000" b="1" dirty="0" smtClean="0">
              <a:solidFill>
                <a:schemeClr val="accent2"/>
              </a:solidFill>
            </a:endParaRPr>
          </a:p>
        </p:txBody>
      </p:sp>
      <p:sp>
        <p:nvSpPr>
          <p:cNvPr id="20485" name="Rectangle 3"/>
          <p:cNvSpPr>
            <a:spLocks noGrp="1" noChangeArrowheads="1"/>
          </p:cNvSpPr>
          <p:nvPr>
            <p:ph type="body" idx="4294967295"/>
          </p:nvPr>
        </p:nvSpPr>
        <p:spPr>
          <a:xfrm>
            <a:off x="539552" y="1600200"/>
            <a:ext cx="8002587" cy="3557588"/>
          </a:xfrm>
        </p:spPr>
        <p:txBody>
          <a:bodyPr/>
          <a:lstStyle/>
          <a:p>
            <a:r>
              <a:rPr lang="en-US" altLang="en-US" dirty="0" smtClean="0"/>
              <a:t>Presence-Absence (P-A)</a:t>
            </a:r>
          </a:p>
          <a:p>
            <a:r>
              <a:rPr lang="en-US" altLang="en-US" dirty="0" smtClean="0"/>
              <a:t>Most Probable Number (MPN)</a:t>
            </a:r>
          </a:p>
          <a:p>
            <a:r>
              <a:rPr lang="en-US" altLang="en-US" dirty="0" smtClean="0"/>
              <a:t>Membrane Filtration</a:t>
            </a:r>
          </a:p>
          <a:p>
            <a:pPr eaLnBrk="1" hangingPunct="1">
              <a:buFontTx/>
              <a:buNone/>
            </a:pPr>
            <a:endParaRPr lang="en-CA" altLang="en-US" dirty="0" smtClean="0">
              <a:latin typeface="Times New Roman" pitchFamily="18" charset="0"/>
            </a:endParaRPr>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96D6939-B8AB-415C-8E07-37773906FC33}" type="slidenum">
              <a:rPr lang="en-US" smtClean="0"/>
              <a:pPr/>
              <a:t>5</a:t>
            </a:fld>
            <a:endParaRPr lang="en-US" dirty="0"/>
          </a:p>
        </p:txBody>
      </p:sp>
    </p:spTree>
    <p:extLst>
      <p:ext uri="{BB962C8B-B14F-4D97-AF65-F5344CB8AC3E}">
        <p14:creationId xmlns:p14="http://schemas.microsoft.com/office/powerpoint/2010/main" val="3325397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r>
              <a:rPr lang="en-US" altLang="en-US" b="1" dirty="0"/>
              <a:t>Presence-Absence (P-A)</a:t>
            </a:r>
            <a:endParaRPr lang="en-US" altLang="en-US" b="1" dirty="0" smtClean="0">
              <a:solidFill>
                <a:schemeClr val="accent2"/>
              </a:solidFill>
            </a:endParaRPr>
          </a:p>
        </p:txBody>
      </p:sp>
      <p:sp>
        <p:nvSpPr>
          <p:cNvPr id="22534" name="Text Box 4"/>
          <p:cNvSpPr txBox="1">
            <a:spLocks noChangeArrowheads="1"/>
          </p:cNvSpPr>
          <p:nvPr/>
        </p:nvSpPr>
        <p:spPr bwMode="auto">
          <a:xfrm>
            <a:off x="5735883" y="3717032"/>
            <a:ext cx="17446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pPr>
            <a:r>
              <a:rPr lang="en-US" altLang="en-US" dirty="0">
                <a:cs typeface="Arial" charset="0"/>
              </a:rPr>
              <a:t>Positive for </a:t>
            </a:r>
            <a:endParaRPr lang="en-US" altLang="en-US" dirty="0" smtClean="0">
              <a:cs typeface="Arial" charset="0"/>
            </a:endParaRPr>
          </a:p>
          <a:p>
            <a:pPr algn="ctr" eaLnBrk="1" hangingPunct="1">
              <a:spcBef>
                <a:spcPts val="0"/>
              </a:spcBef>
            </a:pPr>
            <a:r>
              <a:rPr lang="en-US" altLang="en-US" i="1" dirty="0" smtClean="0">
                <a:cs typeface="Arial" charset="0"/>
              </a:rPr>
              <a:t>E</a:t>
            </a:r>
            <a:r>
              <a:rPr lang="en-US" altLang="en-US" i="1" dirty="0">
                <a:cs typeface="Arial" charset="0"/>
              </a:rPr>
              <a:t>. coli</a:t>
            </a:r>
          </a:p>
        </p:txBody>
      </p:sp>
      <p:sp>
        <p:nvSpPr>
          <p:cNvPr id="22535" name="Text Box 5"/>
          <p:cNvSpPr txBox="1">
            <a:spLocks noChangeArrowheads="1"/>
          </p:cNvSpPr>
          <p:nvPr/>
        </p:nvSpPr>
        <p:spPr bwMode="auto">
          <a:xfrm>
            <a:off x="1763688" y="3717032"/>
            <a:ext cx="12241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dirty="0">
                <a:cs typeface="Arial" charset="0"/>
              </a:rPr>
              <a:t>Negative</a:t>
            </a:r>
          </a:p>
        </p:txBody>
      </p:sp>
      <p:sp>
        <p:nvSpPr>
          <p:cNvPr id="22536" name="Text Box 6"/>
          <p:cNvSpPr txBox="1">
            <a:spLocks noChangeArrowheads="1"/>
          </p:cNvSpPr>
          <p:nvPr/>
        </p:nvSpPr>
        <p:spPr bwMode="auto">
          <a:xfrm>
            <a:off x="3275856" y="3717032"/>
            <a:ext cx="1828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dirty="0">
                <a:cs typeface="Arial" charset="0"/>
              </a:rPr>
              <a:t>Positive for Coliforms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1124744"/>
            <a:ext cx="6595872" cy="2654808"/>
          </a:xfrm>
          <a:prstGeom prst="rect">
            <a:avLst/>
          </a:prstGeom>
        </p:spPr>
      </p:pic>
      <p:pic>
        <p:nvPicPr>
          <p:cNvPr id="11"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1730" y="4375110"/>
            <a:ext cx="4700510" cy="2086907"/>
          </a:xfrm>
          <a:prstGeom prst="rect">
            <a:avLst/>
          </a:prstGeom>
        </p:spPr>
      </p:pic>
      <p:sp>
        <p:nvSpPr>
          <p:cNvPr id="5" name="Rectangle 4"/>
          <p:cNvSpPr/>
          <p:nvPr/>
        </p:nvSpPr>
        <p:spPr>
          <a:xfrm>
            <a:off x="6732240" y="4831992"/>
            <a:ext cx="1872208" cy="1477328"/>
          </a:xfrm>
          <a:prstGeom prst="rect">
            <a:avLst/>
          </a:prstGeom>
        </p:spPr>
        <p:txBody>
          <a:bodyPr wrap="square">
            <a:spAutoFit/>
          </a:bodyPr>
          <a:lstStyle/>
          <a:p>
            <a:pPr hangingPunct="0"/>
            <a:r>
              <a:rPr lang="en-CA" dirty="0"/>
              <a:t>Black water </a:t>
            </a:r>
            <a:r>
              <a:rPr lang="en-CA" dirty="0" smtClean="0"/>
              <a:t>is positive </a:t>
            </a:r>
            <a:r>
              <a:rPr lang="en-CA" dirty="0"/>
              <a:t>result for H</a:t>
            </a:r>
            <a:r>
              <a:rPr lang="en-CA" baseline="-25000" dirty="0"/>
              <a:t>2</a:t>
            </a:r>
            <a:r>
              <a:rPr lang="en-CA" dirty="0"/>
              <a:t>S bacteria and likely fecal contamination</a:t>
            </a:r>
          </a:p>
        </p:txBody>
      </p:sp>
      <p:cxnSp>
        <p:nvCxnSpPr>
          <p:cNvPr id="7" name="Straight Connector 6"/>
          <p:cNvCxnSpPr/>
          <p:nvPr/>
        </p:nvCxnSpPr>
        <p:spPr>
          <a:xfrm>
            <a:off x="1763688" y="4363363"/>
            <a:ext cx="58326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696D6939-B8AB-415C-8E07-37773906FC33}" type="slidenum">
              <a:rPr lang="en-US" smtClean="0"/>
              <a:pPr/>
              <a:t>6</a:t>
            </a:fld>
            <a:endParaRPr lang="en-US" dirty="0"/>
          </a:p>
        </p:txBody>
      </p:sp>
    </p:spTree>
    <p:extLst>
      <p:ext uri="{BB962C8B-B14F-4D97-AF65-F5344CB8AC3E}">
        <p14:creationId xmlns:p14="http://schemas.microsoft.com/office/powerpoint/2010/main" val="3479102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eaLnBrk="1" hangingPunct="1"/>
            <a:r>
              <a:rPr lang="en-US" altLang="en-US" b="1" dirty="0" smtClean="0">
                <a:solidFill>
                  <a:schemeClr val="accent2"/>
                </a:solidFill>
              </a:rPr>
              <a:t>Presence-Absence (P-A)</a:t>
            </a:r>
          </a:p>
        </p:txBody>
      </p:sp>
      <p:sp>
        <p:nvSpPr>
          <p:cNvPr id="21509" name="Rectangle 3"/>
          <p:cNvSpPr>
            <a:spLocks noGrp="1" noChangeArrowheads="1"/>
          </p:cNvSpPr>
          <p:nvPr>
            <p:ph type="body" idx="4294967295"/>
          </p:nvPr>
        </p:nvSpPr>
        <p:spPr>
          <a:xfrm>
            <a:off x="446856" y="1556792"/>
            <a:ext cx="8707016" cy="4525963"/>
          </a:xfrm>
        </p:spPr>
        <p:txBody>
          <a:bodyPr/>
          <a:lstStyle/>
          <a:p>
            <a:pPr eaLnBrk="1" hangingPunct="1">
              <a:lnSpc>
                <a:spcPct val="90000"/>
              </a:lnSpc>
            </a:pPr>
            <a:r>
              <a:rPr lang="en-US" altLang="en-US" dirty="0" smtClean="0"/>
              <a:t>Simplest method</a:t>
            </a:r>
          </a:p>
          <a:p>
            <a:pPr eaLnBrk="1" hangingPunct="1">
              <a:lnSpc>
                <a:spcPct val="90000"/>
              </a:lnSpc>
            </a:pPr>
            <a:r>
              <a:rPr lang="en-US" altLang="en-US" dirty="0" smtClean="0"/>
              <a:t>Does not show numbers of bacteria!</a:t>
            </a:r>
          </a:p>
          <a:p>
            <a:pPr eaLnBrk="1" hangingPunct="1">
              <a:lnSpc>
                <a:spcPct val="90000"/>
              </a:lnSpc>
            </a:pPr>
            <a:r>
              <a:rPr lang="en-US" altLang="en-US" dirty="0" smtClean="0"/>
              <a:t>If positive results, water should be re-tested using membrane filtration to determine the number of bacteria</a:t>
            </a:r>
            <a:endParaRPr lang="en-US" altLang="en-US" dirty="0">
              <a:latin typeface="Times New Roman" pitchFamily="18" charset="0"/>
            </a:endParaRPr>
          </a:p>
          <a:p>
            <a:pPr eaLnBrk="1" hangingPunct="1">
              <a:lnSpc>
                <a:spcPct val="90000"/>
              </a:lnSpc>
            </a:pPr>
            <a:r>
              <a:rPr lang="en-US" altLang="en-US" dirty="0" smtClean="0"/>
              <a:t>Not recommended for testing treatment effectiveness of household water treatment and safe storage</a:t>
            </a:r>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96D6939-B8AB-415C-8E07-37773906FC33}" type="slidenum">
              <a:rPr lang="en-US" smtClean="0"/>
              <a:pPr/>
              <a:t>7</a:t>
            </a:fld>
            <a:endParaRPr lang="en-US" dirty="0"/>
          </a:p>
        </p:txBody>
      </p:sp>
    </p:spTree>
    <p:extLst>
      <p:ext uri="{BB962C8B-B14F-4D97-AF65-F5344CB8AC3E}">
        <p14:creationId xmlns:p14="http://schemas.microsoft.com/office/powerpoint/2010/main" val="2593115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457200" y="228600"/>
            <a:ext cx="8229600" cy="1143000"/>
          </a:xfrm>
        </p:spPr>
        <p:txBody>
          <a:bodyPr/>
          <a:lstStyle/>
          <a:p>
            <a:pPr eaLnBrk="1" hangingPunct="1"/>
            <a:r>
              <a:rPr lang="en-US" altLang="en-US" b="1" smtClean="0">
                <a:solidFill>
                  <a:schemeClr val="accent2"/>
                </a:solidFill>
              </a:rPr>
              <a:t>Most Probable Number (MPN)</a:t>
            </a:r>
          </a:p>
        </p:txBody>
      </p:sp>
      <p:pic>
        <p:nvPicPr>
          <p:cNvPr id="25605" name="Picture 7"/>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92007" y="1420813"/>
            <a:ext cx="4351993" cy="24614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34880" name="Group 64"/>
          <p:cNvGraphicFramePr>
            <a:graphicFrameLocks noGrp="1"/>
          </p:cNvGraphicFramePr>
          <p:nvPr>
            <p:ph sz="half" idx="1"/>
            <p:extLst>
              <p:ext uri="{D42A27DB-BD31-4B8C-83A1-F6EECF244321}">
                <p14:modId xmlns:p14="http://schemas.microsoft.com/office/powerpoint/2010/main" val="2692261166"/>
              </p:ext>
            </p:extLst>
          </p:nvPr>
        </p:nvGraphicFramePr>
        <p:xfrm>
          <a:off x="815187" y="1600202"/>
          <a:ext cx="3697926" cy="5121273"/>
        </p:xfrm>
        <a:graphic>
          <a:graphicData uri="http://schemas.openxmlformats.org/drawingml/2006/table">
            <a:tbl>
              <a:tblPr/>
              <a:tblGrid>
                <a:gridCol w="1848963"/>
                <a:gridCol w="1848963"/>
              </a:tblGrid>
              <a:tr h="762094">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rPr>
                        <a:t># Positive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rPr>
                        <a:t>Tubes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rPr>
                        <a:t>MPN Index</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rPr>
                        <a:t>(CFU/100 mL)</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8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charset="0"/>
                        </a:rPr>
                        <a:t>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charset="0"/>
                        </a:rPr>
                        <a:t>&lt;1.1</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8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charset="0"/>
                        </a:rPr>
                        <a:t>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charset="0"/>
                        </a:rPr>
                        <a:t>1.1</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8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charset="0"/>
                        </a:rPr>
                        <a:t>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charset="0"/>
                        </a:rPr>
                        <a:t>2.2</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8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charset="0"/>
                        </a:rPr>
                        <a:t>3</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charset="0"/>
                        </a:rPr>
                        <a:t>3.6</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8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charset="0"/>
                        </a:rPr>
                        <a:t>4</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charset="0"/>
                        </a:rPr>
                        <a:t>5.1</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8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charset="0"/>
                        </a:rPr>
                        <a:t>5</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charset="0"/>
                        </a:rPr>
                        <a:t>6.9</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8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charset="0"/>
                        </a:rPr>
                        <a:t>6</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charset="0"/>
                        </a:rPr>
                        <a:t>9.2</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8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charset="0"/>
                        </a:rPr>
                        <a:t>7</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charset="0"/>
                        </a:rPr>
                        <a:t>12.0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8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charset="0"/>
                        </a:rPr>
                        <a:t>8</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charset="0"/>
                        </a:rPr>
                        <a:t>16.1</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8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charset="0"/>
                        </a:rPr>
                        <a:t>9</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charset="0"/>
                        </a:rPr>
                        <a:t>23.0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8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altLang="en-US" sz="2000" b="0" i="0" u="none" strike="noStrike" cap="none" normalizeH="0" baseline="0" smtClean="0">
                          <a:ln>
                            <a:noFill/>
                          </a:ln>
                          <a:solidFill>
                            <a:schemeClr val="tx1"/>
                          </a:solidFill>
                          <a:effectLst/>
                          <a:latin typeface="Arial" charset="0"/>
                        </a:rPr>
                        <a:t>10</a:t>
                      </a:r>
                      <a:endParaRPr kumimoji="0" lang="en-US" altLang="en-US" sz="2000" b="0" i="0" u="none" strike="noStrike" cap="none" normalizeH="0" baseline="0" smtClean="0">
                        <a:ln>
                          <a:noFill/>
                        </a:ln>
                        <a:solidFill>
                          <a:schemeClr val="tx1"/>
                        </a:solidFill>
                        <a:effectLst/>
                        <a:latin typeface="Arial"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altLang="en-US" sz="2000" b="0" i="0" u="none" strike="noStrike" cap="none" normalizeH="0" baseline="0" dirty="0" smtClean="0">
                          <a:ln>
                            <a:noFill/>
                          </a:ln>
                          <a:solidFill>
                            <a:schemeClr val="tx1"/>
                          </a:solidFill>
                          <a:effectLst/>
                          <a:latin typeface="Arial" charset="0"/>
                        </a:rPr>
                        <a:t>&gt;23.0</a:t>
                      </a:r>
                      <a:endParaRPr kumimoji="0" lang="en-US" altLang="en-US" sz="2000" b="0" i="0" u="none" strike="noStrike" cap="none" normalizeH="0" baseline="0" dirty="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647" name="Text Box 56"/>
          <p:cNvSpPr txBox="1">
            <a:spLocks noChangeArrowheads="1"/>
          </p:cNvSpPr>
          <p:nvPr/>
        </p:nvSpPr>
        <p:spPr bwMode="auto">
          <a:xfrm>
            <a:off x="457200" y="1140767"/>
            <a:ext cx="47628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dirty="0" smtClean="0"/>
              <a:t>Example </a:t>
            </a:r>
            <a:r>
              <a:rPr lang="en-US" altLang="en-US" sz="2400" dirty="0"/>
              <a:t>Table for 10 T</a:t>
            </a:r>
            <a:r>
              <a:rPr lang="en-US" altLang="en-US" sz="2400" dirty="0" smtClean="0"/>
              <a:t>est </a:t>
            </a:r>
            <a:r>
              <a:rPr lang="en-US" altLang="en-US" sz="2400" dirty="0"/>
              <a:t>T</a:t>
            </a:r>
            <a:r>
              <a:rPr lang="en-US" altLang="en-US" sz="2400" dirty="0" smtClean="0"/>
              <a:t>ubes</a:t>
            </a:r>
            <a:endParaRPr lang="en-US" altLang="en-US" sz="24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3571256"/>
            <a:ext cx="2092571" cy="2624633"/>
          </a:xfrm>
          <a:prstGeom prst="rect">
            <a:avLst/>
          </a:prstGeom>
        </p:spPr>
      </p:pic>
      <p:sp>
        <p:nvSpPr>
          <p:cNvPr id="3" name="Rectangle 2"/>
          <p:cNvSpPr/>
          <p:nvPr/>
        </p:nvSpPr>
        <p:spPr>
          <a:xfrm>
            <a:off x="5638645" y="6100475"/>
            <a:ext cx="2866638" cy="584775"/>
          </a:xfrm>
          <a:prstGeom prst="rect">
            <a:avLst/>
          </a:prstGeom>
        </p:spPr>
        <p:txBody>
          <a:bodyPr wrap="square">
            <a:spAutoFit/>
          </a:bodyPr>
          <a:lstStyle/>
          <a:p>
            <a:pPr algn="ctr"/>
            <a:r>
              <a:rPr lang="en-CA" sz="1600" dirty="0"/>
              <a:t>Multiple wells in a </a:t>
            </a:r>
            <a:endParaRPr lang="en-CA" sz="1600" dirty="0" smtClean="0"/>
          </a:p>
          <a:p>
            <a:pPr algn="ctr"/>
            <a:r>
              <a:rPr lang="en-CA" sz="1600" dirty="0" smtClean="0"/>
              <a:t>disposable </a:t>
            </a:r>
            <a:r>
              <a:rPr lang="en-CA" sz="1600" dirty="0"/>
              <a:t>tray (1 mL each)</a:t>
            </a:r>
          </a:p>
        </p:txBody>
      </p:sp>
      <p:pic>
        <p:nvPicPr>
          <p:cNvPr id="8" name="Picture 4" descr="CAWST Colour - no text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1208B727-11FE-4B81-8E9F-53EF06B85630}" type="slidenum">
              <a:rPr lang="en-US" smtClean="0"/>
              <a:pPr/>
              <a:t>8</a:t>
            </a:fld>
            <a:endParaRPr lang="en-US" dirty="0"/>
          </a:p>
        </p:txBody>
      </p:sp>
    </p:spTree>
    <p:extLst>
      <p:ext uri="{BB962C8B-B14F-4D97-AF65-F5344CB8AC3E}">
        <p14:creationId xmlns:p14="http://schemas.microsoft.com/office/powerpoint/2010/main" val="434924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pPr eaLnBrk="1" hangingPunct="1"/>
            <a:r>
              <a:rPr lang="en-US" altLang="en-US" b="1" dirty="0" smtClean="0">
                <a:solidFill>
                  <a:schemeClr val="accent2"/>
                </a:solidFill>
              </a:rPr>
              <a:t>Most Probable Number (MPN)</a:t>
            </a:r>
          </a:p>
        </p:txBody>
      </p:sp>
      <p:sp>
        <p:nvSpPr>
          <p:cNvPr id="24581" name="Rectangle 3"/>
          <p:cNvSpPr>
            <a:spLocks noGrp="1" noChangeArrowheads="1"/>
          </p:cNvSpPr>
          <p:nvPr>
            <p:ph type="body" idx="4294967295"/>
          </p:nvPr>
        </p:nvSpPr>
        <p:spPr>
          <a:xfrm>
            <a:off x="446856" y="1495325"/>
            <a:ext cx="8229600" cy="4525963"/>
          </a:xfrm>
        </p:spPr>
        <p:txBody>
          <a:bodyPr/>
          <a:lstStyle/>
          <a:p>
            <a:pPr eaLnBrk="1" hangingPunct="1">
              <a:lnSpc>
                <a:spcPct val="80000"/>
              </a:lnSpc>
              <a:spcAft>
                <a:spcPts val="600"/>
              </a:spcAft>
            </a:pPr>
            <a:r>
              <a:rPr lang="en-CA" altLang="en-US" dirty="0" smtClean="0"/>
              <a:t>Estimates number of bacteria most likely to be in water sample</a:t>
            </a:r>
            <a:endParaRPr lang="en-US" altLang="en-US" dirty="0" smtClean="0"/>
          </a:p>
          <a:p>
            <a:pPr>
              <a:lnSpc>
                <a:spcPct val="80000"/>
              </a:lnSpc>
              <a:spcAft>
                <a:spcPts val="600"/>
              </a:spcAft>
            </a:pPr>
            <a:r>
              <a:rPr lang="en-CA" altLang="en-US" dirty="0" smtClean="0"/>
              <a:t>Procedure:</a:t>
            </a:r>
          </a:p>
          <a:p>
            <a:pPr lvl="1">
              <a:lnSpc>
                <a:spcPct val="80000"/>
              </a:lnSpc>
              <a:spcAft>
                <a:spcPts val="600"/>
              </a:spcAft>
            </a:pPr>
            <a:r>
              <a:rPr lang="en-CA" altLang="en-US" dirty="0" smtClean="0"/>
              <a:t>Add </a:t>
            </a:r>
            <a:r>
              <a:rPr lang="en-CA" altLang="en-US" dirty="0"/>
              <a:t>water </a:t>
            </a:r>
            <a:r>
              <a:rPr lang="en-CA" altLang="en-US" dirty="0" smtClean="0"/>
              <a:t>to </a:t>
            </a:r>
            <a:r>
              <a:rPr lang="en-CA" altLang="en-US" dirty="0"/>
              <a:t>5-10 test tubes (or trays of 10–96 wells) containing </a:t>
            </a:r>
            <a:r>
              <a:rPr lang="en-CA" altLang="en-US" dirty="0" smtClean="0"/>
              <a:t>culture media</a:t>
            </a:r>
            <a:r>
              <a:rPr lang="en-US" altLang="en-US" dirty="0" smtClean="0"/>
              <a:t> </a:t>
            </a:r>
          </a:p>
          <a:p>
            <a:pPr lvl="1">
              <a:lnSpc>
                <a:spcPct val="80000"/>
              </a:lnSpc>
              <a:spcAft>
                <a:spcPts val="600"/>
              </a:spcAft>
            </a:pPr>
            <a:r>
              <a:rPr lang="en-US" altLang="en-US" dirty="0" smtClean="0"/>
              <a:t>Incubate for 24-48 hours</a:t>
            </a:r>
          </a:p>
          <a:p>
            <a:pPr>
              <a:lnSpc>
                <a:spcPct val="80000"/>
              </a:lnSpc>
              <a:spcAft>
                <a:spcPts val="600"/>
              </a:spcAft>
            </a:pPr>
            <a:r>
              <a:rPr lang="en-CA" altLang="en-US" dirty="0"/>
              <a:t>S</a:t>
            </a:r>
            <a:r>
              <a:rPr lang="en-CA" altLang="en-US" dirty="0" smtClean="0"/>
              <a:t>tatistical </a:t>
            </a:r>
            <a:r>
              <a:rPr lang="en-CA" altLang="en-US" dirty="0"/>
              <a:t>method based on the number of positive tubes </a:t>
            </a:r>
            <a:r>
              <a:rPr lang="en-CA" altLang="en-US" dirty="0" smtClean="0"/>
              <a:t>or wells</a:t>
            </a:r>
          </a:p>
          <a:p>
            <a:pPr lvl="1">
              <a:lnSpc>
                <a:spcPct val="80000"/>
              </a:lnSpc>
              <a:spcAft>
                <a:spcPts val="600"/>
              </a:spcAft>
            </a:pPr>
            <a:r>
              <a:rPr lang="en-CA" altLang="en-US" dirty="0" smtClean="0"/>
              <a:t>Using </a:t>
            </a:r>
            <a:r>
              <a:rPr lang="en-CA" altLang="en-US" dirty="0"/>
              <a:t>a table provided, the number of positive tubes is reported as the </a:t>
            </a:r>
            <a:r>
              <a:rPr lang="en-CA" altLang="en-US" dirty="0" smtClean="0"/>
              <a:t>MPN /100 mL</a:t>
            </a:r>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96D6939-B8AB-415C-8E07-37773906FC33}" type="slidenum">
              <a:rPr lang="en-US" smtClean="0"/>
              <a:pPr/>
              <a:t>9</a:t>
            </a:fld>
            <a:endParaRPr lang="en-US" dirty="0"/>
          </a:p>
        </p:txBody>
      </p:sp>
    </p:spTree>
    <p:extLst>
      <p:ext uri="{BB962C8B-B14F-4D97-AF65-F5344CB8AC3E}">
        <p14:creationId xmlns:p14="http://schemas.microsoft.com/office/powerpoint/2010/main" val="18336246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7ab2810348bc118954dd338ca6085bf542171"/>
</p:tagLst>
</file>

<file path=ppt/theme/theme1.xml><?xml version="1.0" encoding="utf-8"?>
<a:theme xmlns:a="http://schemas.openxmlformats.org/drawingml/2006/main" name="Template_Powerpoint Presentation_2012">
  <a:themeElements>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PowerPoint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PowerPoint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PowerPoint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PowerPoint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PowerPoint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PowerPoint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PowerPoint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PowerPoint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PowerPoint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PowerPoint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PowerPoint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PowerPoint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Template_Powerpoint Presentation_2012</Template>
  <TotalTime>85</TotalTime>
  <Words>1462</Words>
  <Application>Microsoft Office PowerPoint</Application>
  <PresentationFormat>On-screen Show (4:3)</PresentationFormat>
  <Paragraphs>200</Paragraphs>
  <Slides>15</Slides>
  <Notes>11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Template_Powerpoint Presentation_2012</vt:lpstr>
      <vt:lpstr>PowerPoint Presentation</vt:lpstr>
      <vt:lpstr>PowerPoint Presentation</vt:lpstr>
      <vt:lpstr>Introduction to Microbiological  Testing Methods</vt:lpstr>
      <vt:lpstr>Learning Expectations</vt:lpstr>
      <vt:lpstr>Microbiological Testing Methods</vt:lpstr>
      <vt:lpstr>Presence-Absence (P-A)</vt:lpstr>
      <vt:lpstr>Presence-Absence (P-A)</vt:lpstr>
      <vt:lpstr>Most Probable Number (MPN)</vt:lpstr>
      <vt:lpstr>Most Probable Number (MPN)</vt:lpstr>
      <vt:lpstr>Membrane Filtration (MF)</vt:lpstr>
      <vt:lpstr>Membrane Filtration (MF)</vt:lpstr>
      <vt:lpstr>Portable Field Kits</vt:lpstr>
      <vt:lpstr>Portable Incubator</vt:lpstr>
      <vt:lpstr>Disposable  Membrane Filtration Equipment</vt:lpstr>
      <vt:lpstr>What are the  Advantages and Limitations?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CAWST</dc:creator>
  <cp:lastModifiedBy>Rebecca Brown</cp:lastModifiedBy>
  <cp:revision>28</cp:revision>
  <dcterms:created xsi:type="dcterms:W3CDTF">2013-08-20T06:11:05Z</dcterms:created>
  <dcterms:modified xsi:type="dcterms:W3CDTF">2014-07-11T21:59:00Z</dcterms:modified>
</cp:coreProperties>
</file>