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5" r:id="rId2"/>
    <p:sldId id="257" r:id="rId3"/>
    <p:sldId id="258" r:id="rId4"/>
    <p:sldId id="261" r:id="rId5"/>
    <p:sldId id="284" r:id="rId6"/>
    <p:sldId id="264" r:id="rId7"/>
    <p:sldId id="286" r:id="rId8"/>
    <p:sldId id="292" r:id="rId9"/>
    <p:sldId id="295" r:id="rId10"/>
    <p:sldId id="297" r:id="rId11"/>
    <p:sldId id="287" r:id="rId12"/>
    <p:sldId id="288" r:id="rId13"/>
    <p:sldId id="289" r:id="rId14"/>
    <p:sldId id="290" r:id="rId15"/>
    <p:sldId id="282" r:id="rId16"/>
    <p:sldId id="293" r:id="rId17"/>
    <p:sldId id="283" r:id="rId18"/>
    <p:sldId id="298" r:id="rId19"/>
    <p:sldId id="294" r:id="rId20"/>
    <p:sldId id="291"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70" autoAdjust="0"/>
  </p:normalViewPr>
  <p:slideViewPr>
    <p:cSldViewPr>
      <p:cViewPr varScale="1">
        <p:scale>
          <a:sx n="50" d="100"/>
          <a:sy n="50" d="100"/>
        </p:scale>
        <p:origin x="38" y="163"/>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C4905-6A93-4207-8936-A492985EE685}" type="datetimeFigureOut">
              <a:rPr lang="en-US" smtClean="0"/>
              <a:t>8/16/2024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91E893-C30B-4273-91D5-92EB0EB2031E}" type="slidenum">
              <a:rPr lang="en-US" smtClean="0"/>
              <a:t>‹#›</a:t>
            </a:fld>
            <a:endParaRPr lang="en-US"/>
          </a:p>
        </p:txBody>
      </p:sp>
    </p:spTree>
    <p:extLst>
      <p:ext uri="{BB962C8B-B14F-4D97-AF65-F5344CB8AC3E}">
        <p14:creationId xmlns:p14="http://schemas.microsoft.com/office/powerpoint/2010/main" val="1357046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lnSpc>
                <a:spcPct val="115000"/>
              </a:lnSpc>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AA91E893-C30B-4273-91D5-92EB0EB2031E}" type="slidenum">
              <a:rPr lang="en-US" smtClean="0"/>
              <a:t>2</a:t>
            </a:fld>
            <a:endParaRPr lang="en-US"/>
          </a:p>
        </p:txBody>
      </p:sp>
    </p:spTree>
    <p:extLst>
      <p:ext uri="{BB962C8B-B14F-4D97-AF65-F5344CB8AC3E}">
        <p14:creationId xmlns:p14="http://schemas.microsoft.com/office/powerpoint/2010/main" val="330918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lnSpc>
                <a:spcPct val="115000"/>
              </a:lnSpc>
              <a:spcBef>
                <a:spcPts val="0"/>
              </a:spcBef>
              <a:spcAft>
                <a:spcPts val="0"/>
              </a:spcAft>
              <a:buFont typeface="Symbol" panose="05050102010706020507" pitchFamily="18" charset="2"/>
              <a:buNone/>
            </a:pPr>
            <a:r>
              <a:rPr lang="en-US" sz="1800">
                <a:effectLst/>
                <a:latin typeface="Calibri" panose="020F0502020204030204" pitchFamily="34" charset="0"/>
                <a:ea typeface="Calibri" panose="020F0502020204030204" pitchFamily="34" charset="0"/>
                <a:cs typeface="Calibri" panose="020F0502020204030204" pitchFamily="34" charset="0"/>
              </a:rPr>
              <a:t>Ask? </a:t>
            </a:r>
          </a:p>
          <a:p>
            <a:pPr marL="285750" marR="0" lvl="0" indent="-285750" algn="just">
              <a:lnSpc>
                <a:spcPct val="115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What kind of WASH facilities and services are there? </a:t>
            </a:r>
          </a:p>
          <a:p>
            <a:pPr marL="457200" marR="0" lvl="1" indent="0" algn="just">
              <a:lnSpc>
                <a:spcPct val="115000"/>
              </a:lnSpc>
              <a:spcBef>
                <a:spcPts val="0"/>
              </a:spcBef>
              <a:spcAft>
                <a:spcPts val="0"/>
              </a:spcAft>
              <a:buFont typeface="Symbol" panose="05050102010706020507" pitchFamily="18" charset="2"/>
              <a:buNone/>
            </a:pPr>
            <a:r>
              <a:rPr lang="en-US" sz="1800" b="1">
                <a:effectLst/>
                <a:latin typeface="Calibri" panose="020F0502020204030204" pitchFamily="34" charset="0"/>
                <a:ea typeface="Calibri" panose="020F0502020204030204" pitchFamily="34" charset="0"/>
                <a:cs typeface="Calibri" panose="020F0502020204030204" pitchFamily="34" charset="0"/>
              </a:rPr>
              <a:t>Possible answer</a:t>
            </a:r>
            <a:r>
              <a:rPr lang="en-US" sz="1800">
                <a:effectLst/>
                <a:latin typeface="Calibri" panose="020F0502020204030204" pitchFamily="34" charset="0"/>
                <a:ea typeface="Calibri" panose="020F0502020204030204" pitchFamily="34" charset="0"/>
                <a:cs typeface="Calibri" panose="020F0502020204030204" pitchFamily="34" charset="0"/>
              </a:rPr>
              <a:t>: in most of the cases public places has separate toilet for men and women but no services for disable people, LGBTQIA+ community, toilet is dirty and wet, no operation and maintenance</a:t>
            </a:r>
            <a:endParaRPr lang="en-US" sz="1800">
              <a:effectLst/>
              <a:latin typeface="Calibri" panose="020F0502020204030204" pitchFamily="34" charset="0"/>
              <a:ea typeface="Calibri" panose="020F0502020204030204" pitchFamily="34" charset="0"/>
              <a:cs typeface="Mangal" panose="02040503050203030202" pitchFamily="18" charset="0"/>
            </a:endParaRPr>
          </a:p>
          <a:p>
            <a:pPr marL="285750" marR="0" lvl="0" indent="-285750" algn="just">
              <a:lnSpc>
                <a:spcPct val="115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Mangal" panose="02040503050203030202" pitchFamily="18" charset="0"/>
              </a:rPr>
              <a:t>Can you make certain changes in public toilet in terms of its services and facilities within your municipality? </a:t>
            </a:r>
          </a:p>
          <a:p>
            <a:pPr marL="457200" marR="0" lvl="1" indent="0" algn="just">
              <a:lnSpc>
                <a:spcPct val="115000"/>
              </a:lnSpc>
              <a:spcBef>
                <a:spcPts val="0"/>
              </a:spcBef>
              <a:spcAft>
                <a:spcPts val="0"/>
              </a:spcAft>
              <a:buFont typeface="Symbol" panose="05050102010706020507" pitchFamily="18" charset="2"/>
              <a:buNone/>
            </a:pPr>
            <a:r>
              <a:rPr lang="en-US" sz="1800" b="1">
                <a:effectLst/>
                <a:latin typeface="Calibri" panose="020F0502020204030204" pitchFamily="34" charset="0"/>
                <a:ea typeface="Calibri" panose="020F0502020204030204" pitchFamily="34" charset="0"/>
                <a:cs typeface="Mangal" panose="02040503050203030202" pitchFamily="18" charset="0"/>
              </a:rPr>
              <a:t>Possible answer</a:t>
            </a:r>
            <a:r>
              <a:rPr lang="en-US" sz="1800">
                <a:effectLst/>
                <a:latin typeface="Calibri" panose="020F0502020204030204" pitchFamily="34" charset="0"/>
                <a:ea typeface="Calibri" panose="020F0502020204030204" pitchFamily="34" charset="0"/>
                <a:cs typeface="Mangal" panose="02040503050203030202" pitchFamily="18" charset="0"/>
              </a:rPr>
              <a:t>: User-friendly toilet, handwashing station, O&amp;M services, equal participation of all genders in constructing of sanitation services and facilities</a:t>
            </a:r>
          </a:p>
          <a:p>
            <a:pPr marL="0" marR="0" lvl="0" indent="0" algn="just">
              <a:lnSpc>
                <a:spcPct val="115000"/>
              </a:lnSpc>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cs typeface="Mangal" panose="02040503050203030202" pitchFamily="18" charset="0"/>
            </a:endParaRPr>
          </a:p>
          <a:p>
            <a:pPr marL="0" marR="0" lvl="0" indent="0" algn="just"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US" sz="1800">
                <a:effectLst/>
                <a:latin typeface="Calibri" panose="020F0502020204030204" pitchFamily="34" charset="0"/>
                <a:ea typeface="Calibri" panose="020F0502020204030204" pitchFamily="34" charset="0"/>
                <a:cs typeface="Calibri" panose="020F0502020204030204" pitchFamily="34" charset="0"/>
              </a:rPr>
              <a:t>Linking with their responses, tell the participants while providing the sanitation facilities and services in public areas, it is important for </a:t>
            </a:r>
            <a:r>
              <a:rPr lang="en-US" sz="1800" b="1">
                <a:effectLst/>
                <a:latin typeface="Calibri" panose="020F0502020204030204" pitchFamily="34" charset="0"/>
                <a:ea typeface="Calibri" panose="020F0502020204030204" pitchFamily="34" charset="0"/>
                <a:cs typeface="Calibri" panose="020F0502020204030204" pitchFamily="34" charset="0"/>
              </a:rPr>
              <a:t>an equal participation of gender diverse group, and socially excluded people for implementation of any of the urban sanitation services and facilities. This brings gender perspective in urban sanitation</a:t>
            </a:r>
            <a:r>
              <a:rPr lang="en-US" sz="1800">
                <a:effectLst/>
                <a:latin typeface="Calibri" panose="020F0502020204030204" pitchFamily="34" charset="0"/>
                <a:ea typeface="Calibri" panose="020F0502020204030204" pitchFamily="34" charset="0"/>
                <a:cs typeface="Calibri" panose="020F0502020204030204" pitchFamily="34" charset="0"/>
              </a:rPr>
              <a:t>.</a:t>
            </a:r>
            <a:endParaRPr lang="en-US" sz="1800">
              <a:effectLst/>
              <a:latin typeface="Calibri" panose="020F0502020204030204" pitchFamily="34" charset="0"/>
              <a:ea typeface="Calibri" panose="020F0502020204030204" pitchFamily="34" charset="0"/>
              <a:cs typeface="Mangal" panose="02040503050203030202" pitchFamily="18" charset="0"/>
            </a:endParaRPr>
          </a:p>
          <a:p>
            <a:pPr marL="0" marR="0" lvl="0" indent="0" algn="just">
              <a:lnSpc>
                <a:spcPct val="115000"/>
              </a:lnSpc>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AA91E893-C30B-4273-91D5-92EB0EB2031E}" type="slidenum">
              <a:rPr lang="en-US" smtClean="0"/>
              <a:t>3</a:t>
            </a:fld>
            <a:endParaRPr lang="en-US"/>
          </a:p>
        </p:txBody>
      </p:sp>
    </p:spTree>
    <p:extLst>
      <p:ext uri="{BB962C8B-B14F-4D97-AF65-F5344CB8AC3E}">
        <p14:creationId xmlns:p14="http://schemas.microsoft.com/office/powerpoint/2010/main" val="3684734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training includes</a:t>
            </a:r>
          </a:p>
        </p:txBody>
      </p:sp>
      <p:sp>
        <p:nvSpPr>
          <p:cNvPr id="4" name="Slide Number Placeholder 3"/>
          <p:cNvSpPr>
            <a:spLocks noGrp="1"/>
          </p:cNvSpPr>
          <p:nvPr>
            <p:ph type="sldNum" sz="quarter" idx="5"/>
          </p:nvPr>
        </p:nvSpPr>
        <p:spPr/>
        <p:txBody>
          <a:bodyPr/>
          <a:lstStyle/>
          <a:p>
            <a:fld id="{54E446F5-5D89-44A1-BC27-F723F0C4E8A3}" type="slidenum">
              <a:rPr lang="en-US" smtClean="0"/>
              <a:t>6</a:t>
            </a:fld>
            <a:endParaRPr lang="en-US"/>
          </a:p>
        </p:txBody>
      </p:sp>
    </p:spTree>
    <p:extLst>
      <p:ext uri="{BB962C8B-B14F-4D97-AF65-F5344CB8AC3E}">
        <p14:creationId xmlns:p14="http://schemas.microsoft.com/office/powerpoint/2010/main" val="818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rPr>
              <a:t>Inform participant about the sanitation activities conducted in a household in a day (home cleaning, toilet clean, handwashing infrastructure cleaning, toilet construction or maintenance, waste segregation, waste collection, solid waste management, surrounding cleaning, road cleaning, transportation of faecal sludge, etc.)</a:t>
            </a:r>
          </a:p>
          <a:p>
            <a:endParaRPr lang="en-US" sz="1800">
              <a:effectLst/>
              <a:latin typeface="Calibri" panose="020F0502020204030204" pitchFamily="34" charset="0"/>
            </a:endParaRPr>
          </a:p>
          <a:p>
            <a:r>
              <a:rPr lang="en-US" sz="1800">
                <a:effectLst/>
                <a:latin typeface="Calibri" panose="020F0502020204030204" pitchFamily="34" charset="0"/>
              </a:rPr>
              <a:t>Similarly, ask the possible sanitation activities that are conducted within public space in a day in daily basis? Note in sticky notes.</a:t>
            </a:r>
          </a:p>
          <a:p>
            <a:endParaRPr lang="en-US"/>
          </a:p>
          <a:p>
            <a:r>
              <a:rPr lang="en-US"/>
              <a:t>Group competition -- Prize for the winner</a:t>
            </a:r>
          </a:p>
          <a:p>
            <a:pPr marL="0" indent="0">
              <a:buNone/>
            </a:pPr>
            <a:endParaRPr lang="en-US" i="1"/>
          </a:p>
          <a:p>
            <a:pPr marL="0" indent="0">
              <a:buNone/>
            </a:pPr>
            <a:r>
              <a:rPr lang="en-US" i="1"/>
              <a:t>Example:</a:t>
            </a:r>
          </a:p>
          <a:p>
            <a:pPr marL="0" lvl="0" indent="0">
              <a:buNone/>
            </a:pPr>
            <a:r>
              <a:rPr lang="en-US" i="1"/>
              <a:t>public toilet O&amp;M, solid waste management, cleaning of road, transportation of faecal sludge</a:t>
            </a:r>
          </a:p>
          <a:p>
            <a:pPr marL="0" lvl="0" indent="0">
              <a:buNone/>
            </a:pPr>
            <a:endParaRPr lang="en-US" i="1"/>
          </a:p>
          <a:p>
            <a:pPr marL="0" marR="0" lvl="0" indent="0" algn="just">
              <a:lnSpc>
                <a:spcPct val="115000"/>
              </a:lnSpc>
              <a:spcBef>
                <a:spcPts val="0"/>
              </a:spcBef>
              <a:spcAft>
                <a:spcPts val="0"/>
              </a:spcAft>
              <a:buFontTx/>
              <a:buNone/>
            </a:pPr>
            <a:r>
              <a:rPr lang="en-US" i="1"/>
              <a:t>Link: </a:t>
            </a:r>
            <a:r>
              <a:rPr lang="en-US" sz="1800">
                <a:effectLst/>
                <a:latin typeface="Calibri" panose="020F0502020204030204" pitchFamily="34" charset="0"/>
                <a:ea typeface="Calibri" panose="020F0502020204030204" pitchFamily="34" charset="0"/>
                <a:cs typeface="Mangal" panose="02040503050203030202" pitchFamily="18" charset="0"/>
              </a:rPr>
              <a:t>Men are more driven to technical roles such as driving of FS vehicle, emptying practices, while women are more working on cleaning and collection of waste.</a:t>
            </a:r>
          </a:p>
          <a:p>
            <a:pPr marL="0" lvl="0" indent="0">
              <a:buNone/>
            </a:pPr>
            <a:endParaRPr lang="en-US" i="1"/>
          </a:p>
          <a:p>
            <a:endParaRPr lang="en-US"/>
          </a:p>
          <a:p>
            <a:endParaRPr lang="en-US"/>
          </a:p>
        </p:txBody>
      </p:sp>
      <p:sp>
        <p:nvSpPr>
          <p:cNvPr id="4" name="Slide Number Placeholder 3"/>
          <p:cNvSpPr>
            <a:spLocks noGrp="1"/>
          </p:cNvSpPr>
          <p:nvPr>
            <p:ph type="sldNum" sz="quarter" idx="5"/>
          </p:nvPr>
        </p:nvSpPr>
        <p:spPr/>
        <p:txBody>
          <a:bodyPr/>
          <a:lstStyle/>
          <a:p>
            <a:fld id="{B30A638E-8BC3-4CD5-8771-D915BDF4539D}" type="slidenum">
              <a:rPr lang="en-US" smtClean="0"/>
              <a:t>7</a:t>
            </a:fld>
            <a:endParaRPr lang="en-US"/>
          </a:p>
        </p:txBody>
      </p:sp>
    </p:spTree>
    <p:extLst>
      <p:ext uri="{BB962C8B-B14F-4D97-AF65-F5344CB8AC3E}">
        <p14:creationId xmlns:p14="http://schemas.microsoft.com/office/powerpoint/2010/main" val="186501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Arrange activities in the group of men, women and LGBTIQA+.</a:t>
            </a:r>
          </a:p>
          <a:p>
            <a:endParaRPr lang="en-US"/>
          </a:p>
          <a:p>
            <a:pPr marL="342900" marR="0" lvl="0" indent="-342900" algn="just">
              <a:lnSpc>
                <a:spcPct val="115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Mangal" panose="02040503050203030202" pitchFamily="18" charset="0"/>
              </a:rPr>
              <a:t>Discuss the results in a large group and ask that which gender appears to do more sanitation related activities at public level? And why? </a:t>
            </a:r>
            <a:r>
              <a:rPr lang="en-US" sz="1800" b="1">
                <a:effectLst/>
                <a:latin typeface="Calibri" panose="020F0502020204030204" pitchFamily="34" charset="0"/>
                <a:ea typeface="Calibri" panose="020F0502020204030204" pitchFamily="34" charset="0"/>
                <a:cs typeface="Mangal" panose="02040503050203030202" pitchFamily="18" charset="0"/>
              </a:rPr>
              <a:t>Possible answer</a:t>
            </a:r>
            <a:r>
              <a:rPr lang="en-US" sz="1800">
                <a:effectLst/>
                <a:latin typeface="Calibri" panose="020F0502020204030204" pitchFamily="34" charset="0"/>
                <a:ea typeface="Calibri" panose="020F0502020204030204" pitchFamily="34" charset="0"/>
                <a:cs typeface="Mangal" panose="02040503050203030202" pitchFamily="18" charset="0"/>
              </a:rPr>
              <a:t>: Men are more driven to technical roles such as driving of FS vehicle, emptying practices, while women are more working on cleaning and collection of waste.</a:t>
            </a:r>
          </a:p>
          <a:p>
            <a:pPr marL="342900" marR="0" lvl="0" indent="-342900">
              <a:lnSpc>
                <a:spcPct val="115000"/>
              </a:lnSpc>
              <a:spcBef>
                <a:spcPts val="0"/>
              </a:spcBef>
              <a:spcAft>
                <a:spcPts val="800"/>
              </a:spcAft>
              <a:buFont typeface="+mj-lt"/>
              <a:buAutoNum type="arabicPeriod"/>
            </a:pPr>
            <a:r>
              <a:rPr lang="en-US" sz="1800">
                <a:effectLst/>
                <a:latin typeface="Calibri" panose="020F0502020204030204" pitchFamily="34" charset="0"/>
                <a:ea typeface="Calibri" panose="020F0502020204030204" pitchFamily="34" charset="0"/>
                <a:cs typeface="Arial" panose="020B0604020202020204" pitchFamily="34" charset="0"/>
              </a:rPr>
              <a:t>Ask participants if there are any activity that could be done by any specific group only? </a:t>
            </a:r>
            <a:r>
              <a:rPr lang="en-US" sz="1800" b="1" i="1">
                <a:effectLst/>
                <a:latin typeface="Calibri" panose="020F0502020204030204" pitchFamily="34" charset="0"/>
                <a:ea typeface="Calibri" panose="020F0502020204030204" pitchFamily="34" charset="0"/>
                <a:cs typeface="Arial" panose="020B0604020202020204" pitchFamily="34" charset="0"/>
              </a:rPr>
              <a:t>Possible answer</a:t>
            </a:r>
            <a:r>
              <a:rPr lang="en-US" sz="1800" i="1">
                <a:effectLst/>
                <a:latin typeface="Calibri" panose="020F0502020204030204" pitchFamily="34" charset="0"/>
                <a:ea typeface="Calibri" panose="020F0502020204030204" pitchFamily="34" charset="0"/>
                <a:cs typeface="Arial" panose="020B0604020202020204" pitchFamily="34" charset="0"/>
              </a:rPr>
              <a:t>: No</a:t>
            </a:r>
            <a:endParaRPr lang="en-US" sz="1800">
              <a:effectLst/>
              <a:latin typeface="Calibri" panose="020F0502020204030204" pitchFamily="34" charset="0"/>
              <a:ea typeface="Calibri" panose="020F0502020204030204" pitchFamily="34" charset="0"/>
              <a:cs typeface="Mangal" panose="02040503050203030202" pitchFamily="18" charset="0"/>
            </a:endParaRPr>
          </a:p>
          <a:p>
            <a:endParaRPr lang="en-US"/>
          </a:p>
          <a:p>
            <a:r>
              <a:rPr lang="en-US"/>
              <a:t>Trainers note:</a:t>
            </a:r>
          </a:p>
          <a:p>
            <a:r>
              <a:rPr lang="en-US" sz="1800">
                <a:effectLst/>
                <a:latin typeface="Calibri" panose="020F0502020204030204" pitchFamily="34" charset="0"/>
                <a:ea typeface="Calibri" panose="020F0502020204030204" pitchFamily="34" charset="0"/>
                <a:cs typeface="Arial" panose="020B0604020202020204" pitchFamily="34" charset="0"/>
              </a:rPr>
              <a:t>Anyone can do any sanitation activity and making them aware about these brings an opportunity for equal participation of any gender in urban sanitation services and facilities which can empower an individual financially, economically and sustainably.</a:t>
            </a:r>
          </a:p>
          <a:p>
            <a:endParaRPr lang="en-US" sz="1800">
              <a:effectLst/>
              <a:latin typeface="Calibri" panose="020F0502020204030204" pitchFamily="34" charset="0"/>
              <a:ea typeface="Calibri" panose="020F0502020204030204" pitchFamily="34" charset="0"/>
              <a:cs typeface="Arial" panose="020B0604020202020204" pitchFamily="34" charset="0"/>
            </a:endParaRPr>
          </a:p>
          <a:p>
            <a:r>
              <a:rPr lang="en-US" sz="1800">
                <a:effectLst/>
                <a:latin typeface="Calibri" panose="020F0502020204030204" pitchFamily="34" charset="0"/>
                <a:ea typeface="Calibri" panose="020F0502020204030204" pitchFamily="34" charset="0"/>
                <a:cs typeface="Arial" panose="020B0604020202020204" pitchFamily="34" charset="0"/>
              </a:rPr>
              <a:t>The concept of providing opportunities to all, specifically to the disadvantaged groups or a marginalized groups in urban sanitation service provision along with making such facilities and services accessible to all is the main objective of gender perspective in urban sanitation. </a:t>
            </a:r>
          </a:p>
          <a:p>
            <a:endParaRPr lang="en-US" sz="1800">
              <a:effectLst/>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Although there have been some initiatives for such opportunities in urban sanitation, there are still issues and gaps and will be discussing more on the topic. </a:t>
            </a:r>
            <a:endParaRPr lang="en-US" sz="1800">
              <a:effectLst/>
              <a:latin typeface="Calibri" panose="020F0502020204030204" pitchFamily="34" charset="0"/>
              <a:ea typeface="Calibri" panose="020F0502020204030204" pitchFamily="34" charset="0"/>
              <a:cs typeface="Mangal" panose="02040503050203030202" pitchFamily="18" charset="0"/>
            </a:endParaRPr>
          </a:p>
          <a:p>
            <a:endParaRPr lang="en-US"/>
          </a:p>
        </p:txBody>
      </p:sp>
      <p:sp>
        <p:nvSpPr>
          <p:cNvPr id="4" name="Slide Number Placeholder 3"/>
          <p:cNvSpPr>
            <a:spLocks noGrp="1"/>
          </p:cNvSpPr>
          <p:nvPr>
            <p:ph type="sldNum" sz="quarter" idx="5"/>
          </p:nvPr>
        </p:nvSpPr>
        <p:spPr/>
        <p:txBody>
          <a:bodyPr/>
          <a:lstStyle/>
          <a:p>
            <a:fld id="{AA91E893-C30B-4273-91D5-92EB0EB2031E}" type="slidenum">
              <a:rPr lang="en-US" smtClean="0"/>
              <a:t>8</a:t>
            </a:fld>
            <a:endParaRPr lang="en-US"/>
          </a:p>
        </p:txBody>
      </p:sp>
    </p:spTree>
    <p:extLst>
      <p:ext uri="{BB962C8B-B14F-4D97-AF65-F5344CB8AC3E}">
        <p14:creationId xmlns:p14="http://schemas.microsoft.com/office/powerpoint/2010/main" val="1726320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Discuss about current issues/gaps and barriers in urban sanitation interms of gender and social inclusion</a:t>
            </a:r>
          </a:p>
          <a:p>
            <a:r>
              <a:rPr lang="en-US" sz="1200" b="1"/>
              <a:t>Possible gaps</a:t>
            </a:r>
          </a:p>
          <a:p>
            <a:pPr marL="342900" marR="0" lvl="0" indent="-342900">
              <a:lnSpc>
                <a:spcPct val="115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Physical Burden (household chores are considered to be prime roles of women)</a:t>
            </a:r>
            <a:endParaRPr lang="en-US" sz="180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Decision-making roles</a:t>
            </a:r>
            <a:endParaRPr lang="en-US" sz="180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Unequal participation in skill-based activities Social and cultural norms</a:t>
            </a:r>
            <a:endParaRPr lang="en-US" sz="180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Employment opportunities </a:t>
            </a:r>
            <a:endParaRPr lang="en-US" sz="1800">
              <a:effectLst/>
              <a:latin typeface="Calibri" panose="020F0502020204030204" pitchFamily="34" charset="0"/>
              <a:ea typeface="Calibri" panose="020F0502020204030204" pitchFamily="34" charset="0"/>
              <a:cs typeface="Mangal" panose="02040503050203030202" pitchFamily="18" charset="0"/>
            </a:endParaRPr>
          </a:p>
          <a:p>
            <a:endParaRPr lang="en-US" sz="1200"/>
          </a:p>
        </p:txBody>
      </p:sp>
      <p:sp>
        <p:nvSpPr>
          <p:cNvPr id="4" name="Slide Number Placeholder 3"/>
          <p:cNvSpPr>
            <a:spLocks noGrp="1"/>
          </p:cNvSpPr>
          <p:nvPr>
            <p:ph type="sldNum" sz="quarter" idx="5"/>
          </p:nvPr>
        </p:nvSpPr>
        <p:spPr/>
        <p:txBody>
          <a:bodyPr/>
          <a:lstStyle/>
          <a:p>
            <a:fld id="{B30A638E-8BC3-4CD5-8771-D915BDF4539D}" type="slidenum">
              <a:rPr lang="en-US" smtClean="0"/>
              <a:t>12</a:t>
            </a:fld>
            <a:endParaRPr lang="en-US"/>
          </a:p>
        </p:txBody>
      </p:sp>
    </p:spTree>
    <p:extLst>
      <p:ext uri="{BB962C8B-B14F-4D97-AF65-F5344CB8AC3E}">
        <p14:creationId xmlns:p14="http://schemas.microsoft.com/office/powerpoint/2010/main" val="149768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Discuss about possible interventions for issues and gaps in earlier group activity</a:t>
            </a:r>
          </a:p>
          <a:p>
            <a:r>
              <a:rPr lang="en-US" sz="1200" b="1"/>
              <a:t>Possible gaps</a:t>
            </a:r>
          </a:p>
          <a:p>
            <a:r>
              <a:rPr lang="en-US" sz="3600"/>
              <a:t>Gender analysis</a:t>
            </a:r>
          </a:p>
          <a:p>
            <a:r>
              <a:rPr lang="en-US" sz="3600"/>
              <a:t>Capacity Building</a:t>
            </a:r>
          </a:p>
          <a:p>
            <a:r>
              <a:rPr lang="en-US" sz="3600"/>
              <a:t>Resource Allocation</a:t>
            </a:r>
          </a:p>
          <a:p>
            <a:endParaRPr lang="en-US" sz="1200"/>
          </a:p>
        </p:txBody>
      </p:sp>
      <p:sp>
        <p:nvSpPr>
          <p:cNvPr id="4" name="Slide Number Placeholder 3"/>
          <p:cNvSpPr>
            <a:spLocks noGrp="1"/>
          </p:cNvSpPr>
          <p:nvPr>
            <p:ph type="sldNum" sz="quarter" idx="5"/>
          </p:nvPr>
        </p:nvSpPr>
        <p:spPr/>
        <p:txBody>
          <a:bodyPr/>
          <a:lstStyle/>
          <a:p>
            <a:fld id="{B30A638E-8BC3-4CD5-8771-D915BDF4539D}" type="slidenum">
              <a:rPr lang="en-US" smtClean="0"/>
              <a:t>16</a:t>
            </a:fld>
            <a:endParaRPr lang="en-US"/>
          </a:p>
        </p:txBody>
      </p:sp>
    </p:spTree>
    <p:extLst>
      <p:ext uri="{BB962C8B-B14F-4D97-AF65-F5344CB8AC3E}">
        <p14:creationId xmlns:p14="http://schemas.microsoft.com/office/powerpoint/2010/main" val="768286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normAutofit/>
          </a:bodyPr>
          <a:lstStyle>
            <a:lvl1pPr marL="0" indent="0" algn="ctr">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3298171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24A27DBD-BAEE-4A07-A63A-E3BAC745AC56}" type="datetimeFigureOut">
              <a:rPr lang="en-US" smtClean="0"/>
              <a:t>8/16/2024</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1498D89-AC14-4E1F-947E-DC6C7DE9E7D9}" type="slidenum">
              <a:rPr lang="en-US" smtClean="0"/>
              <a:t>‹#›</a:t>
            </a:fld>
            <a:endParaRPr lang="en-US"/>
          </a:p>
        </p:txBody>
      </p:sp>
    </p:spTree>
    <p:extLst>
      <p:ext uri="{BB962C8B-B14F-4D97-AF65-F5344CB8AC3E}">
        <p14:creationId xmlns:p14="http://schemas.microsoft.com/office/powerpoint/2010/main" val="307599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52450" y="24236"/>
            <a:ext cx="8279098" cy="56195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24A27DBD-BAEE-4A07-A63A-E3BAC745AC56}" type="datetimeFigureOut">
              <a:rPr lang="en-US" smtClean="0"/>
              <a:t>8/16/2024</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1498D89-AC14-4E1F-947E-DC6C7DE9E7D9}" type="slidenum">
              <a:rPr lang="en-US" smtClean="0"/>
              <a:t>‹#›</a:t>
            </a:fld>
            <a:endParaRPr lang="en-US"/>
          </a:p>
        </p:txBody>
      </p:sp>
    </p:spTree>
    <p:extLst>
      <p:ext uri="{BB962C8B-B14F-4D97-AF65-F5344CB8AC3E}">
        <p14:creationId xmlns:p14="http://schemas.microsoft.com/office/powerpoint/2010/main" val="2175009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24A27DBD-BAEE-4A07-A63A-E3BAC745AC56}" type="datetimeFigureOut">
              <a:rPr lang="en-US" smtClean="0"/>
              <a:t>8/16/2024</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1498D89-AC14-4E1F-947E-DC6C7DE9E7D9}" type="slidenum">
              <a:rPr lang="en-US" smtClean="0"/>
              <a:t>‹#›</a:t>
            </a:fld>
            <a:endParaRPr lang="en-US"/>
          </a:p>
        </p:txBody>
      </p:sp>
    </p:spTree>
    <p:extLst>
      <p:ext uri="{BB962C8B-B14F-4D97-AF65-F5344CB8AC3E}">
        <p14:creationId xmlns:p14="http://schemas.microsoft.com/office/powerpoint/2010/main" val="3366000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A02C9CFA-2EDB-97D2-07C2-2881B8FC46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2"/>
            <a:ext cx="9144000" cy="5142896"/>
          </a:xfrm>
          <a:prstGeom prst="rect">
            <a:avLst/>
          </a:prstGeom>
        </p:spPr>
      </p:pic>
      <p:pic>
        <p:nvPicPr>
          <p:cNvPr id="35" name="Picture 34">
            <a:extLst>
              <a:ext uri="{FF2B5EF4-FFF2-40B4-BE49-F238E27FC236}">
                <a16:creationId xmlns:a16="http://schemas.microsoft.com/office/drawing/2014/main" id="{D8758D4E-5779-C8D0-B1EB-440B4854FF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95633" y="3630252"/>
            <a:ext cx="1785832" cy="906020"/>
          </a:xfrm>
          <a:prstGeom prst="rect">
            <a:avLst/>
          </a:prstGeom>
        </p:spPr>
      </p:pic>
      <p:sp>
        <p:nvSpPr>
          <p:cNvPr id="36" name="Title 1">
            <a:extLst>
              <a:ext uri="{FF2B5EF4-FFF2-40B4-BE49-F238E27FC236}">
                <a16:creationId xmlns:a16="http://schemas.microsoft.com/office/drawing/2014/main" id="{EED60F7C-EDA6-00B4-0089-14BDDEF3EA0A}"/>
              </a:ext>
            </a:extLst>
          </p:cNvPr>
          <p:cNvSpPr txBox="1">
            <a:spLocks/>
          </p:cNvSpPr>
          <p:nvPr userDrawn="1"/>
        </p:nvSpPr>
        <p:spPr>
          <a:xfrm>
            <a:off x="5014734" y="756074"/>
            <a:ext cx="4019320" cy="857251"/>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a:solidFill>
                  <a:schemeClr val="accent5"/>
                </a:solidFill>
                <a:latin typeface="+mn-lt"/>
              </a:rPr>
              <a:t>Gender and Social Inclusion in Sanitation</a:t>
            </a:r>
            <a:endParaRPr lang="en-US" sz="2400" b="1" dirty="0">
              <a:solidFill>
                <a:schemeClr val="accent5"/>
              </a:solidFill>
              <a:latin typeface="+mn-lt"/>
            </a:endParaRPr>
          </a:p>
          <a:p>
            <a:br>
              <a:rPr lang="en-US" sz="2400" b="1">
                <a:solidFill>
                  <a:schemeClr val="accent5"/>
                </a:solidFill>
                <a:latin typeface="+mn-lt"/>
              </a:rPr>
            </a:br>
            <a:endParaRPr lang="en-US" sz="2400" b="1" dirty="0">
              <a:solidFill>
                <a:schemeClr val="accent5"/>
              </a:solidFill>
              <a:latin typeface="+mn-lt"/>
            </a:endParaRPr>
          </a:p>
        </p:txBody>
      </p:sp>
      <p:pic>
        <p:nvPicPr>
          <p:cNvPr id="32" name="Picture 31">
            <a:extLst>
              <a:ext uri="{FF2B5EF4-FFF2-40B4-BE49-F238E27FC236}">
                <a16:creationId xmlns:a16="http://schemas.microsoft.com/office/drawing/2014/main" id="{BE040E8C-E1F4-55DB-D3E0-C85D7F7793F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42901" y="1310100"/>
            <a:ext cx="4680857" cy="2457450"/>
          </a:xfrm>
          <a:prstGeom prst="rect">
            <a:avLst/>
          </a:prstGeom>
        </p:spPr>
      </p:pic>
    </p:spTree>
    <p:extLst>
      <p:ext uri="{BB962C8B-B14F-4D97-AF65-F5344CB8AC3E}">
        <p14:creationId xmlns:p14="http://schemas.microsoft.com/office/powerpoint/2010/main" val="1586547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a:extLst>
              <a:ext uri="{FF2B5EF4-FFF2-40B4-BE49-F238E27FC236}">
                <a16:creationId xmlns:a16="http://schemas.microsoft.com/office/drawing/2014/main" id="{C82DAF8F-94AF-20D8-ED88-3CE59CCF5BF3}"/>
              </a:ext>
            </a:extLst>
          </p:cNvPr>
          <p:cNvSpPr>
            <a:spLocks noGrp="1"/>
          </p:cNvSpPr>
          <p:nvPr>
            <p:ph type="title"/>
          </p:nvPr>
        </p:nvSpPr>
        <p:spPr>
          <a:xfrm>
            <a:off x="552450" y="24236"/>
            <a:ext cx="8279098" cy="56195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6799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a:extLst>
              <a:ext uri="{FF2B5EF4-FFF2-40B4-BE49-F238E27FC236}">
                <a16:creationId xmlns:a16="http://schemas.microsoft.com/office/drawing/2014/main" id="{00722246-788A-6602-16F1-D428A758E3A4}"/>
              </a:ext>
            </a:extLst>
          </p:cNvPr>
          <p:cNvSpPr>
            <a:spLocks noGrp="1"/>
          </p:cNvSpPr>
          <p:nvPr>
            <p:ph type="title"/>
          </p:nvPr>
        </p:nvSpPr>
        <p:spPr>
          <a:xfrm>
            <a:off x="542925" y="24236"/>
            <a:ext cx="8288623" cy="56195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291964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C770C00B-F7F7-E720-AC2B-F5D8520819E7}"/>
              </a:ext>
            </a:extLst>
          </p:cNvPr>
          <p:cNvSpPr>
            <a:spLocks noGrp="1"/>
          </p:cNvSpPr>
          <p:nvPr>
            <p:ph type="title"/>
          </p:nvPr>
        </p:nvSpPr>
        <p:spPr>
          <a:xfrm>
            <a:off x="542925" y="24236"/>
            <a:ext cx="8288623" cy="56195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795740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a:lstStyle/>
          <a:p>
            <a:fld id="{24A27DBD-BAEE-4A07-A63A-E3BAC745AC56}" type="datetimeFigureOut">
              <a:rPr lang="en-US" smtClean="0"/>
              <a:t>8/16/2024</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01498D89-AC14-4E1F-947E-DC6C7DE9E7D9}" type="slidenum">
              <a:rPr lang="en-US" smtClean="0"/>
              <a:t>‹#›</a:t>
            </a:fld>
            <a:endParaRPr lang="en-US"/>
          </a:p>
        </p:txBody>
      </p:sp>
      <p:sp>
        <p:nvSpPr>
          <p:cNvPr id="6" name="Title Placeholder 1">
            <a:extLst>
              <a:ext uri="{FF2B5EF4-FFF2-40B4-BE49-F238E27FC236}">
                <a16:creationId xmlns:a16="http://schemas.microsoft.com/office/drawing/2014/main" id="{08920ED7-592B-C28B-AC76-3C4D38320FA2}"/>
              </a:ext>
            </a:extLst>
          </p:cNvPr>
          <p:cNvSpPr>
            <a:spLocks noGrp="1"/>
          </p:cNvSpPr>
          <p:nvPr>
            <p:ph type="title"/>
          </p:nvPr>
        </p:nvSpPr>
        <p:spPr>
          <a:xfrm>
            <a:off x="542925" y="24236"/>
            <a:ext cx="8288623" cy="56195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65055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a:extLst>
              <a:ext uri="{FF2B5EF4-FFF2-40B4-BE49-F238E27FC236}">
                <a16:creationId xmlns:a16="http://schemas.microsoft.com/office/drawing/2014/main" id="{C82DAF8F-94AF-20D8-ED88-3CE59CCF5BF3}"/>
              </a:ext>
            </a:extLst>
          </p:cNvPr>
          <p:cNvSpPr>
            <a:spLocks noGrp="1"/>
          </p:cNvSpPr>
          <p:nvPr>
            <p:ph type="title"/>
          </p:nvPr>
        </p:nvSpPr>
        <p:spPr>
          <a:xfrm>
            <a:off x="552450" y="24236"/>
            <a:ext cx="8279098" cy="56195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1112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a:extLst>
              <a:ext uri="{FF2B5EF4-FFF2-40B4-BE49-F238E27FC236}">
                <a16:creationId xmlns:a16="http://schemas.microsoft.com/office/drawing/2014/main" id="{C82DAF8F-94AF-20D8-ED88-3CE59CCF5BF3}"/>
              </a:ext>
            </a:extLst>
          </p:cNvPr>
          <p:cNvSpPr>
            <a:spLocks noGrp="1"/>
          </p:cNvSpPr>
          <p:nvPr>
            <p:ph type="title"/>
          </p:nvPr>
        </p:nvSpPr>
        <p:spPr>
          <a:xfrm>
            <a:off x="552450" y="24236"/>
            <a:ext cx="8279098" cy="56195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62518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normAutofit/>
          </a:bodyPr>
          <a:lstStyle>
            <a:lvl1pPr>
              <a:defRPr sz="2700"/>
            </a:lvl1pPr>
          </a:lstStyle>
          <a:p>
            <a:r>
              <a:rPr lang="en-US" dirty="0"/>
              <a:t>Click to edit Master title style</a:t>
            </a:r>
          </a:p>
        </p:txBody>
      </p:sp>
      <p:sp>
        <p:nvSpPr>
          <p:cNvPr id="3" name="Text Placeholder 2"/>
          <p:cNvSpPr>
            <a:spLocks noGrp="1"/>
          </p:cNvSpPr>
          <p:nvPr>
            <p:ph type="body" idx="1"/>
          </p:nvPr>
        </p:nvSpPr>
        <p:spPr>
          <a:xfrm>
            <a:off x="623888" y="3442098"/>
            <a:ext cx="7886700" cy="1125140"/>
          </a:xfrm>
        </p:spPr>
        <p:txBody>
          <a:bodyPr>
            <a:normAutofit/>
          </a:bodyPr>
          <a:lstStyle>
            <a:lvl1pPr marL="0" indent="0">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6913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a:extLst>
              <a:ext uri="{FF2B5EF4-FFF2-40B4-BE49-F238E27FC236}">
                <a16:creationId xmlns:a16="http://schemas.microsoft.com/office/drawing/2014/main" id="{00722246-788A-6602-16F1-D428A758E3A4}"/>
              </a:ext>
            </a:extLst>
          </p:cNvPr>
          <p:cNvSpPr>
            <a:spLocks noGrp="1"/>
          </p:cNvSpPr>
          <p:nvPr>
            <p:ph type="title"/>
          </p:nvPr>
        </p:nvSpPr>
        <p:spPr>
          <a:xfrm>
            <a:off x="542925" y="24236"/>
            <a:ext cx="8288623" cy="56195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035410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C770C00B-F7F7-E720-AC2B-F5D8520819E7}"/>
              </a:ext>
            </a:extLst>
          </p:cNvPr>
          <p:cNvSpPr>
            <a:spLocks noGrp="1"/>
          </p:cNvSpPr>
          <p:nvPr>
            <p:ph type="title"/>
          </p:nvPr>
        </p:nvSpPr>
        <p:spPr>
          <a:xfrm>
            <a:off x="542925" y="24236"/>
            <a:ext cx="8288623" cy="56195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6376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a:lstStyle/>
          <a:p>
            <a:fld id="{24A27DBD-BAEE-4A07-A63A-E3BAC745AC56}" type="datetimeFigureOut">
              <a:rPr lang="en-US" smtClean="0"/>
              <a:t>8/16/2024</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01498D89-AC14-4E1F-947E-DC6C7DE9E7D9}" type="slidenum">
              <a:rPr lang="en-US" smtClean="0"/>
              <a:t>‹#›</a:t>
            </a:fld>
            <a:endParaRPr lang="en-US"/>
          </a:p>
        </p:txBody>
      </p:sp>
      <p:sp>
        <p:nvSpPr>
          <p:cNvPr id="6" name="Title Placeholder 1">
            <a:extLst>
              <a:ext uri="{FF2B5EF4-FFF2-40B4-BE49-F238E27FC236}">
                <a16:creationId xmlns:a16="http://schemas.microsoft.com/office/drawing/2014/main" id="{08920ED7-592B-C28B-AC76-3C4D38320FA2}"/>
              </a:ext>
            </a:extLst>
          </p:cNvPr>
          <p:cNvSpPr>
            <a:spLocks noGrp="1"/>
          </p:cNvSpPr>
          <p:nvPr>
            <p:ph type="title"/>
          </p:nvPr>
        </p:nvSpPr>
        <p:spPr>
          <a:xfrm>
            <a:off x="542925" y="24236"/>
            <a:ext cx="8288623" cy="56195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2516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3741CB0-882C-08DC-A7C7-43421138FAFA}"/>
              </a:ext>
            </a:extLst>
          </p:cNvPr>
          <p:cNvGrpSpPr/>
          <p:nvPr userDrawn="1"/>
        </p:nvGrpSpPr>
        <p:grpSpPr>
          <a:xfrm>
            <a:off x="0" y="0"/>
            <a:ext cx="9144000" cy="5143500"/>
            <a:chOff x="0" y="0"/>
            <a:chExt cx="12192000" cy="6858000"/>
          </a:xfrm>
        </p:grpSpPr>
        <p:pic>
          <p:nvPicPr>
            <p:cNvPr id="5" name="Picture 4">
              <a:extLst>
                <a:ext uri="{FF2B5EF4-FFF2-40B4-BE49-F238E27FC236}">
                  <a16:creationId xmlns:a16="http://schemas.microsoft.com/office/drawing/2014/main" id="{4CD1505D-8BE3-E856-D077-EF771F8CD7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D7867ED-7911-B097-F971-57F90CEA5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509" y="5744511"/>
              <a:ext cx="1665190" cy="800572"/>
            </a:xfrm>
            <a:prstGeom prst="rect">
              <a:avLst/>
            </a:prstGeom>
          </p:spPr>
        </p:pic>
        <p:sp>
          <p:nvSpPr>
            <p:cNvPr id="7" name="Title 1">
              <a:extLst>
                <a:ext uri="{FF2B5EF4-FFF2-40B4-BE49-F238E27FC236}">
                  <a16:creationId xmlns:a16="http://schemas.microsoft.com/office/drawing/2014/main" id="{5838E7BC-DBBF-1B34-B84D-6732CFA2864C}"/>
                </a:ext>
              </a:extLst>
            </p:cNvPr>
            <p:cNvSpPr txBox="1">
              <a:spLocks/>
            </p:cNvSpPr>
            <p:nvPr/>
          </p:nvSpPr>
          <p:spPr>
            <a:xfrm>
              <a:off x="2127863" y="5832809"/>
              <a:ext cx="7936274" cy="10251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50" b="1" dirty="0">
                  <a:solidFill>
                    <a:srgbClr val="3399FF"/>
                  </a:solidFill>
                  <a:latin typeface="+mn-lt"/>
                </a:rPr>
                <a:t>110/25 - </a:t>
              </a:r>
              <a:r>
                <a:rPr lang="en-US" sz="1050" b="1" dirty="0" err="1">
                  <a:solidFill>
                    <a:srgbClr val="3399FF"/>
                  </a:solidFill>
                  <a:latin typeface="+mn-lt"/>
                </a:rPr>
                <a:t>Aadarsha</a:t>
              </a:r>
              <a:r>
                <a:rPr lang="en-US" sz="1050" b="1" dirty="0">
                  <a:solidFill>
                    <a:srgbClr val="3399FF"/>
                  </a:solidFill>
                  <a:latin typeface="+mn-lt"/>
                </a:rPr>
                <a:t> Marg, New </a:t>
              </a:r>
              <a:r>
                <a:rPr lang="en-US" sz="1050" b="1" dirty="0" err="1">
                  <a:solidFill>
                    <a:srgbClr val="3399FF"/>
                  </a:solidFill>
                  <a:latin typeface="+mn-lt"/>
                </a:rPr>
                <a:t>Baneshwor</a:t>
              </a:r>
              <a:r>
                <a:rPr lang="en-US" sz="1050" b="1" dirty="0">
                  <a:solidFill>
                    <a:srgbClr val="3399FF"/>
                  </a:solidFill>
                  <a:latin typeface="+mn-lt"/>
                </a:rPr>
                <a:t>, </a:t>
              </a:r>
              <a:r>
                <a:rPr lang="en-US" sz="1050" b="1" dirty="0" err="1">
                  <a:solidFill>
                    <a:srgbClr val="3399FF"/>
                  </a:solidFill>
                  <a:latin typeface="+mn-lt"/>
                </a:rPr>
                <a:t>P.O.Box</a:t>
              </a:r>
              <a:r>
                <a:rPr lang="en-US" sz="1050" b="1" dirty="0">
                  <a:solidFill>
                    <a:srgbClr val="3399FF"/>
                  </a:solidFill>
                  <a:latin typeface="+mn-lt"/>
                </a:rPr>
                <a:t> : 4102 Kathmandu, Nepal</a:t>
              </a:r>
            </a:p>
            <a:p>
              <a:r>
                <a:rPr lang="en-US" sz="1050" b="1" dirty="0">
                  <a:solidFill>
                    <a:srgbClr val="3399FF"/>
                  </a:solidFill>
                  <a:latin typeface="+mn-lt"/>
                </a:rPr>
                <a:t>Phone No, : +977 - 5244051, 5244641, 5244609, Fax: +977 - 01 - 5244376</a:t>
              </a:r>
            </a:p>
            <a:p>
              <a:r>
                <a:rPr lang="en-US" sz="1050" b="1" dirty="0">
                  <a:solidFill>
                    <a:srgbClr val="3399FF"/>
                  </a:solidFill>
                  <a:latin typeface="+mn-lt"/>
                </a:rPr>
                <a:t>email: enpho@enpho.org, website: www.enpho.org</a:t>
              </a:r>
            </a:p>
          </p:txBody>
        </p:sp>
      </p:grpSp>
    </p:spTree>
    <p:extLst>
      <p:ext uri="{BB962C8B-B14F-4D97-AF65-F5344CB8AC3E}">
        <p14:creationId xmlns:p14="http://schemas.microsoft.com/office/powerpoint/2010/main" val="143772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176DB8-7515-90BD-BB7B-68E0B26BABCF}"/>
              </a:ext>
            </a:extLst>
          </p:cNvPr>
          <p:cNvSpPr/>
          <p:nvPr userDrawn="1"/>
        </p:nvSpPr>
        <p:spPr>
          <a:xfrm>
            <a:off x="0" y="0"/>
            <a:ext cx="9144000" cy="5143500"/>
          </a:xfrm>
          <a:prstGeom prst="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2954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740569"/>
            <a:ext cx="4629150" cy="3655219"/>
          </a:xfrm>
        </p:spPr>
        <p:txBody>
          <a:bodyPr>
            <a:normAutofit/>
          </a:bodyPr>
          <a:lstStyle>
            <a:lvl1pPr>
              <a:defRPr sz="2100"/>
            </a:lvl1pPr>
            <a:lvl2pPr>
              <a:defRPr sz="2100"/>
            </a:lvl2pPr>
            <a:lvl3pPr>
              <a:defRPr sz="2100"/>
            </a:lvl3pPr>
            <a:lvl4pPr>
              <a:defRPr sz="2100"/>
            </a:lvl4pPr>
            <a:lvl5pPr>
              <a:defRPr sz="21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24A27DBD-BAEE-4A07-A63A-E3BAC745AC56}" type="datetimeFigureOut">
              <a:rPr lang="en-US" smtClean="0"/>
              <a:t>8/16/2024</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1498D89-AC14-4E1F-947E-DC6C7DE9E7D9}" type="slidenum">
              <a:rPr lang="en-US" smtClean="0"/>
              <a:t>‹#›</a:t>
            </a:fld>
            <a:endParaRPr lang="en-US"/>
          </a:p>
        </p:txBody>
      </p:sp>
    </p:spTree>
    <p:extLst>
      <p:ext uri="{BB962C8B-B14F-4D97-AF65-F5344CB8AC3E}">
        <p14:creationId xmlns:p14="http://schemas.microsoft.com/office/powerpoint/2010/main" val="85257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B3C131-68EF-6AB1-C01B-7CBB195ED770}"/>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302"/>
            <a:ext cx="9144000" cy="5142896"/>
          </a:xfrm>
          <a:prstGeom prst="rect">
            <a:avLst/>
          </a:prstGeom>
        </p:spPr>
      </p:pic>
      <p:sp>
        <p:nvSpPr>
          <p:cNvPr id="2" name="Title Placeholder 1"/>
          <p:cNvSpPr>
            <a:spLocks noGrp="1"/>
          </p:cNvSpPr>
          <p:nvPr>
            <p:ph type="title"/>
          </p:nvPr>
        </p:nvSpPr>
        <p:spPr>
          <a:xfrm>
            <a:off x="552450" y="24236"/>
            <a:ext cx="8279098" cy="5619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52450" y="800928"/>
            <a:ext cx="8247041" cy="42473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4942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685800" rtl="0" eaLnBrk="1" latinLnBrk="0" hangingPunct="1">
        <a:lnSpc>
          <a:spcPct val="90000"/>
        </a:lnSpc>
        <a:spcBef>
          <a:spcPct val="0"/>
        </a:spcBef>
        <a:buNone/>
        <a:defRPr sz="2700" b="1" kern="1200">
          <a:solidFill>
            <a:schemeClr val="accent5"/>
          </a:solidFill>
          <a:latin typeface="+mn-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B96B2CAD-A060-99A6-49AB-E5DDEE8E5BD9}"/>
              </a:ext>
            </a:extLst>
          </p:cNvPr>
          <p:cNvSpPr/>
          <p:nvPr/>
        </p:nvSpPr>
        <p:spPr>
          <a:xfrm>
            <a:off x="5179265" y="1504950"/>
            <a:ext cx="3810000" cy="1615827"/>
          </a:xfrm>
          <a:prstGeom prst="rect">
            <a:avLst/>
          </a:prstGeom>
        </p:spPr>
        <p:txBody>
          <a:bodyPr wrap="square" anchor="b">
            <a:spAutoFit/>
          </a:bodyPr>
          <a:lstStyle/>
          <a:p>
            <a:pPr algn="ctr">
              <a:spcAft>
                <a:spcPts val="450"/>
              </a:spcAft>
            </a:pPr>
            <a:r>
              <a:rPr lang="en-US" sz="3300" b="1">
                <a:solidFill>
                  <a:schemeClr val="accent5"/>
                </a:solidFill>
              </a:rPr>
              <a:t>Gender perspective in WASH services and facilities</a:t>
            </a:r>
            <a:endParaRPr lang="en-US" sz="3300" b="1" dirty="0">
              <a:solidFill>
                <a:schemeClr val="accent5"/>
              </a:solidFill>
              <a:cs typeface="Arial"/>
            </a:endParaRPr>
          </a:p>
        </p:txBody>
      </p:sp>
      <p:sp>
        <p:nvSpPr>
          <p:cNvPr id="38" name="Rectangle 37">
            <a:extLst>
              <a:ext uri="{FF2B5EF4-FFF2-40B4-BE49-F238E27FC236}">
                <a16:creationId xmlns:a16="http://schemas.microsoft.com/office/drawing/2014/main" id="{0A4F0E0C-82D4-D66B-DB41-F65EFAB5F87F}"/>
              </a:ext>
            </a:extLst>
          </p:cNvPr>
          <p:cNvSpPr/>
          <p:nvPr/>
        </p:nvSpPr>
        <p:spPr>
          <a:xfrm>
            <a:off x="5410200" y="3257550"/>
            <a:ext cx="3348130" cy="346249"/>
          </a:xfrm>
          <a:prstGeom prst="rect">
            <a:avLst/>
          </a:prstGeom>
        </p:spPr>
        <p:txBody>
          <a:bodyPr wrap="square" anchor="b">
            <a:spAutoFit/>
          </a:bodyPr>
          <a:lstStyle/>
          <a:p>
            <a:pPr algn="ctr">
              <a:spcAft>
                <a:spcPts val="450"/>
              </a:spcAft>
            </a:pPr>
            <a:r>
              <a:rPr lang="en-GB" sz="1650" b="1" dirty="0">
                <a:solidFill>
                  <a:schemeClr val="accent5"/>
                </a:solidFill>
              </a:rPr>
              <a:t>Subash K. C.</a:t>
            </a:r>
            <a:endParaRPr lang="en-US" sz="1650" b="1" dirty="0">
              <a:solidFill>
                <a:schemeClr val="accent5"/>
              </a:solidFill>
              <a:cs typeface="Arial"/>
            </a:endParaRPr>
          </a:p>
        </p:txBody>
      </p:sp>
    </p:spTree>
    <p:extLst>
      <p:ext uri="{BB962C8B-B14F-4D97-AF65-F5344CB8AC3E}">
        <p14:creationId xmlns:p14="http://schemas.microsoft.com/office/powerpoint/2010/main" val="2098852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olorful icons&#10;&#10;Description automatically generated with medium confidence">
            <a:extLst>
              <a:ext uri="{FF2B5EF4-FFF2-40B4-BE49-F238E27FC236}">
                <a16:creationId xmlns:a16="http://schemas.microsoft.com/office/drawing/2014/main" id="{F9BCBCE9-A317-4038-9228-369FBD6140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888546"/>
            <a:ext cx="3886200" cy="2224849"/>
          </a:xfrm>
          <a:prstGeom prst="rect">
            <a:avLst/>
          </a:prstGeom>
          <a:noFill/>
        </p:spPr>
      </p:pic>
      <p:sp>
        <p:nvSpPr>
          <p:cNvPr id="2" name="Content Placeholder 1">
            <a:extLst>
              <a:ext uri="{FF2B5EF4-FFF2-40B4-BE49-F238E27FC236}">
                <a16:creationId xmlns:a16="http://schemas.microsoft.com/office/drawing/2014/main" id="{33BC6D3C-3896-CF70-76CB-727F10D88DA7}"/>
              </a:ext>
            </a:extLst>
          </p:cNvPr>
          <p:cNvSpPr>
            <a:spLocks noGrp="1"/>
          </p:cNvSpPr>
          <p:nvPr>
            <p:ph sz="half" idx="2"/>
          </p:nvPr>
        </p:nvSpPr>
        <p:spPr>
          <a:xfrm>
            <a:off x="4629150" y="1047750"/>
            <a:ext cx="4202398" cy="3584973"/>
          </a:xfrm>
        </p:spPr>
        <p:txBody>
          <a:bodyPr>
            <a:normAutofit/>
          </a:bodyPr>
          <a:lstStyle/>
          <a:p>
            <a:r>
              <a:rPr lang="en-US" dirty="0"/>
              <a:t>Sanitation for All</a:t>
            </a:r>
          </a:p>
          <a:p>
            <a:r>
              <a:rPr lang="en-US" dirty="0"/>
              <a:t>Commitments and Targets</a:t>
            </a:r>
          </a:p>
          <a:p>
            <a:r>
              <a:rPr lang="en-US" dirty="0"/>
              <a:t>National and International Indicators</a:t>
            </a:r>
          </a:p>
          <a:p>
            <a:r>
              <a:rPr lang="en-US" dirty="0"/>
              <a:t>More support for more needy group/individual</a:t>
            </a:r>
          </a:p>
          <a:p>
            <a:r>
              <a:rPr lang="en-US" dirty="0"/>
              <a:t>Multi-sectoral impacts</a:t>
            </a:r>
          </a:p>
          <a:p>
            <a:r>
              <a:rPr lang="en-US" dirty="0"/>
              <a:t>Sustainability</a:t>
            </a:r>
          </a:p>
          <a:p>
            <a:endParaRPr lang="en-US" dirty="0"/>
          </a:p>
        </p:txBody>
      </p:sp>
      <p:sp>
        <p:nvSpPr>
          <p:cNvPr id="3" name="Title 2">
            <a:extLst>
              <a:ext uri="{FF2B5EF4-FFF2-40B4-BE49-F238E27FC236}">
                <a16:creationId xmlns:a16="http://schemas.microsoft.com/office/drawing/2014/main" id="{989195C8-98A3-2059-2E02-7B581D9C1791}"/>
              </a:ext>
            </a:extLst>
          </p:cNvPr>
          <p:cNvSpPr>
            <a:spLocks noGrp="1"/>
          </p:cNvSpPr>
          <p:nvPr>
            <p:ph type="title"/>
          </p:nvPr>
        </p:nvSpPr>
        <p:spPr>
          <a:xfrm>
            <a:off x="542925" y="24236"/>
            <a:ext cx="8288623" cy="561958"/>
          </a:xfrm>
        </p:spPr>
        <p:txBody>
          <a:bodyPr anchor="ctr">
            <a:normAutofit/>
          </a:bodyPr>
          <a:lstStyle/>
          <a:p>
            <a:r>
              <a:rPr lang="en-US" dirty="0"/>
              <a:t>Why to link gender perspective in sanitation?</a:t>
            </a:r>
          </a:p>
        </p:txBody>
      </p:sp>
    </p:spTree>
    <p:extLst>
      <p:ext uri="{BB962C8B-B14F-4D97-AF65-F5344CB8AC3E}">
        <p14:creationId xmlns:p14="http://schemas.microsoft.com/office/powerpoint/2010/main" val="1165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F3F0-5F82-F2D1-B355-931E79619EF9}"/>
              </a:ext>
            </a:extLst>
          </p:cNvPr>
          <p:cNvSpPr txBox="1">
            <a:spLocks/>
          </p:cNvSpPr>
          <p:nvPr/>
        </p:nvSpPr>
        <p:spPr>
          <a:xfrm>
            <a:off x="0" y="1943100"/>
            <a:ext cx="9144000" cy="857250"/>
          </a:xfrm>
          <a:prstGeom prst="rect">
            <a:avLst/>
          </a:prstGeom>
        </p:spPr>
        <p:txBody>
          <a:bodyPr>
            <a:noAutofit/>
          </a:bodyPr>
          <a:lstStyle>
            <a:lvl1pPr algn="l" defTabSz="685800" rtl="0" eaLnBrk="1" latinLnBrk="0" hangingPunct="1">
              <a:lnSpc>
                <a:spcPct val="90000"/>
              </a:lnSpc>
              <a:spcBef>
                <a:spcPct val="0"/>
              </a:spcBef>
              <a:buNone/>
              <a:defRPr sz="2700" b="1" kern="1200">
                <a:solidFill>
                  <a:schemeClr val="accent5"/>
                </a:solidFill>
                <a:latin typeface="+mn-lt"/>
                <a:ea typeface="+mj-ea"/>
                <a:cs typeface="Arial" panose="020B0604020202020204" pitchFamily="34" charset="0"/>
              </a:defRPr>
            </a:lvl1pPr>
          </a:lstStyle>
          <a:p>
            <a:pPr algn="ctr">
              <a:lnSpc>
                <a:spcPct val="160000"/>
              </a:lnSpc>
            </a:pPr>
            <a:r>
              <a:rPr lang="en-US" sz="3200" dirty="0"/>
              <a:t>GEDSI issues/barriers and </a:t>
            </a:r>
          </a:p>
          <a:p>
            <a:pPr algn="ctr">
              <a:lnSpc>
                <a:spcPct val="160000"/>
              </a:lnSpc>
            </a:pPr>
            <a:r>
              <a:rPr lang="en-US" sz="3200" dirty="0"/>
              <a:t>possible interventions in urban sanitation services</a:t>
            </a:r>
          </a:p>
        </p:txBody>
      </p:sp>
    </p:spTree>
    <p:extLst>
      <p:ext uri="{BB962C8B-B14F-4D97-AF65-F5344CB8AC3E}">
        <p14:creationId xmlns:p14="http://schemas.microsoft.com/office/powerpoint/2010/main" val="2381858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a:t>GEDSI issues and possible intervention: Group </a:t>
            </a:r>
            <a:r>
              <a:rPr lang="en-US" dirty="0"/>
              <a:t>Activity</a:t>
            </a:r>
          </a:p>
        </p:txBody>
      </p:sp>
      <p:pic>
        <p:nvPicPr>
          <p:cNvPr id="2" name="Content Placeholder 4" descr="A picture containing clipart&#10;&#10;Description automatically generated">
            <a:extLst>
              <a:ext uri="{FF2B5EF4-FFF2-40B4-BE49-F238E27FC236}">
                <a16:creationId xmlns:a16="http://schemas.microsoft.com/office/drawing/2014/main" id="{EFBE914F-1050-437C-8F74-AC447DAD71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761" y="1151006"/>
            <a:ext cx="4294187" cy="320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10" descr="Clock with solid fill">
            <a:extLst>
              <a:ext uri="{FF2B5EF4-FFF2-40B4-BE49-F238E27FC236}">
                <a16:creationId xmlns:a16="http://schemas.microsoft.com/office/drawing/2014/main" id="{9B23CF22-FE8B-7532-D6D1-48B8DB78C9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2266950"/>
            <a:ext cx="1350893" cy="135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a:extLst>
              <a:ext uri="{FF2B5EF4-FFF2-40B4-BE49-F238E27FC236}">
                <a16:creationId xmlns:a16="http://schemas.microsoft.com/office/drawing/2014/main" id="{44D5DB9B-7EDA-B84A-E816-1C3FC49437A4}"/>
              </a:ext>
            </a:extLst>
          </p:cNvPr>
          <p:cNvSpPr txBox="1">
            <a:spLocks noChangeArrowheads="1"/>
          </p:cNvSpPr>
          <p:nvPr/>
        </p:nvSpPr>
        <p:spPr bwMode="auto">
          <a:xfrm>
            <a:off x="5257800" y="2753094"/>
            <a:ext cx="16130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2pPr>
            <a:lvl3pPr marL="1143000" indent="-22860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3pPr>
            <a:lvl4pPr marL="1600200" indent="-22860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4pPr>
            <a:lvl5pPr marL="2057400" indent="-22860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9pPr>
          </a:lstStyle>
          <a:p>
            <a:pPr>
              <a:lnSpc>
                <a:spcPct val="100000"/>
              </a:lnSpc>
              <a:spcBef>
                <a:spcPct val="0"/>
              </a:spcBef>
              <a:buFontTx/>
              <a:buNone/>
            </a:pPr>
            <a:r>
              <a:rPr lang="en-US" altLang="en-US" sz="2000">
                <a:latin typeface="+mn-lt"/>
              </a:rPr>
              <a:t>4 </a:t>
            </a:r>
            <a:r>
              <a:rPr lang="en-US" altLang="en-US" sz="2000" dirty="0">
                <a:latin typeface="+mn-lt"/>
              </a:rPr>
              <a:t>Groups</a:t>
            </a:r>
          </a:p>
          <a:p>
            <a:pPr>
              <a:lnSpc>
                <a:spcPct val="100000"/>
              </a:lnSpc>
              <a:spcBef>
                <a:spcPct val="0"/>
              </a:spcBef>
              <a:buFontTx/>
              <a:buNone/>
            </a:pPr>
            <a:r>
              <a:rPr lang="en-US" altLang="en-US" sz="2000">
                <a:latin typeface="+mn-lt"/>
              </a:rPr>
              <a:t>7 </a:t>
            </a:r>
            <a:r>
              <a:rPr lang="en-US" altLang="en-US" sz="2000" dirty="0">
                <a:latin typeface="+mn-lt"/>
              </a:rPr>
              <a:t>minutes</a:t>
            </a:r>
          </a:p>
        </p:txBody>
      </p:sp>
      <p:sp>
        <p:nvSpPr>
          <p:cNvPr id="7" name="TextBox 6">
            <a:extLst>
              <a:ext uri="{FF2B5EF4-FFF2-40B4-BE49-F238E27FC236}">
                <a16:creationId xmlns:a16="http://schemas.microsoft.com/office/drawing/2014/main" id="{58D5306A-2420-86F9-C6D8-A4F87E1030D8}"/>
              </a:ext>
            </a:extLst>
          </p:cNvPr>
          <p:cNvSpPr txBox="1"/>
          <p:nvPr/>
        </p:nvSpPr>
        <p:spPr>
          <a:xfrm>
            <a:off x="4503452" y="844010"/>
            <a:ext cx="4411948" cy="1200329"/>
          </a:xfrm>
          <a:prstGeom prst="rect">
            <a:avLst/>
          </a:prstGeom>
          <a:noFill/>
        </p:spPr>
        <p:txBody>
          <a:bodyPr wrap="square">
            <a:spAutoFit/>
          </a:bodyPr>
          <a:lstStyle/>
          <a:p>
            <a:r>
              <a:rPr lang="en-US" sz="2400" dirty="0"/>
              <a:t>Discuss about current issues/ barriers in sanitation in terms of gender and social inclusion</a:t>
            </a:r>
          </a:p>
        </p:txBody>
      </p:sp>
    </p:spTree>
    <p:extLst>
      <p:ext uri="{BB962C8B-B14F-4D97-AF65-F5344CB8AC3E}">
        <p14:creationId xmlns:p14="http://schemas.microsoft.com/office/powerpoint/2010/main" val="2080496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53F9CB-6C73-BD10-0492-B9A0F7D667D1}"/>
              </a:ext>
            </a:extLst>
          </p:cNvPr>
          <p:cNvSpPr>
            <a:spLocks noGrp="1"/>
          </p:cNvSpPr>
          <p:nvPr>
            <p:ph idx="1"/>
          </p:nvPr>
        </p:nvSpPr>
        <p:spPr>
          <a:xfrm>
            <a:off x="552451" y="800928"/>
            <a:ext cx="5772150" cy="4247322"/>
          </a:xfrm>
        </p:spPr>
        <p:txBody>
          <a:bodyPr>
            <a:normAutofit/>
          </a:bodyPr>
          <a:lstStyle/>
          <a:p>
            <a:pPr lvl="0"/>
            <a:r>
              <a:rPr lang="en-US" sz="2400" dirty="0"/>
              <a:t>Physical Burden (household chores are prime roles of women)</a:t>
            </a:r>
          </a:p>
          <a:p>
            <a:pPr lvl="0"/>
            <a:r>
              <a:rPr lang="en-US" sz="2400" dirty="0"/>
              <a:t>No roles of needy person in decision-making</a:t>
            </a:r>
          </a:p>
          <a:p>
            <a:pPr lvl="0"/>
            <a:r>
              <a:rPr lang="en-US" sz="2400" dirty="0"/>
              <a:t>Safety Concerns (Not safe for all)</a:t>
            </a:r>
          </a:p>
          <a:p>
            <a:pPr lvl="0"/>
            <a:r>
              <a:rPr lang="en-US" dirty="0"/>
              <a:t>Not user-friendly f</a:t>
            </a:r>
            <a:r>
              <a:rPr lang="en-US" sz="2400" dirty="0"/>
              <a:t>acilities and infrastructure design</a:t>
            </a:r>
          </a:p>
          <a:p>
            <a:pPr lvl="0"/>
            <a:r>
              <a:rPr lang="en-US" sz="2400" dirty="0"/>
              <a:t>Unequal participation in skill-based activities</a:t>
            </a:r>
          </a:p>
        </p:txBody>
      </p:sp>
      <p:sp>
        <p:nvSpPr>
          <p:cNvPr id="3" name="Title 2">
            <a:extLst>
              <a:ext uri="{FF2B5EF4-FFF2-40B4-BE49-F238E27FC236}">
                <a16:creationId xmlns:a16="http://schemas.microsoft.com/office/drawing/2014/main" id="{21DB6060-0A9C-72BE-C841-08C6CC754B7B}"/>
              </a:ext>
            </a:extLst>
          </p:cNvPr>
          <p:cNvSpPr>
            <a:spLocks noGrp="1"/>
          </p:cNvSpPr>
          <p:nvPr>
            <p:ph type="title"/>
          </p:nvPr>
        </p:nvSpPr>
        <p:spPr/>
        <p:txBody>
          <a:bodyPr/>
          <a:lstStyle/>
          <a:p>
            <a:r>
              <a:rPr lang="en-US" sz="2800" dirty="0"/>
              <a:t>Current issues/ barriers in sanitation</a:t>
            </a:r>
            <a:endParaRPr lang="en-US" dirty="0"/>
          </a:p>
        </p:txBody>
      </p:sp>
      <p:pic>
        <p:nvPicPr>
          <p:cNvPr id="4" name="Picture 2">
            <a:extLst>
              <a:ext uri="{FF2B5EF4-FFF2-40B4-BE49-F238E27FC236}">
                <a16:creationId xmlns:a16="http://schemas.microsoft.com/office/drawing/2014/main" id="{5B2F4AED-BBC1-0EF3-3A10-E713AEDB2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733550"/>
            <a:ext cx="3300778" cy="2296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75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53F9CB-6C73-BD10-0492-B9A0F7D667D1}"/>
              </a:ext>
            </a:extLst>
          </p:cNvPr>
          <p:cNvSpPr>
            <a:spLocks noGrp="1"/>
          </p:cNvSpPr>
          <p:nvPr>
            <p:ph idx="1"/>
          </p:nvPr>
        </p:nvSpPr>
        <p:spPr>
          <a:xfrm>
            <a:off x="457200" y="800928"/>
            <a:ext cx="8342291" cy="4342572"/>
          </a:xfrm>
        </p:spPr>
        <p:txBody>
          <a:bodyPr>
            <a:normAutofit fontScale="92500" lnSpcReduction="10000"/>
          </a:bodyPr>
          <a:lstStyle/>
          <a:p>
            <a:pPr lvl="0"/>
            <a:r>
              <a:rPr lang="en-US" sz="2400" dirty="0"/>
              <a:t>Discriminative social and cultural norms</a:t>
            </a:r>
          </a:p>
          <a:p>
            <a:pPr lvl="0"/>
            <a:endParaRPr lang="en-US" sz="2400" dirty="0"/>
          </a:p>
          <a:p>
            <a:pPr lvl="0"/>
            <a:r>
              <a:rPr lang="en-US" sz="2400" dirty="0"/>
              <a:t>Accessibility challenge</a:t>
            </a:r>
          </a:p>
          <a:p>
            <a:pPr lvl="0"/>
            <a:endParaRPr lang="en-US" sz="2400" dirty="0"/>
          </a:p>
          <a:p>
            <a:pPr lvl="0"/>
            <a:r>
              <a:rPr lang="en-US" dirty="0"/>
              <a:t>Ina</a:t>
            </a:r>
            <a:r>
              <a:rPr lang="en-US" sz="2400" dirty="0"/>
              <a:t>dequate facilities</a:t>
            </a:r>
          </a:p>
          <a:p>
            <a:pPr lvl="0"/>
            <a:endParaRPr lang="en-US" sz="2400" dirty="0"/>
          </a:p>
          <a:p>
            <a:pPr lvl="0"/>
            <a:r>
              <a:rPr lang="en-US" sz="2400" dirty="0"/>
              <a:t>Poor - Occupational health and safety</a:t>
            </a:r>
          </a:p>
          <a:p>
            <a:pPr lvl="0"/>
            <a:endParaRPr lang="en-US" sz="2400" dirty="0"/>
          </a:p>
          <a:p>
            <a:pPr lvl="0"/>
            <a:r>
              <a:rPr lang="en-US" sz="2400" dirty="0"/>
              <a:t>Unequal employment opportunities </a:t>
            </a:r>
          </a:p>
          <a:p>
            <a:pPr lvl="0"/>
            <a:endParaRPr lang="en-US" sz="2400" dirty="0"/>
          </a:p>
          <a:p>
            <a:pPr lvl="0"/>
            <a:r>
              <a:rPr lang="en-US" sz="2400" dirty="0"/>
              <a:t>Not meaningful representation </a:t>
            </a:r>
          </a:p>
        </p:txBody>
      </p:sp>
      <p:sp>
        <p:nvSpPr>
          <p:cNvPr id="3" name="Title 2">
            <a:extLst>
              <a:ext uri="{FF2B5EF4-FFF2-40B4-BE49-F238E27FC236}">
                <a16:creationId xmlns:a16="http://schemas.microsoft.com/office/drawing/2014/main" id="{21DB6060-0A9C-72BE-C841-08C6CC754B7B}"/>
              </a:ext>
            </a:extLst>
          </p:cNvPr>
          <p:cNvSpPr>
            <a:spLocks noGrp="1"/>
          </p:cNvSpPr>
          <p:nvPr>
            <p:ph type="title"/>
          </p:nvPr>
        </p:nvSpPr>
        <p:spPr/>
        <p:txBody>
          <a:bodyPr>
            <a:normAutofit/>
          </a:bodyPr>
          <a:lstStyle/>
          <a:p>
            <a:r>
              <a:rPr lang="en-US" sz="2800" dirty="0"/>
              <a:t>Current issues/ barriers in sanitation</a:t>
            </a:r>
          </a:p>
        </p:txBody>
      </p:sp>
      <p:pic>
        <p:nvPicPr>
          <p:cNvPr id="4" name="Picture 2">
            <a:extLst>
              <a:ext uri="{FF2B5EF4-FFF2-40B4-BE49-F238E27FC236}">
                <a16:creationId xmlns:a16="http://schemas.microsoft.com/office/drawing/2014/main" id="{5B2F4AED-BBC1-0EF3-3A10-E713AEDB2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334452" y="1200150"/>
            <a:ext cx="3809548" cy="3066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09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Impacts ?? </a:t>
            </a:r>
          </a:p>
        </p:txBody>
      </p:sp>
      <p:grpSp>
        <p:nvGrpSpPr>
          <p:cNvPr id="7" name="Group 6"/>
          <p:cNvGrpSpPr/>
          <p:nvPr/>
        </p:nvGrpSpPr>
        <p:grpSpPr>
          <a:xfrm>
            <a:off x="5698563" y="2418871"/>
            <a:ext cx="3555423" cy="1959771"/>
            <a:chOff x="4313460" y="1074494"/>
            <a:chExt cx="3555423" cy="1959771"/>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460" y="1074494"/>
              <a:ext cx="1802823" cy="195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16283" y="1725378"/>
              <a:ext cx="1752600" cy="461665"/>
            </a:xfrm>
            <a:prstGeom prst="rect">
              <a:avLst/>
            </a:prstGeom>
            <a:noFill/>
          </p:spPr>
          <p:txBody>
            <a:bodyPr wrap="square" rtlCol="0">
              <a:spAutoFit/>
            </a:bodyPr>
            <a:lstStyle/>
            <a:p>
              <a:r>
                <a:rPr lang="en-US" sz="2400" dirty="0"/>
                <a:t>Violence</a:t>
              </a:r>
            </a:p>
          </p:txBody>
        </p:sp>
      </p:grpSp>
      <p:grpSp>
        <p:nvGrpSpPr>
          <p:cNvPr id="12" name="Group 11"/>
          <p:cNvGrpSpPr/>
          <p:nvPr/>
        </p:nvGrpSpPr>
        <p:grpSpPr>
          <a:xfrm>
            <a:off x="4784082" y="256134"/>
            <a:ext cx="2419481" cy="1920284"/>
            <a:chOff x="5334000" y="2532871"/>
            <a:chExt cx="2419481" cy="1920284"/>
          </a:xfrm>
        </p:grpSpPr>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532871"/>
              <a:ext cx="2419481" cy="1458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000881" y="3991490"/>
              <a:ext cx="1752600" cy="461665"/>
            </a:xfrm>
            <a:prstGeom prst="rect">
              <a:avLst/>
            </a:prstGeom>
            <a:noFill/>
          </p:spPr>
          <p:txBody>
            <a:bodyPr wrap="square" rtlCol="0">
              <a:spAutoFit/>
            </a:bodyPr>
            <a:lstStyle/>
            <a:p>
              <a:r>
                <a:rPr lang="en-US" sz="2400" dirty="0"/>
                <a:t>Education</a:t>
              </a:r>
            </a:p>
          </p:txBody>
        </p:sp>
      </p:grpSp>
      <p:grpSp>
        <p:nvGrpSpPr>
          <p:cNvPr id="6" name="Group 5"/>
          <p:cNvGrpSpPr/>
          <p:nvPr/>
        </p:nvGrpSpPr>
        <p:grpSpPr>
          <a:xfrm>
            <a:off x="533400" y="1123310"/>
            <a:ext cx="3657600" cy="1959141"/>
            <a:chOff x="533400" y="1123310"/>
            <a:chExt cx="3657600" cy="1959141"/>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23310"/>
              <a:ext cx="1905000" cy="1959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438400" y="1869714"/>
              <a:ext cx="1752600" cy="461665"/>
            </a:xfrm>
            <a:prstGeom prst="rect">
              <a:avLst/>
            </a:prstGeom>
            <a:noFill/>
          </p:spPr>
          <p:txBody>
            <a:bodyPr wrap="square" rtlCol="0">
              <a:spAutoFit/>
            </a:bodyPr>
            <a:lstStyle/>
            <a:p>
              <a:r>
                <a:rPr lang="en-US" sz="2400" dirty="0"/>
                <a:t>Productivity</a:t>
              </a:r>
            </a:p>
          </p:txBody>
        </p:sp>
      </p:grpSp>
      <p:grpSp>
        <p:nvGrpSpPr>
          <p:cNvPr id="8" name="Group 7"/>
          <p:cNvGrpSpPr/>
          <p:nvPr/>
        </p:nvGrpSpPr>
        <p:grpSpPr>
          <a:xfrm>
            <a:off x="1257300" y="3262180"/>
            <a:ext cx="4381500" cy="1708643"/>
            <a:chOff x="1257300" y="3165336"/>
            <a:chExt cx="4381500" cy="1805487"/>
          </a:xfrm>
        </p:grpSpPr>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3165336"/>
              <a:ext cx="2569137" cy="180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886200" y="3883413"/>
              <a:ext cx="1752600" cy="461665"/>
            </a:xfrm>
            <a:prstGeom prst="rect">
              <a:avLst/>
            </a:prstGeom>
            <a:noFill/>
          </p:spPr>
          <p:txBody>
            <a:bodyPr wrap="square" rtlCol="0">
              <a:spAutoFit/>
            </a:bodyPr>
            <a:lstStyle/>
            <a:p>
              <a:r>
                <a:rPr lang="en-US" sz="2400" dirty="0"/>
                <a:t>Health</a:t>
              </a:r>
            </a:p>
          </p:txBody>
        </p:sp>
      </p:grpSp>
    </p:spTree>
    <p:extLst>
      <p:ext uri="{BB962C8B-B14F-4D97-AF65-F5344CB8AC3E}">
        <p14:creationId xmlns:p14="http://schemas.microsoft.com/office/powerpoint/2010/main" val="240996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t>Possible Interventions: Group Activity</a:t>
            </a:r>
          </a:p>
        </p:txBody>
      </p:sp>
      <p:pic>
        <p:nvPicPr>
          <p:cNvPr id="2" name="Content Placeholder 4" descr="A picture containing clipart&#10;&#10;Description automatically generated">
            <a:extLst>
              <a:ext uri="{FF2B5EF4-FFF2-40B4-BE49-F238E27FC236}">
                <a16:creationId xmlns:a16="http://schemas.microsoft.com/office/drawing/2014/main" id="{EFBE914F-1050-437C-8F74-AC447DAD71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761" y="1151006"/>
            <a:ext cx="4294187" cy="320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10" descr="Clock with solid fill">
            <a:extLst>
              <a:ext uri="{FF2B5EF4-FFF2-40B4-BE49-F238E27FC236}">
                <a16:creationId xmlns:a16="http://schemas.microsoft.com/office/drawing/2014/main" id="{9B23CF22-FE8B-7532-D6D1-48B8DB78C9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2266950"/>
            <a:ext cx="1350893" cy="135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a:extLst>
              <a:ext uri="{FF2B5EF4-FFF2-40B4-BE49-F238E27FC236}">
                <a16:creationId xmlns:a16="http://schemas.microsoft.com/office/drawing/2014/main" id="{44D5DB9B-7EDA-B84A-E816-1C3FC49437A4}"/>
              </a:ext>
            </a:extLst>
          </p:cNvPr>
          <p:cNvSpPr txBox="1">
            <a:spLocks noChangeArrowheads="1"/>
          </p:cNvSpPr>
          <p:nvPr/>
        </p:nvSpPr>
        <p:spPr bwMode="auto">
          <a:xfrm>
            <a:off x="5257800" y="2753094"/>
            <a:ext cx="16130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2pPr>
            <a:lvl3pPr marL="1143000" indent="-22860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3pPr>
            <a:lvl4pPr marL="1600200" indent="-22860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4pPr>
            <a:lvl5pPr marL="2057400" indent="-22860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9pPr>
          </a:lstStyle>
          <a:p>
            <a:pPr>
              <a:lnSpc>
                <a:spcPct val="100000"/>
              </a:lnSpc>
              <a:spcBef>
                <a:spcPct val="0"/>
              </a:spcBef>
              <a:buFontTx/>
              <a:buNone/>
            </a:pPr>
            <a:r>
              <a:rPr lang="en-US" altLang="en-US" sz="2000">
                <a:latin typeface="+mn-lt"/>
              </a:rPr>
              <a:t>4 </a:t>
            </a:r>
            <a:r>
              <a:rPr lang="en-US" altLang="en-US" sz="2000" dirty="0">
                <a:latin typeface="+mn-lt"/>
              </a:rPr>
              <a:t>Groups</a:t>
            </a:r>
          </a:p>
          <a:p>
            <a:pPr>
              <a:lnSpc>
                <a:spcPct val="100000"/>
              </a:lnSpc>
              <a:spcBef>
                <a:spcPct val="0"/>
              </a:spcBef>
              <a:buFontTx/>
              <a:buNone/>
            </a:pPr>
            <a:r>
              <a:rPr lang="en-US" altLang="en-US" sz="2000">
                <a:latin typeface="+mn-lt"/>
              </a:rPr>
              <a:t>7 </a:t>
            </a:r>
            <a:r>
              <a:rPr lang="en-US" altLang="en-US" sz="2000" dirty="0">
                <a:latin typeface="+mn-lt"/>
              </a:rPr>
              <a:t>minutes</a:t>
            </a:r>
          </a:p>
        </p:txBody>
      </p:sp>
      <p:sp>
        <p:nvSpPr>
          <p:cNvPr id="7" name="TextBox 6">
            <a:extLst>
              <a:ext uri="{FF2B5EF4-FFF2-40B4-BE49-F238E27FC236}">
                <a16:creationId xmlns:a16="http://schemas.microsoft.com/office/drawing/2014/main" id="{58D5306A-2420-86F9-C6D8-A4F87E1030D8}"/>
              </a:ext>
            </a:extLst>
          </p:cNvPr>
          <p:cNvSpPr txBox="1"/>
          <p:nvPr/>
        </p:nvSpPr>
        <p:spPr>
          <a:xfrm>
            <a:off x="4503452" y="844010"/>
            <a:ext cx="4411948" cy="1200329"/>
          </a:xfrm>
          <a:prstGeom prst="rect">
            <a:avLst/>
          </a:prstGeom>
          <a:noFill/>
        </p:spPr>
        <p:txBody>
          <a:bodyPr wrap="square">
            <a:spAutoFit/>
          </a:bodyPr>
          <a:lstStyle/>
          <a:p>
            <a:r>
              <a:rPr lang="en-US" sz="2400"/>
              <a:t>Discuss about possible interventions for issues and gaps in earlier group activity</a:t>
            </a:r>
          </a:p>
        </p:txBody>
      </p:sp>
    </p:spTree>
    <p:extLst>
      <p:ext uri="{BB962C8B-B14F-4D97-AF65-F5344CB8AC3E}">
        <p14:creationId xmlns:p14="http://schemas.microsoft.com/office/powerpoint/2010/main" val="3084809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438150"/>
            <a:ext cx="8247041" cy="4247322"/>
          </a:xfrm>
        </p:spPr>
        <p:txBody>
          <a:bodyPr>
            <a:normAutofit/>
          </a:bodyPr>
          <a:lstStyle/>
          <a:p>
            <a:pPr>
              <a:lnSpc>
                <a:spcPct val="150000"/>
              </a:lnSpc>
            </a:pPr>
            <a:r>
              <a:rPr lang="en-US" dirty="0"/>
              <a:t>Gender Analysis</a:t>
            </a:r>
          </a:p>
          <a:p>
            <a:pPr>
              <a:lnSpc>
                <a:spcPct val="150000"/>
              </a:lnSpc>
            </a:pPr>
            <a:r>
              <a:rPr lang="en-US" dirty="0"/>
              <a:t>Participatory Design and Inclusion </a:t>
            </a:r>
          </a:p>
          <a:p>
            <a:pPr>
              <a:lnSpc>
                <a:spcPct val="150000"/>
              </a:lnSpc>
            </a:pPr>
            <a:r>
              <a:rPr lang="en-US" dirty="0"/>
              <a:t>Resource Allocation</a:t>
            </a:r>
          </a:p>
          <a:p>
            <a:pPr>
              <a:lnSpc>
                <a:spcPct val="150000"/>
              </a:lnSpc>
            </a:pPr>
            <a:r>
              <a:rPr lang="en-US" dirty="0"/>
              <a:t>Inclusive Facilities</a:t>
            </a:r>
          </a:p>
          <a:p>
            <a:pPr>
              <a:lnSpc>
                <a:spcPct val="150000"/>
              </a:lnSpc>
            </a:pPr>
            <a:r>
              <a:rPr lang="en-US" dirty="0"/>
              <a:t>Safety and Security</a:t>
            </a:r>
          </a:p>
          <a:p>
            <a:pPr>
              <a:lnSpc>
                <a:spcPct val="150000"/>
              </a:lnSpc>
            </a:pPr>
            <a:r>
              <a:rPr lang="en-US" dirty="0"/>
              <a:t>Capacity Building	</a:t>
            </a:r>
          </a:p>
          <a:p>
            <a:pPr>
              <a:lnSpc>
                <a:spcPct val="150000"/>
              </a:lnSpc>
            </a:pPr>
            <a:endParaRPr lang="en-US" dirty="0"/>
          </a:p>
        </p:txBody>
      </p:sp>
      <p:sp>
        <p:nvSpPr>
          <p:cNvPr id="2" name="Title 1"/>
          <p:cNvSpPr>
            <a:spLocks noGrp="1"/>
          </p:cNvSpPr>
          <p:nvPr>
            <p:ph type="title"/>
          </p:nvPr>
        </p:nvSpPr>
        <p:spPr/>
        <p:txBody>
          <a:bodyPr/>
          <a:lstStyle/>
          <a:p>
            <a:r>
              <a:rPr lang="en-US" dirty="0"/>
              <a:t>Possible Interventions</a:t>
            </a:r>
          </a:p>
        </p:txBody>
      </p:sp>
      <p:pic>
        <p:nvPicPr>
          <p:cNvPr id="5" name="Picture 4" descr="A diagram of different types of resources&#10;&#10;Description automatically generated">
            <a:extLst>
              <a:ext uri="{FF2B5EF4-FFF2-40B4-BE49-F238E27FC236}">
                <a16:creationId xmlns:a16="http://schemas.microsoft.com/office/drawing/2014/main" id="{10B01849-4CF3-8818-4C16-610201170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120044"/>
            <a:ext cx="3725131" cy="2903411"/>
          </a:xfrm>
          <a:prstGeom prst="rect">
            <a:avLst/>
          </a:prstGeom>
        </p:spPr>
      </p:pic>
    </p:spTree>
    <p:extLst>
      <p:ext uri="{BB962C8B-B14F-4D97-AF65-F5344CB8AC3E}">
        <p14:creationId xmlns:p14="http://schemas.microsoft.com/office/powerpoint/2010/main" val="307741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hands reaching for gears&#10;&#10;Description automatically generated">
            <a:extLst>
              <a:ext uri="{FF2B5EF4-FFF2-40B4-BE49-F238E27FC236}">
                <a16:creationId xmlns:a16="http://schemas.microsoft.com/office/drawing/2014/main" id="{E8CEBE5B-17DD-7F88-BA41-EEC60F8FD89E}"/>
              </a:ext>
            </a:extLst>
          </p:cNvPr>
          <p:cNvPicPr>
            <a:picLocks noChangeAspect="1"/>
          </p:cNvPicPr>
          <p:nvPr/>
        </p:nvPicPr>
        <p:blipFill>
          <a:blip r:embed="rId2">
            <a:extLst>
              <a:ext uri="{28A0092B-C50C-407E-A947-70E740481C1C}">
                <a14:useLocalDpi xmlns:a14="http://schemas.microsoft.com/office/drawing/2010/main" val="0"/>
              </a:ext>
            </a:extLst>
          </a:blip>
          <a:srcRect l="14893" r="15741" b="-3"/>
          <a:stretch/>
        </p:blipFill>
        <p:spPr>
          <a:xfrm>
            <a:off x="628650" y="1369219"/>
            <a:ext cx="3886200" cy="3263504"/>
          </a:xfrm>
          <a:prstGeom prst="rect">
            <a:avLst/>
          </a:prstGeom>
          <a:noFill/>
        </p:spPr>
      </p:pic>
      <p:sp>
        <p:nvSpPr>
          <p:cNvPr id="3" name="Content Placeholder 2"/>
          <p:cNvSpPr>
            <a:spLocks noGrp="1"/>
          </p:cNvSpPr>
          <p:nvPr>
            <p:ph sz="half" idx="2"/>
          </p:nvPr>
        </p:nvSpPr>
        <p:spPr>
          <a:xfrm>
            <a:off x="4629150" y="1369219"/>
            <a:ext cx="4514850" cy="3263504"/>
          </a:xfrm>
        </p:spPr>
        <p:txBody>
          <a:bodyPr>
            <a:normAutofit/>
          </a:bodyPr>
          <a:lstStyle/>
          <a:p>
            <a:r>
              <a:rPr lang="en-US" dirty="0"/>
              <a:t>Work Flexibility</a:t>
            </a:r>
          </a:p>
          <a:p>
            <a:r>
              <a:rPr lang="en-US" dirty="0"/>
              <a:t>Mechanisms</a:t>
            </a:r>
          </a:p>
          <a:p>
            <a:r>
              <a:rPr lang="en-US" dirty="0"/>
              <a:t>Economic Empowerment</a:t>
            </a:r>
          </a:p>
          <a:p>
            <a:r>
              <a:rPr lang="en-US" dirty="0"/>
              <a:t>Sex, Age, and Disability Disaggregated (SADD) Data</a:t>
            </a:r>
          </a:p>
          <a:p>
            <a:r>
              <a:rPr lang="en-US" dirty="0"/>
              <a:t>Data Collection and Monitoring</a:t>
            </a:r>
          </a:p>
        </p:txBody>
      </p:sp>
      <p:sp>
        <p:nvSpPr>
          <p:cNvPr id="2" name="Title 1"/>
          <p:cNvSpPr>
            <a:spLocks noGrp="1"/>
          </p:cNvSpPr>
          <p:nvPr>
            <p:ph type="title"/>
          </p:nvPr>
        </p:nvSpPr>
        <p:spPr>
          <a:xfrm>
            <a:off x="542925" y="24236"/>
            <a:ext cx="8288623" cy="561958"/>
          </a:xfrm>
        </p:spPr>
        <p:txBody>
          <a:bodyPr anchor="ctr">
            <a:normAutofit/>
          </a:bodyPr>
          <a:lstStyle/>
          <a:p>
            <a:r>
              <a:rPr lang="en-US" dirty="0"/>
              <a:t>Possible Interventions</a:t>
            </a:r>
          </a:p>
        </p:txBody>
      </p:sp>
    </p:spTree>
    <p:extLst>
      <p:ext uri="{BB962C8B-B14F-4D97-AF65-F5344CB8AC3E}">
        <p14:creationId xmlns:p14="http://schemas.microsoft.com/office/powerpoint/2010/main" val="69835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81B0FB-B47F-4B3B-E96F-BE91A8CAA9A0}"/>
              </a:ext>
            </a:extLst>
          </p:cNvPr>
          <p:cNvSpPr>
            <a:spLocks noGrp="1"/>
          </p:cNvSpPr>
          <p:nvPr>
            <p:ph idx="1"/>
          </p:nvPr>
        </p:nvSpPr>
        <p:spPr/>
        <p:txBody>
          <a:bodyPr/>
          <a:lstStyle/>
          <a:p>
            <a:r>
              <a:rPr lang="en-US" dirty="0"/>
              <a:t>Write: one/two top-most gender and social inclusion issues/barriers of their area of work along with its possible interventions</a:t>
            </a:r>
          </a:p>
          <a:p>
            <a:endParaRPr lang="en-US" dirty="0"/>
          </a:p>
          <a:p>
            <a:r>
              <a:rPr lang="en-US" dirty="0"/>
              <a:t>Collect 2 to 3 responses</a:t>
            </a:r>
          </a:p>
        </p:txBody>
      </p:sp>
      <p:sp>
        <p:nvSpPr>
          <p:cNvPr id="3" name="Title 2">
            <a:extLst>
              <a:ext uri="{FF2B5EF4-FFF2-40B4-BE49-F238E27FC236}">
                <a16:creationId xmlns:a16="http://schemas.microsoft.com/office/drawing/2014/main" id="{DFBAD3F3-16AC-A2A8-BC2F-053542836B1D}"/>
              </a:ext>
            </a:extLst>
          </p:cNvPr>
          <p:cNvSpPr>
            <a:spLocks noGrp="1"/>
          </p:cNvSpPr>
          <p:nvPr>
            <p:ph type="title"/>
          </p:nvPr>
        </p:nvSpPr>
        <p:spPr/>
        <p:txBody>
          <a:bodyPr/>
          <a:lstStyle/>
          <a:p>
            <a:r>
              <a:rPr lang="en-US"/>
              <a:t>Review</a:t>
            </a:r>
          </a:p>
        </p:txBody>
      </p:sp>
    </p:spTree>
    <p:extLst>
      <p:ext uri="{BB962C8B-B14F-4D97-AF65-F5344CB8AC3E}">
        <p14:creationId xmlns:p14="http://schemas.microsoft.com/office/powerpoint/2010/main" val="3223867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48" y="727401"/>
            <a:ext cx="8436863" cy="1600199"/>
          </a:xfrm>
        </p:spPr>
        <p:txBody>
          <a:bodyPr>
            <a:normAutofit/>
          </a:bodyPr>
          <a:lstStyle/>
          <a:p>
            <a:pPr lvl="0"/>
            <a:r>
              <a:rPr lang="en-US"/>
              <a:t>Imagine you are responsible staff (say Sanitation Section Chief or Sanitation focal person)</a:t>
            </a:r>
          </a:p>
          <a:p>
            <a:pPr lvl="0"/>
            <a:r>
              <a:rPr lang="en-US"/>
              <a:t>Think about toilet facilities available in public space of municipality? </a:t>
            </a:r>
            <a:endParaRPr lang="en-US" dirty="0"/>
          </a:p>
          <a:p>
            <a:endParaRPr lang="en-US" dirty="0"/>
          </a:p>
        </p:txBody>
      </p:sp>
      <p:sp>
        <p:nvSpPr>
          <p:cNvPr id="2" name="Title 1"/>
          <p:cNvSpPr>
            <a:spLocks noGrp="1"/>
          </p:cNvSpPr>
          <p:nvPr>
            <p:ph type="title"/>
          </p:nvPr>
        </p:nvSpPr>
        <p:spPr/>
        <p:txBody>
          <a:bodyPr/>
          <a:lstStyle/>
          <a:p>
            <a:r>
              <a:rPr lang="en-US" dirty="0"/>
              <a:t>Introduction</a:t>
            </a:r>
          </a:p>
        </p:txBody>
      </p:sp>
      <p:pic>
        <p:nvPicPr>
          <p:cNvPr id="5" name="Picture 4">
            <a:extLst>
              <a:ext uri="{FF2B5EF4-FFF2-40B4-BE49-F238E27FC236}">
                <a16:creationId xmlns:a16="http://schemas.microsoft.com/office/drawing/2014/main" id="{86CA5704-25A6-A8A8-EF8F-B8768E837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48" y="2571750"/>
            <a:ext cx="4519701" cy="2376488"/>
          </a:xfrm>
          <a:prstGeom prst="rect">
            <a:avLst/>
          </a:prstGeom>
        </p:spPr>
      </p:pic>
      <p:pic>
        <p:nvPicPr>
          <p:cNvPr id="7" name="Picture 6">
            <a:extLst>
              <a:ext uri="{FF2B5EF4-FFF2-40B4-BE49-F238E27FC236}">
                <a16:creationId xmlns:a16="http://schemas.microsoft.com/office/drawing/2014/main" id="{535ED381-E140-FAB6-E0D9-4475FA0E1C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2761" y="2571750"/>
            <a:ext cx="3606550" cy="2399995"/>
          </a:xfrm>
          <a:prstGeom prst="rect">
            <a:avLst/>
          </a:prstGeom>
        </p:spPr>
      </p:pic>
    </p:spTree>
    <p:extLst>
      <p:ext uri="{BB962C8B-B14F-4D97-AF65-F5344CB8AC3E}">
        <p14:creationId xmlns:p14="http://schemas.microsoft.com/office/powerpoint/2010/main" val="61470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725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19D703B-A02A-E38B-8757-E00156063F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027" b="12297"/>
          <a:stretch/>
        </p:blipFill>
        <p:spPr bwMode="auto">
          <a:xfrm>
            <a:off x="457200" y="745434"/>
            <a:ext cx="2819399"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35910" y="1504950"/>
            <a:ext cx="4419600" cy="2819399"/>
          </a:xfrm>
        </p:spPr>
        <p:txBody>
          <a:bodyPr>
            <a:normAutofit/>
          </a:bodyPr>
          <a:lstStyle/>
          <a:p>
            <a:pPr lvl="0"/>
            <a:r>
              <a:rPr lang="en-US" dirty="0"/>
              <a:t>What kind of WASH facilities and services are there? </a:t>
            </a:r>
          </a:p>
          <a:p>
            <a:pPr lvl="0"/>
            <a:endParaRPr lang="en-US" dirty="0"/>
          </a:p>
          <a:p>
            <a:pPr lvl="0"/>
            <a:r>
              <a:rPr lang="en-US" dirty="0"/>
              <a:t>Can you </a:t>
            </a:r>
            <a:r>
              <a:rPr lang="en-US"/>
              <a:t>make any changes in </a:t>
            </a:r>
            <a:r>
              <a:rPr lang="en-US" dirty="0"/>
              <a:t>public </a:t>
            </a:r>
            <a:r>
              <a:rPr lang="en-US"/>
              <a:t>toilet (services and facilities)? </a:t>
            </a:r>
            <a:endParaRPr lang="en-US" dirty="0"/>
          </a:p>
        </p:txBody>
      </p:sp>
      <p:sp>
        <p:nvSpPr>
          <p:cNvPr id="2" name="Title 1"/>
          <p:cNvSpPr>
            <a:spLocks noGrp="1"/>
          </p:cNvSpPr>
          <p:nvPr>
            <p:ph type="title"/>
          </p:nvPr>
        </p:nvSpPr>
        <p:spPr/>
        <p:txBody>
          <a:bodyPr/>
          <a:lstStyle/>
          <a:p>
            <a:r>
              <a:rPr lang="en-US" dirty="0"/>
              <a:t>Introduction </a:t>
            </a:r>
          </a:p>
        </p:txBody>
      </p:sp>
      <p:pic>
        <p:nvPicPr>
          <p:cNvPr id="7" name="Picture 6">
            <a:extLst>
              <a:ext uri="{FF2B5EF4-FFF2-40B4-BE49-F238E27FC236}">
                <a16:creationId xmlns:a16="http://schemas.microsoft.com/office/drawing/2014/main" id="{8B8169CF-5AA5-A2A1-A7E5-8EBA75E245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571750"/>
            <a:ext cx="3822493" cy="2590800"/>
          </a:xfrm>
          <a:prstGeom prst="rect">
            <a:avLst/>
          </a:prstGeom>
        </p:spPr>
      </p:pic>
    </p:spTree>
    <p:extLst>
      <p:ext uri="{BB962C8B-B14F-4D97-AF65-F5344CB8AC3E}">
        <p14:creationId xmlns:p14="http://schemas.microsoft.com/office/powerpoint/2010/main" val="301825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954" y="839429"/>
            <a:ext cx="6030246" cy="3051572"/>
          </a:xfrm>
        </p:spPr>
        <p:txBody>
          <a:bodyPr/>
          <a:lstStyle/>
          <a:p>
            <a:pPr lvl="1">
              <a:buFont typeface="Arial" pitchFamily="34" charset="0"/>
              <a:buChar char="•"/>
            </a:pPr>
            <a:r>
              <a:rPr lang="en-US" dirty="0"/>
              <a:t>Clarify the meaning of gender perspective in urban sanitation.</a:t>
            </a:r>
          </a:p>
          <a:p>
            <a:pPr lvl="1">
              <a:buFont typeface="Arial" pitchFamily="34" charset="0"/>
              <a:buChar char="•"/>
            </a:pPr>
            <a:endParaRPr lang="en-US" dirty="0"/>
          </a:p>
          <a:p>
            <a:pPr lvl="1">
              <a:buFont typeface="Arial" pitchFamily="34" charset="0"/>
              <a:buChar char="•"/>
            </a:pPr>
            <a:r>
              <a:rPr lang="en-US" dirty="0"/>
              <a:t>Discuss and list gender issues and barriers related to urban sanitation. </a:t>
            </a:r>
          </a:p>
          <a:p>
            <a:endParaRPr lang="en-US" dirty="0"/>
          </a:p>
        </p:txBody>
      </p:sp>
      <p:sp>
        <p:nvSpPr>
          <p:cNvPr id="2" name="Title 1"/>
          <p:cNvSpPr>
            <a:spLocks noGrp="1"/>
          </p:cNvSpPr>
          <p:nvPr>
            <p:ph type="title"/>
          </p:nvPr>
        </p:nvSpPr>
        <p:spPr/>
        <p:txBody>
          <a:bodyPr/>
          <a:lstStyle/>
          <a:p>
            <a:pPr algn="l"/>
            <a:r>
              <a:rPr lang="en-US" dirty="0"/>
              <a:t>Learning Outcome</a:t>
            </a:r>
          </a:p>
        </p:txBody>
      </p:sp>
      <p:pic>
        <p:nvPicPr>
          <p:cNvPr id="4" name="Picture 3">
            <a:extLst>
              <a:ext uri="{FF2B5EF4-FFF2-40B4-BE49-F238E27FC236}">
                <a16:creationId xmlns:a16="http://schemas.microsoft.com/office/drawing/2014/main" id="{BF5C0775-E4BF-8BCE-4AB1-04FF7958E58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24600" y="666750"/>
            <a:ext cx="2749515" cy="2909904"/>
          </a:xfrm>
          <a:prstGeom prst="rect">
            <a:avLst/>
          </a:prstGeom>
        </p:spPr>
      </p:pic>
    </p:spTree>
    <p:extLst>
      <p:ext uri="{BB962C8B-B14F-4D97-AF65-F5344CB8AC3E}">
        <p14:creationId xmlns:p14="http://schemas.microsoft.com/office/powerpoint/2010/main" val="122285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193E39-170C-59E1-5E45-74204B0E9729}"/>
              </a:ext>
            </a:extLst>
          </p:cNvPr>
          <p:cNvSpPr>
            <a:spLocks noGrp="1"/>
          </p:cNvSpPr>
          <p:nvPr>
            <p:ph idx="1"/>
          </p:nvPr>
        </p:nvSpPr>
        <p:spPr/>
        <p:txBody>
          <a:bodyPr/>
          <a:lstStyle/>
          <a:p>
            <a:r>
              <a:rPr lang="en-US"/>
              <a:t>Gender perspective</a:t>
            </a:r>
          </a:p>
          <a:p>
            <a:endParaRPr lang="en-US"/>
          </a:p>
          <a:p>
            <a:r>
              <a:rPr lang="en-US"/>
              <a:t>Gender gaps in sanitation</a:t>
            </a:r>
          </a:p>
          <a:p>
            <a:endParaRPr lang="en-US"/>
          </a:p>
          <a:p>
            <a:r>
              <a:rPr lang="en-US"/>
              <a:t>Impact of gender disparities</a:t>
            </a:r>
          </a:p>
          <a:p>
            <a:endParaRPr lang="en-US"/>
          </a:p>
          <a:p>
            <a:r>
              <a:rPr lang="en-US"/>
              <a:t>Possible interventions</a:t>
            </a:r>
          </a:p>
          <a:p>
            <a:endParaRPr lang="en-US"/>
          </a:p>
        </p:txBody>
      </p:sp>
      <p:sp>
        <p:nvSpPr>
          <p:cNvPr id="3" name="Title 2">
            <a:extLst>
              <a:ext uri="{FF2B5EF4-FFF2-40B4-BE49-F238E27FC236}">
                <a16:creationId xmlns:a16="http://schemas.microsoft.com/office/drawing/2014/main" id="{3F3398A0-EDED-9C2D-36F1-6220CD3D4743}"/>
              </a:ext>
            </a:extLst>
          </p:cNvPr>
          <p:cNvSpPr>
            <a:spLocks noGrp="1"/>
          </p:cNvSpPr>
          <p:nvPr>
            <p:ph type="title"/>
          </p:nvPr>
        </p:nvSpPr>
        <p:spPr/>
        <p:txBody>
          <a:bodyPr/>
          <a:lstStyle/>
          <a:p>
            <a:r>
              <a:rPr lang="en-US"/>
              <a:t>Presentation Outline</a:t>
            </a:r>
          </a:p>
        </p:txBody>
      </p:sp>
      <p:pic>
        <p:nvPicPr>
          <p:cNvPr id="4" name="Picture 3">
            <a:extLst>
              <a:ext uri="{FF2B5EF4-FFF2-40B4-BE49-F238E27FC236}">
                <a16:creationId xmlns:a16="http://schemas.microsoft.com/office/drawing/2014/main" id="{E6ED492C-10D1-E0ED-8E4F-B00DD5C19169}"/>
              </a:ext>
            </a:extLst>
          </p:cNvPr>
          <p:cNvPicPr>
            <a:picLocks noChangeAspect="1"/>
          </p:cNvPicPr>
          <p:nvPr/>
        </p:nvPicPr>
        <p:blipFill rotWithShape="1">
          <a:blip r:embed="rId2">
            <a:extLst>
              <a:ext uri="{28A0092B-C50C-407E-A947-70E740481C1C}">
                <a14:useLocalDpi xmlns:a14="http://schemas.microsoft.com/office/drawing/2010/main" val="0"/>
              </a:ext>
            </a:extLst>
          </a:blip>
          <a:srcRect l="6257" t="15079" r="39161" b="16409"/>
          <a:stretch/>
        </p:blipFill>
        <p:spPr>
          <a:xfrm>
            <a:off x="5181600" y="1314812"/>
            <a:ext cx="3844036" cy="3219554"/>
          </a:xfrm>
          <a:prstGeom prst="rect">
            <a:avLst/>
          </a:prstGeom>
        </p:spPr>
      </p:pic>
    </p:spTree>
    <p:extLst>
      <p:ext uri="{BB962C8B-B14F-4D97-AF65-F5344CB8AC3E}">
        <p14:creationId xmlns:p14="http://schemas.microsoft.com/office/powerpoint/2010/main" val="1513583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6FA5-A5CF-BD03-72C7-947AF9BCE405}"/>
              </a:ext>
            </a:extLst>
          </p:cNvPr>
          <p:cNvSpPr>
            <a:spLocks noGrp="1"/>
          </p:cNvSpPr>
          <p:nvPr>
            <p:ph type="title"/>
          </p:nvPr>
        </p:nvSpPr>
        <p:spPr/>
        <p:txBody>
          <a:bodyPr>
            <a:normAutofit/>
          </a:bodyPr>
          <a:lstStyle/>
          <a:p>
            <a:r>
              <a:rPr lang="en-US" dirty="0"/>
              <a:t>Training Structure</a:t>
            </a:r>
          </a:p>
        </p:txBody>
      </p:sp>
      <p:sp>
        <p:nvSpPr>
          <p:cNvPr id="9" name="Rectangle 8">
            <a:extLst>
              <a:ext uri="{FF2B5EF4-FFF2-40B4-BE49-F238E27FC236}">
                <a16:creationId xmlns:a16="http://schemas.microsoft.com/office/drawing/2014/main" id="{20982E9A-780F-1236-218B-5577BF717229}"/>
              </a:ext>
            </a:extLst>
          </p:cNvPr>
          <p:cNvSpPr/>
          <p:nvPr/>
        </p:nvSpPr>
        <p:spPr bwMode="auto">
          <a:xfrm>
            <a:off x="4073945" y="1699345"/>
            <a:ext cx="509117" cy="607071"/>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144000" anchor="ctr">
            <a:spAutoFit/>
          </a:bodyPr>
          <a:lstStyle/>
          <a:p>
            <a:pPr algn="ctr">
              <a:defRPr/>
            </a:pPr>
            <a:r>
              <a:rPr lang="fr-FR" sz="3000" dirty="0">
                <a:solidFill>
                  <a:srgbClr val="005B8E"/>
                </a:solidFill>
                <a:cs typeface="Arial" panose="020B0604020202020204" pitchFamily="34" charset="0"/>
              </a:rPr>
              <a:t>4</a:t>
            </a:r>
          </a:p>
        </p:txBody>
      </p:sp>
      <p:sp>
        <p:nvSpPr>
          <p:cNvPr id="12" name="Rectangle 11">
            <a:extLst>
              <a:ext uri="{FF2B5EF4-FFF2-40B4-BE49-F238E27FC236}">
                <a16:creationId xmlns:a16="http://schemas.microsoft.com/office/drawing/2014/main" id="{17D3DF62-7614-1F34-343E-B70D60062542}"/>
              </a:ext>
            </a:extLst>
          </p:cNvPr>
          <p:cNvSpPr/>
          <p:nvPr/>
        </p:nvSpPr>
        <p:spPr bwMode="auto">
          <a:xfrm>
            <a:off x="1524000" y="1700559"/>
            <a:ext cx="552450" cy="607071"/>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4000" anchor="ctr">
            <a:spAutoFit/>
          </a:bodyPr>
          <a:lstStyle/>
          <a:p>
            <a:pPr algn="ctr">
              <a:defRPr/>
            </a:pPr>
            <a:r>
              <a:rPr lang="fr-FR" sz="3000" dirty="0">
                <a:solidFill>
                  <a:srgbClr val="005B8E"/>
                </a:solidFill>
                <a:cs typeface="Arial" panose="020B0604020202020204" pitchFamily="34" charset="0"/>
              </a:rPr>
              <a:t>2</a:t>
            </a:r>
          </a:p>
        </p:txBody>
      </p:sp>
      <p:cxnSp>
        <p:nvCxnSpPr>
          <p:cNvPr id="17" name="Connecteur droit 9">
            <a:extLst>
              <a:ext uri="{FF2B5EF4-FFF2-40B4-BE49-F238E27FC236}">
                <a16:creationId xmlns:a16="http://schemas.microsoft.com/office/drawing/2014/main" id="{53A448EB-4804-4BF5-BFCF-754371F48D08}"/>
              </a:ext>
            </a:extLst>
          </p:cNvPr>
          <p:cNvCxnSpPr>
            <a:cxnSpLocks/>
          </p:cNvCxnSpPr>
          <p:nvPr/>
        </p:nvCxnSpPr>
        <p:spPr>
          <a:xfrm>
            <a:off x="249876" y="2787775"/>
            <a:ext cx="8713685" cy="0"/>
          </a:xfrm>
          <a:prstGeom prst="line">
            <a:avLst/>
          </a:prstGeom>
          <a:ln w="85725">
            <a:solidFill>
              <a:srgbClr val="005B8E"/>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97C93BF-3F62-5329-7B72-5FBE214265C5}"/>
              </a:ext>
            </a:extLst>
          </p:cNvPr>
          <p:cNvSpPr/>
          <p:nvPr/>
        </p:nvSpPr>
        <p:spPr>
          <a:xfrm>
            <a:off x="2590800" y="1703297"/>
            <a:ext cx="547688" cy="607071"/>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4000" anchor="ctr">
            <a:spAutoFit/>
          </a:bodyPr>
          <a:lstStyle/>
          <a:p>
            <a:pPr algn="ctr">
              <a:defRPr/>
            </a:pPr>
            <a:r>
              <a:rPr lang="fr-FR" sz="3000" dirty="0">
                <a:solidFill>
                  <a:srgbClr val="005B8E"/>
                </a:solidFill>
                <a:cs typeface="Arial" panose="020B0604020202020204" pitchFamily="34" charset="0"/>
              </a:rPr>
              <a:t>3</a:t>
            </a:r>
          </a:p>
        </p:txBody>
      </p:sp>
      <p:grpSp>
        <p:nvGrpSpPr>
          <p:cNvPr id="52" name="Group 51">
            <a:extLst>
              <a:ext uri="{FF2B5EF4-FFF2-40B4-BE49-F238E27FC236}">
                <a16:creationId xmlns:a16="http://schemas.microsoft.com/office/drawing/2014/main" id="{194FFD49-BBBB-B59A-4826-EA9BF3FC6D98}"/>
              </a:ext>
            </a:extLst>
          </p:cNvPr>
          <p:cNvGrpSpPr/>
          <p:nvPr/>
        </p:nvGrpSpPr>
        <p:grpSpPr>
          <a:xfrm>
            <a:off x="6817370" y="1719993"/>
            <a:ext cx="764175" cy="894900"/>
            <a:chOff x="10425693" y="2329902"/>
            <a:chExt cx="1018900" cy="1193200"/>
          </a:xfrm>
        </p:grpSpPr>
        <p:sp>
          <p:nvSpPr>
            <p:cNvPr id="22" name="ZoneTexte 28">
              <a:extLst>
                <a:ext uri="{FF2B5EF4-FFF2-40B4-BE49-F238E27FC236}">
                  <a16:creationId xmlns:a16="http://schemas.microsoft.com/office/drawing/2014/main" id="{4AB857B4-466A-6D38-EBD0-946FACE414D7}"/>
                </a:ext>
              </a:extLst>
            </p:cNvPr>
            <p:cNvSpPr>
              <a:spLocks noChangeAspect="1"/>
            </p:cNvSpPr>
            <p:nvPr/>
          </p:nvSpPr>
          <p:spPr bwMode="auto">
            <a:xfrm>
              <a:off x="10770888" y="3152262"/>
              <a:ext cx="328510" cy="370840"/>
            </a:xfrm>
            <a:prstGeom prst="wedgeEllipseCallout">
              <a:avLst>
                <a:gd name="adj1" fmla="val -20833"/>
                <a:gd name="adj2" fmla="val 62500"/>
              </a:avLst>
            </a:prstGeom>
            <a:solidFill>
              <a:schemeClr val="bg1"/>
            </a:solidFill>
            <a:ln w="117475">
              <a:solidFill>
                <a:srgbClr val="31A3DD"/>
              </a:solidFill>
              <a:miter lim="800000"/>
              <a:headEnd/>
              <a:tailEnd/>
            </a:ln>
          </p:spPr>
          <p:txBody>
            <a:bodyPr lIns="180000" tIns="180000" rIns="180000" bIns="18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en-US" dirty="0">
                <a:solidFill>
                  <a:srgbClr val="FFFFFF"/>
                </a:solidFill>
                <a:latin typeface="+mn-lt"/>
                <a:ea typeface="Roboto Medium"/>
                <a:cs typeface="Arial" panose="020B0604020202020204" pitchFamily="34" charset="0"/>
              </a:endParaRPr>
            </a:p>
          </p:txBody>
        </p:sp>
        <p:sp>
          <p:nvSpPr>
            <p:cNvPr id="23" name="Rectangle 22">
              <a:extLst>
                <a:ext uri="{FF2B5EF4-FFF2-40B4-BE49-F238E27FC236}">
                  <a16:creationId xmlns:a16="http://schemas.microsoft.com/office/drawing/2014/main" id="{FF1F9DFC-2F2F-8B80-6A94-4372399D22E8}"/>
                </a:ext>
              </a:extLst>
            </p:cNvPr>
            <p:cNvSpPr/>
            <p:nvPr/>
          </p:nvSpPr>
          <p:spPr bwMode="auto">
            <a:xfrm>
              <a:off x="10425693" y="2329902"/>
              <a:ext cx="1018900" cy="809428"/>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144000" anchor="ctr">
              <a:spAutoFit/>
            </a:bodyPr>
            <a:lstStyle/>
            <a:p>
              <a:pPr algn="ctr">
                <a:defRPr/>
              </a:pPr>
              <a:r>
                <a:rPr lang="fr-FR" sz="3000" dirty="0">
                  <a:solidFill>
                    <a:srgbClr val="005B8E"/>
                  </a:solidFill>
                  <a:cs typeface="Arial" panose="020B0604020202020204" pitchFamily="34" charset="0"/>
                </a:rPr>
                <a:t>6</a:t>
              </a:r>
            </a:p>
          </p:txBody>
        </p:sp>
      </p:grpSp>
      <p:grpSp>
        <p:nvGrpSpPr>
          <p:cNvPr id="3" name="Group 2">
            <a:extLst>
              <a:ext uri="{FF2B5EF4-FFF2-40B4-BE49-F238E27FC236}">
                <a16:creationId xmlns:a16="http://schemas.microsoft.com/office/drawing/2014/main" id="{DB8EE2A4-DFED-00E6-D6C0-A02C90B7DFE5}"/>
              </a:ext>
            </a:extLst>
          </p:cNvPr>
          <p:cNvGrpSpPr/>
          <p:nvPr/>
        </p:nvGrpSpPr>
        <p:grpSpPr>
          <a:xfrm>
            <a:off x="249876" y="1699345"/>
            <a:ext cx="636985" cy="895104"/>
            <a:chOff x="820509" y="2329632"/>
            <a:chExt cx="849313" cy="1193471"/>
          </a:xfrm>
        </p:grpSpPr>
        <p:sp>
          <p:nvSpPr>
            <p:cNvPr id="5" name="Rectangle 4">
              <a:extLst>
                <a:ext uri="{FF2B5EF4-FFF2-40B4-BE49-F238E27FC236}">
                  <a16:creationId xmlns:a16="http://schemas.microsoft.com/office/drawing/2014/main" id="{743244BC-58A6-D07E-0821-AB61B2BA4D94}"/>
                </a:ext>
              </a:extLst>
            </p:cNvPr>
            <p:cNvSpPr/>
            <p:nvPr/>
          </p:nvSpPr>
          <p:spPr>
            <a:xfrm>
              <a:off x="820509" y="2329632"/>
              <a:ext cx="849313" cy="809428"/>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4000" anchor="ctr">
              <a:spAutoFit/>
            </a:bodyPr>
            <a:lstStyle/>
            <a:p>
              <a:pPr algn="ctr">
                <a:defRPr/>
              </a:pPr>
              <a:r>
                <a:rPr lang="fr-FR" sz="3000" dirty="0">
                  <a:solidFill>
                    <a:srgbClr val="005B8E"/>
                  </a:solidFill>
                  <a:cs typeface="Arial" panose="020B0604020202020204" pitchFamily="34" charset="0"/>
                </a:rPr>
                <a:t>1</a:t>
              </a:r>
            </a:p>
          </p:txBody>
        </p:sp>
        <p:sp>
          <p:nvSpPr>
            <p:cNvPr id="29" name="ZoneTexte 28">
              <a:extLst>
                <a:ext uri="{FF2B5EF4-FFF2-40B4-BE49-F238E27FC236}">
                  <a16:creationId xmlns:a16="http://schemas.microsoft.com/office/drawing/2014/main" id="{80140C36-0E57-7071-3A16-2422F1BE2A11}"/>
                </a:ext>
              </a:extLst>
            </p:cNvPr>
            <p:cNvSpPr>
              <a:spLocks noChangeAspect="1"/>
            </p:cNvSpPr>
            <p:nvPr/>
          </p:nvSpPr>
          <p:spPr bwMode="auto">
            <a:xfrm>
              <a:off x="1103275" y="3152263"/>
              <a:ext cx="328510" cy="370840"/>
            </a:xfrm>
            <a:prstGeom prst="wedgeEllipseCallout">
              <a:avLst>
                <a:gd name="adj1" fmla="val -20833"/>
                <a:gd name="adj2" fmla="val 62500"/>
              </a:avLst>
            </a:prstGeom>
            <a:solidFill>
              <a:srgbClr val="C00000"/>
            </a:solidFill>
            <a:ln w="117475">
              <a:solidFill>
                <a:srgbClr val="31A3DD"/>
              </a:solidFill>
              <a:miter lim="800000"/>
              <a:headEnd/>
              <a:tailEnd/>
            </a:ln>
          </p:spPr>
          <p:txBody>
            <a:bodyPr lIns="180000" tIns="180000" rIns="180000" bIns="18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en-US" dirty="0">
                <a:solidFill>
                  <a:srgbClr val="FFFFFF"/>
                </a:solidFill>
                <a:latin typeface="+mn-lt"/>
                <a:ea typeface="Roboto Medium"/>
                <a:cs typeface="Arial" panose="020B0604020202020204" pitchFamily="34" charset="0"/>
              </a:endParaRPr>
            </a:p>
          </p:txBody>
        </p:sp>
      </p:grpSp>
      <p:sp>
        <p:nvSpPr>
          <p:cNvPr id="36" name="Rectangle 35">
            <a:extLst>
              <a:ext uri="{FF2B5EF4-FFF2-40B4-BE49-F238E27FC236}">
                <a16:creationId xmlns:a16="http://schemas.microsoft.com/office/drawing/2014/main" id="{6277A892-0F63-4122-B138-09B1E5461B54}"/>
              </a:ext>
            </a:extLst>
          </p:cNvPr>
          <p:cNvSpPr/>
          <p:nvPr/>
        </p:nvSpPr>
        <p:spPr>
          <a:xfrm>
            <a:off x="249876" y="2821431"/>
            <a:ext cx="720919" cy="780424"/>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27000" tIns="135000" rIns="27000" bIns="0" rtlCol="0" anchor="t" anchorCtr="0">
            <a:noAutofit/>
          </a:bodyPr>
          <a:lstStyle/>
          <a:p>
            <a:pPr algn="ctr"/>
            <a:r>
              <a:rPr lang="en-US" sz="1200" b="1" dirty="0">
                <a:solidFill>
                  <a:srgbClr val="31A3DD"/>
                </a:solidFill>
                <a:ea typeface="Roboto" panose="02000000000000000000" pitchFamily="2" charset="0"/>
                <a:cs typeface="Arial" panose="020B0604020202020204" pitchFamily="34" charset="0"/>
              </a:rPr>
              <a:t>Training Opening</a:t>
            </a:r>
          </a:p>
        </p:txBody>
      </p:sp>
      <p:sp>
        <p:nvSpPr>
          <p:cNvPr id="37" name="Rectangle 36">
            <a:extLst>
              <a:ext uri="{FF2B5EF4-FFF2-40B4-BE49-F238E27FC236}">
                <a16:creationId xmlns:a16="http://schemas.microsoft.com/office/drawing/2014/main" id="{8752102A-DEFE-80FF-2D2D-D800B46A5F9F}"/>
              </a:ext>
            </a:extLst>
          </p:cNvPr>
          <p:cNvSpPr/>
          <p:nvPr/>
        </p:nvSpPr>
        <p:spPr>
          <a:xfrm>
            <a:off x="970795" y="2769035"/>
            <a:ext cx="1355735" cy="729039"/>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27000" tIns="135000" rIns="27000" bIns="0" rtlCol="0" anchor="t" anchorCtr="0">
            <a:noAutofit/>
          </a:bodyPr>
          <a:lstStyle/>
          <a:p>
            <a:pPr algn="ctr"/>
            <a:r>
              <a:rPr lang="en-US" sz="1200" b="1" dirty="0">
                <a:solidFill>
                  <a:srgbClr val="31A3DD"/>
                </a:solidFill>
                <a:ea typeface="Roboto" panose="02000000000000000000" pitchFamily="2" charset="0"/>
                <a:cs typeface="Arial" panose="020B0604020202020204" pitchFamily="34" charset="0"/>
              </a:rPr>
              <a:t>Gender: Concept and its terminologies</a:t>
            </a:r>
          </a:p>
        </p:txBody>
      </p:sp>
      <p:sp>
        <p:nvSpPr>
          <p:cNvPr id="38" name="Rectangle 37">
            <a:extLst>
              <a:ext uri="{FF2B5EF4-FFF2-40B4-BE49-F238E27FC236}">
                <a16:creationId xmlns:a16="http://schemas.microsoft.com/office/drawing/2014/main" id="{15E2DB06-1CE9-50A8-F7CD-96894BA0A732}"/>
              </a:ext>
            </a:extLst>
          </p:cNvPr>
          <p:cNvSpPr/>
          <p:nvPr/>
        </p:nvSpPr>
        <p:spPr>
          <a:xfrm>
            <a:off x="2460622" y="2846203"/>
            <a:ext cx="1355735" cy="691560"/>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27000" tIns="135000" rIns="27000" bIns="0" rtlCol="0" anchor="t" anchorCtr="0">
            <a:noAutofit/>
          </a:bodyPr>
          <a:lstStyle/>
          <a:p>
            <a:pPr algn="ctr"/>
            <a:r>
              <a:rPr lang="en-US" sz="1200" b="1" dirty="0">
                <a:solidFill>
                  <a:srgbClr val="31A3DD"/>
                </a:solidFill>
                <a:ea typeface="Roboto" panose="02000000000000000000" pitchFamily="2" charset="0"/>
                <a:cs typeface="Arial" panose="020B0604020202020204" pitchFamily="34" charset="0"/>
              </a:rPr>
              <a:t>Gender Mainstreaming</a:t>
            </a:r>
          </a:p>
        </p:txBody>
      </p:sp>
      <p:sp>
        <p:nvSpPr>
          <p:cNvPr id="39" name="Rectangle 38">
            <a:extLst>
              <a:ext uri="{FF2B5EF4-FFF2-40B4-BE49-F238E27FC236}">
                <a16:creationId xmlns:a16="http://schemas.microsoft.com/office/drawing/2014/main" id="{C9720CA1-B93B-2474-155A-60D10EC34345}"/>
              </a:ext>
            </a:extLst>
          </p:cNvPr>
          <p:cNvSpPr/>
          <p:nvPr/>
        </p:nvSpPr>
        <p:spPr>
          <a:xfrm>
            <a:off x="3656655" y="2860933"/>
            <a:ext cx="1355735" cy="691560"/>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27000" tIns="135000" rIns="27000" bIns="0" rtlCol="0" anchor="t" anchorCtr="0">
            <a:noAutofit/>
          </a:bodyPr>
          <a:lstStyle/>
          <a:p>
            <a:pPr algn="ctr"/>
            <a:r>
              <a:rPr lang="en-US" sz="1200" b="1" dirty="0">
                <a:solidFill>
                  <a:srgbClr val="31A3DD"/>
                </a:solidFill>
                <a:ea typeface="Roboto" panose="02000000000000000000" pitchFamily="2" charset="0"/>
                <a:cs typeface="Arial" panose="020B0604020202020204" pitchFamily="34" charset="0"/>
              </a:rPr>
              <a:t>Laws and Policies for gender mainstreaming</a:t>
            </a:r>
          </a:p>
        </p:txBody>
      </p:sp>
      <p:sp>
        <p:nvSpPr>
          <p:cNvPr id="40" name="Rectangle 39">
            <a:extLst>
              <a:ext uri="{FF2B5EF4-FFF2-40B4-BE49-F238E27FC236}">
                <a16:creationId xmlns:a16="http://schemas.microsoft.com/office/drawing/2014/main" id="{4469D5AE-A632-A2E6-B0CB-664D1B7DCFFD}"/>
              </a:ext>
            </a:extLst>
          </p:cNvPr>
          <p:cNvSpPr/>
          <p:nvPr/>
        </p:nvSpPr>
        <p:spPr>
          <a:xfrm>
            <a:off x="5397811" y="2846203"/>
            <a:ext cx="1355735" cy="691560"/>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27000" tIns="135000" rIns="27000" bIns="0" rtlCol="0" anchor="t" anchorCtr="0">
            <a:noAutofit/>
          </a:bodyPr>
          <a:lstStyle/>
          <a:p>
            <a:pPr algn="ctr"/>
            <a:r>
              <a:rPr lang="en-US" sz="1200" b="1" dirty="0">
                <a:solidFill>
                  <a:srgbClr val="31A3DD"/>
                </a:solidFill>
                <a:ea typeface="Roboto" panose="02000000000000000000" pitchFamily="2" charset="0"/>
                <a:cs typeface="Arial" panose="020B0604020202020204" pitchFamily="34" charset="0"/>
              </a:rPr>
              <a:t>Gender Perspective in WASH</a:t>
            </a:r>
          </a:p>
        </p:txBody>
      </p:sp>
      <p:sp>
        <p:nvSpPr>
          <p:cNvPr id="41" name="Rectangle 40">
            <a:extLst>
              <a:ext uri="{FF2B5EF4-FFF2-40B4-BE49-F238E27FC236}">
                <a16:creationId xmlns:a16="http://schemas.microsoft.com/office/drawing/2014/main" id="{F7334FE5-F29A-A66C-A89E-3201EDE9E5E2}"/>
              </a:ext>
            </a:extLst>
          </p:cNvPr>
          <p:cNvSpPr/>
          <p:nvPr/>
        </p:nvSpPr>
        <p:spPr>
          <a:xfrm>
            <a:off x="6817370" y="2825232"/>
            <a:ext cx="1355735" cy="691560"/>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27000" tIns="135000" rIns="27000" bIns="0" rtlCol="0" anchor="t" anchorCtr="0">
            <a:noAutofit/>
          </a:bodyPr>
          <a:lstStyle/>
          <a:p>
            <a:pPr algn="ctr"/>
            <a:endParaRPr lang="en-US" sz="1200" b="1" dirty="0">
              <a:solidFill>
                <a:srgbClr val="31A3DD"/>
              </a:solidFill>
              <a:ea typeface="Roboto" panose="02000000000000000000" pitchFamily="2" charset="0"/>
              <a:cs typeface="Arial" panose="020B0604020202020204" pitchFamily="34" charset="0"/>
            </a:endParaRPr>
          </a:p>
        </p:txBody>
      </p:sp>
      <p:sp>
        <p:nvSpPr>
          <p:cNvPr id="47" name="Rectangle 46">
            <a:extLst>
              <a:ext uri="{FF2B5EF4-FFF2-40B4-BE49-F238E27FC236}">
                <a16:creationId xmlns:a16="http://schemas.microsoft.com/office/drawing/2014/main" id="{6389FEA8-AF44-1AF5-EE55-3FF94DA36278}"/>
              </a:ext>
            </a:extLst>
          </p:cNvPr>
          <p:cNvSpPr/>
          <p:nvPr/>
        </p:nvSpPr>
        <p:spPr>
          <a:xfrm>
            <a:off x="6817368" y="2825232"/>
            <a:ext cx="1133416" cy="691560"/>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27000" tIns="135000" rIns="27000" bIns="0" rtlCol="0" anchor="t" anchorCtr="0">
            <a:noAutofit/>
          </a:bodyPr>
          <a:lstStyle/>
          <a:p>
            <a:pPr algn="ctr"/>
            <a:r>
              <a:rPr lang="en-US" sz="1200" b="1" dirty="0">
                <a:solidFill>
                  <a:srgbClr val="31A3DD"/>
                </a:solidFill>
                <a:ea typeface="Roboto" panose="02000000000000000000" pitchFamily="2" charset="0"/>
                <a:cs typeface="Arial" panose="020B0604020202020204" pitchFamily="34" charset="0"/>
              </a:rPr>
              <a:t>Mainstreaming Gender in Project Cycle</a:t>
            </a:r>
          </a:p>
        </p:txBody>
      </p:sp>
      <p:sp>
        <p:nvSpPr>
          <p:cNvPr id="31" name="Rectangle 30">
            <a:extLst>
              <a:ext uri="{FF2B5EF4-FFF2-40B4-BE49-F238E27FC236}">
                <a16:creationId xmlns:a16="http://schemas.microsoft.com/office/drawing/2014/main" id="{743244BC-58A6-D07E-0821-AB61B2BA4D94}"/>
              </a:ext>
            </a:extLst>
          </p:cNvPr>
          <p:cNvSpPr/>
          <p:nvPr/>
        </p:nvSpPr>
        <p:spPr>
          <a:xfrm>
            <a:off x="8134931" y="1666730"/>
            <a:ext cx="636985" cy="607071"/>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4000" anchor="ctr">
            <a:spAutoFit/>
          </a:bodyPr>
          <a:lstStyle/>
          <a:p>
            <a:pPr algn="ctr">
              <a:defRPr/>
            </a:pPr>
            <a:r>
              <a:rPr lang="fr-FR" sz="3000" dirty="0">
                <a:solidFill>
                  <a:srgbClr val="005B8E"/>
                </a:solidFill>
                <a:cs typeface="Arial" panose="020B0604020202020204" pitchFamily="34" charset="0"/>
              </a:rPr>
              <a:t>7</a:t>
            </a:r>
          </a:p>
        </p:txBody>
      </p:sp>
      <p:sp>
        <p:nvSpPr>
          <p:cNvPr id="33" name="Rectangle 32">
            <a:extLst>
              <a:ext uri="{FF2B5EF4-FFF2-40B4-BE49-F238E27FC236}">
                <a16:creationId xmlns:a16="http://schemas.microsoft.com/office/drawing/2014/main" id="{6389FEA8-AF44-1AF5-EE55-3FF94DA36278}"/>
              </a:ext>
            </a:extLst>
          </p:cNvPr>
          <p:cNvSpPr/>
          <p:nvPr/>
        </p:nvSpPr>
        <p:spPr>
          <a:xfrm>
            <a:off x="7886713" y="2889545"/>
            <a:ext cx="1133416" cy="691560"/>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27000" tIns="135000" rIns="27000" bIns="0" rtlCol="0" anchor="t" anchorCtr="0">
            <a:noAutofit/>
          </a:bodyPr>
          <a:lstStyle/>
          <a:p>
            <a:pPr algn="ctr"/>
            <a:r>
              <a:rPr lang="en-US" sz="1200" b="1" dirty="0">
                <a:solidFill>
                  <a:srgbClr val="31A3DD"/>
                </a:solidFill>
                <a:ea typeface="Roboto" panose="02000000000000000000" pitchFamily="2" charset="0"/>
                <a:cs typeface="Arial" panose="020B0604020202020204" pitchFamily="34" charset="0"/>
              </a:rPr>
              <a:t>Training</a:t>
            </a:r>
          </a:p>
          <a:p>
            <a:pPr algn="ctr"/>
            <a:r>
              <a:rPr lang="en-US" sz="1200" b="1" dirty="0">
                <a:solidFill>
                  <a:srgbClr val="31A3DD"/>
                </a:solidFill>
                <a:ea typeface="Roboto" panose="02000000000000000000" pitchFamily="2" charset="0"/>
                <a:cs typeface="Arial" panose="020B0604020202020204" pitchFamily="34" charset="0"/>
              </a:rPr>
              <a:t> Closing</a:t>
            </a:r>
          </a:p>
        </p:txBody>
      </p:sp>
      <p:grpSp>
        <p:nvGrpSpPr>
          <p:cNvPr id="34" name="Group 33">
            <a:extLst>
              <a:ext uri="{FF2B5EF4-FFF2-40B4-BE49-F238E27FC236}">
                <a16:creationId xmlns:a16="http://schemas.microsoft.com/office/drawing/2014/main" id="{963DC4E9-E695-F830-4541-D9C166BE1EA7}"/>
              </a:ext>
            </a:extLst>
          </p:cNvPr>
          <p:cNvGrpSpPr/>
          <p:nvPr/>
        </p:nvGrpSpPr>
        <p:grpSpPr>
          <a:xfrm>
            <a:off x="5559596" y="1690035"/>
            <a:ext cx="552450" cy="894510"/>
            <a:chOff x="8633299" y="2330422"/>
            <a:chExt cx="736600" cy="1192680"/>
          </a:xfrm>
        </p:grpSpPr>
        <p:sp>
          <p:nvSpPr>
            <p:cNvPr id="35" name="ZoneTexte 28">
              <a:extLst>
                <a:ext uri="{FF2B5EF4-FFF2-40B4-BE49-F238E27FC236}">
                  <a16:creationId xmlns:a16="http://schemas.microsoft.com/office/drawing/2014/main" id="{A288FA37-CA9A-CFA0-26CD-BD4BC3E3CDD4}"/>
                </a:ext>
              </a:extLst>
            </p:cNvPr>
            <p:cNvSpPr>
              <a:spLocks noChangeAspect="1"/>
            </p:cNvSpPr>
            <p:nvPr/>
          </p:nvSpPr>
          <p:spPr bwMode="auto">
            <a:xfrm>
              <a:off x="8837502" y="3152263"/>
              <a:ext cx="328195" cy="370839"/>
            </a:xfrm>
            <a:prstGeom prst="wedgeEllipseCallout">
              <a:avLst>
                <a:gd name="adj1" fmla="val -20833"/>
                <a:gd name="adj2" fmla="val 62500"/>
              </a:avLst>
            </a:prstGeom>
            <a:solidFill>
              <a:srgbClr val="92D050"/>
            </a:solidFill>
            <a:ln w="117475">
              <a:solidFill>
                <a:srgbClr val="31A3DD"/>
              </a:solidFill>
              <a:miter lim="800000"/>
              <a:headEnd/>
              <a:tailEnd/>
            </a:ln>
          </p:spPr>
          <p:txBody>
            <a:bodyPr lIns="180000" tIns="180000" rIns="180000" bIns="18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en-US" dirty="0">
                <a:solidFill>
                  <a:srgbClr val="FFFFFF"/>
                </a:solidFill>
                <a:latin typeface="+mn-lt"/>
                <a:ea typeface="Roboto Medium"/>
                <a:cs typeface="Arial" panose="020B0604020202020204" pitchFamily="34" charset="0"/>
              </a:endParaRPr>
            </a:p>
          </p:txBody>
        </p:sp>
        <p:sp>
          <p:nvSpPr>
            <p:cNvPr id="42" name="Rectangle 41">
              <a:extLst>
                <a:ext uri="{FF2B5EF4-FFF2-40B4-BE49-F238E27FC236}">
                  <a16:creationId xmlns:a16="http://schemas.microsoft.com/office/drawing/2014/main" id="{17D3DF62-7614-1F34-343E-B70D60062542}"/>
                </a:ext>
              </a:extLst>
            </p:cNvPr>
            <p:cNvSpPr/>
            <p:nvPr/>
          </p:nvSpPr>
          <p:spPr bwMode="auto">
            <a:xfrm>
              <a:off x="8633299" y="2330422"/>
              <a:ext cx="736600" cy="809428"/>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4000" anchor="ctr">
              <a:spAutoFit/>
            </a:bodyPr>
            <a:lstStyle/>
            <a:p>
              <a:pPr algn="ctr">
                <a:defRPr/>
              </a:pPr>
              <a:r>
                <a:rPr lang="fr-FR" sz="3000" dirty="0">
                  <a:solidFill>
                    <a:srgbClr val="005B8E"/>
                  </a:solidFill>
                  <a:cs typeface="Arial" panose="020B0604020202020204" pitchFamily="34" charset="0"/>
                </a:rPr>
                <a:t>5</a:t>
              </a:r>
            </a:p>
          </p:txBody>
        </p:sp>
      </p:grpSp>
      <p:sp>
        <p:nvSpPr>
          <p:cNvPr id="46" name="ZoneTexte 28">
            <a:extLst>
              <a:ext uri="{FF2B5EF4-FFF2-40B4-BE49-F238E27FC236}">
                <a16:creationId xmlns:a16="http://schemas.microsoft.com/office/drawing/2014/main" id="{4AB857B4-466A-6D38-EBD0-946FACE414D7}"/>
              </a:ext>
            </a:extLst>
          </p:cNvPr>
          <p:cNvSpPr>
            <a:spLocks noChangeAspect="1"/>
          </p:cNvSpPr>
          <p:nvPr/>
        </p:nvSpPr>
        <p:spPr bwMode="auto">
          <a:xfrm>
            <a:off x="8330231" y="2327064"/>
            <a:ext cx="246383" cy="278130"/>
          </a:xfrm>
          <a:prstGeom prst="wedgeEllipseCallout">
            <a:avLst>
              <a:gd name="adj1" fmla="val -20833"/>
              <a:gd name="adj2" fmla="val 62500"/>
            </a:avLst>
          </a:prstGeom>
          <a:solidFill>
            <a:schemeClr val="bg1"/>
          </a:solidFill>
          <a:ln w="117475">
            <a:solidFill>
              <a:srgbClr val="31A3DD"/>
            </a:solidFill>
            <a:miter lim="800000"/>
            <a:headEnd/>
            <a:tailEnd/>
          </a:ln>
        </p:spPr>
        <p:txBody>
          <a:bodyPr lIns="180000" tIns="180000" rIns="180000" bIns="18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en-US" dirty="0">
              <a:solidFill>
                <a:srgbClr val="FFFFFF"/>
              </a:solidFill>
              <a:latin typeface="+mn-lt"/>
              <a:ea typeface="Roboto Medium"/>
              <a:cs typeface="Arial" panose="020B0604020202020204" pitchFamily="34" charset="0"/>
            </a:endParaRPr>
          </a:p>
        </p:txBody>
      </p:sp>
      <p:sp>
        <p:nvSpPr>
          <p:cNvPr id="30" name="ZoneTexte 28">
            <a:extLst>
              <a:ext uri="{FF2B5EF4-FFF2-40B4-BE49-F238E27FC236}">
                <a16:creationId xmlns:a16="http://schemas.microsoft.com/office/drawing/2014/main" id="{80140C36-0E57-7071-3A16-2422F1BE2A11}"/>
              </a:ext>
            </a:extLst>
          </p:cNvPr>
          <p:cNvSpPr>
            <a:spLocks noChangeAspect="1"/>
          </p:cNvSpPr>
          <p:nvPr/>
        </p:nvSpPr>
        <p:spPr bwMode="auto">
          <a:xfrm>
            <a:off x="4211330" y="2327064"/>
            <a:ext cx="246383" cy="278130"/>
          </a:xfrm>
          <a:prstGeom prst="wedgeEllipseCallout">
            <a:avLst>
              <a:gd name="adj1" fmla="val -20833"/>
              <a:gd name="adj2" fmla="val 62500"/>
            </a:avLst>
          </a:prstGeom>
          <a:solidFill>
            <a:srgbClr val="C00000"/>
          </a:solidFill>
          <a:ln w="117475">
            <a:solidFill>
              <a:srgbClr val="31A3DD"/>
            </a:solidFill>
            <a:miter lim="800000"/>
            <a:headEnd/>
            <a:tailEnd/>
          </a:ln>
        </p:spPr>
        <p:txBody>
          <a:bodyPr lIns="180000" tIns="180000" rIns="180000" bIns="18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en-US" dirty="0">
              <a:solidFill>
                <a:srgbClr val="FFFFFF"/>
              </a:solidFill>
              <a:latin typeface="+mn-lt"/>
              <a:ea typeface="Roboto Medium"/>
              <a:cs typeface="Arial" panose="020B0604020202020204" pitchFamily="34" charset="0"/>
            </a:endParaRPr>
          </a:p>
        </p:txBody>
      </p:sp>
      <p:sp>
        <p:nvSpPr>
          <p:cNvPr id="32" name="ZoneTexte 28">
            <a:extLst>
              <a:ext uri="{FF2B5EF4-FFF2-40B4-BE49-F238E27FC236}">
                <a16:creationId xmlns:a16="http://schemas.microsoft.com/office/drawing/2014/main" id="{80140C36-0E57-7071-3A16-2422F1BE2A11}"/>
              </a:ext>
            </a:extLst>
          </p:cNvPr>
          <p:cNvSpPr>
            <a:spLocks noChangeAspect="1"/>
          </p:cNvSpPr>
          <p:nvPr/>
        </p:nvSpPr>
        <p:spPr bwMode="auto">
          <a:xfrm>
            <a:off x="2741452" y="2308659"/>
            <a:ext cx="246383" cy="278130"/>
          </a:xfrm>
          <a:prstGeom prst="wedgeEllipseCallout">
            <a:avLst>
              <a:gd name="adj1" fmla="val -20833"/>
              <a:gd name="adj2" fmla="val 62500"/>
            </a:avLst>
          </a:prstGeom>
          <a:solidFill>
            <a:srgbClr val="C00000"/>
          </a:solidFill>
          <a:ln w="117475">
            <a:solidFill>
              <a:srgbClr val="31A3DD"/>
            </a:solidFill>
            <a:miter lim="800000"/>
            <a:headEnd/>
            <a:tailEnd/>
          </a:ln>
        </p:spPr>
        <p:txBody>
          <a:bodyPr lIns="180000" tIns="180000" rIns="180000" bIns="18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en-US" dirty="0">
              <a:solidFill>
                <a:srgbClr val="FFFFFF"/>
              </a:solidFill>
              <a:latin typeface="+mn-lt"/>
              <a:ea typeface="Roboto Medium"/>
              <a:cs typeface="Arial" panose="020B0604020202020204" pitchFamily="34" charset="0"/>
            </a:endParaRPr>
          </a:p>
        </p:txBody>
      </p:sp>
      <p:sp>
        <p:nvSpPr>
          <p:cNvPr id="44" name="ZoneTexte 28">
            <a:extLst>
              <a:ext uri="{FF2B5EF4-FFF2-40B4-BE49-F238E27FC236}">
                <a16:creationId xmlns:a16="http://schemas.microsoft.com/office/drawing/2014/main" id="{80140C36-0E57-7071-3A16-2422F1BE2A11}"/>
              </a:ext>
            </a:extLst>
          </p:cNvPr>
          <p:cNvSpPr>
            <a:spLocks noChangeAspect="1"/>
          </p:cNvSpPr>
          <p:nvPr/>
        </p:nvSpPr>
        <p:spPr bwMode="auto">
          <a:xfrm>
            <a:off x="1677033" y="2297106"/>
            <a:ext cx="246383" cy="278130"/>
          </a:xfrm>
          <a:prstGeom prst="wedgeEllipseCallout">
            <a:avLst>
              <a:gd name="adj1" fmla="val -20833"/>
              <a:gd name="adj2" fmla="val 62500"/>
            </a:avLst>
          </a:prstGeom>
          <a:solidFill>
            <a:srgbClr val="C00000"/>
          </a:solidFill>
          <a:ln w="117475">
            <a:solidFill>
              <a:srgbClr val="31A3DD"/>
            </a:solidFill>
            <a:miter lim="800000"/>
            <a:headEnd/>
            <a:tailEnd/>
          </a:ln>
        </p:spPr>
        <p:txBody>
          <a:bodyPr lIns="180000" tIns="180000" rIns="180000" bIns="18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en-US" dirty="0">
              <a:solidFill>
                <a:srgbClr val="FFFFFF"/>
              </a:solidFill>
              <a:latin typeface="+mn-lt"/>
              <a:ea typeface="Roboto Medium"/>
              <a:cs typeface="Arial" panose="020B0604020202020204" pitchFamily="34" charset="0"/>
            </a:endParaRPr>
          </a:p>
        </p:txBody>
      </p:sp>
    </p:spTree>
    <p:extLst>
      <p:ext uri="{BB962C8B-B14F-4D97-AF65-F5344CB8AC3E}">
        <p14:creationId xmlns:p14="http://schemas.microsoft.com/office/powerpoint/2010/main" val="4130538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a:t>Gender perspective: Group </a:t>
            </a:r>
            <a:r>
              <a:rPr lang="en-US" dirty="0"/>
              <a:t>Activity</a:t>
            </a:r>
          </a:p>
        </p:txBody>
      </p:sp>
      <p:pic>
        <p:nvPicPr>
          <p:cNvPr id="2" name="Content Placeholder 4" descr="A picture containing clipart&#10;&#10;Description automatically generated">
            <a:extLst>
              <a:ext uri="{FF2B5EF4-FFF2-40B4-BE49-F238E27FC236}">
                <a16:creationId xmlns:a16="http://schemas.microsoft.com/office/drawing/2014/main" id="{EFBE914F-1050-437C-8F74-AC447DAD71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761" y="1151006"/>
            <a:ext cx="4294187" cy="320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10" descr="Clock with solid fill">
            <a:extLst>
              <a:ext uri="{FF2B5EF4-FFF2-40B4-BE49-F238E27FC236}">
                <a16:creationId xmlns:a16="http://schemas.microsoft.com/office/drawing/2014/main" id="{9B23CF22-FE8B-7532-D6D1-48B8DB78C9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2266950"/>
            <a:ext cx="1350893" cy="135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a:extLst>
              <a:ext uri="{FF2B5EF4-FFF2-40B4-BE49-F238E27FC236}">
                <a16:creationId xmlns:a16="http://schemas.microsoft.com/office/drawing/2014/main" id="{44D5DB9B-7EDA-B84A-E816-1C3FC49437A4}"/>
              </a:ext>
            </a:extLst>
          </p:cNvPr>
          <p:cNvSpPr txBox="1">
            <a:spLocks noChangeArrowheads="1"/>
          </p:cNvSpPr>
          <p:nvPr/>
        </p:nvSpPr>
        <p:spPr bwMode="auto">
          <a:xfrm>
            <a:off x="5257800" y="2745219"/>
            <a:ext cx="16130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2pPr>
            <a:lvl3pPr marL="1143000" indent="-22860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3pPr>
            <a:lvl4pPr marL="1600200" indent="-22860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4pPr>
            <a:lvl5pPr marL="2057400" indent="-22860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9pPr>
          </a:lstStyle>
          <a:p>
            <a:pPr>
              <a:lnSpc>
                <a:spcPct val="100000"/>
              </a:lnSpc>
              <a:spcBef>
                <a:spcPct val="0"/>
              </a:spcBef>
              <a:buFontTx/>
              <a:buNone/>
            </a:pPr>
            <a:r>
              <a:rPr lang="en-US" altLang="en-US" sz="2000">
                <a:latin typeface="+mn-lt"/>
              </a:rPr>
              <a:t>4 </a:t>
            </a:r>
            <a:r>
              <a:rPr lang="en-US" altLang="en-US" sz="2000" dirty="0">
                <a:latin typeface="+mn-lt"/>
              </a:rPr>
              <a:t>Groups</a:t>
            </a:r>
          </a:p>
          <a:p>
            <a:pPr>
              <a:lnSpc>
                <a:spcPct val="100000"/>
              </a:lnSpc>
              <a:spcBef>
                <a:spcPct val="0"/>
              </a:spcBef>
              <a:buFontTx/>
              <a:buNone/>
            </a:pPr>
            <a:r>
              <a:rPr lang="en-US" altLang="en-US" sz="2000">
                <a:latin typeface="+mn-lt"/>
              </a:rPr>
              <a:t>5 </a:t>
            </a:r>
            <a:r>
              <a:rPr lang="en-US" altLang="en-US" sz="2000" dirty="0">
                <a:latin typeface="+mn-lt"/>
              </a:rPr>
              <a:t>minutes</a:t>
            </a:r>
          </a:p>
        </p:txBody>
      </p:sp>
      <p:sp>
        <p:nvSpPr>
          <p:cNvPr id="7" name="TextBox 6">
            <a:extLst>
              <a:ext uri="{FF2B5EF4-FFF2-40B4-BE49-F238E27FC236}">
                <a16:creationId xmlns:a16="http://schemas.microsoft.com/office/drawing/2014/main" id="{58D5306A-2420-86F9-C6D8-A4F87E1030D8}"/>
              </a:ext>
            </a:extLst>
          </p:cNvPr>
          <p:cNvSpPr txBox="1"/>
          <p:nvPr/>
        </p:nvSpPr>
        <p:spPr>
          <a:xfrm>
            <a:off x="4429246" y="844010"/>
            <a:ext cx="4411948" cy="1200329"/>
          </a:xfrm>
          <a:prstGeom prst="rect">
            <a:avLst/>
          </a:prstGeom>
          <a:noFill/>
        </p:spPr>
        <p:txBody>
          <a:bodyPr wrap="square">
            <a:spAutoFit/>
          </a:bodyPr>
          <a:lstStyle/>
          <a:p>
            <a:r>
              <a:rPr lang="en-US" sz="2400"/>
              <a:t>Think: WASH activities that are conducted within public space in a daily basis ?</a:t>
            </a:r>
          </a:p>
        </p:txBody>
      </p:sp>
    </p:spTree>
    <p:extLst>
      <p:ext uri="{BB962C8B-B14F-4D97-AF65-F5344CB8AC3E}">
        <p14:creationId xmlns:p14="http://schemas.microsoft.com/office/powerpoint/2010/main" val="2717358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006E641-9EE8-0579-2EFD-32B8B75B2070}"/>
              </a:ext>
            </a:extLst>
          </p:cNvPr>
          <p:cNvGraphicFramePr>
            <a:graphicFrameLocks noGrp="1"/>
          </p:cNvGraphicFramePr>
          <p:nvPr>
            <p:ph idx="1"/>
            <p:extLst>
              <p:ext uri="{D42A27DB-BD31-4B8C-83A1-F6EECF244321}">
                <p14:modId xmlns:p14="http://schemas.microsoft.com/office/powerpoint/2010/main" val="3350062050"/>
              </p:ext>
            </p:extLst>
          </p:nvPr>
        </p:nvGraphicFramePr>
        <p:xfrm>
          <a:off x="381000" y="801688"/>
          <a:ext cx="8610600" cy="4132262"/>
        </p:xfrm>
        <a:graphic>
          <a:graphicData uri="http://schemas.openxmlformats.org/drawingml/2006/table">
            <a:tbl>
              <a:tblPr firstRow="1" bandRow="1">
                <a:tableStyleId>{5C22544A-7EE6-4342-B048-85BDC9FD1C3A}</a:tableStyleId>
              </a:tblPr>
              <a:tblGrid>
                <a:gridCol w="2870200">
                  <a:extLst>
                    <a:ext uri="{9D8B030D-6E8A-4147-A177-3AD203B41FA5}">
                      <a16:colId xmlns:a16="http://schemas.microsoft.com/office/drawing/2014/main" val="3092436181"/>
                    </a:ext>
                  </a:extLst>
                </a:gridCol>
                <a:gridCol w="2870200">
                  <a:extLst>
                    <a:ext uri="{9D8B030D-6E8A-4147-A177-3AD203B41FA5}">
                      <a16:colId xmlns:a16="http://schemas.microsoft.com/office/drawing/2014/main" val="2812921502"/>
                    </a:ext>
                  </a:extLst>
                </a:gridCol>
                <a:gridCol w="2870200">
                  <a:extLst>
                    <a:ext uri="{9D8B030D-6E8A-4147-A177-3AD203B41FA5}">
                      <a16:colId xmlns:a16="http://schemas.microsoft.com/office/drawing/2014/main" val="3197935604"/>
                    </a:ext>
                  </a:extLst>
                </a:gridCol>
              </a:tblGrid>
              <a:tr h="726570">
                <a:tc>
                  <a:txBody>
                    <a:bodyPr/>
                    <a:lstStyle/>
                    <a:p>
                      <a:pPr algn="ctr"/>
                      <a:r>
                        <a:rPr lang="en-US" sz="2400"/>
                        <a:t>Women</a:t>
                      </a:r>
                    </a:p>
                  </a:txBody>
                  <a:tcPr anchor="ctr"/>
                </a:tc>
                <a:tc>
                  <a:txBody>
                    <a:bodyPr/>
                    <a:lstStyle/>
                    <a:p>
                      <a:pPr algn="ctr"/>
                      <a:r>
                        <a:rPr lang="en-US" sz="2400"/>
                        <a:t>Men</a:t>
                      </a:r>
                    </a:p>
                  </a:txBody>
                  <a:tcPr anchor="ctr"/>
                </a:tc>
                <a:tc>
                  <a:txBody>
                    <a:bodyPr/>
                    <a:lstStyle/>
                    <a:p>
                      <a:pPr algn="ctr"/>
                      <a:r>
                        <a:rPr lang="en-US" sz="2400"/>
                        <a:t>LGBTIQA+</a:t>
                      </a:r>
                    </a:p>
                  </a:txBody>
                  <a:tcPr anchor="ctr"/>
                </a:tc>
                <a:extLst>
                  <a:ext uri="{0D108BD9-81ED-4DB2-BD59-A6C34878D82A}">
                    <a16:rowId xmlns:a16="http://schemas.microsoft.com/office/drawing/2014/main" val="3556273413"/>
                  </a:ext>
                </a:extLst>
              </a:tr>
              <a:tr h="1957892">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36715299"/>
                  </a:ext>
                </a:extLst>
              </a:tr>
              <a:tr h="1447800">
                <a:tc gridSpan="3">
                  <a:txBody>
                    <a:bodyPr/>
                    <a:lstStyle/>
                    <a:p>
                      <a:r>
                        <a:rPr lang="en-US" sz="2400" b="1" kern="1200">
                          <a:solidFill>
                            <a:schemeClr val="tx1">
                              <a:lumMod val="75000"/>
                              <a:lumOff val="25000"/>
                            </a:schemeClr>
                          </a:solidFill>
                          <a:latin typeface="+mn-lt"/>
                          <a:ea typeface="+mn-ea"/>
                          <a:cs typeface="+mn-cs"/>
                        </a:rPr>
                        <a:t>All gender</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365634"/>
                  </a:ext>
                </a:extLst>
              </a:tr>
            </a:tbl>
          </a:graphicData>
        </a:graphic>
      </p:graphicFrame>
      <p:sp>
        <p:nvSpPr>
          <p:cNvPr id="3" name="Title 2">
            <a:extLst>
              <a:ext uri="{FF2B5EF4-FFF2-40B4-BE49-F238E27FC236}">
                <a16:creationId xmlns:a16="http://schemas.microsoft.com/office/drawing/2014/main" id="{5BCE3278-E077-B48B-73CA-22FDF77E8837}"/>
              </a:ext>
            </a:extLst>
          </p:cNvPr>
          <p:cNvSpPr>
            <a:spLocks noGrp="1"/>
          </p:cNvSpPr>
          <p:nvPr>
            <p:ph type="title"/>
          </p:nvPr>
        </p:nvSpPr>
        <p:spPr/>
        <p:txBody>
          <a:bodyPr/>
          <a:lstStyle/>
          <a:p>
            <a:r>
              <a:rPr lang="en-US"/>
              <a:t>Gender perspective: Group Activity</a:t>
            </a:r>
          </a:p>
        </p:txBody>
      </p:sp>
      <p:pic>
        <p:nvPicPr>
          <p:cNvPr id="6" name="Picture 5">
            <a:extLst>
              <a:ext uri="{FF2B5EF4-FFF2-40B4-BE49-F238E27FC236}">
                <a16:creationId xmlns:a16="http://schemas.microsoft.com/office/drawing/2014/main" id="{61E49009-22F6-C1E7-A1D0-A84471CDD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962150"/>
            <a:ext cx="748369" cy="800100"/>
          </a:xfrm>
          <a:prstGeom prst="rect">
            <a:avLst/>
          </a:prstGeom>
        </p:spPr>
      </p:pic>
      <p:pic>
        <p:nvPicPr>
          <p:cNvPr id="7" name="Picture 6">
            <a:extLst>
              <a:ext uri="{FF2B5EF4-FFF2-40B4-BE49-F238E27FC236}">
                <a16:creationId xmlns:a16="http://schemas.microsoft.com/office/drawing/2014/main" id="{43906918-6BC8-54DF-DFC6-C936AF9EEF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2117415"/>
            <a:ext cx="748369" cy="800100"/>
          </a:xfrm>
          <a:prstGeom prst="rect">
            <a:avLst/>
          </a:prstGeom>
        </p:spPr>
      </p:pic>
      <p:pic>
        <p:nvPicPr>
          <p:cNvPr id="8" name="Picture 7">
            <a:extLst>
              <a:ext uri="{FF2B5EF4-FFF2-40B4-BE49-F238E27FC236}">
                <a16:creationId xmlns:a16="http://schemas.microsoft.com/office/drawing/2014/main" id="{17A183A4-3759-A928-E0BC-4274617549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1911" y="2105819"/>
            <a:ext cx="748369" cy="800100"/>
          </a:xfrm>
          <a:prstGeom prst="rect">
            <a:avLst/>
          </a:prstGeom>
        </p:spPr>
      </p:pic>
      <p:pic>
        <p:nvPicPr>
          <p:cNvPr id="9" name="Picture 8">
            <a:extLst>
              <a:ext uri="{FF2B5EF4-FFF2-40B4-BE49-F238E27FC236}">
                <a16:creationId xmlns:a16="http://schemas.microsoft.com/office/drawing/2014/main" id="{0A6FB0EB-311A-0BD6-5632-C6EFD237AB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016" y="1962150"/>
            <a:ext cx="748369" cy="800100"/>
          </a:xfrm>
          <a:prstGeom prst="rect">
            <a:avLst/>
          </a:prstGeom>
        </p:spPr>
      </p:pic>
      <p:pic>
        <p:nvPicPr>
          <p:cNvPr id="10" name="Picture 9">
            <a:extLst>
              <a:ext uri="{FF2B5EF4-FFF2-40B4-BE49-F238E27FC236}">
                <a16:creationId xmlns:a16="http://schemas.microsoft.com/office/drawing/2014/main" id="{B70F8C4B-91D2-7953-D1CD-9BE34F77A2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4569" y="2171700"/>
            <a:ext cx="748369" cy="800100"/>
          </a:xfrm>
          <a:prstGeom prst="rect">
            <a:avLst/>
          </a:prstGeom>
        </p:spPr>
      </p:pic>
      <p:pic>
        <p:nvPicPr>
          <p:cNvPr id="2" name="Picture 1">
            <a:extLst>
              <a:ext uri="{FF2B5EF4-FFF2-40B4-BE49-F238E27FC236}">
                <a16:creationId xmlns:a16="http://schemas.microsoft.com/office/drawing/2014/main" id="{AFF45EC8-8238-66BB-4647-F266A710BE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399" y="3941762"/>
            <a:ext cx="748369" cy="800100"/>
          </a:xfrm>
          <a:prstGeom prst="rect">
            <a:avLst/>
          </a:prstGeom>
        </p:spPr>
      </p:pic>
      <p:pic>
        <p:nvPicPr>
          <p:cNvPr id="5" name="Picture 4">
            <a:extLst>
              <a:ext uri="{FF2B5EF4-FFF2-40B4-BE49-F238E27FC236}">
                <a16:creationId xmlns:a16="http://schemas.microsoft.com/office/drawing/2014/main" id="{034E4495-01B1-6AA9-CD4D-5F9F683B93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3306" y="3894552"/>
            <a:ext cx="748369" cy="800100"/>
          </a:xfrm>
          <a:prstGeom prst="rect">
            <a:avLst/>
          </a:prstGeom>
        </p:spPr>
      </p:pic>
    </p:spTree>
    <p:extLst>
      <p:ext uri="{BB962C8B-B14F-4D97-AF65-F5344CB8AC3E}">
        <p14:creationId xmlns:p14="http://schemas.microsoft.com/office/powerpoint/2010/main" val="81619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16634E-3749-D00E-094E-1119B67F7EA5}"/>
              </a:ext>
            </a:extLst>
          </p:cNvPr>
          <p:cNvSpPr>
            <a:spLocks noGrp="1"/>
          </p:cNvSpPr>
          <p:nvPr>
            <p:ph type="title"/>
          </p:nvPr>
        </p:nvSpPr>
        <p:spPr/>
        <p:txBody>
          <a:bodyPr/>
          <a:lstStyle/>
          <a:p>
            <a:r>
              <a:rPr lang="en-US" dirty="0"/>
              <a:t>What is the linkage between GEDSI and WASH ?</a:t>
            </a:r>
          </a:p>
        </p:txBody>
      </p:sp>
      <p:pic>
        <p:nvPicPr>
          <p:cNvPr id="5" name="Picture 4" descr="A close-up of a sign&#10;&#10;Description automatically generated">
            <a:extLst>
              <a:ext uri="{FF2B5EF4-FFF2-40B4-BE49-F238E27FC236}">
                <a16:creationId xmlns:a16="http://schemas.microsoft.com/office/drawing/2014/main" id="{A095EAF8-83A2-E5BD-7CA8-ADAA0128B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819150"/>
            <a:ext cx="3766665" cy="2511110"/>
          </a:xfrm>
          <a:prstGeom prst="rect">
            <a:avLst/>
          </a:prstGeom>
        </p:spPr>
      </p:pic>
      <p:pic>
        <p:nvPicPr>
          <p:cNvPr id="7" name="Picture 6" descr="A group of people standing in front of a symbol&#10;&#10;Description automatically generated">
            <a:extLst>
              <a:ext uri="{FF2B5EF4-FFF2-40B4-BE49-F238E27FC236}">
                <a16:creationId xmlns:a16="http://schemas.microsoft.com/office/drawing/2014/main" id="{37036293-DFDF-6873-54DC-D6C4D8193A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485" y="2046690"/>
            <a:ext cx="3962400" cy="2228850"/>
          </a:xfrm>
          <a:prstGeom prst="rect">
            <a:avLst/>
          </a:prstGeom>
        </p:spPr>
      </p:pic>
      <p:sp>
        <p:nvSpPr>
          <p:cNvPr id="8" name="Arrow: Curved Down 7">
            <a:extLst>
              <a:ext uri="{FF2B5EF4-FFF2-40B4-BE49-F238E27FC236}">
                <a16:creationId xmlns:a16="http://schemas.microsoft.com/office/drawing/2014/main" id="{F40ECC02-16E8-F753-BC86-9B044D635BFB}"/>
              </a:ext>
            </a:extLst>
          </p:cNvPr>
          <p:cNvSpPr/>
          <p:nvPr/>
        </p:nvSpPr>
        <p:spPr>
          <a:xfrm rot="19708036">
            <a:off x="3371807" y="1145342"/>
            <a:ext cx="1817038" cy="685800"/>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7251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634</TotalTime>
  <Words>979</Words>
  <Application>Microsoft Office PowerPoint</Application>
  <PresentationFormat>On-screen Show (16:9)</PresentationFormat>
  <Paragraphs>152</Paragraphs>
  <Slides>20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Roboto</vt:lpstr>
      <vt:lpstr>Symbol</vt:lpstr>
      <vt:lpstr>2_Office Theme</vt:lpstr>
      <vt:lpstr>PowerPoint Presentation</vt:lpstr>
      <vt:lpstr>Introduction</vt:lpstr>
      <vt:lpstr>Introduction </vt:lpstr>
      <vt:lpstr>Learning Outcome</vt:lpstr>
      <vt:lpstr>Presentation Outline</vt:lpstr>
      <vt:lpstr>Training Structure</vt:lpstr>
      <vt:lpstr>Gender perspective: Group Activity</vt:lpstr>
      <vt:lpstr>Gender perspective: Group Activity</vt:lpstr>
      <vt:lpstr>What is the linkage between GEDSI and WASH ?</vt:lpstr>
      <vt:lpstr>Why to link gender perspective in sanitation?</vt:lpstr>
      <vt:lpstr>PowerPoint Presentation</vt:lpstr>
      <vt:lpstr>GEDSI issues and possible intervention: Group Activity</vt:lpstr>
      <vt:lpstr>Current issues/ barriers in sanitation</vt:lpstr>
      <vt:lpstr>Current issues/ barriers in sanitation</vt:lpstr>
      <vt:lpstr>Impacts ?? </vt:lpstr>
      <vt:lpstr>Possible Interventions: Group Activity</vt:lpstr>
      <vt:lpstr>Possible Interventions</vt:lpstr>
      <vt:lpstr>Possible Interventions</vt:lpstr>
      <vt:lpstr>Review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perspective in WASH services and facilities</dc:title>
  <dc:creator>MY-PC</dc:creator>
  <cp:lastModifiedBy>Rabina Milapati</cp:lastModifiedBy>
  <cp:revision>26</cp:revision>
  <dcterms:created xsi:type="dcterms:W3CDTF">2006-08-16T00:00:00Z</dcterms:created>
  <dcterms:modified xsi:type="dcterms:W3CDTF">2024-08-16T10:59:37Z</dcterms:modified>
</cp:coreProperties>
</file>