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28"/>
  </p:notesMasterIdLst>
  <p:handoutMasterIdLst>
    <p:handoutMasterId r:id="rId29"/>
  </p:handoutMasterIdLst>
  <p:sldIdLst>
    <p:sldId id="272" r:id="rId3"/>
    <p:sldId id="271" r:id="rId4"/>
    <p:sldId id="275" r:id="rId5"/>
    <p:sldId id="279" r:id="rId6"/>
    <p:sldId id="277" r:id="rId7"/>
    <p:sldId id="276" r:id="rId8"/>
    <p:sldId id="267" r:id="rId9"/>
    <p:sldId id="285" r:id="rId10"/>
    <p:sldId id="280" r:id="rId11"/>
    <p:sldId id="286" r:id="rId12"/>
    <p:sldId id="281" r:id="rId13"/>
    <p:sldId id="287" r:id="rId14"/>
    <p:sldId id="282" r:id="rId15"/>
    <p:sldId id="288" r:id="rId16"/>
    <p:sldId id="283" r:id="rId17"/>
    <p:sldId id="289" r:id="rId18"/>
    <p:sldId id="284" r:id="rId19"/>
    <p:sldId id="290" r:id="rId20"/>
    <p:sldId id="294" r:id="rId21"/>
    <p:sldId id="291" r:id="rId22"/>
    <p:sldId id="292" r:id="rId23"/>
    <p:sldId id="293" r:id="rId24"/>
    <p:sldId id="278" r:id="rId25"/>
    <p:sldId id="273" r:id="rId26"/>
    <p:sldId id="257"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Lato" panose="020B0604020202020204" charset="0"/>
      <p:regular r:id="rId38"/>
      <p:bold r:id="rId39"/>
      <p:italic r:id="rId40"/>
      <p:boldItalic r:id="rId41"/>
    </p:embeddedFont>
    <p:embeddedFont>
      <p:font typeface="Lato Black" panose="020B0604020202020204" charset="0"/>
      <p:bold r:id="rId42"/>
      <p:boldItalic r:id="rId43"/>
    </p:embeddedFont>
    <p:embeddedFont>
      <p:font typeface="Lato Light" panose="020F0302020204030203" charset="0"/>
      <p:regular r:id="rId44"/>
      <p:italic r:id="rId45"/>
    </p:embeddedFont>
    <p:embeddedFont>
      <p:font typeface="Merriweather" panose="020B0604020202020204" charset="0"/>
      <p:regular r:id="rId46"/>
      <p:bold r:id="rId47"/>
      <p:italic r:id="rId48"/>
      <p:boldItalic r:id="rId49"/>
    </p:embeddedFont>
    <p:embeddedFont>
      <p:font typeface="Merriweather Black" panose="020B0604020202020204" charset="0"/>
      <p:bold r:id="rId50"/>
      <p:boldItalic r:id="rId51"/>
    </p:embeddedFont>
    <p:embeddedFont>
      <p:font typeface="Merriweather Light" panose="020B0604020202020204" charset="0"/>
      <p:regular r:id="rId52"/>
      <p:italic r:id="rId53"/>
    </p:embeddedFont>
  </p:embeddedFontLst>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9"/>
            <p14:sldId id="277"/>
          </p14:sldIdLst>
        </p14:section>
        <p14:section name="Presentation: Components" id="{93268581-705C-4CF3-BA37-3C4142EFB0ED}">
          <p14:sldIdLst>
            <p14:sldId id="276"/>
            <p14:sldId id="267"/>
            <p14:sldId id="285"/>
            <p14:sldId id="280"/>
            <p14:sldId id="286"/>
            <p14:sldId id="281"/>
            <p14:sldId id="287"/>
            <p14:sldId id="282"/>
            <p14:sldId id="288"/>
            <p14:sldId id="283"/>
            <p14:sldId id="289"/>
            <p14:sldId id="284"/>
            <p14:sldId id="290"/>
            <p14:sldId id="294"/>
          </p14:sldIdLst>
        </p14:section>
        <p14:section name="Case Study Analysis" id="{A8922C18-DDB6-430D-858D-FBA6B12CA254}">
          <p14:sldIdLst>
            <p14:sldId id="291"/>
            <p14:sldId id="292"/>
            <p14:sldId id="293"/>
          </p14:sldIdLst>
        </p14:section>
        <p14:section name="Review" id="{A3F116B9-B127-46CE-97A8-BF243311DF93}">
          <p14:sldIdLst>
            <p14:sldId id="278"/>
          </p14:sldIdLst>
        </p14:section>
        <p14:section name="Final Slides" id="{009A79B0-7740-4875-9700-9B98ECD22D6D}">
          <p14:sldIdLst>
            <p14:sldId id="273"/>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36"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7808E"/>
    <a:srgbClr val="24A4D6"/>
    <a:srgbClr val="9DB258"/>
    <a:srgbClr val="000000"/>
    <a:srgbClr val="90D8F5"/>
    <a:srgbClr val="58C8DD"/>
    <a:srgbClr val="38C6F4"/>
    <a:srgbClr val="FEC441"/>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9B3BF-4928-4EF0-91A6-50802549A32B}" v="192" dt="2018-06-22T17:32:39.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847" autoAdjust="0"/>
  </p:normalViewPr>
  <p:slideViewPr>
    <p:cSldViewPr snapToGrid="0">
      <p:cViewPr varScale="1">
        <p:scale>
          <a:sx n="83" d="100"/>
          <a:sy n="83" d="100"/>
        </p:scale>
        <p:origin x="686" y="82"/>
      </p:cViewPr>
      <p:guideLst>
        <p:guide orient="horz" pos="1820"/>
        <p:guide pos="914"/>
        <p:guide pos="6788"/>
      </p:guideLst>
    </p:cSldViewPr>
  </p:slideViewPr>
  <p:notesTextViewPr>
    <p:cViewPr>
      <p:scale>
        <a:sx n="3" d="2"/>
        <a:sy n="3" d="2"/>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handoutMaster" Target="handoutMasters/handout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2.fntdata"/><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2018-09-28</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dirty="0"/>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2018-09-28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dirty="0"/>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fr-FR" sz="4000"/>
              <a:t>Licence Creative Commons</a:t>
            </a:r>
          </a:p>
        </p:txBody>
      </p:sp>
      <p:sp>
        <p:nvSpPr>
          <p:cNvPr id="17" name="TextBox 16"/>
          <p:cNvSpPr txBox="1"/>
          <p:nvPr userDrawn="1"/>
        </p:nvSpPr>
        <p:spPr>
          <a:xfrm>
            <a:off x="2595000" y="1174726"/>
            <a:ext cx="7052400" cy="861774"/>
          </a:xfrm>
          <a:prstGeom prst="rect">
            <a:avLst/>
          </a:prstGeom>
          <a:noFill/>
        </p:spPr>
        <p:txBody>
          <a:bodyPr wrap="square" rtlCol="0">
            <a:spAutoFit/>
          </a:bodyPr>
          <a:lstStyle/>
          <a:p>
            <a:pPr rtl="0"/>
            <a:r>
              <a:rPr lang="fr-FR" sz="1600" dirty="0"/>
              <a:t>Le contenu de ce document est en libre accès et sous </a:t>
            </a:r>
            <a:r>
              <a:rPr lang="fr-FR" sz="1600" dirty="0">
                <a:hlinkClick r:id="rId5"/>
              </a:rPr>
              <a:t>licence Creative Commons Attribution-</a:t>
            </a:r>
            <a:r>
              <a:rPr lang="fr-FR" sz="1600" dirty="0" err="1">
                <a:hlinkClick r:id="rId5"/>
              </a:rPr>
              <a:t>ShareAlike</a:t>
            </a:r>
            <a:r>
              <a:rPr lang="fr-FR" sz="1600" dirty="0">
                <a:hlinkClick r:id="rId5"/>
              </a:rPr>
              <a:t> 4.0 International License</a:t>
            </a:r>
            <a:r>
              <a:rPr lang="fr-FR" sz="1600" dirty="0"/>
              <a:t>(CC </a:t>
            </a:r>
            <a:r>
              <a:rPr lang="fr-FR" sz="1600" dirty="0" err="1"/>
              <a:t>BY-SA</a:t>
            </a:r>
            <a:r>
              <a:rPr lang="fr-FR" sz="1600" dirty="0"/>
              <a:t> 4.0). </a:t>
            </a:r>
          </a:p>
          <a:p>
            <a:pPr rtl="0"/>
            <a:r>
              <a:rPr lang="fr-FR" sz="1600" dirty="0"/>
              <a:t>Vous êtes libre de :</a:t>
            </a:r>
          </a:p>
        </p:txBody>
      </p:sp>
      <p:sp>
        <p:nvSpPr>
          <p:cNvPr id="21" name="TextBox 20"/>
          <p:cNvSpPr txBox="1"/>
          <p:nvPr userDrawn="1"/>
        </p:nvSpPr>
        <p:spPr>
          <a:xfrm>
            <a:off x="2595000" y="1940951"/>
            <a:ext cx="7052400" cy="1077218"/>
          </a:xfrm>
          <a:prstGeom prst="rect">
            <a:avLst/>
          </a:prstGeom>
          <a:noFill/>
        </p:spPr>
        <p:txBody>
          <a:bodyPr wrap="square" rtlCol="0">
            <a:spAutoFit/>
          </a:bodyPr>
          <a:lstStyle/>
          <a:p>
            <a:pPr rtl="0"/>
            <a:r>
              <a:rPr lang="fr-FR" sz="1600" dirty="0"/>
              <a:t>Partager – Copier et redistribuer les contenus sur tous types de supports et de formats.</a:t>
            </a:r>
          </a:p>
          <a:p>
            <a:pPr rtl="0"/>
            <a:r>
              <a:rPr lang="fr-FR" sz="1600" dirty="0"/>
              <a:t>Adapter – Modifier, transformer ou utiliser les contenus pour créer vos propres documents, et faire usage de ceux-ci à toutes fins utiles, y compris commerciales.</a:t>
            </a:r>
          </a:p>
        </p:txBody>
      </p:sp>
      <p:sp>
        <p:nvSpPr>
          <p:cNvPr id="22" name="TextBox 21"/>
          <p:cNvSpPr txBox="1"/>
          <p:nvPr userDrawn="1"/>
        </p:nvSpPr>
        <p:spPr>
          <a:xfrm>
            <a:off x="2595000" y="3048020"/>
            <a:ext cx="7052400" cy="2646878"/>
          </a:xfrm>
          <a:prstGeom prst="rect">
            <a:avLst/>
          </a:prstGeom>
          <a:noFill/>
        </p:spPr>
        <p:txBody>
          <a:bodyPr wrap="square" rtlCol="0">
            <a:spAutoFit/>
          </a:bodyPr>
          <a:lstStyle/>
          <a:p>
            <a:pPr rtl="0"/>
            <a:r>
              <a:rPr lang="fr-FR" sz="1600" dirty="0"/>
              <a:t>Aux conditions suivantes :</a:t>
            </a:r>
          </a:p>
          <a:p>
            <a:pPr rtl="0"/>
            <a:r>
              <a:rPr lang="fr-FR" sz="1600" dirty="0"/>
              <a:t>Attribution – Vous devez signaler que CAWST est l'auteur de ce document, renseigner un lien vers la licence, et indiquer si des modifications ont été apportées. Vous pouvez indiquer ces renseignements de la manière dont vous le souhaitez, mais nous vous demandons de ne pas laisser entendre que CAWST vous soutient ou approuve la façon dont vous utilisez nos ressources. Les instructions détaillées sont disponibles sur : </a:t>
            </a:r>
            <a:r>
              <a:rPr lang="fr-FR" sz="1600" dirty="0">
                <a:hlinkClick r:id="rId6"/>
              </a:rPr>
              <a:t>resources.cawst.org/cc</a:t>
            </a:r>
          </a:p>
          <a:p>
            <a:pPr rtl="0"/>
            <a:r>
              <a:rPr lang="fr-FR" sz="1600" dirty="0"/>
              <a:t>Partage dans les mêmes conditions – Si vous modifiez, transformez ou créez à partir de nos contenus, vous devez distribuer vos contributions avec la même licence que les originaux.</a:t>
            </a:r>
          </a:p>
        </p:txBody>
      </p:sp>
      <p:sp>
        <p:nvSpPr>
          <p:cNvPr id="23" name="TextBox 22"/>
          <p:cNvSpPr txBox="1"/>
          <p:nvPr userDrawn="1"/>
        </p:nvSpPr>
        <p:spPr>
          <a:xfrm>
            <a:off x="2595000" y="5547052"/>
            <a:ext cx="7052400" cy="830997"/>
          </a:xfrm>
          <a:prstGeom prst="rect">
            <a:avLst/>
          </a:prstGeom>
          <a:noFill/>
        </p:spPr>
        <p:txBody>
          <a:bodyPr wrap="square" rtlCol="0">
            <a:spAutoFit/>
          </a:bodyPr>
          <a:lstStyle/>
          <a:p>
            <a:pPr rtl="0"/>
            <a:r>
              <a:rPr lang="fr-FR" sz="1600" dirty="0"/>
              <a:t>CAWST et ses administrateurs, employés, contractants et bénévoles n'endossent aucune responsabilité et ne donnent aucune garantie en ce qui concerne les résultats pouvant être obtenus par l'utilisation des informations fournies.</a:t>
            </a:r>
          </a:p>
        </p:txBody>
      </p:sp>
      <p:cxnSp>
        <p:nvCxnSpPr>
          <p:cNvPr id="25" name="Straight Connector 24"/>
          <p:cNvCxnSpPr/>
          <p:nvPr userDrawn="1"/>
        </p:nvCxnSpPr>
        <p:spPr>
          <a:xfrm>
            <a:off x="2591400" y="1940951"/>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1400" y="554705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dirty="0"/>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7619592" cy="4036220"/>
            <a:chOff x="1305030" y="1484057"/>
            <a:chExt cx="6750754"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Calgary AB, Canada</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cawst@cawst.org</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6750752" cy="584775"/>
            </a:xfrm>
            <a:prstGeom prst="rect">
              <a:avLst/>
            </a:prstGeom>
            <a:noFill/>
          </p:spPr>
          <p:txBody>
            <a:bodyPr wrap="square" rtlCol="0">
              <a:spAutoFit/>
            </a:bodyPr>
            <a:lstStyle/>
            <a:p>
              <a:pPr rtl="0"/>
              <a:r>
                <a:rPr lang="fr-FR" sz="3200" dirty="0">
                  <a:latin typeface="Lato" panose="020F0502020204030203" pitchFamily="34" charset="0"/>
                </a:rPr>
                <a:t>Comment CAWST peut vous soutenir !</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fr-FR">
                  <a:latin typeface="Lato" panose="020F0502020204030203" pitchFamily="34" charset="0"/>
                </a:rPr>
                <a:t>Contactez CAWST pour une assistance sur l'utilisation et l'adaptation de nos ressources d'enseignement et de formation dans le cadre de votre travail. </a:t>
              </a:r>
            </a:p>
            <a:p>
              <a:endParaRPr lang="en-CA" dirty="0">
                <a:latin typeface="Lato" panose="020F0502020204030203" pitchFamily="34" charset="0"/>
              </a:endParaRPr>
            </a:p>
            <a:p>
              <a:pPr rtl="0"/>
              <a:r>
                <a:rPr lang="fr-FR">
                  <a:latin typeface="Lato" panose="020F0502020204030203" pitchFamily="34" charset="0"/>
                </a:rPr>
                <a:t>Rendez-vous sur </a:t>
              </a:r>
              <a:r>
                <a:rPr lang="fr-FR">
                  <a:latin typeface="Lato" panose="020F0502020204030203" pitchFamily="34" charset="0"/>
                  <a:hlinkClick r:id="rId4"/>
                </a:rPr>
                <a:t>resources.cawst.org</a:t>
              </a:r>
              <a:r>
                <a:rPr lang="fr-FR">
                  <a:latin typeface="Lato" panose="020F0502020204030203" pitchFamily="34" charset="0"/>
                </a:rPr>
                <a:t> pour :</a:t>
              </a:r>
            </a:p>
            <a:p>
              <a:pPr rtl="0"/>
              <a:r>
                <a:rPr lang="fr-FR">
                  <a:latin typeface="Lato" panose="020F0502020204030203" pitchFamily="34" charset="0"/>
                </a:rPr>
                <a:t>les dernières mises à jour de ce document</a:t>
              </a:r>
            </a:p>
            <a:p>
              <a:pPr rtl="0"/>
              <a:r>
                <a:rPr lang="fr-FR">
                  <a:latin typeface="Lato" panose="020F0502020204030203" pitchFamily="34" charset="0"/>
                </a:rPr>
                <a:t>d'autres ressources sur les formations et les ateliers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dirty="0"/>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dirty="0"/>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dirty="0"/>
          </a:p>
        </p:txBody>
      </p:sp>
      <p:sp>
        <p:nvSpPr>
          <p:cNvPr id="11" name="Picture Placeholder 10"/>
          <p:cNvSpPr>
            <a:spLocks noGrp="1"/>
          </p:cNvSpPr>
          <p:nvPr>
            <p:ph type="pic" sz="quarter" idx="11"/>
          </p:nvPr>
        </p:nvSpPr>
        <p:spPr>
          <a:xfrm>
            <a:off x="4836000" y="2169000"/>
            <a:ext cx="2520000" cy="2520000"/>
          </a:xfrm>
        </p:spPr>
        <p:txBody>
          <a:bodyPr/>
          <a:lstStyle/>
          <a:p>
            <a:endParaRPr lang="en-CA" dirty="0"/>
          </a:p>
        </p:txBody>
      </p:sp>
      <p:sp>
        <p:nvSpPr>
          <p:cNvPr id="12" name="Picture Placeholder 10"/>
          <p:cNvSpPr>
            <a:spLocks noGrp="1"/>
          </p:cNvSpPr>
          <p:nvPr>
            <p:ph type="pic" sz="quarter" idx="12"/>
          </p:nvPr>
        </p:nvSpPr>
        <p:spPr>
          <a:xfrm>
            <a:off x="8280000" y="2169000"/>
            <a:ext cx="2520000" cy="2520000"/>
          </a:xfrm>
        </p:spPr>
        <p:txBody>
          <a:bodyPr/>
          <a:lstStyle/>
          <a:p>
            <a:endParaRPr lang="en-CA" dirty="0"/>
          </a:p>
        </p:txBody>
      </p:sp>
      <p:sp>
        <p:nvSpPr>
          <p:cNvPr id="13" name="Picture Placeholder 10"/>
          <p:cNvSpPr>
            <a:spLocks noGrp="1"/>
          </p:cNvSpPr>
          <p:nvPr>
            <p:ph type="pic" sz="quarter" idx="13"/>
          </p:nvPr>
        </p:nvSpPr>
        <p:spPr>
          <a:xfrm>
            <a:off x="1440000" y="2169000"/>
            <a:ext cx="2520000" cy="2520000"/>
          </a:xfrm>
        </p:spPr>
        <p:txBody>
          <a:bodyPr/>
          <a:lstStyle/>
          <a:p>
            <a:endParaRPr lang="en-CA" dirty="0"/>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3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4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4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4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Fournir des produits et des services</a:t>
            </a:r>
          </a:p>
        </p:txBody>
      </p:sp>
      <p:sp>
        <p:nvSpPr>
          <p:cNvPr id="3" name="Slide Number Placeholder 2"/>
          <p:cNvSpPr>
            <a:spLocks noGrp="1"/>
          </p:cNvSpPr>
          <p:nvPr>
            <p:ph type="sldNum" sz="quarter" idx="10"/>
          </p:nvPr>
        </p:nvSpPr>
        <p:spPr/>
        <p:txBody>
          <a:bodyPr/>
          <a:lstStyle/>
          <a:p>
            <a:pPr rtl="0"/>
            <a:fld id="{A8350104-CE64-4EE9-82B1-554144FA4C7C}" type="slidenum">
              <a:rPr/>
              <a:pPr/>
              <a:t>10</a:t>
            </a:fld>
            <a:endParaRPr/>
          </a:p>
        </p:txBody>
      </p:sp>
      <p:sp>
        <p:nvSpPr>
          <p:cNvPr id="4" name="Text Placeholder 3"/>
          <p:cNvSpPr>
            <a:spLocks noGrp="1"/>
          </p:cNvSpPr>
          <p:nvPr>
            <p:ph type="body" sz="quarter" idx="11"/>
          </p:nvPr>
        </p:nvSpPr>
        <p:spPr/>
        <p:txBody>
          <a:bodyPr/>
          <a:lstStyle/>
          <a:p>
            <a:pPr marL="0" indent="0" rtl="0">
              <a:buNone/>
            </a:pPr>
            <a:r>
              <a:rPr lang="fr-FR">
                <a:solidFill>
                  <a:srgbClr val="27808E"/>
                </a:solidFill>
                <a:latin typeface="Lato Black" panose="020F0A02020204030203" pitchFamily="34" charset="0"/>
              </a:rPr>
              <a:t>Aspects à prendre en compte</a:t>
            </a:r>
          </a:p>
          <a:p>
            <a:pPr marL="0" indent="0" rtl="0">
              <a:buNone/>
            </a:pPr>
            <a:r>
              <a:rPr lang="fr-FR"/>
              <a:t>Services requis pour le maintien à long terme (formation, réparation, remplacement, suivi)</a:t>
            </a:r>
          </a:p>
          <a:p>
            <a:pPr marL="0" indent="0" rtl="0">
              <a:buNone/>
            </a:pPr>
            <a:r>
              <a:rPr lang="fr-FR"/>
              <a:t>Disponibilité des produits </a:t>
            </a:r>
            <a:r>
              <a:rPr lang="fr-FR" b="1"/>
              <a:t>durables </a:t>
            </a:r>
            <a:r>
              <a:rPr lang="fr-FR"/>
              <a:t>et </a:t>
            </a:r>
            <a:r>
              <a:rPr lang="fr-FR" b="1"/>
              <a:t>consommables</a:t>
            </a:r>
          </a:p>
          <a:p>
            <a:pPr marL="0" indent="0" rtl="0">
              <a:lnSpc>
                <a:spcPct val="100000"/>
              </a:lnSpc>
              <a:buNone/>
            </a:pPr>
            <a:r>
              <a:rPr lang="fr-FR"/>
              <a:t>Comment faire parvenir les biens et les services aux familles dans des environnements ruraux, isolés ou présentant d'autres défis ?</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011585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Faire un suivi pour améliorer</a:t>
            </a:r>
          </a:p>
        </p:txBody>
      </p:sp>
      <p:sp>
        <p:nvSpPr>
          <p:cNvPr id="3" name="Slide Number Placeholder 2"/>
          <p:cNvSpPr>
            <a:spLocks noGrp="1"/>
          </p:cNvSpPr>
          <p:nvPr>
            <p:ph type="sldNum" sz="quarter" idx="10"/>
          </p:nvPr>
        </p:nvSpPr>
        <p:spPr/>
        <p:txBody>
          <a:bodyPr/>
          <a:lstStyle/>
          <a:p>
            <a:pPr rtl="0"/>
            <a:fld id="{A8350104-CE64-4EE9-82B1-554144FA4C7C}" type="slidenum">
              <a:rPr/>
              <a:pPr/>
              <a:t>11</a:t>
            </a:fld>
            <a:endParaRPr/>
          </a:p>
        </p:txBody>
      </p:sp>
      <p:sp>
        <p:nvSpPr>
          <p:cNvPr id="4" name="Text Placeholder 3"/>
          <p:cNvSpPr>
            <a:spLocks noGrp="1"/>
          </p:cNvSpPr>
          <p:nvPr>
            <p:ph type="body" sz="quarter" idx="11"/>
          </p:nvPr>
        </p:nvSpPr>
        <p:spPr>
          <a:xfrm>
            <a:off x="1440000" y="1800000"/>
            <a:ext cx="9360000" cy="4357687"/>
          </a:xfrm>
        </p:spPr>
        <p:txBody>
          <a:bodyPr/>
          <a:lstStyle/>
          <a:p>
            <a:pPr marL="0" indent="0" rtl="0">
              <a:buNone/>
            </a:pPr>
            <a:r>
              <a:rPr lang="fr-FR">
                <a:solidFill>
                  <a:srgbClr val="27808E"/>
                </a:solidFill>
                <a:latin typeface="Lato Black" panose="020F0A02020204030203" pitchFamily="34" charset="0"/>
              </a:rPr>
              <a:t>Questions clés</a:t>
            </a:r>
          </a:p>
          <a:p>
            <a:pPr marL="0" indent="0" rtl="0">
              <a:buNone/>
            </a:pPr>
            <a:r>
              <a:rPr lang="fr-FR"/>
              <a:t>Qu'allez-vous mesurer dans le temps pour garantir le succès de votre initiative ? </a:t>
            </a:r>
          </a:p>
          <a:p>
            <a:pPr marL="0" indent="0" rtl="0">
              <a:lnSpc>
                <a:spcPct val="100000"/>
              </a:lnSpc>
              <a:buNone/>
            </a:pPr>
            <a:r>
              <a:rPr lang="fr-FR"/>
              <a:t>Comment vous adapterez-vous et améliorerez-vous votre initiative en fonction des informations que vous allez recueillir ?</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412952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Faire un suivi pour améliorer</a:t>
            </a:r>
          </a:p>
        </p:txBody>
      </p:sp>
      <p:sp>
        <p:nvSpPr>
          <p:cNvPr id="3" name="Slide Number Placeholder 2"/>
          <p:cNvSpPr>
            <a:spLocks noGrp="1"/>
          </p:cNvSpPr>
          <p:nvPr>
            <p:ph type="sldNum" sz="quarter" idx="10"/>
          </p:nvPr>
        </p:nvSpPr>
        <p:spPr/>
        <p:txBody>
          <a:bodyPr/>
          <a:lstStyle/>
          <a:p>
            <a:pPr rtl="0"/>
            <a:fld id="{A8350104-CE64-4EE9-82B1-554144FA4C7C}" type="slidenum">
              <a:rPr/>
              <a:pPr/>
              <a:t>12</a:t>
            </a:fld>
            <a:endParaRPr/>
          </a:p>
        </p:txBody>
      </p:sp>
      <p:sp>
        <p:nvSpPr>
          <p:cNvPr id="4" name="Text Placeholder 3"/>
          <p:cNvSpPr>
            <a:spLocks noGrp="1"/>
          </p:cNvSpPr>
          <p:nvPr>
            <p:ph type="body" sz="quarter" idx="11"/>
          </p:nvPr>
        </p:nvSpPr>
        <p:spPr/>
        <p:txBody>
          <a:bodyPr>
            <a:normAutofit/>
          </a:bodyPr>
          <a:lstStyle/>
          <a:p>
            <a:pPr marL="0" indent="0" rtl="0">
              <a:buNone/>
            </a:pPr>
            <a:r>
              <a:rPr lang="fr-FR">
                <a:solidFill>
                  <a:srgbClr val="27808E"/>
                </a:solidFill>
                <a:latin typeface="Lato Black" panose="020F0A02020204030203" pitchFamily="34" charset="0"/>
              </a:rPr>
              <a:t>Un bon programme de surveillance :</a:t>
            </a:r>
          </a:p>
          <a:p>
            <a:pPr rtl="0"/>
            <a:r>
              <a:rPr lang="fr-FR"/>
              <a:t>Recueille et organise des informations pour mesurer un petit ensemble d'indicateurs</a:t>
            </a:r>
          </a:p>
          <a:p>
            <a:pPr rtl="0"/>
            <a:r>
              <a:rPr lang="fr-FR"/>
              <a:t>Suit à la fois les </a:t>
            </a:r>
            <a:r>
              <a:rPr lang="fr-FR" b="1"/>
              <a:t>extrants</a:t>
            </a:r>
            <a:r>
              <a:rPr lang="fr-FR"/>
              <a:t> et les </a:t>
            </a:r>
            <a:r>
              <a:rPr lang="fr-FR" b="1"/>
              <a:t>impacts</a:t>
            </a:r>
            <a:r>
              <a:rPr lang="fr-FR"/>
              <a:t> </a:t>
            </a:r>
          </a:p>
          <a:p>
            <a:pPr rtl="0">
              <a:lnSpc>
                <a:spcPct val="110000"/>
              </a:lnSpc>
            </a:pPr>
            <a:r>
              <a:rPr lang="fr-FR"/>
              <a:t>Est intégré aux activités du programme, avec des personnes désignées pour apporter des changements en fonction des résultats du suivi</a:t>
            </a:r>
          </a:p>
          <a:p>
            <a:pPr rtl="0"/>
            <a:r>
              <a:rPr lang="fr-FR"/>
              <a:t>Est simple et ne dépasse pas les moyens de l’organisation</a:t>
            </a:r>
          </a:p>
          <a:p>
            <a:pPr rtl="0">
              <a:lnSpc>
                <a:spcPct val="100000"/>
              </a:lnSpc>
            </a:pPr>
            <a:r>
              <a:rPr lang="fr-FR"/>
              <a:t>A un budget alloué et des personnes compétentes pour analyser les données et faire des recommandations en matière d'améliorations</a:t>
            </a:r>
          </a:p>
          <a:p>
            <a:pPr marL="0" indent="0">
              <a:buNone/>
            </a:pPr>
            <a:endParaRPr lang="en-CA" dirty="0"/>
          </a:p>
        </p:txBody>
      </p:sp>
      <p:sp>
        <p:nvSpPr>
          <p:cNvPr id="5" name="Rectangle 4"/>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222570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Coopérer avec les autres</a:t>
            </a:r>
          </a:p>
        </p:txBody>
      </p:sp>
      <p:sp>
        <p:nvSpPr>
          <p:cNvPr id="3" name="Slide Number Placeholder 2"/>
          <p:cNvSpPr>
            <a:spLocks noGrp="1"/>
          </p:cNvSpPr>
          <p:nvPr>
            <p:ph type="sldNum" sz="quarter" idx="10"/>
          </p:nvPr>
        </p:nvSpPr>
        <p:spPr/>
        <p:txBody>
          <a:bodyPr/>
          <a:lstStyle/>
          <a:p>
            <a:pPr rtl="0"/>
            <a:fld id="{A8350104-CE64-4EE9-82B1-554144FA4C7C}" type="slidenum">
              <a:rPr/>
              <a:pPr/>
              <a:t>13</a:t>
            </a:fld>
            <a:endParaRPr/>
          </a:p>
        </p:txBody>
      </p:sp>
      <p:sp>
        <p:nvSpPr>
          <p:cNvPr id="4" name="Text Placeholder 3"/>
          <p:cNvSpPr>
            <a:spLocks noGrp="1"/>
          </p:cNvSpPr>
          <p:nvPr>
            <p:ph type="body" sz="quarter" idx="11"/>
          </p:nvPr>
        </p:nvSpPr>
        <p:spPr>
          <a:xfrm>
            <a:off x="1440000" y="1800000"/>
            <a:ext cx="9360000" cy="4357687"/>
          </a:xfrm>
        </p:spPr>
        <p:txBody>
          <a:bodyPr/>
          <a:lstStyle/>
          <a:p>
            <a:pPr marL="0" indent="0" rtl="0">
              <a:buNone/>
            </a:pPr>
            <a:r>
              <a:rPr lang="fr-FR">
                <a:solidFill>
                  <a:srgbClr val="27808E"/>
                </a:solidFill>
                <a:latin typeface="Lato Black" panose="020F0A02020204030203" pitchFamily="34" charset="0"/>
              </a:rPr>
              <a:t>Questions clés</a:t>
            </a:r>
          </a:p>
          <a:p>
            <a:pPr marL="0" indent="0" rtl="0">
              <a:buNone/>
            </a:pPr>
            <a:r>
              <a:rPr lang="fr-FR"/>
              <a:t>Avec qui avez-vous besoin de travailler, et comment pouvez-vous travailler ensemble ? </a:t>
            </a:r>
          </a:p>
          <a:p>
            <a:pPr marL="0" indent="0" rtl="0">
              <a:lnSpc>
                <a:spcPct val="100000"/>
              </a:lnSpc>
              <a:buNone/>
            </a:pPr>
            <a:r>
              <a:rPr lang="fr-FR"/>
              <a:t>Comment allez-vous coordonner vos actions avec les fournisseurs de services, les législateurs, les leaders communautaires, le gouvernement et les autres parties prenantes ?</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37763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Coopérer avec les autres</a:t>
            </a:r>
          </a:p>
        </p:txBody>
      </p:sp>
      <p:sp>
        <p:nvSpPr>
          <p:cNvPr id="3" name="Slide Number Placeholder 2"/>
          <p:cNvSpPr>
            <a:spLocks noGrp="1"/>
          </p:cNvSpPr>
          <p:nvPr>
            <p:ph type="sldNum" sz="quarter" idx="10"/>
          </p:nvPr>
        </p:nvSpPr>
        <p:spPr/>
        <p:txBody>
          <a:bodyPr/>
          <a:lstStyle/>
          <a:p>
            <a:pPr rtl="0"/>
            <a:fld id="{A8350104-CE64-4EE9-82B1-554144FA4C7C}" type="slidenum">
              <a:rPr/>
              <a:pPr/>
              <a:t>14</a:t>
            </a:fld>
            <a:endParaRPr/>
          </a:p>
        </p:txBody>
      </p:sp>
      <p:sp>
        <p:nvSpPr>
          <p:cNvPr id="4" name="Text Placeholder 3"/>
          <p:cNvSpPr>
            <a:spLocks noGrp="1"/>
          </p:cNvSpPr>
          <p:nvPr>
            <p:ph type="body" sz="quarter" idx="11"/>
          </p:nvPr>
        </p:nvSpPr>
        <p:spPr>
          <a:xfrm>
            <a:off x="1440000" y="1800000"/>
            <a:ext cx="9360000" cy="4357687"/>
          </a:xfrm>
        </p:spPr>
        <p:txBody>
          <a:bodyPr>
            <a:noAutofit/>
          </a:bodyPr>
          <a:lstStyle/>
          <a:p>
            <a:pPr marL="0" indent="0" rtl="0">
              <a:buNone/>
            </a:pPr>
            <a:r>
              <a:rPr lang="fr-FR">
                <a:solidFill>
                  <a:srgbClr val="27808E"/>
                </a:solidFill>
                <a:latin typeface="Lato Black" panose="020F0A02020204030203" pitchFamily="34" charset="0"/>
              </a:rPr>
              <a:t>Tenez compte des intérêts et de l'influence des personnes et entités suivantes :</a:t>
            </a:r>
          </a:p>
          <a:p>
            <a:pPr rtl="0">
              <a:lnSpc>
                <a:spcPct val="100000"/>
              </a:lnSpc>
            </a:pPr>
            <a:r>
              <a:rPr lang="fr-FR"/>
              <a:t>Dirigeants locaux (politiques, sociaux ou religieux)</a:t>
            </a:r>
          </a:p>
          <a:p>
            <a:pPr rtl="0">
              <a:lnSpc>
                <a:spcPct val="100000"/>
              </a:lnSpc>
            </a:pPr>
            <a:r>
              <a:rPr lang="fr-FR"/>
              <a:t>Promoteurs du WASH communautaire</a:t>
            </a:r>
          </a:p>
          <a:p>
            <a:pPr rtl="0">
              <a:lnSpc>
                <a:spcPct val="100000"/>
              </a:lnSpc>
            </a:pPr>
            <a:r>
              <a:rPr lang="fr-FR"/>
              <a:t>Organisations communautaires, groupes, comités et clubs d'utilisateurs de l'eau</a:t>
            </a:r>
          </a:p>
          <a:p>
            <a:pPr rtl="0">
              <a:lnSpc>
                <a:spcPct val="100000"/>
              </a:lnSpc>
            </a:pPr>
            <a:r>
              <a:rPr lang="fr-FR"/>
              <a:t>Instituteurs et directeurs d’écoles</a:t>
            </a:r>
          </a:p>
          <a:p>
            <a:pPr rtl="0">
              <a:lnSpc>
                <a:spcPct val="100000"/>
              </a:lnSpc>
            </a:pPr>
            <a:r>
              <a:rPr lang="fr-FR"/>
              <a:t>Entrepreneurs et propriétaires d'entreprises</a:t>
            </a:r>
          </a:p>
          <a:p>
            <a:pPr rtl="0">
              <a:lnSpc>
                <a:spcPct val="100000"/>
              </a:lnSpc>
            </a:pPr>
            <a:r>
              <a:rPr lang="fr-FR"/>
              <a:t>ONG locales, nationales et internationales </a:t>
            </a:r>
          </a:p>
          <a:p>
            <a:pPr rtl="0">
              <a:lnSpc>
                <a:spcPct val="100000"/>
              </a:lnSpc>
            </a:pPr>
            <a:r>
              <a:rPr lang="fr-FR"/>
              <a:t>Autorités gouvernementales locales, de district et nationales </a:t>
            </a:r>
          </a:p>
          <a:p>
            <a:pPr rtl="0">
              <a:lnSpc>
                <a:spcPct val="100000"/>
              </a:lnSpc>
            </a:pPr>
            <a:r>
              <a:rPr lang="fr-FR"/>
              <a:t>Bailleurs de fonds potentiels ou existants</a:t>
            </a:r>
          </a:p>
        </p:txBody>
      </p:sp>
      <p:sp>
        <p:nvSpPr>
          <p:cNvPr id="5" name="Rectangle 4"/>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84483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Financement</a:t>
            </a:r>
          </a:p>
        </p:txBody>
      </p:sp>
      <p:sp>
        <p:nvSpPr>
          <p:cNvPr id="3" name="Slide Number Placeholder 2"/>
          <p:cNvSpPr>
            <a:spLocks noGrp="1"/>
          </p:cNvSpPr>
          <p:nvPr>
            <p:ph type="sldNum" sz="quarter" idx="10"/>
          </p:nvPr>
        </p:nvSpPr>
        <p:spPr/>
        <p:txBody>
          <a:bodyPr/>
          <a:lstStyle/>
          <a:p>
            <a:pPr rtl="0"/>
            <a:fld id="{A8350104-CE64-4EE9-82B1-554144FA4C7C}" type="slidenum">
              <a:rPr/>
              <a:pPr/>
              <a:t>15</a:t>
            </a:fld>
            <a:endParaRPr/>
          </a:p>
        </p:txBody>
      </p:sp>
      <p:sp>
        <p:nvSpPr>
          <p:cNvPr id="4" name="Text Placeholder 3"/>
          <p:cNvSpPr>
            <a:spLocks noGrp="1"/>
          </p:cNvSpPr>
          <p:nvPr>
            <p:ph type="body" sz="quarter" idx="11"/>
          </p:nvPr>
        </p:nvSpPr>
        <p:spPr>
          <a:xfrm>
            <a:off x="1440000" y="1800000"/>
            <a:ext cx="9360000" cy="4357687"/>
          </a:xfrm>
        </p:spPr>
        <p:txBody>
          <a:bodyPr/>
          <a:lstStyle/>
          <a:p>
            <a:pPr marL="0" indent="0" rtl="0">
              <a:buNone/>
            </a:pPr>
            <a:r>
              <a:rPr lang="fr-FR">
                <a:solidFill>
                  <a:srgbClr val="27808E"/>
                </a:solidFill>
                <a:latin typeface="Lato Black" panose="020F0A02020204030203" pitchFamily="34" charset="0"/>
              </a:rPr>
              <a:t>Questions clés</a:t>
            </a:r>
          </a:p>
          <a:p>
            <a:pPr marL="0" indent="0" rtl="0">
              <a:lnSpc>
                <a:spcPct val="100000"/>
              </a:lnSpc>
              <a:buNone/>
            </a:pPr>
            <a:r>
              <a:rPr lang="fr-FR"/>
              <a:t>Comment vous y prendrez-vous pour financer votre initiative afin d'assurer son succès sur le long terme ? </a:t>
            </a:r>
          </a:p>
          <a:p>
            <a:pPr marL="0" indent="0" rtl="0">
              <a:buNone/>
            </a:pPr>
            <a:r>
              <a:rPr lang="fr-FR"/>
              <a:t>Quels sont les coûts pour les familles que vous aidez ?</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28637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Financement</a:t>
            </a:r>
          </a:p>
        </p:txBody>
      </p:sp>
      <p:sp>
        <p:nvSpPr>
          <p:cNvPr id="3" name="Slide Number Placeholder 2"/>
          <p:cNvSpPr>
            <a:spLocks noGrp="1"/>
          </p:cNvSpPr>
          <p:nvPr>
            <p:ph type="sldNum" sz="quarter" idx="10"/>
          </p:nvPr>
        </p:nvSpPr>
        <p:spPr/>
        <p:txBody>
          <a:bodyPr/>
          <a:lstStyle/>
          <a:p>
            <a:pPr rtl="0"/>
            <a:fld id="{A8350104-CE64-4EE9-82B1-554144FA4C7C}" type="slidenum">
              <a:rPr/>
              <a:pPr/>
              <a:t>16</a:t>
            </a:fld>
            <a:endParaRPr/>
          </a:p>
        </p:txBody>
      </p:sp>
      <p:sp>
        <p:nvSpPr>
          <p:cNvPr id="4" name="Text Placeholder 3"/>
          <p:cNvSpPr>
            <a:spLocks noGrp="1"/>
          </p:cNvSpPr>
          <p:nvPr>
            <p:ph type="body" sz="quarter" idx="11"/>
          </p:nvPr>
        </p:nvSpPr>
        <p:spPr>
          <a:xfrm>
            <a:off x="1440000" y="1800000"/>
            <a:ext cx="3695801" cy="4357687"/>
          </a:xfrm>
        </p:spPr>
        <p:txBody>
          <a:bodyPr>
            <a:normAutofit/>
          </a:bodyPr>
          <a:lstStyle/>
          <a:p>
            <a:pPr marL="0" indent="0" rtl="0">
              <a:buNone/>
            </a:pPr>
            <a:r>
              <a:rPr lang="fr-FR">
                <a:solidFill>
                  <a:srgbClr val="27808E"/>
                </a:solidFill>
                <a:latin typeface="Lato Black" panose="020F0A02020204030203" pitchFamily="34" charset="0"/>
              </a:rPr>
              <a:t>Comment allez-vous financer les coûts suivants :</a:t>
            </a:r>
          </a:p>
          <a:p>
            <a:pPr marL="0" lvl="0" indent="0" rtl="0">
              <a:buNone/>
            </a:pPr>
            <a:r>
              <a:rPr lang="fr-FR"/>
              <a:t>Coûts de démarrage ?</a:t>
            </a:r>
          </a:p>
          <a:p>
            <a:pPr marL="0" lvl="0" indent="0" rtl="0">
              <a:buNone/>
            </a:pPr>
            <a:r>
              <a:rPr lang="fr-FR"/>
              <a:t>Coûts continus de mise en œuvre ?</a:t>
            </a:r>
          </a:p>
          <a:p>
            <a:pPr marL="0" lvl="0" indent="0" rtl="0">
              <a:buNone/>
            </a:pPr>
            <a:r>
              <a:rPr lang="fr-FR"/>
              <a:t>Coûts des utilisateurs ?</a:t>
            </a:r>
          </a:p>
          <a:p>
            <a:pPr marL="0" indent="0">
              <a:buNone/>
            </a:pPr>
            <a:endParaRPr lang="en-CA" dirty="0"/>
          </a:p>
        </p:txBody>
      </p:sp>
      <p:sp>
        <p:nvSpPr>
          <p:cNvPr id="6" name="TextBox 5"/>
          <p:cNvSpPr txBox="1"/>
          <p:nvPr/>
        </p:nvSpPr>
        <p:spPr>
          <a:xfrm>
            <a:off x="6189552" y="1800000"/>
            <a:ext cx="4816416" cy="3323987"/>
          </a:xfrm>
          <a:prstGeom prst="rect">
            <a:avLst/>
          </a:prstGeom>
          <a:noFill/>
        </p:spPr>
        <p:txBody>
          <a:bodyPr wrap="square" rtlCol="0">
            <a:spAutoFit/>
          </a:bodyPr>
          <a:lstStyle/>
          <a:p>
            <a:pPr lvl="0" rtl="0">
              <a:lnSpc>
                <a:spcPct val="150000"/>
              </a:lnSpc>
            </a:pPr>
            <a:r>
              <a:rPr lang="fr-FR" sz="2000">
                <a:solidFill>
                  <a:srgbClr val="27808E"/>
                </a:solidFill>
                <a:latin typeface="Lato Black" panose="020F0A02020204030203" pitchFamily="34" charset="0"/>
                <a:ea typeface="Lato" panose="020F0502020204030203" pitchFamily="34" charset="0"/>
                <a:cs typeface="Lato" panose="020F0502020204030203" pitchFamily="34" charset="0"/>
              </a:rPr>
              <a:t>Avec les moyens suivants :</a:t>
            </a:r>
          </a:p>
          <a:p>
            <a:pPr lvl="0" rtl="0">
              <a:lnSpc>
                <a:spcPct val="150000"/>
              </a:lnSpc>
            </a:pPr>
            <a:r>
              <a:rPr lang="fr-FR" sz="2000">
                <a:latin typeface="Lato" panose="020F0502020204030203" pitchFamily="34" charset="0"/>
                <a:ea typeface="Lato" panose="020F0502020204030203" pitchFamily="34" charset="0"/>
                <a:cs typeface="Lato" panose="020F0502020204030203" pitchFamily="34" charset="0"/>
              </a:rPr>
              <a:t>Subventions</a:t>
            </a:r>
          </a:p>
          <a:p>
            <a:pPr lvl="0" rtl="0">
              <a:lnSpc>
                <a:spcPct val="150000"/>
              </a:lnSpc>
            </a:pPr>
            <a:r>
              <a:rPr lang="fr-FR" sz="2000">
                <a:latin typeface="Lato" panose="020F0502020204030203" pitchFamily="34" charset="0"/>
                <a:ea typeface="Lato" panose="020F0502020204030203" pitchFamily="34" charset="0"/>
                <a:cs typeface="Lato" panose="020F0502020204030203" pitchFamily="34" charset="0"/>
              </a:rPr>
              <a:t>Dons</a:t>
            </a:r>
          </a:p>
          <a:p>
            <a:pPr lvl="0" rtl="0">
              <a:lnSpc>
                <a:spcPct val="150000"/>
              </a:lnSpc>
            </a:pPr>
            <a:r>
              <a:rPr lang="fr-FR" sz="2000">
                <a:latin typeface="Lato" panose="020F0502020204030203" pitchFamily="34" charset="0"/>
                <a:ea typeface="Lato" panose="020F0502020204030203" pitchFamily="34" charset="0"/>
                <a:cs typeface="Lato" panose="020F0502020204030203" pitchFamily="34" charset="0"/>
              </a:rPr>
              <a:t>Crédits de carbone</a:t>
            </a:r>
          </a:p>
          <a:p>
            <a:pPr lvl="0" rtl="0">
              <a:lnSpc>
                <a:spcPct val="150000"/>
              </a:lnSpc>
            </a:pPr>
            <a:r>
              <a:rPr lang="fr-FR" sz="2000">
                <a:latin typeface="Lato" panose="020F0502020204030203" pitchFamily="34" charset="0"/>
                <a:ea typeface="Lato" panose="020F0502020204030203" pitchFamily="34" charset="0"/>
                <a:cs typeface="Lato" panose="020F0502020204030203" pitchFamily="34" charset="0"/>
              </a:rPr>
              <a:t>Microfinance</a:t>
            </a:r>
          </a:p>
          <a:p>
            <a:pPr lvl="0" rtl="0">
              <a:lnSpc>
                <a:spcPct val="150000"/>
              </a:lnSpc>
            </a:pPr>
            <a:r>
              <a:rPr lang="fr-FR" sz="2000">
                <a:latin typeface="Lato" panose="020F0502020204030203" pitchFamily="34" charset="0"/>
                <a:ea typeface="Lato" panose="020F0502020204030203" pitchFamily="34" charset="0"/>
                <a:cs typeface="Lato" panose="020F0502020204030203" pitchFamily="34" charset="0"/>
              </a:rPr>
              <a:t>Fonds renouvelables</a:t>
            </a:r>
          </a:p>
          <a:p>
            <a:pPr lvl="0" rtl="0">
              <a:lnSpc>
                <a:spcPct val="150000"/>
              </a:lnSpc>
            </a:pPr>
            <a:r>
              <a:rPr lang="fr-FR" sz="2000">
                <a:latin typeface="Lato" panose="020F0502020204030203" pitchFamily="34" charset="0"/>
                <a:ea typeface="Lato" panose="020F0502020204030203" pitchFamily="34" charset="0"/>
                <a:cs typeface="Lato" panose="020F0502020204030203" pitchFamily="34" charset="0"/>
              </a:rPr>
              <a:t>Recettes de la vente de produits ou de services</a:t>
            </a:r>
          </a:p>
        </p:txBody>
      </p:sp>
      <p:sp>
        <p:nvSpPr>
          <p:cNvPr id="7" name="Rectangle 6"/>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29907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Développement des capacités</a:t>
            </a:r>
          </a:p>
        </p:txBody>
      </p:sp>
      <p:sp>
        <p:nvSpPr>
          <p:cNvPr id="3" name="Slide Number Placeholder 2"/>
          <p:cNvSpPr>
            <a:spLocks noGrp="1"/>
          </p:cNvSpPr>
          <p:nvPr>
            <p:ph type="sldNum" sz="quarter" idx="10"/>
          </p:nvPr>
        </p:nvSpPr>
        <p:spPr/>
        <p:txBody>
          <a:bodyPr/>
          <a:lstStyle/>
          <a:p>
            <a:pPr rtl="0"/>
            <a:fld id="{A8350104-CE64-4EE9-82B1-554144FA4C7C}" type="slidenum">
              <a:rPr/>
              <a:pPr/>
              <a:t>17</a:t>
            </a:fld>
            <a:endParaRPr/>
          </a:p>
        </p:txBody>
      </p:sp>
      <p:sp>
        <p:nvSpPr>
          <p:cNvPr id="4" name="Text Placeholder 3"/>
          <p:cNvSpPr>
            <a:spLocks noGrp="1"/>
          </p:cNvSpPr>
          <p:nvPr>
            <p:ph type="body" sz="quarter" idx="11"/>
          </p:nvPr>
        </p:nvSpPr>
        <p:spPr/>
        <p:txBody>
          <a:bodyPr/>
          <a:lstStyle/>
          <a:p>
            <a:pPr marL="0" indent="0" rtl="0">
              <a:buNone/>
            </a:pPr>
            <a:r>
              <a:rPr lang="fr-FR">
                <a:solidFill>
                  <a:srgbClr val="27808E"/>
                </a:solidFill>
                <a:latin typeface="Lato Black" panose="020F0A02020204030203" pitchFamily="34" charset="0"/>
              </a:rPr>
              <a:t>Questions clés</a:t>
            </a:r>
          </a:p>
          <a:p>
            <a:pPr marL="0" indent="0" rtl="0">
              <a:lnSpc>
                <a:spcPct val="100000"/>
              </a:lnSpc>
              <a:buNone/>
            </a:pPr>
            <a:r>
              <a:rPr lang="fr-FR"/>
              <a:t>Comment allez-vous développer les connaissances et les compétences dont auront besoin les différentes parties prenantes (par exemple les familles, les fabricants, les distributeurs, les éducateurs, les fournisseurs de services) afin qu'ils remplissent correctement leurs rôles ?</a:t>
            </a:r>
          </a:p>
          <a:p>
            <a:pPr marL="0" indent="0" rtl="0">
              <a:buNone/>
            </a:pPr>
            <a:r>
              <a:rPr lang="fr-FR"/>
              <a:t>Comment allez-vous soutenir le développement des connaissances et des compétences requises ?</a:t>
            </a:r>
          </a:p>
        </p:txBody>
      </p:sp>
      <p:sp>
        <p:nvSpPr>
          <p:cNvPr id="7" name="Rectangle 6"/>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5326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Développement des capacités</a:t>
            </a:r>
          </a:p>
        </p:txBody>
      </p:sp>
      <p:sp>
        <p:nvSpPr>
          <p:cNvPr id="3" name="Slide Number Placeholder 2"/>
          <p:cNvSpPr>
            <a:spLocks noGrp="1"/>
          </p:cNvSpPr>
          <p:nvPr>
            <p:ph type="sldNum" sz="quarter" idx="10"/>
          </p:nvPr>
        </p:nvSpPr>
        <p:spPr/>
        <p:txBody>
          <a:bodyPr/>
          <a:lstStyle/>
          <a:p>
            <a:pPr rtl="0"/>
            <a:fld id="{A8350104-CE64-4EE9-82B1-554144FA4C7C}" type="slidenum">
              <a:rPr/>
              <a:pPr/>
              <a:t>18</a:t>
            </a:fld>
            <a:endParaRPr/>
          </a:p>
        </p:txBody>
      </p:sp>
      <p:sp>
        <p:nvSpPr>
          <p:cNvPr id="4" name="Text Placeholder 3"/>
          <p:cNvSpPr>
            <a:spLocks noGrp="1"/>
          </p:cNvSpPr>
          <p:nvPr>
            <p:ph type="body" sz="quarter" idx="11"/>
          </p:nvPr>
        </p:nvSpPr>
        <p:spPr>
          <a:xfrm>
            <a:off x="1532362" y="1596067"/>
            <a:ext cx="6133819" cy="2427452"/>
          </a:xfrm>
        </p:spPr>
        <p:txBody>
          <a:bodyPr>
            <a:normAutofit fontScale="92500" lnSpcReduction="20000"/>
          </a:bodyPr>
          <a:lstStyle/>
          <a:p>
            <a:pPr marL="0" indent="0" rtl="0">
              <a:buNone/>
            </a:pPr>
            <a:r>
              <a:rPr lang="fr-FR" dirty="0">
                <a:solidFill>
                  <a:srgbClr val="27808E"/>
                </a:solidFill>
                <a:latin typeface="Lato Black" panose="020F0A02020204030203" pitchFamily="34" charset="0"/>
              </a:rPr>
              <a:t>Les programmes de développement des capacités comprennent généralement les éléments suivants :</a:t>
            </a:r>
          </a:p>
          <a:p>
            <a:pPr marL="457200" indent="-457200" rtl="0">
              <a:buFont typeface="+mj-lt"/>
              <a:buAutoNum type="arabicPeriod"/>
            </a:pPr>
            <a:r>
              <a:rPr lang="fr-FR" dirty="0"/>
              <a:t>Évaluation (formelle et non formelle)</a:t>
            </a:r>
          </a:p>
          <a:p>
            <a:pPr marL="457200" indent="-457200" rtl="0">
              <a:buFont typeface="+mj-lt"/>
              <a:buAutoNum type="arabicPeriod"/>
            </a:pPr>
            <a:r>
              <a:rPr lang="fr-FR" dirty="0"/>
              <a:t>Plans de développement des capacités</a:t>
            </a:r>
          </a:p>
          <a:p>
            <a:pPr marL="457200" indent="-457200" rtl="0">
              <a:buFont typeface="+mj-lt"/>
              <a:buAutoNum type="arabicPeriod"/>
            </a:pPr>
            <a:r>
              <a:rPr lang="fr-FR" dirty="0"/>
              <a:t>Activités de développement des capacités :</a:t>
            </a:r>
          </a:p>
        </p:txBody>
      </p:sp>
      <p:sp>
        <p:nvSpPr>
          <p:cNvPr id="5" name="Rectangle 4"/>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2117804" y="4140859"/>
            <a:ext cx="1994624" cy="2400657"/>
          </a:xfrm>
          <a:prstGeom prst="rect">
            <a:avLst/>
          </a:prstGeom>
          <a:noFill/>
        </p:spPr>
        <p:txBody>
          <a:bodyPr wrap="square" rtlCol="0">
            <a:spAutoFit/>
          </a:bodyPr>
          <a:lstStyle/>
          <a:p>
            <a:pPr marL="285750" indent="-285750" rtl="0">
              <a:lnSpc>
                <a:spcPct val="150000"/>
              </a:lnSpc>
              <a:buFont typeface="Arial" panose="020B0604020202020204" pitchFamily="34" charset="0"/>
              <a:buChar char="•"/>
            </a:pPr>
            <a:r>
              <a:rPr lang="fr-FR" sz="2000">
                <a:latin typeface="Lato" panose="020F0502020204030203" pitchFamily="34" charset="0"/>
              </a:rPr>
              <a:t>Formations</a:t>
            </a:r>
          </a:p>
          <a:p>
            <a:pPr marL="285750" indent="-285750" rtl="0">
              <a:lnSpc>
                <a:spcPct val="150000"/>
              </a:lnSpc>
              <a:buFont typeface="Arial" panose="020B0604020202020204" pitchFamily="34" charset="0"/>
              <a:buChar char="•"/>
            </a:pPr>
            <a:r>
              <a:rPr lang="fr-FR" sz="2000">
                <a:latin typeface="Lato" panose="020F0502020204030203" pitchFamily="34" charset="0"/>
              </a:rPr>
              <a:t>Mentorat</a:t>
            </a:r>
          </a:p>
          <a:p>
            <a:pPr marL="285750" indent="-285750" rtl="0">
              <a:lnSpc>
                <a:spcPct val="150000"/>
              </a:lnSpc>
              <a:buFont typeface="Arial" panose="020B0604020202020204" pitchFamily="34" charset="0"/>
              <a:buChar char="•"/>
            </a:pPr>
            <a:r>
              <a:rPr lang="fr-FR" sz="2000">
                <a:latin typeface="Lato" panose="020F0502020204030203" pitchFamily="34" charset="0"/>
              </a:rPr>
              <a:t>Encadrement</a:t>
            </a:r>
          </a:p>
          <a:p>
            <a:pPr marL="285750" indent="-285750" rtl="0">
              <a:lnSpc>
                <a:spcPct val="150000"/>
              </a:lnSpc>
              <a:buFont typeface="Arial" panose="020B0604020202020204" pitchFamily="34" charset="0"/>
              <a:buChar char="•"/>
            </a:pPr>
            <a:r>
              <a:rPr lang="fr-FR" sz="2000">
                <a:latin typeface="Lato" panose="020F0502020204030203" pitchFamily="34" charset="0"/>
              </a:rPr>
              <a:t>Recherche</a:t>
            </a:r>
          </a:p>
          <a:p>
            <a:pPr marL="285750" indent="-285750" rtl="0">
              <a:lnSpc>
                <a:spcPct val="150000"/>
              </a:lnSpc>
              <a:buFont typeface="Arial" panose="020B0604020202020204" pitchFamily="34" charset="0"/>
              <a:buChar char="•"/>
            </a:pPr>
            <a:r>
              <a:rPr lang="fr-FR" sz="2000">
                <a:latin typeface="Lato" panose="020F0502020204030203" pitchFamily="34" charset="0"/>
              </a:rPr>
              <a:t>Cours</a:t>
            </a:r>
          </a:p>
        </p:txBody>
      </p:sp>
      <p:sp>
        <p:nvSpPr>
          <p:cNvPr id="7" name="TextBox 6"/>
          <p:cNvSpPr txBox="1"/>
          <p:nvPr/>
        </p:nvSpPr>
        <p:spPr>
          <a:xfrm>
            <a:off x="4756769" y="4140859"/>
            <a:ext cx="2250467" cy="1416542"/>
          </a:xfrm>
          <a:prstGeom prst="rect">
            <a:avLst/>
          </a:prstGeom>
          <a:noFill/>
        </p:spPr>
        <p:txBody>
          <a:bodyPr wrap="square" rtlCol="0">
            <a:spAutoFit/>
          </a:bodyPr>
          <a:lstStyle/>
          <a:p>
            <a:pPr marL="285750" indent="-285750" rtl="0">
              <a:lnSpc>
                <a:spcPct val="150000"/>
              </a:lnSpc>
              <a:buFont typeface="Arial" panose="020B0604020202020204" pitchFamily="34" charset="0"/>
              <a:buChar char="•"/>
            </a:pPr>
            <a:r>
              <a:rPr lang="fr-FR" sz="2000" dirty="0">
                <a:latin typeface="Lato" panose="020F0502020204030203" pitchFamily="34" charset="0"/>
              </a:rPr>
              <a:t>Rétroaction</a:t>
            </a:r>
          </a:p>
          <a:p>
            <a:pPr marL="285750" indent="-285750" rtl="0">
              <a:lnSpc>
                <a:spcPct val="150000"/>
              </a:lnSpc>
              <a:buFont typeface="Arial" panose="020B0604020202020204" pitchFamily="34" charset="0"/>
              <a:buChar char="•"/>
            </a:pPr>
            <a:r>
              <a:rPr lang="fr-FR" sz="2000" dirty="0">
                <a:latin typeface="Lato" panose="020F0502020204030203" pitchFamily="34" charset="0"/>
              </a:rPr>
              <a:t>Réunions</a:t>
            </a:r>
          </a:p>
          <a:p>
            <a:pPr marL="285750" indent="-285750" rtl="0">
              <a:lnSpc>
                <a:spcPct val="150000"/>
              </a:lnSpc>
              <a:buFont typeface="Arial" panose="020B0604020202020204" pitchFamily="34" charset="0"/>
              <a:buChar char="•"/>
            </a:pPr>
            <a:r>
              <a:rPr lang="fr-FR" sz="2000" dirty="0">
                <a:latin typeface="Lato" panose="020F0502020204030203" pitchFamily="34" charset="0"/>
              </a:rPr>
              <a:t>Concurrence</a:t>
            </a:r>
          </a:p>
        </p:txBody>
      </p:sp>
    </p:spTree>
    <p:custDataLst>
      <p:tags r:id="rId1"/>
    </p:custDataLst>
    <p:extLst>
      <p:ext uri="{BB962C8B-B14F-4D97-AF65-F5344CB8AC3E}">
        <p14:creationId xmlns:p14="http://schemas.microsoft.com/office/powerpoint/2010/main" val="3810475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720000" y="1384630"/>
            <a:ext cx="7789377" cy="4088741"/>
          </a:xfrm>
        </p:spPr>
        <p:txBody>
          <a:bodyPr>
            <a:noAutofit/>
          </a:bodyPr>
          <a:lstStyle/>
          <a:p>
            <a:pPr rtl="0"/>
            <a:r>
              <a:rPr lang="fr-FR" sz="6600">
                <a:solidFill>
                  <a:schemeClr val="bg1"/>
                </a:solidFill>
                <a:latin typeface="Merriweather Light" panose="00000400000000000000" pitchFamily="2" charset="0"/>
              </a:rPr>
              <a:t>Chaque organisation doit-elle prendre en compte les six composantes ?</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804427" y="1137558"/>
            <a:ext cx="4582885" cy="4582885"/>
          </a:xfrm>
          <a:prstGeom prst="rect">
            <a:avLst/>
          </a:prstGeom>
        </p:spPr>
      </p:pic>
    </p:spTree>
    <p:custDataLst>
      <p:tags r:id="rId1"/>
    </p:custDataLst>
    <p:extLst>
      <p:ext uri="{BB962C8B-B14F-4D97-AF65-F5344CB8AC3E}">
        <p14:creationId xmlns:p14="http://schemas.microsoft.com/office/powerpoint/2010/main" val="18251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lnSpcReduction="20000"/>
          </a:bodyPr>
          <a:lstStyle/>
          <a:p>
            <a:pPr rtl="0"/>
            <a:r>
              <a:rPr lang="fr-FR"/>
              <a:t>Utilisez cette présentation avec le</a:t>
            </a:r>
          </a:p>
          <a:p>
            <a:pPr rtl="0"/>
            <a:r>
              <a:rPr lang="fr-FR"/>
              <a:t>"Plan de cours : Mise en œuvre de la CTED" </a:t>
            </a:r>
          </a:p>
          <a:p>
            <a:pPr rtl="0"/>
            <a:r>
              <a:rPr lang="fr-FR"/>
              <a:t>dans </a:t>
            </a:r>
            <a:r>
              <a:rPr lang="fr-FR">
                <a:solidFill>
                  <a:schemeClr val="tx1"/>
                </a:solidFill>
              </a:rPr>
              <a:t>le</a:t>
            </a:r>
            <a:r>
              <a:rPr lang="fr-FR"/>
              <a:t> Manuel du formateur pour la conservation et le traitement de l'eau à domicile (CTED)</a:t>
            </a:r>
          </a:p>
          <a:p>
            <a:endParaRPr lang="en-CA" dirty="0"/>
          </a:p>
        </p:txBody>
      </p:sp>
      <p:sp>
        <p:nvSpPr>
          <p:cNvPr id="5" name="Text Placeholder 4"/>
          <p:cNvSpPr>
            <a:spLocks noGrp="1"/>
          </p:cNvSpPr>
          <p:nvPr>
            <p:ph type="body" sz="quarter" idx="14"/>
          </p:nvPr>
        </p:nvSpPr>
        <p:spPr/>
        <p:txBody>
          <a:bodyPr/>
          <a:lstStyle/>
          <a:p>
            <a:pPr rtl="0"/>
            <a:r>
              <a:rPr lang="fr-FR">
                <a:latin typeface="Lato" charset="0"/>
                <a:ea typeface="Lato" charset="0"/>
                <a:cs typeface="Lato" charset="0"/>
              </a:rPr>
              <a:t>Disponible sur </a:t>
            </a:r>
            <a:r>
              <a:rPr lang="fr-FR">
                <a:hlinkClick r:id="rId3"/>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1070059" y="258138"/>
            <a:ext cx="900000" cy="6341725"/>
            <a:chOff x="9590386" y="365125"/>
            <a:chExt cx="900000" cy="6341725"/>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386" y="2541815"/>
              <a:ext cx="900000" cy="900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86" y="1453470"/>
              <a:ext cx="900000" cy="900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0386" y="3630160"/>
              <a:ext cx="900000" cy="9000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0386" y="4718505"/>
              <a:ext cx="900000" cy="900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386" y="365125"/>
              <a:ext cx="900000" cy="90000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0386" y="5806850"/>
              <a:ext cx="900000" cy="900000"/>
            </a:xfrm>
            <a:prstGeom prst="rect">
              <a:avLst/>
            </a:prstGeom>
          </p:spPr>
        </p:pic>
      </p:grpSp>
      <p:sp>
        <p:nvSpPr>
          <p:cNvPr id="2" name="Title 1"/>
          <p:cNvSpPr>
            <a:spLocks noGrp="1"/>
          </p:cNvSpPr>
          <p:nvPr>
            <p:ph type="title"/>
          </p:nvPr>
        </p:nvSpPr>
        <p:spPr/>
        <p:txBody>
          <a:bodyPr/>
          <a:lstStyle/>
          <a:p>
            <a:pPr rtl="0"/>
            <a:r>
              <a:rPr lang="fr-FR"/>
              <a:t>Analyse d'une étude de cas : </a:t>
            </a:r>
            <a:r>
              <a:rPr lang="fr-FR">
                <a:latin typeface="Lato Black" panose="020F0A02020204030203" pitchFamily="34" charset="0"/>
              </a:rPr>
              <a:t>Partie 1 </a:t>
            </a:r>
          </a:p>
        </p:txBody>
      </p:sp>
      <p:sp>
        <p:nvSpPr>
          <p:cNvPr id="4" name="Text Placeholder 3"/>
          <p:cNvSpPr>
            <a:spLocks noGrp="1"/>
          </p:cNvSpPr>
          <p:nvPr>
            <p:ph type="body" sz="quarter" idx="11"/>
          </p:nvPr>
        </p:nvSpPr>
        <p:spPr>
          <a:xfrm>
            <a:off x="1440000" y="2160000"/>
            <a:ext cx="9360000" cy="3969536"/>
          </a:xfrm>
        </p:spPr>
        <p:txBody>
          <a:bodyPr/>
          <a:lstStyle/>
          <a:p>
            <a:pPr marL="0" indent="0" rtl="0">
              <a:buNone/>
            </a:pPr>
            <a:r>
              <a:rPr lang="fr-FR">
                <a:solidFill>
                  <a:srgbClr val="27808E"/>
                </a:solidFill>
                <a:latin typeface="Lato Black" panose="020F0A02020204030203" pitchFamily="34" charset="0"/>
              </a:rPr>
              <a:t>Lisez votre étude de cas individuellement. Déterminez :</a:t>
            </a:r>
          </a:p>
          <a:p>
            <a:pPr rtl="0"/>
            <a:r>
              <a:rPr lang="fr-FR"/>
              <a:t>Quels sont les points forts de ce programme ?</a:t>
            </a:r>
          </a:p>
          <a:p>
            <a:pPr rtl="0"/>
            <a:r>
              <a:rPr lang="fr-FR"/>
              <a:t>Certains points faibles ou des suggestions que vous pourriez donner au responsable de projet ?</a:t>
            </a:r>
          </a:p>
          <a:p>
            <a:pPr marL="0" indent="0">
              <a:buNone/>
            </a:pPr>
            <a:endParaRPr lang="en-US" dirty="0"/>
          </a:p>
        </p:txBody>
      </p:sp>
      <p:sp>
        <p:nvSpPr>
          <p:cNvPr id="19" name="Title 4"/>
          <p:cNvSpPr txBox="1">
            <a:spLocks/>
          </p:cNvSpPr>
          <p:nvPr/>
        </p:nvSpPr>
        <p:spPr>
          <a:xfrm>
            <a:off x="903445" y="871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a:lstStyle>
          <a:p>
            <a:pPr rtl="0"/>
            <a:r>
              <a:rPr lang="fr-FR" sz="2400">
                <a:latin typeface="Lato Light" panose="020F0302020204030203" pitchFamily="34" charset="0"/>
              </a:rPr>
              <a:t>(15 minutes)</a:t>
            </a:r>
          </a:p>
        </p:txBody>
      </p:sp>
    </p:spTree>
    <p:custDataLst>
      <p:tags r:id="rId1"/>
    </p:custDataLst>
    <p:extLst>
      <p:ext uri="{BB962C8B-B14F-4D97-AF65-F5344CB8AC3E}">
        <p14:creationId xmlns:p14="http://schemas.microsoft.com/office/powerpoint/2010/main" val="84531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Analyse d'une étude de cas : </a:t>
            </a:r>
            <a:r>
              <a:rPr lang="fr-FR">
                <a:latin typeface="Lato Black" panose="020F0A02020204030203" pitchFamily="34" charset="0"/>
              </a:rPr>
              <a:t>Partie 2 </a:t>
            </a:r>
          </a:p>
        </p:txBody>
      </p:sp>
      <p:sp>
        <p:nvSpPr>
          <p:cNvPr id="4" name="Text Placeholder 3"/>
          <p:cNvSpPr>
            <a:spLocks noGrp="1"/>
          </p:cNvSpPr>
          <p:nvPr>
            <p:ph type="body" sz="quarter" idx="11"/>
          </p:nvPr>
        </p:nvSpPr>
        <p:spPr>
          <a:xfrm>
            <a:off x="1440000" y="2160000"/>
            <a:ext cx="9360000" cy="3853724"/>
          </a:xfrm>
        </p:spPr>
        <p:txBody>
          <a:bodyPr/>
          <a:lstStyle/>
          <a:p>
            <a:pPr marL="0" indent="0" rtl="0">
              <a:buNone/>
            </a:pPr>
            <a:r>
              <a:rPr lang="fr-FR" dirty="0">
                <a:solidFill>
                  <a:srgbClr val="27808E"/>
                </a:solidFill>
                <a:latin typeface="Lato Black" panose="020F0A02020204030203" pitchFamily="34" charset="0"/>
              </a:rPr>
              <a:t>Retrouvez tous ceux qui ont eu la même étude de cas.</a:t>
            </a:r>
          </a:p>
          <a:p>
            <a:pPr marL="0" indent="0" rtl="0">
              <a:lnSpc>
                <a:spcPct val="100000"/>
              </a:lnSpc>
              <a:buNone/>
            </a:pPr>
            <a:r>
              <a:rPr lang="fr-FR" dirty="0">
                <a:solidFill>
                  <a:srgbClr val="27808E"/>
                </a:solidFill>
                <a:latin typeface="Lato Black" panose="020F0A02020204030203" pitchFamily="34" charset="0"/>
              </a:rPr>
              <a:t>Vous êtes une société de conseils et on vous a demandé d'évaluer le programme dans votre étude de cas. Notez dans vos cahiers :</a:t>
            </a:r>
          </a:p>
          <a:p>
            <a:pPr rtl="0"/>
            <a:r>
              <a:rPr lang="fr-FR" dirty="0"/>
              <a:t>Les questions que vous poserez afin de mieux comprendre ce programme</a:t>
            </a:r>
          </a:p>
          <a:p>
            <a:pPr rtl="0"/>
            <a:r>
              <a:rPr lang="fr-FR" dirty="0"/>
              <a:t>Les points forts que vous allez mettre en évidence dans votre rapport initial</a:t>
            </a:r>
          </a:p>
          <a:p>
            <a:pPr rtl="0"/>
            <a:r>
              <a:rPr lang="fr-FR" dirty="0"/>
              <a:t>Les suggestions que vous ferez en vue d'améliorer la durabilité et l'efficacité du programme</a:t>
            </a:r>
          </a:p>
        </p:txBody>
      </p:sp>
      <p:grpSp>
        <p:nvGrpSpPr>
          <p:cNvPr id="11" name="Group 10"/>
          <p:cNvGrpSpPr/>
          <p:nvPr/>
        </p:nvGrpSpPr>
        <p:grpSpPr>
          <a:xfrm>
            <a:off x="11070059" y="258138"/>
            <a:ext cx="900000" cy="6341725"/>
            <a:chOff x="9590386" y="365125"/>
            <a:chExt cx="900000" cy="6341725"/>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386" y="2541815"/>
              <a:ext cx="900000" cy="90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86" y="1453470"/>
              <a:ext cx="900000" cy="900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0386" y="3630160"/>
              <a:ext cx="900000" cy="900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0386" y="4718505"/>
              <a:ext cx="900000" cy="9000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386" y="365125"/>
              <a:ext cx="900000" cy="90000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0386" y="5806850"/>
              <a:ext cx="900000" cy="900000"/>
            </a:xfrm>
            <a:prstGeom prst="rect">
              <a:avLst/>
            </a:prstGeom>
          </p:spPr>
        </p:pic>
      </p:grpSp>
      <p:sp>
        <p:nvSpPr>
          <p:cNvPr id="18" name="Title 4"/>
          <p:cNvSpPr txBox="1">
            <a:spLocks/>
          </p:cNvSpPr>
          <p:nvPr/>
        </p:nvSpPr>
        <p:spPr>
          <a:xfrm>
            <a:off x="903445" y="871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a:lstStyle>
          <a:p>
            <a:pPr rtl="0"/>
            <a:r>
              <a:rPr lang="fr-FR" sz="2400">
                <a:latin typeface="Lato Light" panose="020F0302020204030203" pitchFamily="34" charset="0"/>
              </a:rPr>
              <a:t>(15 minutes)</a:t>
            </a:r>
          </a:p>
        </p:txBody>
      </p:sp>
    </p:spTree>
    <p:custDataLst>
      <p:tags r:id="rId1"/>
    </p:custDataLst>
    <p:extLst>
      <p:ext uri="{BB962C8B-B14F-4D97-AF65-F5344CB8AC3E}">
        <p14:creationId xmlns:p14="http://schemas.microsoft.com/office/powerpoint/2010/main" val="415378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Analyse d'une étude de cas : </a:t>
            </a:r>
            <a:r>
              <a:rPr lang="fr-FR">
                <a:latin typeface="Lato Black" panose="020F0A02020204030203" pitchFamily="34" charset="0"/>
              </a:rPr>
              <a:t>Partager</a:t>
            </a:r>
          </a:p>
        </p:txBody>
      </p:sp>
      <p:sp>
        <p:nvSpPr>
          <p:cNvPr id="4" name="Text Placeholder 3"/>
          <p:cNvSpPr>
            <a:spLocks noGrp="1"/>
          </p:cNvSpPr>
          <p:nvPr>
            <p:ph type="body" sz="quarter" idx="11"/>
          </p:nvPr>
        </p:nvSpPr>
        <p:spPr>
          <a:xfrm>
            <a:off x="1440000" y="2160000"/>
            <a:ext cx="9360000" cy="3703911"/>
          </a:xfrm>
        </p:spPr>
        <p:txBody>
          <a:bodyPr/>
          <a:lstStyle/>
          <a:p>
            <a:pPr marL="0" indent="0" rtl="0">
              <a:buNone/>
            </a:pPr>
            <a:r>
              <a:rPr lang="fr-FR">
                <a:solidFill>
                  <a:srgbClr val="27808E"/>
                </a:solidFill>
                <a:latin typeface="Lato Black" panose="020F0A02020204030203" pitchFamily="34" charset="0"/>
              </a:rPr>
              <a:t>Choisissez une personne pour représenter votre groupe. Cette personne aura deux minutes pour :</a:t>
            </a:r>
          </a:p>
          <a:p>
            <a:pPr rtl="0"/>
            <a:r>
              <a:rPr lang="fr-FR"/>
              <a:t>Résumer brièvement l'approche ou le modèle utilisé dans l'étude de cas de votre groupe</a:t>
            </a:r>
          </a:p>
          <a:p>
            <a:pPr rtl="0"/>
            <a:r>
              <a:rPr lang="fr-FR"/>
              <a:t>Mettre en avant un ou deux points intéressants dont votre groupe a discuté</a:t>
            </a:r>
          </a:p>
        </p:txBody>
      </p:sp>
      <p:grpSp>
        <p:nvGrpSpPr>
          <p:cNvPr id="11" name="Group 10"/>
          <p:cNvGrpSpPr/>
          <p:nvPr/>
        </p:nvGrpSpPr>
        <p:grpSpPr>
          <a:xfrm>
            <a:off x="11070059" y="258138"/>
            <a:ext cx="900000" cy="6341725"/>
            <a:chOff x="9590386" y="365125"/>
            <a:chExt cx="900000" cy="6341725"/>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386" y="2541815"/>
              <a:ext cx="900000" cy="90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86" y="1453470"/>
              <a:ext cx="900000" cy="900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0386" y="3630160"/>
              <a:ext cx="900000" cy="900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0386" y="4718505"/>
              <a:ext cx="900000" cy="9000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386" y="365125"/>
              <a:ext cx="900000" cy="90000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0386" y="5806850"/>
              <a:ext cx="900000" cy="900000"/>
            </a:xfrm>
            <a:prstGeom prst="rect">
              <a:avLst/>
            </a:prstGeom>
          </p:spPr>
        </p:pic>
      </p:grpSp>
    </p:spTree>
    <p:custDataLst>
      <p:tags r:id="rId1"/>
    </p:custDataLst>
    <p:extLst>
      <p:ext uri="{BB962C8B-B14F-4D97-AF65-F5344CB8AC3E}">
        <p14:creationId xmlns:p14="http://schemas.microsoft.com/office/powerpoint/2010/main" val="4130850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58C8DD"/>
              </a:solidFill>
            </a:endParaRPr>
          </a:p>
        </p:txBody>
      </p:sp>
      <p:sp>
        <p:nvSpPr>
          <p:cNvPr id="14" name="Text Placeholder 13"/>
          <p:cNvSpPr>
            <a:spLocks noGrp="1"/>
          </p:cNvSpPr>
          <p:nvPr>
            <p:ph type="body" sz="quarter" idx="11"/>
          </p:nvPr>
        </p:nvSpPr>
        <p:spPr>
          <a:xfrm>
            <a:off x="720000" y="977132"/>
            <a:ext cx="6552560" cy="4903737"/>
          </a:xfrm>
        </p:spPr>
        <p:txBody>
          <a:bodyPr>
            <a:noAutofit/>
          </a:bodyPr>
          <a:lstStyle/>
          <a:p>
            <a:pPr rtl="0"/>
            <a:r>
              <a:rPr lang="fr-FR" sz="4000">
                <a:solidFill>
                  <a:schemeClr val="bg1"/>
                </a:solidFill>
                <a:latin typeface="Merriweather" panose="00000500000000000000" pitchFamily="2" charset="0"/>
              </a:rPr>
              <a:t>Quand c'est votre tour de parler, proposez une idée ou posez une question à propos de la mise en œuvre de ma CTED.</a:t>
            </a:r>
          </a:p>
        </p:txBody>
      </p:sp>
      <p:pic>
        <p:nvPicPr>
          <p:cNvPr id="6" name="Picture 5"/>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39619" y="1847701"/>
            <a:ext cx="3162599" cy="3162599"/>
          </a:xfrm>
          <a:prstGeom prst="rect">
            <a:avLst/>
          </a:prstGeom>
        </p:spPr>
      </p:pic>
    </p:spTree>
    <p:custDataLst>
      <p:tags r:id="rId1"/>
    </p:custDataLst>
    <p:extLst>
      <p:ext uri="{BB962C8B-B14F-4D97-AF65-F5344CB8AC3E}">
        <p14:creationId xmlns:p14="http://schemas.microsoft.com/office/powerpoint/2010/main" val="3176341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rtl="0"/>
            <a:fld id="{A8350104-CE64-4EE9-82B1-554144FA4C7C}" type="slidenum">
              <a:rPr/>
              <a:pPr/>
              <a:t>24</a:t>
            </a:fld>
            <a:endParaRPr/>
          </a:p>
        </p:txBody>
      </p:sp>
      <p:sp>
        <p:nvSpPr>
          <p:cNvPr id="3" name="Title 2"/>
          <p:cNvSpPr>
            <a:spLocks noGrp="1"/>
          </p:cNvSpPr>
          <p:nvPr>
            <p:ph type="title"/>
          </p:nvPr>
        </p:nvSpPr>
        <p:spPr/>
        <p:txBody>
          <a:bodyPr/>
          <a:lstStyle/>
          <a:p>
            <a:pPr rtl="0"/>
            <a:r>
              <a:rPr lang="fr-FR"/>
              <a:t>Références</a:t>
            </a:r>
          </a:p>
        </p:txBody>
      </p:sp>
      <p:sp>
        <p:nvSpPr>
          <p:cNvPr id="4" name="Text Placeholder 3"/>
          <p:cNvSpPr>
            <a:spLocks noGrp="1"/>
          </p:cNvSpPr>
          <p:nvPr>
            <p:ph type="body" sz="quarter" idx="11"/>
          </p:nvPr>
        </p:nvSpPr>
        <p:spPr/>
        <p:txBody>
          <a:bodyPr/>
          <a:lstStyle/>
          <a:p>
            <a:pPr marL="342900" indent="-342900" rtl="0">
              <a:buFont typeface="Arial" panose="020B0604020202020204" pitchFamily="34" charset="0"/>
              <a:buChar char="•"/>
            </a:pPr>
            <a:r>
              <a:rPr lang="fr-FR" sz="1600"/>
              <a:t>Figueroa, M. E. et Kincaid, L. (2010). Social, cultural and behavioural correlates of household water treatment and storage. Johns Hopkins Bloomberg School of Public Health Centre for Communication Programs. Disponible sur http://ccp.jhu.edu/wp-content/uploads/Household-Water-Treatment-and-Storage-2010.pdf</a:t>
            </a:r>
          </a:p>
          <a:p>
            <a:pPr marL="342900" indent="-342900" rtl="0">
              <a:buFont typeface="Arial" panose="020B0604020202020204" pitchFamily="34" charset="0"/>
              <a:buChar char="•"/>
            </a:pPr>
            <a:r>
              <a:rPr lang="fr-FR" sz="1600"/>
              <a:t>Ojomo, E., Elliott, M., Goodyear, L., Forson, M. et Bartram, J. (2015). Sustainability and scale-up of household water treatment and safe storage practices: Enablers and barriers to effective implementation. International Journal of Hygiene and Environmental Health, 218(8), 704–713. https://doi.org/10.1016/j.ijheh.2015.03.002</a:t>
            </a:r>
          </a:p>
          <a:p>
            <a:pPr marL="342900" indent="-342900">
              <a:buFont typeface="Arial" panose="020B0604020202020204" pitchFamily="34" charset="0"/>
              <a:buChar char="•"/>
            </a:pPr>
            <a:endParaRPr lang="en-CA" dirty="0"/>
          </a:p>
          <a:p>
            <a:endParaRPr lang="en-CA" dirty="0"/>
          </a:p>
        </p:txBody>
      </p:sp>
    </p:spTree>
    <p:custDataLst>
      <p:tags r:id="rId1"/>
    </p:custDataLst>
    <p:extLst>
      <p:ext uri="{BB962C8B-B14F-4D97-AF65-F5344CB8AC3E}">
        <p14:creationId xmlns:p14="http://schemas.microsoft.com/office/powerpoint/2010/main" val="3860186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rtl="0"/>
            <a:r>
              <a:rPr lang="fr-FR"/>
              <a:t>Mise en œuvre de la CTED</a:t>
            </a:r>
          </a:p>
        </p:txBody>
      </p:sp>
      <p:sp>
        <p:nvSpPr>
          <p:cNvPr id="6" name="Text Placeholder 5"/>
          <p:cNvSpPr>
            <a:spLocks noGrp="1"/>
          </p:cNvSpPr>
          <p:nvPr>
            <p:ph type="body" sz="quarter" idx="15"/>
          </p:nvPr>
        </p:nvSpPr>
        <p:spPr/>
        <p:txBody>
          <a:bodyPr/>
          <a:lstStyle/>
          <a:p>
            <a:pPr rtl="0"/>
            <a:r>
              <a:rPr lang="fr-FR"/>
              <a:t>2018</a:t>
            </a:r>
          </a:p>
        </p:txBody>
      </p:sp>
      <p:sp>
        <p:nvSpPr>
          <p:cNvPr id="7" name="Text Placeholder 6"/>
          <p:cNvSpPr>
            <a:spLocks noGrp="1"/>
          </p:cNvSpPr>
          <p:nvPr>
            <p:ph type="body" sz="quarter" idx="16"/>
          </p:nvPr>
        </p:nvSpPr>
        <p:spPr/>
        <p:txBody>
          <a:bodyPr/>
          <a:lstStyle/>
          <a:p>
            <a:pPr rtl="0"/>
            <a:r>
              <a:rPr lang="fr-FR"/>
              <a:t>Juin</a:t>
            </a:r>
          </a:p>
        </p:txBody>
      </p:sp>
      <p:sp>
        <p:nvSpPr>
          <p:cNvPr id="2" name="Text Placeholder 1"/>
          <p:cNvSpPr>
            <a:spLocks noGrp="1"/>
          </p:cNvSpPr>
          <p:nvPr>
            <p:ph type="body" sz="quarter" idx="14"/>
          </p:nvPr>
        </p:nvSpPr>
        <p:spPr/>
        <p:txBody>
          <a:bodyPr/>
          <a:lstStyle/>
          <a:p>
            <a:endParaRPr lang="en-CA" dirty="0"/>
          </a:p>
          <a:p>
            <a:endParaRPr lang="en-CA" dirty="0"/>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sp>
        <p:nvSpPr>
          <p:cNvPr id="7" name="Rectangle 6"/>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2"/>
          <p:cNvSpPr>
            <a:spLocks noGrp="1"/>
          </p:cNvSpPr>
          <p:nvPr>
            <p:ph type="title"/>
          </p:nvPr>
        </p:nvSpPr>
        <p:spPr>
          <a:xfrm>
            <a:off x="2561492" y="1688715"/>
            <a:ext cx="9270290" cy="1709127"/>
          </a:xfrm>
        </p:spPr>
        <p:txBody>
          <a:bodyPr>
            <a:noAutofit/>
          </a:bodyPr>
          <a:lstStyle/>
          <a:p>
            <a:pPr rtl="0">
              <a:lnSpc>
                <a:spcPct val="100000"/>
              </a:lnSpc>
            </a:pPr>
            <a:r>
              <a:rPr lang="fr-FR" sz="7200" dirty="0">
                <a:solidFill>
                  <a:schemeClr val="bg1"/>
                </a:solidFill>
                <a:latin typeface="Merriweather Light" panose="00000400000000000000" pitchFamily="2" charset="0"/>
              </a:rPr>
              <a:t>Partage en binômes</a:t>
            </a:r>
          </a:p>
        </p:txBody>
      </p:sp>
      <p:sp>
        <p:nvSpPr>
          <p:cNvPr id="9" name="Title 2"/>
          <p:cNvSpPr txBox="1">
            <a:spLocks/>
          </p:cNvSpPr>
          <p:nvPr/>
        </p:nvSpPr>
        <p:spPr>
          <a:xfrm>
            <a:off x="2561491" y="3573199"/>
            <a:ext cx="7264755" cy="1477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lnSpc>
                <a:spcPct val="100000"/>
              </a:lnSpc>
            </a:pPr>
            <a:r>
              <a:rPr lang="fr-FR" sz="2800" dirty="0">
                <a:solidFill>
                  <a:schemeClr val="bg1"/>
                </a:solidFill>
                <a:latin typeface="Merriweather Black" panose="00000A00000000000000" pitchFamily="2" charset="0"/>
              </a:rPr>
              <a:t>Si vous deviez entreprendre un nouveau projet de CTED maintenant, que mettriez-vous dans votre planification de projet ?</a:t>
            </a:r>
          </a:p>
        </p:txBody>
      </p:sp>
    </p:spTree>
    <p:custDataLst>
      <p:tags r:id="rId1"/>
    </p:custDataLst>
    <p:extLst>
      <p:ext uri="{BB962C8B-B14F-4D97-AF65-F5344CB8AC3E}">
        <p14:creationId xmlns:p14="http://schemas.microsoft.com/office/powerpoint/2010/main" val="20518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fr-FR"/>
              <a:t>Résultats d'apprentissage</a:t>
            </a:r>
          </a:p>
        </p:txBody>
      </p:sp>
      <p:sp>
        <p:nvSpPr>
          <p:cNvPr id="4" name="Text Placeholder 6"/>
          <p:cNvSpPr txBox="1">
            <a:spLocks/>
          </p:cNvSpPr>
          <p:nvPr/>
        </p:nvSpPr>
        <p:spPr>
          <a:xfrm>
            <a:off x="1528502" y="1941539"/>
            <a:ext cx="9134997" cy="2975156"/>
          </a:xfrm>
          <a:prstGeom prst="rect">
            <a:avLst/>
          </a:prstGeom>
        </p:spPr>
        <p:txBody>
          <a:bodyPr vert="horz" lIns="91440" tIns="45720" rIns="91440" bIns="45720" rtlCol="0">
            <a:noAutofit/>
          </a:bodyPr>
          <a:lstStyle>
            <a:lvl1pPr marL="457200" indent="-457200" algn="l" defTabSz="914400" rtl="0" eaLnBrk="1" latinLnBrk="0" hangingPunct="1">
              <a:lnSpc>
                <a:spcPct val="150000"/>
              </a:lnSpc>
              <a:spcBef>
                <a:spcPts val="1000"/>
              </a:spcBef>
              <a:buFont typeface="+mj-lt"/>
              <a:buAutoNum type="arabicPeriod"/>
              <a:defRPr sz="2000" kern="1200">
                <a:solidFill>
                  <a:srgbClr val="5C5C5C"/>
                </a:solidFill>
                <a:latin typeface="Lato" panose="020F0502020204030203" pitchFamily="34" charset="0"/>
                <a:ea typeface="+mn-ea"/>
                <a:cs typeface="+mn-cs"/>
              </a:defRPr>
            </a:lvl1pPr>
            <a:lvl2pPr marL="8001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2pPr>
            <a:lvl3pPr marL="12573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3pPr>
            <a:lvl4pPr marL="17145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4pPr>
            <a:lvl5pPr marL="21717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FR" sz="2500"/>
              <a:t>Énumérer les éléments requis pour la mise en œuvre de la CTED</a:t>
            </a:r>
          </a:p>
          <a:p>
            <a:pPr rtl="0"/>
            <a:r>
              <a:rPr lang="fr-FR" sz="2500"/>
              <a:t>Expliquer pourquoi chaque élément est important</a:t>
            </a:r>
          </a:p>
          <a:p>
            <a:pPr rtl="0"/>
            <a:r>
              <a:rPr lang="fr-FR" sz="2500"/>
              <a:t>Analyser l'approche employée dans une étude de cas donnée décrivant la mise en œuvre de la CTED</a:t>
            </a:r>
          </a:p>
        </p:txBody>
      </p:sp>
    </p:spTree>
    <p:custDataLst>
      <p:tags r:id="rId1"/>
    </p:custDataLst>
    <p:extLst>
      <p:ext uri="{BB962C8B-B14F-4D97-AF65-F5344CB8AC3E}">
        <p14:creationId xmlns:p14="http://schemas.microsoft.com/office/powerpoint/2010/main" val="36732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fr-FR"/>
              <a:t>Éléments de mise en œuvre de la CTED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9506" y="1935255"/>
            <a:ext cx="1800000" cy="1800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6000" y="1980000"/>
            <a:ext cx="1800000" cy="1800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4977" y="4320000"/>
            <a:ext cx="1800000" cy="18000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6000" y="4320000"/>
            <a:ext cx="1800000" cy="18000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4977" y="1980000"/>
            <a:ext cx="1800000" cy="18000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7023" y="4320000"/>
            <a:ext cx="1800000" cy="1800000"/>
          </a:xfrm>
          <a:prstGeom prst="rect">
            <a:avLst/>
          </a:prstGeom>
        </p:spPr>
      </p:pic>
    </p:spTree>
    <p:custDataLst>
      <p:tags r:id="rId1"/>
    </p:custDataLst>
    <p:extLst>
      <p:ext uri="{BB962C8B-B14F-4D97-AF65-F5344CB8AC3E}">
        <p14:creationId xmlns:p14="http://schemas.microsoft.com/office/powerpoint/2010/main" val="71601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Créer de la demande</a:t>
            </a:r>
          </a:p>
        </p:txBody>
      </p:sp>
      <p:sp>
        <p:nvSpPr>
          <p:cNvPr id="15" name="Slide Number Placeholder 14"/>
          <p:cNvSpPr>
            <a:spLocks noGrp="1"/>
          </p:cNvSpPr>
          <p:nvPr>
            <p:ph type="sldNum" sz="quarter" idx="10"/>
          </p:nvPr>
        </p:nvSpPr>
        <p:spPr/>
        <p:txBody>
          <a:bodyPr/>
          <a:lstStyle/>
          <a:p>
            <a:pPr rtl="0"/>
            <a:fld id="{A8350104-CE64-4EE9-82B1-554144FA4C7C}" type="slidenum">
              <a:rPr/>
              <a:pPr/>
              <a:t>7</a:t>
            </a:fld>
            <a:endParaRPr/>
          </a:p>
        </p:txBody>
      </p:sp>
      <p:sp>
        <p:nvSpPr>
          <p:cNvPr id="5" name="Text Placeholder 4"/>
          <p:cNvSpPr>
            <a:spLocks noGrp="1"/>
          </p:cNvSpPr>
          <p:nvPr>
            <p:ph type="body" sz="quarter" idx="11"/>
          </p:nvPr>
        </p:nvSpPr>
        <p:spPr>
          <a:xfrm>
            <a:off x="1440000" y="1800000"/>
            <a:ext cx="9360000" cy="4357687"/>
          </a:xfrm>
        </p:spPr>
        <p:txBody>
          <a:bodyPr/>
          <a:lstStyle/>
          <a:p>
            <a:pPr marL="0" indent="0" rtl="0">
              <a:buNone/>
            </a:pPr>
            <a:r>
              <a:rPr lang="fr-FR">
                <a:solidFill>
                  <a:srgbClr val="27808E"/>
                </a:solidFill>
                <a:latin typeface="Lato Black" panose="020F0A02020204030203" pitchFamily="34" charset="0"/>
              </a:rPr>
              <a:t>Questions clés</a:t>
            </a:r>
          </a:p>
          <a:p>
            <a:pPr marL="0" indent="0" rtl="0">
              <a:lnSpc>
                <a:spcPct val="100000"/>
              </a:lnSpc>
              <a:buNone/>
            </a:pPr>
            <a:r>
              <a:rPr lang="fr-FR"/>
              <a:t>Comment aider les gens à voir l'intérêt de votre produit de CTED ou d'adopter un comportement donné, et comment s'assurer qu'il sera utilisé sur le long terme ? </a:t>
            </a:r>
          </a:p>
          <a:p>
            <a:pPr marL="0" indent="0" rtl="0">
              <a:buNone/>
            </a:pPr>
            <a:r>
              <a:rPr lang="fr-FR"/>
              <a:t>Qu'est-ce qui va inciter les gens à acheter et à utiliser un produit ? </a:t>
            </a:r>
          </a:p>
          <a:p>
            <a:pPr marL="0" indent="0" rtl="0">
              <a:buNone/>
            </a:pPr>
            <a:r>
              <a:rPr lang="fr-FR"/>
              <a:t>Quels obstacles peuvent freiner l'achat et l'utilisation du produit ? </a:t>
            </a:r>
          </a:p>
        </p:txBody>
      </p:sp>
      <p:sp>
        <p:nvSpPr>
          <p:cNvPr id="4" name="Rectangle 3"/>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44249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Créer de la demande</a:t>
            </a:r>
          </a:p>
        </p:txBody>
      </p:sp>
      <p:sp>
        <p:nvSpPr>
          <p:cNvPr id="3" name="Slide Number Placeholder 2"/>
          <p:cNvSpPr>
            <a:spLocks noGrp="1"/>
          </p:cNvSpPr>
          <p:nvPr>
            <p:ph type="sldNum" sz="quarter" idx="10"/>
          </p:nvPr>
        </p:nvSpPr>
        <p:spPr/>
        <p:txBody>
          <a:bodyPr/>
          <a:lstStyle/>
          <a:p>
            <a:pPr rtl="0"/>
            <a:fld id="{A8350104-CE64-4EE9-82B1-554144FA4C7C}" type="slidenum">
              <a:rPr/>
              <a:pPr/>
              <a:t>8</a:t>
            </a:fld>
            <a:endParaRPr/>
          </a:p>
        </p:txBody>
      </p:sp>
      <p:sp>
        <p:nvSpPr>
          <p:cNvPr id="4" name="Text Placeholder 3"/>
          <p:cNvSpPr>
            <a:spLocks noGrp="1"/>
          </p:cNvSpPr>
          <p:nvPr>
            <p:ph type="body" sz="quarter" idx="11"/>
          </p:nvPr>
        </p:nvSpPr>
        <p:spPr>
          <a:xfrm>
            <a:off x="1440000" y="1800000"/>
            <a:ext cx="7599762" cy="4730034"/>
          </a:xfrm>
        </p:spPr>
        <p:txBody>
          <a:bodyPr>
            <a:noAutofit/>
          </a:bodyPr>
          <a:lstStyle/>
          <a:p>
            <a:pPr marL="0" lvl="0" indent="0" rtl="0">
              <a:buNone/>
            </a:pPr>
            <a:r>
              <a:rPr lang="fr-FR">
                <a:solidFill>
                  <a:srgbClr val="27808E"/>
                </a:solidFill>
                <a:latin typeface="Lato Black" panose="020F0A02020204030203" pitchFamily="34" charset="0"/>
              </a:rPr>
              <a:t>Étapes à prendre en compte</a:t>
            </a:r>
          </a:p>
          <a:p>
            <a:pPr marL="457200" lvl="0" indent="-457200" rtl="0">
              <a:buFont typeface="+mj-lt"/>
              <a:buAutoNum type="arabicPeriod"/>
            </a:pPr>
            <a:r>
              <a:rPr lang="fr-FR"/>
              <a:t>Identifier les audiences possibles</a:t>
            </a:r>
          </a:p>
          <a:p>
            <a:pPr marL="457200" lvl="0" indent="-457200" rtl="0">
              <a:buFont typeface="+mj-lt"/>
              <a:buAutoNum type="arabicPeriod"/>
            </a:pPr>
            <a:r>
              <a:rPr lang="fr-FR"/>
              <a:t>Mener une recherche d'audience approfondie</a:t>
            </a:r>
          </a:p>
          <a:p>
            <a:pPr marL="457200" lvl="0" indent="-457200" rtl="0">
              <a:buFont typeface="+mj-lt"/>
              <a:buAutoNum type="arabicPeriod"/>
            </a:pPr>
            <a:r>
              <a:rPr lang="fr-FR"/>
              <a:t>Concevoir des interventions de communication</a:t>
            </a:r>
          </a:p>
          <a:p>
            <a:pPr marL="457200" lvl="0" indent="-457200" rtl="0">
              <a:buFont typeface="+mj-lt"/>
              <a:buAutoNum type="arabicPeriod"/>
            </a:pPr>
            <a:r>
              <a:rPr lang="fr-FR"/>
              <a:t>Varier les canaux et les approches de communication</a:t>
            </a:r>
          </a:p>
          <a:p>
            <a:pPr marL="457200" lvl="0" indent="-457200" rtl="0">
              <a:buFont typeface="+mj-lt"/>
              <a:buAutoNum type="arabicPeriod"/>
            </a:pPr>
            <a:r>
              <a:rPr lang="fr-FR"/>
              <a:t>Militer pour la CTED sur le plan politique</a:t>
            </a:r>
          </a:p>
          <a:p>
            <a:pPr marL="457200" lvl="0" indent="-457200" rtl="0">
              <a:buFont typeface="+mj-lt"/>
              <a:buAutoNum type="arabicPeriod"/>
            </a:pPr>
            <a:r>
              <a:rPr lang="fr-FR"/>
              <a:t>Suivre les progrès</a:t>
            </a:r>
          </a:p>
          <a:p>
            <a:pPr marL="0" indent="0" algn="r" rtl="0">
              <a:buNone/>
            </a:pPr>
            <a:r>
              <a:rPr lang="fr-FR" sz="1600" i="1"/>
              <a:t>(Figueroa &amp; Kincaid, 2010)</a:t>
            </a:r>
          </a:p>
        </p:txBody>
      </p:sp>
      <p:sp>
        <p:nvSpPr>
          <p:cNvPr id="5" name="Rectangle 4"/>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43441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Fournir des produits et des services</a:t>
            </a:r>
          </a:p>
        </p:txBody>
      </p:sp>
      <p:sp>
        <p:nvSpPr>
          <p:cNvPr id="3" name="Slide Number Placeholder 2"/>
          <p:cNvSpPr>
            <a:spLocks noGrp="1"/>
          </p:cNvSpPr>
          <p:nvPr>
            <p:ph type="sldNum" sz="quarter" idx="10"/>
          </p:nvPr>
        </p:nvSpPr>
        <p:spPr/>
        <p:txBody>
          <a:bodyPr/>
          <a:lstStyle/>
          <a:p>
            <a:pPr rtl="0"/>
            <a:fld id="{A8350104-CE64-4EE9-82B1-554144FA4C7C}" type="slidenum">
              <a:rPr/>
              <a:pPr/>
              <a:t>9</a:t>
            </a:fld>
            <a:endParaRPr/>
          </a:p>
        </p:txBody>
      </p:sp>
      <p:sp>
        <p:nvSpPr>
          <p:cNvPr id="4" name="Text Placeholder 3"/>
          <p:cNvSpPr>
            <a:spLocks noGrp="1"/>
          </p:cNvSpPr>
          <p:nvPr>
            <p:ph type="body" sz="quarter" idx="11"/>
          </p:nvPr>
        </p:nvSpPr>
        <p:spPr>
          <a:xfrm>
            <a:off x="1440000" y="1800000"/>
            <a:ext cx="9360000" cy="4357687"/>
          </a:xfrm>
        </p:spPr>
        <p:txBody>
          <a:bodyPr/>
          <a:lstStyle/>
          <a:p>
            <a:pPr marL="0" indent="0" rtl="0">
              <a:buNone/>
            </a:pPr>
            <a:r>
              <a:rPr lang="fr-FR">
                <a:solidFill>
                  <a:srgbClr val="27808E"/>
                </a:solidFill>
                <a:latin typeface="Lato Black" panose="020F0A02020204030203" pitchFamily="34" charset="0"/>
              </a:rPr>
              <a:t>Questions clés</a:t>
            </a:r>
          </a:p>
          <a:p>
            <a:pPr marL="0" indent="0" rtl="0">
              <a:buNone/>
            </a:pPr>
            <a:r>
              <a:rPr lang="fr-FR"/>
              <a:t>Comment choisir des produits et des services de CTED appropriés ? </a:t>
            </a:r>
          </a:p>
          <a:p>
            <a:pPr marL="0" indent="0" rtl="0">
              <a:lnSpc>
                <a:spcPct val="100000"/>
              </a:lnSpc>
              <a:buNone/>
            </a:pPr>
            <a:r>
              <a:rPr lang="fr-FR"/>
              <a:t>Comment garantir un approvisionnement régulier, notamment de toutes les pièces de rechange et des consommables ? </a:t>
            </a:r>
          </a:p>
          <a:p>
            <a:pPr marL="0" indent="0" rtl="0">
              <a:buNone/>
            </a:pPr>
            <a:r>
              <a:rPr lang="fr-FR"/>
              <a:t>Comment faire en sorte que les services nécessaires soient systématiquement disponibles et accessibles ?</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2842225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3B1D4258-750E-41D5-88C7-B8C63FC04797}"/>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7189A884-0E0C-4F62-B31A-1E3C5D0E9D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Template>
  <TotalTime>4588</TotalTime>
  <Words>656</Words>
  <Application>Microsoft Office PowerPoint</Application>
  <PresentationFormat>Widescreen</PresentationFormat>
  <Paragraphs>131</Paragraphs>
  <Slides>25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Lato</vt:lpstr>
      <vt:lpstr>Merriweather Light</vt:lpstr>
      <vt:lpstr>Georgia</vt:lpstr>
      <vt:lpstr>Arial</vt:lpstr>
      <vt:lpstr>Lato Black</vt:lpstr>
      <vt:lpstr>Calibri</vt:lpstr>
      <vt:lpstr>Merriweather Black</vt:lpstr>
      <vt:lpstr>Lato Light</vt:lpstr>
      <vt:lpstr>Merriweather</vt:lpstr>
      <vt:lpstr>CAWST Title</vt:lpstr>
      <vt:lpstr>CAWST Content</vt:lpstr>
      <vt:lpstr>PowerPoint Presentation</vt:lpstr>
      <vt:lpstr>PowerPoint Presentation</vt:lpstr>
      <vt:lpstr>PowerPoint Presentation</vt:lpstr>
      <vt:lpstr>Partage en binômes</vt:lpstr>
      <vt:lpstr>Résultats d'apprentissage</vt:lpstr>
      <vt:lpstr>Éléments de mise en œuvre de la CTED</vt:lpstr>
      <vt:lpstr>Créer de la demande</vt:lpstr>
      <vt:lpstr>Créer de la demande</vt:lpstr>
      <vt:lpstr>Fournir des produits et des services</vt:lpstr>
      <vt:lpstr>Fournir des produits et des services</vt:lpstr>
      <vt:lpstr>Faire un suivi pour améliorer</vt:lpstr>
      <vt:lpstr>Faire un suivi pour améliorer</vt:lpstr>
      <vt:lpstr>Coopérer avec les autres</vt:lpstr>
      <vt:lpstr>Coopérer avec les autres</vt:lpstr>
      <vt:lpstr>Financement</vt:lpstr>
      <vt:lpstr>Financement</vt:lpstr>
      <vt:lpstr>Développement des capacités</vt:lpstr>
      <vt:lpstr>Développement des capacités</vt:lpstr>
      <vt:lpstr>Chaque organisation doit-elle prendre en compte les six composantes ?</vt:lpstr>
      <vt:lpstr>Analyse d'une étude de cas : Partie 1 </vt:lpstr>
      <vt:lpstr>Analyse d'une étude de cas : Partie 2 </vt:lpstr>
      <vt:lpstr>Analyse d'une étude de cas : Partager</vt:lpstr>
      <vt:lpstr>PowerPoint Presentation</vt:lpstr>
      <vt:lpstr>Références</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Andrea Roach</cp:lastModifiedBy>
  <cp:revision>43</cp:revision>
  <dcterms:created xsi:type="dcterms:W3CDTF">2018-05-02T20:09:46Z</dcterms:created>
  <dcterms:modified xsi:type="dcterms:W3CDTF">2018-09-28T20:49:31Z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