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19"/>
  </p:notesMasterIdLst>
  <p:handoutMasterIdLst>
    <p:handoutMasterId r:id="rId20"/>
  </p:handoutMasterIdLst>
  <p:sldIdLst>
    <p:sldId id="272" r:id="rId3"/>
    <p:sldId id="271" r:id="rId4"/>
    <p:sldId id="275" r:id="rId5"/>
    <p:sldId id="279" r:id="rId6"/>
    <p:sldId id="277" r:id="rId7"/>
    <p:sldId id="270" r:id="rId8"/>
    <p:sldId id="338" r:id="rId9"/>
    <p:sldId id="339" r:id="rId10"/>
    <p:sldId id="281" r:id="rId11"/>
    <p:sldId id="334" r:id="rId12"/>
    <p:sldId id="283" r:id="rId13"/>
    <p:sldId id="341" r:id="rId14"/>
    <p:sldId id="285" r:id="rId15"/>
    <p:sldId id="340" r:id="rId16"/>
    <p:sldId id="342" r:id="rId17"/>
    <p:sldId id="257" r:id="rId18"/>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Lato" panose="020F0502020204030203" pitchFamily="34" charset="0"/>
      <p:regular r:id="rId25"/>
      <p:bold r:id="rId26"/>
      <p:italic r:id="rId27"/>
      <p:boldItalic r:id="rId28"/>
    </p:embeddedFont>
    <p:embeddedFont>
      <p:font typeface="Lato Light" panose="020F0302020204030203" charset="0"/>
      <p:regular r:id="rId29"/>
      <p:italic r:id="rId30"/>
    </p:embeddedFont>
    <p:embeddedFont>
      <p:font typeface="Georgia" panose="02040502050405020303" pitchFamily="18" charset="0"/>
      <p:regular r:id="rId31"/>
      <p:bold r:id="rId32"/>
      <p:italic r:id="rId33"/>
      <p:boldItalic r:id="rId34"/>
    </p:embeddedFont>
    <p:embeddedFont>
      <p:font typeface="Merriweather Black" panose="020B0604020202020204" charset="0"/>
      <p:bold r:id="rId35"/>
      <p:boldItalic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9"/>
            <p14:sldId id="277"/>
          </p14:sldIdLst>
        </p14:section>
        <p14:section name="The Goal of a Program" id="{93268581-705C-4CF3-BA37-3C4142EFB0ED}">
          <p14:sldIdLst>
            <p14:sldId id="270"/>
            <p14:sldId id="338"/>
            <p14:sldId id="339"/>
          </p14:sldIdLst>
        </p14:section>
        <p14:section name="Behaviour Change Models" id="{95180131-AECB-43EF-B293-0C0143F2B165}">
          <p14:sldIdLst>
            <p14:sldId id="281"/>
            <p14:sldId id="334"/>
            <p14:sldId id="283"/>
            <p14:sldId id="341"/>
          </p14:sldIdLst>
        </p14:section>
        <p14:section name="Your Latrine Program" id="{F722E225-F3D1-4113-BB1C-A6A78AF13CB5}">
          <p14:sldIdLst>
            <p14:sldId id="285"/>
          </p14:sldIdLst>
        </p14:section>
        <p14:section name="Review" id="{A3F116B9-B127-46CE-97A8-BF243311DF93}">
          <p14:sldIdLst>
            <p14:sldId id="340"/>
            <p14:sldId id="342"/>
          </p14:sldIdLst>
        </p14:section>
        <p14:section name="Final Slides" id="{009A79B0-7740-4875-9700-9B98ECD22D6D}">
          <p14:sldIdLst>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15" clrIdx="0">
    <p:extLst>
      <p:ext uri="{19B8F6BF-5375-455C-9EA6-DF929625EA0E}">
        <p15:presenceInfo xmlns:p15="http://schemas.microsoft.com/office/powerpoint/2012/main" userId="." providerId="None"/>
      </p:ext>
    </p:extLst>
  </p:cmAuthor>
  <p:cmAuthor id="2" name="Vincent Masterson" initials="VM" lastIdx="1" clrIdx="1">
    <p:extLst>
      <p:ext uri="{19B8F6BF-5375-455C-9EA6-DF929625EA0E}">
        <p15:presenceInfo xmlns:p15="http://schemas.microsoft.com/office/powerpoint/2012/main" userId="S-1-5-21-3166256913-2833284422-4110509218-1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C6F4"/>
    <a:srgbClr val="2B95B8"/>
    <a:srgbClr val="F78D37"/>
    <a:srgbClr val="FEC441"/>
    <a:srgbClr val="9DB258"/>
    <a:srgbClr val="3BC7F4"/>
    <a:srgbClr val="24A4D6"/>
    <a:srgbClr val="5C5C5C"/>
    <a:srgbClr val="000000"/>
    <a:srgbClr val="90D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6F9DC-6701-490D-BD01-9B90B5A7A792}" v="71" dt="2018-08-16T17:23:45.4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7" autoAdjust="0"/>
    <p:restoredTop sz="74875" autoAdjust="0"/>
  </p:normalViewPr>
  <p:slideViewPr>
    <p:cSldViewPr snapToGrid="0">
      <p:cViewPr varScale="1">
        <p:scale>
          <a:sx n="55" d="100"/>
          <a:sy n="55" d="100"/>
        </p:scale>
        <p:origin x="1236" y="60"/>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2018-10-02</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2018-10-02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chemeClr val="bg1"/>
                </a:solidFill>
                <a:latin typeface="Merriweather Black" panose="00000A00000000000000" pitchFamily="2" charset="0"/>
              </a:rPr>
              <a:t>Correct and Consistent Use of Latrines</a:t>
            </a:r>
            <a:endParaRPr lang="fr-FR" sz="1200" dirty="0" smtClean="0">
              <a:solidFill>
                <a:schemeClr val="bg1"/>
              </a:solidFill>
              <a:latin typeface="Merriweather Black" panose="00000A00000000000000" pitchFamily="2" charset="0"/>
            </a:endParaRPr>
          </a:p>
          <a:p>
            <a:endParaRPr lang="fr-FR" dirty="0"/>
          </a:p>
        </p:txBody>
      </p:sp>
      <p:sp>
        <p:nvSpPr>
          <p:cNvPr id="4" name="Slide Number Placeholder 3"/>
          <p:cNvSpPr>
            <a:spLocks noGrp="1"/>
          </p:cNvSpPr>
          <p:nvPr>
            <p:ph type="sldNum" sz="quarter" idx="10"/>
          </p:nvPr>
        </p:nvSpPr>
        <p:spPr/>
        <p:txBody>
          <a:bodyPr/>
          <a:lstStyle/>
          <a:p>
            <a:fld id="{69CCCD06-B6AC-4C94-B410-82C167501725}" type="slidenum">
              <a:rPr lang="en-CA" smtClean="0"/>
              <a:t>7</a:t>
            </a:fld>
            <a:endParaRPr lang="en-CA"/>
          </a:p>
        </p:txBody>
      </p:sp>
    </p:spTree>
    <p:extLst>
      <p:ext uri="{BB962C8B-B14F-4D97-AF65-F5344CB8AC3E}">
        <p14:creationId xmlns:p14="http://schemas.microsoft.com/office/powerpoint/2010/main" val="328645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fr-FR" dirty="0" smtClean="0"/>
          </a:p>
        </p:txBody>
      </p:sp>
      <p:sp>
        <p:nvSpPr>
          <p:cNvPr id="4" name="Slide Number Placeholder 3"/>
          <p:cNvSpPr>
            <a:spLocks noGrp="1"/>
          </p:cNvSpPr>
          <p:nvPr>
            <p:ph type="sldNum" sz="quarter" idx="10"/>
          </p:nvPr>
        </p:nvSpPr>
        <p:spPr/>
        <p:txBody>
          <a:bodyPr/>
          <a:lstStyle/>
          <a:p>
            <a:fld id="{69CCCD06-B6AC-4C94-B410-82C167501725}" type="slidenum">
              <a:rPr lang="en-CA" smtClean="0"/>
              <a:t>9</a:t>
            </a:fld>
            <a:endParaRPr lang="en-CA"/>
          </a:p>
        </p:txBody>
      </p:sp>
    </p:spTree>
    <p:extLst>
      <p:ext uri="{BB962C8B-B14F-4D97-AF65-F5344CB8AC3E}">
        <p14:creationId xmlns:p14="http://schemas.microsoft.com/office/powerpoint/2010/main" val="257273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smtClean="0"/>
          </a:p>
        </p:txBody>
      </p:sp>
      <p:sp>
        <p:nvSpPr>
          <p:cNvPr id="4" name="Slide Number Placeholder 3"/>
          <p:cNvSpPr>
            <a:spLocks noGrp="1"/>
          </p:cNvSpPr>
          <p:nvPr>
            <p:ph type="sldNum" sz="quarter" idx="10"/>
          </p:nvPr>
        </p:nvSpPr>
        <p:spPr/>
        <p:txBody>
          <a:bodyPr/>
          <a:lstStyle/>
          <a:p>
            <a:fld id="{69CCCD06-B6AC-4C94-B410-82C167501725}" type="slidenum">
              <a:rPr lang="en-CA" smtClean="0"/>
              <a:t>11</a:t>
            </a:fld>
            <a:endParaRPr lang="en-CA"/>
          </a:p>
        </p:txBody>
      </p:sp>
    </p:spTree>
    <p:extLst>
      <p:ext uri="{BB962C8B-B14F-4D97-AF65-F5344CB8AC3E}">
        <p14:creationId xmlns:p14="http://schemas.microsoft.com/office/powerpoint/2010/main" val="219189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smtClean="0"/>
          </a:p>
        </p:txBody>
      </p:sp>
      <p:sp>
        <p:nvSpPr>
          <p:cNvPr id="4" name="Slide Number Placeholder 3"/>
          <p:cNvSpPr>
            <a:spLocks noGrp="1"/>
          </p:cNvSpPr>
          <p:nvPr>
            <p:ph type="sldNum" sz="quarter" idx="10"/>
          </p:nvPr>
        </p:nvSpPr>
        <p:spPr/>
        <p:txBody>
          <a:bodyPr/>
          <a:lstStyle/>
          <a:p>
            <a:fld id="{69CCCD06-B6AC-4C94-B410-82C167501725}" type="slidenum">
              <a:rPr lang="en-CA" smtClean="0"/>
              <a:t>12</a:t>
            </a:fld>
            <a:endParaRPr lang="en-CA"/>
          </a:p>
        </p:txBody>
      </p:sp>
    </p:spTree>
    <p:extLst>
      <p:ext uri="{BB962C8B-B14F-4D97-AF65-F5344CB8AC3E}">
        <p14:creationId xmlns:p14="http://schemas.microsoft.com/office/powerpoint/2010/main" val="2391861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14</a:t>
            </a:fld>
            <a:endParaRPr lang="en-CA"/>
          </a:p>
        </p:txBody>
      </p:sp>
    </p:spTree>
    <p:extLst>
      <p:ext uri="{BB962C8B-B14F-4D97-AF65-F5344CB8AC3E}">
        <p14:creationId xmlns:p14="http://schemas.microsoft.com/office/powerpoint/2010/main" val="212716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Is behaviour change easy?</a:t>
            </a:r>
            <a:endParaRPr lang="fr-FR" sz="1200" dirty="0" smtClean="0"/>
          </a:p>
          <a:p>
            <a:endParaRPr lang="en-CA" dirty="0"/>
          </a:p>
        </p:txBody>
      </p:sp>
      <p:sp>
        <p:nvSpPr>
          <p:cNvPr id="4" name="Slide Number Placeholder 3"/>
          <p:cNvSpPr>
            <a:spLocks noGrp="1"/>
          </p:cNvSpPr>
          <p:nvPr>
            <p:ph type="sldNum" sz="quarter" idx="10"/>
          </p:nvPr>
        </p:nvSpPr>
        <p:spPr/>
        <p:txBody>
          <a:bodyPr/>
          <a:lstStyle/>
          <a:p>
            <a:fld id="{69CCCD06-B6AC-4C94-B410-82C167501725}" type="slidenum">
              <a:rPr lang="en-CA" smtClean="0"/>
              <a:t>15</a:t>
            </a:fld>
            <a:endParaRPr lang="en-CA"/>
          </a:p>
        </p:txBody>
      </p:sp>
    </p:spTree>
    <p:extLst>
      <p:ext uri="{BB962C8B-B14F-4D97-AF65-F5344CB8AC3E}">
        <p14:creationId xmlns:p14="http://schemas.microsoft.com/office/powerpoint/2010/main" val="2310245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r>
              <a:rPr lang="en-US" sz="4000" dirty="0"/>
              <a:t>Creative Commons License</a:t>
            </a:r>
            <a:endParaRPr lang="en-CA" sz="4000" dirty="0"/>
          </a:p>
        </p:txBody>
      </p:sp>
      <p:sp>
        <p:nvSpPr>
          <p:cNvPr id="17" name="TextBox 16"/>
          <p:cNvSpPr txBox="1"/>
          <p:nvPr userDrawn="1"/>
        </p:nvSpPr>
        <p:spPr>
          <a:xfrm>
            <a:off x="2595000" y="1174726"/>
            <a:ext cx="7052400" cy="923330"/>
          </a:xfrm>
          <a:prstGeom prst="rect">
            <a:avLst/>
          </a:prstGeom>
          <a:noFill/>
        </p:spPr>
        <p:txBody>
          <a:bodyPr wrap="square" rtlCol="0">
            <a:spAutoFit/>
          </a:bodyPr>
          <a:lstStyle/>
          <a:p>
            <a:r>
              <a:rPr lang="en-CA" dirty="0"/>
              <a:t>This document is open content and licensed under the </a:t>
            </a:r>
            <a:r>
              <a:rPr lang="en-CA" dirty="0">
                <a:hlinkClick r:id="rId5"/>
              </a:rPr>
              <a:t>Creative Commons Attribution-</a:t>
            </a:r>
            <a:r>
              <a:rPr lang="en-CA" dirty="0" err="1">
                <a:hlinkClick r:id="rId5"/>
              </a:rPr>
              <a:t>ShareAlike</a:t>
            </a:r>
            <a:r>
              <a:rPr lang="en-CA" dirty="0">
                <a:hlinkClick r:id="rId5"/>
              </a:rPr>
              <a:t> 4.0 International License</a:t>
            </a:r>
            <a:r>
              <a:rPr lang="en-CA" dirty="0"/>
              <a:t> (CC BY-SA 4.0). </a:t>
            </a:r>
          </a:p>
          <a:p>
            <a:r>
              <a:rPr lang="en-CA" dirty="0"/>
              <a:t>You are free to:</a:t>
            </a:r>
          </a:p>
        </p:txBody>
      </p:sp>
      <p:sp>
        <p:nvSpPr>
          <p:cNvPr id="21" name="TextBox 20"/>
          <p:cNvSpPr txBox="1"/>
          <p:nvPr userDrawn="1"/>
        </p:nvSpPr>
        <p:spPr>
          <a:xfrm>
            <a:off x="2595000" y="2106934"/>
            <a:ext cx="7052400" cy="923330"/>
          </a:xfrm>
          <a:prstGeom prst="rect">
            <a:avLst/>
          </a:prstGeom>
          <a:noFill/>
        </p:spPr>
        <p:txBody>
          <a:bodyPr wrap="square" rtlCol="0">
            <a:spAutoFit/>
          </a:bodyPr>
          <a:lstStyle/>
          <a:p>
            <a:r>
              <a:rPr lang="en-CA" dirty="0"/>
              <a:t>Share - Copy and redistribute the material in any medium or format.</a:t>
            </a:r>
          </a:p>
          <a:p>
            <a:r>
              <a:rPr lang="en-CA" dirty="0"/>
              <a:t>Adapt - Remix, transform, and build upon the material for any purpose, even commercially.</a:t>
            </a:r>
          </a:p>
        </p:txBody>
      </p:sp>
      <p:sp>
        <p:nvSpPr>
          <p:cNvPr id="22" name="TextBox 21"/>
          <p:cNvSpPr txBox="1"/>
          <p:nvPr userDrawn="1"/>
        </p:nvSpPr>
        <p:spPr>
          <a:xfrm>
            <a:off x="2595000" y="3048020"/>
            <a:ext cx="7052400" cy="2308324"/>
          </a:xfrm>
          <a:prstGeom prst="rect">
            <a:avLst/>
          </a:prstGeom>
          <a:noFill/>
        </p:spPr>
        <p:txBody>
          <a:bodyPr wrap="square" rtlCol="0">
            <a:spAutoFit/>
          </a:bodyPr>
          <a:lstStyle/>
          <a:p>
            <a:r>
              <a:rPr lang="en-CA" dirty="0"/>
              <a:t>Under the following terms:</a:t>
            </a:r>
          </a:p>
          <a:p>
            <a:r>
              <a:rPr lang="en-CA" dirty="0"/>
              <a:t>Attribution - You must give appropriate credit to CAWST, provide a link to the license, and indicate if changes were made. You may do so in any reasonable manner, but not in any way that suggests that CAWST endorses you or your use. Detailed guidelines available here: </a:t>
            </a:r>
            <a:r>
              <a:rPr lang="en-CA" dirty="0">
                <a:hlinkClick r:id="rId6"/>
              </a:rPr>
              <a:t>resources.cawst.org/cc</a:t>
            </a:r>
            <a:endParaRPr lang="en-CA" dirty="0"/>
          </a:p>
          <a:p>
            <a:r>
              <a:rPr lang="en-CA" dirty="0" err="1"/>
              <a:t>ShareAlike</a:t>
            </a:r>
            <a:r>
              <a:rPr lang="en-CA" dirty="0"/>
              <a:t> - If you remix, transform, or build upon the material, you must distribute your contributions under the </a:t>
            </a:r>
            <a:r>
              <a:rPr lang="en-CA" dirty="0">
                <a:hlinkClick r:id="rId5"/>
              </a:rPr>
              <a:t>same license</a:t>
            </a:r>
            <a:r>
              <a:rPr lang="en-CA" dirty="0"/>
              <a:t> as the original.</a:t>
            </a:r>
          </a:p>
        </p:txBody>
      </p:sp>
      <p:sp>
        <p:nvSpPr>
          <p:cNvPr id="23" name="TextBox 22"/>
          <p:cNvSpPr txBox="1"/>
          <p:nvPr userDrawn="1"/>
        </p:nvSpPr>
        <p:spPr>
          <a:xfrm>
            <a:off x="2595000" y="5365222"/>
            <a:ext cx="7052400" cy="923330"/>
          </a:xfrm>
          <a:prstGeom prst="rect">
            <a:avLst/>
          </a:prstGeom>
          <a:noFill/>
        </p:spPr>
        <p:txBody>
          <a:bodyPr wrap="square" rtlCol="0">
            <a:spAutoFit/>
          </a:bodyPr>
          <a:lstStyle/>
          <a:p>
            <a:r>
              <a:rPr lang="en-CA" dirty="0"/>
              <a:t>CAWST and its directors, employees, contractors, and volunteers do not assume any responsibility for, and make no warranty with respect to, the results that may be obtained from the use of the information provided.</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4036220"/>
            <a:chOff x="1305030" y="1484057"/>
            <a:chExt cx="5833601"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Calgary AB, Canada</a:t>
                </a: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dirty="0" err="1">
                    <a:solidFill>
                      <a:srgbClr val="5C5C5C"/>
                    </a:solidFill>
                    <a:latin typeface="Lato" panose="020F0502020204030203" pitchFamily="34" charset="0"/>
                    <a:ea typeface="+mn-ea"/>
                    <a:cs typeface="+mn-cs"/>
                  </a:rPr>
                  <a:t>cawst@cawst.org</a:t>
                </a:r>
                <a:endParaRPr lang="en-US"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dirty="0">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r>
                <a:rPr lang="en-CA" sz="3200" dirty="0">
                  <a:latin typeface="Lato" panose="020F0502020204030203" pitchFamily="34" charset="0"/>
                </a:rPr>
                <a:t>How CAWST Can Support You!</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r>
                <a:rPr lang="en-CA" dirty="0">
                  <a:latin typeface="Lato" panose="020F0502020204030203" pitchFamily="34" charset="0"/>
                </a:rPr>
                <a:t>Contact CAWST for support on using and adapting our education and training resources for your work. </a:t>
              </a:r>
            </a:p>
            <a:p>
              <a:endParaRPr lang="en-CA" dirty="0">
                <a:latin typeface="Lato" panose="020F0502020204030203" pitchFamily="34" charset="0"/>
              </a:endParaRPr>
            </a:p>
            <a:p>
              <a:r>
                <a:rPr lang="en-CA" dirty="0">
                  <a:latin typeface="Lato" panose="020F0502020204030203" pitchFamily="34" charset="0"/>
                </a:rPr>
                <a:t>Visit </a:t>
              </a:r>
              <a:r>
                <a:rPr lang="en-CA" dirty="0">
                  <a:latin typeface="Lato" panose="020F0502020204030203" pitchFamily="34" charset="0"/>
                  <a:hlinkClick r:id="rId4"/>
                </a:rPr>
                <a:t>resources.cawst.org</a:t>
              </a:r>
              <a:r>
                <a:rPr lang="en-CA" dirty="0">
                  <a:latin typeface="Lato" panose="020F0502020204030203" pitchFamily="34" charset="0"/>
                </a:rPr>
                <a:t> for:</a:t>
              </a:r>
            </a:p>
            <a:p>
              <a:r>
                <a:rPr lang="en-CA" dirty="0">
                  <a:latin typeface="Lato" panose="020F0502020204030203" pitchFamily="34" charset="0"/>
                </a:rPr>
                <a:t>Latest updates to this document</a:t>
              </a:r>
            </a:p>
            <a:p>
              <a:r>
                <a:rPr lang="en-CA" dirty="0">
                  <a:latin typeface="Lato" panose="020F0502020204030203" pitchFamily="34" charset="0"/>
                </a:rPr>
                <a:t>Other workshop </a:t>
              </a:r>
              <a:r>
                <a:rPr lang="en-CA" dirty="0" smtClean="0">
                  <a:latin typeface="Lato" panose="020F0502020204030203" pitchFamily="34" charset="0"/>
                </a:rPr>
                <a:t>and training-related </a:t>
              </a:r>
              <a:r>
                <a:rPr lang="en-CA" dirty="0">
                  <a:latin typeface="Lato" panose="020F0502020204030203" pitchFamily="34" charset="0"/>
                </a:rPr>
                <a:t>resources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30.xml"/><Relationship Id="rId5" Type="http://schemas.microsoft.com/office/2007/relationships/hdphoto" Target="../media/hdphoto1.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31.xml"/><Relationship Id="rId5" Type="http://schemas.microsoft.com/office/2007/relationships/hdphoto" Target="../media/hdphoto1.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3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3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2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err="1"/>
              <a:t>Behavioural</a:t>
            </a:r>
            <a:r>
              <a:rPr lang="en-US" dirty="0"/>
              <a:t> Determinants</a:t>
            </a:r>
            <a:endParaRPr lang="en-CA" dirty="0"/>
          </a:p>
        </p:txBody>
      </p:sp>
      <p:sp>
        <p:nvSpPr>
          <p:cNvPr id="14" name="Text Placeholder 13"/>
          <p:cNvSpPr>
            <a:spLocks noGrp="1"/>
          </p:cNvSpPr>
          <p:nvPr>
            <p:ph type="body" sz="quarter" idx="11"/>
          </p:nvPr>
        </p:nvSpPr>
        <p:spPr>
          <a:xfrm>
            <a:off x="1426027" y="1902965"/>
            <a:ext cx="3380015" cy="1607390"/>
          </a:xfrm>
        </p:spPr>
        <p:txBody>
          <a:bodyPr>
            <a:normAutofit/>
          </a:bodyPr>
          <a:lstStyle/>
          <a:p>
            <a:r>
              <a:rPr lang="en-CA" dirty="0"/>
              <a:t>Internal and external factors that influence an individual’s behaviour</a:t>
            </a:r>
          </a:p>
        </p:txBody>
      </p:sp>
      <p:pic>
        <p:nvPicPr>
          <p:cNvPr id="5" name="Picture 4"/>
          <p:cNvPicPr>
            <a:picLocks noChangeAspect="1"/>
          </p:cNvPicPr>
          <p:nvPr/>
        </p:nvPicPr>
        <p:blipFill rotWithShape="1">
          <a:blip r:embed="rId3"/>
          <a:srcRect l="26021"/>
          <a:stretch/>
        </p:blipFill>
        <p:spPr>
          <a:xfrm>
            <a:off x="5089070" y="1764679"/>
            <a:ext cx="5643155" cy="4253119"/>
          </a:xfrm>
          <a:prstGeom prst="rect">
            <a:avLst/>
          </a:prstGeom>
        </p:spPr>
      </p:pic>
      <p:sp>
        <p:nvSpPr>
          <p:cNvPr id="7" name="Text Placeholder 11"/>
          <p:cNvSpPr txBox="1">
            <a:spLocks/>
          </p:cNvSpPr>
          <p:nvPr/>
        </p:nvSpPr>
        <p:spPr>
          <a:xfrm>
            <a:off x="9399813" y="6353991"/>
            <a:ext cx="2623453" cy="354106"/>
          </a:xfrm>
          <a:prstGeom prst="rect">
            <a:avLst/>
          </a:prstGeom>
        </p:spPr>
        <p:txBody>
          <a:bodyPr vert="horz" lIns="91440" tIns="45720" rIns="91440" bIns="45720" rtlCol="0" anchor="ctr" anchorCtr="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400" i="1" dirty="0"/>
              <a:t>Source: </a:t>
            </a:r>
            <a:r>
              <a:rPr lang="en-US" sz="1400" i="1" dirty="0" err="1"/>
              <a:t>SaniFOAM</a:t>
            </a:r>
            <a:r>
              <a:rPr lang="en-US" sz="1400" i="1" dirty="0"/>
              <a:t>, 2009</a:t>
            </a:r>
            <a:endParaRPr lang="en-CA" sz="1400" i="1" dirty="0"/>
          </a:p>
        </p:txBody>
      </p:sp>
    </p:spTree>
    <p:custDataLst>
      <p:tags r:id="rId1"/>
    </p:custDataLst>
    <p:extLst>
      <p:ext uri="{BB962C8B-B14F-4D97-AF65-F5344CB8AC3E}">
        <p14:creationId xmlns:p14="http://schemas.microsoft.com/office/powerpoint/2010/main" val="91443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2"/>
          <p:cNvSpPr txBox="1">
            <a:spLocks/>
          </p:cNvSpPr>
          <p:nvPr/>
        </p:nvSpPr>
        <p:spPr>
          <a:xfrm>
            <a:off x="1414019" y="2225675"/>
            <a:ext cx="7747566"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r>
              <a:rPr lang="en-CA" sz="8000" dirty="0" smtClean="0">
                <a:solidFill>
                  <a:schemeClr val="bg1"/>
                </a:solidFill>
                <a:latin typeface="Merriweather Black" panose="00000A00000000000000" pitchFamily="2" charset="0"/>
              </a:rPr>
              <a:t>Your Behavioural Determinants</a:t>
            </a:r>
            <a:endParaRPr lang="en-CA" sz="8000" dirty="0">
              <a:solidFill>
                <a:schemeClr val="bg1"/>
              </a:solidFill>
              <a:latin typeface="Merriweather Black" panose="00000A00000000000000" pitchFamily="2" charset="0"/>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spTree>
    <p:custDataLst>
      <p:tags r:id="rId1"/>
    </p:custDataLst>
    <p:extLst>
      <p:ext uri="{BB962C8B-B14F-4D97-AF65-F5344CB8AC3E}">
        <p14:creationId xmlns:p14="http://schemas.microsoft.com/office/powerpoint/2010/main" val="3226084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2"/>
          <p:cNvSpPr txBox="1">
            <a:spLocks/>
          </p:cNvSpPr>
          <p:nvPr/>
        </p:nvSpPr>
        <p:spPr>
          <a:xfrm>
            <a:off x="1414019" y="2225675"/>
            <a:ext cx="7304088"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r>
              <a:rPr lang="en-US" sz="8000" dirty="0" smtClean="0">
                <a:solidFill>
                  <a:schemeClr val="bg1"/>
                </a:solidFill>
                <a:latin typeface="Merriweather Black" panose="00000A00000000000000" pitchFamily="2" charset="0"/>
              </a:rPr>
              <a:t>Story Telling</a:t>
            </a:r>
            <a:endParaRPr lang="en-CA" sz="8000" dirty="0">
              <a:solidFill>
                <a:schemeClr val="bg1"/>
              </a:solidFill>
              <a:latin typeface="Merriweather Black" panose="00000A00000000000000" pitchFamily="2" charset="0"/>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spTree>
    <p:custDataLst>
      <p:tags r:id="rId1"/>
    </p:custDataLst>
    <p:extLst>
      <p:ext uri="{BB962C8B-B14F-4D97-AF65-F5344CB8AC3E}">
        <p14:creationId xmlns:p14="http://schemas.microsoft.com/office/powerpoint/2010/main" val="4260797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CA" dirty="0"/>
              <a:t>Workbook</a:t>
            </a:r>
          </a:p>
        </p:txBody>
      </p:sp>
      <p:sp>
        <p:nvSpPr>
          <p:cNvPr id="3" name="Slide Number Placeholder 2"/>
          <p:cNvSpPr>
            <a:spLocks noGrp="1"/>
          </p:cNvSpPr>
          <p:nvPr>
            <p:ph type="sldNum" sz="quarter" idx="10"/>
          </p:nvPr>
        </p:nvSpPr>
        <p:spPr/>
        <p:txBody>
          <a:bodyPr/>
          <a:lstStyle/>
          <a:p>
            <a:fld id="{A8350104-CE64-4EE9-82B1-554144FA4C7C}" type="slidenum">
              <a:rPr lang="en-CA" smtClean="0"/>
              <a:pPr/>
              <a:t>13</a:t>
            </a:fld>
            <a:endParaRPr lang="en-CA"/>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spTree>
    <p:custDataLst>
      <p:tags r:id="rId1"/>
    </p:custDataLst>
    <p:extLst>
      <p:ext uri="{BB962C8B-B14F-4D97-AF65-F5344CB8AC3E}">
        <p14:creationId xmlns:p14="http://schemas.microsoft.com/office/powerpoint/2010/main" val="2281512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2"/>
          <p:cNvSpPr txBox="1">
            <a:spLocks/>
          </p:cNvSpPr>
          <p:nvPr/>
        </p:nvSpPr>
        <p:spPr>
          <a:xfrm>
            <a:off x="1414019" y="2225675"/>
            <a:ext cx="7304088"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r>
              <a:rPr lang="en-CA" sz="8000" dirty="0" smtClean="0">
                <a:solidFill>
                  <a:schemeClr val="bg1"/>
                </a:solidFill>
                <a:latin typeface="Merriweather Black" panose="00000A00000000000000" pitchFamily="2" charset="0"/>
              </a:rPr>
              <a:t>Review</a:t>
            </a:r>
            <a:endParaRPr lang="en-CA" sz="8000" dirty="0">
              <a:solidFill>
                <a:schemeClr val="bg1"/>
              </a:solidFill>
              <a:latin typeface="Merriweather Black" panose="00000A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113" y="1386636"/>
            <a:ext cx="4366097" cy="4366097"/>
          </a:xfrm>
          <a:prstGeom prst="rect">
            <a:avLst/>
          </a:prstGeom>
        </p:spPr>
      </p:pic>
    </p:spTree>
    <p:custDataLst>
      <p:tags r:id="rId1"/>
    </p:custDataLst>
    <p:extLst>
      <p:ext uri="{BB962C8B-B14F-4D97-AF65-F5344CB8AC3E}">
        <p14:creationId xmlns:p14="http://schemas.microsoft.com/office/powerpoint/2010/main" val="2992580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2"/>
          <p:cNvSpPr txBox="1">
            <a:spLocks/>
          </p:cNvSpPr>
          <p:nvPr/>
        </p:nvSpPr>
        <p:spPr>
          <a:xfrm>
            <a:off x="1414019" y="2225675"/>
            <a:ext cx="7304088"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r>
              <a:rPr lang="en-CA" sz="8000" dirty="0" smtClean="0">
                <a:solidFill>
                  <a:schemeClr val="bg1"/>
                </a:solidFill>
                <a:latin typeface="Merriweather Black" panose="00000A00000000000000" pitchFamily="2" charset="0"/>
              </a:rPr>
              <a:t>Is behaviour change easy?</a:t>
            </a:r>
            <a:endParaRPr lang="en-CA" sz="8000" dirty="0">
              <a:solidFill>
                <a:schemeClr val="bg1"/>
              </a:solidFill>
              <a:latin typeface="Merriweather Black" panose="00000A00000000000000" pitchFamily="2" charset="0"/>
            </a:endParaRPr>
          </a:p>
        </p:txBody>
      </p:sp>
    </p:spTree>
    <p:custDataLst>
      <p:tags r:id="rId1"/>
    </p:custDataLst>
    <p:extLst>
      <p:ext uri="{BB962C8B-B14F-4D97-AF65-F5344CB8AC3E}">
        <p14:creationId xmlns:p14="http://schemas.microsoft.com/office/powerpoint/2010/main" val="2461833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lnSpcReduction="20000"/>
          </a:bodyPr>
          <a:lstStyle/>
          <a:p>
            <a:r>
              <a:rPr lang="en-CA" dirty="0"/>
              <a:t>This presentation is used with “Lesson Plan: The Goal of a Latrine Program” </a:t>
            </a:r>
          </a:p>
          <a:p>
            <a:r>
              <a:rPr lang="en-CA" dirty="0"/>
              <a:t>in the </a:t>
            </a:r>
            <a:br>
              <a:rPr lang="en-CA" dirty="0"/>
            </a:br>
            <a:r>
              <a:rPr lang="en-CA" dirty="0" smtClean="0"/>
              <a:t>Latrine Program Design Trainer </a:t>
            </a:r>
            <a:r>
              <a:rPr lang="en-CA" dirty="0"/>
              <a:t>Manual</a:t>
            </a:r>
          </a:p>
          <a:p>
            <a:endParaRPr lang="en-CA" dirty="0"/>
          </a:p>
        </p:txBody>
      </p:sp>
      <p:sp>
        <p:nvSpPr>
          <p:cNvPr id="5" name="Text Placeholder 4"/>
          <p:cNvSpPr>
            <a:spLocks noGrp="1"/>
          </p:cNvSpPr>
          <p:nvPr>
            <p:ph type="body" sz="quarter" idx="14"/>
          </p:nvPr>
        </p:nvSpPr>
        <p:spPr/>
        <p:txBody>
          <a:bodyPr/>
          <a:lstStyle/>
          <a:p>
            <a:r>
              <a:rPr lang="en-US" dirty="0">
                <a:latin typeface="Lato" charset="0"/>
                <a:ea typeface="Lato" charset="0"/>
                <a:cs typeface="Lato" charset="0"/>
              </a:rPr>
              <a:t>Available at </a:t>
            </a:r>
            <a:r>
              <a:rPr lang="en-CA" dirty="0">
                <a:hlinkClick r:id="rId3"/>
              </a:rPr>
              <a:t>resources.cawst.org</a:t>
            </a:r>
            <a:endParaRPr lang="en-US" dirty="0">
              <a:solidFill>
                <a:srgbClr val="FF0000"/>
              </a:solidFill>
              <a:latin typeface="Lato" charset="0"/>
              <a:ea typeface="Lato" charset="0"/>
              <a:cs typeface="Lato" charset="0"/>
            </a:endParaRPr>
          </a:p>
        </p:txBody>
      </p:sp>
    </p:spTree>
    <p:custDataLst>
      <p:tags r:id="rId1"/>
    </p:custDataLst>
    <p:extLst>
      <p:ext uri="{BB962C8B-B14F-4D97-AF65-F5344CB8AC3E}">
        <p14:creationId xmlns:p14="http://schemas.microsoft.com/office/powerpoint/2010/main" val="2035805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a:bodyPr>
          <a:lstStyle/>
          <a:p>
            <a:r>
              <a:rPr lang="en-CA" dirty="0"/>
              <a:t>The Goal of a Latrine Program</a:t>
            </a:r>
          </a:p>
        </p:txBody>
      </p:sp>
      <p:sp>
        <p:nvSpPr>
          <p:cNvPr id="5" name="Text Placeholder 4"/>
          <p:cNvSpPr>
            <a:spLocks noGrp="1"/>
          </p:cNvSpPr>
          <p:nvPr>
            <p:ph type="body" sz="quarter" idx="14"/>
          </p:nvPr>
        </p:nvSpPr>
        <p:spPr/>
        <p:txBody>
          <a:bodyPr/>
          <a:lstStyle/>
          <a:p>
            <a:r>
              <a:rPr lang="en-CA" smtClean="0"/>
              <a:t>Lesson</a:t>
            </a:r>
            <a:endParaRPr lang="en-CA" dirty="0"/>
          </a:p>
        </p:txBody>
      </p:sp>
      <p:sp>
        <p:nvSpPr>
          <p:cNvPr id="6" name="Text Placeholder 5"/>
          <p:cNvSpPr>
            <a:spLocks noGrp="1"/>
          </p:cNvSpPr>
          <p:nvPr>
            <p:ph type="body" sz="quarter" idx="15"/>
          </p:nvPr>
        </p:nvSpPr>
        <p:spPr/>
        <p:txBody>
          <a:bodyPr/>
          <a:lstStyle/>
          <a:p>
            <a:r>
              <a:rPr lang="en-US" dirty="0"/>
              <a:t>2018</a:t>
            </a:r>
            <a:endParaRPr lang="en-CA" dirty="0"/>
          </a:p>
        </p:txBody>
      </p:sp>
      <p:sp>
        <p:nvSpPr>
          <p:cNvPr id="7" name="Text Placeholder 6"/>
          <p:cNvSpPr>
            <a:spLocks noGrp="1"/>
          </p:cNvSpPr>
          <p:nvPr>
            <p:ph type="body" sz="quarter" idx="16"/>
          </p:nvPr>
        </p:nvSpPr>
        <p:spPr>
          <a:xfrm>
            <a:off x="2144037" y="3963012"/>
            <a:ext cx="1369872" cy="548874"/>
          </a:xfrm>
        </p:spPr>
        <p:txBody>
          <a:bodyPr>
            <a:normAutofit/>
          </a:bodyPr>
          <a:lstStyle/>
          <a:p>
            <a:r>
              <a:rPr lang="en-US" dirty="0"/>
              <a:t>September</a:t>
            </a:r>
            <a:endParaRPr lang="en-CA" dirty="0"/>
          </a:p>
        </p:txBody>
      </p:sp>
    </p:spTree>
    <p:custDataLst>
      <p:tags r:id="rId1"/>
    </p:custDataLst>
    <p:extLst>
      <p:ext uri="{BB962C8B-B14F-4D97-AF65-F5344CB8AC3E}">
        <p14:creationId xmlns:p14="http://schemas.microsoft.com/office/powerpoint/2010/main" val="1902046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4294967295"/>
          </p:nvPr>
        </p:nvSpPr>
        <p:spPr>
          <a:xfrm>
            <a:off x="1416050" y="2951163"/>
            <a:ext cx="9359900" cy="955675"/>
          </a:xfrm>
        </p:spPr>
        <p:txBody>
          <a:bodyPr anchor="ctr" anchorCtr="0">
            <a:normAutofit/>
          </a:bodyPr>
          <a:lstStyle/>
          <a:p>
            <a:pPr algn="ctr"/>
            <a:r>
              <a:rPr lang="en-CA" sz="3000" dirty="0">
                <a:solidFill>
                  <a:srgbClr val="38C6F4"/>
                </a:solidFill>
                <a:latin typeface="Merriweather Black" panose="00000A00000000000000" pitchFamily="2" charset="0"/>
              </a:rPr>
              <a:t>What should be the goal of a latrine program? </a:t>
            </a:r>
          </a:p>
        </p:txBody>
      </p:sp>
    </p:spTree>
    <p:custDataLst>
      <p:tags r:id="rId1"/>
    </p:custDataLst>
    <p:extLst>
      <p:ext uri="{BB962C8B-B14F-4D97-AF65-F5344CB8AC3E}">
        <p14:creationId xmlns:p14="http://schemas.microsoft.com/office/powerpoint/2010/main" val="2051810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Outcomes</a:t>
            </a:r>
            <a:endParaRPr lang="en-CA" dirty="0"/>
          </a:p>
        </p:txBody>
      </p:sp>
      <p:sp>
        <p:nvSpPr>
          <p:cNvPr id="7" name="Text Placeholder 6"/>
          <p:cNvSpPr>
            <a:spLocks noGrp="1"/>
          </p:cNvSpPr>
          <p:nvPr>
            <p:ph type="body" sz="quarter" idx="11"/>
          </p:nvPr>
        </p:nvSpPr>
        <p:spPr>
          <a:xfrm>
            <a:off x="1596000" y="1710000"/>
            <a:ext cx="9000000" cy="4357687"/>
          </a:xfrm>
          <a:noFill/>
        </p:spPr>
        <p:txBody>
          <a:bodyPr>
            <a:normAutofit/>
          </a:bodyPr>
          <a:lstStyle/>
          <a:p>
            <a:r>
              <a:rPr lang="en-CA" dirty="0"/>
              <a:t>Explain what a latrine program goal is</a:t>
            </a:r>
          </a:p>
          <a:p>
            <a:r>
              <a:rPr lang="en-CA" dirty="0"/>
              <a:t>Use a behaviour change model to determine motivators and barriers</a:t>
            </a:r>
          </a:p>
          <a:p>
            <a:r>
              <a:rPr lang="en-CA" dirty="0"/>
              <a:t>Determine the goal of your latrine program</a:t>
            </a:r>
          </a:p>
        </p:txBody>
      </p:sp>
    </p:spTree>
    <p:custDataLst>
      <p:tags r:id="rId1"/>
    </p:custDataLst>
    <p:extLst>
      <p:ext uri="{BB962C8B-B14F-4D97-AF65-F5344CB8AC3E}">
        <p14:creationId xmlns:p14="http://schemas.microsoft.com/office/powerpoint/2010/main" val="3673235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a:xfrm>
            <a:off x="186690" y="2921169"/>
            <a:ext cx="11818620" cy="1015663"/>
          </a:xfrm>
          <a:prstGeom prst="rect">
            <a:avLst/>
          </a:prstGeom>
        </p:spPr>
        <p:txBody>
          <a:bodyPr wrap="square" anchor="ctr" anchorCtr="0">
            <a:spAutoFit/>
          </a:bodyPr>
          <a:lstStyle/>
          <a:p>
            <a:pPr algn="ctr"/>
            <a:r>
              <a:rPr lang="en-CA" sz="3000" dirty="0">
                <a:solidFill>
                  <a:schemeClr val="bg1"/>
                </a:solidFill>
                <a:latin typeface="Merriweather Black" panose="00000A00000000000000" pitchFamily="2" charset="0"/>
              </a:rPr>
              <a:t>A successful latrine </a:t>
            </a:r>
            <a:r>
              <a:rPr lang="en-CA" sz="3000" dirty="0" smtClean="0">
                <a:solidFill>
                  <a:schemeClr val="bg1"/>
                </a:solidFill>
                <a:latin typeface="Merriweather Black" panose="00000A00000000000000" pitchFamily="2" charset="0"/>
              </a:rPr>
              <a:t>program</a:t>
            </a:r>
            <a:br>
              <a:rPr lang="en-CA" sz="3000" dirty="0" smtClean="0">
                <a:solidFill>
                  <a:schemeClr val="bg1"/>
                </a:solidFill>
                <a:latin typeface="Merriweather Black" panose="00000A00000000000000" pitchFamily="2" charset="0"/>
              </a:rPr>
            </a:br>
            <a:r>
              <a:rPr lang="en-CA" sz="3000" dirty="0" smtClean="0">
                <a:solidFill>
                  <a:schemeClr val="bg1"/>
                </a:solidFill>
                <a:latin typeface="Merriweather Black" panose="00000A00000000000000" pitchFamily="2" charset="0"/>
              </a:rPr>
              <a:t>requires </a:t>
            </a:r>
            <a:r>
              <a:rPr lang="en-CA" sz="3000" dirty="0">
                <a:solidFill>
                  <a:schemeClr val="bg1"/>
                </a:solidFill>
                <a:latin typeface="Merriweather Black" panose="00000A00000000000000" pitchFamily="2" charset="0"/>
              </a:rPr>
              <a:t>a clearly defined goal.</a:t>
            </a:r>
            <a:endParaRPr lang="fr-FR" sz="3000" dirty="0">
              <a:solidFill>
                <a:schemeClr val="bg1"/>
              </a:solidFill>
              <a:latin typeface="Merriweather Black" panose="00000A00000000000000" pitchFamily="2" charset="0"/>
            </a:endParaRPr>
          </a:p>
        </p:txBody>
      </p:sp>
    </p:spTree>
    <p:custDataLst>
      <p:tags r:id="rId1"/>
    </p:custDataLst>
    <p:extLst>
      <p:ext uri="{BB962C8B-B14F-4D97-AF65-F5344CB8AC3E}">
        <p14:creationId xmlns:p14="http://schemas.microsoft.com/office/powerpoint/2010/main" val="2333353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86690" y="3152001"/>
            <a:ext cx="11818620" cy="553998"/>
          </a:xfrm>
          <a:prstGeom prst="rect">
            <a:avLst/>
          </a:prstGeom>
        </p:spPr>
        <p:txBody>
          <a:bodyPr wrap="square" anchor="ctr" anchorCtr="0">
            <a:spAutoFit/>
          </a:bodyPr>
          <a:lstStyle/>
          <a:p>
            <a:pPr algn="ctr"/>
            <a:r>
              <a:rPr lang="en-CA" sz="3000" dirty="0">
                <a:solidFill>
                  <a:schemeClr val="bg1"/>
                </a:solidFill>
                <a:latin typeface="Merriweather Black" panose="00000A00000000000000" pitchFamily="2" charset="0"/>
              </a:rPr>
              <a:t>Latrine Program Goal = Behaviour </a:t>
            </a:r>
            <a:r>
              <a:rPr lang="en-CA" sz="3000" dirty="0" smtClean="0">
                <a:solidFill>
                  <a:schemeClr val="bg1"/>
                </a:solidFill>
                <a:latin typeface="Merriweather Black" panose="00000A00000000000000" pitchFamily="2" charset="0"/>
              </a:rPr>
              <a:t>Change</a:t>
            </a:r>
            <a:endParaRPr lang="en-CA" sz="3000" dirty="0">
              <a:solidFill>
                <a:schemeClr val="bg1"/>
              </a:solidFill>
              <a:latin typeface="Merriweather Black" panose="00000A00000000000000" pitchFamily="2" charset="0"/>
            </a:endParaRPr>
          </a:p>
        </p:txBody>
      </p:sp>
    </p:spTree>
    <p:custDataLst>
      <p:tags r:id="rId1"/>
    </p:custDataLst>
    <p:extLst>
      <p:ext uri="{BB962C8B-B14F-4D97-AF65-F5344CB8AC3E}">
        <p14:creationId xmlns:p14="http://schemas.microsoft.com/office/powerpoint/2010/main" val="460169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86690" y="2921169"/>
            <a:ext cx="11818620" cy="1015663"/>
          </a:xfrm>
          <a:prstGeom prst="rect">
            <a:avLst/>
          </a:prstGeom>
        </p:spPr>
        <p:txBody>
          <a:bodyPr wrap="square" anchor="ctr" anchorCtr="0">
            <a:spAutoFit/>
          </a:bodyPr>
          <a:lstStyle/>
          <a:p>
            <a:pPr algn="ctr"/>
            <a:r>
              <a:rPr lang="en-CA" sz="3000" dirty="0">
                <a:solidFill>
                  <a:schemeClr val="bg1"/>
                </a:solidFill>
                <a:latin typeface="Merriweather Black" panose="00000A00000000000000" pitchFamily="2" charset="0"/>
              </a:rPr>
              <a:t>The targeted households in the district use </a:t>
            </a:r>
            <a:r>
              <a:rPr lang="en-CA" sz="3000" dirty="0" smtClean="0">
                <a:solidFill>
                  <a:schemeClr val="bg1"/>
                </a:solidFill>
                <a:latin typeface="Merriweather Black" panose="00000A00000000000000" pitchFamily="2" charset="0"/>
              </a:rPr>
              <a:t>an</a:t>
            </a:r>
            <a:br>
              <a:rPr lang="en-CA" sz="3000" dirty="0" smtClean="0">
                <a:solidFill>
                  <a:schemeClr val="bg1"/>
                </a:solidFill>
                <a:latin typeface="Merriweather Black" panose="00000A00000000000000" pitchFamily="2" charset="0"/>
              </a:rPr>
            </a:br>
            <a:r>
              <a:rPr lang="en-CA" sz="3000" dirty="0" smtClean="0">
                <a:solidFill>
                  <a:schemeClr val="bg1"/>
                </a:solidFill>
                <a:latin typeface="Merriweather Black" panose="00000A00000000000000" pitchFamily="2" charset="0"/>
              </a:rPr>
              <a:t>improved </a:t>
            </a:r>
            <a:r>
              <a:rPr lang="en-CA" sz="3000" dirty="0">
                <a:solidFill>
                  <a:schemeClr val="bg1"/>
                </a:solidFill>
                <a:latin typeface="Merriweather Black" panose="00000A00000000000000" pitchFamily="2" charset="0"/>
              </a:rPr>
              <a:t>latrine correctly and consistently.</a:t>
            </a:r>
            <a:endParaRPr lang="fr-FR" sz="3000" dirty="0">
              <a:solidFill>
                <a:schemeClr val="bg1"/>
              </a:solidFill>
              <a:latin typeface="Merriweather Black" panose="00000A00000000000000" pitchFamily="2" charset="0"/>
            </a:endParaRPr>
          </a:p>
        </p:txBody>
      </p:sp>
    </p:spTree>
    <p:custDataLst>
      <p:tags r:id="rId1"/>
    </p:custDataLst>
    <p:extLst>
      <p:ext uri="{BB962C8B-B14F-4D97-AF65-F5344CB8AC3E}">
        <p14:creationId xmlns:p14="http://schemas.microsoft.com/office/powerpoint/2010/main" val="3025977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582020" y="189000"/>
            <a:ext cx="5027960" cy="6480000"/>
          </a:xfrm>
          <a:prstGeom prst="rect">
            <a:avLst/>
          </a:prstGeom>
          <a:ln>
            <a:solidFill>
              <a:schemeClr val="bg2">
                <a:lumMod val="75000"/>
              </a:schemeClr>
            </a:solidFill>
          </a:ln>
        </p:spPr>
      </p:pic>
      <p:sp>
        <p:nvSpPr>
          <p:cNvPr id="8" name="Text Placeholder 11"/>
          <p:cNvSpPr txBox="1">
            <a:spLocks/>
          </p:cNvSpPr>
          <p:nvPr/>
        </p:nvSpPr>
        <p:spPr>
          <a:xfrm>
            <a:off x="9399813" y="6353991"/>
            <a:ext cx="2623453" cy="354106"/>
          </a:xfrm>
          <a:prstGeom prst="rect">
            <a:avLst/>
          </a:prstGeom>
        </p:spPr>
        <p:txBody>
          <a:bodyPr vert="horz" lIns="91440" tIns="45720" rIns="91440" bIns="45720" rtlCol="0" anchor="ctr" anchorCtr="0">
            <a:no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400" i="1" dirty="0"/>
              <a:t>Source: </a:t>
            </a:r>
            <a:r>
              <a:rPr lang="en-US" sz="1400" i="1" dirty="0" err="1"/>
              <a:t>SaniFOAM</a:t>
            </a:r>
            <a:r>
              <a:rPr lang="en-US" sz="1400" i="1" dirty="0"/>
              <a:t>, 2009</a:t>
            </a:r>
            <a:endParaRPr lang="en-CA" sz="1400" i="1" dirty="0"/>
          </a:p>
        </p:txBody>
      </p:sp>
    </p:spTree>
    <p:custDataLst>
      <p:tags r:id="rId1"/>
    </p:custDataLst>
    <p:extLst>
      <p:ext uri="{BB962C8B-B14F-4D97-AF65-F5344CB8AC3E}">
        <p14:creationId xmlns:p14="http://schemas.microsoft.com/office/powerpoint/2010/main" val="23793924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3B1D4258-750E-41D5-88C7-B8C63FC04797}"/>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 id="{2EDA4EC1-4286-42E8-A6EC-F7668DB5375D}" vid="{7189A884-0E0C-4F62-B31A-1E3C5D0E9D3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Template>
  <TotalTime>4555</TotalTime>
  <Words>135</Words>
  <Application>Microsoft Office PowerPoint</Application>
  <PresentationFormat>Widescreen</PresentationFormat>
  <Paragraphs>33</Paragraphs>
  <Slides>16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Lato</vt:lpstr>
      <vt:lpstr>Lato Light</vt:lpstr>
      <vt:lpstr>Georgia</vt:lpstr>
      <vt:lpstr>Merriweather Black</vt:lpstr>
      <vt:lpstr>CAWST Title</vt:lpstr>
      <vt:lpstr>CAWST Content</vt:lpstr>
      <vt:lpstr>PowerPoint Presentation</vt:lpstr>
      <vt:lpstr>PowerPoint Presentation</vt:lpstr>
      <vt:lpstr>PowerPoint Presentation</vt:lpstr>
      <vt:lpstr>PowerPoint Presentation</vt:lpstr>
      <vt:lpstr>Learning Outcomes</vt:lpstr>
      <vt:lpstr>PowerPoint Presentation</vt:lpstr>
      <vt:lpstr>PowerPoint Presentation</vt:lpstr>
      <vt:lpstr>PowerPoint Presentation</vt:lpstr>
      <vt:lpstr>PowerPoint Presentation</vt:lpstr>
      <vt:lpstr>Behavioural Determinants</vt:lpstr>
      <vt:lpstr>PowerPoint Presentation</vt:lpstr>
      <vt:lpstr>PowerPoint Presentation</vt:lpstr>
      <vt:lpstr>Workbook</vt:lpstr>
      <vt:lpstr>PowerPoint Presentation</vt:lpstr>
      <vt:lpstr>PowerPoint Presentation</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Sterenn Philippe</dc:creator>
  <cp:lastModifiedBy>Sterenn Philippe</cp:lastModifiedBy>
  <cp:revision>105</cp:revision>
  <dcterms:created xsi:type="dcterms:W3CDTF">2018-04-25T15:59:52Z</dcterms:created>
  <dcterms:modified xsi:type="dcterms:W3CDTF">2018-10-02T17:29:31Z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