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339" r:id="rId3"/>
    <p:sldId id="256" r:id="rId4"/>
    <p:sldId id="257" r:id="rId5"/>
    <p:sldId id="315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1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8660" autoAdjust="0"/>
  </p:normalViewPr>
  <p:slideViewPr>
    <p:cSldViewPr>
      <p:cViewPr varScale="1">
        <p:scale>
          <a:sx n="92" d="100"/>
          <a:sy n="92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FA17AA-BF68-4413-8F84-F83879FA8082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FB1601-44E5-4F4F-836C-C6644727D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20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DC47-A447-435D-B31E-09F486250D12}" type="slidenum">
              <a:rPr>
                <a:solidFill>
                  <a:srgbClr val="000000"/>
                </a:solidFill>
              </a:rPr>
              <a:pPr/>
              <a:t>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21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6624D7F2-BE9A-4516-B6DA-C1D89ECDE5D1}" type="slidenum">
              <a:rPr/>
              <a:pPr rtl="0" eaLnBrk="1" hangingPunct="1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5109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E0A08E3E-5846-4A0B-B6F6-B4E3A8248A84}" type="slidenum">
              <a:rPr/>
              <a:pPr rtl="0" eaLnBrk="1" hangingPunct="1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09649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FF1C98F4-B2FF-47AB-81F0-2E5462E59B81}" type="slidenum">
              <a:rPr/>
              <a:pPr rtl="0" eaLnBrk="1" hangingPunct="1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448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C290509F-01A9-43AC-8409-78BC30BF2771}" type="slidenum">
              <a:rPr/>
              <a:pPr rtl="0" eaLnBrk="1" hangingPunct="1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2925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16D0D339-8232-4E61-8238-9623194AFFBD}" type="slidenum">
              <a:rPr/>
              <a:pPr rtl="0" eaLnBrk="1" hangingPunct="1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150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735C8B26-44CF-43C3-8DF3-505B4D94EF67}" type="slidenum">
              <a:rPr/>
              <a:pPr rtl="0" eaLnBrk="1" hangingPunct="1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3220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26667039-2856-4410-ADC8-E6399625640D}" type="slidenum">
              <a:rPr/>
              <a:pPr rtl="0" eaLnBrk="1" hangingPunct="1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010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71ABB927-881F-4933-A7AF-0B0C06BDF739}" type="slidenum">
              <a:rPr/>
              <a:pPr rtl="0" eaLnBrk="1" hangingPunct="1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482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5BA48DFB-4270-4EA1-8405-353B0D6F6F87}" type="slidenum">
              <a:rPr/>
              <a:pPr rtl="0" eaLnBrk="1" hangingPunct="1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2227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7D5C96B6-DDB4-4424-9D32-34931C0461E6}" type="slidenum">
              <a:rPr/>
              <a:pPr rtl="0" eaLnBrk="1" hangingPunct="1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666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837B786E-A8E5-4F31-82C3-691B95412698}" type="slidenum">
              <a:rPr/>
              <a:pPr rtl="0" eaLnBrk="1" hangingPunct="1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743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02C7A-9DFE-413E-ACB4-2D56F5AEE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75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06E65-AE36-461D-A28F-5A91C2AA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C533-6D3B-4D6A-9D23-4C58A9705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5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8B05-F4B2-4F8D-BED0-1DCFFF19A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22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8C417-352C-4D21-9A3E-B994AA2165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45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EFBB-2439-4670-AC35-1DD755E3EB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437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7E82F-8134-4D18-9B73-22A4F7DEB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7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8480-D736-4EC3-8873-946025D659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595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23267-8171-4396-865D-E318E235B3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0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6EE5-3F69-4B26-91EE-D3136B301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88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C7A0-E00A-4BD0-AD0A-F213F8A49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11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9B05-E574-45D6-AF33-9C57F237F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159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51F7-C30B-4FD6-8D3A-728CB56475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453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4C23-F413-4EA5-8586-AA5332DC0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643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660C-2626-4CD6-AA4B-79567619A9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366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728D-7D88-49AE-BDF0-82E9F9288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40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DCB18-9024-4CEF-8144-EF4A4E38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62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ACFBF-D2AE-4B21-8F4D-48F991D9F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65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F4442-E0E0-4C2D-9704-1C4136684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94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075FE-9A8D-4E0D-945E-48EC4DB21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12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669F-610D-40C2-8232-EEED227F7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44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513D-5743-40C9-A906-D0912CCAA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62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207B1-AA6C-4D98-B18E-7FC9E6B47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01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797E1E-8D6B-484B-A320-1D8CEB351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0B713F8-0B9C-403B-A948-EE52D7B8F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76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awst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WST_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1377"/>
            <a:ext cx="3848100" cy="11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264" y="677882"/>
            <a:ext cx="80772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sz="1100" dirty="0" smtClean="0">
              <a:solidFill>
                <a:srgbClr val="000000"/>
              </a:solidFill>
            </a:endParaRPr>
          </a:p>
          <a:p>
            <a:pPr algn="ctr">
              <a:tabLst>
                <a:tab pos="1196975" algn="l"/>
              </a:tabLst>
            </a:pPr>
            <a:r>
              <a:rPr lang="es-SV" sz="1100" dirty="0" smtClean="0">
                <a:solidFill>
                  <a:srgbClr val="000000"/>
                </a:solidFill>
              </a:rPr>
              <a:t>12, 2916 – </a:t>
            </a:r>
            <a:r>
              <a:rPr lang="es-SV" sz="1100" dirty="0" err="1" smtClean="0">
                <a:solidFill>
                  <a:srgbClr val="000000"/>
                </a:solidFill>
              </a:rPr>
              <a:t>5</a:t>
            </a:r>
            <a:r>
              <a:rPr lang="es-SV" sz="1100" baseline="30000" dirty="0" err="1" smtClean="0">
                <a:solidFill>
                  <a:srgbClr val="000000"/>
                </a:solidFill>
              </a:rPr>
              <a:t>th</a:t>
            </a:r>
            <a:r>
              <a:rPr lang="es-SV" sz="1100" dirty="0" smtClean="0">
                <a:solidFill>
                  <a:srgbClr val="000000"/>
                </a:solidFill>
              </a:rPr>
              <a:t> </a:t>
            </a:r>
            <a:r>
              <a:rPr lang="es-SV" sz="1100" dirty="0" err="1" smtClean="0">
                <a:solidFill>
                  <a:srgbClr val="000000"/>
                </a:solidFill>
              </a:rPr>
              <a:t>Avenue</a:t>
            </a:r>
            <a:endParaRPr lang="es-SV" sz="1100" dirty="0" smtClean="0">
              <a:solidFill>
                <a:srgbClr val="000000"/>
              </a:solidFill>
            </a:endParaRPr>
          </a:p>
          <a:p>
            <a:pPr algn="ctr">
              <a:tabLst>
                <a:tab pos="1196975" algn="l"/>
              </a:tabLst>
            </a:pPr>
            <a:r>
              <a:rPr lang="es-SV" sz="1100" dirty="0" smtClean="0">
                <a:solidFill>
                  <a:srgbClr val="000000"/>
                </a:solidFill>
              </a:rPr>
              <a:t>Calgary, Alberta, </a:t>
            </a:r>
            <a:r>
              <a:rPr lang="es-SV" sz="1100" dirty="0" err="1" smtClean="0">
                <a:solidFill>
                  <a:srgbClr val="000000"/>
                </a:solidFill>
              </a:rPr>
              <a:t>T2A</a:t>
            </a:r>
            <a:r>
              <a:rPr lang="es-SV" sz="1100" dirty="0" smtClean="0">
                <a:solidFill>
                  <a:srgbClr val="000000"/>
                </a:solidFill>
              </a:rPr>
              <a:t> </a:t>
            </a:r>
            <a:r>
              <a:rPr lang="es-SV" sz="1100" dirty="0" err="1" smtClean="0">
                <a:solidFill>
                  <a:srgbClr val="000000"/>
                </a:solidFill>
              </a:rPr>
              <a:t>6K4</a:t>
            </a:r>
            <a:r>
              <a:rPr lang="es-SV" sz="1100" dirty="0" smtClean="0">
                <a:solidFill>
                  <a:srgbClr val="000000"/>
                </a:solidFill>
              </a:rPr>
              <a:t>, Canadá</a:t>
            </a:r>
          </a:p>
          <a:p>
            <a:pPr algn="ctr">
              <a:tabLst>
                <a:tab pos="1196975" algn="l"/>
              </a:tabLst>
            </a:pPr>
            <a:r>
              <a:rPr lang="es-SV" sz="1100" dirty="0" smtClean="0">
                <a:solidFill>
                  <a:srgbClr val="000000"/>
                </a:solidFill>
              </a:rPr>
              <a:t>Teléfono: + 1 (403) 243-3285, fax: + 1 (403) 243-6199</a:t>
            </a:r>
          </a:p>
          <a:p>
            <a:pPr algn="ctr">
              <a:tabLst>
                <a:tab pos="1196975" algn="l"/>
              </a:tabLst>
            </a:pPr>
            <a:r>
              <a:rPr lang="es-SV" sz="1100" dirty="0" smtClean="0">
                <a:solidFill>
                  <a:srgbClr val="000000"/>
                </a:solidFill>
                <a:hlinkClick r:id="rId4"/>
              </a:rPr>
              <a:t>Correo electrónico: cawst@cawst.org, sitio web: </a:t>
            </a:r>
            <a:r>
              <a:rPr lang="es-SV" sz="1100" dirty="0" smtClean="0">
                <a:solidFill>
                  <a:srgbClr val="000000"/>
                </a:solidFill>
              </a:rPr>
              <a:t>www.cawst.org</a:t>
            </a:r>
          </a:p>
          <a:p>
            <a:pPr algn="ctr">
              <a:tabLst>
                <a:tab pos="1196975" algn="l"/>
              </a:tabLst>
            </a:pPr>
            <a:endParaRPr lang="es-SV" sz="1100" dirty="0" smtClean="0">
              <a:solidFill>
                <a:srgbClr val="000000"/>
              </a:solidFill>
            </a:endParaRPr>
          </a:p>
          <a:p>
            <a:r>
              <a:rPr lang="es-SV" sz="850" dirty="0" smtClean="0">
                <a:solidFill>
                  <a:srgbClr val="000000"/>
                </a:solidFill>
              </a:rPr>
              <a:t>El Centro de Tecnologías Asequibles de Agua y Saneamiento (CAWST, por su sigla en inglés) es una organización sin fines de lucro con base en Calgary que proporciona capacitación y consultoría a organizaciones que trabajan directamente con poblaciones en países en desarrollo que carecen de acceso al agua limpia y al saneamiento básico.</a:t>
            </a:r>
          </a:p>
          <a:p>
            <a:r>
              <a:rPr lang="es-SV" sz="85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s-SV" sz="850" dirty="0" smtClean="0">
                <a:solidFill>
                  <a:srgbClr val="000000"/>
                </a:solidFill>
              </a:rPr>
              <a:t>Una de las principales estrategias de CAWST es hacer del conocimiento sobre agua un saber popular. Eso se logra, en parte, mediante el desarrollo y la distribución gratuita de materiales educativos con la intención de aumentar la disponibilidad de información para los que más lo necesitan.</a:t>
            </a:r>
          </a:p>
          <a:p>
            <a:r>
              <a:rPr lang="es-SV" sz="85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s-SV" sz="850" dirty="0" smtClean="0">
                <a:solidFill>
                  <a:srgbClr val="000000"/>
                </a:solidFill>
              </a:rPr>
              <a:t>Este documento es de contenido abierto y está elaborado bajo la licencia genérica Creative Commons Atribución 3.0. Para ver una copia de esa licencia, visite la página http://creativecommons.org/licenses/by/3.0/deed.es o envíe una carta a Creative Commons, 171 </a:t>
            </a:r>
            <a:r>
              <a:rPr lang="es-SV" sz="850" dirty="0" err="1" smtClean="0">
                <a:solidFill>
                  <a:srgbClr val="000000"/>
                </a:solidFill>
              </a:rPr>
              <a:t>Second</a:t>
            </a:r>
            <a:r>
              <a:rPr lang="es-SV" sz="850" dirty="0" smtClean="0">
                <a:solidFill>
                  <a:srgbClr val="000000"/>
                </a:solidFill>
              </a:rPr>
              <a:t> Street, Suite 300, San Francisco, California 94105, Estados Unidos. </a:t>
            </a:r>
          </a:p>
          <a:p>
            <a:r>
              <a:rPr lang="es-SV" sz="85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s-SV" sz="850" dirty="0" smtClean="0">
                <a:solidFill>
                  <a:srgbClr val="000000"/>
                </a:solidFill>
              </a:rPr>
              <a:t>		Usted es libre de:</a:t>
            </a:r>
          </a:p>
          <a:p>
            <a:pPr marL="2000250" lvl="4" indent="-171450">
              <a:buFont typeface="Arial" pitchFamily="34" charset="0"/>
              <a:buChar char="•"/>
            </a:pPr>
            <a:r>
              <a:rPr lang="es-SV" sz="850" dirty="0" smtClean="0">
                <a:solidFill>
                  <a:srgbClr val="000000"/>
                </a:solidFill>
              </a:rPr>
              <a:t>Compartir – copiar, distribuir y difundir este documento.</a:t>
            </a:r>
          </a:p>
          <a:p>
            <a:pPr marL="2000250" lvl="4" indent="-171450">
              <a:buFont typeface="Arial" pitchFamily="34" charset="0"/>
              <a:buChar char="•"/>
            </a:pPr>
            <a:r>
              <a:rPr lang="es-SV" sz="850" dirty="0" smtClean="0">
                <a:solidFill>
                  <a:srgbClr val="000000"/>
                </a:solidFill>
              </a:rPr>
              <a:t>Editar – adaptar este documento.</a:t>
            </a:r>
          </a:p>
          <a:p>
            <a:r>
              <a:rPr lang="es-SV" sz="85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s-SV" sz="850" dirty="0" smtClean="0">
                <a:solidFill>
                  <a:srgbClr val="000000"/>
                </a:solidFill>
              </a:rPr>
              <a:t>		Bajo las siguientes condiciones:</a:t>
            </a:r>
          </a:p>
          <a:p>
            <a:pPr marL="2000250" lvl="4" indent="-171450">
              <a:buFont typeface="Arial" pitchFamily="34" charset="0"/>
              <a:buChar char="•"/>
            </a:pPr>
            <a:r>
              <a:rPr lang="es-SV" sz="850" dirty="0" smtClean="0">
                <a:solidFill>
                  <a:srgbClr val="000000"/>
                </a:solidFill>
              </a:rPr>
              <a:t>Atribución. Deberá atribuírsele a CAWST el crédito de ser la fuente original del documento. Por favor, incluya la dirección a nuestro sitio web: www.cawst.org.</a:t>
            </a:r>
          </a:p>
          <a:p>
            <a:pPr algn="ctr">
              <a:tabLst>
                <a:tab pos="1196975" algn="l"/>
              </a:tabLst>
            </a:pPr>
            <a:endParaRPr lang="es-SV" sz="7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r>
              <a:rPr lang="es-SV" sz="850" dirty="0" smtClean="0">
                <a:solidFill>
                  <a:srgbClr val="000000"/>
                </a:solidFill>
              </a:rPr>
              <a:t>CAWST actualizará este documento periódicamente. Por ese motivo, no se recomienda que lo almacene para descargarlo desde su sitio web.</a:t>
            </a:r>
          </a:p>
          <a:p>
            <a:pPr>
              <a:tabLst>
                <a:tab pos="1196975" algn="l"/>
              </a:tabLst>
            </a:pPr>
            <a:endParaRPr lang="es-SV" sz="85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105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12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</a:endParaRPr>
          </a:p>
          <a:p>
            <a:r>
              <a:rPr lang="es-SV" sz="900" b="1" dirty="0" smtClean="0">
                <a:solidFill>
                  <a:srgbClr val="000000"/>
                </a:solidFill>
              </a:rPr>
              <a:t> </a:t>
            </a:r>
            <a:r>
              <a:rPr lang="es-SV" sz="900" dirty="0" smtClean="0">
                <a:solidFill>
                  <a:srgbClr val="000000"/>
                </a:solidFill>
              </a:rPr>
              <a:t>CAWST y sus directores, empleados, contratistas y voluntarios no asumen ninguna responsabilidad ni dan ninguna garantía respecto de los resultados que puedan obtenerse a partir del uso de la información proporcionada.</a:t>
            </a:r>
            <a:endParaRPr lang="es-SV" sz="9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092" y="3111252"/>
            <a:ext cx="1080120" cy="28803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100" y="3544850"/>
            <a:ext cx="936104" cy="360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305137"/>
            <a:ext cx="6408712" cy="206210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b="1" dirty="0">
                <a:solidFill>
                  <a:srgbClr val="000000"/>
                </a:solidFill>
              </a:rPr>
              <a:t> </a:t>
            </a:r>
            <a:r>
              <a:rPr sz="1100" b="1" dirty="0">
                <a:solidFill>
                  <a:srgbClr val="000000"/>
                </a:solidFill>
              </a:rPr>
              <a:t> </a:t>
            </a:r>
            <a:r>
              <a:rPr sz="1100" b="1" dirty="0" err="1">
                <a:solidFill>
                  <a:srgbClr val="000000"/>
                </a:solidFill>
              </a:rPr>
              <a:t>Manténgase</a:t>
            </a:r>
            <a:r>
              <a:rPr sz="1100" b="1" dirty="0">
                <a:solidFill>
                  <a:srgbClr val="000000"/>
                </a:solidFill>
              </a:rPr>
              <a:t> </a:t>
            </a:r>
            <a:r>
              <a:rPr sz="1100" b="1" dirty="0" err="1">
                <a:solidFill>
                  <a:srgbClr val="000000"/>
                </a:solidFill>
              </a:rPr>
              <a:t>actualizado</a:t>
            </a:r>
            <a:r>
              <a:rPr sz="1100" b="1" dirty="0">
                <a:solidFill>
                  <a:srgbClr val="000000"/>
                </a:solidFill>
              </a:rPr>
              <a:t> y </a:t>
            </a:r>
            <a:r>
              <a:rPr sz="1100" b="1" dirty="0" err="1">
                <a:solidFill>
                  <a:srgbClr val="000000"/>
                </a:solidFill>
              </a:rPr>
              <a:t>obtenga</a:t>
            </a:r>
            <a:r>
              <a:rPr sz="1100" b="1" dirty="0">
                <a:solidFill>
                  <a:srgbClr val="000000"/>
                </a:solidFill>
              </a:rPr>
              <a:t> </a:t>
            </a:r>
            <a:r>
              <a:rPr sz="1100" b="1" dirty="0" err="1">
                <a:solidFill>
                  <a:srgbClr val="000000"/>
                </a:solidFill>
              </a:rPr>
              <a:t>apoyo</a:t>
            </a:r>
            <a:r>
              <a:rPr sz="1100" b="1" dirty="0">
                <a:solidFill>
                  <a:srgbClr val="000000"/>
                </a:solidFill>
              </a:rPr>
              <a:t>:</a:t>
            </a:r>
          </a:p>
          <a:p>
            <a:pPr marL="3028950" lvl="6" indent="-285750">
              <a:buFont typeface="Arial" pitchFamily="34" charset="0"/>
              <a:buChar char="•"/>
            </a:pPr>
            <a:r>
              <a:rPr sz="1100" dirty="0" err="1">
                <a:solidFill>
                  <a:srgbClr val="000000"/>
                </a:solidFill>
              </a:rPr>
              <a:t>Últimas</a:t>
            </a:r>
            <a:r>
              <a:rPr sz="1100" dirty="0">
                <a:solidFill>
                  <a:srgbClr val="000000"/>
                </a:solidFill>
              </a:rPr>
              <a:t> </a:t>
            </a:r>
            <a:r>
              <a:rPr sz="1100" dirty="0" err="1">
                <a:solidFill>
                  <a:srgbClr val="000000"/>
                </a:solidFill>
              </a:rPr>
              <a:t>actualizaciones</a:t>
            </a:r>
            <a:r>
              <a:rPr sz="1100" dirty="0">
                <a:solidFill>
                  <a:srgbClr val="000000"/>
                </a:solidFill>
              </a:rPr>
              <a:t> de </a:t>
            </a:r>
            <a:r>
              <a:rPr sz="1100" dirty="0" err="1">
                <a:solidFill>
                  <a:srgbClr val="000000"/>
                </a:solidFill>
              </a:rPr>
              <a:t>este</a:t>
            </a:r>
            <a:r>
              <a:rPr sz="1100" dirty="0">
                <a:solidFill>
                  <a:srgbClr val="000000"/>
                </a:solidFill>
              </a:rPr>
              <a:t> </a:t>
            </a:r>
            <a:r>
              <a:rPr sz="1100" dirty="0" err="1">
                <a:solidFill>
                  <a:srgbClr val="000000"/>
                </a:solidFill>
              </a:rPr>
              <a:t>documento</a:t>
            </a:r>
            <a:r>
              <a:rPr sz="1100" dirty="0">
                <a:solidFill>
                  <a:srgbClr val="000000"/>
                </a:solidFill>
              </a:rPr>
              <a:t>.</a:t>
            </a:r>
          </a:p>
          <a:p>
            <a:pPr marL="3028950" lvl="6" indent="-285750">
              <a:buFont typeface="Arial" pitchFamily="34" charset="0"/>
              <a:buChar char="•"/>
            </a:pPr>
            <a:r>
              <a:rPr sz="1100" dirty="0" err="1">
                <a:solidFill>
                  <a:srgbClr val="000000"/>
                </a:solidFill>
              </a:rPr>
              <a:t>Otros</a:t>
            </a:r>
            <a:r>
              <a:rPr sz="1100" dirty="0">
                <a:solidFill>
                  <a:srgbClr val="000000"/>
                </a:solidFill>
              </a:rPr>
              <a:t> </a:t>
            </a:r>
            <a:r>
              <a:rPr sz="1100" dirty="0" err="1">
                <a:solidFill>
                  <a:srgbClr val="000000"/>
                </a:solidFill>
              </a:rPr>
              <a:t>talleres</a:t>
            </a:r>
            <a:r>
              <a:rPr sz="1100" dirty="0">
                <a:solidFill>
                  <a:srgbClr val="000000"/>
                </a:solidFill>
              </a:rPr>
              <a:t> y </a:t>
            </a:r>
            <a:r>
              <a:rPr sz="1100" dirty="0" err="1">
                <a:solidFill>
                  <a:srgbClr val="000000"/>
                </a:solidFill>
              </a:rPr>
              <a:t>recursos</a:t>
            </a:r>
            <a:r>
              <a:rPr sz="1100" dirty="0">
                <a:solidFill>
                  <a:srgbClr val="000000"/>
                </a:solidFill>
              </a:rPr>
              <a:t> de </a:t>
            </a:r>
            <a:r>
              <a:rPr sz="1100" dirty="0" err="1">
                <a:solidFill>
                  <a:srgbClr val="000000"/>
                </a:solidFill>
              </a:rPr>
              <a:t>capacitación</a:t>
            </a:r>
            <a:r>
              <a:rPr sz="1100" dirty="0">
                <a:solidFill>
                  <a:srgbClr val="000000"/>
                </a:solidFill>
              </a:rPr>
              <a:t> </a:t>
            </a:r>
            <a:r>
              <a:rPr sz="1100" dirty="0" err="1">
                <a:solidFill>
                  <a:srgbClr val="000000"/>
                </a:solidFill>
              </a:rPr>
              <a:t>relacionados</a:t>
            </a:r>
            <a:r>
              <a:rPr sz="1100" dirty="0">
                <a:solidFill>
                  <a:srgbClr val="000000"/>
                </a:solidFill>
              </a:rPr>
              <a:t>.</a:t>
            </a:r>
          </a:p>
          <a:p>
            <a:pPr marL="3028950" lvl="6" indent="-285750">
              <a:buFont typeface="Arial" pitchFamily="34" charset="0"/>
              <a:buChar char="•"/>
            </a:pPr>
            <a:r>
              <a:rPr sz="1100" dirty="0" err="1">
                <a:solidFill>
                  <a:srgbClr val="000000"/>
                </a:solidFill>
              </a:rPr>
              <a:t>Apoyo</a:t>
            </a:r>
            <a:r>
              <a:rPr sz="1100" dirty="0">
                <a:solidFill>
                  <a:srgbClr val="000000"/>
                </a:solidFill>
              </a:rPr>
              <a:t> </a:t>
            </a:r>
            <a:r>
              <a:rPr sz="1100" dirty="0" err="1">
                <a:solidFill>
                  <a:srgbClr val="000000"/>
                </a:solidFill>
              </a:rPr>
              <a:t>sobre</a:t>
            </a:r>
            <a:r>
              <a:rPr sz="1100" dirty="0">
                <a:solidFill>
                  <a:srgbClr val="000000"/>
                </a:solidFill>
              </a:rPr>
              <a:t> el </a:t>
            </a:r>
            <a:r>
              <a:rPr sz="1100" dirty="0" err="1">
                <a:solidFill>
                  <a:srgbClr val="000000"/>
                </a:solidFill>
              </a:rPr>
              <a:t>uso</a:t>
            </a:r>
            <a:r>
              <a:rPr sz="1100" dirty="0">
                <a:solidFill>
                  <a:srgbClr val="000000"/>
                </a:solidFill>
              </a:rPr>
              <a:t> de </a:t>
            </a:r>
            <a:r>
              <a:rPr sz="1100" dirty="0" err="1">
                <a:solidFill>
                  <a:srgbClr val="000000"/>
                </a:solidFill>
              </a:rPr>
              <a:t>este</a:t>
            </a:r>
            <a:r>
              <a:rPr sz="1100" dirty="0">
                <a:solidFill>
                  <a:srgbClr val="000000"/>
                </a:solidFill>
              </a:rPr>
              <a:t> </a:t>
            </a:r>
            <a:r>
              <a:rPr sz="1100" dirty="0" err="1">
                <a:solidFill>
                  <a:srgbClr val="000000"/>
                </a:solidFill>
              </a:rPr>
              <a:t>documento</a:t>
            </a:r>
            <a:r>
              <a:rPr sz="1100" dirty="0">
                <a:solidFill>
                  <a:srgbClr val="000000"/>
                </a:solidFill>
              </a:rPr>
              <a:t> para </a:t>
            </a:r>
            <a:r>
              <a:rPr sz="1100" dirty="0" err="1">
                <a:solidFill>
                  <a:srgbClr val="000000"/>
                </a:solidFill>
              </a:rPr>
              <a:t>su</a:t>
            </a:r>
            <a:r>
              <a:rPr sz="1100" dirty="0">
                <a:solidFill>
                  <a:srgbClr val="000000"/>
                </a:solidFill>
              </a:rPr>
              <a:t> </a:t>
            </a:r>
            <a:r>
              <a:rPr sz="1100" dirty="0" err="1">
                <a:solidFill>
                  <a:srgbClr val="000000"/>
                </a:solidFill>
              </a:rPr>
              <a:t>trabajo</a:t>
            </a:r>
            <a:r>
              <a:rPr sz="1100" dirty="0">
                <a:solidFill>
                  <a:srgbClr val="000000"/>
                </a:solidFill>
              </a:rPr>
              <a:t>.</a:t>
            </a:r>
          </a:p>
          <a:p>
            <a:r>
              <a:rPr sz="1100" dirty="0">
                <a:solidFill>
                  <a:srgbClr val="000000"/>
                </a:solidFill>
              </a:rPr>
              <a:t> </a:t>
            </a:r>
          </a:p>
          <a:p>
            <a:endParaRPr lang="en-GB" sz="1100" i="1" dirty="0" smtClean="0">
              <a:solidFill>
                <a:srgbClr val="000000"/>
              </a:solidFill>
            </a:endParaRPr>
          </a:p>
          <a:p>
            <a:r>
              <a:rPr sz="1100" i="1" dirty="0" smtClean="0">
                <a:solidFill>
                  <a:srgbClr val="000000"/>
                </a:solidFill>
              </a:rPr>
              <a:t>CAWST </a:t>
            </a:r>
            <a:r>
              <a:rPr sz="1100" i="1" dirty="0" err="1">
                <a:solidFill>
                  <a:srgbClr val="000000"/>
                </a:solidFill>
              </a:rPr>
              <a:t>provee</a:t>
            </a:r>
            <a:r>
              <a:rPr sz="1100" i="1" dirty="0">
                <a:solidFill>
                  <a:srgbClr val="000000"/>
                </a:solidFill>
              </a:rPr>
              <a:t> </a:t>
            </a:r>
            <a:r>
              <a:rPr sz="1100" i="1" dirty="0" err="1">
                <a:solidFill>
                  <a:srgbClr val="000000"/>
                </a:solidFill>
              </a:rPr>
              <a:t>mentoría</a:t>
            </a:r>
            <a:r>
              <a:rPr sz="1100" i="1" dirty="0">
                <a:solidFill>
                  <a:srgbClr val="000000"/>
                </a:solidFill>
              </a:rPr>
              <a:t> y</a:t>
            </a:r>
          </a:p>
          <a:p>
            <a:r>
              <a:rPr sz="1100" i="1" dirty="0" err="1">
                <a:solidFill>
                  <a:srgbClr val="000000"/>
                </a:solidFill>
              </a:rPr>
              <a:t>asesoramiento</a:t>
            </a:r>
            <a:r>
              <a:rPr sz="1100" i="1" dirty="0">
                <a:solidFill>
                  <a:srgbClr val="000000"/>
                </a:solidFill>
              </a:rPr>
              <a:t> </a:t>
            </a:r>
            <a:r>
              <a:rPr sz="1100" i="1" dirty="0" err="1">
                <a:solidFill>
                  <a:srgbClr val="000000"/>
                </a:solidFill>
              </a:rPr>
              <a:t>sobre</a:t>
            </a:r>
            <a:r>
              <a:rPr sz="1100" i="1" dirty="0">
                <a:solidFill>
                  <a:srgbClr val="000000"/>
                </a:solidFill>
              </a:rPr>
              <a:t> el </a:t>
            </a:r>
            <a:r>
              <a:rPr sz="1100" i="1" dirty="0" err="1">
                <a:solidFill>
                  <a:srgbClr val="000000"/>
                </a:solidFill>
              </a:rPr>
              <a:t>uso</a:t>
            </a:r>
            <a:r>
              <a:rPr sz="1100" i="1" dirty="0">
                <a:solidFill>
                  <a:srgbClr val="000000"/>
                </a:solidFill>
              </a:rPr>
              <a:t> de </a:t>
            </a:r>
            <a:r>
              <a:rPr sz="1100" i="1" dirty="0" err="1">
                <a:solidFill>
                  <a:srgbClr val="000000"/>
                </a:solidFill>
              </a:rPr>
              <a:t>sus</a:t>
            </a:r>
            <a:r>
              <a:rPr sz="1100" i="1" dirty="0">
                <a:solidFill>
                  <a:srgbClr val="000000"/>
                </a:solidFill>
              </a:rPr>
              <a:t> </a:t>
            </a:r>
            <a:r>
              <a:rPr sz="1100" i="1" dirty="0" err="1">
                <a:solidFill>
                  <a:srgbClr val="000000"/>
                </a:solidFill>
              </a:rPr>
              <a:t>materiales</a:t>
            </a:r>
            <a:endParaRPr sz="1100" i="1" dirty="0">
              <a:solidFill>
                <a:srgbClr val="000000"/>
              </a:solidFill>
            </a:endParaRPr>
          </a:p>
          <a:p>
            <a:r>
              <a:rPr sz="1100" i="1" dirty="0">
                <a:solidFill>
                  <a:srgbClr val="000000"/>
                </a:solidFill>
              </a:rPr>
              <a:t>de </a:t>
            </a:r>
            <a:r>
              <a:rPr sz="1100" i="1" dirty="0" err="1">
                <a:solidFill>
                  <a:srgbClr val="000000"/>
                </a:solidFill>
              </a:rPr>
              <a:t>capacitación</a:t>
            </a:r>
            <a:r>
              <a:rPr sz="1100" i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35863"/>
            <a:ext cx="468052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88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b="1">
                <a:solidFill>
                  <a:schemeClr val="accent2"/>
                </a:solidFill>
              </a:rPr>
              <a:t>El método de barreras múltiples para obtener agua potable</a:t>
            </a:r>
          </a:p>
        </p:txBody>
      </p:sp>
      <p:pic>
        <p:nvPicPr>
          <p:cNvPr id="11267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468313" y="1557338"/>
            <a:ext cx="691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sz="3600"/>
              <a:t>5. Almacenar el agua de forma segura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750" y="2349500"/>
            <a:ext cx="4103688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rtl="0">
              <a:buFont typeface="Arial" charset="0"/>
              <a:buChar char="•"/>
            </a:pPr>
            <a:r>
              <a:rPr sz="2800"/>
              <a:t>Utilice un recipiente de almacenamiento seguro para almacenar su agua potable.</a:t>
            </a:r>
          </a:p>
          <a:p>
            <a:pPr marL="457200" indent="-457200">
              <a:buFont typeface="Arial" charset="0"/>
              <a:buChar char="•"/>
            </a:pPr>
            <a:endParaRPr lang="en-US" sz="1400"/>
          </a:p>
          <a:p>
            <a:pPr marL="457200" indent="-457200" rtl="0">
              <a:buFont typeface="Arial" charset="0"/>
              <a:buChar char="•"/>
            </a:pPr>
            <a:r>
              <a:rPr sz="2800"/>
              <a:t>Use un balde diferente para recoger el agua de la fuente y para guardar el agua tratada.</a:t>
            </a:r>
          </a:p>
        </p:txBody>
      </p:sp>
      <p:pic>
        <p:nvPicPr>
          <p:cNvPr id="112642" name="Picture 2" descr="C:\Documents and Settings\Sandy\My Documents\CAWST_2011\BSF Technician Workshop\Participant Manual\Part 1 - drawings\Multi-Barrier Approach\Use Different Buckets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270375"/>
            <a:ext cx="172878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988" y="2455863"/>
            <a:ext cx="150018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sz="4000" b="1" dirty="0">
                <a:solidFill>
                  <a:schemeClr val="accent2"/>
                </a:solidFill>
              </a:rPr>
              <a:t>El </a:t>
            </a:r>
            <a:r>
              <a:rPr sz="4000" b="1" dirty="0" err="1">
                <a:solidFill>
                  <a:schemeClr val="accent2"/>
                </a:solidFill>
              </a:rPr>
              <a:t>método</a:t>
            </a:r>
            <a:r>
              <a:rPr sz="4000" b="1" dirty="0">
                <a:solidFill>
                  <a:schemeClr val="accent2"/>
                </a:solidFill>
              </a:rPr>
              <a:t> de </a:t>
            </a:r>
            <a:r>
              <a:rPr sz="4000" b="1" dirty="0" err="1">
                <a:solidFill>
                  <a:schemeClr val="accent2"/>
                </a:solidFill>
              </a:rPr>
              <a:t>barreras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múltiples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para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obtener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agua</a:t>
            </a:r>
            <a:r>
              <a:rPr sz="4000" b="1" dirty="0">
                <a:solidFill>
                  <a:schemeClr val="accent2"/>
                </a:solidFill>
              </a:rPr>
              <a:t> potable</a:t>
            </a:r>
          </a:p>
        </p:txBody>
      </p:sp>
      <p:pic>
        <p:nvPicPr>
          <p:cNvPr id="12291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468313" y="1557338"/>
            <a:ext cx="691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sz="3600"/>
              <a:t>5. Almacenar el agua de forma segura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750" y="2492375"/>
            <a:ext cx="41036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rtl="0">
              <a:buFont typeface="Arial" charset="0"/>
              <a:buChar char="•"/>
            </a:pPr>
            <a:r>
              <a:rPr sz="2800"/>
              <a:t>Limpie sus contenedores de almacenamiento de agua regularmente.</a:t>
            </a:r>
            <a:r>
              <a:rPr lang="en-US" sz="2800"/>
              <a:t/>
            </a:r>
            <a:br>
              <a:rPr lang="en-US" sz="2800"/>
            </a:br>
            <a:endParaRPr lang="en-US" sz="2800"/>
          </a:p>
          <a:p>
            <a:pPr marL="457200" indent="-457200" rtl="0">
              <a:buFont typeface="Arial" charset="0"/>
              <a:buChar char="•"/>
            </a:pPr>
            <a:r>
              <a:rPr sz="2800"/>
              <a:t>Use una llave/caño para sacar el agua.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47950"/>
            <a:ext cx="15843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652963"/>
            <a:ext cx="1182688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692650"/>
            <a:ext cx="1350963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7925" y="4778375"/>
            <a:ext cx="1076325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b="1">
                <a:solidFill>
                  <a:schemeClr val="accent2"/>
                </a:solidFill>
              </a:rPr>
              <a:t>Repaso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/>
            <a:r>
              <a:rPr/>
              <a:t>¿Cuáles son los cinco pasos para el agua potable segura?</a:t>
            </a:r>
          </a:p>
          <a:p>
            <a:pPr rtl="0" eaLnBrk="1" hangingPunct="1">
              <a:buFontTx/>
              <a:buAutoNum type="arabicPeriod"/>
            </a:pPr>
            <a:r>
              <a:rPr i="1"/>
              <a:t>Proteger la fuente de agua</a:t>
            </a:r>
          </a:p>
          <a:p>
            <a:pPr rtl="0" eaLnBrk="1" hangingPunct="1">
              <a:buFontTx/>
              <a:buAutoNum type="arabicPeriod"/>
            </a:pPr>
            <a:r>
              <a:rPr i="1"/>
              <a:t>Sedimentar el agua</a:t>
            </a:r>
          </a:p>
          <a:p>
            <a:pPr rtl="0" eaLnBrk="1" hangingPunct="1">
              <a:buFontTx/>
              <a:buAutoNum type="arabicPeriod"/>
            </a:pPr>
            <a:r>
              <a:rPr i="1"/>
              <a:t>Filtrar el agua</a:t>
            </a:r>
          </a:p>
          <a:p>
            <a:pPr rtl="0" eaLnBrk="1" hangingPunct="1">
              <a:buFontTx/>
              <a:buAutoNum type="arabicPeriod"/>
            </a:pPr>
            <a:r>
              <a:rPr i="1"/>
              <a:t>Desinfectar el agua</a:t>
            </a:r>
          </a:p>
          <a:p>
            <a:pPr rtl="0" eaLnBrk="1" hangingPunct="1">
              <a:buFontTx/>
              <a:buAutoNum type="arabicPeriod"/>
            </a:pPr>
            <a:r>
              <a:rPr i="1"/>
              <a:t>Almacenar el agua de forma segura</a:t>
            </a:r>
          </a:p>
        </p:txBody>
      </p:sp>
      <p:pic>
        <p:nvPicPr>
          <p:cNvPr id="13316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98613"/>
            <a:ext cx="7772400" cy="1470025"/>
          </a:xfrm>
        </p:spPr>
        <p:txBody>
          <a:bodyPr/>
          <a:lstStyle/>
          <a:p>
            <a:pPr rtl="0" eaLnBrk="1" hangingPunct="1"/>
            <a:r>
              <a:rPr b="1">
                <a:solidFill>
                  <a:schemeClr val="accent2"/>
                </a:solidFill>
              </a:rPr>
              <a:t>El método de barreras múltiples para obtener agua potable</a:t>
            </a:r>
            <a:r>
              <a:rPr lang="en-US" b="1" smtClean="0">
                <a:solidFill>
                  <a:schemeClr val="accent2"/>
                </a:solidFill>
              </a:rPr>
              <a:t/>
            </a:r>
            <a:br>
              <a:rPr lang="en-US" b="1" smtClean="0">
                <a:solidFill>
                  <a:schemeClr val="accent2"/>
                </a:solidFill>
              </a:rPr>
            </a:br>
            <a:endParaRPr lang="en-US" b="1" smtClean="0">
              <a:solidFill>
                <a:schemeClr val="accent2"/>
              </a:solidFill>
            </a:endParaRPr>
          </a:p>
        </p:txBody>
      </p:sp>
      <p:pic>
        <p:nvPicPr>
          <p:cNvPr id="3075" name="Picture 4" descr="CAWST Col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7391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b="1">
                <a:solidFill>
                  <a:schemeClr val="accent2"/>
                </a:solidFill>
              </a:rPr>
              <a:t>Expectativas de aprendizaje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rtl="0" eaLnBrk="1" hangingPunct="1">
              <a:buFontTx/>
              <a:buAutoNum type="arabicPeriod"/>
            </a:pPr>
            <a:r>
              <a:rPr/>
              <a:t>Enumerar y describir los cinco pasos del método de barreras múltiples para el agua potable segura.</a:t>
            </a:r>
          </a:p>
          <a:p>
            <a:pPr marL="514350" indent="-51435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4100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sz="4000" b="1" dirty="0">
                <a:solidFill>
                  <a:schemeClr val="accent2"/>
                </a:solidFill>
              </a:rPr>
              <a:t>El </a:t>
            </a:r>
            <a:r>
              <a:rPr sz="4000" b="1" dirty="0" err="1">
                <a:solidFill>
                  <a:schemeClr val="accent2"/>
                </a:solidFill>
              </a:rPr>
              <a:t>método</a:t>
            </a:r>
            <a:r>
              <a:rPr sz="4000" b="1" dirty="0">
                <a:solidFill>
                  <a:schemeClr val="accent2"/>
                </a:solidFill>
              </a:rPr>
              <a:t> de </a:t>
            </a:r>
            <a:r>
              <a:rPr sz="4000" b="1" dirty="0" err="1">
                <a:solidFill>
                  <a:schemeClr val="accent2"/>
                </a:solidFill>
              </a:rPr>
              <a:t>barreras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múltiples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para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obtener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agua</a:t>
            </a:r>
            <a:r>
              <a:rPr sz="4000" b="1" dirty="0">
                <a:solidFill>
                  <a:schemeClr val="accent2"/>
                </a:solidFill>
              </a:rPr>
              <a:t> potable</a:t>
            </a:r>
          </a:p>
        </p:txBody>
      </p:sp>
      <p:pic>
        <p:nvPicPr>
          <p:cNvPr id="5123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468313" y="1773238"/>
            <a:ext cx="820737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sz="3200"/>
              <a:t>Hay 5 pasos para conseguir agua potable. Los 5 pasos se llaman el método de barreras múltiples para obtener agua potable. </a:t>
            </a:r>
          </a:p>
          <a:p>
            <a:endParaRPr lang="en-US" sz="3200"/>
          </a:p>
          <a:p>
            <a:pPr rtl="0"/>
            <a:r>
              <a:rPr sz="3200"/>
              <a:t>Hacer el paso 1 hará que su agua sea segura para beber. Pero hacer los 5 hará que su agua sea aun más segura.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sz="4000" b="1" dirty="0">
                <a:solidFill>
                  <a:schemeClr val="accent2"/>
                </a:solidFill>
              </a:rPr>
              <a:t>El </a:t>
            </a:r>
            <a:r>
              <a:rPr sz="4000" b="1" dirty="0" err="1">
                <a:solidFill>
                  <a:schemeClr val="accent2"/>
                </a:solidFill>
              </a:rPr>
              <a:t>método</a:t>
            </a:r>
            <a:r>
              <a:rPr sz="4000" b="1" dirty="0">
                <a:solidFill>
                  <a:schemeClr val="accent2"/>
                </a:solidFill>
              </a:rPr>
              <a:t> de </a:t>
            </a:r>
            <a:r>
              <a:rPr sz="4000" b="1" dirty="0" err="1">
                <a:solidFill>
                  <a:schemeClr val="accent2"/>
                </a:solidFill>
              </a:rPr>
              <a:t>barreras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múltiples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para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obtener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agua</a:t>
            </a:r>
            <a:r>
              <a:rPr sz="4000" b="1" dirty="0">
                <a:solidFill>
                  <a:schemeClr val="accent2"/>
                </a:solidFill>
              </a:rPr>
              <a:t> potable</a:t>
            </a:r>
          </a:p>
        </p:txBody>
      </p:sp>
      <p:pic>
        <p:nvPicPr>
          <p:cNvPr id="6147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188" y="1784350"/>
            <a:ext cx="6985000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 rtl="0">
              <a:defRPr/>
            </a:pPr>
            <a:r>
              <a:rPr sz="3200"/>
              <a:t>Los 5 pasos son: </a:t>
            </a:r>
          </a:p>
          <a:p>
            <a:pPr marL="1168400" rtl="0">
              <a:lnSpc>
                <a:spcPct val="150000"/>
              </a:lnSpc>
              <a:defRPr/>
            </a:pPr>
            <a:r>
              <a:rPr sz="3200"/>
              <a:t>1. Proteger la fuente de agua </a:t>
            </a:r>
          </a:p>
          <a:p>
            <a:pPr marL="1168400" rtl="0">
              <a:lnSpc>
                <a:spcPct val="150000"/>
              </a:lnSpc>
              <a:defRPr/>
            </a:pPr>
            <a:r>
              <a:rPr sz="3200"/>
              <a:t>2. Sedimentar el agua</a:t>
            </a:r>
          </a:p>
          <a:p>
            <a:pPr marL="1168400" rtl="0">
              <a:lnSpc>
                <a:spcPct val="150000"/>
              </a:lnSpc>
              <a:defRPr/>
            </a:pPr>
            <a:r>
              <a:rPr sz="3200"/>
              <a:t>3. Filtrar el agua</a:t>
            </a:r>
          </a:p>
          <a:p>
            <a:pPr marL="1168400" rtl="0">
              <a:lnSpc>
                <a:spcPct val="150000"/>
              </a:lnSpc>
              <a:defRPr/>
            </a:pPr>
            <a:r>
              <a:rPr sz="3200"/>
              <a:t>4. Desinfectar el agua</a:t>
            </a:r>
          </a:p>
          <a:p>
            <a:pPr marL="1168400" rtl="0">
              <a:lnSpc>
                <a:spcPct val="150000"/>
              </a:lnSpc>
              <a:defRPr/>
            </a:pPr>
            <a:r>
              <a:rPr sz="3200"/>
              <a:t>5. Almacenar el agua de forma segura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sz="4000" b="1" dirty="0">
                <a:solidFill>
                  <a:schemeClr val="accent2"/>
                </a:solidFill>
              </a:rPr>
              <a:t>El </a:t>
            </a:r>
            <a:r>
              <a:rPr sz="4000" b="1" dirty="0" err="1">
                <a:solidFill>
                  <a:schemeClr val="accent2"/>
                </a:solidFill>
              </a:rPr>
              <a:t>método</a:t>
            </a:r>
            <a:r>
              <a:rPr sz="4000" b="1" dirty="0">
                <a:solidFill>
                  <a:schemeClr val="accent2"/>
                </a:solidFill>
              </a:rPr>
              <a:t> de </a:t>
            </a:r>
            <a:r>
              <a:rPr sz="4000" b="1" dirty="0" err="1">
                <a:solidFill>
                  <a:schemeClr val="accent2"/>
                </a:solidFill>
              </a:rPr>
              <a:t>barreras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múltiples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para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obtener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agua</a:t>
            </a:r>
            <a:r>
              <a:rPr sz="4000" b="1" dirty="0">
                <a:solidFill>
                  <a:schemeClr val="accent2"/>
                </a:solidFill>
              </a:rPr>
              <a:t> potable</a:t>
            </a:r>
          </a:p>
        </p:txBody>
      </p:sp>
      <p:pic>
        <p:nvPicPr>
          <p:cNvPr id="7171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468313" y="1557338"/>
            <a:ext cx="691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sz="3600"/>
              <a:t>1. Proteger la fuente de agua 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539750" y="2636838"/>
            <a:ext cx="41036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rtl="0">
              <a:buFont typeface="Arial" charset="0"/>
              <a:buChar char="•"/>
            </a:pPr>
            <a:r>
              <a:rPr sz="2800"/>
              <a:t>Manténgala limpia. </a:t>
            </a:r>
          </a:p>
          <a:p>
            <a:pPr marL="457200" indent="-457200" rtl="0">
              <a:buFont typeface="Arial" charset="0"/>
              <a:buChar char="•"/>
            </a:pPr>
            <a:r>
              <a:rPr sz="2800"/>
              <a:t>No deje que entre flujo superficial, escurrimiento o desechos. </a:t>
            </a:r>
          </a:p>
          <a:p>
            <a:pPr marL="457200" indent="-457200" rtl="0">
              <a:buFont typeface="Arial" charset="0"/>
              <a:buChar char="•"/>
            </a:pPr>
            <a:r>
              <a:rPr sz="2800"/>
              <a:t>No deje que entren desechos humanos o animales.</a:t>
            </a:r>
          </a:p>
        </p:txBody>
      </p:sp>
      <p:pic>
        <p:nvPicPr>
          <p:cNvPr id="7174" name="Picture 7" descr="C:\Documents and Settings\Sandy\My Documents\CAWST_2011\BSF Technician Workshop\Participant Manual\Part 1 - drawings\Multi-Barrier Approach\Rainwater_Hous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10088"/>
            <a:ext cx="2378075" cy="188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8" descr="C:\Documents and Settings\Sandy\My Documents\CAWST_2011\BSF Technician Workshop\Participant Manual\Part 1 - drawings\Multi-Barrier Approach\Tap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874963"/>
            <a:ext cx="2138362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519363"/>
            <a:ext cx="1962150" cy="184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sz="4000" b="1" dirty="0">
                <a:solidFill>
                  <a:schemeClr val="accent2"/>
                </a:solidFill>
              </a:rPr>
              <a:t>El </a:t>
            </a:r>
            <a:r>
              <a:rPr sz="4000" b="1" dirty="0" err="1">
                <a:solidFill>
                  <a:schemeClr val="accent2"/>
                </a:solidFill>
              </a:rPr>
              <a:t>método</a:t>
            </a:r>
            <a:r>
              <a:rPr sz="4000" b="1" dirty="0">
                <a:solidFill>
                  <a:schemeClr val="accent2"/>
                </a:solidFill>
              </a:rPr>
              <a:t> de </a:t>
            </a:r>
            <a:r>
              <a:rPr sz="4000" b="1" dirty="0" err="1">
                <a:solidFill>
                  <a:schemeClr val="accent2"/>
                </a:solidFill>
              </a:rPr>
              <a:t>barreras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múltiples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para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obtener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agua</a:t>
            </a:r>
            <a:r>
              <a:rPr sz="4000" b="1" dirty="0">
                <a:solidFill>
                  <a:schemeClr val="accent2"/>
                </a:solidFill>
              </a:rPr>
              <a:t> potable</a:t>
            </a:r>
          </a:p>
        </p:txBody>
      </p:sp>
      <p:pic>
        <p:nvPicPr>
          <p:cNvPr id="8195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468313" y="1557338"/>
            <a:ext cx="69119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sz="3600"/>
              <a:t>2. Sedimentar el agua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2348880"/>
            <a:ext cx="410368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rtl="0">
              <a:buFont typeface="Arial" charset="0"/>
              <a:buChar char="•"/>
            </a:pPr>
            <a:r>
              <a:rPr sz="2400" dirty="0" err="1"/>
              <a:t>Deje</a:t>
            </a:r>
            <a:r>
              <a:rPr sz="2400" dirty="0"/>
              <a:t> la </a:t>
            </a:r>
            <a:r>
              <a:rPr sz="2400" dirty="0" err="1"/>
              <a:t>suciedad</a:t>
            </a:r>
            <a:r>
              <a:rPr sz="2400" dirty="0"/>
              <a:t> y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partículas</a:t>
            </a:r>
            <a:r>
              <a:rPr sz="2400" dirty="0"/>
              <a:t> </a:t>
            </a:r>
            <a:r>
              <a:rPr sz="2400" dirty="0" err="1"/>
              <a:t>grandes</a:t>
            </a:r>
            <a:r>
              <a:rPr sz="2400" dirty="0"/>
              <a:t> </a:t>
            </a:r>
            <a:r>
              <a:rPr sz="2400" dirty="0" err="1"/>
              <a:t>caer</a:t>
            </a:r>
            <a:r>
              <a:rPr sz="2400" dirty="0"/>
              <a:t> al </a:t>
            </a:r>
            <a:r>
              <a:rPr sz="2400" dirty="0" err="1"/>
              <a:t>fondo</a:t>
            </a:r>
            <a:r>
              <a:rPr sz="2400" dirty="0"/>
              <a:t>. </a:t>
            </a:r>
          </a:p>
          <a:p>
            <a:pPr marL="457200" indent="-457200">
              <a:buFont typeface="Arial" charset="0"/>
              <a:buChar char="•"/>
            </a:pPr>
            <a:endParaRPr lang="en-US" sz="1200" dirty="0"/>
          </a:p>
          <a:p>
            <a:pPr marL="457200" indent="-457200" rtl="0">
              <a:buFont typeface="Arial" charset="0"/>
              <a:buChar char="•"/>
            </a:pPr>
            <a:r>
              <a:rPr sz="2400" dirty="0" err="1"/>
              <a:t>Puede</a:t>
            </a:r>
            <a:r>
              <a:rPr sz="2400" dirty="0"/>
              <a:t> </a:t>
            </a:r>
            <a:r>
              <a:rPr sz="2400" dirty="0" err="1"/>
              <a:t>utilizar</a:t>
            </a:r>
            <a:r>
              <a:rPr sz="2400" dirty="0"/>
              <a:t> </a:t>
            </a:r>
            <a:r>
              <a:rPr sz="2400" dirty="0" err="1"/>
              <a:t>alumbre</a:t>
            </a:r>
            <a:r>
              <a:rPr sz="2400" dirty="0"/>
              <a:t>, </a:t>
            </a:r>
            <a:r>
              <a:rPr sz="2400" dirty="0" err="1"/>
              <a:t>semillas</a:t>
            </a:r>
            <a:r>
              <a:rPr sz="2400" dirty="0"/>
              <a:t> de </a:t>
            </a:r>
            <a:r>
              <a:rPr sz="2400" dirty="0" err="1"/>
              <a:t>moringa</a:t>
            </a:r>
            <a:r>
              <a:rPr sz="2400" dirty="0"/>
              <a:t> o cactus (tuna/</a:t>
            </a:r>
            <a:r>
              <a:rPr sz="2400" dirty="0" err="1"/>
              <a:t>nopal</a:t>
            </a:r>
            <a:r>
              <a:rPr sz="2400" dirty="0"/>
              <a:t>) </a:t>
            </a:r>
            <a:r>
              <a:rPr sz="2400" dirty="0" err="1"/>
              <a:t>para</a:t>
            </a:r>
            <a:r>
              <a:rPr sz="2400" dirty="0"/>
              <a:t> </a:t>
            </a:r>
            <a:r>
              <a:rPr sz="2400" dirty="0" err="1"/>
              <a:t>ayudar</a:t>
            </a:r>
            <a:r>
              <a:rPr sz="2400" dirty="0"/>
              <a:t> a </a:t>
            </a:r>
            <a:r>
              <a:rPr sz="2400" dirty="0" err="1"/>
              <a:t>que</a:t>
            </a:r>
            <a:r>
              <a:rPr sz="2400" dirty="0"/>
              <a:t> se </a:t>
            </a:r>
            <a:r>
              <a:rPr sz="2400" dirty="0" err="1"/>
              <a:t>asienten</a:t>
            </a:r>
            <a:r>
              <a:rPr sz="2400" dirty="0"/>
              <a:t>.</a:t>
            </a: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378075"/>
            <a:ext cx="16732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 descr="C:\Documents and Settings\Sandy\My Documents\CAWST_2011\BSF Technician Workshop\Participant Manual\Part 1 - drawings\Multi-Barrier Approach\Cactus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306888"/>
            <a:ext cx="12668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C:\Documents and Settings\Sandy\My Documents\CAWST_2011\BSF Technician Workshop\Participant Manual\Part 1 - drawings\Multi-Barrier Approach\Seeds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3"/>
          <a:stretch>
            <a:fillRect/>
          </a:stretch>
        </p:blipFill>
        <p:spPr bwMode="auto">
          <a:xfrm>
            <a:off x="5697538" y="5326063"/>
            <a:ext cx="15319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2" descr="C:\Documents and Settings\Sandy\My Documents\CAWST_2011\BSF Technician Workshop\Participant Manual\Part 1 - drawings\Multi-Barrier Approach\Alum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00538"/>
            <a:ext cx="13874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sz="4000" b="1" dirty="0">
                <a:solidFill>
                  <a:schemeClr val="accent2"/>
                </a:solidFill>
              </a:rPr>
              <a:t>El </a:t>
            </a:r>
            <a:r>
              <a:rPr sz="4000" b="1" dirty="0" err="1">
                <a:solidFill>
                  <a:schemeClr val="accent2"/>
                </a:solidFill>
              </a:rPr>
              <a:t>método</a:t>
            </a:r>
            <a:r>
              <a:rPr sz="4000" b="1" dirty="0">
                <a:solidFill>
                  <a:schemeClr val="accent2"/>
                </a:solidFill>
              </a:rPr>
              <a:t> de </a:t>
            </a:r>
            <a:r>
              <a:rPr sz="4000" b="1" dirty="0" err="1">
                <a:solidFill>
                  <a:schemeClr val="accent2"/>
                </a:solidFill>
              </a:rPr>
              <a:t>barreras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múltiples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para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obtener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agua</a:t>
            </a:r>
            <a:r>
              <a:rPr sz="4000" b="1" dirty="0">
                <a:solidFill>
                  <a:schemeClr val="accent2"/>
                </a:solidFill>
              </a:rPr>
              <a:t> potable</a:t>
            </a:r>
          </a:p>
        </p:txBody>
      </p:sp>
      <p:pic>
        <p:nvPicPr>
          <p:cNvPr id="9219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68313" y="1557338"/>
            <a:ext cx="691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sz="3600"/>
              <a:t>3. Filtrar el agua 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539750" y="2636838"/>
            <a:ext cx="41036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rtl="0">
              <a:buFont typeface="Arial" charset="0"/>
              <a:buChar char="•"/>
            </a:pPr>
            <a:r>
              <a:rPr sz="2800"/>
              <a:t>Filtre la suciedad restante y los patógenos mayores</a:t>
            </a:r>
          </a:p>
          <a:p>
            <a:pPr marL="457200" indent="-457200">
              <a:buFont typeface="Arial" charset="0"/>
              <a:buChar char="•"/>
            </a:pPr>
            <a:endParaRPr lang="en-US" sz="1400"/>
          </a:p>
          <a:p>
            <a:pPr marL="457200" indent="-457200" rtl="0">
              <a:buFont typeface="Arial" charset="0"/>
              <a:buChar char="•"/>
            </a:pPr>
            <a:r>
              <a:rPr sz="2800"/>
              <a:t>Utilice un filtro de bioarena, un filtro de cerámica tipo vela, o un filtro de cerámica tipo olla.</a:t>
            </a:r>
          </a:p>
        </p:txBody>
      </p:sp>
      <p:pic>
        <p:nvPicPr>
          <p:cNvPr id="9222" name="Picture 2" descr="C:\Documents and Settings\Sandy\My Documents\CAWST_2011\BSF Technician Workshop\Participant Manual\Part 1 - drawings\Multi-Barrier Approach\Ceramic Candl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725" y="4435475"/>
            <a:ext cx="93503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884488"/>
            <a:ext cx="179387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800" y="1911350"/>
            <a:ext cx="15303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sz="4000" b="1" dirty="0">
                <a:solidFill>
                  <a:schemeClr val="accent2"/>
                </a:solidFill>
              </a:rPr>
              <a:t>El </a:t>
            </a:r>
            <a:r>
              <a:rPr sz="4000" b="1" dirty="0" err="1">
                <a:solidFill>
                  <a:schemeClr val="accent2"/>
                </a:solidFill>
              </a:rPr>
              <a:t>método</a:t>
            </a:r>
            <a:r>
              <a:rPr sz="4000" b="1" dirty="0">
                <a:solidFill>
                  <a:schemeClr val="accent2"/>
                </a:solidFill>
              </a:rPr>
              <a:t> de </a:t>
            </a:r>
            <a:r>
              <a:rPr sz="4000" b="1" dirty="0" err="1">
                <a:solidFill>
                  <a:schemeClr val="accent2"/>
                </a:solidFill>
              </a:rPr>
              <a:t>barreras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múltiples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para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obtener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>
                <a:solidFill>
                  <a:schemeClr val="accent2"/>
                </a:solidFill>
              </a:rPr>
              <a:t>agua</a:t>
            </a:r>
            <a:r>
              <a:rPr sz="4000" b="1" dirty="0">
                <a:solidFill>
                  <a:schemeClr val="accent2"/>
                </a:solidFill>
              </a:rPr>
              <a:t> potable</a:t>
            </a:r>
          </a:p>
        </p:txBody>
      </p:sp>
      <p:pic>
        <p:nvPicPr>
          <p:cNvPr id="10243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468313" y="1557338"/>
            <a:ext cx="691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sz="3600"/>
              <a:t>4. Desinfectar el agua 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539750" y="2420938"/>
            <a:ext cx="41036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rtl="0">
              <a:buFont typeface="Arial" charset="0"/>
              <a:buChar char="•"/>
            </a:pPr>
            <a:r>
              <a:rPr sz="2800"/>
              <a:t>Desinfectar el agua eliminará hasta el más pequeño de los patógenos que queden en el agua.</a:t>
            </a:r>
          </a:p>
          <a:p>
            <a:pPr marL="457200" indent="-457200">
              <a:buFont typeface="Arial" charset="0"/>
              <a:buChar char="•"/>
            </a:pPr>
            <a:endParaRPr lang="en-US" sz="1400"/>
          </a:p>
          <a:p>
            <a:pPr marL="457200" indent="-457200" rtl="0">
              <a:buFont typeface="Arial" charset="0"/>
              <a:buChar char="•"/>
            </a:pPr>
            <a:r>
              <a:rPr sz="2800"/>
              <a:t>Puede usar cloro, hervir o hacer SODIS.</a:t>
            </a:r>
          </a:p>
        </p:txBody>
      </p:sp>
      <p:pic>
        <p:nvPicPr>
          <p:cNvPr id="10246" name="Picture 2" descr="C:\Documents and Settings\Sandy\My Documents\CAWST_2011\BSF Technician Workshop\Participant Manual\Part 1 - drawings\Multi-Barrier Approach\Boiling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17713"/>
            <a:ext cx="18700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C:\Documents and Settings\Sandy\My Documents\CAWST_2011\BSF Technician Workshop\Participant Manual\Part 1 - drawings\Multi-Barrier Approach\SODIS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137025"/>
            <a:ext cx="1536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799013"/>
            <a:ext cx="1346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owerPoint 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 Presentation.pot</Template>
  <TotalTime>4270</TotalTime>
  <Words>512</Words>
  <Application>Microsoft Office PowerPoint</Application>
  <PresentationFormat>On-screen Show (4:3)</PresentationFormat>
  <Paragraphs>107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Template_PowerPoint Presentation</vt:lpstr>
      <vt:lpstr>Default Design</vt:lpstr>
      <vt:lpstr>Slide 1</vt:lpstr>
      <vt:lpstr>El método de barreras múltiples para obtener agua potable </vt:lpstr>
      <vt:lpstr>Expectativas de aprendizaje</vt:lpstr>
      <vt:lpstr>El método de barreras múltiples para obtener agua potable</vt:lpstr>
      <vt:lpstr>El método de barreras múltiples para obtener agua potable</vt:lpstr>
      <vt:lpstr>El método de barreras múltiples para obtener agua potable</vt:lpstr>
      <vt:lpstr>El método de barreras múltiples para obtener agua potable</vt:lpstr>
      <vt:lpstr>El método de barreras múltiples para obtener agua potable</vt:lpstr>
      <vt:lpstr>El método de barreras múltiples para obtener agua potable</vt:lpstr>
      <vt:lpstr>El método de barreras múltiples para obtener agua potable</vt:lpstr>
      <vt:lpstr>El método de barreras múltiples para obtener agua potable</vt:lpstr>
      <vt:lpstr>Repaso</vt:lpstr>
    </vt:vector>
  </TitlesOfParts>
  <Company>CMH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 Morrison</dc:creator>
  <cp:lastModifiedBy>The Minetts</cp:lastModifiedBy>
  <cp:revision>44</cp:revision>
  <dcterms:created xsi:type="dcterms:W3CDTF">2010-03-21T20:46:11Z</dcterms:created>
  <dcterms:modified xsi:type="dcterms:W3CDTF">2015-03-08T04:37:37Z</dcterms:modified>
</cp:coreProperties>
</file>