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75" r:id="rId2"/>
    <p:sldId id="274" r:id="rId3"/>
    <p:sldId id="256" r:id="rId4"/>
    <p:sldId id="276" r:id="rId5"/>
    <p:sldId id="262" r:id="rId6"/>
    <p:sldId id="261" r:id="rId7"/>
    <p:sldId id="263" r:id="rId8"/>
    <p:sldId id="267" r:id="rId9"/>
    <p:sldId id="268" r:id="rId10"/>
    <p:sldId id="279" r:id="rId11"/>
    <p:sldId id="266" r:id="rId12"/>
    <p:sldId id="278" r:id="rId13"/>
    <p:sldId id="259" r:id="rId14"/>
    <p:sldId id="280" r:id="rId15"/>
    <p:sldId id="281" r:id="rId16"/>
    <p:sldId id="265" r:id="rId17"/>
    <p:sldId id="260" r:id="rId18"/>
    <p:sldId id="269" r:id="rId19"/>
    <p:sldId id="270" r:id="rId20"/>
    <p:sldId id="271" r:id="rId21"/>
    <p:sldId id="27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84" autoAdjust="0"/>
  </p:normalViewPr>
  <p:slideViewPr>
    <p:cSldViewPr>
      <p:cViewPr varScale="1">
        <p:scale>
          <a:sx n="58" d="100"/>
          <a:sy n="58" d="100"/>
        </p:scale>
        <p:origin x="174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7926CB1-6700-4520-BAED-AECB7886D592}" type="datetimeFigureOut">
              <a:rPr lang="en-US"/>
              <a:pPr>
                <a:defRPr/>
              </a:pPr>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84547E6D-0EA4-45F0-9E7A-4FE2CA3D1715}" type="slidenum">
              <a:rPr lang="en-US"/>
              <a:pPr>
                <a:defRPr/>
              </a:pPr>
              <a:t>‹#›</a:t>
            </a:fld>
            <a:endParaRPr lang="en-US"/>
          </a:p>
        </p:txBody>
      </p:sp>
    </p:spTree>
    <p:extLst>
      <p:ext uri="{BB962C8B-B14F-4D97-AF65-F5344CB8AC3E}">
        <p14:creationId xmlns:p14="http://schemas.microsoft.com/office/powerpoint/2010/main" val="2509275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8282433-42D0-422A-8D6F-BB855C42A84B}" type="slidenum">
              <a:rPr lang="en-US" altLang="en-US" smtClean="0"/>
              <a:pPr eaLnBrk="1" hangingPunct="1"/>
              <a:t>3</a:t>
            </a:fld>
            <a:endParaRPr lang="en-US" altLang="en-US" smtClean="0"/>
          </a:p>
        </p:txBody>
      </p:sp>
    </p:spTree>
    <p:extLst>
      <p:ext uri="{BB962C8B-B14F-4D97-AF65-F5344CB8AC3E}">
        <p14:creationId xmlns:p14="http://schemas.microsoft.com/office/powerpoint/2010/main" val="400232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CA" altLang="en-US" dirty="0" smtClean="0"/>
              <a:t>The conventional way to empty latrines is to use a vacuum truck or other vehicle equipped with a motorized pump and storage tank. The pump is connected to a hose which is lowered into the pit, tank or chamber. The excreta is then pumped into the storage tank on the truck. Generally, the storage capacity of a vacuum truck is 3,000-10,000 litres (Tilley et al., 2014).</a:t>
            </a:r>
          </a:p>
          <a:p>
            <a:pPr marL="171450" indent="-171450" eaLnBrk="1" hangingPunct="1">
              <a:spcBef>
                <a:spcPct val="0"/>
              </a:spcBef>
              <a:buFont typeface="Arial" panose="020B0604020202020204" pitchFamily="34" charset="0"/>
              <a:buChar char="•"/>
            </a:pPr>
            <a:r>
              <a:rPr lang="en-CA" altLang="en-US" dirty="0" smtClean="0"/>
              <a:t>Motorized</a:t>
            </a:r>
            <a:r>
              <a:rPr lang="en-CA" altLang="en-US" baseline="0" dirty="0" smtClean="0"/>
              <a:t> emptying is often done with septic tanks.</a:t>
            </a: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9E6440-A728-4428-9216-E16D00DA8B6D}" type="slidenum">
              <a:rPr lang="en-US" altLang="en-US" smtClean="0"/>
              <a:pPr eaLnBrk="1" hangingPunct="1"/>
              <a:t>13</a:t>
            </a:fld>
            <a:endParaRPr lang="en-US" altLang="en-US" smtClean="0"/>
          </a:p>
        </p:txBody>
      </p:sp>
    </p:spTree>
    <p:extLst>
      <p:ext uri="{BB962C8B-B14F-4D97-AF65-F5344CB8AC3E}">
        <p14:creationId xmlns:p14="http://schemas.microsoft.com/office/powerpoint/2010/main" val="283628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5735F6-C378-4D34-87E6-D9EAED3741AF}" type="slidenum">
              <a:rPr lang="en-US" altLang="en-US" smtClean="0"/>
              <a:pPr eaLnBrk="1" hangingPunct="1"/>
              <a:t>14</a:t>
            </a:fld>
            <a:endParaRPr lang="en-US"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altLang="en-US" dirty="0" smtClean="0"/>
              <a:t>The conventional way to empty latrines is to use a vacuum truck or other vehicle equipped with a motorized pump and storage tank. The pump is connected to a hose which is lowered into the pit, tank or chamber. The excreta is then pumped into the storage tank on the truck. Generally, the storage capacity of a vacuum truck is 3,000-10,000 litres (Tilley et al., 2014).</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altLang="en-US" dirty="0" smtClean="0"/>
              <a:t>Motorized emptying is often done with septic tanks.</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278851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14E595-9EA2-4EFB-966F-739E220D039D}" type="slidenum">
              <a:rPr lang="en-US" altLang="en-US" smtClean="0"/>
              <a:pPr eaLnBrk="1" hangingPunct="1"/>
              <a:t>15</a:t>
            </a:fld>
            <a:endParaRPr lang="en-US" alt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CA" altLang="en-US" dirty="0" smtClean="0"/>
              <a:t>Ask the participants “What are the advantages of vacuum</a:t>
            </a:r>
            <a:r>
              <a:rPr lang="en-CA" altLang="en-US" baseline="0" dirty="0" smtClean="0"/>
              <a:t> trucks</a:t>
            </a:r>
            <a:r>
              <a:rPr lang="en-CA" altLang="en-US" dirty="0" smtClean="0"/>
              <a:t>?”</a:t>
            </a:r>
          </a:p>
          <a:p>
            <a:pPr marL="171450" indent="-171450" eaLnBrk="1" hangingPunct="1">
              <a:spcBef>
                <a:spcPct val="0"/>
              </a:spcBef>
              <a:buFont typeface="Arial" panose="020B0604020202020204" pitchFamily="34" charset="0"/>
              <a:buChar char="•"/>
            </a:pPr>
            <a:r>
              <a:rPr lang="en-CA" altLang="en-US" dirty="0" smtClean="0"/>
              <a:t>Show the list afterwards.</a:t>
            </a:r>
          </a:p>
          <a:p>
            <a:pPr eaLnBrk="1" hangingPunct="1">
              <a:spcBef>
                <a:spcPct val="0"/>
              </a:spcBef>
            </a:pPr>
            <a:endParaRPr lang="en-US" altLang="en-US" dirty="0" smtClean="0"/>
          </a:p>
        </p:txBody>
      </p:sp>
    </p:spTree>
    <p:extLst>
      <p:ext uri="{BB962C8B-B14F-4D97-AF65-F5344CB8AC3E}">
        <p14:creationId xmlns:p14="http://schemas.microsoft.com/office/powerpoint/2010/main" val="152613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14E595-9EA2-4EFB-966F-739E220D039D}" type="slidenum">
              <a:rPr lang="en-US" altLang="en-US" smtClean="0"/>
              <a:pPr eaLnBrk="1" hangingPunct="1"/>
              <a:t>16</a:t>
            </a:fld>
            <a:endParaRPr lang="en-US" alt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CA" altLang="en-US" dirty="0" smtClean="0"/>
              <a:t>Ask the participants “What are the limitations of vacuum</a:t>
            </a:r>
            <a:r>
              <a:rPr lang="en-CA" altLang="en-US" baseline="0" dirty="0" smtClean="0"/>
              <a:t> trucks</a:t>
            </a:r>
            <a:r>
              <a:rPr lang="en-CA" altLang="en-US" dirty="0" smtClean="0"/>
              <a:t>?”</a:t>
            </a:r>
          </a:p>
          <a:p>
            <a:pPr marL="171450" indent="-171450" eaLnBrk="1" hangingPunct="1">
              <a:spcBef>
                <a:spcPct val="0"/>
              </a:spcBef>
              <a:buFont typeface="Arial" panose="020B0604020202020204" pitchFamily="34" charset="0"/>
              <a:buChar char="•"/>
            </a:pPr>
            <a:r>
              <a:rPr lang="en-CA" altLang="en-US" dirty="0" smtClean="0"/>
              <a:t>Show the list afterwards.</a:t>
            </a:r>
          </a:p>
          <a:p>
            <a:pPr eaLnBrk="1" hangingPunct="1">
              <a:spcBef>
                <a:spcPct val="0"/>
              </a:spcBef>
            </a:pPr>
            <a:endParaRPr lang="en-US" altLang="en-US" dirty="0" smtClean="0"/>
          </a:p>
        </p:txBody>
      </p:sp>
    </p:spTree>
    <p:extLst>
      <p:ext uri="{BB962C8B-B14F-4D97-AF65-F5344CB8AC3E}">
        <p14:creationId xmlns:p14="http://schemas.microsoft.com/office/powerpoint/2010/main" val="246703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5735F6-C378-4D34-87E6-D9EAED3741AF}" type="slidenum">
              <a:rPr lang="en-US" altLang="en-US" smtClean="0"/>
              <a:pPr eaLnBrk="1" hangingPunct="1"/>
              <a:t>17</a:t>
            </a:fld>
            <a:endParaRPr lang="en-US"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Smaller, more mobile and inexpensive pumps and vehicles have been developed to help overcome the challenges of using a large vacuum truck. However, none these technologies are yet used at scale. </a:t>
            </a:r>
            <a:endParaRPr lang="en-CA" sz="1200" kern="1200" dirty="0" smtClean="0">
              <a:solidFill>
                <a:schemeClr val="tx1"/>
              </a:solidFill>
              <a:effectLst/>
              <a:latin typeface="+mn-lt"/>
              <a:ea typeface="+mn-ea"/>
              <a:cs typeface="+mn-cs"/>
            </a:endParaRPr>
          </a:p>
          <a:p>
            <a:pPr marL="171450" indent="-171450" eaLnBrk="1" hangingPunct="1">
              <a:spcBef>
                <a:spcPct val="0"/>
              </a:spcBef>
              <a:buFont typeface="Arial" panose="020B0604020202020204" pitchFamily="34" charset="0"/>
              <a:buChar char="•"/>
            </a:pPr>
            <a:r>
              <a:rPr lang="en-US" altLang="en-US" dirty="0" smtClean="0"/>
              <a:t>“</a:t>
            </a:r>
            <a:r>
              <a:rPr lang="en-US" altLang="en-US" dirty="0" err="1" smtClean="0"/>
              <a:t>Vacutugs</a:t>
            </a:r>
            <a:r>
              <a:rPr lang="en-US" altLang="en-US" dirty="0" smtClean="0"/>
              <a:t>”  Machines designed by UN Habitat for the emptying of latrines.  Vacuum tank, one engine with belts to drive the wheels or the pump.  Useful in urban areas where there is no space to dig a new latrine, and no access for large tanker trucks.  Essential to have a location and permission to dispose of the latrine contents.</a:t>
            </a:r>
          </a:p>
          <a:p>
            <a:pPr marL="171450" indent="-171450" eaLnBrk="1" hangingPunct="1">
              <a:spcBef>
                <a:spcPct val="0"/>
              </a:spcBef>
              <a:buFont typeface="Arial" panose="020B0604020202020204" pitchFamily="34" charset="0"/>
              <a:buChar char="•"/>
            </a:pPr>
            <a:r>
              <a:rPr lang="en-US" altLang="en-US" dirty="0" smtClean="0"/>
              <a:t>Trialed moderately successfully in Kenya, Mozambique and India.  </a:t>
            </a:r>
          </a:p>
          <a:p>
            <a:pPr marL="171450" indent="-171450" eaLnBrk="1" hangingPunct="1">
              <a:spcBef>
                <a:spcPct val="0"/>
              </a:spcBef>
              <a:buFont typeface="Arial" panose="020B0604020202020204" pitchFamily="34" charset="0"/>
              <a:buChar char="•"/>
            </a:pPr>
            <a:r>
              <a:rPr lang="en-US" altLang="en-US" dirty="0" smtClean="0"/>
              <a:t>Essential service but relatively expensive to buy and beyond the reach of entrepreneurs, not yet mass produced. </a:t>
            </a:r>
            <a:r>
              <a:rPr lang="en-CA" altLang="en-US" dirty="0" smtClean="0"/>
              <a:t>However, affordable, sanitary latrine emptying services could be provided by the private sector; similarly to taxi drivers who don’t own but rent the taxi for the day, latrine emptying equipment could be rented on a daily basis by small scale entrepreneurs.</a:t>
            </a:r>
            <a:endParaRPr lang="en-US" altLang="en-US" dirty="0" smtClean="0"/>
          </a:p>
        </p:txBody>
      </p:sp>
    </p:spTree>
    <p:extLst>
      <p:ext uri="{BB962C8B-B14F-4D97-AF65-F5344CB8AC3E}">
        <p14:creationId xmlns:p14="http://schemas.microsoft.com/office/powerpoint/2010/main" val="350074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77114-094A-47CF-9358-3F5F23C2BC52}" type="slidenum">
              <a:rPr lang="en-US" altLang="en-US" smtClean="0"/>
              <a:pPr eaLnBrk="1" hangingPunct="1"/>
              <a:t>18</a:t>
            </a:fld>
            <a:endParaRPr lang="en-US" alt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82667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165733-1FD2-4545-B6E8-6448815785E0}" type="slidenum">
              <a:rPr lang="en-US" altLang="en-US" smtClean="0"/>
              <a:pPr eaLnBrk="1" hangingPunct="1"/>
              <a:t>19</a:t>
            </a:fld>
            <a:endParaRPr lang="en-US" alt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993556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F5C7DF-F5AF-47A0-9A31-CAD87B66269F}" type="slidenum">
              <a:rPr lang="en-US" altLang="en-US" smtClean="0"/>
              <a:pPr eaLnBrk="1" hangingPunct="1"/>
              <a:t>20</a:t>
            </a:fld>
            <a:endParaRPr lang="en-US" alt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CA" altLang="en-US" dirty="0" smtClean="0"/>
              <a:t>A safe method for transporting the sludge must also be arranged. Vacuum trucks or other large vehicles with storage tanks are generally able to transport sludge directly to the treatment, use or disposal site. Manual workers generally use simple transportation methods that rely on human or animal power.</a:t>
            </a:r>
          </a:p>
          <a:p>
            <a:pPr marL="171450" indent="-171450" eaLnBrk="1" hangingPunct="1">
              <a:spcBef>
                <a:spcPct val="0"/>
              </a:spcBef>
              <a:buFont typeface="Arial" panose="020B0604020202020204" pitchFamily="34" charset="0"/>
              <a:buChar char="•"/>
            </a:pPr>
            <a:r>
              <a:rPr lang="en-CA" altLang="en-US" dirty="0" smtClean="0"/>
              <a:t>Manual workers often use open buckets to transport the sludge to the local disposal site. The sludge should be put into covered containers to reduce the risk of spills when it is transported.</a:t>
            </a:r>
            <a:endParaRPr lang="en-US" altLang="en-US" dirty="0" smtClean="0"/>
          </a:p>
        </p:txBody>
      </p:sp>
    </p:spTree>
    <p:extLst>
      <p:ext uri="{BB962C8B-B14F-4D97-AF65-F5344CB8AC3E}">
        <p14:creationId xmlns:p14="http://schemas.microsoft.com/office/powerpoint/2010/main" val="22646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D318C1-9D44-4813-A118-B8AAB7809E66}" type="slidenum">
              <a:rPr lang="en-US" altLang="en-US" smtClean="0"/>
              <a:pPr eaLnBrk="1" hangingPunct="1"/>
              <a:t>21</a:t>
            </a:fld>
            <a:endParaRPr lang="en-US" alt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CA" altLang="en-US" dirty="0" smtClean="0"/>
              <a:t>Explain that due to the challenges of transporting sludge more than 500 metres, a common practice is to dump or bury the sludge near the latrine, in the street or in nearby water sources. However, moving the sludge just a few meters away from where it was collected does not provide a sustainable or hygienic solution for sludge disposal.</a:t>
            </a:r>
          </a:p>
          <a:p>
            <a:pPr marL="171450" indent="-171450" eaLnBrk="1" hangingPunct="1">
              <a:spcBef>
                <a:spcPct val="0"/>
              </a:spcBef>
              <a:buFont typeface="Arial" panose="020B0604020202020204" pitchFamily="34" charset="0"/>
              <a:buChar char="•"/>
            </a:pPr>
            <a:r>
              <a:rPr lang="en-CA" altLang="en-US" dirty="0" smtClean="0"/>
              <a:t>Photo</a:t>
            </a:r>
            <a:r>
              <a:rPr lang="en-CA" altLang="en-US" baseline="0" dirty="0" smtClean="0"/>
              <a:t> shows sludge </a:t>
            </a:r>
            <a:r>
              <a:rPr lang="en-CA" altLang="en-US" dirty="0" smtClean="0"/>
              <a:t>that has been manually removed from pits being</a:t>
            </a:r>
            <a:r>
              <a:rPr lang="en-CA" altLang="en-US" baseline="0" dirty="0" smtClean="0"/>
              <a:t> </a:t>
            </a:r>
            <a:r>
              <a:rPr lang="en-CA" altLang="en-US" dirty="0" smtClean="0"/>
              <a:t>dumped into the local river at </a:t>
            </a:r>
            <a:r>
              <a:rPr lang="en-CA" altLang="en-US" dirty="0" err="1" smtClean="0"/>
              <a:t>Korogocho</a:t>
            </a:r>
            <a:r>
              <a:rPr lang="en-CA" altLang="en-US" dirty="0" smtClean="0"/>
              <a:t> slum near Nairobi, Kenya.</a:t>
            </a:r>
          </a:p>
          <a:p>
            <a:pPr marL="171450" indent="-171450" eaLnBrk="1" hangingPunct="1">
              <a:spcBef>
                <a:spcPct val="0"/>
              </a:spcBef>
              <a:buFont typeface="Arial" panose="020B0604020202020204" pitchFamily="34" charset="0"/>
              <a:buChar char="•"/>
            </a:pPr>
            <a:r>
              <a:rPr lang="en-CA" altLang="en-US" dirty="0" smtClean="0"/>
              <a:t>Explain that sludge treatment, use and disposal options will be discussed later in the workshop.</a:t>
            </a:r>
            <a:endParaRPr lang="en-US" altLang="en-US" dirty="0" smtClean="0"/>
          </a:p>
        </p:txBody>
      </p:sp>
    </p:spTree>
    <p:extLst>
      <p:ext uri="{BB962C8B-B14F-4D97-AF65-F5344CB8AC3E}">
        <p14:creationId xmlns:p14="http://schemas.microsoft.com/office/powerpoint/2010/main" val="16652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DAF6AC-E725-4B1F-97A0-D492BD737F48}" type="slidenum">
              <a:rPr lang="en-US" altLang="en-US" smtClean="0"/>
              <a:pPr eaLnBrk="1" hangingPunct="1"/>
              <a:t>5</a:t>
            </a:fld>
            <a:endParaRPr lang="en-US" alt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Latrines and other sanitation facilities are often emptied or cleaned manually</a:t>
            </a:r>
          </a:p>
          <a:p>
            <a:pPr eaLnBrk="1" hangingPunct="1">
              <a:spcBef>
                <a:spcPct val="0"/>
              </a:spcBef>
            </a:pPr>
            <a:endParaRPr lang="en-US" altLang="en-US" dirty="0" smtClean="0"/>
          </a:p>
        </p:txBody>
      </p:sp>
    </p:spTree>
    <p:extLst>
      <p:ext uri="{BB962C8B-B14F-4D97-AF65-F5344CB8AC3E}">
        <p14:creationId xmlns:p14="http://schemas.microsoft.com/office/powerpoint/2010/main" val="157313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There is often a social stigma attached to manual emptying. People willing to do this kind of work are often the very poor and disadvantaged as a way to earn an income. Manual emptying can be very unpleasant work, and it can pose a number of serious health and safety risks if it is not managed carefully. The tools used for manual emptying are simple – usually no more than a bucket, shovel and rope. Workers often use minimal or no personal protection, like gloves or boots, to prevent direct contact with the sludge. As a result, they report skin rashes and other diseases due to contact with the sludge (</a:t>
            </a:r>
            <a:r>
              <a:rPr lang="en-GB" sz="1200" kern="1200" dirty="0" err="1" smtClean="0">
                <a:solidFill>
                  <a:schemeClr val="tx1"/>
                </a:solidFill>
                <a:effectLst/>
                <a:latin typeface="+mn-lt"/>
                <a:ea typeface="+mn-ea"/>
                <a:cs typeface="+mn-cs"/>
              </a:rPr>
              <a:t>Chowdhry</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Kone</a:t>
            </a:r>
            <a:r>
              <a:rPr lang="en-GB" sz="1200" kern="1200" dirty="0" smtClean="0">
                <a:solidFill>
                  <a:schemeClr val="tx1"/>
                </a:solidFill>
                <a:effectLst/>
                <a:latin typeface="+mn-lt"/>
                <a:ea typeface="+mn-ea"/>
                <a:cs typeface="+mn-cs"/>
              </a:rPr>
              <a:t>, 2012; Opel, 2012). </a:t>
            </a:r>
            <a:endParaRPr lang="en-CA"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9309D3-3770-40F0-95CC-4BCC96D0D066}" type="slidenum">
              <a:rPr lang="en-US" altLang="en-US" smtClean="0"/>
              <a:pPr eaLnBrk="1" hangingPunct="1"/>
              <a:t>6</a:t>
            </a:fld>
            <a:endParaRPr lang="en-US" altLang="en-US" smtClean="0"/>
          </a:p>
        </p:txBody>
      </p:sp>
    </p:spTree>
    <p:extLst>
      <p:ext uri="{BB962C8B-B14F-4D97-AF65-F5344CB8AC3E}">
        <p14:creationId xmlns:p14="http://schemas.microsoft.com/office/powerpoint/2010/main" val="169052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sz="1200" kern="1200" dirty="0" smtClean="0">
                <a:solidFill>
                  <a:schemeClr val="tx1"/>
                </a:solidFill>
                <a:effectLst/>
                <a:latin typeface="+mn-lt"/>
                <a:ea typeface="+mn-ea"/>
                <a:cs typeface="+mn-cs"/>
              </a:rPr>
              <a:t>Manually emptying sludge (with buckets and shovel) from pits deeper than 1.5 metres is impossible, unless the emptier climbs inside the pit, which is a serious health and safety risk. </a:t>
            </a:r>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6F3C411-91C7-4761-9808-9217157A0BC9}" type="slidenum">
              <a:rPr lang="en-US" altLang="en-US" smtClean="0"/>
              <a:pPr eaLnBrk="1" hangingPunct="1"/>
              <a:t>7</a:t>
            </a:fld>
            <a:endParaRPr lang="en-US" altLang="en-US" smtClean="0"/>
          </a:p>
        </p:txBody>
      </p:sp>
    </p:spTree>
    <p:extLst>
      <p:ext uri="{BB962C8B-B14F-4D97-AF65-F5344CB8AC3E}">
        <p14:creationId xmlns:p14="http://schemas.microsoft.com/office/powerpoint/2010/main" val="168145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Case study in India:</a:t>
            </a:r>
          </a:p>
          <a:p>
            <a:pPr marL="171450" indent="-171450" eaLnBrk="1" hangingPunct="1">
              <a:spcBef>
                <a:spcPct val="0"/>
              </a:spcBef>
              <a:buFont typeface="Arial" panose="020B0604020202020204" pitchFamily="34" charset="0"/>
              <a:buChar char="•"/>
            </a:pPr>
            <a:r>
              <a:rPr lang="en-US" altLang="en-US" dirty="0" smtClean="0"/>
              <a:t>87% of emptiers</a:t>
            </a:r>
            <a:r>
              <a:rPr lang="en-US" altLang="en-US" baseline="0" dirty="0" smtClean="0"/>
              <a:t> consume alcohol. </a:t>
            </a:r>
          </a:p>
          <a:p>
            <a:pPr marL="171450" indent="-171450" eaLnBrk="1" hangingPunct="1">
              <a:spcBef>
                <a:spcPct val="0"/>
              </a:spcBef>
              <a:buFont typeface="Arial" panose="020B0604020202020204" pitchFamily="34" charset="0"/>
              <a:buChar char="•"/>
            </a:pPr>
            <a:r>
              <a:rPr lang="en-US" altLang="en-US" baseline="0" dirty="0" smtClean="0"/>
              <a:t>1,000 emptiers die every year in India in various ways including intoxication which increases injury and death rate while at work. </a:t>
            </a: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E8157D-C718-408C-9ED2-177610F620FF}" type="slidenum">
              <a:rPr lang="en-US" altLang="en-US" smtClean="0"/>
              <a:pPr eaLnBrk="1" hangingPunct="1"/>
              <a:t>8</a:t>
            </a:fld>
            <a:endParaRPr lang="en-US" altLang="en-US" smtClean="0"/>
          </a:p>
        </p:txBody>
      </p:sp>
    </p:spTree>
    <p:extLst>
      <p:ext uri="{BB962C8B-B14F-4D97-AF65-F5344CB8AC3E}">
        <p14:creationId xmlns:p14="http://schemas.microsoft.com/office/powerpoint/2010/main" val="417942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B9B1CB-BEF2-475E-9955-22D0D87CA4F8}" type="slidenum">
              <a:rPr lang="en-US" altLang="en-US" smtClean="0"/>
              <a:pPr eaLnBrk="1" hangingPunct="1"/>
              <a:t>9</a:t>
            </a:fld>
            <a:endParaRPr lang="en-US" altLang="en-US" smtClean="0"/>
          </a:p>
        </p:txBody>
      </p:sp>
    </p:spTree>
    <p:extLst>
      <p:ext uri="{BB962C8B-B14F-4D97-AF65-F5344CB8AC3E}">
        <p14:creationId xmlns:p14="http://schemas.microsoft.com/office/powerpoint/2010/main" val="316953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577114-094A-47CF-9358-3F5F23C2BC52}" type="slidenum">
              <a:rPr lang="en-US" altLang="en-US" smtClean="0"/>
              <a:pPr eaLnBrk="1" hangingPunct="1"/>
              <a:t>10</a:t>
            </a:fld>
            <a:endParaRPr lang="en-US" alt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Some portable, manually operated pumps have also been developed to improve the efficiency of manual emptying and better protect the health and safety of workers. Some of these technologies include the: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Manual </a:t>
            </a:r>
            <a:r>
              <a:rPr lang="en-GB" sz="1200" kern="1200" dirty="0" err="1" smtClean="0">
                <a:solidFill>
                  <a:schemeClr val="tx1"/>
                </a:solidFill>
                <a:effectLst/>
                <a:latin typeface="+mn-lt"/>
                <a:ea typeface="+mn-ea"/>
                <a:cs typeface="+mn-cs"/>
              </a:rPr>
              <a:t>Desludging</a:t>
            </a:r>
            <a:r>
              <a:rPr lang="en-GB" sz="1200" kern="1200" dirty="0" smtClean="0">
                <a:solidFill>
                  <a:schemeClr val="tx1"/>
                </a:solidFill>
                <a:effectLst/>
                <a:latin typeface="+mn-lt"/>
                <a:ea typeface="+mn-ea"/>
                <a:cs typeface="+mn-cs"/>
              </a:rPr>
              <a:t> Hand Pump (MDHP): Workers push and pull the handle of the hand pump, the sludge is pumped up through the main shaft, and discharged through a spout.</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dirty="0" smtClean="0">
                <a:effectLst/>
              </a:rPr>
              <a:t>Manual Pit Emptying Technology (MAPET): Hand pump connected to a vacuum tank mounted on a pushcart. When the hand pump is turned, air is sucked out of the vacuum tank and sludge is sucked up into the tank.</a:t>
            </a:r>
            <a:r>
              <a:rPr lang="en-CA" dirty="0" smtClean="0">
                <a:effectLst/>
              </a:rPr>
              <a:t>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Gulper: Works on the same concept as a water pump. When the handle is pumped, the sludge rises up through the bottom of the pump and is forced out of a spout.</a:t>
            </a: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749540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74B84F-4B1F-48EB-9346-C3D70AC3487A}" type="slidenum">
              <a:rPr lang="en-US" altLang="en-US" smtClean="0"/>
              <a:pPr eaLnBrk="1" hangingPunct="1"/>
              <a:t>11</a:t>
            </a:fld>
            <a:endParaRPr lang="en-US" alt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Arial" panose="020B0604020202020204" pitchFamily="34" charset="0"/>
              <a:buChar char="•"/>
            </a:pPr>
            <a:r>
              <a:rPr lang="en-CA" altLang="en-US" dirty="0" smtClean="0"/>
              <a:t>Ask the participants “What are the limitations of manual emptying?”</a:t>
            </a:r>
          </a:p>
          <a:p>
            <a:pPr marL="228600" indent="-228600" eaLnBrk="1" hangingPunct="1">
              <a:spcBef>
                <a:spcPct val="0"/>
              </a:spcBef>
              <a:buFont typeface="Arial" panose="020B0604020202020204" pitchFamily="34" charset="0"/>
              <a:buChar char="•"/>
            </a:pPr>
            <a:r>
              <a:rPr lang="en-CA" altLang="en-US" dirty="0" smtClean="0"/>
              <a:t>Show the list</a:t>
            </a:r>
            <a:r>
              <a:rPr lang="en-CA" altLang="en-US" baseline="0" dirty="0" smtClean="0"/>
              <a:t> </a:t>
            </a:r>
            <a:r>
              <a:rPr lang="en-CA" altLang="en-US" dirty="0" smtClean="0"/>
              <a:t>afterwards.</a:t>
            </a:r>
          </a:p>
        </p:txBody>
      </p:sp>
    </p:spTree>
    <p:extLst>
      <p:ext uri="{BB962C8B-B14F-4D97-AF65-F5344CB8AC3E}">
        <p14:creationId xmlns:p14="http://schemas.microsoft.com/office/powerpoint/2010/main" val="336944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74B84F-4B1F-48EB-9346-C3D70AC3487A}" type="slidenum">
              <a:rPr lang="en-US" altLang="en-US" smtClean="0"/>
              <a:pPr eaLnBrk="1" hangingPunct="1"/>
              <a:t>12</a:t>
            </a:fld>
            <a:endParaRPr lang="en-US" alt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Arial" panose="020B0604020202020204" pitchFamily="34" charset="0"/>
              <a:buChar char="•"/>
            </a:pPr>
            <a:r>
              <a:rPr lang="en-CA" altLang="en-US" dirty="0" smtClean="0"/>
              <a:t>Ask the participants</a:t>
            </a:r>
            <a:r>
              <a:rPr lang="en-CA" altLang="en-US" baseline="0" dirty="0" smtClean="0"/>
              <a:t> “What are some advantages of manual emptying?”</a:t>
            </a:r>
          </a:p>
          <a:p>
            <a:pPr marL="228600" indent="-228600" eaLnBrk="1" hangingPunct="1">
              <a:spcBef>
                <a:spcPct val="0"/>
              </a:spcBef>
              <a:buFont typeface="Arial" panose="020B0604020202020204" pitchFamily="34" charset="0"/>
              <a:buChar char="•"/>
            </a:pPr>
            <a:r>
              <a:rPr lang="en-CA" altLang="en-US" baseline="0" dirty="0" smtClean="0"/>
              <a:t>Show the list afterwards.</a:t>
            </a:r>
            <a:endParaRPr lang="en-CA" altLang="en-US" dirty="0" smtClean="0"/>
          </a:p>
        </p:txBody>
      </p:sp>
    </p:spTree>
    <p:extLst>
      <p:ext uri="{BB962C8B-B14F-4D97-AF65-F5344CB8AC3E}">
        <p14:creationId xmlns:p14="http://schemas.microsoft.com/office/powerpoint/2010/main" val="217941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68534D-C944-487B-845A-8E4FEA6FAEAD}" type="slidenum">
              <a:rPr lang="en-US"/>
              <a:pPr>
                <a:defRPr/>
              </a:pPr>
              <a:t>‹#›</a:t>
            </a:fld>
            <a:endParaRPr lang="en-US"/>
          </a:p>
        </p:txBody>
      </p:sp>
    </p:spTree>
    <p:extLst>
      <p:ext uri="{BB962C8B-B14F-4D97-AF65-F5344CB8AC3E}">
        <p14:creationId xmlns:p14="http://schemas.microsoft.com/office/powerpoint/2010/main" val="78677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2913EA9D-1C28-4590-A0B7-2ADB3869D341}" type="slidenum">
              <a:rPr lang="en-US"/>
              <a:pPr>
                <a:defRPr/>
              </a:pPr>
              <a:t>‹#›</a:t>
            </a:fld>
            <a:endParaRPr lang="en-US"/>
          </a:p>
        </p:txBody>
      </p:sp>
    </p:spTree>
    <p:extLst>
      <p:ext uri="{BB962C8B-B14F-4D97-AF65-F5344CB8AC3E}">
        <p14:creationId xmlns:p14="http://schemas.microsoft.com/office/powerpoint/2010/main" val="98610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820D19CD-1531-43E7-9487-13933AF49141}" type="slidenum">
              <a:rPr lang="en-US"/>
              <a:pPr>
                <a:defRPr/>
              </a:pPr>
              <a:t>‹#›</a:t>
            </a:fld>
            <a:endParaRPr lang="en-US"/>
          </a:p>
        </p:txBody>
      </p:sp>
    </p:spTree>
    <p:extLst>
      <p:ext uri="{BB962C8B-B14F-4D97-AF65-F5344CB8AC3E}">
        <p14:creationId xmlns:p14="http://schemas.microsoft.com/office/powerpoint/2010/main" val="99795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17C9F7D3-996C-464D-BCB4-B86C25A8B216}" type="slidenum">
              <a:rPr lang="en-US"/>
              <a:pPr>
                <a:defRPr/>
              </a:pPr>
              <a:t>‹#›</a:t>
            </a:fld>
            <a:endParaRPr lang="en-US"/>
          </a:p>
        </p:txBody>
      </p:sp>
    </p:spTree>
    <p:extLst>
      <p:ext uri="{BB962C8B-B14F-4D97-AF65-F5344CB8AC3E}">
        <p14:creationId xmlns:p14="http://schemas.microsoft.com/office/powerpoint/2010/main" val="70724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6D31C2EC-E8A8-48C8-AFEB-9346B3B615FE}" type="slidenum">
              <a:rPr lang="en-US"/>
              <a:pPr>
                <a:defRPr/>
              </a:pPr>
              <a:t>‹#›</a:t>
            </a:fld>
            <a:endParaRPr lang="en-US"/>
          </a:p>
        </p:txBody>
      </p:sp>
    </p:spTree>
    <p:extLst>
      <p:ext uri="{BB962C8B-B14F-4D97-AF65-F5344CB8AC3E}">
        <p14:creationId xmlns:p14="http://schemas.microsoft.com/office/powerpoint/2010/main" val="27233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4EAF4D5-1BDC-45D3-AAA0-1FEA50878B0F}" type="slidenum">
              <a:rPr lang="en-US"/>
              <a:pPr>
                <a:defRPr/>
              </a:pPr>
              <a:t>‹#›</a:t>
            </a:fld>
            <a:endParaRPr lang="en-US"/>
          </a:p>
        </p:txBody>
      </p:sp>
    </p:spTree>
    <p:extLst>
      <p:ext uri="{BB962C8B-B14F-4D97-AF65-F5344CB8AC3E}">
        <p14:creationId xmlns:p14="http://schemas.microsoft.com/office/powerpoint/2010/main" val="217360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52BA75EF-E254-4DEC-BAC3-0FBF30270E39}" type="slidenum">
              <a:rPr lang="en-US"/>
              <a:pPr>
                <a:defRPr/>
              </a:pPr>
              <a:t>‹#›</a:t>
            </a:fld>
            <a:endParaRPr lang="en-US"/>
          </a:p>
        </p:txBody>
      </p:sp>
    </p:spTree>
    <p:extLst>
      <p:ext uri="{BB962C8B-B14F-4D97-AF65-F5344CB8AC3E}">
        <p14:creationId xmlns:p14="http://schemas.microsoft.com/office/powerpoint/2010/main" val="178858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C5ED0FD4-89FE-451B-91AC-2B342CBFC87C}" type="slidenum">
              <a:rPr lang="en-US"/>
              <a:pPr>
                <a:defRPr/>
              </a:pPr>
              <a:t>‹#›</a:t>
            </a:fld>
            <a:endParaRPr lang="en-US"/>
          </a:p>
        </p:txBody>
      </p:sp>
    </p:spTree>
    <p:extLst>
      <p:ext uri="{BB962C8B-B14F-4D97-AF65-F5344CB8AC3E}">
        <p14:creationId xmlns:p14="http://schemas.microsoft.com/office/powerpoint/2010/main" val="33997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p:spPr>
        <p:txBody>
          <a:bodyPr/>
          <a:lstStyle>
            <a:lvl1pPr>
              <a:defRPr/>
            </a:lvl1pPr>
          </a:lstStyle>
          <a:p>
            <a:pPr>
              <a:defRPr/>
            </a:pPr>
            <a:fld id="{3E8B4E66-DA88-4A62-93B6-955CB19BD443}" type="slidenum">
              <a:rPr lang="en-US"/>
              <a:pPr>
                <a:defRPr/>
              </a:pPr>
              <a:t>‹#›</a:t>
            </a:fld>
            <a:endParaRPr lang="en-US"/>
          </a:p>
        </p:txBody>
      </p:sp>
    </p:spTree>
    <p:extLst>
      <p:ext uri="{BB962C8B-B14F-4D97-AF65-F5344CB8AC3E}">
        <p14:creationId xmlns:p14="http://schemas.microsoft.com/office/powerpoint/2010/main" val="29402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86AA9BC-EABC-48D4-B6E2-5FDAD0E1A461}" type="slidenum">
              <a:rPr lang="en-US"/>
              <a:pPr>
                <a:defRPr/>
              </a:pPr>
              <a:t>‹#›</a:t>
            </a:fld>
            <a:endParaRPr lang="en-US"/>
          </a:p>
        </p:txBody>
      </p:sp>
    </p:spTree>
    <p:extLst>
      <p:ext uri="{BB962C8B-B14F-4D97-AF65-F5344CB8AC3E}">
        <p14:creationId xmlns:p14="http://schemas.microsoft.com/office/powerpoint/2010/main" val="221467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1D72B554-66EF-4F0E-8572-C92005EF5CBC}" type="slidenum">
              <a:rPr lang="en-US"/>
              <a:pPr>
                <a:defRPr/>
              </a:pPr>
              <a:t>‹#›</a:t>
            </a:fld>
            <a:endParaRPr lang="en-US"/>
          </a:p>
        </p:txBody>
      </p:sp>
    </p:spTree>
    <p:extLst>
      <p:ext uri="{BB962C8B-B14F-4D97-AF65-F5344CB8AC3E}">
        <p14:creationId xmlns:p14="http://schemas.microsoft.com/office/powerpoint/2010/main" val="17391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Slide Number Placeholder 5"/>
          <p:cNvSpPr>
            <a:spLocks noGrp="1"/>
          </p:cNvSpPr>
          <p:nvPr>
            <p:ph type="sldNum" sz="quarter" idx="4"/>
          </p:nvPr>
        </p:nvSpPr>
        <p:spPr>
          <a:xfrm>
            <a:off x="8264525" y="6245225"/>
            <a:ext cx="422275" cy="476250"/>
          </a:xfrm>
          <a:prstGeom prst="rect">
            <a:avLst/>
          </a:prstGeom>
        </p:spPr>
        <p:txBody>
          <a:bodyPr/>
          <a:lstStyle>
            <a:lvl1pPr>
              <a:defRPr>
                <a:latin typeface="Arial" charset="0"/>
                <a:cs typeface="Arial" charset="0"/>
              </a:defRPr>
            </a:lvl1pPr>
          </a:lstStyle>
          <a:p>
            <a:pPr>
              <a:defRPr/>
            </a:pPr>
            <a:fld id="{9B4996E3-8D76-483B-BFF5-144B647404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flickriver.com/photos/gtzecosan/tags/rating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4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smtClean="0"/>
              <a:t>Manually Operated Pumps</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6" y="1594657"/>
            <a:ext cx="3394364" cy="424295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62400" y="1626523"/>
            <a:ext cx="4724400" cy="3108543"/>
          </a:xfrm>
          <a:prstGeom prst="rect">
            <a:avLst/>
          </a:prstGeom>
          <a:noFill/>
        </p:spPr>
        <p:txBody>
          <a:bodyPr>
            <a:spAutoFit/>
          </a:bodyPr>
          <a:lstStyle/>
          <a:p>
            <a:pPr marL="285750" indent="-285750">
              <a:buFont typeface="Arial" pitchFamily="34" charset="0"/>
              <a:buChar char="•"/>
              <a:defRPr/>
            </a:pPr>
            <a:r>
              <a:rPr lang="en-CA" sz="2800" dirty="0" smtClean="0"/>
              <a:t>Improve </a:t>
            </a:r>
            <a:r>
              <a:rPr lang="en-CA" sz="2800" dirty="0"/>
              <a:t>the efficiency of manual </a:t>
            </a:r>
            <a:r>
              <a:rPr lang="en-CA" sz="2800" dirty="0" smtClean="0"/>
              <a:t>emptying</a:t>
            </a:r>
          </a:p>
          <a:p>
            <a:pPr marL="285750" indent="-285750">
              <a:buFont typeface="Arial" pitchFamily="34" charset="0"/>
              <a:buChar char="•"/>
              <a:defRPr/>
            </a:pPr>
            <a:r>
              <a:rPr lang="en-CA" sz="2800" dirty="0" smtClean="0"/>
              <a:t>Better </a:t>
            </a:r>
            <a:r>
              <a:rPr lang="en-CA" sz="2800" dirty="0"/>
              <a:t>protect the health and safety of </a:t>
            </a:r>
            <a:r>
              <a:rPr lang="en-CA" sz="2800" dirty="0" smtClean="0"/>
              <a:t>workers</a:t>
            </a:r>
            <a:endParaRPr lang="en-CA" sz="2800" dirty="0"/>
          </a:p>
          <a:p>
            <a:pPr marL="285750" indent="-285750">
              <a:buFont typeface="Arial" pitchFamily="34" charset="0"/>
              <a:buChar char="•"/>
              <a:defRPr/>
            </a:pPr>
            <a:r>
              <a:rPr lang="en-CA" sz="2800" dirty="0" smtClean="0"/>
              <a:t>For </a:t>
            </a:r>
            <a:r>
              <a:rPr lang="en-CA" sz="2800" dirty="0"/>
              <a:t>semi-liquid sludge</a:t>
            </a:r>
          </a:p>
          <a:p>
            <a:pPr marL="285750" indent="-285750">
              <a:buFont typeface="Arial" pitchFamily="34" charset="0"/>
              <a:buChar char="•"/>
              <a:defRPr/>
            </a:pPr>
            <a:r>
              <a:rPr lang="en-CA" sz="2800" dirty="0" smtClean="0"/>
              <a:t>Requires </a:t>
            </a:r>
            <a:r>
              <a:rPr lang="en-CA" sz="2800" dirty="0"/>
              <a:t>a lot of </a:t>
            </a:r>
            <a:r>
              <a:rPr lang="en-CA" sz="2800" dirty="0" smtClean="0"/>
              <a:t>strength to operate the hand pump</a:t>
            </a:r>
            <a:endParaRPr lang="en-US" sz="2800" dirty="0"/>
          </a:p>
        </p:txBody>
      </p:sp>
      <p:sp>
        <p:nvSpPr>
          <p:cNvPr id="24584" name="TextBox 11"/>
          <p:cNvSpPr txBox="1">
            <a:spLocks noChangeArrowheads="1"/>
          </p:cNvSpPr>
          <p:nvPr/>
        </p:nvSpPr>
        <p:spPr bwMode="auto">
          <a:xfrm>
            <a:off x="5905500" y="6400800"/>
            <a:ext cx="403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a:t>
            </a:r>
            <a:r>
              <a:rPr lang="en-US" altLang="en-US" sz="1000" dirty="0" smtClean="0"/>
              <a:t>Credit: </a:t>
            </a:r>
            <a:r>
              <a:rPr lang="en-US" altLang="en-US" sz="1000" dirty="0" smtClean="0"/>
              <a:t>Low </a:t>
            </a:r>
            <a:r>
              <a:rPr lang="en-US" altLang="en-US" sz="1000" dirty="0"/>
              <a:t>Cost Sludge Removal, </a:t>
            </a:r>
            <a:r>
              <a:rPr lang="en-US" altLang="en-US" sz="1000" dirty="0" err="1"/>
              <a:t>WashPlus</a:t>
            </a:r>
            <a:r>
              <a:rPr lang="en-US" altLang="en-US" sz="1000" dirty="0"/>
              <a:t>, </a:t>
            </a:r>
            <a:r>
              <a:rPr lang="en-US" altLang="en-US" sz="1000" dirty="0" smtClean="0"/>
              <a:t>2011)</a:t>
            </a:r>
            <a:endParaRPr lang="en-US" altLang="en-US" sz="1000" dirty="0"/>
          </a:p>
        </p:txBody>
      </p:sp>
    </p:spTree>
    <p:extLst>
      <p:ext uri="{BB962C8B-B14F-4D97-AF65-F5344CB8AC3E}">
        <p14:creationId xmlns:p14="http://schemas.microsoft.com/office/powerpoint/2010/main" val="2871506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475" y="304800"/>
            <a:ext cx="8991600" cy="1143000"/>
          </a:xfrm>
        </p:spPr>
        <p:txBody>
          <a:bodyPr/>
          <a:lstStyle/>
          <a:p>
            <a:pPr eaLnBrk="1" hangingPunct="1"/>
            <a:r>
              <a:rPr lang="en-US" altLang="en-US" b="1" dirty="0" smtClean="0"/>
              <a:t>Limitations of </a:t>
            </a:r>
            <a:br>
              <a:rPr lang="en-US" altLang="en-US" b="1" dirty="0" smtClean="0"/>
            </a:br>
            <a:r>
              <a:rPr lang="en-US" altLang="en-US" b="1" dirty="0" smtClean="0"/>
              <a:t>Manual Pit Emptying</a:t>
            </a:r>
          </a:p>
        </p:txBody>
      </p:sp>
      <p:sp>
        <p:nvSpPr>
          <p:cNvPr id="21507" name="Rectangle 3"/>
          <p:cNvSpPr>
            <a:spLocks noGrp="1" noChangeArrowheads="1"/>
          </p:cNvSpPr>
          <p:nvPr>
            <p:ph type="body" idx="1"/>
          </p:nvPr>
        </p:nvSpPr>
        <p:spPr>
          <a:xfrm>
            <a:off x="418475" y="1676400"/>
            <a:ext cx="8229600" cy="4525963"/>
          </a:xfrm>
        </p:spPr>
        <p:txBody>
          <a:bodyPr/>
          <a:lstStyle/>
          <a:p>
            <a:pPr eaLnBrk="1" hangingPunct="1">
              <a:lnSpc>
                <a:spcPct val="90000"/>
              </a:lnSpc>
            </a:pPr>
            <a:r>
              <a:rPr lang="en-CA" altLang="en-US" sz="2800" dirty="0" smtClean="0"/>
              <a:t>Time </a:t>
            </a:r>
            <a:r>
              <a:rPr lang="en-CA" altLang="en-US" sz="2800" dirty="0"/>
              <a:t>consuming: can take several days depending on the size of the </a:t>
            </a:r>
            <a:r>
              <a:rPr lang="en-CA" altLang="en-US" sz="2800" dirty="0" smtClean="0"/>
              <a:t>pit</a:t>
            </a:r>
          </a:p>
          <a:p>
            <a:pPr eaLnBrk="1" hangingPunct="1">
              <a:lnSpc>
                <a:spcPct val="90000"/>
              </a:lnSpc>
            </a:pPr>
            <a:r>
              <a:rPr lang="en-CA" altLang="en-US" sz="2800" dirty="0" smtClean="0"/>
              <a:t>Hard </a:t>
            </a:r>
            <a:r>
              <a:rPr lang="en-CA" altLang="en-US" sz="2800" dirty="0"/>
              <a:t>and unpleasant work</a:t>
            </a:r>
          </a:p>
          <a:p>
            <a:pPr eaLnBrk="1" hangingPunct="1">
              <a:lnSpc>
                <a:spcPct val="90000"/>
              </a:lnSpc>
            </a:pPr>
            <a:r>
              <a:rPr lang="en-CA" altLang="en-US" sz="2800" dirty="0" smtClean="0"/>
              <a:t>Increased </a:t>
            </a:r>
            <a:r>
              <a:rPr lang="en-CA" altLang="en-US" sz="2800" dirty="0"/>
              <a:t>health risks from exposure to excreta</a:t>
            </a:r>
          </a:p>
          <a:p>
            <a:pPr eaLnBrk="1" hangingPunct="1">
              <a:lnSpc>
                <a:spcPct val="90000"/>
              </a:lnSpc>
            </a:pPr>
            <a:r>
              <a:rPr lang="en-CA" altLang="en-US" sz="2800" dirty="0" smtClean="0"/>
              <a:t>Increased </a:t>
            </a:r>
            <a:r>
              <a:rPr lang="en-CA" altLang="en-US" sz="2800" dirty="0"/>
              <a:t>safety risks from entering pits</a:t>
            </a:r>
          </a:p>
          <a:p>
            <a:pPr eaLnBrk="1" hangingPunct="1">
              <a:lnSpc>
                <a:spcPct val="90000"/>
              </a:lnSpc>
            </a:pPr>
            <a:r>
              <a:rPr lang="en-CA" altLang="en-US" sz="2800" dirty="0" smtClean="0"/>
              <a:t>Increased </a:t>
            </a:r>
            <a:r>
              <a:rPr lang="en-CA" altLang="en-US" sz="2800" dirty="0"/>
              <a:t>environmental risk from spilt excreta</a:t>
            </a:r>
          </a:p>
          <a:p>
            <a:pPr eaLnBrk="1" hangingPunct="1">
              <a:lnSpc>
                <a:spcPct val="90000"/>
              </a:lnSpc>
            </a:pPr>
            <a:r>
              <a:rPr lang="en-CA" altLang="en-US" sz="2800" dirty="0" smtClean="0"/>
              <a:t>Requires </a:t>
            </a:r>
            <a:r>
              <a:rPr lang="en-CA" altLang="en-US" sz="2800" dirty="0"/>
              <a:t>local excreta treatment, use or disposal since transporting excreta more than 0.5 km is impractical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475" y="304800"/>
            <a:ext cx="8991600" cy="1143000"/>
          </a:xfrm>
        </p:spPr>
        <p:txBody>
          <a:bodyPr/>
          <a:lstStyle/>
          <a:p>
            <a:pPr eaLnBrk="1" hangingPunct="1"/>
            <a:r>
              <a:rPr lang="en-US" altLang="en-US" b="1" dirty="0" smtClean="0"/>
              <a:t>Advantages of </a:t>
            </a:r>
            <a:br>
              <a:rPr lang="en-US" altLang="en-US" b="1" dirty="0" smtClean="0"/>
            </a:br>
            <a:r>
              <a:rPr lang="en-US" altLang="en-US" b="1" dirty="0" smtClean="0"/>
              <a:t>Manual Pit Emptying</a:t>
            </a:r>
          </a:p>
        </p:txBody>
      </p:sp>
      <p:sp>
        <p:nvSpPr>
          <p:cNvPr id="21507" name="Rectangle 3"/>
          <p:cNvSpPr>
            <a:spLocks noGrp="1" noChangeArrowheads="1"/>
          </p:cNvSpPr>
          <p:nvPr>
            <p:ph type="body" idx="1"/>
          </p:nvPr>
        </p:nvSpPr>
        <p:spPr>
          <a:xfrm>
            <a:off x="418475" y="1676400"/>
            <a:ext cx="8229600" cy="4525963"/>
          </a:xfrm>
        </p:spPr>
        <p:txBody>
          <a:bodyPr/>
          <a:lstStyle/>
          <a:p>
            <a:pPr lvl="0"/>
            <a:r>
              <a:rPr lang="en-GB" sz="2800" dirty="0"/>
              <a:t>Potential for local job and income generation</a:t>
            </a:r>
            <a:endParaRPr lang="en-CA" sz="2800" dirty="0"/>
          </a:p>
          <a:p>
            <a:pPr lvl="0"/>
            <a:r>
              <a:rPr lang="en-GB" sz="2800" dirty="0"/>
              <a:t>Hand pumps can be built and repaired with locally available materials</a:t>
            </a:r>
            <a:endParaRPr lang="en-CA" sz="2800" dirty="0"/>
          </a:p>
          <a:p>
            <a:pPr lvl="0"/>
            <a:r>
              <a:rPr lang="en-GB" sz="2800" dirty="0"/>
              <a:t>Provides service to difficult to access households</a:t>
            </a:r>
            <a:endParaRPr lang="en-CA" sz="2800" dirty="0"/>
          </a:p>
          <a:p>
            <a:r>
              <a:rPr lang="en-GB" sz="2800" dirty="0"/>
              <a:t>More affordable service for the poor</a:t>
            </a:r>
            <a:endParaRPr lang="en-US" altLang="en-US" sz="2800" dirty="0" smtClean="0"/>
          </a:p>
        </p:txBody>
      </p:sp>
    </p:spTree>
    <p:extLst>
      <p:ext uri="{BB962C8B-B14F-4D97-AF65-F5344CB8AC3E}">
        <p14:creationId xmlns:p14="http://schemas.microsoft.com/office/powerpoint/2010/main" val="36261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b="1" dirty="0" smtClean="0"/>
              <a:t>Motorized Emptying</a:t>
            </a:r>
          </a:p>
        </p:txBody>
      </p:sp>
      <p:pic>
        <p:nvPicPr>
          <p:cNvPr id="22531" name="Picture 5" descr="Vacuum_truck_(coutesy WEDC (c) Rod Shaw) (Smal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47700" y="1600200"/>
            <a:ext cx="7848600" cy="4525963"/>
          </a:xfrm>
          <a:noFill/>
          <a:extLst>
            <a:ext uri="{909E8E84-426E-40DD-AFC4-6F175D3DCCD1}">
              <a14:hiddenFill xmlns:a14="http://schemas.microsoft.com/office/drawing/2010/main">
                <a:solidFill>
                  <a:srgbClr val="FFFFFF"/>
                </a:solidFill>
              </a14:hiddenFill>
            </a:ext>
          </a:extLst>
        </p:spPr>
      </p:pic>
      <p:sp>
        <p:nvSpPr>
          <p:cNvPr id="4" name="TextBox 11"/>
          <p:cNvSpPr txBox="1">
            <a:spLocks noChangeArrowheads="1"/>
          </p:cNvSpPr>
          <p:nvPr/>
        </p:nvSpPr>
        <p:spPr bwMode="auto">
          <a:xfrm>
            <a:off x="7658100" y="6308725"/>
            <a:ext cx="148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a:t>
            </a:r>
            <a:r>
              <a:rPr lang="en-US" altLang="en-US" sz="1000" dirty="0" smtClean="0"/>
              <a:t>Credit: </a:t>
            </a:r>
            <a:r>
              <a:rPr lang="en-US" altLang="en-US" sz="1000" dirty="0" smtClean="0"/>
              <a:t>WEDC)</a:t>
            </a:r>
            <a:endParaRPr lang="en-US" alt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dirty="0" smtClean="0"/>
              <a:t>Vacuum Trucks</a:t>
            </a:r>
          </a:p>
        </p:txBody>
      </p:sp>
      <p:pic>
        <p:nvPicPr>
          <p:cNvPr id="23556" name="Picture 5" descr="fresh-water-ta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89929"/>
            <a:ext cx="6172200" cy="4585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24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eaLnBrk="1" hangingPunct="1"/>
            <a:r>
              <a:rPr lang="en-US" altLang="en-US" b="1" kern="0" dirty="0" smtClean="0"/>
              <a:t>Advantages of Vacuum Trucks</a:t>
            </a:r>
          </a:p>
        </p:txBody>
      </p:sp>
      <p:sp>
        <p:nvSpPr>
          <p:cNvPr id="2" name="Content Placeholder 1"/>
          <p:cNvSpPr>
            <a:spLocks noGrp="1"/>
          </p:cNvSpPr>
          <p:nvPr>
            <p:ph idx="1"/>
          </p:nvPr>
        </p:nvSpPr>
        <p:spPr/>
        <p:txBody>
          <a:bodyPr/>
          <a:lstStyle/>
          <a:p>
            <a:r>
              <a:rPr lang="en-CA" dirty="0" smtClean="0"/>
              <a:t>Fast</a:t>
            </a:r>
            <a:r>
              <a:rPr lang="en-CA" dirty="0"/>
              <a:t>, and generally efficient</a:t>
            </a:r>
          </a:p>
          <a:p>
            <a:r>
              <a:rPr lang="en-CA" dirty="0" smtClean="0"/>
              <a:t>Reduced </a:t>
            </a:r>
            <a:r>
              <a:rPr lang="en-CA" dirty="0"/>
              <a:t>health, safety and environmental risks</a:t>
            </a:r>
          </a:p>
          <a:p>
            <a:r>
              <a:rPr lang="en-CA" dirty="0" smtClean="0"/>
              <a:t>Can </a:t>
            </a:r>
            <a:r>
              <a:rPr lang="en-CA" dirty="0"/>
              <a:t>be a source of sustainable income</a:t>
            </a:r>
          </a:p>
          <a:p>
            <a:endParaRPr lang="en-CA" dirty="0"/>
          </a:p>
        </p:txBody>
      </p:sp>
    </p:spTree>
    <p:extLst>
      <p:ext uri="{BB962C8B-B14F-4D97-AF65-F5344CB8AC3E}">
        <p14:creationId xmlns:p14="http://schemas.microsoft.com/office/powerpoint/2010/main" val="54283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74638"/>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cs typeface="Arial" charset="0"/>
              </a:defRPr>
            </a:lvl2pPr>
            <a:lvl3pPr algn="ctr" rtl="0" eaLnBrk="0" fontAlgn="base" hangingPunct="0">
              <a:spcBef>
                <a:spcPct val="0"/>
              </a:spcBef>
              <a:spcAft>
                <a:spcPct val="0"/>
              </a:spcAft>
              <a:defRPr sz="4400">
                <a:solidFill>
                  <a:schemeClr val="accent2"/>
                </a:solidFill>
                <a:latin typeface="Arial" charset="0"/>
                <a:cs typeface="Arial" charset="0"/>
              </a:defRPr>
            </a:lvl3pPr>
            <a:lvl4pPr algn="ctr" rtl="0" eaLnBrk="0" fontAlgn="base" hangingPunct="0">
              <a:spcBef>
                <a:spcPct val="0"/>
              </a:spcBef>
              <a:spcAft>
                <a:spcPct val="0"/>
              </a:spcAft>
              <a:defRPr sz="4400">
                <a:solidFill>
                  <a:schemeClr val="accent2"/>
                </a:solidFill>
                <a:latin typeface="Arial" charset="0"/>
                <a:cs typeface="Arial" charset="0"/>
              </a:defRPr>
            </a:lvl4pPr>
            <a:lvl5pPr algn="ctr" rtl="0" eaLnBrk="0" fontAlgn="base" hangingPunct="0">
              <a:spcBef>
                <a:spcPct val="0"/>
              </a:spcBef>
              <a:spcAft>
                <a:spcPct val="0"/>
              </a:spcAft>
              <a:defRPr sz="4400">
                <a:solidFill>
                  <a:schemeClr val="accent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eaLnBrk="1" hangingPunct="1"/>
            <a:r>
              <a:rPr lang="en-US" altLang="en-US" b="1" kern="0" dirty="0" smtClean="0"/>
              <a:t>Limitations of Vacuum Trucks</a:t>
            </a:r>
          </a:p>
        </p:txBody>
      </p:sp>
      <p:sp>
        <p:nvSpPr>
          <p:cNvPr id="2" name="Content Placeholder 1"/>
          <p:cNvSpPr>
            <a:spLocks noGrp="1"/>
          </p:cNvSpPr>
          <p:nvPr>
            <p:ph idx="1"/>
          </p:nvPr>
        </p:nvSpPr>
        <p:spPr>
          <a:xfrm>
            <a:off x="457200" y="1417638"/>
            <a:ext cx="8229600" cy="4525963"/>
          </a:xfrm>
        </p:spPr>
        <p:txBody>
          <a:bodyPr/>
          <a:lstStyle/>
          <a:p>
            <a:r>
              <a:rPr lang="en-CA" dirty="0" smtClean="0"/>
              <a:t>Expensive</a:t>
            </a:r>
            <a:endParaRPr lang="en-CA" dirty="0"/>
          </a:p>
          <a:p>
            <a:r>
              <a:rPr lang="en-CA" dirty="0" smtClean="0"/>
              <a:t>Not </a:t>
            </a:r>
            <a:r>
              <a:rPr lang="en-CA" dirty="0"/>
              <a:t>all households can afford the service</a:t>
            </a:r>
          </a:p>
          <a:p>
            <a:r>
              <a:rPr lang="en-CA" dirty="0" smtClean="0"/>
              <a:t>Difficult </a:t>
            </a:r>
            <a:r>
              <a:rPr lang="en-CA" dirty="0"/>
              <a:t>to access narrow streets and poor roads</a:t>
            </a:r>
          </a:p>
          <a:p>
            <a:r>
              <a:rPr lang="en-CA" dirty="0" smtClean="0"/>
              <a:t>Cannot </a:t>
            </a:r>
            <a:r>
              <a:rPr lang="en-CA" dirty="0"/>
              <a:t>pump thick, dried sludge </a:t>
            </a:r>
          </a:p>
          <a:p>
            <a:r>
              <a:rPr lang="en-CA" dirty="0" smtClean="0"/>
              <a:t>Pumps </a:t>
            </a:r>
            <a:r>
              <a:rPr lang="en-CA" dirty="0"/>
              <a:t>can usually only suck down to a depth of 2–3 metres </a:t>
            </a:r>
          </a:p>
          <a:p>
            <a:r>
              <a:rPr lang="en-CA" dirty="0" smtClean="0"/>
              <a:t>Pump </a:t>
            </a:r>
            <a:r>
              <a:rPr lang="en-CA" dirty="0"/>
              <a:t>must </a:t>
            </a:r>
            <a:r>
              <a:rPr lang="en-CA" dirty="0" smtClean="0"/>
              <a:t>within </a:t>
            </a:r>
            <a:r>
              <a:rPr lang="en-CA" dirty="0"/>
              <a:t>30 metres of the latrine</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33075"/>
            <a:ext cx="8229600" cy="1143000"/>
          </a:xfrm>
        </p:spPr>
        <p:txBody>
          <a:bodyPr/>
          <a:lstStyle/>
          <a:p>
            <a:pPr eaLnBrk="1" hangingPunct="1"/>
            <a:r>
              <a:rPr lang="en-US" altLang="en-US" b="1" dirty="0" smtClean="0"/>
              <a:t>Smaller and More Mobile Motorized Options</a:t>
            </a:r>
          </a:p>
        </p:txBody>
      </p:sp>
      <p:pic>
        <p:nvPicPr>
          <p:cNvPr id="23555" name="Picture 3" descr="Vacutug UN Habit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069" y="1676400"/>
            <a:ext cx="6177862" cy="4449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smtClean="0"/>
              <a:t>Other Motorized Options</a:t>
            </a:r>
          </a:p>
        </p:txBody>
      </p:sp>
      <p:sp>
        <p:nvSpPr>
          <p:cNvPr id="10" name="TextBox 9"/>
          <p:cNvSpPr txBox="1"/>
          <p:nvPr/>
        </p:nvSpPr>
        <p:spPr>
          <a:xfrm>
            <a:off x="4572000" y="2477293"/>
            <a:ext cx="4724400" cy="2246313"/>
          </a:xfrm>
          <a:prstGeom prst="rect">
            <a:avLst/>
          </a:prstGeom>
          <a:noFill/>
        </p:spPr>
        <p:txBody>
          <a:bodyPr>
            <a:spAutoFit/>
          </a:bodyPr>
          <a:lstStyle/>
          <a:p>
            <a:pPr>
              <a:defRPr/>
            </a:pPr>
            <a:r>
              <a:rPr lang="en-CA" sz="2800" dirty="0"/>
              <a:t>EVAC:</a:t>
            </a:r>
          </a:p>
          <a:p>
            <a:pPr marL="285750" indent="-285750">
              <a:buFont typeface="Arial" pitchFamily="34" charset="0"/>
              <a:buChar char="•"/>
              <a:defRPr/>
            </a:pPr>
            <a:r>
              <a:rPr lang="en-CA" sz="2800" dirty="0"/>
              <a:t>For liquid sludge</a:t>
            </a:r>
          </a:p>
          <a:p>
            <a:pPr marL="285750" indent="-285750">
              <a:buFont typeface="Arial" pitchFamily="34" charset="0"/>
              <a:buChar char="•"/>
              <a:defRPr/>
            </a:pPr>
            <a:r>
              <a:rPr lang="en-CA" sz="2800" dirty="0"/>
              <a:t>Vacuum reservoir system</a:t>
            </a:r>
          </a:p>
          <a:p>
            <a:pPr marL="285750" indent="-285750">
              <a:buFont typeface="Arial" pitchFamily="34" charset="0"/>
              <a:buChar char="•"/>
              <a:defRPr/>
            </a:pPr>
            <a:r>
              <a:rPr lang="en-CA" sz="2800" dirty="0" smtClean="0"/>
              <a:t>Motorized</a:t>
            </a:r>
            <a:endParaRPr lang="en-CA" sz="2800" dirty="0"/>
          </a:p>
          <a:p>
            <a:pPr marL="285750" indent="-285750">
              <a:buFont typeface="Arial" pitchFamily="34" charset="0"/>
              <a:buChar char="•"/>
              <a:defRPr/>
            </a:pPr>
            <a:r>
              <a:rPr lang="en-CA" sz="2800" dirty="0"/>
              <a:t>Still under development</a:t>
            </a:r>
            <a:endParaRPr lang="en-US" sz="2800" dirty="0"/>
          </a:p>
        </p:txBody>
      </p:sp>
      <p:pic>
        <p:nvPicPr>
          <p:cNvPr id="245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493479" cy="45640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Box 11"/>
          <p:cNvSpPr txBox="1">
            <a:spLocks noChangeArrowheads="1"/>
          </p:cNvSpPr>
          <p:nvPr/>
        </p:nvSpPr>
        <p:spPr bwMode="auto">
          <a:xfrm>
            <a:off x="5791200" y="6400800"/>
            <a:ext cx="403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(Credit: </a:t>
            </a:r>
            <a:r>
              <a:rPr lang="en-US" altLang="en-US" sz="1000" dirty="0" smtClean="0"/>
              <a:t>Low </a:t>
            </a:r>
            <a:r>
              <a:rPr lang="en-US" altLang="en-US" sz="1000" dirty="0"/>
              <a:t>Cost Sludge Removal, </a:t>
            </a:r>
            <a:r>
              <a:rPr lang="en-US" altLang="en-US" sz="1000" dirty="0" err="1"/>
              <a:t>WashPlus</a:t>
            </a:r>
            <a:r>
              <a:rPr lang="en-US" altLang="en-US" sz="1000" dirty="0"/>
              <a:t>, </a:t>
            </a:r>
            <a:r>
              <a:rPr lang="en-US" altLang="en-US" sz="1000" dirty="0" smtClean="0"/>
              <a:t>2011)</a:t>
            </a:r>
            <a:endParaRPr lang="en-US" alt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b="1" dirty="0" smtClean="0"/>
              <a:t>Other Motorized Options</a:t>
            </a:r>
          </a:p>
        </p:txBody>
      </p:sp>
      <p:grpSp>
        <p:nvGrpSpPr>
          <p:cNvPr id="2" name="Group 1"/>
          <p:cNvGrpSpPr/>
          <p:nvPr/>
        </p:nvGrpSpPr>
        <p:grpSpPr>
          <a:xfrm>
            <a:off x="81391" y="1600200"/>
            <a:ext cx="5325414" cy="3609975"/>
            <a:chOff x="156604" y="1571625"/>
            <a:chExt cx="5325414" cy="3609975"/>
          </a:xfrm>
        </p:grpSpPr>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4" y="1571625"/>
              <a:ext cx="2703885" cy="360997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489" y="1571625"/>
              <a:ext cx="2621529" cy="3609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5514099" y="1828800"/>
            <a:ext cx="4724400" cy="1816100"/>
          </a:xfrm>
          <a:prstGeom prst="rect">
            <a:avLst/>
          </a:prstGeom>
          <a:noFill/>
        </p:spPr>
        <p:txBody>
          <a:bodyPr>
            <a:spAutoFit/>
          </a:bodyPr>
          <a:lstStyle/>
          <a:p>
            <a:pPr>
              <a:defRPr/>
            </a:pPr>
            <a:r>
              <a:rPr lang="en-CA" sz="2800" dirty="0"/>
              <a:t>Pit Screw Auger:</a:t>
            </a:r>
          </a:p>
          <a:p>
            <a:pPr marL="285750" indent="-285750">
              <a:buFont typeface="Arial" pitchFamily="34" charset="0"/>
              <a:buChar char="•"/>
              <a:defRPr/>
            </a:pPr>
            <a:r>
              <a:rPr lang="en-CA" sz="2800" dirty="0"/>
              <a:t>For solid sludge</a:t>
            </a:r>
          </a:p>
          <a:p>
            <a:pPr marL="285750" indent="-285750">
              <a:buFont typeface="Arial" pitchFamily="34" charset="0"/>
              <a:buChar char="•"/>
              <a:defRPr/>
            </a:pPr>
            <a:r>
              <a:rPr lang="en-CA" sz="2800" dirty="0" smtClean="0"/>
              <a:t>7–25 </a:t>
            </a:r>
            <a:r>
              <a:rPr lang="en-CA" sz="2800" dirty="0"/>
              <a:t>L /min</a:t>
            </a:r>
          </a:p>
          <a:p>
            <a:pPr marL="285750" indent="-285750">
              <a:buFont typeface="Arial" pitchFamily="34" charset="0"/>
              <a:buChar char="•"/>
              <a:defRPr/>
            </a:pPr>
            <a:r>
              <a:rPr lang="en-CA" sz="2800" dirty="0"/>
              <a:t>Manual or </a:t>
            </a:r>
            <a:r>
              <a:rPr lang="en-CA" sz="2800" dirty="0" smtClean="0"/>
              <a:t>motorized</a:t>
            </a:r>
            <a:endParaRPr lang="en-US" sz="2800" dirty="0"/>
          </a:p>
        </p:txBody>
      </p:sp>
      <p:sp>
        <p:nvSpPr>
          <p:cNvPr id="25607" name="TextBox 8"/>
          <p:cNvSpPr txBox="1">
            <a:spLocks noChangeArrowheads="1"/>
          </p:cNvSpPr>
          <p:nvPr/>
        </p:nvSpPr>
        <p:spPr bwMode="auto">
          <a:xfrm>
            <a:off x="5791200" y="6362700"/>
            <a:ext cx="403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(Credit: Low </a:t>
            </a:r>
            <a:r>
              <a:rPr lang="en-US" altLang="en-US" sz="1000" dirty="0"/>
              <a:t>Cost Sludge Removal, </a:t>
            </a:r>
            <a:r>
              <a:rPr lang="en-US" altLang="en-US" sz="1000" dirty="0" err="1"/>
              <a:t>WashPlus</a:t>
            </a:r>
            <a:r>
              <a:rPr lang="en-US" altLang="en-US" sz="1000" dirty="0"/>
              <a:t>, </a:t>
            </a:r>
            <a:r>
              <a:rPr lang="en-US" altLang="en-US" sz="1000" dirty="0" smtClean="0"/>
              <a:t>2011)</a:t>
            </a:r>
            <a:endParaRPr lang="en-US" alt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447800"/>
            <a:ext cx="8744989" cy="3243965"/>
          </a:xfrm>
          <a:prstGeom prst="rect">
            <a:avLst/>
          </a:prstGeom>
        </p:spPr>
        <p:txBody>
          <a:bodyPr wrap="square">
            <a:spAutoFit/>
          </a:bodyPr>
          <a:lstStyle/>
          <a:p>
            <a:pPr algn="ctr">
              <a:spcBef>
                <a:spcPct val="20000"/>
              </a:spcBef>
              <a:defRPr/>
            </a:pPr>
            <a:r>
              <a:rPr lang="en-US" sz="3200" kern="0" dirty="0">
                <a:solidFill>
                  <a:srgbClr val="000000"/>
                </a:solidFill>
                <a:latin typeface="Arial"/>
                <a:cs typeface="Arial"/>
              </a:rPr>
              <a:t>This presentation is used with Lesson Plan </a:t>
            </a:r>
            <a:r>
              <a:rPr lang="en-US" sz="3200" kern="0" dirty="0" smtClean="0">
                <a:latin typeface="Arial"/>
                <a:cs typeface="Arial"/>
              </a:rPr>
              <a:t>20</a:t>
            </a:r>
            <a:r>
              <a:rPr lang="en-US" sz="3200" kern="0" dirty="0" smtClean="0">
                <a:solidFill>
                  <a:srgbClr val="000000"/>
                </a:solidFill>
                <a:latin typeface="Arial"/>
                <a:cs typeface="Arial"/>
              </a:rPr>
              <a:t>: Emptying Latrines and Transporting Sludge in </a:t>
            </a:r>
            <a:r>
              <a:rPr lang="en-US" sz="3200" kern="0" dirty="0">
                <a:solidFill>
                  <a:srgbClr val="000000"/>
                </a:solidFill>
                <a:latin typeface="Arial"/>
                <a:cs typeface="Arial"/>
              </a:rPr>
              <a:t>the </a:t>
            </a:r>
            <a:r>
              <a:rPr lang="en-US" sz="3200" kern="0" dirty="0" smtClean="0">
                <a:solidFill>
                  <a:srgbClr val="000000"/>
                </a:solidFill>
                <a:latin typeface="Arial"/>
                <a:cs typeface="Arial"/>
              </a:rPr>
              <a:t>Latrine Design and Construction Trainer Manual</a:t>
            </a:r>
            <a:r>
              <a:rPr lang="en-US" sz="3200" kern="0" dirty="0">
                <a:solidFill>
                  <a:srgbClr val="000000"/>
                </a:solidFill>
                <a:latin typeface="Arial"/>
                <a:cs typeface="Arial"/>
              </a:rPr>
              <a:t>. </a:t>
            </a:r>
          </a:p>
          <a:p>
            <a:pPr>
              <a:spcBef>
                <a:spcPct val="20000"/>
              </a:spcBef>
              <a:defRPr/>
            </a:pPr>
            <a:endParaRPr lang="en-US" sz="3200" kern="0" dirty="0">
              <a:solidFill>
                <a:srgbClr val="000000"/>
              </a:solidFill>
              <a:latin typeface="Arial"/>
              <a:cs typeface="Arial"/>
            </a:endParaRPr>
          </a:p>
          <a:p>
            <a:pPr algn="ctr">
              <a:spcBef>
                <a:spcPct val="20000"/>
              </a:spcBef>
              <a:defRPr/>
            </a:pPr>
            <a:r>
              <a:rPr lang="en-US" sz="3200" kern="0" dirty="0">
                <a:solidFill>
                  <a:srgbClr val="000000"/>
                </a:solidFill>
                <a:latin typeface="Arial"/>
                <a:cs typeface="Arial"/>
              </a:rPr>
              <a:t>Available at </a:t>
            </a:r>
            <a:r>
              <a:rPr lang="en-US" sz="3200" kern="0" dirty="0">
                <a:solidFill>
                  <a:srgbClr val="333399"/>
                </a:solidFill>
                <a:latin typeface="Arial"/>
                <a:cs typeface="Arial"/>
                <a:hlinkClick r:id="rId2"/>
              </a:rPr>
              <a:t>www.cawst.org/resources</a:t>
            </a:r>
            <a:endParaRPr lang="en-US" sz="3200" kern="0" dirty="0">
              <a:solidFill>
                <a:srgbClr val="333399"/>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673" y="4400307"/>
            <a:ext cx="1973980" cy="234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4" name="Rectangle 2"/>
          <p:cNvSpPr>
            <a:spLocks noGrp="1" noChangeArrowheads="1"/>
          </p:cNvSpPr>
          <p:nvPr>
            <p:ph type="title"/>
          </p:nvPr>
        </p:nvSpPr>
        <p:spPr>
          <a:xfrm>
            <a:off x="435325" y="142407"/>
            <a:ext cx="8229600" cy="1143000"/>
          </a:xfrm>
        </p:spPr>
        <p:txBody>
          <a:bodyPr/>
          <a:lstStyle/>
          <a:p>
            <a:pPr eaLnBrk="1" hangingPunct="1"/>
            <a:r>
              <a:rPr lang="en-US" altLang="en-US" b="1" dirty="0" smtClean="0"/>
              <a:t>How </a:t>
            </a:r>
            <a:r>
              <a:rPr lang="en-US" altLang="en-US" b="1" dirty="0"/>
              <a:t>D</a:t>
            </a:r>
            <a:r>
              <a:rPr lang="en-US" altLang="en-US" b="1" dirty="0" smtClean="0"/>
              <a:t>o You </a:t>
            </a:r>
            <a:br>
              <a:rPr lang="en-US" altLang="en-US" b="1" dirty="0" smtClean="0"/>
            </a:br>
            <a:r>
              <a:rPr lang="en-US" altLang="en-US" b="1" dirty="0" smtClean="0"/>
              <a:t>Transport the Sludge?</a:t>
            </a:r>
          </a:p>
        </p:txBody>
      </p:sp>
      <p:sp>
        <p:nvSpPr>
          <p:cNvPr id="28675" name="Rectangle 4"/>
          <p:cNvSpPr>
            <a:spLocks noGrp="1" noChangeArrowheads="1"/>
          </p:cNvSpPr>
          <p:nvPr>
            <p:ph type="body" idx="1"/>
          </p:nvPr>
        </p:nvSpPr>
        <p:spPr>
          <a:xfrm>
            <a:off x="435325" y="1999314"/>
            <a:ext cx="8229600" cy="4876800"/>
          </a:xfrm>
        </p:spPr>
        <p:txBody>
          <a:bodyPr/>
          <a:lstStyle/>
          <a:p>
            <a:pPr eaLnBrk="1" hangingPunct="1">
              <a:lnSpc>
                <a:spcPct val="90000"/>
              </a:lnSpc>
            </a:pPr>
            <a:r>
              <a:rPr lang="en-CA" altLang="en-US" dirty="0" smtClean="0"/>
              <a:t>Wheelbarrow</a:t>
            </a:r>
          </a:p>
          <a:p>
            <a:pPr eaLnBrk="1" hangingPunct="1">
              <a:lnSpc>
                <a:spcPct val="90000"/>
              </a:lnSpc>
            </a:pPr>
            <a:r>
              <a:rPr lang="en-CA" altLang="en-US" dirty="0" smtClean="0"/>
              <a:t>Wagon</a:t>
            </a:r>
          </a:p>
          <a:p>
            <a:pPr eaLnBrk="1" hangingPunct="1">
              <a:lnSpc>
                <a:spcPct val="90000"/>
              </a:lnSpc>
            </a:pPr>
            <a:r>
              <a:rPr lang="en-CA" altLang="en-US" dirty="0" smtClean="0"/>
              <a:t>Cart</a:t>
            </a:r>
          </a:p>
          <a:p>
            <a:pPr eaLnBrk="1" hangingPunct="1">
              <a:lnSpc>
                <a:spcPct val="90000"/>
              </a:lnSpc>
            </a:pPr>
            <a:r>
              <a:rPr lang="en-CA" altLang="en-US" dirty="0" smtClean="0"/>
              <a:t>Rickshaw</a:t>
            </a:r>
          </a:p>
          <a:p>
            <a:pPr eaLnBrk="1" hangingPunct="1">
              <a:lnSpc>
                <a:spcPct val="90000"/>
              </a:lnSpc>
            </a:pPr>
            <a:r>
              <a:rPr lang="en-CA" altLang="en-US" dirty="0" smtClean="0"/>
              <a:t>Pick-up Truck</a:t>
            </a:r>
          </a:p>
          <a:p>
            <a:pPr eaLnBrk="1" hangingPunct="1">
              <a:lnSpc>
                <a:spcPct val="90000"/>
              </a:lnSpc>
            </a:pPr>
            <a:r>
              <a:rPr lang="en-CA" altLang="en-US" dirty="0" smtClean="0"/>
              <a:t>Covered containers!</a:t>
            </a:r>
          </a:p>
          <a:p>
            <a:pPr eaLnBrk="1" hangingPunct="1">
              <a:lnSpc>
                <a:spcPct val="90000"/>
              </a:lnSpc>
            </a:pPr>
            <a:endParaRPr lang="en-US" altLang="en-US" dirty="0" smtClean="0"/>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752600"/>
            <a:ext cx="2832926" cy="15759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2472" y="3449118"/>
            <a:ext cx="2872913" cy="162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228600"/>
            <a:ext cx="9067800" cy="1143000"/>
          </a:xfrm>
        </p:spPr>
        <p:txBody>
          <a:bodyPr/>
          <a:lstStyle/>
          <a:p>
            <a:pPr eaLnBrk="1" hangingPunct="1"/>
            <a:r>
              <a:rPr lang="en-US" altLang="en-US" b="1" dirty="0" smtClean="0"/>
              <a:t>What Is Done With the Sludge?</a:t>
            </a:r>
          </a:p>
        </p:txBody>
      </p:sp>
      <p:sp>
        <p:nvSpPr>
          <p:cNvPr id="29699" name="Rectangle 4"/>
          <p:cNvSpPr>
            <a:spLocks noGrp="1" noChangeArrowheads="1"/>
          </p:cNvSpPr>
          <p:nvPr>
            <p:ph type="body" idx="1"/>
          </p:nvPr>
        </p:nvSpPr>
        <p:spPr>
          <a:xfrm>
            <a:off x="533400" y="1336589"/>
            <a:ext cx="7772400" cy="4876800"/>
          </a:xfrm>
        </p:spPr>
        <p:txBody>
          <a:bodyPr/>
          <a:lstStyle/>
          <a:p>
            <a:pPr eaLnBrk="1" hangingPunct="1">
              <a:lnSpc>
                <a:spcPct val="90000"/>
              </a:lnSpc>
            </a:pPr>
            <a:r>
              <a:rPr lang="en-CA" altLang="en-US" dirty="0" smtClean="0"/>
              <a:t>Dumped near </a:t>
            </a:r>
            <a:r>
              <a:rPr lang="en-CA" altLang="en-US" dirty="0"/>
              <a:t>the </a:t>
            </a:r>
            <a:r>
              <a:rPr lang="en-CA" altLang="en-US" dirty="0" smtClean="0"/>
              <a:t>latrine</a:t>
            </a:r>
          </a:p>
          <a:p>
            <a:pPr eaLnBrk="1" hangingPunct="1">
              <a:lnSpc>
                <a:spcPct val="90000"/>
              </a:lnSpc>
            </a:pPr>
            <a:r>
              <a:rPr lang="en-CA" altLang="en-US" dirty="0" smtClean="0"/>
              <a:t>Dumped into </a:t>
            </a:r>
            <a:r>
              <a:rPr lang="en-CA" altLang="en-US" dirty="0"/>
              <a:t>a </a:t>
            </a:r>
            <a:r>
              <a:rPr lang="en-CA" altLang="en-US" dirty="0" smtClean="0"/>
              <a:t>canal, river </a:t>
            </a:r>
            <a:r>
              <a:rPr lang="en-CA" altLang="en-US" dirty="0"/>
              <a:t>or </a:t>
            </a:r>
            <a:r>
              <a:rPr lang="en-CA" altLang="en-US" dirty="0" smtClean="0"/>
              <a:t>lake</a:t>
            </a:r>
          </a:p>
          <a:p>
            <a:pPr eaLnBrk="1" hangingPunct="1">
              <a:lnSpc>
                <a:spcPct val="90000"/>
              </a:lnSpc>
            </a:pPr>
            <a:r>
              <a:rPr lang="en-CA" altLang="en-US" dirty="0" smtClean="0"/>
              <a:t>Disposed </a:t>
            </a:r>
            <a:r>
              <a:rPr lang="en-CA" altLang="en-US" dirty="0"/>
              <a:t>in a </a:t>
            </a:r>
            <a:r>
              <a:rPr lang="en-CA" altLang="en-US" dirty="0" smtClean="0"/>
              <a:t>sewer (not as common)</a:t>
            </a:r>
          </a:p>
          <a:p>
            <a:pPr eaLnBrk="1" hangingPunct="1">
              <a:lnSpc>
                <a:spcPct val="90000"/>
              </a:lnSpc>
            </a:pPr>
            <a:r>
              <a:rPr lang="en-CA" altLang="en-US" dirty="0" smtClean="0"/>
              <a:t>Other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0" y="3266753"/>
            <a:ext cx="4521200" cy="3390900"/>
          </a:xfrm>
          <a:prstGeom prst="rect">
            <a:avLst/>
          </a:prstGeom>
          <a:ln>
            <a:solidFill>
              <a:schemeClr val="tx1"/>
            </a:solidFill>
          </a:ln>
        </p:spPr>
      </p:pic>
      <p:sp>
        <p:nvSpPr>
          <p:cNvPr id="3" name="TextBox 2"/>
          <p:cNvSpPr txBox="1"/>
          <p:nvPr/>
        </p:nvSpPr>
        <p:spPr>
          <a:xfrm>
            <a:off x="6781800" y="6380654"/>
            <a:ext cx="2209800" cy="276999"/>
          </a:xfrm>
          <a:prstGeom prst="rect">
            <a:avLst/>
          </a:prstGeom>
          <a:noFill/>
        </p:spPr>
        <p:txBody>
          <a:bodyPr wrap="square" rtlCol="0">
            <a:spAutoFit/>
          </a:bodyPr>
          <a:lstStyle/>
          <a:p>
            <a:r>
              <a:rPr lang="en-CA" sz="1200" dirty="0" smtClean="0"/>
              <a:t>(Credit: </a:t>
            </a:r>
            <a:r>
              <a:rPr lang="en-CA" sz="1200" dirty="0" err="1" smtClean="0"/>
              <a:t>Mbalo</a:t>
            </a:r>
            <a:r>
              <a:rPr lang="en-CA" sz="1200" dirty="0" smtClean="0"/>
              <a:t>, 2012)</a:t>
            </a:r>
            <a:endParaRPr lang="en-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09613" y="2209800"/>
            <a:ext cx="7772400" cy="1470025"/>
          </a:xfrm>
        </p:spPr>
        <p:txBody>
          <a:bodyPr/>
          <a:lstStyle/>
          <a:p>
            <a:pPr eaLnBrk="1" hangingPunct="1"/>
            <a:r>
              <a:rPr lang="en-US" altLang="en-US" b="1" dirty="0" smtClean="0"/>
              <a:t>Emptying Latrines and Transporting Sludge</a:t>
            </a:r>
          </a:p>
        </p:txBody>
      </p:sp>
      <p:pic>
        <p:nvPicPr>
          <p:cNvPr id="15364"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b="1" dirty="0" smtClean="0"/>
              <a:t>Learning Outcomes</a:t>
            </a:r>
          </a:p>
        </p:txBody>
      </p:sp>
      <p:sp>
        <p:nvSpPr>
          <p:cNvPr id="15363" name="Rectangle 3"/>
          <p:cNvSpPr>
            <a:spLocks noGrp="1" noChangeArrowheads="1"/>
          </p:cNvSpPr>
          <p:nvPr>
            <p:ph type="body" idx="1"/>
          </p:nvPr>
        </p:nvSpPr>
        <p:spPr/>
        <p:txBody>
          <a:bodyPr/>
          <a:lstStyle/>
          <a:p>
            <a:pPr marL="514350" lvl="0" indent="-514350">
              <a:buFont typeface="+mj-lt"/>
              <a:buAutoNum type="arabicPeriod"/>
            </a:pPr>
            <a:r>
              <a:rPr lang="en-US" dirty="0"/>
              <a:t>Discuss factors for designing latrines that will be emptied.</a:t>
            </a:r>
            <a:endParaRPr lang="en-CA" dirty="0"/>
          </a:p>
          <a:p>
            <a:pPr marL="514350" lvl="0" indent="-514350">
              <a:buFont typeface="+mj-lt"/>
              <a:buAutoNum type="arabicPeriod"/>
            </a:pPr>
            <a:r>
              <a:rPr lang="en-US" dirty="0"/>
              <a:t>Discuss the advantages and limitations of manual and motorized latrine emptying. </a:t>
            </a:r>
            <a:endParaRPr lang="en-CA" dirty="0"/>
          </a:p>
          <a:p>
            <a:pPr marL="514350" indent="-514350">
              <a:buFont typeface="+mj-lt"/>
              <a:buAutoNum type="arabicPeriod"/>
            </a:pPr>
            <a:r>
              <a:rPr lang="en-US" dirty="0"/>
              <a:t>Identify health and safety measures to reduce personal and community risk when emptying latrines.</a:t>
            </a:r>
            <a:endParaRPr lang="en-CA" dirty="0"/>
          </a:p>
        </p:txBody>
      </p:sp>
      <p:pic>
        <p:nvPicPr>
          <p:cNvPr id="15364"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823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title"/>
          </p:nvPr>
        </p:nvSpPr>
        <p:spPr>
          <a:xfrm>
            <a:off x="428105" y="5542"/>
            <a:ext cx="8229600" cy="1143000"/>
          </a:xfrm>
        </p:spPr>
        <p:txBody>
          <a:bodyPr/>
          <a:lstStyle/>
          <a:p>
            <a:pPr eaLnBrk="1" hangingPunct="1"/>
            <a:r>
              <a:rPr lang="en-US" altLang="en-US" b="1" dirty="0" smtClean="0"/>
              <a:t>Manual Pit Emptying</a:t>
            </a:r>
          </a:p>
        </p:txBody>
      </p:sp>
      <p:pic>
        <p:nvPicPr>
          <p:cNvPr id="16387" name="Picture 9" descr="frogman"/>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52400" y="1447800"/>
            <a:ext cx="4478311" cy="40835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10" descr="lat empty"/>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953000" y="1447800"/>
            <a:ext cx="4028476"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9669" y="0"/>
            <a:ext cx="8229600" cy="1143000"/>
          </a:xfrm>
        </p:spPr>
        <p:txBody>
          <a:bodyPr/>
          <a:lstStyle/>
          <a:p>
            <a:pPr eaLnBrk="1" hangingPunct="1"/>
            <a:r>
              <a:rPr lang="en-US" altLang="en-US" b="1" dirty="0" smtClean="0"/>
              <a:t>Manual Pit Emptying</a:t>
            </a:r>
          </a:p>
        </p:txBody>
      </p:sp>
      <p:pic>
        <p:nvPicPr>
          <p:cNvPr id="17411" name="Picture 2" descr="http://farm3.static.flickr.com/2470/3577466411_5beb9a1d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371600"/>
            <a:ext cx="5943600" cy="44577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3"/>
          <p:cNvSpPr txBox="1">
            <a:spLocks noChangeArrowheads="1"/>
          </p:cNvSpPr>
          <p:nvPr/>
        </p:nvSpPr>
        <p:spPr bwMode="auto">
          <a:xfrm>
            <a:off x="5753100" y="5829300"/>
            <a:ext cx="1752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900" dirty="0" smtClean="0"/>
              <a:t>(Credit</a:t>
            </a:r>
            <a:r>
              <a:rPr lang="en-US" altLang="en-US" sz="900" dirty="0"/>
              <a:t>: </a:t>
            </a:r>
            <a:r>
              <a:rPr lang="en-US" altLang="en-US" sz="900" dirty="0" err="1" smtClean="0"/>
              <a:t>Hofstetter</a:t>
            </a:r>
            <a:r>
              <a:rPr lang="en-US" altLang="en-US" sz="900" dirty="0"/>
              <a:t>, </a:t>
            </a:r>
            <a:r>
              <a:rPr lang="en-US" altLang="en-US" sz="900" dirty="0" smtClean="0"/>
              <a:t>2009)</a:t>
            </a:r>
            <a:endParaRPr lang="en-US" altLang="en-U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5335" y="0"/>
            <a:ext cx="8229600" cy="1143000"/>
          </a:xfrm>
        </p:spPr>
        <p:txBody>
          <a:bodyPr/>
          <a:lstStyle/>
          <a:p>
            <a:pPr eaLnBrk="1" hangingPunct="1"/>
            <a:r>
              <a:rPr lang="en-US" altLang="en-US" b="1" dirty="0" smtClean="0"/>
              <a:t>Manual Pit Emptying</a:t>
            </a:r>
          </a:p>
        </p:txBody>
      </p:sp>
      <p:pic>
        <p:nvPicPr>
          <p:cNvPr id="18435" name="Picture 2" descr="http://farm5.static.flickr.com/4086/5014308128_5b93b297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19200"/>
            <a:ext cx="3952875" cy="52705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Box 3"/>
          <p:cNvSpPr txBox="1">
            <a:spLocks noChangeArrowheads="1"/>
          </p:cNvSpPr>
          <p:nvPr/>
        </p:nvSpPr>
        <p:spPr bwMode="auto">
          <a:xfrm>
            <a:off x="3048000" y="6489700"/>
            <a:ext cx="3733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(Credit</a:t>
            </a:r>
            <a:r>
              <a:rPr lang="en-US" altLang="en-US" sz="1000" dirty="0" smtClean="0"/>
              <a:t>: </a:t>
            </a:r>
            <a:r>
              <a:rPr lang="en-US" altLang="en-US" sz="1000" dirty="0" smtClean="0">
                <a:hlinkClick r:id="rId4"/>
              </a:rPr>
              <a:t>www.flickriver.com/photos/gtzecosan/tags/ratingz</a:t>
            </a:r>
            <a:r>
              <a:rPr lang="en-US" altLang="en-US" sz="1000" dirty="0" smtClean="0">
                <a:hlinkClick r:id="rId4"/>
              </a:rPr>
              <a:t>/</a:t>
            </a:r>
            <a:r>
              <a:rPr lang="en-US" altLang="en-US" sz="1000" dirty="0" smtClean="0"/>
              <a:t>)</a:t>
            </a:r>
            <a:endParaRPr lang="en-US" alt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dirty="0" smtClean="0"/>
              <a:t>Manual Pit Emptying</a:t>
            </a:r>
          </a:p>
        </p:txBody>
      </p:sp>
      <p:sp>
        <p:nvSpPr>
          <p:cNvPr id="19460" name="Rectangle 4"/>
          <p:cNvSpPr>
            <a:spLocks noChangeArrowheads="1"/>
          </p:cNvSpPr>
          <p:nvPr/>
        </p:nvSpPr>
        <p:spPr bwMode="auto">
          <a:xfrm>
            <a:off x="4572000" y="2039938"/>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CA" altLang="en-US" sz="2800" dirty="0"/>
              <a:t>“Most of them request a bottle of rum from their client when emptying a pit to be able to bear the unpleasant working conditions.” </a:t>
            </a:r>
            <a:endParaRPr lang="en-US" altLang="en-US" sz="2800" dirty="0"/>
          </a:p>
        </p:txBody>
      </p:sp>
      <p:sp>
        <p:nvSpPr>
          <p:cNvPr id="19461" name="TextBox 7"/>
          <p:cNvSpPr txBox="1">
            <a:spLocks noChangeArrowheads="1"/>
          </p:cNvSpPr>
          <p:nvPr/>
        </p:nvSpPr>
        <p:spPr bwMode="auto">
          <a:xfrm>
            <a:off x="5105400" y="6475413"/>
            <a:ext cx="403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(Low </a:t>
            </a:r>
            <a:r>
              <a:rPr lang="en-US" altLang="en-US" sz="1000" dirty="0"/>
              <a:t>Cost Sludge Removal, </a:t>
            </a:r>
            <a:r>
              <a:rPr lang="en-US" altLang="en-US" sz="1000" dirty="0" err="1"/>
              <a:t>WashPlus</a:t>
            </a:r>
            <a:r>
              <a:rPr lang="en-US" altLang="en-US" sz="1000" dirty="0"/>
              <a:t>, </a:t>
            </a:r>
            <a:r>
              <a:rPr lang="en-US" altLang="en-US" sz="1000" dirty="0" smtClean="0"/>
              <a:t>2011)</a:t>
            </a:r>
            <a:endParaRPr lang="en-US" altLang="en-US" sz="1000" dirty="0"/>
          </a:p>
        </p:txBody>
      </p:sp>
      <p:pic>
        <p:nvPicPr>
          <p:cNvPr id="194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04" y="1637871"/>
            <a:ext cx="4557696" cy="37723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b="1" smtClean="0"/>
              <a:t>Emptying by Hand</a:t>
            </a:r>
          </a:p>
        </p:txBody>
      </p:sp>
      <p:sp>
        <p:nvSpPr>
          <p:cNvPr id="20483" name="TextBox 3"/>
          <p:cNvSpPr txBox="1">
            <a:spLocks noChangeArrowheads="1"/>
          </p:cNvSpPr>
          <p:nvPr/>
        </p:nvSpPr>
        <p:spPr bwMode="auto">
          <a:xfrm>
            <a:off x="5410200" y="6475413"/>
            <a:ext cx="403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000" dirty="0" smtClean="0"/>
              <a:t>(</a:t>
            </a:r>
            <a:r>
              <a:rPr lang="en-US" altLang="en-US" sz="1000" dirty="0" err="1" smtClean="0"/>
              <a:t>Credtt</a:t>
            </a:r>
            <a:r>
              <a:rPr lang="en-US" altLang="en-US" sz="1000" dirty="0" smtClean="0"/>
              <a:t>: Low </a:t>
            </a:r>
            <a:r>
              <a:rPr lang="en-US" altLang="en-US" sz="1000" dirty="0"/>
              <a:t>Cost Sludge Removal, </a:t>
            </a:r>
            <a:r>
              <a:rPr lang="en-US" altLang="en-US" sz="1000" dirty="0" err="1"/>
              <a:t>WashPlus</a:t>
            </a:r>
            <a:r>
              <a:rPr lang="en-US" altLang="en-US" sz="1000" dirty="0"/>
              <a:t>, </a:t>
            </a:r>
            <a:r>
              <a:rPr lang="en-US" altLang="en-US" sz="1000" dirty="0" smtClean="0"/>
              <a:t>2011)</a:t>
            </a:r>
            <a:endParaRPr lang="en-US" altLang="en-US" sz="1000" dirty="0"/>
          </a:p>
        </p:txBody>
      </p:sp>
      <p:sp>
        <p:nvSpPr>
          <p:cNvPr id="20485" name="Rectangle 4"/>
          <p:cNvSpPr>
            <a:spLocks noChangeArrowheads="1"/>
          </p:cNvSpPr>
          <p:nvPr/>
        </p:nvSpPr>
        <p:spPr bwMode="auto">
          <a:xfrm>
            <a:off x="4572000" y="2039938"/>
            <a:ext cx="4572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CA" altLang="en-US" sz="2800"/>
              <a:t>“Most of them request a bottle of rum from their client when emptying a pit to be able to bear the unpleasant working conditions.” </a:t>
            </a:r>
            <a:endParaRPr lang="en-US" altLang="en-US" sz="2800"/>
          </a:p>
        </p:txBody>
      </p:sp>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28638"/>
            <a:ext cx="9077325" cy="53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11-29">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Presentation_2010-11-29</Template>
  <TotalTime>725</TotalTime>
  <Words>1543</Words>
  <Application>Microsoft Office PowerPoint</Application>
  <PresentationFormat>On-screen Show (4:3)</PresentationFormat>
  <Paragraphs>171</Paragraphs>
  <Slides>21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Template_Powerpoint Presentation_2010-11-29</vt:lpstr>
      <vt:lpstr>PowerPoint Presentation</vt:lpstr>
      <vt:lpstr>PowerPoint Presentation</vt:lpstr>
      <vt:lpstr>Emptying Latrines and Transporting Sludge</vt:lpstr>
      <vt:lpstr>Learning Outcomes</vt:lpstr>
      <vt:lpstr>Manual Pit Emptying</vt:lpstr>
      <vt:lpstr>Manual Pit Emptying</vt:lpstr>
      <vt:lpstr>Manual Pit Emptying</vt:lpstr>
      <vt:lpstr>Manual Pit Emptying</vt:lpstr>
      <vt:lpstr>Emptying by Hand</vt:lpstr>
      <vt:lpstr>Manually Operated Pumps</vt:lpstr>
      <vt:lpstr>Limitations of  Manual Pit Emptying</vt:lpstr>
      <vt:lpstr>Advantages of  Manual Pit Emptying</vt:lpstr>
      <vt:lpstr>Motorized Emptying</vt:lpstr>
      <vt:lpstr>Vacuum Trucks</vt:lpstr>
      <vt:lpstr>PowerPoint Presentation</vt:lpstr>
      <vt:lpstr>PowerPoint Presentation</vt:lpstr>
      <vt:lpstr>Smaller and More Mobile Motorized Options</vt:lpstr>
      <vt:lpstr>Other Motorized Options</vt:lpstr>
      <vt:lpstr>Other Motorized Options</vt:lpstr>
      <vt:lpstr>How Do You  Transport the Sludge?</vt:lpstr>
      <vt:lpstr>What Is Done With the Sludge?</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35</cp:revision>
  <dcterms:created xsi:type="dcterms:W3CDTF">2010-12-08T19:02:41Z</dcterms:created>
  <dcterms:modified xsi:type="dcterms:W3CDTF">2015-04-27T07:04:00Z</dcterms:modified>
</cp:coreProperties>
</file>