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6" r:id="rId2"/>
    <p:sldId id="256" r:id="rId3"/>
    <p:sldId id="257" r:id="rId4"/>
    <p:sldId id="259" r:id="rId5"/>
    <p:sldId id="261" r:id="rId6"/>
    <p:sldId id="262" r:id="rId7"/>
    <p:sldId id="260" r:id="rId8"/>
    <p:sldId id="263" r:id="rId9"/>
    <p:sldId id="264" r:id="rId10"/>
    <p:sldId id="265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uelert" initials="S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8698" autoAdjust="0"/>
  </p:normalViewPr>
  <p:slideViewPr>
    <p:cSldViewPr>
      <p:cViewPr varScale="1">
        <p:scale>
          <a:sx n="57" d="100"/>
          <a:sy n="57" d="100"/>
        </p:scale>
        <p:origin x="-174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487AC-D47F-4448-A51F-9FF8A173CC30}" type="datetimeFigureOut">
              <a:rPr lang="en-CA" smtClean="0"/>
              <a:t>27/05/2014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BCD88-5AEA-4703-B8B2-3E23C6281D7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6213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3C8DC47-A447-435D-B31E-09F486250D12}" type="slidenum">
              <a:rPr/>
              <a:t>1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2583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/>
              <a:t>Pídales a los participantes que compartan los tipos de unidades que conocen</a:t>
            </a:r>
            <a:r>
              <a:rPr baseline="0"/>
              <a:t> (p. ej., </a:t>
            </a:r>
            <a:r>
              <a:rPr/>
              <a:t>UNT, mg, l, ml)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AEBCD88-5AEA-4703-B8B2-3E23C6281D79}" type="slidenum">
              <a:rPr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4674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ppm = 1 mg/l = 1/1 millón = 0,000001</a:t>
            </a:r>
          </a:p>
          <a:p>
            <a:endParaRPr lang="en-CA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1 ppmm = 1 μg/l = 1/1000 millones = 0,000000001</a:t>
            </a:r>
          </a:p>
          <a:p>
            <a:endParaRPr lang="en-CA" dirty="0" smtClean="0"/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/>
              <a:t>Explique cómo usar la tabla para convertir de ppm a ppmm y también de mg/l a µg/l.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CA" dirty="0" smtClean="0"/>
          </a:p>
          <a:p>
            <a:pPr marL="171450" indent="-171450" rtl="0">
              <a:buFont typeface="Arial" panose="020B0604020202020204" pitchFamily="34" charset="0"/>
              <a:buChar char="•"/>
            </a:pPr>
            <a:r>
              <a:rPr/>
              <a:t>Explique la importancia de comprender que ppmm es 1000 veces más pequeño que ppm </a:t>
            </a:r>
            <a:r>
              <a:rPr baseline="0"/>
              <a:t>(es decir,</a:t>
            </a:r>
            <a:r>
              <a:rPr/>
              <a:t> 0,000000001 es 1000 veces más pequeño que 0,000001)</a:t>
            </a:r>
          </a:p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AEBCD88-5AEA-4703-B8B2-3E23C6281D79}" type="slidenum">
              <a:rPr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89394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sz="1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Divida a los participantes en grupos pequeños de tres o cuatro personas y que realicen la actividad sobre concentraciones y conversión de unidades.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AEBCD88-5AEA-4703-B8B2-3E23C6281D79}" type="slidenum">
              <a:rPr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420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AEBCD88-5AEA-4703-B8B2-3E23C6281D79}" type="slidenum">
              <a:rPr/>
              <a:t>9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420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rtl="0">
              <a:buFont typeface="Arial" panose="020B0604020202020204" pitchFamily="34" charset="0"/>
              <a:buChar char="•"/>
            </a:pPr>
            <a:r>
              <a:rPr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 </a:t>
            </a:r>
            <a:r>
              <a:rPr sz="12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puede usar la actividad "Repaso con los dedos" para plantear estas preguntas.</a:t>
            </a:r>
          </a:p>
          <a:p>
            <a:pPr marL="628650" lvl="1" indent="-171450" rtl="0">
              <a:buFont typeface="Arial" panose="020B0604020202020204" pitchFamily="34" charset="0"/>
              <a:buChar char="•"/>
            </a:pPr>
            <a:r>
              <a:rPr sz="12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Estilo de repaso con los dedos: 1 dedo hacia arriba = Verdadero; 1 dedo hacia abajo = Falso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AEBCD88-5AEA-4703-B8B2-3E23C6281D79}" type="slidenum">
              <a:rPr/>
              <a:t>10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19420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A68FE81C-1BF8-4F34-A344-0F9C0D0D7C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69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19A2F44-FF70-4AA9-836B-F96FFABF057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92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5646B1E-3940-4F26-87B5-87CDE4B7D1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06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7" name="Picture 4" descr="CAWST Colour - no text 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29313"/>
            <a:ext cx="1487488" cy="928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12216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A674979-EC48-41BA-A377-18B893688C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7906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208B727-11FE-4B81-8E9F-53EF06B856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047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3E7201AE-EBDF-4F9E-BBA4-D83EE29AE10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23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696D6939-B8AB-415C-8E07-37773906FC33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896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20272" y="6381328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90C5138D-4C5F-48AF-A64F-FBCEEBACA0D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167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73F326D-2649-4216-BBC7-53F95C3158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010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5C2EDC0C-8AD2-419E-9BC8-59FCE3CF71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189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20272" y="6381328"/>
            <a:ext cx="2133600" cy="476250"/>
          </a:xfrm>
          <a:prstGeom prst="rect">
            <a:avLst/>
          </a:prstGeom>
        </p:spPr>
        <p:txBody>
          <a:bodyPr/>
          <a:lstStyle>
            <a:lvl1pPr algn="r">
              <a:defRPr sz="1400"/>
            </a:lvl1pPr>
          </a:lstStyle>
          <a:p>
            <a:fld id="{A68FE81C-1BF8-4F34-A344-0F9C0D0D7C2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hyperlink" Target="http://www.cawst.org/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AWST_2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7950" y="11377"/>
            <a:ext cx="3848100" cy="1109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71264" y="677882"/>
            <a:ext cx="8077200" cy="62324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SV" sz="1100" dirty="0" smtClean="0"/>
          </a:p>
          <a:p>
            <a:pPr algn="ctr" rtl="0">
              <a:tabLst>
                <a:tab pos="1196975" algn="l"/>
              </a:tabLst>
            </a:pPr>
            <a:r>
              <a:rPr lang="es-SV" sz="1100" dirty="0" smtClean="0"/>
              <a:t>12, 2916 – </a:t>
            </a:r>
            <a:r>
              <a:rPr lang="es-SV" sz="1100" dirty="0" err="1" smtClean="0"/>
              <a:t>5</a:t>
            </a:r>
            <a:r>
              <a:rPr lang="es-SV" sz="1100" baseline="30000" dirty="0" err="1" smtClean="0"/>
              <a:t>th</a:t>
            </a:r>
            <a:r>
              <a:rPr lang="es-SV" sz="1100" dirty="0" smtClean="0"/>
              <a:t> </a:t>
            </a:r>
            <a:r>
              <a:rPr lang="es-SV" sz="1100" dirty="0" err="1" smtClean="0"/>
              <a:t>Avenue</a:t>
            </a:r>
            <a:endParaRPr lang="es-SV" sz="1100" dirty="0" smtClean="0"/>
          </a:p>
          <a:p>
            <a:pPr algn="ctr" rtl="0">
              <a:tabLst>
                <a:tab pos="1196975" algn="l"/>
              </a:tabLst>
            </a:pPr>
            <a:r>
              <a:rPr lang="es-SV" sz="1100" dirty="0" smtClean="0"/>
              <a:t>Calgary, Alberta, </a:t>
            </a:r>
            <a:r>
              <a:rPr lang="es-SV" sz="1100" dirty="0" err="1" smtClean="0"/>
              <a:t>T2A</a:t>
            </a:r>
            <a:r>
              <a:rPr lang="es-SV" sz="1100" dirty="0" smtClean="0"/>
              <a:t> </a:t>
            </a:r>
            <a:r>
              <a:rPr lang="es-SV" sz="1100" dirty="0" err="1" smtClean="0"/>
              <a:t>6K4</a:t>
            </a:r>
            <a:r>
              <a:rPr lang="es-SV" sz="1100" dirty="0" smtClean="0"/>
              <a:t>, Canadá</a:t>
            </a:r>
          </a:p>
          <a:p>
            <a:pPr algn="ctr" rtl="0">
              <a:tabLst>
                <a:tab pos="1196975" algn="l"/>
              </a:tabLst>
            </a:pPr>
            <a:r>
              <a:rPr lang="es-SV" sz="1100" dirty="0" smtClean="0"/>
              <a:t>Teléfono: + 1 (403) 243-3285, fax: + 1 (403) 243-6199</a:t>
            </a:r>
          </a:p>
          <a:p>
            <a:pPr algn="ctr" rtl="0">
              <a:tabLst>
                <a:tab pos="1196975" algn="l"/>
              </a:tabLst>
            </a:pPr>
            <a:r>
              <a:rPr lang="es-SV" sz="1100" dirty="0" smtClean="0">
                <a:hlinkClick r:id="rId4"/>
              </a:rPr>
              <a:t>Correo electrónico: cawst@cawst.org, sitio web: </a:t>
            </a:r>
            <a:r>
              <a:rPr lang="es-SV" sz="1100" dirty="0" smtClean="0"/>
              <a:t>www.cawst.org</a:t>
            </a:r>
          </a:p>
          <a:p>
            <a:pPr algn="ctr">
              <a:tabLst>
                <a:tab pos="1196975" algn="l"/>
              </a:tabLst>
            </a:pPr>
            <a:endParaRPr lang="es-SV" sz="1100" dirty="0" smtClean="0"/>
          </a:p>
          <a:p>
            <a:pPr rtl="0"/>
            <a:r>
              <a:rPr lang="es-SV" sz="850" dirty="0" smtClean="0"/>
              <a:t>El Centro de Tecnologías Asequibles de Agua y Saneamiento (CAWST, por su sigla en inglés) es una organización sin fines de lucro con base en Calgary que proporciona capacitación y consultoría a organizaciones que trabajan directamente con poblaciones en países en desarrollo que carecen de acceso al agua limpia y al saneamiento básico.</a:t>
            </a:r>
          </a:p>
          <a:p>
            <a:pPr rtl="0"/>
            <a:r>
              <a:rPr lang="es-SV" sz="850" dirty="0" smtClean="0"/>
              <a:t> </a:t>
            </a:r>
          </a:p>
          <a:p>
            <a:pPr rtl="0"/>
            <a:r>
              <a:rPr lang="es-SV" sz="850" dirty="0" smtClean="0"/>
              <a:t>Una de las principales estrategias de CAWST es hacer del conocimiento sobre agua un saber popular. Eso se logra, en parte, mediante el desarrollo y la distribución gratuita de materiales educativos con la intención de aumentar la disponibilidad de información para los que más lo necesitan.</a:t>
            </a:r>
          </a:p>
          <a:p>
            <a:pPr rtl="0"/>
            <a:r>
              <a:rPr lang="es-SV" sz="850" dirty="0" smtClean="0"/>
              <a:t> </a:t>
            </a:r>
          </a:p>
          <a:p>
            <a:pPr rtl="0"/>
            <a:r>
              <a:rPr lang="es-SV" sz="850" dirty="0" smtClean="0"/>
              <a:t>Este documento es de contenido abierto y está elaborado bajo la licencia genérica Creative Commons Atribución 3.0. Para ver una copia de esa licencia, visite la página http://creativecommons.org/licenses/by/3.0/deed.es o envíe una carta a Creative Commons, 171 </a:t>
            </a:r>
            <a:r>
              <a:rPr lang="es-SV" sz="850" dirty="0" err="1" smtClean="0"/>
              <a:t>Second</a:t>
            </a:r>
            <a:r>
              <a:rPr lang="es-SV" sz="850" dirty="0" smtClean="0"/>
              <a:t> Street, Suite 300, San Francisco, California 94105, Estados Unidos. </a:t>
            </a:r>
          </a:p>
          <a:p>
            <a:pPr rtl="0"/>
            <a:r>
              <a:rPr lang="es-SV" sz="850" dirty="0" smtClean="0"/>
              <a:t> </a:t>
            </a:r>
          </a:p>
          <a:p>
            <a:pPr rtl="0"/>
            <a:r>
              <a:rPr lang="es-SV" sz="850" dirty="0" smtClean="0"/>
              <a:t>		Usted es libre de:</a:t>
            </a:r>
          </a:p>
          <a:p>
            <a:pPr marL="2000250" lvl="4" indent="-171450" rtl="0">
              <a:buFont typeface="Arial" pitchFamily="34" charset="0"/>
              <a:buChar char="•"/>
            </a:pPr>
            <a:r>
              <a:rPr lang="es-SV" sz="850" dirty="0" smtClean="0"/>
              <a:t>Compartir – copiar, distribuir y difundir este documento.</a:t>
            </a:r>
          </a:p>
          <a:p>
            <a:pPr marL="2000250" lvl="4" indent="-171450" rtl="0">
              <a:buFont typeface="Arial" pitchFamily="34" charset="0"/>
              <a:buChar char="•"/>
            </a:pPr>
            <a:r>
              <a:rPr lang="es-SV" sz="850" dirty="0" smtClean="0"/>
              <a:t>Editar – adaptar este documento.</a:t>
            </a:r>
          </a:p>
          <a:p>
            <a:pPr rtl="0"/>
            <a:r>
              <a:rPr lang="es-SV" sz="850" dirty="0" smtClean="0"/>
              <a:t> </a:t>
            </a:r>
          </a:p>
          <a:p>
            <a:pPr rtl="0"/>
            <a:r>
              <a:rPr lang="es-SV" sz="850" dirty="0" smtClean="0"/>
              <a:t>		Bajo las siguientes condiciones:</a:t>
            </a:r>
          </a:p>
          <a:p>
            <a:pPr marL="2000250" lvl="4" indent="-171450" rtl="0">
              <a:buFont typeface="Arial" pitchFamily="34" charset="0"/>
              <a:buChar char="•"/>
            </a:pPr>
            <a:r>
              <a:rPr lang="es-SV" sz="850" dirty="0" smtClean="0"/>
              <a:t>Atribución. Deberá atribuírsele a CAWST el crédito de ser la fuente original del documento. Por favor, incluya la dirección a nuestro sitio web: www.cawst.org.</a:t>
            </a:r>
          </a:p>
          <a:p>
            <a:pPr algn="ctr">
              <a:tabLst>
                <a:tab pos="1196975" algn="l"/>
              </a:tabLst>
            </a:pPr>
            <a:endParaRPr lang="es-SV" sz="700" dirty="0" smtClean="0"/>
          </a:p>
          <a:p>
            <a:pPr rtl="0">
              <a:tabLst>
                <a:tab pos="1196975" algn="l"/>
              </a:tabLst>
            </a:pPr>
            <a:r>
              <a:rPr lang="es-SV" sz="850" dirty="0" smtClean="0"/>
              <a:t>CAWST actualizará este documento periódicamente. Por ese motivo, no se recomienda que lo almacene para descargarlo desde su sitio web.</a:t>
            </a:r>
          </a:p>
          <a:p>
            <a:pPr>
              <a:tabLst>
                <a:tab pos="1196975" algn="l"/>
              </a:tabLst>
            </a:pPr>
            <a:endParaRPr lang="es-SV" sz="85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105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12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>
              <a:tabLst>
                <a:tab pos="1196975" algn="l"/>
              </a:tabLst>
            </a:pPr>
            <a:endParaRPr lang="es-SV" sz="900" dirty="0" smtClean="0"/>
          </a:p>
          <a:p>
            <a:pPr rtl="0"/>
            <a:r>
              <a:rPr lang="es-SV" sz="900" b="1" dirty="0" smtClean="0"/>
              <a:t> </a:t>
            </a:r>
            <a:r>
              <a:rPr lang="es-SV" sz="900" dirty="0" smtClean="0"/>
              <a:t>CAWST y sus directores, empleados, contratistas y voluntarios no asumen ninguna responsabilidad ni dan ninguna garantía respecto de los resultados que puedan obtenerse a partir del uso de la información proporcionada.</a:t>
            </a:r>
            <a:endParaRPr lang="es-SV" sz="900" dirty="0"/>
          </a:p>
        </p:txBody>
      </p:sp>
      <p:pic>
        <p:nvPicPr>
          <p:cNvPr id="5" name="Picture 4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092" y="3111252"/>
            <a:ext cx="1080120" cy="288032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3100" y="3544850"/>
            <a:ext cx="936104" cy="36004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547664" y="4305137"/>
            <a:ext cx="6408712" cy="2062103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rtl="0"/>
            <a:r>
              <a:rPr b="1" dirty="0"/>
              <a:t> </a:t>
            </a:r>
            <a:r>
              <a:rPr sz="1100" b="1" dirty="0"/>
              <a:t> </a:t>
            </a:r>
            <a:r>
              <a:rPr sz="1100" b="1" dirty="0" err="1"/>
              <a:t>Manténgase</a:t>
            </a:r>
            <a:r>
              <a:rPr sz="1100" b="1" dirty="0"/>
              <a:t> </a:t>
            </a:r>
            <a:r>
              <a:rPr sz="1100" b="1" dirty="0" err="1"/>
              <a:t>actualizado</a:t>
            </a:r>
            <a:r>
              <a:rPr sz="1100" b="1" dirty="0"/>
              <a:t> y </a:t>
            </a:r>
            <a:r>
              <a:rPr sz="1100" b="1" dirty="0" err="1"/>
              <a:t>obtenga</a:t>
            </a:r>
            <a:r>
              <a:rPr sz="1100" b="1" dirty="0"/>
              <a:t> </a:t>
            </a:r>
            <a:r>
              <a:rPr sz="1100" b="1" dirty="0" err="1"/>
              <a:t>apoyo</a:t>
            </a:r>
            <a:r>
              <a:rPr sz="1100" b="1" dirty="0"/>
              <a:t>:</a:t>
            </a:r>
          </a:p>
          <a:p>
            <a:pPr marL="3028950" lvl="6" indent="-285750" rtl="0">
              <a:buFont typeface="Arial" pitchFamily="34" charset="0"/>
              <a:buChar char="•"/>
            </a:pPr>
            <a:r>
              <a:rPr sz="1100" dirty="0" err="1"/>
              <a:t>Últimas</a:t>
            </a:r>
            <a:r>
              <a:rPr sz="1100" dirty="0"/>
              <a:t> </a:t>
            </a:r>
            <a:r>
              <a:rPr sz="1100" dirty="0" err="1"/>
              <a:t>actualizaciones</a:t>
            </a:r>
            <a:r>
              <a:rPr sz="1100" dirty="0"/>
              <a:t> de </a:t>
            </a:r>
            <a:r>
              <a:rPr sz="1100" dirty="0" err="1"/>
              <a:t>este</a:t>
            </a:r>
            <a:r>
              <a:rPr sz="1100" dirty="0"/>
              <a:t> </a:t>
            </a:r>
            <a:r>
              <a:rPr sz="1100" dirty="0" err="1"/>
              <a:t>documento</a:t>
            </a:r>
            <a:r>
              <a:rPr sz="1100" dirty="0"/>
              <a:t>.</a:t>
            </a:r>
          </a:p>
          <a:p>
            <a:pPr marL="3028950" lvl="6" indent="-285750" rtl="0">
              <a:buFont typeface="Arial" pitchFamily="34" charset="0"/>
              <a:buChar char="•"/>
            </a:pPr>
            <a:r>
              <a:rPr sz="1100" dirty="0" err="1"/>
              <a:t>Otros</a:t>
            </a:r>
            <a:r>
              <a:rPr sz="1100" dirty="0"/>
              <a:t> </a:t>
            </a:r>
            <a:r>
              <a:rPr sz="1100" dirty="0" err="1"/>
              <a:t>talleres</a:t>
            </a:r>
            <a:r>
              <a:rPr sz="1100" dirty="0"/>
              <a:t> y </a:t>
            </a:r>
            <a:r>
              <a:rPr sz="1100" dirty="0" err="1"/>
              <a:t>recursos</a:t>
            </a:r>
            <a:r>
              <a:rPr sz="1100" dirty="0"/>
              <a:t> de </a:t>
            </a:r>
            <a:r>
              <a:rPr sz="1100" dirty="0" err="1"/>
              <a:t>capacitación</a:t>
            </a:r>
            <a:r>
              <a:rPr sz="1100" dirty="0"/>
              <a:t> </a:t>
            </a:r>
            <a:r>
              <a:rPr sz="1100" dirty="0" err="1"/>
              <a:t>relacionados</a:t>
            </a:r>
            <a:r>
              <a:rPr sz="1100" dirty="0"/>
              <a:t>.</a:t>
            </a:r>
          </a:p>
          <a:p>
            <a:pPr marL="3028950" lvl="6" indent="-285750" rtl="0">
              <a:buFont typeface="Arial" pitchFamily="34" charset="0"/>
              <a:buChar char="•"/>
            </a:pPr>
            <a:r>
              <a:rPr sz="1100" dirty="0" err="1"/>
              <a:t>Apoyo</a:t>
            </a:r>
            <a:r>
              <a:rPr sz="1100" dirty="0"/>
              <a:t> </a:t>
            </a:r>
            <a:r>
              <a:rPr sz="1100" dirty="0" err="1"/>
              <a:t>sobre</a:t>
            </a:r>
            <a:r>
              <a:rPr sz="1100" dirty="0"/>
              <a:t> el </a:t>
            </a:r>
            <a:r>
              <a:rPr sz="1100" dirty="0" err="1"/>
              <a:t>uso</a:t>
            </a:r>
            <a:r>
              <a:rPr sz="1100" dirty="0"/>
              <a:t> de </a:t>
            </a:r>
            <a:r>
              <a:rPr sz="1100" dirty="0" err="1"/>
              <a:t>este</a:t>
            </a:r>
            <a:r>
              <a:rPr sz="1100" dirty="0"/>
              <a:t> </a:t>
            </a:r>
            <a:r>
              <a:rPr sz="1100" dirty="0" err="1"/>
              <a:t>documento</a:t>
            </a:r>
            <a:r>
              <a:rPr sz="1100" dirty="0"/>
              <a:t> para </a:t>
            </a:r>
            <a:r>
              <a:rPr sz="1100" dirty="0" err="1"/>
              <a:t>su</a:t>
            </a:r>
            <a:r>
              <a:rPr sz="1100" dirty="0"/>
              <a:t> </a:t>
            </a:r>
            <a:r>
              <a:rPr sz="1100" dirty="0" err="1"/>
              <a:t>trabajo</a:t>
            </a:r>
            <a:r>
              <a:rPr sz="1100" dirty="0"/>
              <a:t>.</a:t>
            </a:r>
          </a:p>
          <a:p>
            <a:pPr rtl="0"/>
            <a:r>
              <a:rPr sz="1100" dirty="0"/>
              <a:t> </a:t>
            </a:r>
          </a:p>
          <a:p>
            <a:pPr rtl="0"/>
            <a:endParaRPr lang="en-GB" sz="1100" i="1" dirty="0" smtClean="0"/>
          </a:p>
          <a:p>
            <a:pPr rtl="0"/>
            <a:r>
              <a:rPr sz="1100" i="1" dirty="0" smtClean="0"/>
              <a:t>CAWST </a:t>
            </a:r>
            <a:r>
              <a:rPr sz="1100" i="1" dirty="0" err="1"/>
              <a:t>provee</a:t>
            </a:r>
            <a:r>
              <a:rPr sz="1100" i="1" dirty="0"/>
              <a:t> </a:t>
            </a:r>
            <a:r>
              <a:rPr sz="1100" i="1" dirty="0" err="1"/>
              <a:t>mentoría</a:t>
            </a:r>
            <a:r>
              <a:rPr sz="1100" i="1" dirty="0"/>
              <a:t> y</a:t>
            </a:r>
          </a:p>
          <a:p>
            <a:pPr rtl="0"/>
            <a:r>
              <a:rPr sz="1100" i="1" dirty="0" err="1"/>
              <a:t>asesoramiento</a:t>
            </a:r>
            <a:r>
              <a:rPr sz="1100" i="1" dirty="0"/>
              <a:t> </a:t>
            </a:r>
            <a:r>
              <a:rPr sz="1100" i="1" dirty="0" err="1"/>
              <a:t>sobre</a:t>
            </a:r>
            <a:r>
              <a:rPr sz="1100" i="1" dirty="0"/>
              <a:t> el </a:t>
            </a:r>
            <a:r>
              <a:rPr sz="1100" i="1" dirty="0" err="1"/>
              <a:t>uso</a:t>
            </a:r>
            <a:r>
              <a:rPr sz="1100" i="1" dirty="0"/>
              <a:t> de </a:t>
            </a:r>
            <a:r>
              <a:rPr sz="1100" i="1" dirty="0" err="1"/>
              <a:t>sus</a:t>
            </a:r>
            <a:r>
              <a:rPr sz="1100" i="1" dirty="0"/>
              <a:t> </a:t>
            </a:r>
            <a:r>
              <a:rPr sz="1100" i="1" dirty="0" err="1"/>
              <a:t>materiales</a:t>
            </a:r>
            <a:endParaRPr sz="1100" i="1" dirty="0"/>
          </a:p>
          <a:p>
            <a:pPr rtl="0"/>
            <a:r>
              <a:rPr sz="1100" i="1" dirty="0"/>
              <a:t>de </a:t>
            </a:r>
            <a:r>
              <a:rPr sz="1100" i="1" dirty="0" err="1"/>
              <a:t>capacitación</a:t>
            </a:r>
            <a:r>
              <a:rPr sz="1100" i="1" dirty="0"/>
              <a:t>.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4635863"/>
            <a:ext cx="4680520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49769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Repaso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US" kern="0" dirty="0"/>
          </a:p>
        </p:txBody>
      </p:sp>
      <p:sp>
        <p:nvSpPr>
          <p:cNvPr id="4" name="Rectangle 3"/>
          <p:cNvSpPr/>
          <p:nvPr/>
        </p:nvSpPr>
        <p:spPr>
          <a:xfrm>
            <a:off x="755576" y="1196752"/>
            <a:ext cx="7704856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rtl="0"/>
            <a:r>
              <a:rPr sz="3200"/>
              <a:t>¿Verdadero o falso?</a:t>
            </a:r>
          </a:p>
          <a:p>
            <a:pPr lvl="0"/>
            <a:endParaRPr lang="en-US" dirty="0" smtClean="0"/>
          </a:p>
          <a:p>
            <a:pPr marL="514350" lvl="0" indent="-514350" rtl="0">
              <a:spcAft>
                <a:spcPts val="600"/>
              </a:spcAft>
              <a:buFont typeface="+mj-lt"/>
              <a:buAutoNum type="arabicPeriod"/>
            </a:pPr>
            <a:r>
              <a:rPr sz="3200"/>
              <a:t>1 parte por millón (ppm) es mayor a 1 parte por mil millones (ppmm).</a:t>
            </a:r>
          </a:p>
          <a:p>
            <a:pPr lvl="0" rtl="0">
              <a:spcAft>
                <a:spcPts val="600"/>
              </a:spcAft>
            </a:pPr>
            <a:r>
              <a:rPr sz="3200" i="1"/>
              <a:t>	Verdadero (= 0,000001 es mayor a 0,000000001)</a:t>
            </a:r>
          </a:p>
          <a:p>
            <a:pPr marL="514350" lvl="0" indent="-514350" rtl="0">
              <a:spcAft>
                <a:spcPts val="600"/>
              </a:spcAft>
              <a:buFont typeface="+mj-lt"/>
              <a:buAutoNum type="arabicPeriod" startAt="2"/>
            </a:pPr>
            <a:r>
              <a:rPr sz="3200"/>
              <a:t>1 ppmm = 1 mg/l</a:t>
            </a:r>
          </a:p>
          <a:p>
            <a:pPr lvl="0" rtl="0">
              <a:spcAft>
                <a:spcPts val="600"/>
              </a:spcAft>
            </a:pPr>
            <a:r>
              <a:rPr sz="3200" i="1"/>
              <a:t>	Falso (1 ppmm = 1 µg/l)</a:t>
            </a:r>
          </a:p>
          <a:p>
            <a:pPr marL="514350" lvl="0" indent="-514350" rtl="0">
              <a:spcAft>
                <a:spcPts val="600"/>
              </a:spcAft>
              <a:buFont typeface="+mj-lt"/>
              <a:buAutoNum type="arabicPeriod" startAt="3"/>
            </a:pPr>
            <a:r>
              <a:rPr sz="3200"/>
              <a:t>1 µg/l = 1 ppmm</a:t>
            </a:r>
          </a:p>
          <a:p>
            <a:pPr lvl="0" rtl="0">
              <a:spcAft>
                <a:spcPts val="600"/>
              </a:spcAft>
            </a:pPr>
            <a:r>
              <a:rPr sz="3200" i="1"/>
              <a:t>	Verdadero</a:t>
            </a:r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10</a:t>
            </a:fld>
            <a:endParaRPr/>
          </a:p>
        </p:txBody>
      </p:sp>
      <p:pic>
        <p:nvPicPr>
          <p:cNvPr id="7" name="Picture 4" descr="CAWST Colour - no tex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094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844824"/>
            <a:ext cx="7772400" cy="1470025"/>
          </a:xfrm>
        </p:spPr>
        <p:txBody>
          <a:bodyPr/>
          <a:lstStyle/>
          <a:p>
            <a:pPr rtl="0"/>
            <a:r>
              <a:rPr b="1">
                <a:solidFill>
                  <a:schemeClr val="accent2"/>
                </a:solidFill>
              </a:rPr>
              <a:t>Concentraciones </a:t>
            </a: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b="1">
                <a:solidFill>
                  <a:schemeClr val="accent2"/>
                </a:solidFill>
              </a:rPr>
              <a:t>y</a:t>
            </a:r>
            <a:r>
              <a:rPr lang="en-US" b="1" dirty="0" smtClean="0">
                <a:solidFill>
                  <a:schemeClr val="accent2"/>
                </a:solidFill>
              </a:rPr>
              <a:t/>
            </a:r>
            <a:br>
              <a:rPr lang="en-US" b="1" dirty="0" smtClean="0">
                <a:solidFill>
                  <a:schemeClr val="accent2"/>
                </a:solidFill>
              </a:rPr>
            </a:br>
            <a:r>
              <a:rPr b="1">
                <a:solidFill>
                  <a:schemeClr val="accent2"/>
                </a:solidFill>
              </a:rPr>
              <a:t> conversión de unidades</a:t>
            </a:r>
          </a:p>
        </p:txBody>
      </p:sp>
      <p:pic>
        <p:nvPicPr>
          <p:cNvPr id="2052" name="Picture 4" descr="CAWST 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724400"/>
            <a:ext cx="739140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>
                <a:solidFill>
                  <a:schemeClr val="accent2"/>
                </a:solidFill>
              </a:rPr>
              <a:t>Expectativas de aprendizaje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514350" lvl="0" indent="-514350" rtl="0">
              <a:buFont typeface="+mj-lt"/>
              <a:buAutoNum type="arabicPeriod"/>
            </a:pPr>
            <a:r>
              <a:rPr/>
              <a:t>Explicar las concentraciones y las unidades.</a:t>
            </a:r>
          </a:p>
          <a:p>
            <a:pPr marL="514350" indent="-514350" rtl="0">
              <a:buFont typeface="+mj-lt"/>
              <a:buAutoNum type="arabicPeriod"/>
            </a:pPr>
            <a:r>
              <a:rPr/>
              <a:t>Calcular la conversión de unidades para distintas concentraciones. </a:t>
            </a:r>
          </a:p>
        </p:txBody>
      </p:sp>
      <p:pic>
        <p:nvPicPr>
          <p:cNvPr id="4" name="Picture 4" descr="CAWST Colour - no text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3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AWST Colour - no tex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Concentraciones y unidades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484784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 rtl="0"/>
            <a:r>
              <a:rPr b="1"/>
              <a:t>Concentración</a:t>
            </a:r>
            <a:r>
              <a:rPr/>
              <a:t> = cantidad de un compuesto (o sustancia química) en un volumen de líquido, expresado en unidades.</a:t>
            </a:r>
          </a:p>
          <a:p>
            <a:pPr rtl="0"/>
            <a:r>
              <a:rPr b="1"/>
              <a:t>Unidades</a:t>
            </a:r>
            <a:r>
              <a:rPr/>
              <a:t> = estándares de medición</a:t>
            </a:r>
          </a:p>
          <a:p>
            <a:pPr lvl="1" rtl="0"/>
            <a:r>
              <a:rPr/>
              <a:t>p. ej., miligramos, litros  </a:t>
            </a:r>
          </a:p>
          <a:p>
            <a:pPr lvl="0" rtl="0"/>
            <a:r>
              <a:rPr/>
              <a:t>Sin las unidades, los resultados no tienen sentido</a:t>
            </a:r>
          </a:p>
          <a:p>
            <a:pPr lvl="1" rtl="0"/>
            <a:r>
              <a:rPr/>
              <a:t>p. ej., UFC/100 ml indica la cantidad de bacterias en 100 mililitros de agua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13301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AWST Colour - no text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Partes por millón (ppm)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537925"/>
            <a:ext cx="2642616" cy="3081528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57200" y="1754523"/>
            <a:ext cx="6923112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rtl="0"/>
            <a:r>
              <a:rPr/>
              <a:t>1 gota de tinta en un barril de agua de 200 litros = </a:t>
            </a:r>
          </a:p>
          <a:p>
            <a:pPr marL="0" indent="0" rtl="0">
              <a:buNone/>
            </a:pPr>
            <a:r>
              <a:rPr/>
              <a:t>concentración</a:t>
            </a:r>
            <a:r>
              <a:rPr b="1"/>
              <a:t> de tinta de </a:t>
            </a:r>
            <a:r>
              <a:rPr/>
              <a:t>1 ppm</a:t>
            </a:r>
          </a:p>
          <a:p>
            <a:pPr rtl="0"/>
            <a:r>
              <a:rPr/>
              <a:t>1 ppm = 1 mg/l</a:t>
            </a:r>
          </a:p>
          <a:p>
            <a:pPr rtl="0"/>
            <a:r>
              <a:rPr/>
              <a:t>En un informe de laboratorio, ppm o mg/l significan lo mismo.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71617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AWST Colour - no text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Partes por mil millones (ppmm)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endParaRPr lang="en-US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5038" y="1672804"/>
            <a:ext cx="3520522" cy="2548284"/>
          </a:xfrm>
          <a:prstGeom prst="rect">
            <a:avLst/>
          </a:prstGeom>
        </p:spPr>
      </p:pic>
      <p:sp>
        <p:nvSpPr>
          <p:cNvPr id="17" name="Rectangle 3"/>
          <p:cNvSpPr txBox="1">
            <a:spLocks noChangeArrowheads="1"/>
          </p:cNvSpPr>
          <p:nvPr/>
        </p:nvSpPr>
        <p:spPr>
          <a:xfrm>
            <a:off x="446829" y="1642269"/>
            <a:ext cx="5834608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rtl="0"/>
            <a:r>
              <a:rPr/>
              <a:t>1 gota de tinta en un camión de transporte de combustible =</a:t>
            </a:r>
          </a:p>
          <a:p>
            <a:pPr marL="0" indent="0" rtl="0">
              <a:buNone/>
            </a:pPr>
            <a:r>
              <a:rPr/>
              <a:t>concentración</a:t>
            </a:r>
            <a:r>
              <a:rPr b="1"/>
              <a:t> de tinta de </a:t>
            </a:r>
            <a:r>
              <a:rPr/>
              <a:t>1 ppmm</a:t>
            </a:r>
          </a:p>
          <a:p>
            <a:pPr rtl="0"/>
            <a:r>
              <a:rPr/>
              <a:t>1 ppmm = 1 µg/l </a:t>
            </a:r>
          </a:p>
          <a:p>
            <a:pPr rtl="0"/>
            <a:r>
              <a:rPr/>
              <a:t>En un informe de laboratorio, ppmm o µg/l significan lo mismo.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77124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Tabla de conversión de unidades</a:t>
            </a:r>
          </a:p>
        </p:txBody>
      </p:sp>
      <p:pic>
        <p:nvPicPr>
          <p:cNvPr id="3" name="Picture 4" descr="CAWST Colour - no tex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lvl="0"/>
            <a:endParaRPr lang="en-CA" dirty="0"/>
          </a:p>
        </p:txBody>
      </p:sp>
      <p:sp>
        <p:nvSpPr>
          <p:cNvPr id="8" name="Rectangle 7"/>
          <p:cNvSpPr/>
          <p:nvPr/>
        </p:nvSpPr>
        <p:spPr>
          <a:xfrm>
            <a:off x="786408" y="1478389"/>
            <a:ext cx="757118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sz="2400"/>
              <a:t>1 ppm = 1 mg/l</a:t>
            </a:r>
          </a:p>
          <a:p>
            <a:pPr algn="ctr"/>
            <a:endParaRPr lang="en-CA" dirty="0"/>
          </a:p>
          <a:p>
            <a:pPr algn="ctr" rtl="0"/>
            <a:r>
              <a:rPr sz="2400"/>
              <a:t>1 ppmm = 1 µg/l</a:t>
            </a:r>
          </a:p>
          <a:p>
            <a:pPr algn="ctr"/>
            <a:endParaRPr lang="en-CA" dirty="0"/>
          </a:p>
          <a:p>
            <a:pPr algn="ctr" rtl="0"/>
            <a:r>
              <a:rPr sz="2400"/>
              <a:t>1 mg/l = 1000 µg/l</a:t>
            </a:r>
          </a:p>
          <a:p>
            <a:pPr algn="ctr"/>
            <a:endParaRPr lang="en-CA" dirty="0"/>
          </a:p>
          <a:p>
            <a:pPr algn="ctr" rtl="0"/>
            <a:r>
              <a:rPr sz="2400"/>
              <a:t>1 ppm = 1000 ppmm</a:t>
            </a:r>
          </a:p>
          <a:p>
            <a:pPr algn="ctr" rtl="0"/>
            <a:r>
              <a:rPr sz="2400"/>
              <a:t>________________________________________</a:t>
            </a:r>
          </a:p>
          <a:p>
            <a:pPr algn="ctr"/>
            <a:endParaRPr lang="en-CA" dirty="0" smtClean="0"/>
          </a:p>
          <a:p>
            <a:pPr algn="ctr" rtl="0"/>
            <a:r>
              <a:rPr sz="2400"/>
              <a:t>Para convertir de ppmm a ppm, dividir por 1000</a:t>
            </a:r>
          </a:p>
          <a:p>
            <a:pPr algn="ctr" rtl="0"/>
            <a:r>
              <a:rPr sz="2400"/>
              <a:t>Para convertir de µg/l to mg/l, dividir por 1000</a:t>
            </a:r>
          </a:p>
          <a:p>
            <a:pPr algn="ctr"/>
            <a:endParaRPr lang="en-CA" dirty="0"/>
          </a:p>
          <a:p>
            <a:pPr algn="ctr" rtl="0"/>
            <a:r>
              <a:rPr sz="2400"/>
              <a:t>Para convertir de ppm a ppmm, multiplicar por 1000</a:t>
            </a:r>
          </a:p>
          <a:p>
            <a:pPr algn="ctr" rtl="0"/>
            <a:r>
              <a:rPr sz="2400"/>
              <a:t>Para convertir de mg/l a µg/l, multiplicar por 1000</a:t>
            </a:r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0171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Actividad de conversión de unidades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US" kern="0" dirty="0"/>
          </a:p>
        </p:txBody>
      </p:sp>
      <p:sp>
        <p:nvSpPr>
          <p:cNvPr id="4" name="Rectangle 3"/>
          <p:cNvSpPr/>
          <p:nvPr/>
        </p:nvSpPr>
        <p:spPr>
          <a:xfrm>
            <a:off x="755576" y="1772816"/>
            <a:ext cx="7704856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rtl="0">
              <a:buFont typeface="+mj-lt"/>
              <a:buAutoNum type="arabicPeriod"/>
            </a:pPr>
            <a:r>
              <a:rPr sz="3200"/>
              <a:t>Convertir: 0,01 ppm a ppmm </a:t>
            </a:r>
          </a:p>
          <a:p>
            <a:pPr marL="534988"/>
            <a:endParaRPr lang="en-CA" sz="3200" dirty="0" smtClean="0"/>
          </a:p>
          <a:p>
            <a:pPr marL="534988" rtl="0"/>
            <a:r>
              <a:rPr sz="3200"/>
              <a:t>Respuesta: 10 ppmm</a:t>
            </a:r>
          </a:p>
          <a:p>
            <a:endParaRPr lang="en-CA" sz="3200" dirty="0" smtClean="0"/>
          </a:p>
          <a:p>
            <a:endParaRPr lang="en-CA" sz="3200" dirty="0"/>
          </a:p>
          <a:p>
            <a:pPr marL="514350" indent="-514350" rtl="0">
              <a:buFont typeface="+mj-lt"/>
              <a:buAutoNum type="arabicPeriod" startAt="2"/>
            </a:pPr>
            <a:r>
              <a:rPr sz="3200"/>
              <a:t>Convertir: 20 µg/l a mg/l </a:t>
            </a:r>
          </a:p>
          <a:p>
            <a:pPr marL="534988"/>
            <a:endParaRPr lang="en-CA" sz="3200" dirty="0" smtClean="0"/>
          </a:p>
          <a:p>
            <a:pPr marL="534988" rtl="0"/>
            <a:r>
              <a:rPr sz="3200"/>
              <a:t>Respuesta: 0,02 mg/l</a:t>
            </a:r>
          </a:p>
          <a:p>
            <a:endParaRPr lang="en-CA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8</a:t>
            </a:fld>
            <a:endParaRPr/>
          </a:p>
        </p:txBody>
      </p:sp>
      <p:pic>
        <p:nvPicPr>
          <p:cNvPr id="7" name="Picture 4" descr="CAWST Colour - no tex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0021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b="1"/>
              <a:t>Actividad de conversión de unidades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endParaRPr lang="en-US" kern="0" dirty="0"/>
          </a:p>
        </p:txBody>
      </p:sp>
      <p:sp>
        <p:nvSpPr>
          <p:cNvPr id="4" name="Rectangle 3"/>
          <p:cNvSpPr/>
          <p:nvPr/>
        </p:nvSpPr>
        <p:spPr>
          <a:xfrm>
            <a:off x="606388" y="1338985"/>
            <a:ext cx="7931224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rtl="0">
              <a:buFont typeface="+mj-lt"/>
              <a:buAutoNum type="arabicPeriod" startAt="3"/>
            </a:pPr>
            <a:r>
              <a:rPr sz="2400" dirty="0"/>
              <a:t>El valor de </a:t>
            </a:r>
            <a:r>
              <a:rPr sz="2400" dirty="0" err="1"/>
              <a:t>referencia</a:t>
            </a:r>
            <a:r>
              <a:rPr sz="2400" dirty="0"/>
              <a:t> </a:t>
            </a:r>
            <a:r>
              <a:rPr sz="2400" dirty="0" err="1"/>
              <a:t>propuesto</a:t>
            </a:r>
            <a:r>
              <a:rPr sz="2400" dirty="0"/>
              <a:t> </a:t>
            </a:r>
            <a:r>
              <a:rPr sz="2400" dirty="0" err="1"/>
              <a:t>por</a:t>
            </a:r>
            <a:r>
              <a:rPr sz="2400" dirty="0"/>
              <a:t> la OMS para el </a:t>
            </a:r>
            <a:r>
              <a:rPr sz="2400" dirty="0" err="1"/>
              <a:t>arsénico</a:t>
            </a:r>
            <a:r>
              <a:rPr sz="2400" dirty="0"/>
              <a:t> </a:t>
            </a:r>
            <a:r>
              <a:rPr sz="2400" dirty="0" err="1"/>
              <a:t>es</a:t>
            </a:r>
            <a:r>
              <a:rPr sz="2400" dirty="0"/>
              <a:t> &lt;0,01 mg/l. </a:t>
            </a:r>
          </a:p>
          <a:p>
            <a:pPr marL="625475" lvl="0" indent="-182563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sz="2400" dirty="0" err="1"/>
              <a:t>Usted</a:t>
            </a:r>
            <a:r>
              <a:rPr sz="2400" dirty="0"/>
              <a:t> </a:t>
            </a:r>
            <a:r>
              <a:rPr sz="2400" dirty="0" err="1"/>
              <a:t>está</a:t>
            </a:r>
            <a:r>
              <a:rPr sz="2400" dirty="0"/>
              <a:t> a cargo de la </a:t>
            </a:r>
            <a:r>
              <a:rPr sz="2400" dirty="0" err="1"/>
              <a:t>gestión</a:t>
            </a:r>
            <a:r>
              <a:rPr sz="2400" dirty="0"/>
              <a:t> de </a:t>
            </a:r>
            <a:r>
              <a:rPr sz="2400" dirty="0" err="1"/>
              <a:t>proyectos</a:t>
            </a:r>
            <a:r>
              <a:rPr sz="2400" dirty="0"/>
              <a:t> de </a:t>
            </a:r>
            <a:r>
              <a:rPr sz="2400" dirty="0" err="1"/>
              <a:t>una</a:t>
            </a:r>
            <a:r>
              <a:rPr sz="2400" dirty="0"/>
              <a:t> ONG </a:t>
            </a:r>
            <a:r>
              <a:rPr sz="2400" dirty="0" err="1"/>
              <a:t>que</a:t>
            </a:r>
            <a:r>
              <a:rPr sz="2400" dirty="0"/>
              <a:t> ha </a:t>
            </a:r>
            <a:r>
              <a:rPr sz="2400" dirty="0" err="1"/>
              <a:t>implementado</a:t>
            </a:r>
            <a:r>
              <a:rPr sz="2400" dirty="0"/>
              <a:t> un </a:t>
            </a:r>
            <a:r>
              <a:rPr sz="2400" dirty="0" err="1"/>
              <a:t>proyecto</a:t>
            </a:r>
            <a:r>
              <a:rPr sz="2400" dirty="0"/>
              <a:t> para </a:t>
            </a:r>
            <a:r>
              <a:rPr sz="2400" dirty="0" err="1"/>
              <a:t>realizar</a:t>
            </a:r>
            <a:r>
              <a:rPr sz="2400" dirty="0"/>
              <a:t> un </a:t>
            </a:r>
            <a:r>
              <a:rPr sz="2400" dirty="0" err="1"/>
              <a:t>pozo</a:t>
            </a:r>
            <a:r>
              <a:rPr sz="2400" dirty="0"/>
              <a:t> </a:t>
            </a:r>
            <a:r>
              <a:rPr sz="2400" dirty="0" err="1"/>
              <a:t>perforado</a:t>
            </a:r>
            <a:r>
              <a:rPr sz="2400" dirty="0"/>
              <a:t> en la </a:t>
            </a:r>
            <a:r>
              <a:rPr sz="2400" dirty="0" err="1"/>
              <a:t>zona</a:t>
            </a:r>
            <a:r>
              <a:rPr sz="2400" dirty="0"/>
              <a:t>. </a:t>
            </a:r>
          </a:p>
          <a:p>
            <a:pPr marL="625475" indent="-182563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sz="2400" dirty="0"/>
              <a:t>Se </a:t>
            </a:r>
            <a:r>
              <a:rPr sz="2400" dirty="0" err="1"/>
              <a:t>realizó</a:t>
            </a:r>
            <a:r>
              <a:rPr sz="2400" dirty="0"/>
              <a:t> el </a:t>
            </a:r>
            <a:r>
              <a:rPr sz="2400" dirty="0" err="1"/>
              <a:t>análisis</a:t>
            </a:r>
            <a:r>
              <a:rPr sz="2400" dirty="0"/>
              <a:t> de la </a:t>
            </a:r>
            <a:r>
              <a:rPr sz="2400" dirty="0" err="1"/>
              <a:t>calidad</a:t>
            </a:r>
            <a:r>
              <a:rPr sz="2400" dirty="0"/>
              <a:t> del </a:t>
            </a:r>
            <a:r>
              <a:rPr sz="2400" dirty="0" err="1"/>
              <a:t>agua</a:t>
            </a:r>
            <a:r>
              <a:rPr sz="2400" dirty="0"/>
              <a:t> de un </a:t>
            </a:r>
            <a:r>
              <a:rPr sz="2400" dirty="0" err="1"/>
              <a:t>pozo</a:t>
            </a:r>
            <a:r>
              <a:rPr sz="2400" dirty="0"/>
              <a:t> </a:t>
            </a:r>
            <a:r>
              <a:rPr sz="2400" dirty="0" err="1"/>
              <a:t>perforado</a:t>
            </a:r>
            <a:r>
              <a:rPr sz="2400" dirty="0"/>
              <a:t> y en el </a:t>
            </a:r>
            <a:r>
              <a:rPr sz="2400" dirty="0" err="1"/>
              <a:t>informe</a:t>
            </a:r>
            <a:r>
              <a:rPr sz="2400" dirty="0"/>
              <a:t> de </a:t>
            </a:r>
            <a:r>
              <a:rPr sz="2400" dirty="0" err="1"/>
              <a:t>laboratorio</a:t>
            </a:r>
            <a:r>
              <a:rPr sz="2400" dirty="0"/>
              <a:t> se </a:t>
            </a:r>
            <a:r>
              <a:rPr sz="2400" dirty="0" err="1"/>
              <a:t>indica</a:t>
            </a:r>
            <a:r>
              <a:rPr sz="2400" dirty="0"/>
              <a:t> </a:t>
            </a:r>
            <a:r>
              <a:rPr sz="2400" dirty="0" err="1"/>
              <a:t>que</a:t>
            </a:r>
            <a:r>
              <a:rPr sz="2400" dirty="0"/>
              <a:t> la </a:t>
            </a:r>
            <a:r>
              <a:rPr sz="2400" dirty="0" err="1"/>
              <a:t>concentración</a:t>
            </a:r>
            <a:r>
              <a:rPr sz="2400" dirty="0"/>
              <a:t> de </a:t>
            </a:r>
            <a:r>
              <a:rPr sz="2400" dirty="0" err="1"/>
              <a:t>arsénico</a:t>
            </a:r>
            <a:r>
              <a:rPr sz="2400" dirty="0"/>
              <a:t> </a:t>
            </a:r>
            <a:r>
              <a:rPr sz="2400" dirty="0" err="1"/>
              <a:t>es</a:t>
            </a:r>
            <a:r>
              <a:rPr sz="2400" dirty="0"/>
              <a:t> 8 </a:t>
            </a:r>
            <a:r>
              <a:rPr sz="2400" dirty="0" err="1"/>
              <a:t>ppmm</a:t>
            </a:r>
            <a:r>
              <a:rPr sz="2400" dirty="0"/>
              <a:t>. </a:t>
            </a:r>
          </a:p>
          <a:p>
            <a:pPr marL="625475" indent="-182563" rtl="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sz="2400" dirty="0"/>
              <a:t>El </a:t>
            </a:r>
            <a:r>
              <a:rPr sz="2400" dirty="0" err="1"/>
              <a:t>agua</a:t>
            </a:r>
            <a:r>
              <a:rPr sz="2400" dirty="0"/>
              <a:t>, ¿</a:t>
            </a:r>
            <a:r>
              <a:rPr sz="2400" dirty="0" err="1"/>
              <a:t>está</a:t>
            </a:r>
            <a:r>
              <a:rPr sz="2400" dirty="0"/>
              <a:t> </a:t>
            </a:r>
            <a:r>
              <a:rPr sz="2400" dirty="0" err="1"/>
              <a:t>dentro</a:t>
            </a:r>
            <a:r>
              <a:rPr sz="2400" dirty="0"/>
              <a:t> del valor </a:t>
            </a:r>
            <a:r>
              <a:rPr sz="2400" dirty="0" err="1"/>
              <a:t>propuesto</a:t>
            </a:r>
            <a:r>
              <a:rPr sz="2400" dirty="0"/>
              <a:t> </a:t>
            </a:r>
            <a:r>
              <a:rPr sz="2400" dirty="0" err="1"/>
              <a:t>por</a:t>
            </a:r>
            <a:r>
              <a:rPr sz="2400" dirty="0"/>
              <a:t> la OMS? </a:t>
            </a:r>
          </a:p>
          <a:p>
            <a:endParaRPr lang="en-US" sz="1200" dirty="0"/>
          </a:p>
          <a:p>
            <a:pPr marL="442913" rtl="0"/>
            <a:r>
              <a:rPr sz="2400" dirty="0" err="1"/>
              <a:t>Respuesta</a:t>
            </a:r>
            <a:r>
              <a:rPr sz="2400" dirty="0"/>
              <a:t>: </a:t>
            </a:r>
            <a:r>
              <a:rPr sz="2400" dirty="0" err="1"/>
              <a:t>sí</a:t>
            </a:r>
            <a:r>
              <a:rPr sz="2400" dirty="0"/>
              <a:t>, los </a:t>
            </a:r>
            <a:r>
              <a:rPr sz="2400" dirty="0" err="1"/>
              <a:t>resultados</a:t>
            </a:r>
            <a:r>
              <a:rPr sz="2400" dirty="0"/>
              <a:t> </a:t>
            </a:r>
            <a:r>
              <a:rPr sz="2400" dirty="0" err="1"/>
              <a:t>equivalen</a:t>
            </a:r>
            <a:r>
              <a:rPr sz="2400" dirty="0"/>
              <a:t> a 0,008 ppm o mg/l y </a:t>
            </a:r>
            <a:r>
              <a:rPr sz="2400" dirty="0" err="1"/>
              <a:t>están</a:t>
            </a:r>
            <a:r>
              <a:rPr sz="2400" dirty="0"/>
              <a:t> </a:t>
            </a:r>
            <a:r>
              <a:rPr sz="2400" dirty="0" err="1"/>
              <a:t>dentro</a:t>
            </a:r>
            <a:r>
              <a:rPr sz="2400" dirty="0"/>
              <a:t> del </a:t>
            </a:r>
            <a:r>
              <a:rPr sz="2400" dirty="0" err="1"/>
              <a:t>límite</a:t>
            </a:r>
            <a:r>
              <a:rPr sz="2400" dirty="0"/>
              <a:t> de </a:t>
            </a:r>
            <a:r>
              <a:rPr sz="2400" dirty="0" err="1"/>
              <a:t>aceptabilidad</a:t>
            </a:r>
            <a:r>
              <a:rPr sz="2400" dirty="0"/>
              <a:t> del valor de </a:t>
            </a:r>
            <a:r>
              <a:rPr sz="2400" dirty="0" err="1"/>
              <a:t>referencia</a:t>
            </a:r>
            <a:r>
              <a:rPr sz="2400" dirty="0"/>
              <a:t>.</a:t>
            </a:r>
          </a:p>
          <a:p>
            <a:endParaRPr lang="en-CA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96D6939-B8AB-415C-8E07-37773906FC33}" type="slidenum">
              <a:rPr/>
              <a:pPr rtl="0"/>
              <a:t>9</a:t>
            </a:fld>
            <a:endParaRPr/>
          </a:p>
        </p:txBody>
      </p:sp>
      <p:pic>
        <p:nvPicPr>
          <p:cNvPr id="7" name="Picture 4" descr="CAWST Colour - no text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392863"/>
            <a:ext cx="744538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20141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cdc2ef2258a2a18f73732683fec1f995b4d9c"/>
</p:tagLst>
</file>

<file path=ppt/theme/theme1.xml><?xml version="1.0" encoding="utf-8"?>
<a:theme xmlns:a="http://schemas.openxmlformats.org/drawingml/2006/main" name="Template_Powerpoint Presentation_2012">
  <a:themeElements>
    <a:clrScheme name="Template_PowerPoint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_PowerPoint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_PowerPoint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werPoint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werPoint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werPoint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werPoint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_PowerPoint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_PowerPoint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Template_Powerpoint Presentation_2012</Template>
  <TotalTime>99</TotalTime>
  <Words>657</Words>
  <Application>Microsoft Office PowerPoint</Application>
  <PresentationFormat>On-screen Show (4:3)</PresentationFormat>
  <Paragraphs>130</Paragraphs>
  <Slides>10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Template_Powerpoint Presentation_2012</vt:lpstr>
      <vt:lpstr>PowerPoint Presentation</vt:lpstr>
      <vt:lpstr>Concentraciones  y  conversión de unidades</vt:lpstr>
      <vt:lpstr>Expectativas de aprendizaje</vt:lpstr>
      <vt:lpstr>Concentraciones y unidades</vt:lpstr>
      <vt:lpstr>Partes por millón (ppm)</vt:lpstr>
      <vt:lpstr>Partes por mil millones (ppmm)</vt:lpstr>
      <vt:lpstr>Tabla de conversión de unidades</vt:lpstr>
      <vt:lpstr>Actividad de conversión de unidades</vt:lpstr>
      <vt:lpstr>Actividad de conversión de unidades</vt:lpstr>
      <vt:lpstr>Repaso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CAWST</dc:creator>
  <cp:lastModifiedBy>Roachita</cp:lastModifiedBy>
  <cp:revision>24</cp:revision>
  <dcterms:created xsi:type="dcterms:W3CDTF">2013-10-18T20:38:12Z</dcterms:created>
  <dcterms:modified xsi:type="dcterms:W3CDTF">2014-05-28T02:44:36Z</dcterms:modified>
</cp:coreProperties>
</file>