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1" r:id="rId2"/>
    <p:sldId id="263" r:id="rId3"/>
    <p:sldId id="309" r:id="rId4"/>
    <p:sldId id="351" r:id="rId5"/>
    <p:sldId id="321" r:id="rId6"/>
    <p:sldId id="312" r:id="rId7"/>
    <p:sldId id="352" r:id="rId8"/>
    <p:sldId id="353" r:id="rId9"/>
    <p:sldId id="354" r:id="rId10"/>
    <p:sldId id="355" r:id="rId11"/>
    <p:sldId id="350" r:id="rId12"/>
    <p:sldId id="356" r:id="rId13"/>
    <p:sldId id="307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7B58"/>
    <a:srgbClr val="FEC441"/>
    <a:srgbClr val="025479"/>
    <a:srgbClr val="2A95B9"/>
    <a:srgbClr val="F1512A"/>
    <a:srgbClr val="EF512A"/>
    <a:srgbClr val="37C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3"/>
    <p:restoredTop sz="70885" autoAdjust="0"/>
  </p:normalViewPr>
  <p:slideViewPr>
    <p:cSldViewPr snapToGrid="0" snapToObjects="1">
      <p:cViewPr varScale="1">
        <p:scale>
          <a:sx n="29" d="100"/>
          <a:sy n="29" d="100"/>
        </p:scale>
        <p:origin x="1474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110" d="100"/>
          <a:sy n="110" d="100"/>
        </p:scale>
        <p:origin x="410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CD9EA6-D1FA-AB46-909D-D3AD7FCFC5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E7448-AB70-B245-8C29-A6CE0229FA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0212D-D8F0-0746-9311-6D3C2C5595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0BCE4-DDA7-4441-A225-AF5DA0E01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39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Dilution: Adding water to a mixture to decrease the concentration in a sample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31872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r>
              <a:rPr lang="en-CA" sz="2400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Contamination level = moderate </a:t>
            </a:r>
          </a:p>
          <a:p>
            <a:pPr lvl="0"/>
            <a:r>
              <a:rPr lang="en-CA" sz="2400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Sample volume =50 mL (X 2 dilution factor)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64302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52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rtl="0"/>
            <a:r>
              <a:rPr lang="en-CA" sz="1200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Microbiological testing – too many bacteria make plates difficult to count</a:t>
            </a:r>
            <a:endParaRPr lang="en-CA" dirty="0">
              <a:effectLst/>
            </a:endParaRPr>
          </a:p>
          <a:p>
            <a:pPr lvl="1"/>
            <a:r>
              <a:rPr lang="en-CA" sz="1200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Physical Testing – turbidity too high (out of range on the meter)</a:t>
            </a:r>
            <a:endParaRPr lang="en-CA" dirty="0">
              <a:effectLst/>
            </a:endParaRPr>
          </a:p>
          <a:p>
            <a:pPr lvl="1"/>
            <a:r>
              <a:rPr lang="en-CA" sz="1200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Chemical Testing – chemical concentration too high (out of range)</a:t>
            </a:r>
            <a:endParaRPr lang="en-CA" dirty="0">
              <a:effectLst/>
            </a:endParaRP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15749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507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After diluting a sample, you must adjust the test result by multiplying by a dilution factor.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5507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After diluting a sample, you must adjust the test result by multiplying by a dilution factor.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66106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i="0" kern="1200" dirty="0">
                <a:solidFill>
                  <a:schemeClr val="tx1">
                    <a:lumMod val="50000"/>
                  </a:schemeClr>
                </a:solidFill>
                <a:effectLst/>
                <a:latin typeface="Lato" panose="020F0502020204030203" pitchFamily="34" charset="0"/>
                <a:ea typeface="Helvetica Neue"/>
                <a:cs typeface="Helvetica Neue"/>
                <a:sym typeface="Helvetica Neue"/>
              </a:rPr>
              <a:t>CFU = colony forming units = # colonies on the test plate</a:t>
            </a:r>
            <a:endParaRPr lang="en-CA" i="0" dirty="0">
              <a:solidFill>
                <a:schemeClr val="tx1">
                  <a:lumMod val="50000"/>
                </a:schemeClr>
              </a:solidFill>
              <a:latin typeface="Lato" panose="020F0502020204030203" pitchFamily="34" charset="0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39404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Trainer Manual for Dilution Exercise instructions.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95331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 key:</a:t>
            </a:r>
          </a:p>
          <a:p>
            <a:pPr lvl="1" rtl="0"/>
            <a:r>
              <a:rPr lang="en-CA" sz="1200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Contamination level = moderate </a:t>
            </a:r>
          </a:p>
          <a:p>
            <a:pPr lvl="1"/>
            <a:r>
              <a:rPr lang="en-CA" sz="1200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Sample volume =50 mL (X 2 dilution factor)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41547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37DFE1-8EA6-964E-A1CE-D998785FC4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06"/>
            <a:ext cx="24457829" cy="13755869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E4BFE0-2A60-374D-8DA3-5CA0305A9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2864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FC0DF-FDE6-1E40-974B-57768878E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40715"/>
            <a:ext cx="24457829" cy="13755869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E4BFE0-2A60-374D-8DA3-5CA0305A9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8669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364A0C-DD17-D541-954D-28F9CD909B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9F26F8-C4FD-C64D-AA84-6885E714EDCA}"/>
              </a:ext>
            </a:extLst>
          </p:cNvPr>
          <p:cNvSpPr/>
          <p:nvPr userDrawn="1"/>
        </p:nvSpPr>
        <p:spPr>
          <a:xfrm rot="10800000">
            <a:off x="1158239" y="1485020"/>
            <a:ext cx="167246" cy="1095620"/>
          </a:xfrm>
          <a:prstGeom prst="rect">
            <a:avLst/>
          </a:prstGeom>
          <a:solidFill>
            <a:srgbClr val="0C7B5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0262135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WS.jpg">
            <a:extLst>
              <a:ext uri="{FF2B5EF4-FFF2-40B4-BE49-F238E27FC236}">
                <a16:creationId xmlns:a16="http://schemas.microsoft.com/office/drawing/2014/main" id="{61281518-7C57-3D4B-ABAD-9A7411CE81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" y="-502783"/>
            <a:ext cx="24350178" cy="136969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8111C-BE46-F142-B264-6B56AA3A104A}"/>
              </a:ext>
            </a:extLst>
          </p:cNvPr>
          <p:cNvSpPr/>
          <p:nvPr userDrawn="1"/>
        </p:nvSpPr>
        <p:spPr>
          <a:xfrm>
            <a:off x="0" y="0"/>
            <a:ext cx="24383999" cy="13716000"/>
          </a:xfrm>
          <a:prstGeom prst="rect">
            <a:avLst/>
          </a:prstGeom>
          <a:solidFill>
            <a:srgbClr val="02547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FC0DF-FDE6-1E40-974B-57768878E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41545"/>
            <a:ext cx="24457829" cy="13757529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E4BFE0-2A60-374D-8DA3-5CA0305A9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FC0DF-FDE6-1E40-974B-57768878E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40715"/>
            <a:ext cx="24457830" cy="13755869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E4BFE0-2A60-374D-8DA3-5CA0305A9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1410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9" r:id="rId8"/>
    <p:sldLayoutId id="2147483662" r:id="rId9"/>
    <p:sldLayoutId id="2147483664" r:id="rId10"/>
    <p:sldLayoutId id="2147483663" r:id="rId11"/>
    <p:sldLayoutId id="2147483661" r:id="rId12"/>
    <p:sldLayoutId id="2147483660" r:id="rId13"/>
  </p:sldLayoutIdLst>
  <p:transition spd="med"/>
  <p:hf hdr="0" ftr="0" dt="0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D55C37-E75E-CA49-8445-57978332CD6A}"/>
              </a:ext>
            </a:extLst>
          </p:cNvPr>
          <p:cNvSpPr/>
          <p:nvPr/>
        </p:nvSpPr>
        <p:spPr>
          <a:xfrm>
            <a:off x="2667000" y="9316747"/>
            <a:ext cx="12192000" cy="8963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</a:pPr>
            <a:r>
              <a:rPr lang="en-CA" sz="4000" dirty="0">
                <a:solidFill>
                  <a:srgbClr val="5C5C5C"/>
                </a:solidFill>
                <a:latin typeface="Lato" panose="020F0502020204030203" pitchFamily="34" charset="0"/>
              </a:rPr>
              <a:t>2021</a:t>
            </a:r>
            <a:r>
              <a:rPr lang="en-CA" sz="4000" dirty="0"/>
              <a:t> | </a:t>
            </a:r>
            <a:r>
              <a:rPr lang="en-CA" sz="4000" dirty="0">
                <a:solidFill>
                  <a:srgbClr val="5C5C5C"/>
                </a:solidFill>
                <a:latin typeface="Lato" panose="020F0502020204030203" pitchFamily="34" charset="0"/>
              </a:rPr>
              <a:t>NOVEMBER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987354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8E4D6-AE6C-C046-9B6E-93A01BF4240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10</a:t>
            </a:fld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11AEBC-16A4-0B4C-A2D7-C057F7B56502}"/>
              </a:ext>
            </a:extLst>
          </p:cNvPr>
          <p:cNvSpPr/>
          <p:nvPr/>
        </p:nvSpPr>
        <p:spPr>
          <a:xfrm>
            <a:off x="5952565" y="6736267"/>
            <a:ext cx="1219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Group Work </a:t>
            </a:r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(10-15 minutes)</a:t>
            </a:r>
          </a:p>
          <a:p>
            <a:endParaRPr lang="en-CA" sz="4800" b="0" dirty="0">
              <a:solidFill>
                <a:srgbClr val="5C5C5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CA" sz="6000" dirty="0">
                <a:solidFill>
                  <a:srgbClr val="5C5C5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DILUTION EXERCISE</a:t>
            </a:r>
            <a:endParaRPr lang="en-CA" sz="6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CA" sz="4800" b="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/>
            </a:r>
            <a:br>
              <a:rPr lang="en-CA" sz="4800" b="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n-US" sz="4800" b="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36A29C-CCD9-D812-93B6-A66835076F3D}"/>
              </a:ext>
            </a:extLst>
          </p:cNvPr>
          <p:cNvSpPr txBox="1"/>
          <p:nvPr/>
        </p:nvSpPr>
        <p:spPr>
          <a:xfrm>
            <a:off x="0" y="3068905"/>
            <a:ext cx="24384000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68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GROUP</a:t>
            </a:r>
            <a:br>
              <a:rPr lang="en-GB" sz="68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GB" sz="68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ACTIVITY</a:t>
            </a:r>
            <a:endParaRPr kumimoji="0" lang="en-US" sz="6800" u="none" strike="noStrike" cap="none" spc="60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2678167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382950-3135-FC4B-9A20-EB358D79F5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11</a:t>
            </a:fld>
            <a:endParaRPr lang="en-C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D14C3D-24CA-B949-8822-181B62BF5C19}"/>
              </a:ext>
            </a:extLst>
          </p:cNvPr>
          <p:cNvSpPr/>
          <p:nvPr/>
        </p:nvSpPr>
        <p:spPr>
          <a:xfrm>
            <a:off x="4840941" y="7132006"/>
            <a:ext cx="1427181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 are sampling a protected shallow well</a:t>
            </a:r>
          </a:p>
          <a:p>
            <a:endParaRPr lang="en-CA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the likely contamination level and what sample volume would you use?</a:t>
            </a:r>
          </a:p>
          <a:p>
            <a:r>
              <a:rPr lang="en-CA" sz="4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4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CA" sz="3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Note: Use the Dilution Chart Handout to answer this question</a:t>
            </a:r>
            <a:endParaRPr lang="en-US" sz="48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E1E9D5-E955-A6EF-6EB1-88475D768B4C}"/>
              </a:ext>
            </a:extLst>
          </p:cNvPr>
          <p:cNvSpPr txBox="1"/>
          <p:nvPr/>
        </p:nvSpPr>
        <p:spPr>
          <a:xfrm>
            <a:off x="0" y="3592125"/>
            <a:ext cx="24384000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68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REVIEW</a:t>
            </a:r>
            <a:endParaRPr kumimoji="0" lang="en-US" sz="6800" u="none" strike="noStrike" cap="none" spc="60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5994704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2FA924-8E2B-3849-AD59-2729BE5CFAE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12</a:t>
            </a:fld>
            <a:endParaRPr lang="en-C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B4DAD0-42AA-3946-A15A-9B4633D89460}"/>
              </a:ext>
            </a:extLst>
          </p:cNvPr>
          <p:cNvSpPr/>
          <p:nvPr/>
        </p:nvSpPr>
        <p:spPr>
          <a:xfrm>
            <a:off x="2038349" y="1617673"/>
            <a:ext cx="9775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6000" dirty="0">
                <a:solidFill>
                  <a:schemeClr val="tx1"/>
                </a:solidFill>
                <a:latin typeface="Lato" panose="020F0502020204030203" pitchFamily="34" charset="0"/>
              </a:rPr>
              <a:t>Dilution Chart</a:t>
            </a:r>
            <a:endParaRPr lang="en-US" sz="600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ABBDFF3-DB10-6B4F-9BE3-5BDB3375F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001816"/>
              </p:ext>
            </p:extLst>
          </p:nvPr>
        </p:nvGraphicFramePr>
        <p:xfrm>
          <a:off x="2038349" y="3720852"/>
          <a:ext cx="20086545" cy="4293595"/>
        </p:xfrm>
        <a:graphic>
          <a:graphicData uri="http://schemas.openxmlformats.org/drawingml/2006/table">
            <a:tbl>
              <a:tblPr/>
              <a:tblGrid>
                <a:gridCol w="4967053">
                  <a:extLst>
                    <a:ext uri="{9D8B030D-6E8A-4147-A177-3AD203B41FA5}">
                      <a16:colId xmlns:a16="http://schemas.microsoft.com/office/drawing/2014/main" val="970002785"/>
                    </a:ext>
                  </a:extLst>
                </a:gridCol>
                <a:gridCol w="15119492">
                  <a:extLst>
                    <a:ext uri="{9D8B030D-6E8A-4147-A177-3AD203B41FA5}">
                      <a16:colId xmlns:a16="http://schemas.microsoft.com/office/drawing/2014/main" val="3112466218"/>
                    </a:ext>
                  </a:extLst>
                </a:gridCol>
              </a:tblGrid>
              <a:tr h="749355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Contamination Level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Description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69419"/>
                  </a:ext>
                </a:extLst>
              </a:tr>
              <a:tr h="708848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Low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Borehole; treated water e.g., directly from a </a:t>
                      </a:r>
                      <a:r>
                        <a:rPr lang="en-CA" sz="2400" b="1" i="0" u="none" strike="noStrike" dirty="0" err="1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biosand</a:t>
                      </a:r>
                      <a:r>
                        <a:rPr lang="en-CA" sz="2400" b="1" i="0" u="none" strike="noStrike" dirty="0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filter or other HWT technology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518647"/>
                  </a:ext>
                </a:extLst>
              </a:tr>
              <a:tr h="708848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Moderate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Protected hand dug well or shallow well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015206"/>
                  </a:ext>
                </a:extLst>
              </a:tr>
              <a:tr h="708848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Moderate - High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Unprotected hand dug or shallow well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512049"/>
                  </a:ext>
                </a:extLst>
              </a:tr>
              <a:tr h="708848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High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Unprotected hand dug or shallow well with evidence of infiltration by runoff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043993"/>
                  </a:ext>
                </a:extLst>
              </a:tr>
              <a:tr h="708848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Extreme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Open water source e.g., river, pond or stream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82758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332642A-8F8F-3842-A935-7E7CDFC87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49" y="3303867"/>
            <a:ext cx="47201127" cy="127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C67C86-670D-684E-962F-E77FD963296A}"/>
              </a:ext>
            </a:extLst>
          </p:cNvPr>
          <p:cNvSpPr/>
          <p:nvPr/>
        </p:nvSpPr>
        <p:spPr>
          <a:xfrm>
            <a:off x="2038349" y="3011479"/>
            <a:ext cx="1219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R="32385" algn="l"/>
            <a:r>
              <a:rPr lang="en-CA" sz="3200" b="0" dirty="0">
                <a:solidFill>
                  <a:srgbClr val="19191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Typical Contamination Levels</a:t>
            </a:r>
            <a:endParaRPr lang="en-US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FE30E5-D7C3-1B47-97EC-6FFFC9473042}"/>
              </a:ext>
            </a:extLst>
          </p:cNvPr>
          <p:cNvSpPr/>
          <p:nvPr/>
        </p:nvSpPr>
        <p:spPr>
          <a:xfrm>
            <a:off x="2038349" y="8420028"/>
            <a:ext cx="1219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CA" sz="32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Dilution Chart for Microbiological Testing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D6053A3-6E23-F14F-94DD-661BE8243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814899"/>
              </p:ext>
            </p:extLst>
          </p:nvPr>
        </p:nvGraphicFramePr>
        <p:xfrm>
          <a:off x="2038350" y="9145058"/>
          <a:ext cx="20086544" cy="4085150"/>
        </p:xfrm>
        <a:graphic>
          <a:graphicData uri="http://schemas.openxmlformats.org/drawingml/2006/table">
            <a:tbl>
              <a:tblPr/>
              <a:tblGrid>
                <a:gridCol w="5021636">
                  <a:extLst>
                    <a:ext uri="{9D8B030D-6E8A-4147-A177-3AD203B41FA5}">
                      <a16:colId xmlns:a16="http://schemas.microsoft.com/office/drawing/2014/main" val="1302524191"/>
                    </a:ext>
                  </a:extLst>
                </a:gridCol>
                <a:gridCol w="5021636">
                  <a:extLst>
                    <a:ext uri="{9D8B030D-6E8A-4147-A177-3AD203B41FA5}">
                      <a16:colId xmlns:a16="http://schemas.microsoft.com/office/drawing/2014/main" val="1327714965"/>
                    </a:ext>
                  </a:extLst>
                </a:gridCol>
                <a:gridCol w="5021636">
                  <a:extLst>
                    <a:ext uri="{9D8B030D-6E8A-4147-A177-3AD203B41FA5}">
                      <a16:colId xmlns:a16="http://schemas.microsoft.com/office/drawing/2014/main" val="3692981517"/>
                    </a:ext>
                  </a:extLst>
                </a:gridCol>
                <a:gridCol w="5021636">
                  <a:extLst>
                    <a:ext uri="{9D8B030D-6E8A-4147-A177-3AD203B41FA5}">
                      <a16:colId xmlns:a16="http://schemas.microsoft.com/office/drawing/2014/main" val="4019859257"/>
                    </a:ext>
                  </a:extLst>
                </a:gridCol>
              </a:tblGrid>
              <a:tr h="724730">
                <a:tc gridSpan="4"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Dilution Chart 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982367"/>
                  </a:ext>
                </a:extLst>
              </a:tr>
              <a:tr h="446361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Contamination Level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Water Sample Volume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Dilution Water Volume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Dilution Factor</a:t>
                      </a:r>
                      <a:endParaRPr lang="en-CA" sz="2400" b="1" i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018972"/>
                  </a:ext>
                </a:extLst>
              </a:tr>
              <a:tr h="446361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Low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100 mL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 mL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 1 (no dilution)</a:t>
                      </a:r>
                      <a:endParaRPr lang="en-CA" sz="2400" b="1" i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148967"/>
                  </a:ext>
                </a:extLst>
              </a:tr>
              <a:tr h="446361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Moderate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50 mL</a:t>
                      </a:r>
                      <a:endParaRPr lang="en-CA" sz="2400" b="1" i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50 mL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 2</a:t>
                      </a:r>
                      <a:endParaRPr lang="en-CA" sz="2400" b="1" i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041949"/>
                  </a:ext>
                </a:extLst>
              </a:tr>
              <a:tr h="446361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Moderate – High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 mL</a:t>
                      </a:r>
                      <a:endParaRPr lang="en-CA" sz="2400" b="1" i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90 mL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 10</a:t>
                      </a:r>
                      <a:endParaRPr lang="en-CA" sz="2400" b="1" i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795055"/>
                  </a:ext>
                </a:extLst>
              </a:tr>
              <a:tr h="446361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High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 mL</a:t>
                      </a:r>
                      <a:endParaRPr lang="en-CA" sz="2400" b="1" i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95 mL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 20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376768"/>
                  </a:ext>
                </a:extLst>
              </a:tr>
              <a:tr h="446361"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Extreme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 mL</a:t>
                      </a:r>
                      <a:endParaRPr lang="en-CA" sz="2400" b="1" i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99 mL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tc>
                  <a:txBody>
                    <a:bodyPr/>
                    <a:lstStyle/>
                    <a:p>
                      <a:pPr marR="32385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5C5C5C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X 100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077289"/>
                  </a:ext>
                </a:extLst>
              </a:tr>
              <a:tr h="446361">
                <a:tc gridSpan="4">
                  <a:txBody>
                    <a:bodyPr/>
                    <a:lstStyle/>
                    <a:p>
                      <a:pPr marR="32385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Total Volume = 100 mL</a:t>
                      </a:r>
                      <a:endParaRPr lang="en-CA" sz="2400" b="1" i="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7150" marR="57150" marT="57150" marB="57150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890880"/>
                  </a:ext>
                </a:extLst>
              </a:tr>
            </a:tbl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5A4667D8-F18B-E54F-8AD0-78019EB39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49" y="9697305"/>
            <a:ext cx="465774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 b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21346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7EC274-3751-2F4D-9EFE-14D65186292B}"/>
              </a:ext>
            </a:extLst>
          </p:cNvPr>
          <p:cNvSpPr/>
          <p:nvPr/>
        </p:nvSpPr>
        <p:spPr>
          <a:xfrm>
            <a:off x="2379591" y="2921836"/>
            <a:ext cx="36199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ED2C03-FABD-3046-99BD-9C20E66428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163" y="6027413"/>
            <a:ext cx="5613992" cy="1962172"/>
          </a:xfrm>
          <a:prstGeom prst="rect">
            <a:avLst/>
          </a:prstGeom>
        </p:spPr>
      </p:pic>
      <p:pic>
        <p:nvPicPr>
          <p:cNvPr id="21" name="Google Shape;356;p38">
            <a:extLst>
              <a:ext uri="{FF2B5EF4-FFF2-40B4-BE49-F238E27FC236}">
                <a16:creationId xmlns:a16="http://schemas.microsoft.com/office/drawing/2014/main" id="{CD5FA104-4F6F-B4E9-89A9-FD94654428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9591" y="6678612"/>
            <a:ext cx="779100" cy="7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57;p38">
            <a:extLst>
              <a:ext uri="{FF2B5EF4-FFF2-40B4-BE49-F238E27FC236}">
                <a16:creationId xmlns:a16="http://schemas.microsoft.com/office/drawing/2014/main" id="{93205507-E861-9BE0-766A-BA701271AE5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9591" y="5245074"/>
            <a:ext cx="779100" cy="7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58;p38">
            <a:extLst>
              <a:ext uri="{FF2B5EF4-FFF2-40B4-BE49-F238E27FC236}">
                <a16:creationId xmlns:a16="http://schemas.microsoft.com/office/drawing/2014/main" id="{EC309DCA-80FE-AFBD-9BDE-FF02F5FD337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79591" y="5955194"/>
            <a:ext cx="779100" cy="77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359;p38">
            <a:extLst>
              <a:ext uri="{FF2B5EF4-FFF2-40B4-BE49-F238E27FC236}">
                <a16:creationId xmlns:a16="http://schemas.microsoft.com/office/drawing/2014/main" id="{767531B4-3466-9152-9AF8-ADF283EE553C}"/>
              </a:ext>
            </a:extLst>
          </p:cNvPr>
          <p:cNvSpPr txBox="1"/>
          <p:nvPr/>
        </p:nvSpPr>
        <p:spPr>
          <a:xfrm>
            <a:off x="3158691" y="6088485"/>
            <a:ext cx="4326630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 Light"/>
              <a:buNone/>
            </a:pPr>
            <a:r>
              <a:rPr lang="en-CA" sz="3000" u="none" strike="noStrike" cap="none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+1 403 243 3285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Google Shape;360;p38">
            <a:extLst>
              <a:ext uri="{FF2B5EF4-FFF2-40B4-BE49-F238E27FC236}">
                <a16:creationId xmlns:a16="http://schemas.microsoft.com/office/drawing/2014/main" id="{1B3D0186-939E-9E13-B13F-918E4CB9BB41}"/>
              </a:ext>
            </a:extLst>
          </p:cNvPr>
          <p:cNvSpPr txBox="1"/>
          <p:nvPr/>
        </p:nvSpPr>
        <p:spPr>
          <a:xfrm>
            <a:off x="3158691" y="5338545"/>
            <a:ext cx="5347356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 Light"/>
              <a:buNone/>
            </a:pPr>
            <a:r>
              <a:rPr lang="en-CA" sz="3000" u="none" strike="noStrike" cap="none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Calgary . Alberta . Canada</a:t>
            </a:r>
            <a:endParaRPr sz="3000" u="none" strike="noStrike" cap="none" dirty="0">
              <a:solidFill>
                <a:schemeClr val="l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6" name="Google Shape;361;p38">
            <a:extLst>
              <a:ext uri="{FF2B5EF4-FFF2-40B4-BE49-F238E27FC236}">
                <a16:creationId xmlns:a16="http://schemas.microsoft.com/office/drawing/2014/main" id="{8D215786-E015-E05D-4F33-45C084FC77F6}"/>
              </a:ext>
            </a:extLst>
          </p:cNvPr>
          <p:cNvSpPr txBox="1"/>
          <p:nvPr/>
        </p:nvSpPr>
        <p:spPr>
          <a:xfrm>
            <a:off x="3158691" y="6786033"/>
            <a:ext cx="3901328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 Light"/>
              <a:buNone/>
            </a:pPr>
            <a:r>
              <a:rPr lang="en-CA" sz="3000" u="none" strike="noStrike" cap="none" dirty="0" err="1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cawst@cawst.org</a:t>
            </a:r>
            <a:endParaRPr sz="3000" u="none" strike="noStrike" cap="none" dirty="0">
              <a:solidFill>
                <a:schemeClr val="l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Light"/>
            </a:endParaRPr>
          </a:p>
        </p:txBody>
      </p:sp>
      <p:pic>
        <p:nvPicPr>
          <p:cNvPr id="27" name="Google Shape;363;p38">
            <a:extLst>
              <a:ext uri="{FF2B5EF4-FFF2-40B4-BE49-F238E27FC236}">
                <a16:creationId xmlns:a16="http://schemas.microsoft.com/office/drawing/2014/main" id="{AEADAF77-7AF9-459B-A22B-D2EED6FA7E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15141" y="7516012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364;p38">
            <a:extLst>
              <a:ext uri="{FF2B5EF4-FFF2-40B4-BE49-F238E27FC236}">
                <a16:creationId xmlns:a16="http://schemas.microsoft.com/office/drawing/2014/main" id="{BCF5021E-540B-F460-4C1B-9B8E908A8644}"/>
              </a:ext>
            </a:extLst>
          </p:cNvPr>
          <p:cNvSpPr txBox="1"/>
          <p:nvPr/>
        </p:nvSpPr>
        <p:spPr>
          <a:xfrm>
            <a:off x="3158691" y="7445252"/>
            <a:ext cx="2840802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 Light"/>
              <a:buNone/>
            </a:pPr>
            <a:r>
              <a:rPr lang="en-CA" sz="3000" u="none" strike="noStrike" cap="none" dirty="0" err="1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cawst.org</a:t>
            </a:r>
            <a:endParaRPr sz="3000" u="none" strike="noStrike" cap="none" dirty="0">
              <a:solidFill>
                <a:schemeClr val="l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18431654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433B9-82A7-184B-950E-2C5E17BA3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2</a:t>
            </a:fld>
            <a:endParaRPr lang="en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A1CC38-475E-7B4E-83F5-9218BCF47B2F}"/>
              </a:ext>
            </a:extLst>
          </p:cNvPr>
          <p:cNvSpPr/>
          <p:nvPr/>
        </p:nvSpPr>
        <p:spPr>
          <a:xfrm>
            <a:off x="2038350" y="1617673"/>
            <a:ext cx="144746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6000" dirty="0">
                <a:solidFill>
                  <a:schemeClr val="tx1"/>
                </a:solidFill>
                <a:latin typeface="Lato" panose="020F0502020204030203" pitchFamily="34" charset="0"/>
              </a:rPr>
              <a:t>Introduction: What is Dilution? (video)</a:t>
            </a: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3" name="Dilution demo.mp4">
            <a:hlinkClick r:id="" action="ppaction://media"/>
            <a:extLst>
              <a:ext uri="{FF2B5EF4-FFF2-40B4-BE49-F238E27FC236}">
                <a16:creationId xmlns:a16="http://schemas.microsoft.com/office/drawing/2014/main" id="{1239F21E-5E3A-9B40-935A-9B9C576145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/>
          <a:stretch/>
        </p:blipFill>
        <p:spPr>
          <a:xfrm>
            <a:off x="2038350" y="3395381"/>
            <a:ext cx="14809693" cy="833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292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433B9-82A7-184B-950E-2C5E17BA3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3</a:t>
            </a:fld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B57671-0FE0-E24D-B32C-36D15E1B202E}"/>
              </a:ext>
            </a:extLst>
          </p:cNvPr>
          <p:cNvSpPr/>
          <p:nvPr/>
        </p:nvSpPr>
        <p:spPr>
          <a:xfrm>
            <a:off x="2924174" y="7430830"/>
            <a:ext cx="18107025" cy="2162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l" fontAlgn="base">
              <a:lnSpc>
                <a:spcPct val="150000"/>
              </a:lnSpc>
              <a:buFont typeface="+mj-lt"/>
              <a:buAutoNum type="arabicPeriod"/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Discuss the importance of diluting water samples</a:t>
            </a:r>
          </a:p>
          <a:p>
            <a:pPr marL="514350" indent="-514350" algn="l" fontAlgn="base">
              <a:lnSpc>
                <a:spcPct val="150000"/>
              </a:lnSpc>
              <a:buFont typeface="+mj-lt"/>
              <a:buAutoNum type="arabicPeriod"/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Calculate a Dilution Factor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0BD915-8B04-53EE-126F-FA2F93B4B6D9}"/>
              </a:ext>
            </a:extLst>
          </p:cNvPr>
          <p:cNvSpPr txBox="1"/>
          <p:nvPr/>
        </p:nvSpPr>
        <p:spPr>
          <a:xfrm>
            <a:off x="0" y="3068905"/>
            <a:ext cx="24384000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68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LEARNING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68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OUTCOMES</a:t>
            </a:r>
            <a:endParaRPr kumimoji="0" lang="en-US" sz="6800" u="none" strike="noStrike" cap="none" spc="60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5812339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C94638-69A1-FC4A-8F9E-5E93581331E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4</a:t>
            </a:fld>
            <a:endParaRPr lang="en-C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64D14C-61C8-9D4F-8549-D5172F288880}"/>
              </a:ext>
            </a:extLst>
          </p:cNvPr>
          <p:cNvSpPr/>
          <p:nvPr/>
        </p:nvSpPr>
        <p:spPr>
          <a:xfrm>
            <a:off x="6239435" y="7090066"/>
            <a:ext cx="1219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When are dilutions needed in drinking water quality testing?</a:t>
            </a:r>
          </a:p>
          <a:p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AA94CF-8A4C-1313-0CD9-A421867D4475}"/>
              </a:ext>
            </a:extLst>
          </p:cNvPr>
          <p:cNvSpPr txBox="1"/>
          <p:nvPr/>
        </p:nvSpPr>
        <p:spPr>
          <a:xfrm>
            <a:off x="0" y="3068905"/>
            <a:ext cx="24384000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68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GROUP</a:t>
            </a:r>
            <a:br>
              <a:rPr lang="en-GB" sz="68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GB" sz="68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ACTIVITY</a:t>
            </a:r>
            <a:endParaRPr kumimoji="0" lang="en-US" sz="6800" u="none" strike="noStrike" cap="none" spc="60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7645250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433B9-82A7-184B-950E-2C5E17BA3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5</a:t>
            </a:fld>
            <a:endParaRPr lang="en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A1CC38-475E-7B4E-83F5-9218BCF47B2F}"/>
              </a:ext>
            </a:extLst>
          </p:cNvPr>
          <p:cNvSpPr/>
          <p:nvPr/>
        </p:nvSpPr>
        <p:spPr>
          <a:xfrm>
            <a:off x="2038349" y="1617673"/>
            <a:ext cx="9775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6000" dirty="0">
                <a:solidFill>
                  <a:schemeClr val="tx1"/>
                </a:solidFill>
                <a:latin typeface="Lato" panose="020F0502020204030203" pitchFamily="34" charset="0"/>
              </a:rPr>
              <a:t>How to Dilute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71E58E-3895-FF4B-A3FF-CC24A3808DCA}"/>
              </a:ext>
            </a:extLst>
          </p:cNvPr>
          <p:cNvSpPr/>
          <p:nvPr/>
        </p:nvSpPr>
        <p:spPr>
          <a:xfrm>
            <a:off x="2038349" y="3216006"/>
            <a:ext cx="190824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Add a known volume of dilution water to a known volume of sample.</a:t>
            </a:r>
          </a:p>
          <a:p>
            <a:pPr algn="l"/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Example: 99 mL water to 1 mL sample = 100 X dilution</a:t>
            </a:r>
            <a:endParaRPr lang="en-US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https://lh5.googleusercontent.com/ziFzUO_kH0vu33t8d3BWRZccU-6mD3l_YfL2vRgfMgLkZvIZ5rIrMkyCmR4aGoomRVs-A_EQeb89YfSc9b5xzZWaa--OmQGEPrwY7xS4FBJMq9eMoKGtazrOXzH64PsXrNagYC4s">
            <a:extLst>
              <a:ext uri="{FF2B5EF4-FFF2-40B4-BE49-F238E27FC236}">
                <a16:creationId xmlns:a16="http://schemas.microsoft.com/office/drawing/2014/main" id="{28177201-17AE-1346-8AE6-E35EFCF6F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49" y="5368336"/>
            <a:ext cx="18508757" cy="647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431192-B4D9-4646-A7E3-D95DD9FE7270}"/>
              </a:ext>
            </a:extLst>
          </p:cNvPr>
          <p:cNvSpPr/>
          <p:nvPr/>
        </p:nvSpPr>
        <p:spPr>
          <a:xfrm>
            <a:off x="2038349" y="12136683"/>
            <a:ext cx="1219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CA" sz="2800" b="0" dirty="0">
                <a:solidFill>
                  <a:srgbClr val="5C5C5C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Source: CAWST</a:t>
            </a:r>
            <a:endParaRPr lang="en-US" sz="2800" b="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214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0F272C-29CD-BD48-8E9E-B8A8F6B73F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6</a:t>
            </a:fld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1FC214-F6E4-204B-A110-A09BE5A17B23}"/>
              </a:ext>
            </a:extLst>
          </p:cNvPr>
          <p:cNvSpPr/>
          <p:nvPr/>
        </p:nvSpPr>
        <p:spPr>
          <a:xfrm>
            <a:off x="2038349" y="1617673"/>
            <a:ext cx="9775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6000" dirty="0">
                <a:solidFill>
                  <a:schemeClr val="tx1"/>
                </a:solidFill>
                <a:latin typeface="Lato" panose="020F0502020204030203" pitchFamily="34" charset="0"/>
              </a:rPr>
              <a:t>Dilution Factors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813407-0B5E-204E-A603-028B0515A21E}"/>
              </a:ext>
            </a:extLst>
          </p:cNvPr>
          <p:cNvSpPr/>
          <p:nvPr/>
        </p:nvSpPr>
        <p:spPr>
          <a:xfrm>
            <a:off x="2038348" y="3972137"/>
            <a:ext cx="13882969" cy="391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Step 1: CALCULATE </a:t>
            </a:r>
          </a:p>
          <a:p>
            <a:pPr algn="l">
              <a:spcBef>
                <a:spcPts val="1000"/>
              </a:spcBef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Volume/Sample Volume = </a:t>
            </a:r>
            <a:r>
              <a:rPr lang="en-CA" sz="4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Dilution Factor</a:t>
            </a:r>
          </a:p>
          <a:p>
            <a:pPr algn="l"/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72093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0F272C-29CD-BD48-8E9E-B8A8F6B73F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7</a:t>
            </a:fld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1FC214-F6E4-204B-A110-A09BE5A17B23}"/>
              </a:ext>
            </a:extLst>
          </p:cNvPr>
          <p:cNvSpPr/>
          <p:nvPr/>
        </p:nvSpPr>
        <p:spPr>
          <a:xfrm>
            <a:off x="2038349" y="1617673"/>
            <a:ext cx="9775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6000" dirty="0">
                <a:solidFill>
                  <a:schemeClr val="tx1"/>
                </a:solidFill>
                <a:latin typeface="Lato" panose="020F0502020204030203" pitchFamily="34" charset="0"/>
              </a:rPr>
              <a:t>Dilution Factors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813407-0B5E-204E-A603-028B0515A21E}"/>
              </a:ext>
            </a:extLst>
          </p:cNvPr>
          <p:cNvSpPr/>
          <p:nvPr/>
        </p:nvSpPr>
        <p:spPr>
          <a:xfrm>
            <a:off x="2038348" y="3972137"/>
            <a:ext cx="13882969" cy="391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Step 2: APPLY </a:t>
            </a:r>
          </a:p>
          <a:p>
            <a:pPr algn="l">
              <a:spcBef>
                <a:spcPts val="1000"/>
              </a:spcBef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Dilution Factor x Test Result = </a:t>
            </a:r>
            <a:r>
              <a:rPr lang="en-CA" sz="4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Final Result</a:t>
            </a:r>
          </a:p>
          <a:p>
            <a:pPr algn="l"/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1796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0F272C-29CD-BD48-8E9E-B8A8F6B73F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8</a:t>
            </a:fld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1FC214-F6E4-204B-A110-A09BE5A17B23}"/>
              </a:ext>
            </a:extLst>
          </p:cNvPr>
          <p:cNvSpPr/>
          <p:nvPr/>
        </p:nvSpPr>
        <p:spPr>
          <a:xfrm>
            <a:off x="2038349" y="1617673"/>
            <a:ext cx="9775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6000" dirty="0">
                <a:solidFill>
                  <a:schemeClr val="tx1"/>
                </a:solidFill>
                <a:latin typeface="Lato" panose="020F0502020204030203" pitchFamily="34" charset="0"/>
              </a:rPr>
              <a:t>Practice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813407-0B5E-204E-A603-028B0515A21E}"/>
              </a:ext>
            </a:extLst>
          </p:cNvPr>
          <p:cNvSpPr/>
          <p:nvPr/>
        </p:nvSpPr>
        <p:spPr>
          <a:xfrm>
            <a:off x="2038348" y="3972137"/>
            <a:ext cx="13882969" cy="7709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Sample volume = 10 mL</a:t>
            </a:r>
          </a:p>
          <a:p>
            <a:pPr algn="l">
              <a:spcAft>
                <a:spcPts val="600"/>
              </a:spcAft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volume = 100 mL</a:t>
            </a:r>
          </a:p>
          <a:p>
            <a:pPr algn="l">
              <a:spcAft>
                <a:spcPts val="600"/>
              </a:spcAft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Colony count (result) = 15</a:t>
            </a:r>
            <a:r>
              <a:rPr lang="en-CA" sz="48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48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CA" sz="48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48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CA" sz="4800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r>
              <a:rPr lang="en-CA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are the total Colony Forming Units (CFU) / 100 mL in your sample? </a:t>
            </a:r>
          </a:p>
          <a:p>
            <a:pPr algn="l"/>
            <a:r>
              <a:rPr lang="en-CA" sz="4800" b="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/>
            </a:r>
            <a:br>
              <a:rPr lang="en-CA" sz="4800" b="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CA" sz="4800" b="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/>
            </a:r>
            <a:br>
              <a:rPr lang="en-CA" sz="4800" b="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n-US" sz="4800" b="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5584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0F272C-29CD-BD48-8E9E-B8A8F6B73F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9</a:t>
            </a:fld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1FC214-F6E4-204B-A110-A09BE5A17B23}"/>
              </a:ext>
            </a:extLst>
          </p:cNvPr>
          <p:cNvSpPr/>
          <p:nvPr/>
        </p:nvSpPr>
        <p:spPr>
          <a:xfrm>
            <a:off x="2038349" y="1617673"/>
            <a:ext cx="9775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6000" dirty="0">
                <a:solidFill>
                  <a:schemeClr val="tx1"/>
                </a:solidFill>
                <a:latin typeface="Lato" panose="020F0502020204030203" pitchFamily="34" charset="0"/>
              </a:rPr>
              <a:t>Solution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813407-0B5E-204E-A603-028B0515A21E}"/>
              </a:ext>
            </a:extLst>
          </p:cNvPr>
          <p:cNvSpPr/>
          <p:nvPr/>
        </p:nvSpPr>
        <p:spPr>
          <a:xfrm>
            <a:off x="2038348" y="3972137"/>
            <a:ext cx="18296166" cy="11026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Step 1: Calculate the dilution factor</a:t>
            </a:r>
          </a:p>
          <a:p>
            <a:pPr algn="l">
              <a:lnSpc>
                <a:spcPct val="150000"/>
              </a:lnSpc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100 mL (total volume)/10 mL (sample volume) = </a:t>
            </a:r>
            <a:r>
              <a:rPr lang="en-CA" sz="4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 (dilution factor)</a:t>
            </a:r>
          </a:p>
          <a:p>
            <a:pPr algn="l">
              <a:lnSpc>
                <a:spcPct val="150000"/>
              </a:lnSpc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Step 2: Apply the dilution factor</a:t>
            </a:r>
          </a:p>
          <a:p>
            <a:pPr algn="l">
              <a:lnSpc>
                <a:spcPct val="150000"/>
              </a:lnSpc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 (dilution factor) x 15 (# of colonies) = </a:t>
            </a:r>
            <a:r>
              <a:rPr lang="en-CA" sz="4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150 CFU/100 mL</a:t>
            </a:r>
          </a:p>
          <a:p>
            <a:pPr algn="l">
              <a:lnSpc>
                <a:spcPct val="150000"/>
              </a:lnSpc>
            </a:pPr>
            <a:r>
              <a:rPr lang="en-CA" sz="48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48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CA" sz="4800" b="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 </a:t>
            </a:r>
          </a:p>
          <a:p>
            <a:pPr algn="l">
              <a:lnSpc>
                <a:spcPct val="150000"/>
              </a:lnSpc>
            </a:pPr>
            <a:r>
              <a:rPr lang="en-CA" sz="4800" b="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/>
            </a:r>
            <a:br>
              <a:rPr lang="en-CA" sz="4800" b="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CA" sz="4800" b="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/>
            </a:r>
            <a:br>
              <a:rPr lang="en-CA" sz="4800" b="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n-US" sz="4800" b="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82051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13449</TotalTime>
  <Words>542</Words>
  <Application>Microsoft Office PowerPoint</Application>
  <PresentationFormat>Custom</PresentationFormat>
  <Paragraphs>114</Paragraphs>
  <Slides>13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Helvetica Neue</vt:lpstr>
      <vt:lpstr>Helvetica Neue Light</vt:lpstr>
      <vt:lpstr>Helvetica Neue Medium</vt:lpstr>
      <vt:lpstr>Lato</vt:lpstr>
      <vt:lpstr>Lato Light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Adele Woolsey</cp:lastModifiedBy>
  <cp:revision>112</cp:revision>
  <dcterms:modified xsi:type="dcterms:W3CDTF">2022-10-31T16:44:19Z</dcterms:modified>
</cp:coreProperties>
</file>