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8" r:id="rId2"/>
    <p:sldId id="268" r:id="rId3"/>
    <p:sldId id="256" r:id="rId4"/>
    <p:sldId id="257" r:id="rId5"/>
    <p:sldId id="259" r:id="rId6"/>
    <p:sldId id="264" r:id="rId7"/>
    <p:sldId id="260" r:id="rId8"/>
    <p:sldId id="265" r:id="rId9"/>
    <p:sldId id="266" r:id="rId10"/>
    <p:sldId id="261" r:id="rId11"/>
    <p:sldId id="263" r:id="rId12"/>
    <p:sldId id="267" r:id="rId13"/>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645" autoAdjust="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17ABC7-7523-406F-A480-9AAFBD31235C}" type="datetimeFigureOut">
              <a:rPr lang="en-CA" smtClean="0"/>
              <a:t>11/07/2014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BBE48-40BF-4C01-866C-B48CA59DCF16}" type="slidenum">
              <a:rPr lang="en-CA" smtClean="0"/>
              <a:t>‹#›</a:t>
            </a:fld>
            <a:endParaRPr lang="en-CA"/>
          </a:p>
        </p:txBody>
      </p:sp>
    </p:spTree>
    <p:extLst>
      <p:ext uri="{BB962C8B-B14F-4D97-AF65-F5344CB8AC3E}">
        <p14:creationId xmlns:p14="http://schemas.microsoft.com/office/powerpoint/2010/main" val="15197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Ask participants</a:t>
            </a:r>
            <a:r>
              <a:rPr lang="en-CA" baseline="0" dirty="0" smtClean="0"/>
              <a:t> for suggestions before showing the answers.</a:t>
            </a:r>
            <a:endParaRPr lang="en-CA" dirty="0"/>
          </a:p>
        </p:txBody>
      </p:sp>
      <p:sp>
        <p:nvSpPr>
          <p:cNvPr id="4" name="Slide Number Placeholder 3"/>
          <p:cNvSpPr>
            <a:spLocks noGrp="1"/>
          </p:cNvSpPr>
          <p:nvPr>
            <p:ph type="sldNum" sz="quarter" idx="10"/>
          </p:nvPr>
        </p:nvSpPr>
        <p:spPr/>
        <p:txBody>
          <a:bodyPr/>
          <a:lstStyle/>
          <a:p>
            <a:fld id="{3BABBE48-40BF-4C01-866C-B48CA59DCF16}" type="slidenum">
              <a:rPr lang="en-CA" smtClean="0"/>
              <a:t>5</a:t>
            </a:fld>
            <a:endParaRPr lang="en-CA"/>
          </a:p>
        </p:txBody>
      </p:sp>
    </p:spTree>
    <p:extLst>
      <p:ext uri="{BB962C8B-B14F-4D97-AF65-F5344CB8AC3E}">
        <p14:creationId xmlns:p14="http://schemas.microsoft.com/office/powerpoint/2010/main" val="3024530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6</a:t>
            </a:fld>
            <a:endParaRPr lang="en-CA"/>
          </a:p>
        </p:txBody>
      </p:sp>
    </p:spTree>
    <p:extLst>
      <p:ext uri="{BB962C8B-B14F-4D97-AF65-F5344CB8AC3E}">
        <p14:creationId xmlns:p14="http://schemas.microsoft.com/office/powerpoint/2010/main" val="1410912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sz="1000" kern="1200" dirty="0" smtClean="0">
                <a:solidFill>
                  <a:schemeClr val="tx1"/>
                </a:solidFill>
                <a:effectLst/>
                <a:latin typeface="Arial" panose="020B0604020202020204" pitchFamily="34" charset="0"/>
                <a:ea typeface="+mn-ea"/>
                <a:cs typeface="Arial" panose="020B0604020202020204" pitchFamily="34" charset="0"/>
              </a:rPr>
              <a:t>Observation:</a:t>
            </a:r>
          </a:p>
          <a:p>
            <a:pPr marL="171450" indent="-171450">
              <a:buFont typeface="Arial" panose="020B0604020202020204" pitchFamily="34" charset="0"/>
              <a:buChar char="•"/>
            </a:pPr>
            <a:r>
              <a:rPr lang="en-CA" sz="1000" kern="1200" dirty="0" smtClean="0">
                <a:solidFill>
                  <a:schemeClr val="tx1"/>
                </a:solidFill>
                <a:effectLst/>
                <a:latin typeface="Arial" panose="020B0604020202020204" pitchFamily="34" charset="0"/>
                <a:ea typeface="+mn-ea"/>
                <a:cs typeface="Arial" panose="020B0604020202020204" pitchFamily="34" charset="0"/>
              </a:rPr>
              <a:t>Simple observation is a very useful tool to identify potential risks that could affect the current and future quality of drinking water. If contamination is suspected through observing the local environment, then testing is the next step to confirm the water quality.</a:t>
            </a:r>
          </a:p>
        </p:txBody>
      </p:sp>
      <p:sp>
        <p:nvSpPr>
          <p:cNvPr id="4" name="Slide Number Placeholder 3"/>
          <p:cNvSpPr>
            <a:spLocks noGrp="1"/>
          </p:cNvSpPr>
          <p:nvPr>
            <p:ph type="sldNum" sz="quarter" idx="10"/>
          </p:nvPr>
        </p:nvSpPr>
        <p:spPr/>
        <p:txBody>
          <a:bodyPr/>
          <a:lstStyle/>
          <a:p>
            <a:fld id="{3BABBE48-40BF-4C01-866C-B48CA59DCF16}" type="slidenum">
              <a:rPr lang="en-CA" smtClean="0"/>
              <a:t>7</a:t>
            </a:fld>
            <a:endParaRPr lang="en-CA"/>
          </a:p>
        </p:txBody>
      </p:sp>
    </p:spTree>
    <p:extLst>
      <p:ext uri="{BB962C8B-B14F-4D97-AF65-F5344CB8AC3E}">
        <p14:creationId xmlns:p14="http://schemas.microsoft.com/office/powerpoint/2010/main" val="217515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sz="1000" kern="1200" dirty="0" smtClean="0">
                <a:solidFill>
                  <a:schemeClr val="tx1"/>
                </a:solidFill>
                <a:effectLst/>
                <a:latin typeface="Arial" panose="020B0604020202020204" pitchFamily="34" charset="0"/>
                <a:ea typeface="+mn-ea"/>
                <a:cs typeface="Arial" panose="020B0604020202020204" pitchFamily="34" charset="0"/>
              </a:rPr>
              <a:t>Portable Test Kits:</a:t>
            </a:r>
            <a:endParaRPr lang="en-CA" sz="1000" dirty="0" smtClean="0">
              <a:effectLst/>
              <a:latin typeface="Arial" panose="020B0604020202020204" pitchFamily="34" charset="0"/>
              <a:ea typeface="Times New Roman"/>
              <a:cs typeface="Arial" panose="020B0604020202020204" pitchFamily="34" charset="0"/>
            </a:endParaRPr>
          </a:p>
          <a:p>
            <a:pPr marL="171450" indent="-171450">
              <a:buFont typeface="Arial" panose="020B0604020202020204" pitchFamily="34" charset="0"/>
              <a:buChar char="•"/>
            </a:pPr>
            <a:r>
              <a:rPr lang="en-CA" sz="1000" dirty="0" smtClean="0">
                <a:effectLst/>
                <a:latin typeface="Arial" panose="020B0604020202020204" pitchFamily="34" charset="0"/>
                <a:ea typeface="Times New Roman"/>
                <a:cs typeface="Arial" panose="020B0604020202020204" pitchFamily="34" charset="0"/>
              </a:rPr>
              <a:t>Testing for many physical, chemical, and microbiological parameters can be carried out in the field using specifically designed products that are portable and relatively easy to use. In rural and remote communities, it is more convenient to carry out water testing on-site. </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8</a:t>
            </a:fld>
            <a:endParaRPr lang="en-CA"/>
          </a:p>
        </p:txBody>
      </p:sp>
    </p:spTree>
    <p:extLst>
      <p:ext uri="{BB962C8B-B14F-4D97-AF65-F5344CB8AC3E}">
        <p14:creationId xmlns:p14="http://schemas.microsoft.com/office/powerpoint/2010/main" val="217515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Mobile</a:t>
            </a:r>
            <a:r>
              <a:rPr lang="en-US" sz="1000" kern="1200" baseline="0" dirty="0" smtClean="0">
                <a:solidFill>
                  <a:schemeClr val="tx1"/>
                </a:solidFill>
                <a:effectLst/>
                <a:latin typeface="Arial" panose="020B0604020202020204" pitchFamily="34" charset="0"/>
                <a:ea typeface="+mn-ea"/>
                <a:cs typeface="Arial" panose="020B0604020202020204" pitchFamily="34" charset="0"/>
              </a:rPr>
              <a:t> Lab:</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It is possible to set up a laboratory in a suitable motor vehicle, e.g. truck or van. This is a type of field testing, but a mobile laboratory may provide better facilities than test kits.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Government agencies and research </a:t>
            </a:r>
            <a:r>
              <a:rPr lang="en-US" sz="1000" kern="1200" dirty="0" err="1" smtClean="0">
                <a:solidFill>
                  <a:schemeClr val="tx1"/>
                </a:solidFill>
                <a:effectLst/>
                <a:latin typeface="Arial" panose="020B0604020202020204" pitchFamily="34" charset="0"/>
                <a:ea typeface="+mn-ea"/>
                <a:cs typeface="Arial" panose="020B0604020202020204" pitchFamily="34" charset="0"/>
              </a:rPr>
              <a:t>centres</a:t>
            </a:r>
            <a:r>
              <a:rPr lang="en-US" sz="1000" kern="1200" dirty="0" smtClean="0">
                <a:solidFill>
                  <a:schemeClr val="tx1"/>
                </a:solidFill>
                <a:effectLst/>
                <a:latin typeface="Arial" panose="020B0604020202020204" pitchFamily="34" charset="0"/>
                <a:ea typeface="+mn-ea"/>
                <a:cs typeface="Arial" panose="020B0604020202020204" pitchFamily="34" charset="0"/>
              </a:rPr>
              <a:t> responsible for monitoring and water quality testing sometimes use mobile laboratories for periodic water quality testing.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The vehicle is usually the most costly piece of equipment.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Commercial Lab:</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Commercial labs use international standards for testing and can provide more consistent, accurate, and precise results.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Using a commercial laboratory can be useful if you are taking a small number of samples and your project is close to a city where a laboratory is present.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The relatively high cost of </a:t>
            </a:r>
            <a:r>
              <a:rPr lang="en-CA" sz="1000" kern="1200" dirty="0" smtClean="0">
                <a:solidFill>
                  <a:schemeClr val="tx1"/>
                </a:solidFill>
                <a:effectLst/>
                <a:latin typeface="Arial" panose="020B0604020202020204" pitchFamily="34" charset="0"/>
                <a:ea typeface="+mn-ea"/>
                <a:cs typeface="Arial" panose="020B0604020202020204" pitchFamily="34" charset="0"/>
              </a:rPr>
              <a:t>commercial laboratory testing makes it difficult or impossible to use in many developing countries, especially if many tests are needed. </a:t>
            </a: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9</a:t>
            </a:fld>
            <a:endParaRPr lang="en-CA"/>
          </a:p>
        </p:txBody>
      </p:sp>
    </p:spTree>
    <p:extLst>
      <p:ext uri="{BB962C8B-B14F-4D97-AF65-F5344CB8AC3E}">
        <p14:creationId xmlns:p14="http://schemas.microsoft.com/office/powerpoint/2010/main" val="276119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Commercial Lab:</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Commercial labs use international standards for testing and can provide more consistent, accurate, and precise results.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Using a commercial laboratory can be useful if you are taking a small number of samples and your project is close to a city where a laboratory is present.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tx1"/>
                </a:solidFill>
                <a:effectLst/>
                <a:latin typeface="Arial" panose="020B0604020202020204" pitchFamily="34" charset="0"/>
                <a:ea typeface="+mn-ea"/>
                <a:cs typeface="Arial" panose="020B0604020202020204" pitchFamily="34" charset="0"/>
              </a:rPr>
              <a:t>The relatively high cost of </a:t>
            </a:r>
            <a:r>
              <a:rPr lang="en-CA" sz="1000" kern="1200" dirty="0" smtClean="0">
                <a:solidFill>
                  <a:schemeClr val="tx1"/>
                </a:solidFill>
                <a:effectLst/>
                <a:latin typeface="Arial" panose="020B0604020202020204" pitchFamily="34" charset="0"/>
                <a:ea typeface="+mn-ea"/>
                <a:cs typeface="Arial" panose="020B0604020202020204" pitchFamily="34" charset="0"/>
              </a:rPr>
              <a:t>commercial laboratory testing makes it difficult or impossible to use in many developing countries, especially if many tests are needed. </a:t>
            </a: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10</a:t>
            </a:fld>
            <a:endParaRPr lang="en-CA"/>
          </a:p>
        </p:txBody>
      </p:sp>
    </p:spTree>
    <p:extLst>
      <p:ext uri="{BB962C8B-B14F-4D97-AF65-F5344CB8AC3E}">
        <p14:creationId xmlns:p14="http://schemas.microsoft.com/office/powerpoint/2010/main" val="276119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Some larger organizations have set up their own water quality testing labs to support their projects. This is usually the case where there are a large number of samples to be taken over a long time frame, and commercial laboratories are not available or too expensive.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The feasibility to establish a project laboratory depends upon the availability of financial resources, physical facilities, skilled technicians, and testing equipment.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Please contact CAWST for further information and consulting support if you wish to establish your own project laboratory.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Advantages: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Organization has control over testing to meet project needs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Can be located close to project area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Precision and accuracy can be similar to a commercial laboratory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More samples can be processed in a shorter time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Can conduct testing for other organizations as a source of revenue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Limitations: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Relatively expensive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Skilled staff and significant training required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Specialized equipment required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kern="1200" dirty="0" smtClean="0">
                <a:solidFill>
                  <a:schemeClr val="tx1"/>
                </a:solidFill>
                <a:effectLst/>
                <a:latin typeface="Arial" panose="020B0604020202020204" pitchFamily="34" charset="0"/>
                <a:ea typeface="+mn-ea"/>
                <a:cs typeface="Arial" panose="020B0604020202020204" pitchFamily="34" charset="0"/>
              </a:rPr>
              <a:t>Dedicated facilities required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11</a:t>
            </a:fld>
            <a:endParaRPr lang="en-CA"/>
          </a:p>
        </p:txBody>
      </p:sp>
    </p:spTree>
    <p:extLst>
      <p:ext uri="{BB962C8B-B14F-4D97-AF65-F5344CB8AC3E}">
        <p14:creationId xmlns:p14="http://schemas.microsoft.com/office/powerpoint/2010/main" val="276119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CA" sz="1000" kern="1200" dirty="0" smtClean="0">
                <a:solidFill>
                  <a:schemeClr val="tx1"/>
                </a:solidFill>
                <a:effectLst/>
                <a:latin typeface="Arial" panose="020B0604020202020204" pitchFamily="34" charset="0"/>
                <a:ea typeface="+mn-ea"/>
                <a:cs typeface="Arial" panose="020B0604020202020204" pitchFamily="34" charset="0"/>
              </a:rPr>
              <a:t>There are five options for water quality testing: observation, testing using portable (field) kits, mobile laboratory testing, commercial laboratory testing, and setting up your own project laboratory</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BABBE48-40BF-4C01-866C-B48CA59DCF16}" type="slidenum">
              <a:rPr lang="en-CA" smtClean="0"/>
              <a:t>12</a:t>
            </a:fld>
            <a:endParaRPr lang="en-CA"/>
          </a:p>
        </p:txBody>
      </p:sp>
    </p:spTree>
    <p:extLst>
      <p:ext uri="{BB962C8B-B14F-4D97-AF65-F5344CB8AC3E}">
        <p14:creationId xmlns:p14="http://schemas.microsoft.com/office/powerpoint/2010/main" val="355591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tiff"/></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90C5138D-4C5F-48AF-A64F-FBCEEBACA0DF}" type="slidenum">
              <a:rPr lang="en-US" smtClean="0"/>
              <a:pPr/>
              <a:t>1</a:t>
            </a:fld>
            <a:endParaRPr lang="en-US"/>
          </a:p>
        </p:txBody>
      </p:sp>
    </p:spTree>
    <p:extLst>
      <p:ext uri="{BB962C8B-B14F-4D97-AF65-F5344CB8AC3E}">
        <p14:creationId xmlns:p14="http://schemas.microsoft.com/office/powerpoint/2010/main" val="4139706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Commercial Laboratory</a:t>
            </a:r>
          </a:p>
        </p:txBody>
      </p:sp>
      <p:sp>
        <p:nvSpPr>
          <p:cNvPr id="7" name="Rectangle 3"/>
          <p:cNvSpPr txBox="1">
            <a:spLocks noChangeArrowheads="1"/>
          </p:cNvSpPr>
          <p:nvPr/>
        </p:nvSpPr>
        <p:spPr>
          <a:xfrm>
            <a:off x="251520" y="936848"/>
            <a:ext cx="5257800"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CA" altLang="en-US" sz="2400" u="sng" kern="0" dirty="0" smtClean="0"/>
              <a:t>Advantages</a:t>
            </a:r>
            <a:r>
              <a:rPr lang="en-CA" altLang="en-US" sz="2400" u="sng" kern="0" dirty="0"/>
              <a:t>: </a:t>
            </a:r>
          </a:p>
          <a:p>
            <a:pPr lvl="1">
              <a:lnSpc>
                <a:spcPct val="90000"/>
              </a:lnSpc>
            </a:pPr>
            <a:r>
              <a:rPr lang="en-CA" altLang="en-US" sz="2400" kern="0" dirty="0"/>
              <a:t>Controlled environment</a:t>
            </a:r>
          </a:p>
          <a:p>
            <a:pPr lvl="1">
              <a:lnSpc>
                <a:spcPct val="90000"/>
              </a:lnSpc>
            </a:pPr>
            <a:r>
              <a:rPr lang="en-CA" altLang="en-US" sz="2400" kern="0" dirty="0"/>
              <a:t>High level of precision and accuracy</a:t>
            </a:r>
          </a:p>
          <a:p>
            <a:pPr lvl="1">
              <a:lnSpc>
                <a:spcPct val="90000"/>
              </a:lnSpc>
            </a:pPr>
            <a:r>
              <a:rPr lang="en-CA" altLang="en-US" sz="2400" kern="0" dirty="0"/>
              <a:t>High level of quality assurance</a:t>
            </a:r>
          </a:p>
          <a:p>
            <a:pPr lvl="1">
              <a:lnSpc>
                <a:spcPct val="90000"/>
              </a:lnSpc>
            </a:pPr>
            <a:r>
              <a:rPr lang="en-CA" altLang="en-US" sz="2400" kern="0" dirty="0"/>
              <a:t>More consistent results</a:t>
            </a:r>
          </a:p>
          <a:p>
            <a:pPr lvl="1">
              <a:lnSpc>
                <a:spcPct val="90000"/>
              </a:lnSpc>
            </a:pPr>
            <a:r>
              <a:rPr lang="en-CA" altLang="en-US" sz="2400" kern="0" dirty="0"/>
              <a:t>More samples can be processed in a shorter time</a:t>
            </a:r>
          </a:p>
          <a:p>
            <a:pPr>
              <a:lnSpc>
                <a:spcPct val="90000"/>
              </a:lnSpc>
            </a:pPr>
            <a:r>
              <a:rPr lang="en-CA" altLang="en-US" sz="2400" u="sng" kern="0" dirty="0"/>
              <a:t>Limitations: </a:t>
            </a:r>
          </a:p>
          <a:p>
            <a:pPr lvl="1">
              <a:lnSpc>
                <a:spcPct val="90000"/>
              </a:lnSpc>
            </a:pPr>
            <a:r>
              <a:rPr lang="en-CA" altLang="en-US" sz="2400" kern="0" dirty="0"/>
              <a:t>Relatively expensive</a:t>
            </a:r>
          </a:p>
          <a:p>
            <a:pPr lvl="1">
              <a:lnSpc>
                <a:spcPct val="90000"/>
              </a:lnSpc>
            </a:pPr>
            <a:r>
              <a:rPr lang="en-CA" altLang="en-US" sz="2400" kern="0" dirty="0"/>
              <a:t>Usually located in urban areas, may require samples to be transported over long distances</a:t>
            </a:r>
          </a:p>
          <a:p>
            <a:pPr lvl="1">
              <a:lnSpc>
                <a:spcPct val="90000"/>
              </a:lnSpc>
            </a:pPr>
            <a:r>
              <a:rPr lang="en-CA" altLang="en-US" sz="2400" kern="0" dirty="0"/>
              <a:t>Some laboratories may have limited options of test methods</a:t>
            </a:r>
          </a:p>
          <a:p>
            <a:pPr lvl="2">
              <a:lnSpc>
                <a:spcPct val="90000"/>
              </a:lnSpc>
            </a:pPr>
            <a:endParaRPr lang="en-CA" altLang="en-US" kern="0" dirty="0" smtClean="0"/>
          </a:p>
        </p:txBody>
      </p:sp>
      <p:pic>
        <p:nvPicPr>
          <p:cNvPr id="8" name="Picture 5"/>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5313447" y="1591072"/>
            <a:ext cx="3602698" cy="2702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0C5138D-4C5F-48AF-A64F-FBCEEBACA0DF}" type="slidenum">
              <a:rPr lang="en-US" smtClean="0"/>
              <a:pPr/>
              <a:t>10</a:t>
            </a:fld>
            <a:endParaRPr lang="en-US"/>
          </a:p>
        </p:txBody>
      </p:sp>
      <p:sp>
        <p:nvSpPr>
          <p:cNvPr id="9" name="TextBox 8"/>
          <p:cNvSpPr txBox="1"/>
          <p:nvPr/>
        </p:nvSpPr>
        <p:spPr>
          <a:xfrm>
            <a:off x="5313447" y="4293096"/>
            <a:ext cx="3168352" cy="276999"/>
          </a:xfrm>
          <a:prstGeom prst="rect">
            <a:avLst/>
          </a:prstGeom>
          <a:noFill/>
        </p:spPr>
        <p:txBody>
          <a:bodyPr wrap="square" rtlCol="0">
            <a:spAutoFit/>
          </a:bodyPr>
          <a:lstStyle/>
          <a:p>
            <a:r>
              <a:rPr lang="en-CA" sz="1200" dirty="0" smtClean="0"/>
              <a:t>Credit: Water for Cambodia, </a:t>
            </a:r>
            <a:r>
              <a:rPr lang="en-CA" sz="1200" dirty="0" err="1" smtClean="0"/>
              <a:t>Siem</a:t>
            </a:r>
            <a:r>
              <a:rPr lang="en-CA" sz="1200" dirty="0" smtClean="0"/>
              <a:t> Reap</a:t>
            </a:r>
            <a:endParaRPr lang="en-CA" sz="1200" dirty="0"/>
          </a:p>
        </p:txBody>
      </p:sp>
    </p:spTree>
    <p:extLst>
      <p:ext uri="{BB962C8B-B14F-4D97-AF65-F5344CB8AC3E}">
        <p14:creationId xmlns:p14="http://schemas.microsoft.com/office/powerpoint/2010/main" val="182411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animEffect transition="in" filter="fade">
                                      <p:cBhvr>
                                        <p:cTn id="9" dur="500"/>
                                        <p:tgtEl>
                                          <p:spTgt spid="7">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7" end="7"/>
                                            </p:txEl>
                                          </p:spTgt>
                                        </p:tgtEl>
                                        <p:attrNameLst>
                                          <p:attrName>style.visibility</p:attrName>
                                        </p:attrNameLst>
                                      </p:cBhvr>
                                      <p:to>
                                        <p:strVal val="visible"/>
                                      </p:to>
                                    </p:set>
                                    <p:animEffect transition="in" filter="fade">
                                      <p:cBhvr>
                                        <p:cTn id="30" dur="500"/>
                                        <p:tgtEl>
                                          <p:spTgt spid="7">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animEffect transition="in" filter="fade">
                                      <p:cBhvr>
                                        <p:cTn id="33" dur="500"/>
                                        <p:tgtEl>
                                          <p:spTgt spid="7">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
                                            <p:txEl>
                                              <p:pRg st="9" end="9"/>
                                            </p:txEl>
                                          </p:spTgt>
                                        </p:tgtEl>
                                        <p:attrNameLst>
                                          <p:attrName>style.visibility</p:attrName>
                                        </p:attrNameLst>
                                      </p:cBhvr>
                                      <p:to>
                                        <p:strVal val="visible"/>
                                      </p:to>
                                    </p:set>
                                    <p:animEffect transition="in" filter="fade">
                                      <p:cBhvr>
                                        <p:cTn id="36" dur="500"/>
                                        <p:tgtEl>
                                          <p:spTgt spid="7">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Setting Up a</a:t>
            </a:r>
          </a:p>
          <a:p>
            <a:r>
              <a:rPr lang="en-US" altLang="en-US" b="1" kern="0" dirty="0" smtClean="0"/>
              <a:t>Project Laboratory</a:t>
            </a:r>
          </a:p>
        </p:txBody>
      </p:sp>
      <p:sp>
        <p:nvSpPr>
          <p:cNvPr id="7" name="Rectangle 3"/>
          <p:cNvSpPr txBox="1">
            <a:spLocks noChangeArrowheads="1"/>
          </p:cNvSpPr>
          <p:nvPr/>
        </p:nvSpPr>
        <p:spPr>
          <a:xfrm>
            <a:off x="35496" y="1692222"/>
            <a:ext cx="6264696"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CA" altLang="en-US" sz="2800" u="sng" kern="0" dirty="0" smtClean="0"/>
              <a:t>Advantages</a:t>
            </a:r>
            <a:r>
              <a:rPr lang="en-CA" altLang="en-US" sz="2400" u="sng" kern="0" dirty="0"/>
              <a:t>: </a:t>
            </a:r>
          </a:p>
          <a:p>
            <a:pPr lvl="1">
              <a:lnSpc>
                <a:spcPct val="90000"/>
              </a:lnSpc>
            </a:pPr>
            <a:r>
              <a:rPr lang="en-CA" altLang="en-US" sz="2400" kern="0" dirty="0" smtClean="0"/>
              <a:t>Control</a:t>
            </a:r>
            <a:endParaRPr lang="en-CA" altLang="en-US" sz="2400" kern="0" dirty="0"/>
          </a:p>
          <a:p>
            <a:pPr lvl="1">
              <a:lnSpc>
                <a:spcPct val="90000"/>
              </a:lnSpc>
            </a:pPr>
            <a:r>
              <a:rPr lang="en-CA" altLang="en-US" sz="2400" kern="0" dirty="0"/>
              <a:t>L</a:t>
            </a:r>
            <a:r>
              <a:rPr lang="en-CA" altLang="en-US" sz="2400" kern="0" dirty="0" smtClean="0"/>
              <a:t>ocated </a:t>
            </a:r>
            <a:r>
              <a:rPr lang="en-CA" altLang="en-US" sz="2400" kern="0" dirty="0"/>
              <a:t>close to project </a:t>
            </a:r>
            <a:endParaRPr lang="en-CA" altLang="en-US" sz="2400" kern="0" dirty="0" smtClean="0"/>
          </a:p>
          <a:p>
            <a:pPr lvl="1">
              <a:lnSpc>
                <a:spcPct val="90000"/>
              </a:lnSpc>
            </a:pPr>
            <a:r>
              <a:rPr lang="en-CA" altLang="en-US" sz="2400" kern="0" dirty="0" smtClean="0"/>
              <a:t>Increased precision </a:t>
            </a:r>
            <a:r>
              <a:rPr lang="en-CA" altLang="en-US" sz="2400" kern="0" dirty="0"/>
              <a:t>and accuracy </a:t>
            </a:r>
            <a:endParaRPr lang="en-CA" altLang="en-US" sz="2400" kern="0" dirty="0" smtClean="0"/>
          </a:p>
          <a:p>
            <a:pPr lvl="1">
              <a:lnSpc>
                <a:spcPct val="90000"/>
              </a:lnSpc>
            </a:pPr>
            <a:r>
              <a:rPr lang="en-CA" altLang="en-US" sz="2400" kern="0" dirty="0" smtClean="0"/>
              <a:t>More </a:t>
            </a:r>
            <a:r>
              <a:rPr lang="en-CA" altLang="en-US" sz="2400" kern="0" dirty="0"/>
              <a:t>samples </a:t>
            </a:r>
            <a:r>
              <a:rPr lang="en-CA" altLang="en-US" sz="2400" kern="0" dirty="0" smtClean="0"/>
              <a:t>processed </a:t>
            </a:r>
            <a:endParaRPr lang="en-CA" altLang="en-US" sz="2400" kern="0" dirty="0"/>
          </a:p>
          <a:p>
            <a:pPr lvl="1">
              <a:lnSpc>
                <a:spcPct val="90000"/>
              </a:lnSpc>
            </a:pPr>
            <a:r>
              <a:rPr lang="en-CA" altLang="en-US" sz="2400" kern="0" dirty="0" smtClean="0"/>
              <a:t>Source </a:t>
            </a:r>
            <a:r>
              <a:rPr lang="en-CA" altLang="en-US" sz="2400" kern="0" dirty="0"/>
              <a:t>of revenue</a:t>
            </a:r>
          </a:p>
          <a:p>
            <a:pPr>
              <a:lnSpc>
                <a:spcPct val="90000"/>
              </a:lnSpc>
            </a:pPr>
            <a:r>
              <a:rPr lang="en-CA" altLang="en-US" sz="2800" u="sng" kern="0" dirty="0"/>
              <a:t>Limitations</a:t>
            </a:r>
            <a:r>
              <a:rPr lang="en-CA" altLang="en-US" sz="2400" u="sng" kern="0" dirty="0"/>
              <a:t>: </a:t>
            </a:r>
          </a:p>
          <a:p>
            <a:pPr lvl="1">
              <a:lnSpc>
                <a:spcPct val="90000"/>
              </a:lnSpc>
            </a:pPr>
            <a:r>
              <a:rPr lang="en-CA" altLang="en-US" sz="2400" kern="0" dirty="0"/>
              <a:t>Relatively expensive</a:t>
            </a:r>
          </a:p>
          <a:p>
            <a:pPr lvl="1">
              <a:lnSpc>
                <a:spcPct val="90000"/>
              </a:lnSpc>
            </a:pPr>
            <a:r>
              <a:rPr lang="en-CA" altLang="en-US" sz="2400" kern="0" dirty="0"/>
              <a:t>Skilled staff and </a:t>
            </a:r>
            <a:r>
              <a:rPr lang="en-CA" altLang="en-US" sz="2400" kern="0" dirty="0" smtClean="0"/>
              <a:t>training required</a:t>
            </a:r>
            <a:endParaRPr lang="en-CA" altLang="en-US" sz="2400" kern="0" dirty="0"/>
          </a:p>
          <a:p>
            <a:pPr lvl="1">
              <a:lnSpc>
                <a:spcPct val="90000"/>
              </a:lnSpc>
            </a:pPr>
            <a:r>
              <a:rPr lang="en-CA" altLang="en-US" sz="2400" kern="0" dirty="0"/>
              <a:t>Specialized equipment required</a:t>
            </a:r>
          </a:p>
          <a:p>
            <a:pPr lvl="1">
              <a:lnSpc>
                <a:spcPct val="90000"/>
              </a:lnSpc>
            </a:pPr>
            <a:r>
              <a:rPr lang="en-CA" altLang="en-US" sz="2400" kern="0" dirty="0"/>
              <a:t>Dedicated facilities required</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493258" y="3079405"/>
            <a:ext cx="3466728" cy="1950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0C5138D-4C5F-48AF-A64F-FBCEEBACA0DF}" type="slidenum">
              <a:rPr lang="en-US" smtClean="0"/>
              <a:pPr/>
              <a:t>11</a:t>
            </a:fld>
            <a:endParaRPr lang="en-US" dirty="0"/>
          </a:p>
        </p:txBody>
      </p:sp>
      <p:sp>
        <p:nvSpPr>
          <p:cNvPr id="9" name="TextBox 8"/>
          <p:cNvSpPr txBox="1"/>
          <p:nvPr/>
        </p:nvSpPr>
        <p:spPr>
          <a:xfrm>
            <a:off x="5493258" y="5063402"/>
            <a:ext cx="3168352" cy="276999"/>
          </a:xfrm>
          <a:prstGeom prst="rect">
            <a:avLst/>
          </a:prstGeom>
          <a:noFill/>
        </p:spPr>
        <p:txBody>
          <a:bodyPr wrap="square" rtlCol="0">
            <a:spAutoFit/>
          </a:bodyPr>
          <a:lstStyle/>
          <a:p>
            <a:r>
              <a:rPr lang="en-CA" sz="1200" dirty="0" smtClean="0"/>
              <a:t>Credit: Seeds of Hope Water Laboratory</a:t>
            </a:r>
            <a:endParaRPr lang="en-CA" sz="1200" dirty="0"/>
          </a:p>
        </p:txBody>
      </p:sp>
    </p:spTree>
    <p:extLst>
      <p:ext uri="{BB962C8B-B14F-4D97-AF65-F5344CB8AC3E}">
        <p14:creationId xmlns:p14="http://schemas.microsoft.com/office/powerpoint/2010/main" val="409764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childTnLst>
                                </p:cTn>
                              </p:par>
                              <p:par>
                                <p:cTn id="10" presetID="10" presetClass="entr" presetSubtype="0" fill="hold"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500"/>
                                        <p:tgtEl>
                                          <p:spTgt spid="7">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fade">
                                      <p:cBhvr>
                                        <p:cTn id="30" dur="500"/>
                                        <p:tgtEl>
                                          <p:spTgt spid="7">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Effect transition="in" filter="fade">
                                      <p:cBhvr>
                                        <p:cTn id="33" dur="500"/>
                                        <p:tgtEl>
                                          <p:spTgt spid="7">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
                                            <p:txEl>
                                              <p:pRg st="8" end="8"/>
                                            </p:txEl>
                                          </p:spTgt>
                                        </p:tgtEl>
                                        <p:attrNameLst>
                                          <p:attrName>style.visibility</p:attrName>
                                        </p:attrNameLst>
                                      </p:cBhvr>
                                      <p:to>
                                        <p:strVal val="visible"/>
                                      </p:to>
                                    </p:set>
                                    <p:animEffect transition="in" filter="fade">
                                      <p:cBhvr>
                                        <p:cTn id="36" dur="500"/>
                                        <p:tgtEl>
                                          <p:spTgt spid="7">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fade">
                                      <p:cBhvr>
                                        <p:cTn id="39" dur="500"/>
                                        <p:tgtEl>
                                          <p:spTgt spid="7">
                                            <p:txEl>
                                              <p:pRg st="9" end="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fade">
                                      <p:cBhvr>
                                        <p:cTn id="42" dur="500"/>
                                        <p:tgtEl>
                                          <p:spTgt spid="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Review</a:t>
            </a:r>
            <a:endParaRPr lang="en-CA" dirty="0"/>
          </a:p>
        </p:txBody>
      </p:sp>
      <p:sp>
        <p:nvSpPr>
          <p:cNvPr id="2" name="Slide Number Placeholder 1"/>
          <p:cNvSpPr>
            <a:spLocks noGrp="1"/>
          </p:cNvSpPr>
          <p:nvPr>
            <p:ph type="sldNum" sz="quarter" idx="12"/>
          </p:nvPr>
        </p:nvSpPr>
        <p:spPr/>
        <p:txBody>
          <a:bodyPr/>
          <a:lstStyle/>
          <a:p>
            <a:fld id="{90C5138D-4C5F-48AF-A64F-FBCEEBACA0DF}" type="slidenum">
              <a:rPr lang="en-US" smtClean="0"/>
              <a:pPr/>
              <a:t>12</a:t>
            </a:fld>
            <a:endParaRPr lang="en-US"/>
          </a:p>
        </p:txBody>
      </p:sp>
      <p:sp>
        <p:nvSpPr>
          <p:cNvPr id="4"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indent="-514350">
              <a:buFont typeface="+mj-lt"/>
              <a:buAutoNum type="arabicPeriod"/>
            </a:pPr>
            <a:r>
              <a:rPr lang="en-US" kern="0" dirty="0" smtClean="0"/>
              <a:t>What are the 5 options for drinking water quality testing?</a:t>
            </a:r>
          </a:p>
          <a:p>
            <a:pPr lvl="1"/>
            <a:r>
              <a:rPr lang="en-CA" dirty="0">
                <a:latin typeface="Arial" panose="020B0604020202020204" pitchFamily="34" charset="0"/>
                <a:cs typeface="Arial" panose="020B0604020202020204" pitchFamily="34" charset="0"/>
              </a:rPr>
              <a:t>observation, testing using portable (field) kits, mobile laboratory testing, commercial laboratory testing, and setting up your own project laboratory</a:t>
            </a:r>
          </a:p>
          <a:p>
            <a:pPr lvl="1"/>
            <a:endParaRPr lang="en-US" kern="0" dirty="0" smtClean="0"/>
          </a:p>
          <a:p>
            <a:pPr marL="514350" indent="-514350">
              <a:buFont typeface="+mj-lt"/>
              <a:buAutoNum type="arabicPeriod"/>
            </a:pPr>
            <a:endParaRPr lang="en-US" kern="0" dirty="0"/>
          </a:p>
        </p:txBody>
      </p:sp>
    </p:spTree>
    <p:extLst>
      <p:ext uri="{BB962C8B-B14F-4D97-AF65-F5344CB8AC3E}">
        <p14:creationId xmlns:p14="http://schemas.microsoft.com/office/powerpoint/2010/main" val="389517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0C5138D-4C5F-48AF-A64F-FBCEEBACA0DF}" type="slidenum">
              <a:rPr lang="en-US" smtClean="0"/>
              <a:pPr/>
              <a:t>2</a:t>
            </a:fld>
            <a:endParaRPr lang="en-US"/>
          </a:p>
        </p:txBody>
      </p:sp>
      <p:sp>
        <p:nvSpPr>
          <p:cNvPr id="3" name="Rectangle 2"/>
          <p:cNvSpPr/>
          <p:nvPr/>
        </p:nvSpPr>
        <p:spPr>
          <a:xfrm>
            <a:off x="1331640" y="1340768"/>
            <a:ext cx="6408712" cy="4819781"/>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4: Intro to Drinking Water Quality Testing</a:t>
            </a:r>
            <a:r>
              <a:rPr lang="en-US" sz="3200" kern="0" dirty="0" smtClean="0">
                <a:solidFill>
                  <a:srgbClr val="FF0000"/>
                </a:solidFill>
                <a:latin typeface="Arial"/>
                <a:cs typeface="Arial"/>
              </a:rPr>
              <a:t> </a:t>
            </a:r>
            <a:r>
              <a:rPr lang="en-US" sz="3200" kern="0" dirty="0">
                <a:solidFill>
                  <a:srgbClr val="000000"/>
                </a:solidFill>
                <a:latin typeface="Arial"/>
                <a:cs typeface="Arial"/>
              </a:rPr>
              <a:t>in the </a:t>
            </a:r>
            <a:r>
              <a:rPr lang="en-US" sz="3200" kern="0" dirty="0" smtClean="0">
                <a:solidFill>
                  <a:srgbClr val="000000"/>
                </a:solidFill>
                <a:latin typeface="Arial"/>
                <a:cs typeface="Arial"/>
              </a:rPr>
              <a:t>Drinking Water Quality Testing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a:p>
            <a:pPr lvl="0">
              <a:spcBef>
                <a:spcPct val="20000"/>
              </a:spcBef>
            </a:pPr>
            <a:r>
              <a:rPr lang="en-US" sz="3200" kern="0" dirty="0">
                <a:solidFill>
                  <a:srgbClr val="000000"/>
                </a:solidFill>
                <a:latin typeface="Arial"/>
                <a:cs typeface="Arial"/>
              </a:rPr>
              <a:t> </a:t>
            </a:r>
            <a:endParaRPr lang="en-US" sz="3200" kern="0" dirty="0">
              <a:solidFill>
                <a:srgbClr val="000000"/>
              </a:solidFill>
              <a:latin typeface="Arial"/>
              <a:cs typeface="Arial"/>
            </a:endParaRPr>
          </a:p>
        </p:txBody>
      </p:sp>
    </p:spTree>
    <p:extLst>
      <p:ext uri="{BB962C8B-B14F-4D97-AF65-F5344CB8AC3E}">
        <p14:creationId xmlns:p14="http://schemas.microsoft.com/office/powerpoint/2010/main" val="3747537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844824"/>
            <a:ext cx="9143999" cy="1470025"/>
          </a:xfrm>
        </p:spPr>
        <p:txBody>
          <a:bodyPr/>
          <a:lstStyle/>
          <a:p>
            <a:r>
              <a:rPr lang="en-US" b="1" dirty="0" smtClean="0">
                <a:solidFill>
                  <a:schemeClr val="accent2"/>
                </a:solidFill>
              </a:rPr>
              <a:t>Introduction to </a:t>
            </a:r>
            <a:br>
              <a:rPr lang="en-US" b="1" dirty="0" smtClean="0">
                <a:solidFill>
                  <a:schemeClr val="accent2"/>
                </a:solidFill>
              </a:rPr>
            </a:br>
            <a:r>
              <a:rPr lang="en-US" b="1" dirty="0" smtClean="0">
                <a:solidFill>
                  <a:schemeClr val="accent2"/>
                </a:solidFill>
              </a:rPr>
              <a:t>Drinking Water Quality Testing</a:t>
            </a:r>
            <a:endParaRPr lang="en-US" b="1" dirty="0">
              <a:solidFill>
                <a:schemeClr val="accent2"/>
              </a:solidFill>
            </a:endParaRP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accent2"/>
                </a:solidFill>
              </a:rPr>
              <a:t>Learning Expectations</a:t>
            </a:r>
            <a:endParaRPr lang="en-US" b="1" dirty="0">
              <a:solidFill>
                <a:schemeClr val="accent2"/>
              </a:solidFill>
            </a:endParaRPr>
          </a:p>
        </p:txBody>
      </p:sp>
      <p:sp>
        <p:nvSpPr>
          <p:cNvPr id="3075" name="Rectangle 3"/>
          <p:cNvSpPr>
            <a:spLocks noGrp="1" noChangeArrowheads="1"/>
          </p:cNvSpPr>
          <p:nvPr>
            <p:ph type="body" idx="4294967295"/>
          </p:nvPr>
        </p:nvSpPr>
        <p:spPr>
          <a:xfrm>
            <a:off x="518864" y="1600200"/>
            <a:ext cx="8229600" cy="4525963"/>
          </a:xfrm>
        </p:spPr>
        <p:txBody>
          <a:bodyPr/>
          <a:lstStyle/>
          <a:p>
            <a:pPr marL="514350" lvl="0" indent="-514350">
              <a:buFont typeface="+mj-lt"/>
              <a:buAutoNum type="arabicPeriod"/>
            </a:pPr>
            <a:r>
              <a:rPr lang="en-US" dirty="0"/>
              <a:t>Discuss the purpose of drinking water quality testing (DWQT).</a:t>
            </a:r>
            <a:endParaRPr lang="en-CA" dirty="0"/>
          </a:p>
          <a:p>
            <a:pPr marL="514350" lvl="0" indent="-514350">
              <a:buFont typeface="+mj-lt"/>
              <a:buAutoNum type="arabicPeriod"/>
            </a:pPr>
            <a:r>
              <a:rPr lang="en-US" dirty="0"/>
              <a:t>Explain different options to testing: Observation, portable test kits, mobile laboratory, commercial laboratory, project laboratory.</a:t>
            </a:r>
            <a:endParaRPr lang="en-CA" dirty="0"/>
          </a:p>
          <a:p>
            <a:pPr marL="0" indent="0">
              <a:buNone/>
            </a:pPr>
            <a:r>
              <a:rPr lang="en-US" dirty="0" smtClean="0"/>
              <a:t> </a:t>
            </a:r>
            <a:endParaRPr lang="en-US" dirty="0"/>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7010400" y="6387306"/>
            <a:ext cx="2133600" cy="476250"/>
          </a:xfrm>
        </p:spPr>
        <p:txBody>
          <a:bodyPr/>
          <a:lstStyle/>
          <a:p>
            <a:pPr algn="r"/>
            <a:fld id="{696D6939-B8AB-415C-8E07-37773906FC33}" type="slidenum">
              <a:rPr lang="en-US" sz="1400" smtClean="0"/>
              <a:pPr algn="r"/>
              <a:t>4</a:t>
            </a:fld>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609600" y="1978496"/>
            <a:ext cx="8001000" cy="4114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609600" indent="-609600">
              <a:lnSpc>
                <a:spcPct val="90000"/>
              </a:lnSpc>
            </a:pPr>
            <a:r>
              <a:rPr lang="en-US" altLang="en-US" kern="0" dirty="0" smtClean="0"/>
              <a:t>Ensure safe drinking water</a:t>
            </a:r>
          </a:p>
          <a:p>
            <a:pPr marL="609600" indent="-609600">
              <a:lnSpc>
                <a:spcPct val="90000"/>
              </a:lnSpc>
            </a:pPr>
            <a:r>
              <a:rPr lang="en-US" altLang="en-US" kern="0" dirty="0" smtClean="0"/>
              <a:t>Identify problems</a:t>
            </a:r>
          </a:p>
          <a:p>
            <a:pPr marL="609600" indent="-609600">
              <a:lnSpc>
                <a:spcPct val="90000"/>
              </a:lnSpc>
            </a:pPr>
            <a:r>
              <a:rPr lang="en-US" altLang="en-US" kern="0" dirty="0" smtClean="0"/>
              <a:t>Adopt precautionary measures</a:t>
            </a:r>
          </a:p>
          <a:p>
            <a:pPr marL="609600" indent="-609600">
              <a:lnSpc>
                <a:spcPct val="90000"/>
              </a:lnSpc>
            </a:pPr>
            <a:r>
              <a:rPr lang="en-US" altLang="en-US" kern="0" dirty="0" smtClean="0"/>
              <a:t>Raise awareness</a:t>
            </a:r>
          </a:p>
          <a:p>
            <a:pPr marL="609600" indent="-609600">
              <a:lnSpc>
                <a:spcPct val="90000"/>
              </a:lnSpc>
            </a:pPr>
            <a:r>
              <a:rPr lang="en-US" altLang="en-US" kern="0" dirty="0" smtClean="0"/>
              <a:t>Determine the effectiveness of household water treatment technologies</a:t>
            </a:r>
          </a:p>
          <a:p>
            <a:pPr marL="609600" indent="-609600">
              <a:lnSpc>
                <a:spcPct val="90000"/>
              </a:lnSpc>
            </a:pPr>
            <a:r>
              <a:rPr lang="en-US" altLang="en-US" kern="0" dirty="0" smtClean="0"/>
              <a:t>Select an appropriate water source</a:t>
            </a:r>
          </a:p>
          <a:p>
            <a:pPr marL="609600" indent="-609600">
              <a:lnSpc>
                <a:spcPct val="90000"/>
              </a:lnSpc>
            </a:pPr>
            <a:r>
              <a:rPr lang="en-US" altLang="en-US" kern="0" dirty="0" smtClean="0"/>
              <a:t>Influence government to supply safe water</a:t>
            </a:r>
          </a:p>
          <a:p>
            <a:pPr marL="990600" lvl="1" indent="-533400">
              <a:lnSpc>
                <a:spcPct val="90000"/>
              </a:lnSpc>
            </a:pPr>
            <a:endParaRPr lang="en-GB" altLang="en-US" kern="0" dirty="0" smtClean="0"/>
          </a:p>
        </p:txBody>
      </p:sp>
      <p:sp>
        <p:nvSpPr>
          <p:cNvPr id="7" name="Rectangle 3"/>
          <p:cNvSpPr txBox="1">
            <a:spLocks noChangeArrowheads="1"/>
          </p:cNvSpPr>
          <p:nvPr/>
        </p:nvSpPr>
        <p:spPr>
          <a:xfrm>
            <a:off x="609600" y="228600"/>
            <a:ext cx="8077200" cy="1143000"/>
          </a:xfrm>
          <a:prstGeom prst="rect">
            <a:avLst/>
          </a:prstGeom>
          <a:noFill/>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GB" altLang="en-US" b="1" kern="0" dirty="0" smtClean="0"/>
              <a:t>Why Do We Do </a:t>
            </a:r>
            <a:br>
              <a:rPr lang="en-GB" altLang="en-US" b="1" kern="0" dirty="0" smtClean="0"/>
            </a:br>
            <a:r>
              <a:rPr lang="en-GB" altLang="en-US" b="1" kern="0" dirty="0" smtClean="0"/>
              <a:t>Water Quality Testing?</a:t>
            </a:r>
          </a:p>
        </p:txBody>
      </p:sp>
      <p:sp>
        <p:nvSpPr>
          <p:cNvPr id="3" name="Slide Number Placeholder 2"/>
          <p:cNvSpPr>
            <a:spLocks noGrp="1"/>
          </p:cNvSpPr>
          <p:nvPr>
            <p:ph type="sldNum" sz="quarter" idx="12"/>
          </p:nvPr>
        </p:nvSpPr>
        <p:spPr/>
        <p:txBody>
          <a:bodyPr/>
          <a:lstStyle/>
          <a:p>
            <a:fld id="{90C5138D-4C5F-48AF-A64F-FBCEEBACA0DF}" type="slidenum">
              <a:rPr lang="en-US" smtClean="0"/>
              <a:pPr/>
              <a:t>5</a:t>
            </a:fld>
            <a:endParaRPr lang="en-US" dirty="0"/>
          </a:p>
        </p:txBody>
      </p:sp>
    </p:spTree>
    <p:extLst>
      <p:ext uri="{BB962C8B-B14F-4D97-AF65-F5344CB8AC3E}">
        <p14:creationId xmlns:p14="http://schemas.microsoft.com/office/powerpoint/2010/main" val="78411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500"/>
                                        <p:tgtEl>
                                          <p:spTgt spid="6">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5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fade">
                                      <p:cBhvr>
                                        <p:cTn id="31" dur="500"/>
                                        <p:tgtEl>
                                          <p:spTgt spid="6">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Effect transition="in" filter="fade">
                                      <p:cBhvr>
                                        <p:cTn id="36" dur="500"/>
                                        <p:tgtEl>
                                          <p:spTgt spid="6">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Effect transition="in" filter="fade">
                                      <p:cBhvr>
                                        <p:cTn id="4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0" y="274638"/>
            <a:ext cx="9153872"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endParaRPr lang="en-US" altLang="en-US" b="1" kern="0" dirty="0" smtClean="0"/>
          </a:p>
        </p:txBody>
      </p:sp>
      <p:sp>
        <p:nvSpPr>
          <p:cNvPr id="4" name="Title 3"/>
          <p:cNvSpPr>
            <a:spLocks noGrp="1"/>
          </p:cNvSpPr>
          <p:nvPr>
            <p:ph type="title"/>
          </p:nvPr>
        </p:nvSpPr>
        <p:spPr>
          <a:xfrm>
            <a:off x="251520" y="274638"/>
            <a:ext cx="8640960" cy="1143000"/>
          </a:xfrm>
        </p:spPr>
        <p:txBody>
          <a:bodyPr/>
          <a:lstStyle/>
          <a:p>
            <a:r>
              <a:rPr lang="en-US" altLang="en-US" b="1" dirty="0"/>
              <a:t>What Are Your Testing Options</a:t>
            </a:r>
            <a:r>
              <a:rPr lang="en-US" altLang="en-US" b="1" dirty="0" smtClean="0"/>
              <a:t>?</a:t>
            </a:r>
            <a:endParaRPr lang="en-CA" dirty="0"/>
          </a:p>
        </p:txBody>
      </p:sp>
      <p:sp>
        <p:nvSpPr>
          <p:cNvPr id="3" name="Slide Number Placeholder 2"/>
          <p:cNvSpPr>
            <a:spLocks noGrp="1"/>
          </p:cNvSpPr>
          <p:nvPr>
            <p:ph type="sldNum" sz="quarter" idx="12"/>
          </p:nvPr>
        </p:nvSpPr>
        <p:spPr>
          <a:prstGeom prst="rect">
            <a:avLst/>
          </a:prstGeom>
        </p:spPr>
        <p:txBody>
          <a:bodyPr/>
          <a:lstStyle/>
          <a:p>
            <a:fld id="{90C5138D-4C5F-48AF-A64F-FBCEEBACA0DF}" type="slidenum">
              <a:rPr lang="en-US" sz="1400" smtClean="0"/>
              <a:pPr/>
              <a:t>6</a:t>
            </a:fld>
            <a:endParaRPr lang="en-US" sz="1400" dirty="0"/>
          </a:p>
        </p:txBody>
      </p:sp>
      <p:sp>
        <p:nvSpPr>
          <p:cNvPr id="9" name="Content Placeholder 8"/>
          <p:cNvSpPr>
            <a:spLocks noGrp="1"/>
          </p:cNvSpPr>
          <p:nvPr>
            <p:ph idx="4294967295"/>
          </p:nvPr>
        </p:nvSpPr>
        <p:spPr>
          <a:xfrm>
            <a:off x="446856" y="1711349"/>
            <a:ext cx="8229600" cy="4525963"/>
          </a:xfrm>
        </p:spPr>
        <p:txBody>
          <a:bodyPr/>
          <a:lstStyle/>
          <a:p>
            <a:r>
              <a:rPr lang="en-CA" dirty="0" smtClean="0"/>
              <a:t>Observation</a:t>
            </a:r>
          </a:p>
          <a:p>
            <a:r>
              <a:rPr lang="en-CA" dirty="0" smtClean="0"/>
              <a:t>Portable test kits</a:t>
            </a:r>
          </a:p>
          <a:p>
            <a:r>
              <a:rPr lang="en-CA" dirty="0" smtClean="0"/>
              <a:t>Mobile laboratory</a:t>
            </a:r>
          </a:p>
          <a:p>
            <a:r>
              <a:rPr lang="en-CA" dirty="0" smtClean="0"/>
              <a:t>Commercial laboratory</a:t>
            </a:r>
          </a:p>
          <a:p>
            <a:r>
              <a:rPr lang="en-CA" dirty="0" smtClean="0"/>
              <a:t>Setting up a project laboratory</a:t>
            </a:r>
          </a:p>
          <a:p>
            <a:endParaRPr lang="en-CA" dirty="0"/>
          </a:p>
        </p:txBody>
      </p:sp>
    </p:spTree>
    <p:extLst>
      <p:ext uri="{BB962C8B-B14F-4D97-AF65-F5344CB8AC3E}">
        <p14:creationId xmlns:p14="http://schemas.microsoft.com/office/powerpoint/2010/main" val="108012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Observation</a:t>
            </a:r>
          </a:p>
        </p:txBody>
      </p:sp>
      <p:sp>
        <p:nvSpPr>
          <p:cNvPr id="6" name="Rectangle 3"/>
          <p:cNvSpPr txBox="1">
            <a:spLocks noChangeArrowheads="1"/>
          </p:cNvSpPr>
          <p:nvPr/>
        </p:nvSpPr>
        <p:spPr>
          <a:xfrm>
            <a:off x="179512" y="1296888"/>
            <a:ext cx="6048672"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CA" altLang="en-US" sz="2400" u="sng" kern="0" dirty="0" smtClean="0"/>
              <a:t>Advantages</a:t>
            </a:r>
            <a:r>
              <a:rPr lang="en-CA" altLang="en-US" sz="2400" kern="0" dirty="0" smtClean="0"/>
              <a:t>: </a:t>
            </a:r>
          </a:p>
          <a:p>
            <a:pPr lvl="2">
              <a:lnSpc>
                <a:spcPct val="90000"/>
              </a:lnSpc>
            </a:pPr>
            <a:r>
              <a:rPr lang="en-CA" altLang="en-US" kern="0" dirty="0" smtClean="0"/>
              <a:t>Quick, easy and inexpensive</a:t>
            </a:r>
            <a:endParaRPr lang="en-CA" altLang="en-US" kern="0" dirty="0"/>
          </a:p>
          <a:p>
            <a:pPr lvl="2">
              <a:lnSpc>
                <a:spcPct val="90000"/>
              </a:lnSpc>
            </a:pPr>
            <a:r>
              <a:rPr lang="en-CA" altLang="en-US" kern="0" dirty="0" smtClean="0"/>
              <a:t>Does </a:t>
            </a:r>
            <a:r>
              <a:rPr lang="en-CA" altLang="en-US" kern="0" dirty="0"/>
              <a:t>not require specialized equipment</a:t>
            </a:r>
          </a:p>
          <a:p>
            <a:pPr lvl="2">
              <a:lnSpc>
                <a:spcPct val="90000"/>
              </a:lnSpc>
            </a:pPr>
            <a:r>
              <a:rPr lang="en-CA" altLang="en-US" kern="0" dirty="0" smtClean="0"/>
              <a:t>Does not require highly trained staff</a:t>
            </a:r>
          </a:p>
          <a:p>
            <a:pPr lvl="2">
              <a:lnSpc>
                <a:spcPct val="90000"/>
              </a:lnSpc>
            </a:pPr>
            <a:r>
              <a:rPr lang="en-CA" altLang="en-US" kern="0" dirty="0" smtClean="0"/>
              <a:t>Gives information about the causes </a:t>
            </a:r>
          </a:p>
          <a:p>
            <a:pPr marL="1160463" lvl="2" indent="0">
              <a:lnSpc>
                <a:spcPct val="90000"/>
              </a:lnSpc>
              <a:buNone/>
            </a:pPr>
            <a:r>
              <a:rPr lang="en-CA" altLang="en-US" kern="0" dirty="0" smtClean="0"/>
              <a:t>of </a:t>
            </a:r>
            <a:r>
              <a:rPr lang="en-CA" altLang="en-US" kern="0" dirty="0"/>
              <a:t>pollution and possible future trends</a:t>
            </a:r>
          </a:p>
          <a:p>
            <a:pPr>
              <a:lnSpc>
                <a:spcPct val="90000"/>
              </a:lnSpc>
            </a:pPr>
            <a:r>
              <a:rPr lang="en-CA" altLang="en-US" sz="2400" u="sng" kern="0" dirty="0" smtClean="0"/>
              <a:t>Limitations</a:t>
            </a:r>
            <a:r>
              <a:rPr lang="en-CA" altLang="en-US" sz="2400" kern="0" dirty="0" smtClean="0"/>
              <a:t>: </a:t>
            </a:r>
          </a:p>
          <a:p>
            <a:pPr lvl="2">
              <a:lnSpc>
                <a:spcPct val="90000"/>
              </a:lnSpc>
            </a:pPr>
            <a:r>
              <a:rPr lang="en-CA" dirty="0"/>
              <a:t>Does not confirm the water quality </a:t>
            </a:r>
            <a:r>
              <a:rPr lang="en-CA" dirty="0" smtClean="0"/>
              <a:t>or type of contamination</a:t>
            </a:r>
          </a:p>
        </p:txBody>
      </p:sp>
      <p:pic>
        <p:nvPicPr>
          <p:cNvPr id="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2175" y="1340768"/>
            <a:ext cx="2688298" cy="40324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algn="ctr"/>
            <a:fld id="{90C5138D-4C5F-48AF-A64F-FBCEEBACA0DF}" type="slidenum">
              <a:rPr lang="en-US" smtClean="0"/>
              <a:pPr algn="ctr"/>
              <a:t>7</a:t>
            </a:fld>
            <a:endParaRPr lang="en-US" dirty="0"/>
          </a:p>
        </p:txBody>
      </p:sp>
    </p:spTree>
    <p:extLst>
      <p:ext uri="{BB962C8B-B14F-4D97-AF65-F5344CB8AC3E}">
        <p14:creationId xmlns:p14="http://schemas.microsoft.com/office/powerpoint/2010/main" val="141411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animEffect transition="in" filter="fade">
                                      <p:cBhvr>
                                        <p:cTn id="9" dur="500"/>
                                        <p:tgtEl>
                                          <p:spTgt spid="6">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500"/>
                                        <p:tgtEl>
                                          <p:spTgt spid="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Portable Test Kits</a:t>
            </a:r>
          </a:p>
        </p:txBody>
      </p:sp>
      <p:pic>
        <p:nvPicPr>
          <p:cNvPr id="8" name="Picture 8"/>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499992" y="2600705"/>
            <a:ext cx="4425699" cy="33485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txBox="1">
            <a:spLocks noChangeArrowheads="1"/>
          </p:cNvSpPr>
          <p:nvPr/>
        </p:nvSpPr>
        <p:spPr>
          <a:xfrm>
            <a:off x="179512" y="936848"/>
            <a:ext cx="5328592"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CA" altLang="en-US" sz="2400" u="sng" kern="0" dirty="0" smtClean="0"/>
              <a:t>Advantages</a:t>
            </a:r>
            <a:r>
              <a:rPr lang="en-CA" altLang="en-US" sz="2400" kern="0" dirty="0" smtClean="0"/>
              <a:t>: </a:t>
            </a:r>
          </a:p>
          <a:p>
            <a:pPr lvl="1">
              <a:lnSpc>
                <a:spcPct val="90000"/>
              </a:lnSpc>
            </a:pPr>
            <a:r>
              <a:rPr lang="en-CA" altLang="en-US" sz="2400" kern="0" dirty="0" smtClean="0"/>
              <a:t>Easy </a:t>
            </a:r>
            <a:r>
              <a:rPr lang="en-CA" altLang="en-US" sz="2400" kern="0" dirty="0"/>
              <a:t>to </a:t>
            </a:r>
            <a:r>
              <a:rPr lang="en-CA" altLang="en-US" sz="2400" kern="0" dirty="0" smtClean="0"/>
              <a:t>use, portable </a:t>
            </a:r>
            <a:r>
              <a:rPr lang="en-CA" altLang="en-US" sz="2400" kern="0" dirty="0"/>
              <a:t>and self-contained</a:t>
            </a:r>
          </a:p>
          <a:p>
            <a:pPr lvl="1">
              <a:lnSpc>
                <a:spcPct val="90000"/>
              </a:lnSpc>
            </a:pPr>
            <a:r>
              <a:rPr lang="en-CA" altLang="en-US" sz="2400" kern="0" dirty="0" smtClean="0"/>
              <a:t>Rapid </a:t>
            </a:r>
            <a:r>
              <a:rPr lang="en-CA" altLang="en-US" sz="2400" kern="0" dirty="0"/>
              <a:t>results </a:t>
            </a:r>
          </a:p>
          <a:p>
            <a:pPr lvl="1">
              <a:lnSpc>
                <a:spcPct val="90000"/>
              </a:lnSpc>
            </a:pPr>
            <a:r>
              <a:rPr lang="en-CA" altLang="en-US" sz="2400" kern="0" dirty="0" smtClean="0"/>
              <a:t>Does </a:t>
            </a:r>
            <a:r>
              <a:rPr lang="en-CA" altLang="en-US" sz="2400" kern="0" dirty="0"/>
              <a:t>not require high level of training</a:t>
            </a:r>
          </a:p>
          <a:p>
            <a:pPr lvl="1">
              <a:lnSpc>
                <a:spcPct val="90000"/>
              </a:lnSpc>
            </a:pPr>
            <a:r>
              <a:rPr lang="en-CA" altLang="en-US" sz="2400" kern="0" dirty="0" smtClean="0"/>
              <a:t>Less </a:t>
            </a:r>
            <a:r>
              <a:rPr lang="en-CA" altLang="en-US" sz="2400" kern="0" dirty="0"/>
              <a:t>expensive than laboratory testing</a:t>
            </a:r>
          </a:p>
          <a:p>
            <a:pPr>
              <a:lnSpc>
                <a:spcPct val="90000"/>
              </a:lnSpc>
            </a:pPr>
            <a:r>
              <a:rPr lang="en-CA" altLang="en-US" sz="2400" u="sng" kern="0" dirty="0" smtClean="0"/>
              <a:t>Limitations</a:t>
            </a:r>
            <a:r>
              <a:rPr lang="en-CA" altLang="en-US" sz="2400" kern="0" dirty="0" smtClean="0"/>
              <a:t>: </a:t>
            </a:r>
          </a:p>
          <a:p>
            <a:pPr lvl="1">
              <a:lnSpc>
                <a:spcPct val="90000"/>
              </a:lnSpc>
            </a:pPr>
            <a:r>
              <a:rPr lang="en-CA" altLang="en-US" sz="2400" kern="0" dirty="0" smtClean="0"/>
              <a:t>Reduced </a:t>
            </a:r>
            <a:r>
              <a:rPr lang="en-CA" altLang="en-US" sz="2400" kern="0" dirty="0"/>
              <a:t>precision and accuracy</a:t>
            </a:r>
          </a:p>
          <a:p>
            <a:pPr lvl="1">
              <a:lnSpc>
                <a:spcPct val="90000"/>
              </a:lnSpc>
            </a:pPr>
            <a:r>
              <a:rPr lang="en-CA" altLang="en-US" sz="2400" kern="0" dirty="0" smtClean="0"/>
              <a:t>Reduced </a:t>
            </a:r>
            <a:r>
              <a:rPr lang="en-CA" altLang="en-US" sz="2400" kern="0" dirty="0"/>
              <a:t>level of quality assurance</a:t>
            </a:r>
          </a:p>
          <a:p>
            <a:pPr lvl="1">
              <a:lnSpc>
                <a:spcPct val="90000"/>
              </a:lnSpc>
            </a:pPr>
            <a:r>
              <a:rPr lang="en-CA" altLang="en-US" sz="2400" kern="0" dirty="0" smtClean="0"/>
              <a:t>More </a:t>
            </a:r>
            <a:r>
              <a:rPr lang="en-CA" altLang="en-US" sz="2400" kern="0" dirty="0"/>
              <a:t>difficult to process a large number of </a:t>
            </a:r>
            <a:r>
              <a:rPr lang="en-CA" altLang="en-US" sz="2400" kern="0" dirty="0" smtClean="0"/>
              <a:t>samples</a:t>
            </a:r>
            <a:endParaRPr lang="en-CA" altLang="en-US" sz="2400" kern="0" dirty="0"/>
          </a:p>
        </p:txBody>
      </p:sp>
      <p:sp>
        <p:nvSpPr>
          <p:cNvPr id="3" name="Slide Number Placeholder 2"/>
          <p:cNvSpPr>
            <a:spLocks noGrp="1"/>
          </p:cNvSpPr>
          <p:nvPr>
            <p:ph type="sldNum" sz="quarter" idx="12"/>
          </p:nvPr>
        </p:nvSpPr>
        <p:spPr/>
        <p:txBody>
          <a:bodyPr/>
          <a:lstStyle/>
          <a:p>
            <a:pPr algn="ctr"/>
            <a:fld id="{90C5138D-4C5F-48AF-A64F-FBCEEBACA0DF}" type="slidenum">
              <a:rPr lang="en-US" smtClean="0"/>
              <a:pPr algn="ctr"/>
              <a:t>8</a:t>
            </a:fld>
            <a:endParaRPr lang="en-US" dirty="0"/>
          </a:p>
        </p:txBody>
      </p:sp>
    </p:spTree>
    <p:extLst>
      <p:ext uri="{BB962C8B-B14F-4D97-AF65-F5344CB8AC3E}">
        <p14:creationId xmlns:p14="http://schemas.microsoft.com/office/powerpoint/2010/main" val="323895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animEffect transition="in" filter="fade">
                                      <p:cBhvr>
                                        <p:cTn id="9" dur="500"/>
                                        <p:tgtEl>
                                          <p:spTgt spid="6">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500"/>
                                        <p:tgtEl>
                                          <p:spTgt spid="6">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fade">
                                      <p:cBhvr>
                                        <p:cTn id="33" dur="500"/>
                                        <p:tgtEl>
                                          <p:spTgt spid="6">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Mobile Laboratory</a:t>
            </a:r>
          </a:p>
        </p:txBody>
      </p:sp>
      <p:sp>
        <p:nvSpPr>
          <p:cNvPr id="7" name="Rectangle 3"/>
          <p:cNvSpPr txBox="1">
            <a:spLocks noChangeArrowheads="1"/>
          </p:cNvSpPr>
          <p:nvPr/>
        </p:nvSpPr>
        <p:spPr>
          <a:xfrm>
            <a:off x="179512" y="1052736"/>
            <a:ext cx="3826768"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CA" altLang="en-US" sz="2400" u="sng" kern="0" dirty="0" smtClean="0"/>
              <a:t>Advantages</a:t>
            </a:r>
            <a:r>
              <a:rPr lang="en-CA" altLang="en-US" sz="2400" kern="0" dirty="0" smtClean="0"/>
              <a:t>: </a:t>
            </a:r>
          </a:p>
          <a:p>
            <a:pPr lvl="1">
              <a:lnSpc>
                <a:spcPct val="90000"/>
              </a:lnSpc>
            </a:pPr>
            <a:r>
              <a:rPr lang="en-CA" altLang="en-US" sz="2400" kern="0" dirty="0" smtClean="0"/>
              <a:t>Controlled environment</a:t>
            </a:r>
          </a:p>
          <a:p>
            <a:pPr lvl="1">
              <a:lnSpc>
                <a:spcPct val="90000"/>
              </a:lnSpc>
            </a:pPr>
            <a:r>
              <a:rPr lang="en-CA" altLang="en-US" sz="2400" kern="0" dirty="0" smtClean="0"/>
              <a:t>High level of precision and accuracy</a:t>
            </a:r>
          </a:p>
          <a:p>
            <a:pPr>
              <a:lnSpc>
                <a:spcPct val="90000"/>
              </a:lnSpc>
            </a:pPr>
            <a:r>
              <a:rPr lang="en-CA" altLang="en-US" sz="2400" u="sng" kern="0" dirty="0" smtClean="0"/>
              <a:t>Limitations</a:t>
            </a:r>
            <a:r>
              <a:rPr lang="en-CA" altLang="en-US" sz="2400" kern="0" dirty="0" smtClean="0"/>
              <a:t>: </a:t>
            </a:r>
          </a:p>
          <a:p>
            <a:pPr lvl="1">
              <a:lnSpc>
                <a:spcPct val="90000"/>
              </a:lnSpc>
            </a:pPr>
            <a:r>
              <a:rPr lang="en-CA" altLang="en-US" sz="2400" kern="0" dirty="0"/>
              <a:t>Relatively expensive</a:t>
            </a:r>
          </a:p>
          <a:p>
            <a:pPr lvl="1">
              <a:lnSpc>
                <a:spcPct val="90000"/>
              </a:lnSpc>
            </a:pPr>
            <a:r>
              <a:rPr lang="en-CA" altLang="en-US" sz="2400" kern="0" dirty="0"/>
              <a:t>Requires skilled laboratory technicians</a:t>
            </a:r>
          </a:p>
          <a:p>
            <a:pPr lvl="1">
              <a:lnSpc>
                <a:spcPct val="90000"/>
              </a:lnSpc>
            </a:pPr>
            <a:endParaRPr lang="en-CA" altLang="en-US" sz="2400" kern="0" dirty="0" smtClean="0"/>
          </a:p>
        </p:txBody>
      </p:sp>
      <p:sp>
        <p:nvSpPr>
          <p:cNvPr id="3" name="Slide Number Placeholder 2"/>
          <p:cNvSpPr>
            <a:spLocks noGrp="1"/>
          </p:cNvSpPr>
          <p:nvPr>
            <p:ph type="sldNum" sz="quarter" idx="12"/>
          </p:nvPr>
        </p:nvSpPr>
        <p:spPr/>
        <p:txBody>
          <a:bodyPr/>
          <a:lstStyle/>
          <a:p>
            <a:fld id="{90C5138D-4C5F-48AF-A64F-FBCEEBACA0DF}" type="slidenum">
              <a:rPr lang="en-US" smtClean="0"/>
              <a:pPr/>
              <a:t>9</a:t>
            </a:fld>
            <a:endParaRPr lang="en-US"/>
          </a:p>
        </p:txBody>
      </p:sp>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r="23734"/>
          <a:stretch/>
        </p:blipFill>
        <p:spPr>
          <a:xfrm>
            <a:off x="3851920" y="1413528"/>
            <a:ext cx="4187656" cy="3239608"/>
          </a:xfrm>
          <a:prstGeom prst="rect">
            <a:avLst/>
          </a:prstGeom>
        </p:spPr>
      </p:pic>
      <p:sp>
        <p:nvSpPr>
          <p:cNvPr id="5" name="TextBox 4"/>
          <p:cNvSpPr txBox="1"/>
          <p:nvPr/>
        </p:nvSpPr>
        <p:spPr>
          <a:xfrm>
            <a:off x="3843618" y="4653136"/>
            <a:ext cx="3168352" cy="276999"/>
          </a:xfrm>
          <a:prstGeom prst="rect">
            <a:avLst/>
          </a:prstGeom>
          <a:noFill/>
        </p:spPr>
        <p:txBody>
          <a:bodyPr wrap="square" rtlCol="0">
            <a:spAutoFit/>
          </a:bodyPr>
          <a:lstStyle/>
          <a:p>
            <a:r>
              <a:rPr lang="en-CA" sz="1200" dirty="0" smtClean="0"/>
              <a:t>Credit: </a:t>
            </a:r>
            <a:r>
              <a:rPr lang="en-CA" sz="1200" dirty="0"/>
              <a:t>European Customs Union</a:t>
            </a:r>
          </a:p>
        </p:txBody>
      </p:sp>
    </p:spTree>
    <p:extLst>
      <p:ext uri="{BB962C8B-B14F-4D97-AF65-F5344CB8AC3E}">
        <p14:creationId xmlns:p14="http://schemas.microsoft.com/office/powerpoint/2010/main" val="155936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animEffect transition="in" filter="fade">
                                      <p:cBhvr>
                                        <p:cTn id="9" dur="500"/>
                                        <p:tgtEl>
                                          <p:spTgt spid="7">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3d6ffc8e51da2d4e4ea056172e82af9f7f3cc2"/>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128</TotalTime>
  <Words>1004</Words>
  <Application>Microsoft Office PowerPoint</Application>
  <PresentationFormat>On-screen Show (4:3)</PresentationFormat>
  <Paragraphs>178</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Template_Powerpoint Presentation_2012</vt:lpstr>
      <vt:lpstr>PowerPoint Presentation</vt:lpstr>
      <vt:lpstr>PowerPoint Presentation</vt:lpstr>
      <vt:lpstr>Introduction to  Drinking Water Quality Testing</vt:lpstr>
      <vt:lpstr>Learning Expectations</vt:lpstr>
      <vt:lpstr>PowerPoint Presentation</vt:lpstr>
      <vt:lpstr>What Are Your Testing Options?</vt:lpstr>
      <vt:lpstr>PowerPoint Presentation</vt:lpstr>
      <vt:lpstr>PowerPoint Presentation</vt:lpstr>
      <vt:lpstr>PowerPoint Presentation</vt:lpstr>
      <vt:lpstr>PowerPoint Presentation</vt:lpstr>
      <vt:lpstr>PowerPoint Presentation</vt:lpstr>
      <vt:lpstr>Review</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Rebecca Brown</cp:lastModifiedBy>
  <cp:revision>30</cp:revision>
  <dcterms:created xsi:type="dcterms:W3CDTF">2013-10-17T22:42:59Z</dcterms:created>
  <dcterms:modified xsi:type="dcterms:W3CDTF">2014-07-11T21:55:01Z</dcterms:modified>
</cp:coreProperties>
</file>