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8"/>
  </p:notesMasterIdLst>
  <p:handoutMasterIdLst>
    <p:handoutMasterId r:id="rId19"/>
  </p:handoutMasterIdLst>
  <p:sldIdLst>
    <p:sldId id="371" r:id="rId2"/>
    <p:sldId id="413" r:id="rId3"/>
    <p:sldId id="414" r:id="rId4"/>
    <p:sldId id="415" r:id="rId5"/>
    <p:sldId id="416" r:id="rId6"/>
    <p:sldId id="419" r:id="rId7"/>
    <p:sldId id="420" r:id="rId8"/>
    <p:sldId id="417" r:id="rId9"/>
    <p:sldId id="418" r:id="rId10"/>
    <p:sldId id="423" r:id="rId11"/>
    <p:sldId id="424" r:id="rId12"/>
    <p:sldId id="409" r:id="rId13"/>
    <p:sldId id="411" r:id="rId14"/>
    <p:sldId id="421" r:id="rId15"/>
    <p:sldId id="422" r:id="rId16"/>
    <p:sldId id="38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C"/>
    <a:srgbClr val="24A4D6"/>
    <a:srgbClr val="38C6F4"/>
    <a:srgbClr val="018795"/>
    <a:srgbClr val="01BBCF"/>
    <a:srgbClr val="01DAF1"/>
    <a:srgbClr val="00FFFF"/>
    <a:srgbClr val="00D2CD"/>
    <a:srgbClr val="00A2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3" autoAdjust="0"/>
    <p:restoredTop sz="80292" autoAdjust="0"/>
  </p:normalViewPr>
  <p:slideViewPr>
    <p:cSldViewPr snapToGrid="0">
      <p:cViewPr varScale="1">
        <p:scale>
          <a:sx n="78" d="100"/>
          <a:sy n="78" d="100"/>
        </p:scale>
        <p:origin x="90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185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15995214-BC83-564E-BF57-E1651F5388A7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C2173794-5B20-E24C-A332-70A5FF976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85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95A3583-3D31-B448-955A-A61B88DAB2C6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50910F0-1EA9-DB47-AEE4-177CBEED2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13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ssinfo.org/fileadmin/user_upload/resources/JMP-report-2012-en.pdf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Progress as of 2006: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The number of people with access to safe drinking-water rose from 4.1 billion in 1990 to 5.7 billion in 2006.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Available at:</a:t>
            </a:r>
          </a:p>
          <a:p>
            <a:pPr eaLnBrk="1" hangingPunct="1">
              <a:spcBef>
                <a:spcPct val="0"/>
              </a:spcBef>
            </a:pPr>
            <a:r>
              <a:rPr lang="en-CA" u="sng" dirty="0" smtClean="0">
                <a:ea typeface="ＭＳ Ｐゴシック" pitchFamily="34" charset="-128"/>
                <a:hlinkClick r:id="rId3"/>
              </a:rPr>
              <a:t>http://www.wssinfo.org/fileadmin/user_upload/resources/JMP-report-2012-en.pdf</a:t>
            </a:r>
            <a:endParaRPr lang="en-CA" dirty="0" smtClean="0">
              <a:ea typeface="ＭＳ Ｐゴシック" pitchFamily="34" charset="-128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5D2A230-4D1F-408A-8202-0BDE31451119}" type="slidenum">
              <a:rPr lang="en-GB" altLang="en-US" sz="1200"/>
              <a:pPr eaLnBrk="1" hangingPunct="1"/>
              <a:t>12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2814814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r>
              <a:rPr lang="en-US" baseline="0" dirty="0" smtClean="0"/>
              <a:t> of figure: Proportion of the population using improved sanitation in </a:t>
            </a:r>
            <a:r>
              <a:rPr lang="en-US" b="0" baseline="0" dirty="0" smtClean="0"/>
              <a:t>2012</a:t>
            </a:r>
          </a:p>
          <a:p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There are still 46 countries where less than half the population has access to an improved sanitation facility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Among the world’s regions, Southern Asia and sub-Saharan Africa continue to have the lowest levels of coverage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57% of people in developing regions now use an improved sanitation facility.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E5EDC-9CEC-4136-8D31-C00AA2C0FE06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833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  <a:defRPr/>
            </a:pP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The Sustainable Development Goals (SDGs), Goal 6: Ensure availability and sustainable management of water and sanitation for all. Evolution</a:t>
            </a:r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since the MDGs – we met the MDG for water. Cut by half the proportion of people without access to an improved water source. Improved source does not equal safe – free from pathogens</a:t>
            </a:r>
            <a:endParaRPr lang="en-US" sz="1200" i="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marL="0" indent="0">
              <a:spcAft>
                <a:spcPts val="0"/>
              </a:spcAft>
              <a:buNone/>
              <a:defRPr/>
            </a:pPr>
            <a:endParaRPr lang="en-US" sz="1200" i="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marL="0" indent="0">
              <a:spcAft>
                <a:spcPts val="0"/>
              </a:spcAft>
              <a:buNone/>
              <a:defRPr/>
            </a:pPr>
            <a:endParaRPr lang="en-US" sz="1200" i="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marL="0" indent="0">
              <a:spcAft>
                <a:spcPts val="0"/>
              </a:spcAft>
              <a:buNone/>
              <a:defRPr/>
            </a:pPr>
            <a:endParaRPr lang="en-US" sz="1200" i="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0910F0-1EA9-DB47-AEE4-177CBEED2EE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1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 userDrawn="1"/>
        </p:nvCxnSpPr>
        <p:spPr>
          <a:xfrm>
            <a:off x="1497013" y="3890963"/>
            <a:ext cx="0" cy="320675"/>
          </a:xfrm>
          <a:prstGeom prst="line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08075" y="3267680"/>
            <a:ext cx="4514009" cy="571539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808075" y="2426677"/>
            <a:ext cx="4514009" cy="8216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570790" y="3891150"/>
            <a:ext cx="1492559" cy="288709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 smtClean="0"/>
              <a:t>DEC 10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802246" y="3888430"/>
            <a:ext cx="739122" cy="288709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 smtClean="0"/>
              <a:t>2015</a:t>
            </a:r>
          </a:p>
        </p:txBody>
      </p:sp>
      <p:pic>
        <p:nvPicPr>
          <p:cNvPr id="8" name="Picture 7" descr="cawst_logo--high_res_full_name--colou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5" y="4975925"/>
            <a:ext cx="2865727" cy="103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1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19548" y="2474073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819548" y="2121239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19548" y="4091504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819548" y="3738670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088729" y="2474073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088729" y="2121239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6088729" y="4091504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088729" y="3738670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806022F9-A567-1447-9040-125492F64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0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2790825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702055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2702055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621235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532465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532465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4706030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617260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617260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853659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764889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764889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8"/>
            <a:ext cx="7585491" cy="75689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Slide Number Placeholder 8"/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76024F21-0231-5D49-A5CB-8E1A3FA61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0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723900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723900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7"/>
            <a:ext cx="7585491" cy="102425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5819775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819775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271838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271838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06AB8FFC-F7AC-2E44-A853-100CEFBAC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647952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2647952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478361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478361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563156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563156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710786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710786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8"/>
            <a:ext cx="7585491" cy="75689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7F040B77-2632-D940-A787-F9932E6D7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9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- Single Porto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3657601" y="2082800"/>
            <a:ext cx="4778828" cy="2945974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710785" y="1707299"/>
            <a:ext cx="2499141" cy="3657827"/>
          </a:xfrm>
        </p:spPr>
        <p:txBody>
          <a:bodyPr rtlCol="0">
            <a:normAutofit/>
          </a:bodyPr>
          <a:lstStyle>
            <a:lvl1pPr>
              <a:defRPr sz="1200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657601" y="1707296"/>
            <a:ext cx="2390775" cy="375504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20D58915-6786-DD43-AE48-D189400C2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7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- Full Image Back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204232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1204232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300107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300107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752171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752171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60155-2CA0-8E49-85F7-A330F9110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Month-Year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879F1-9289-45AD-8D96-0B2869B703B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75687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Month-Year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B412F-A52B-42DB-965A-6E2A74FF16A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3479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6ABE3C77-D24E-DE4A-823C-96A11F01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36538" y="1360488"/>
            <a:ext cx="8278812" cy="4700587"/>
          </a:xfrm>
        </p:spPr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  <a:lvl2pPr>
              <a:defRPr>
                <a:solidFill>
                  <a:srgbClr val="5C5C5C"/>
                </a:solidFill>
              </a:defRPr>
            </a:lvl2pPr>
            <a:lvl3pPr>
              <a:defRPr>
                <a:solidFill>
                  <a:srgbClr val="5C5C5C"/>
                </a:solidFill>
              </a:defRPr>
            </a:lvl3pPr>
            <a:lvl4pPr>
              <a:defRPr>
                <a:solidFill>
                  <a:srgbClr val="5C5C5C"/>
                </a:solidFill>
              </a:defRPr>
            </a:lvl4pPr>
            <a:lvl5pPr>
              <a:defRPr>
                <a:solidFill>
                  <a:srgbClr val="5C5C5C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68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6ABE3C77-D24E-DE4A-823C-96A11F01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26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"/>
          <p:cNvSpPr txBox="1">
            <a:spLocks/>
          </p:cNvSpPr>
          <p:nvPr userDrawn="1"/>
        </p:nvSpPr>
        <p:spPr bwMode="auto">
          <a:xfrm>
            <a:off x="233188" y="6076165"/>
            <a:ext cx="8374005" cy="22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/>
              <a:t>Source: </a:t>
            </a:r>
            <a:r>
              <a:rPr lang="en-US" i="1" dirty="0" smtClean="0"/>
              <a:t>Source of Image</a:t>
            </a:r>
            <a:endParaRPr lang="en-US" i="1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>
                <a:solidFill>
                  <a:srgbClr val="5C5C5C"/>
                </a:solidFill>
                <a:latin typeface="Lato" charset="0"/>
              </a:defRPr>
            </a:lvl1pPr>
          </a:lstStyle>
          <a:p>
            <a:pPr>
              <a:defRPr/>
            </a:pPr>
            <a:fld id="{03EAF2E3-88B6-F341-875C-312C1CE63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1219200"/>
            <a:ext cx="9144000" cy="4851400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4304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>
            <a:spLocks noEditPoints="1"/>
          </p:cNvSpPr>
          <p:nvPr userDrawn="1"/>
        </p:nvSpPr>
        <p:spPr bwMode="auto">
          <a:xfrm>
            <a:off x="1091088" y="2768087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34" name="Freeform 33"/>
          <p:cNvSpPr>
            <a:spLocks noEditPoints="1"/>
          </p:cNvSpPr>
          <p:nvPr userDrawn="1"/>
        </p:nvSpPr>
        <p:spPr bwMode="auto">
          <a:xfrm>
            <a:off x="1091088" y="3114675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1090654" y="3442208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7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8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9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0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1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55" name="Freeform 28"/>
          <p:cNvSpPr>
            <a:spLocks noEditPoints="1"/>
          </p:cNvSpPr>
          <p:nvPr userDrawn="1"/>
        </p:nvSpPr>
        <p:spPr bwMode="auto">
          <a:xfrm>
            <a:off x="1091088" y="2127250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 userDrawn="1"/>
        </p:nvSpPr>
        <p:spPr>
          <a:xfrm>
            <a:off x="1419701" y="1985963"/>
            <a:ext cx="2855418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Upper 424 Aviation Rd NE, 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Calgary AB T2E 8H6, Canada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+ 1 403 243 3285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cawst@cawst.org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www.cawst.org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pic>
        <p:nvPicPr>
          <p:cNvPr id="80" name="Picture 79" descr="cawst_logo--high_res_full_name--colou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5" y="4975925"/>
            <a:ext cx="2865727" cy="103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7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66062" y="2033349"/>
            <a:ext cx="2755442" cy="3795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566062" y="1680515"/>
            <a:ext cx="2755442" cy="35283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1C213E7D-6793-C448-B3CD-97E4EB790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5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233362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152400" y="6400800"/>
            <a:ext cx="24955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d-ID" sz="1000" b="1" dirty="0" smtClean="0">
                <a:solidFill>
                  <a:srgbClr val="FFFFFF"/>
                </a:solidFill>
                <a:latin typeface="Calibri"/>
                <a:cs typeface="Calibri"/>
              </a:rPr>
              <a:t>FOOTER</a:t>
            </a:r>
            <a:r>
              <a:rPr lang="id-ID" sz="1000" dirty="0" smtClean="0">
                <a:solidFill>
                  <a:srgbClr val="FFFFFF"/>
                </a:solidFill>
                <a:latin typeface="Calibri"/>
                <a:cs typeface="Calibri"/>
              </a:rPr>
              <a:t> – text can go here</a:t>
            </a:r>
            <a:endParaRPr lang="en-US" sz="1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-1"/>
            <a:ext cx="4561116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617029" y="3120764"/>
            <a:ext cx="2819399" cy="2929822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5617029" y="2106192"/>
            <a:ext cx="2819399" cy="410414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5170714" y="1254369"/>
            <a:ext cx="3265712" cy="708970"/>
          </a:xfrm>
        </p:spPr>
        <p:txBody>
          <a:bodyPr>
            <a:noAutofit/>
          </a:bodyPr>
          <a:lstStyle>
            <a:lvl1pPr marL="0" indent="0" algn="r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70714" y="433517"/>
            <a:ext cx="3265712" cy="820852"/>
          </a:xfrm>
        </p:spPr>
        <p:txBody>
          <a:bodyPr>
            <a:noAutofit/>
          </a:bodyPr>
          <a:lstStyle>
            <a:lvl1pPr marL="0" indent="0" algn="r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B3E7572A-DB1E-0B48-A9AF-75AB48B0A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0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582886" y="-1"/>
            <a:ext cx="4561115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96020" y="3948573"/>
            <a:ext cx="2819399" cy="219689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96020" y="3223792"/>
            <a:ext cx="2819399" cy="410414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36119" y="433517"/>
            <a:ext cx="3972626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BF53AF1-74B3-4345-A76A-13EC16334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8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582886" y="-1"/>
            <a:ext cx="4561115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96020" y="3275726"/>
            <a:ext cx="2819399" cy="2847845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96020" y="2106192"/>
            <a:ext cx="2819399" cy="1014572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36120" y="433517"/>
            <a:ext cx="3869286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4DA3-1F57-D94D-8D4E-09AB88B8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4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CAF25AA-D4E7-BC44-A370-B527EEEB3E73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82C11889-A0B8-1A4E-90C6-60AEB58153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81013"/>
            <a:ext cx="85725" cy="593725"/>
          </a:xfrm>
          <a:prstGeom prst="rect">
            <a:avLst/>
          </a:prstGeom>
          <a:solidFill>
            <a:srgbClr val="38C6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8" r:id="rId1"/>
    <p:sldLayoutId id="2147484382" r:id="rId2"/>
    <p:sldLayoutId id="2147484368" r:id="rId3"/>
    <p:sldLayoutId id="2147484379" r:id="rId4"/>
    <p:sldLayoutId id="2147484380" r:id="rId5"/>
    <p:sldLayoutId id="2147484367" r:id="rId6"/>
    <p:sldLayoutId id="2147484369" r:id="rId7"/>
    <p:sldLayoutId id="2147484370" r:id="rId8"/>
    <p:sldLayoutId id="2147484371" r:id="rId9"/>
    <p:sldLayoutId id="2147484372" r:id="rId10"/>
    <p:sldLayoutId id="2147484373" r:id="rId11"/>
    <p:sldLayoutId id="2147484374" r:id="rId12"/>
    <p:sldLayoutId id="2147484375" r:id="rId13"/>
    <p:sldLayoutId id="2147484376" r:id="rId14"/>
    <p:sldLayoutId id="2147484377" r:id="rId15"/>
    <p:sldLayoutId id="2147484383" r:id="rId16"/>
    <p:sldLayoutId id="2147484384" r:id="rId1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08075" y="2725142"/>
            <a:ext cx="6964325" cy="807197"/>
          </a:xfrm>
        </p:spPr>
        <p:txBody>
          <a:bodyPr/>
          <a:lstStyle/>
          <a:p>
            <a:r>
              <a:rPr lang="en-US" sz="2800" dirty="0" smtClean="0"/>
              <a:t>Why WASH Matters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July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5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Country</a:t>
            </a:r>
            <a:r>
              <a:rPr lang="en-US" dirty="0" smtClean="0"/>
              <a:t> WASH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 startAt="5"/>
            </a:pPr>
            <a:r>
              <a:rPr lang="en-US" sz="3600" dirty="0" smtClean="0"/>
              <a:t>What percentage of </a:t>
            </a:r>
            <a:r>
              <a:rPr lang="en-US" sz="3600" dirty="0">
                <a:solidFill>
                  <a:srgbClr val="FF0000"/>
                </a:solidFill>
              </a:rPr>
              <a:t>Country</a:t>
            </a:r>
            <a:r>
              <a:rPr lang="en-US" sz="3600" dirty="0" smtClean="0"/>
              <a:t> children have stunted growth (2008-2012)?</a:t>
            </a:r>
          </a:p>
          <a:p>
            <a:pPr marL="742950" lvl="0" indent="-742950">
              <a:buFont typeface="+mj-lt"/>
              <a:buAutoNum type="arabicPeriod" startAt="5"/>
            </a:pPr>
            <a:endParaRPr lang="en-US" dirty="0" smtClean="0"/>
          </a:p>
          <a:p>
            <a:pPr marL="0" indent="0" algn="ctr">
              <a:buNone/>
            </a:pPr>
            <a:endParaRPr lang="en-US" sz="9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06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Country</a:t>
            </a:r>
            <a:r>
              <a:rPr lang="en-US" dirty="0" smtClean="0"/>
              <a:t> WASH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 startAt="5"/>
            </a:pPr>
            <a:r>
              <a:rPr lang="en-US" sz="3600" dirty="0" smtClean="0"/>
              <a:t>What percentage of </a:t>
            </a:r>
            <a:r>
              <a:rPr lang="en-US" sz="3600" dirty="0">
                <a:solidFill>
                  <a:srgbClr val="FF0000"/>
                </a:solidFill>
              </a:rPr>
              <a:t>Country</a:t>
            </a:r>
            <a:r>
              <a:rPr lang="en-US" sz="3600" dirty="0" smtClean="0"/>
              <a:t> children have stunted growth (2008-2012)?</a:t>
            </a:r>
          </a:p>
          <a:p>
            <a:pPr marL="742950" lvl="0" indent="-742950">
              <a:buFont typeface="+mj-lt"/>
              <a:buAutoNum type="arabicPeriod" startAt="5"/>
            </a:pPr>
            <a:endParaRPr lang="en-US" dirty="0" smtClean="0"/>
          </a:p>
          <a:p>
            <a:pPr marL="0" indent="0" algn="ctr">
              <a:buNone/>
            </a:pPr>
            <a:r>
              <a:rPr lang="en-US" sz="9600" dirty="0" smtClean="0">
                <a:solidFill>
                  <a:schemeClr val="accent6"/>
                </a:solidFill>
              </a:rPr>
              <a:t>35%</a:t>
            </a:r>
            <a:endParaRPr lang="en-US" sz="9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2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172995" y="20346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How is the World Doing? – </a:t>
            </a:r>
            <a:r>
              <a:rPr lang="en-US" altLang="en-US" sz="3200" b="1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Drinking Water</a:t>
            </a:r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5178425" y="6259513"/>
            <a:ext cx="2921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CA" altLang="en-US" sz="1400"/>
              <a:t>(Credit: WHO/UNICEF JMP, 2010)</a:t>
            </a:r>
            <a:endParaRPr lang="en-GB" altLang="en-US" sz="1400"/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08D2140-7802-46F2-93BB-A5F2BD596FC3}" type="slidenum">
              <a:rPr lang="en-CA" altLang="en-US" sz="1400"/>
              <a:pPr eaLnBrk="1" hangingPunct="1"/>
              <a:t>12</a:t>
            </a:fld>
            <a:endParaRPr lang="en-CA" altLang="en-US" sz="1400"/>
          </a:p>
        </p:txBody>
      </p:sp>
      <p:pic>
        <p:nvPicPr>
          <p:cNvPr id="34822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223000"/>
            <a:ext cx="16573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2995" y="4621427"/>
            <a:ext cx="1519280" cy="119434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160979"/>
            <a:ext cx="7791450" cy="5098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41538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79840" y="6177935"/>
            <a:ext cx="29588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prstClr val="black"/>
                </a:solidFill>
              </a:rPr>
              <a:t>(Credit: </a:t>
            </a:r>
            <a:r>
              <a:rPr lang="en-US" sz="1400" dirty="0" smtClean="0">
                <a:solidFill>
                  <a:prstClr val="black"/>
                </a:solidFill>
              </a:rPr>
              <a:t>UNICEF and WHO, 2014) 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3177" y="22454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charset="0"/>
                <a:ea typeface="ＭＳ Ｐゴシック" charset="0"/>
              </a:defRPr>
            </a:lvl9pPr>
          </a:lstStyle>
          <a:p>
            <a:r>
              <a:rPr lang="en-US" altLang="en-US" sz="3600" b="1" dirty="0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How is the World Doing? – </a:t>
            </a:r>
            <a:r>
              <a:rPr lang="en-US" altLang="en-US" sz="3200" b="1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Sanitation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189" y="1281048"/>
            <a:ext cx="7638950" cy="466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57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Country</a:t>
            </a:r>
            <a:r>
              <a:rPr lang="en-US" dirty="0" smtClean="0"/>
              <a:t> WASH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 startAt="6"/>
            </a:pPr>
            <a:r>
              <a:rPr lang="en-US" sz="3600" dirty="0" smtClean="0"/>
              <a:t>What are the government targets for improved water and sanitation coverage by 2030?</a:t>
            </a:r>
            <a:endParaRPr lang="en-US" dirty="0" smtClean="0"/>
          </a:p>
          <a:p>
            <a:pPr marL="0" indent="0" algn="ctr">
              <a:buNone/>
            </a:pPr>
            <a:endParaRPr lang="en-US" sz="9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7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Country</a:t>
            </a:r>
            <a:r>
              <a:rPr lang="en-US" dirty="0" smtClean="0"/>
              <a:t> WASH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 startAt="6"/>
            </a:pPr>
            <a:r>
              <a:rPr lang="en-US" sz="3600" dirty="0" smtClean="0"/>
              <a:t>What are the government targets for improved water and sanitation coverage by 2030?</a:t>
            </a:r>
            <a:endParaRPr lang="en-US" dirty="0" smtClean="0"/>
          </a:p>
          <a:p>
            <a:pPr marL="0" indent="0" algn="ctr">
              <a:buNone/>
            </a:pPr>
            <a:r>
              <a:rPr lang="en-US" sz="9600" dirty="0" smtClean="0">
                <a:solidFill>
                  <a:schemeClr val="accent6"/>
                </a:solidFill>
              </a:rPr>
              <a:t>100%</a:t>
            </a:r>
            <a:endParaRPr lang="en-US" sz="9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UN Sustainable </a:t>
            </a:r>
            <a:r>
              <a:rPr lang="en-US" dirty="0"/>
              <a:t>Development Goals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" y="1262434"/>
            <a:ext cx="9144000" cy="452283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388696" y="1072728"/>
            <a:ext cx="1907704" cy="1907704"/>
          </a:xfrm>
          <a:prstGeom prst="ellipse">
            <a:avLst/>
          </a:prstGeom>
          <a:solidFill>
            <a:schemeClr val="bg1">
              <a:alpha val="18824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3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Country</a:t>
            </a:r>
            <a:r>
              <a:rPr lang="en-US" dirty="0" smtClean="0"/>
              <a:t> WASH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3600" dirty="0" smtClean="0"/>
              <a:t>What percentage of </a:t>
            </a:r>
            <a:r>
              <a:rPr lang="en-US" sz="3600" dirty="0">
                <a:solidFill>
                  <a:srgbClr val="FF0000"/>
                </a:solidFill>
              </a:rPr>
              <a:t>Country</a:t>
            </a:r>
            <a:r>
              <a:rPr lang="en-US" sz="3600" dirty="0" smtClean="0"/>
              <a:t> </a:t>
            </a:r>
            <a:r>
              <a:rPr lang="en-US" sz="3600" dirty="0" smtClean="0"/>
              <a:t>have access to improved water?</a:t>
            </a:r>
            <a:endParaRPr lang="en-CA" sz="3600" dirty="0"/>
          </a:p>
          <a:p>
            <a:pPr marL="0" indent="0" algn="ctr">
              <a:buNone/>
            </a:pPr>
            <a:endParaRPr lang="en-US" sz="9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93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Country</a:t>
            </a:r>
            <a:r>
              <a:rPr lang="en-US" dirty="0" smtClean="0"/>
              <a:t> WASH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3600" dirty="0" smtClean="0"/>
              <a:t>What percentage of </a:t>
            </a:r>
            <a:r>
              <a:rPr lang="en-US" sz="3600" dirty="0">
                <a:solidFill>
                  <a:srgbClr val="FF0000"/>
                </a:solidFill>
              </a:rPr>
              <a:t>Country</a:t>
            </a:r>
            <a:r>
              <a:rPr lang="en-US" sz="3600" dirty="0" smtClean="0"/>
              <a:t> </a:t>
            </a:r>
            <a:r>
              <a:rPr lang="en-US" sz="3600" dirty="0" smtClean="0"/>
              <a:t>have access to improved water?</a:t>
            </a:r>
            <a:endParaRPr lang="en-CA" sz="3600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9600" dirty="0" smtClean="0">
                <a:solidFill>
                  <a:schemeClr val="accent6"/>
                </a:solidFill>
              </a:rPr>
              <a:t>64%</a:t>
            </a:r>
            <a:endParaRPr lang="en-US" sz="9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65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Country </a:t>
            </a:r>
            <a:r>
              <a:rPr lang="en-US" dirty="0" smtClean="0"/>
              <a:t>WASH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 startAt="2"/>
            </a:pPr>
            <a:r>
              <a:rPr lang="en-US" sz="3600" dirty="0" smtClean="0"/>
              <a:t>What percentage of </a:t>
            </a:r>
            <a:r>
              <a:rPr lang="en-US" sz="3600" dirty="0">
                <a:solidFill>
                  <a:srgbClr val="FF0000"/>
                </a:solidFill>
              </a:rPr>
              <a:t>Country</a:t>
            </a:r>
            <a:r>
              <a:rPr lang="en-US" sz="3600" dirty="0" smtClean="0"/>
              <a:t> </a:t>
            </a:r>
            <a:r>
              <a:rPr lang="en-US" sz="3600" dirty="0" smtClean="0"/>
              <a:t>have access to improved sanitation?</a:t>
            </a:r>
            <a:endParaRPr lang="en-CA" sz="3600" dirty="0"/>
          </a:p>
          <a:p>
            <a:endParaRPr lang="en-US" dirty="0" smtClean="0"/>
          </a:p>
          <a:p>
            <a:pPr marL="0" indent="0" algn="ctr">
              <a:buNone/>
            </a:pPr>
            <a:endParaRPr lang="en-US" sz="9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68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Kenya WASH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 startAt="2"/>
            </a:pPr>
            <a:r>
              <a:rPr lang="en-US" sz="3600" dirty="0" smtClean="0"/>
              <a:t>What percentage of </a:t>
            </a:r>
            <a:r>
              <a:rPr lang="en-US" sz="3600" dirty="0">
                <a:solidFill>
                  <a:srgbClr val="FF0000"/>
                </a:solidFill>
              </a:rPr>
              <a:t>Country</a:t>
            </a:r>
            <a:r>
              <a:rPr lang="en-US" sz="3600" dirty="0" smtClean="0"/>
              <a:t> </a:t>
            </a:r>
            <a:r>
              <a:rPr lang="en-US" sz="3600" dirty="0" smtClean="0"/>
              <a:t>have access to improved sanitation?</a:t>
            </a:r>
            <a:endParaRPr lang="en-CA" sz="3600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9600" dirty="0" smtClean="0">
                <a:solidFill>
                  <a:schemeClr val="accent6"/>
                </a:solidFill>
              </a:rPr>
              <a:t>30%</a:t>
            </a:r>
            <a:endParaRPr lang="en-US" sz="9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8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Kenya WASH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 startAt="3"/>
            </a:pPr>
            <a:r>
              <a:rPr lang="en-US" sz="3600" dirty="0" smtClean="0"/>
              <a:t>What percentage of </a:t>
            </a:r>
            <a:r>
              <a:rPr lang="en-US" sz="3600" dirty="0">
                <a:solidFill>
                  <a:srgbClr val="FF0000"/>
                </a:solidFill>
              </a:rPr>
              <a:t>Country</a:t>
            </a:r>
            <a:r>
              <a:rPr lang="en-US" sz="3600" dirty="0" smtClean="0"/>
              <a:t> </a:t>
            </a:r>
            <a:r>
              <a:rPr lang="en-US" sz="3600" dirty="0" smtClean="0"/>
              <a:t>households have handwashing stations with soap and water available?</a:t>
            </a:r>
            <a:endParaRPr lang="en-US" sz="9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74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Country</a:t>
            </a:r>
            <a:r>
              <a:rPr lang="en-US" dirty="0" smtClean="0"/>
              <a:t> WASH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 startAt="3"/>
            </a:pPr>
            <a:r>
              <a:rPr lang="en-US" sz="3600" dirty="0" smtClean="0"/>
              <a:t>What percentage of </a:t>
            </a:r>
            <a:r>
              <a:rPr lang="en-US" sz="3600" dirty="0">
                <a:solidFill>
                  <a:srgbClr val="FF0000"/>
                </a:solidFill>
              </a:rPr>
              <a:t>Country</a:t>
            </a:r>
            <a:r>
              <a:rPr lang="en-US" sz="3600" dirty="0" smtClean="0"/>
              <a:t> </a:t>
            </a:r>
            <a:r>
              <a:rPr lang="en-US" sz="3600" dirty="0" smtClean="0"/>
              <a:t>households have handwashing stations with soap and water available?</a:t>
            </a:r>
            <a:endParaRPr lang="en-US" dirty="0" smtClean="0"/>
          </a:p>
          <a:p>
            <a:pPr marL="0" indent="0" algn="ctr">
              <a:buNone/>
            </a:pPr>
            <a:r>
              <a:rPr lang="en-US" sz="9600" dirty="0" smtClean="0">
                <a:solidFill>
                  <a:schemeClr val="accent6"/>
                </a:solidFill>
              </a:rPr>
              <a:t>49%</a:t>
            </a:r>
            <a:endParaRPr lang="en-US" sz="9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19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Country</a:t>
            </a:r>
            <a:r>
              <a:rPr lang="en-US" dirty="0" smtClean="0"/>
              <a:t> WASH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 startAt="4"/>
            </a:pPr>
            <a:r>
              <a:rPr lang="en-US" sz="3600" dirty="0" smtClean="0"/>
              <a:t>What was the number of deaths due to </a:t>
            </a:r>
            <a:r>
              <a:rPr lang="en-US" sz="3600" dirty="0" err="1" smtClean="0"/>
              <a:t>Diarrhoeal</a:t>
            </a:r>
            <a:r>
              <a:rPr lang="en-US" sz="3600" dirty="0" smtClean="0"/>
              <a:t> diseases among children under 5 (in 2015)?</a:t>
            </a:r>
            <a:endParaRPr lang="en-US" dirty="0" smtClean="0"/>
          </a:p>
          <a:p>
            <a:pPr marL="0" indent="0" algn="ctr">
              <a:buNone/>
            </a:pPr>
            <a:endParaRPr lang="en-US" sz="9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38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Country</a:t>
            </a:r>
            <a:r>
              <a:rPr lang="en-US" dirty="0" smtClean="0"/>
              <a:t> WASH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BE3C77-D24E-DE4A-823C-96A11F01572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 startAt="4"/>
            </a:pPr>
            <a:r>
              <a:rPr lang="en-US" sz="3600" dirty="0" smtClean="0"/>
              <a:t>What was the number of deaths due to </a:t>
            </a:r>
            <a:r>
              <a:rPr lang="en-US" sz="3600" dirty="0" err="1" smtClean="0"/>
              <a:t>Diarrhoeal</a:t>
            </a:r>
            <a:r>
              <a:rPr lang="en-US" sz="3600" dirty="0" smtClean="0"/>
              <a:t> diseases among children under 5 (in 2015)?</a:t>
            </a:r>
            <a:endParaRPr lang="en-US" dirty="0" smtClean="0"/>
          </a:p>
          <a:p>
            <a:pPr marL="0" indent="0" algn="ctr">
              <a:buNone/>
            </a:pPr>
            <a:r>
              <a:rPr lang="en-US" sz="9600" dirty="0" smtClean="0">
                <a:solidFill>
                  <a:schemeClr val="accent6"/>
                </a:solidFill>
              </a:rPr>
              <a:t>5,442</a:t>
            </a:r>
            <a:endParaRPr lang="en-US" sz="9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85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WST_PowerPoint_Template">
  <a:themeElements>
    <a:clrScheme name="Seventhin - Aqua Light">
      <a:dk1>
        <a:srgbClr val="FFFFFF"/>
      </a:dk1>
      <a:lt1>
        <a:srgbClr val="262626"/>
      </a:lt1>
      <a:dk2>
        <a:srgbClr val="FFFFFF"/>
      </a:dk2>
      <a:lt2>
        <a:srgbClr val="262626"/>
      </a:lt2>
      <a:accent1>
        <a:srgbClr val="24DFF0"/>
      </a:accent1>
      <a:accent2>
        <a:srgbClr val="24D3EB"/>
      </a:accent2>
      <a:accent3>
        <a:srgbClr val="24C7E6"/>
      </a:accent3>
      <a:accent4>
        <a:srgbClr val="24BCE0"/>
      </a:accent4>
      <a:accent5>
        <a:srgbClr val="24B0DB"/>
      </a:accent5>
      <a:accent6>
        <a:srgbClr val="24A4D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PD_CAWST_EAWAG_PowerPoint_Template--Mar_2016" id="{14586954-EBD6-904D-A702-6E78179BB560}" vid="{11CA6406-58C8-834B-AD34-74064201EE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EPD_CAWST_EAWAG_PowerPoint_Template--Mar_2016</Template>
  <TotalTime>2041</TotalTime>
  <Words>415</Words>
  <Application>Microsoft Office PowerPoint</Application>
  <PresentationFormat>On-screen Show (4:3)</PresentationFormat>
  <Paragraphs>71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Lato</vt:lpstr>
      <vt:lpstr>CAWST_PowerPoint_Template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is the World Doing? – Drinking Water</vt:lpstr>
      <vt:lpstr>PowerPoint Presentation</vt:lpstr>
      <vt:lpstr>PowerPoint Presentation</vt:lpstr>
      <vt:lpstr>PowerPoint Presentation</vt:lpstr>
      <vt:lpstr>PowerPoint Presentation</vt:lpstr>
    </vt:vector>
  </TitlesOfParts>
  <Company>CAWST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WASH Matters - Powerpoint (CWP)</dc:title>
  <dc:creator>CAWST</dc:creator>
  <cp:lastModifiedBy>Vincent Masterson</cp:lastModifiedBy>
  <cp:revision>41</cp:revision>
  <dcterms:created xsi:type="dcterms:W3CDTF">2016-07-13T18:29:25Z</dcterms:created>
  <dcterms:modified xsi:type="dcterms:W3CDTF">2016-12-14T16:56:29Z</dcterms:modified>
</cp:coreProperties>
</file>