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8"/>
  </p:notesMasterIdLst>
  <p:handoutMasterIdLst>
    <p:handoutMasterId r:id="rId19"/>
  </p:handoutMasterIdLst>
  <p:sldIdLst>
    <p:sldId id="371" r:id="rId2"/>
    <p:sldId id="413" r:id="rId3"/>
    <p:sldId id="414" r:id="rId4"/>
    <p:sldId id="415" r:id="rId5"/>
    <p:sldId id="416" r:id="rId6"/>
    <p:sldId id="419" r:id="rId7"/>
    <p:sldId id="420" r:id="rId8"/>
    <p:sldId id="417" r:id="rId9"/>
    <p:sldId id="418" r:id="rId10"/>
    <p:sldId id="423" r:id="rId11"/>
    <p:sldId id="424" r:id="rId12"/>
    <p:sldId id="409" r:id="rId13"/>
    <p:sldId id="411" r:id="rId14"/>
    <p:sldId id="421" r:id="rId15"/>
    <p:sldId id="422" r:id="rId16"/>
    <p:sldId id="387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C"/>
    <a:srgbClr val="24A4D6"/>
    <a:srgbClr val="38C6F4"/>
    <a:srgbClr val="018795"/>
    <a:srgbClr val="01BBCF"/>
    <a:srgbClr val="01DAF1"/>
    <a:srgbClr val="00FFFF"/>
    <a:srgbClr val="00D2CD"/>
    <a:srgbClr val="00A2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33" autoAdjust="0"/>
    <p:restoredTop sz="80292" autoAdjust="0"/>
  </p:normalViewPr>
  <p:slideViewPr>
    <p:cSldViewPr snapToGrid="0">
      <p:cViewPr varScale="1">
        <p:scale>
          <a:sx n="78" d="100"/>
          <a:sy n="78" d="100"/>
        </p:scale>
        <p:origin x="90" y="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185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15995214-BC83-564E-BF57-E1651F5388A7}" type="datetimeFigureOut">
              <a:rPr lang="en-US"/>
              <a:pPr>
                <a:defRPr/>
              </a:pPr>
              <a:t>12/14/2016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C2173794-5B20-E24C-A332-70A5FF976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9850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695A3583-3D31-B448-955A-A61B88DAB2C6}" type="datetimeFigureOut">
              <a:rPr lang="en-US"/>
              <a:pPr>
                <a:defRPr/>
              </a:pPr>
              <a:t>12/14/2016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650910F0-1EA9-DB47-AEE4-177CBEED2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139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ssinfo.org/fileadmin/user_upload/resources/JMP-report-2012-en.pdf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>
                <a:ea typeface="ＭＳ Ｐゴシック" pitchFamily="34" charset="-128"/>
              </a:rPr>
              <a:t>Progress as of 2006: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ea typeface="ＭＳ Ｐゴシック" pitchFamily="34" charset="-128"/>
              </a:rPr>
              <a:t>The number of people with access to safe drinking-water rose from 4.1 billion in 1990 to 5.7 billion in 2006.</a:t>
            </a:r>
          </a:p>
          <a:p>
            <a:pPr eaLnBrk="1" hangingPunct="1">
              <a:spcBef>
                <a:spcPct val="0"/>
              </a:spcBef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ea typeface="ＭＳ Ｐゴシック" pitchFamily="34" charset="-128"/>
              </a:rPr>
              <a:t>Available at:</a:t>
            </a:r>
          </a:p>
          <a:p>
            <a:pPr eaLnBrk="1" hangingPunct="1">
              <a:spcBef>
                <a:spcPct val="0"/>
              </a:spcBef>
            </a:pPr>
            <a:r>
              <a:rPr lang="en-CA" u="sng" dirty="0" smtClean="0">
                <a:ea typeface="ＭＳ Ｐゴシック" pitchFamily="34" charset="-128"/>
                <a:hlinkClick r:id="rId3"/>
              </a:rPr>
              <a:t>http://www.wssinfo.org/fileadmin/user_upload/resources/JMP-report-2012-en.pdf</a:t>
            </a:r>
            <a:endParaRPr lang="en-CA" dirty="0" smtClean="0">
              <a:ea typeface="ＭＳ Ｐゴシック" pitchFamily="34" charset="-128"/>
            </a:endParaRP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5D2A230-4D1F-408A-8202-0BDE31451119}" type="slidenum">
              <a:rPr lang="en-GB" altLang="en-US" sz="1200"/>
              <a:pPr eaLnBrk="1" hangingPunct="1"/>
              <a:t>12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2814814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r>
              <a:rPr lang="en-US" baseline="0" dirty="0" smtClean="0"/>
              <a:t> of figure: Proportion of the population using improved sanitation in </a:t>
            </a:r>
            <a:r>
              <a:rPr lang="en-US" b="0" baseline="0" dirty="0" smtClean="0"/>
              <a:t>2012</a:t>
            </a:r>
          </a:p>
          <a:p>
            <a:endParaRPr lang="en-US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There are still 46 countries where less than half the population has access to an improved sanitation facility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Among the world’s regions, Southern Asia and sub-Saharan Africa continue to have the lowest levels of coverage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57% of people in developing regions now use an improved sanitation facility. 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E5EDC-9CEC-4136-8D31-C00AA2C0FE06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833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  <a:defRPr/>
            </a:pP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The Sustainable Development Goals (SDGs), Goal 6: Ensure availability and sustainable management of water and sanitation for all. Evolution</a:t>
            </a:r>
            <a:r>
              <a:rPr lang="en-US" sz="1200" i="0" kern="1200" baseline="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since the MDGs – we met the MDG for water. Cut by half the proportion of people without access to an improved water source. Improved source does not equal safe – free from pathogens</a:t>
            </a:r>
            <a:endParaRPr lang="en-US" sz="1200" i="0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pPr marL="0" indent="0">
              <a:spcAft>
                <a:spcPts val="0"/>
              </a:spcAft>
              <a:buNone/>
              <a:defRPr/>
            </a:pPr>
            <a:endParaRPr lang="en-US" sz="1200" i="0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pPr marL="0" indent="0">
              <a:spcAft>
                <a:spcPts val="0"/>
              </a:spcAft>
              <a:buNone/>
              <a:defRPr/>
            </a:pPr>
            <a:endParaRPr lang="en-US" sz="1200" i="0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pPr marL="0" indent="0">
              <a:spcAft>
                <a:spcPts val="0"/>
              </a:spcAft>
              <a:buNone/>
              <a:defRPr/>
            </a:pPr>
            <a:endParaRPr lang="en-US" sz="1200" i="0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0910F0-1EA9-DB47-AEE4-177CBEED2EE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10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 userDrawn="1"/>
        </p:nvCxnSpPr>
        <p:spPr>
          <a:xfrm>
            <a:off x="1497013" y="3890963"/>
            <a:ext cx="0" cy="320675"/>
          </a:xfrm>
          <a:prstGeom prst="line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808075" y="3267680"/>
            <a:ext cx="4514009" cy="571539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808075" y="2426677"/>
            <a:ext cx="4514009" cy="8216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1570790" y="3891150"/>
            <a:ext cx="1492559" cy="288709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dirty="0" smtClean="0"/>
              <a:t>DEC 10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8" hasCustomPrompt="1"/>
          </p:nvPr>
        </p:nvSpPr>
        <p:spPr>
          <a:xfrm>
            <a:off x="802246" y="3888430"/>
            <a:ext cx="739122" cy="288709"/>
          </a:xfrm>
        </p:spPr>
        <p:txBody>
          <a:bodyPr>
            <a:noAutofit/>
          </a:bodyPr>
          <a:lstStyle>
            <a:lvl1pPr marL="0" indent="0" algn="l">
              <a:buNone/>
              <a:defRPr sz="16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dirty="0" smtClean="0"/>
              <a:t>2015</a:t>
            </a:r>
          </a:p>
        </p:txBody>
      </p:sp>
      <p:pic>
        <p:nvPicPr>
          <p:cNvPr id="8" name="Picture 7" descr="cawst_logo--high_res_full_name--colou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75" y="4975925"/>
            <a:ext cx="2865727" cy="103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614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819548" y="2474073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6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819548" y="2121239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19548" y="4091504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8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819548" y="3738670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9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088729" y="2474073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0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088729" y="2121239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6088729" y="4091504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6088729" y="3738670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806022F9-A567-1447-9040-125492F64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0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2790825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702055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2702055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621235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532465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532465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4706030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4617260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4617260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853659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764889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764889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10785" y="1325908"/>
            <a:ext cx="7585491" cy="75689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Slide Number Placeholder 8"/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76024F21-0231-5D49-A5CB-8E1A3FA61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05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723900" y="4839322"/>
            <a:ext cx="2476500" cy="132074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723900" y="4486494"/>
            <a:ext cx="2476500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10785" y="1325907"/>
            <a:ext cx="7585491" cy="102425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5819775" y="4839322"/>
            <a:ext cx="2476500" cy="132074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5819775" y="4486494"/>
            <a:ext cx="2476500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3271838" y="4839322"/>
            <a:ext cx="2476500" cy="132074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3271838" y="4486494"/>
            <a:ext cx="2476500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06AB8FFC-F7AC-2E44-A853-100CEFBAC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78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647952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2647952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478361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478361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4563156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4563156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710786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710786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10785" y="1325908"/>
            <a:ext cx="7585491" cy="75689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7F040B77-2632-D940-A787-F9932E6D7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96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- Single Porto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3657601" y="2082800"/>
            <a:ext cx="4778828" cy="2945974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710785" y="1707299"/>
            <a:ext cx="2499141" cy="3657827"/>
          </a:xfrm>
        </p:spPr>
        <p:txBody>
          <a:bodyPr rtlCol="0">
            <a:normAutofit/>
          </a:bodyPr>
          <a:lstStyle>
            <a:lvl1pPr>
              <a:defRPr sz="1200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3657601" y="1707296"/>
            <a:ext cx="2390775" cy="375504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20D58915-6786-DD43-AE48-D189400C27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376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- Full Image Back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1204232" y="5028008"/>
            <a:ext cx="1755321" cy="1153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1204232" y="4675180"/>
            <a:ext cx="1755321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300107" y="5028008"/>
            <a:ext cx="1755321" cy="1153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300107" y="4675180"/>
            <a:ext cx="1755321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3752171" y="5028008"/>
            <a:ext cx="1755321" cy="1153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3752171" y="4675180"/>
            <a:ext cx="1755321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60155-2CA0-8E49-85F7-A330F9110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Month-Year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3879F1-9289-45AD-8D96-0B2869B703BC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756872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Month-Year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0B412F-A52B-42DB-965A-6E2A74FF16A9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434798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6ABE3C77-D24E-DE4A-823C-96A11F015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236538" y="1360488"/>
            <a:ext cx="8278812" cy="4700587"/>
          </a:xfrm>
        </p:spPr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  <a:lvl2pPr>
              <a:defRPr>
                <a:solidFill>
                  <a:srgbClr val="5C5C5C"/>
                </a:solidFill>
              </a:defRPr>
            </a:lvl2pPr>
            <a:lvl3pPr>
              <a:defRPr>
                <a:solidFill>
                  <a:srgbClr val="5C5C5C"/>
                </a:solidFill>
              </a:defRPr>
            </a:lvl3pPr>
            <a:lvl4pPr>
              <a:defRPr>
                <a:solidFill>
                  <a:srgbClr val="5C5C5C"/>
                </a:solidFill>
              </a:defRPr>
            </a:lvl4pPr>
            <a:lvl5pPr>
              <a:defRPr>
                <a:solidFill>
                  <a:srgbClr val="5C5C5C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8682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6ABE3C77-D24E-DE4A-823C-96A11F015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826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"/>
          <p:cNvSpPr txBox="1">
            <a:spLocks/>
          </p:cNvSpPr>
          <p:nvPr userDrawn="1"/>
        </p:nvSpPr>
        <p:spPr bwMode="auto">
          <a:xfrm>
            <a:off x="233188" y="6076165"/>
            <a:ext cx="8374005" cy="22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 smtClean="0"/>
              <a:t>Source: </a:t>
            </a:r>
            <a:r>
              <a:rPr lang="en-US" i="1" dirty="0" smtClean="0"/>
              <a:t>Source of Image</a:t>
            </a:r>
            <a:endParaRPr lang="en-US" i="1" dirty="0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>
                <a:solidFill>
                  <a:srgbClr val="5C5C5C"/>
                </a:solidFill>
                <a:latin typeface="Lato" charset="0"/>
              </a:defRPr>
            </a:lvl1pPr>
          </a:lstStyle>
          <a:p>
            <a:pPr>
              <a:defRPr/>
            </a:pPr>
            <a:fld id="{03EAF2E3-88B6-F341-875C-312C1CE63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1219200"/>
            <a:ext cx="9144000" cy="4851400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4304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31"/>
          <p:cNvSpPr>
            <a:spLocks noEditPoints="1"/>
          </p:cNvSpPr>
          <p:nvPr userDrawn="1"/>
        </p:nvSpPr>
        <p:spPr bwMode="auto">
          <a:xfrm>
            <a:off x="1091088" y="2768087"/>
            <a:ext cx="246063" cy="246063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178" y="74"/>
              </a:cxn>
              <a:cxn ang="0">
                <a:pos x="171" y="138"/>
              </a:cxn>
              <a:cxn ang="0">
                <a:pos x="147" y="60"/>
              </a:cxn>
              <a:cxn ang="0">
                <a:pos x="178" y="74"/>
              </a:cxn>
              <a:cxn ang="0">
                <a:pos x="197" y="303"/>
              </a:cxn>
              <a:cxn ang="0">
                <a:pos x="124" y="201"/>
              </a:cxn>
              <a:cxn ang="0">
                <a:pos x="109" y="107"/>
              </a:cxn>
              <a:cxn ang="0">
                <a:pos x="136" y="63"/>
              </a:cxn>
              <a:cxn ang="0">
                <a:pos x="161" y="140"/>
              </a:cxn>
              <a:cxn ang="0">
                <a:pos x="151" y="168"/>
              </a:cxn>
              <a:cxn ang="0">
                <a:pos x="188" y="243"/>
              </a:cxn>
              <a:cxn ang="0">
                <a:pos x="208" y="243"/>
              </a:cxn>
              <a:cxn ang="0">
                <a:pos x="244" y="314"/>
              </a:cxn>
              <a:cxn ang="0">
                <a:pos x="197" y="303"/>
              </a:cxn>
              <a:cxn ang="0">
                <a:pos x="257" y="309"/>
              </a:cxn>
              <a:cxn ang="0">
                <a:pos x="219" y="239"/>
              </a:cxn>
              <a:cxn ang="0">
                <a:pos x="251" y="242"/>
              </a:cxn>
              <a:cxn ang="0">
                <a:pos x="269" y="277"/>
              </a:cxn>
              <a:cxn ang="0">
                <a:pos x="257" y="309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178" y="74"/>
                </a:moveTo>
                <a:cubicBezTo>
                  <a:pt x="189" y="95"/>
                  <a:pt x="197" y="128"/>
                  <a:pt x="171" y="138"/>
                </a:cubicBezTo>
                <a:cubicBezTo>
                  <a:pt x="164" y="118"/>
                  <a:pt x="147" y="60"/>
                  <a:pt x="147" y="60"/>
                </a:cubicBezTo>
                <a:cubicBezTo>
                  <a:pt x="147" y="60"/>
                  <a:pt x="168" y="53"/>
                  <a:pt x="178" y="74"/>
                </a:cubicBezTo>
                <a:close/>
                <a:moveTo>
                  <a:pt x="197" y="303"/>
                </a:moveTo>
                <a:cubicBezTo>
                  <a:pt x="180" y="290"/>
                  <a:pt x="145" y="253"/>
                  <a:pt x="124" y="201"/>
                </a:cubicBezTo>
                <a:cubicBezTo>
                  <a:pt x="112" y="173"/>
                  <a:pt x="109" y="142"/>
                  <a:pt x="109" y="107"/>
                </a:cubicBezTo>
                <a:cubicBezTo>
                  <a:pt x="110" y="76"/>
                  <a:pt x="123" y="67"/>
                  <a:pt x="136" y="63"/>
                </a:cubicBezTo>
                <a:cubicBezTo>
                  <a:pt x="161" y="140"/>
                  <a:pt x="161" y="140"/>
                  <a:pt x="161" y="140"/>
                </a:cubicBezTo>
                <a:cubicBezTo>
                  <a:pt x="161" y="140"/>
                  <a:pt x="144" y="146"/>
                  <a:pt x="151" y="168"/>
                </a:cubicBezTo>
                <a:cubicBezTo>
                  <a:pt x="151" y="168"/>
                  <a:pt x="157" y="206"/>
                  <a:pt x="188" y="243"/>
                </a:cubicBezTo>
                <a:cubicBezTo>
                  <a:pt x="192" y="250"/>
                  <a:pt x="199" y="250"/>
                  <a:pt x="208" y="243"/>
                </a:cubicBezTo>
                <a:cubicBezTo>
                  <a:pt x="214" y="260"/>
                  <a:pt x="244" y="314"/>
                  <a:pt x="244" y="314"/>
                </a:cubicBezTo>
                <a:cubicBezTo>
                  <a:pt x="244" y="314"/>
                  <a:pt x="225" y="322"/>
                  <a:pt x="197" y="303"/>
                </a:cubicBezTo>
                <a:close/>
                <a:moveTo>
                  <a:pt x="257" y="309"/>
                </a:moveTo>
                <a:cubicBezTo>
                  <a:pt x="219" y="239"/>
                  <a:pt x="219" y="239"/>
                  <a:pt x="219" y="239"/>
                </a:cubicBezTo>
                <a:cubicBezTo>
                  <a:pt x="241" y="227"/>
                  <a:pt x="251" y="242"/>
                  <a:pt x="251" y="242"/>
                </a:cubicBezTo>
                <a:cubicBezTo>
                  <a:pt x="251" y="242"/>
                  <a:pt x="261" y="262"/>
                  <a:pt x="269" y="277"/>
                </a:cubicBezTo>
                <a:cubicBezTo>
                  <a:pt x="278" y="293"/>
                  <a:pt x="257" y="309"/>
                  <a:pt x="257" y="309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34" name="Freeform 33"/>
          <p:cNvSpPr>
            <a:spLocks noEditPoints="1"/>
          </p:cNvSpPr>
          <p:nvPr userDrawn="1"/>
        </p:nvSpPr>
        <p:spPr bwMode="auto">
          <a:xfrm>
            <a:off x="1091088" y="3114675"/>
            <a:ext cx="246063" cy="244475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275" y="274"/>
              </a:cxn>
              <a:cxn ang="0">
                <a:pos x="122" y="274"/>
              </a:cxn>
              <a:cxn ang="0">
                <a:pos x="108" y="270"/>
              </a:cxn>
              <a:cxn ang="0">
                <a:pos x="167" y="204"/>
              </a:cxn>
              <a:cxn ang="0">
                <a:pos x="192" y="224"/>
              </a:cxn>
              <a:cxn ang="0">
                <a:pos x="218" y="205"/>
              </a:cxn>
              <a:cxn ang="0">
                <a:pos x="280" y="273"/>
              </a:cxn>
              <a:cxn ang="0">
                <a:pos x="275" y="274"/>
              </a:cxn>
              <a:cxn ang="0">
                <a:pos x="137" y="167"/>
              </a:cxn>
              <a:cxn ang="0">
                <a:pos x="137" y="149"/>
              </a:cxn>
              <a:cxn ang="0">
                <a:pos x="252" y="148"/>
              </a:cxn>
              <a:cxn ang="0">
                <a:pos x="252" y="170"/>
              </a:cxn>
              <a:cxn ang="0">
                <a:pos x="193" y="211"/>
              </a:cxn>
              <a:cxn ang="0">
                <a:pos x="137" y="167"/>
              </a:cxn>
              <a:cxn ang="0">
                <a:pos x="292" y="262"/>
              </a:cxn>
              <a:cxn ang="0">
                <a:pos x="232" y="195"/>
              </a:cxn>
              <a:cxn ang="0">
                <a:pos x="285" y="158"/>
              </a:cxn>
              <a:cxn ang="0">
                <a:pos x="194" y="83"/>
              </a:cxn>
              <a:cxn ang="0">
                <a:pos x="105" y="158"/>
              </a:cxn>
              <a:cxn ang="0">
                <a:pos x="154" y="194"/>
              </a:cxn>
              <a:cxn ang="0">
                <a:pos x="97" y="258"/>
              </a:cxn>
              <a:cxn ang="0">
                <a:pos x="95" y="246"/>
              </a:cxn>
              <a:cxn ang="0">
                <a:pos x="95" y="156"/>
              </a:cxn>
              <a:cxn ang="0">
                <a:pos x="182" y="81"/>
              </a:cxn>
              <a:cxn ang="0">
                <a:pos x="207" y="81"/>
              </a:cxn>
              <a:cxn ang="0">
                <a:pos x="294" y="154"/>
              </a:cxn>
              <a:cxn ang="0">
                <a:pos x="294" y="248"/>
              </a:cxn>
              <a:cxn ang="0">
                <a:pos x="292" y="262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275" y="274"/>
                </a:moveTo>
                <a:cubicBezTo>
                  <a:pt x="249" y="274"/>
                  <a:pt x="122" y="274"/>
                  <a:pt x="122" y="274"/>
                </a:cubicBezTo>
                <a:cubicBezTo>
                  <a:pt x="122" y="274"/>
                  <a:pt x="115" y="274"/>
                  <a:pt x="108" y="270"/>
                </a:cubicBezTo>
                <a:cubicBezTo>
                  <a:pt x="167" y="204"/>
                  <a:pt x="167" y="204"/>
                  <a:pt x="167" y="204"/>
                </a:cubicBezTo>
                <a:cubicBezTo>
                  <a:pt x="192" y="224"/>
                  <a:pt x="192" y="224"/>
                  <a:pt x="192" y="224"/>
                </a:cubicBezTo>
                <a:cubicBezTo>
                  <a:pt x="218" y="205"/>
                  <a:pt x="218" y="205"/>
                  <a:pt x="218" y="205"/>
                </a:cubicBezTo>
                <a:cubicBezTo>
                  <a:pt x="280" y="273"/>
                  <a:pt x="280" y="273"/>
                  <a:pt x="280" y="273"/>
                </a:cubicBezTo>
                <a:cubicBezTo>
                  <a:pt x="278" y="273"/>
                  <a:pt x="277" y="274"/>
                  <a:pt x="275" y="274"/>
                </a:cubicBezTo>
                <a:close/>
                <a:moveTo>
                  <a:pt x="137" y="167"/>
                </a:moveTo>
                <a:cubicBezTo>
                  <a:pt x="137" y="149"/>
                  <a:pt x="137" y="149"/>
                  <a:pt x="137" y="149"/>
                </a:cubicBezTo>
                <a:cubicBezTo>
                  <a:pt x="252" y="148"/>
                  <a:pt x="252" y="148"/>
                  <a:pt x="252" y="148"/>
                </a:cubicBezTo>
                <a:cubicBezTo>
                  <a:pt x="252" y="170"/>
                  <a:pt x="252" y="170"/>
                  <a:pt x="252" y="170"/>
                </a:cubicBezTo>
                <a:cubicBezTo>
                  <a:pt x="193" y="211"/>
                  <a:pt x="193" y="211"/>
                  <a:pt x="193" y="211"/>
                </a:cubicBezTo>
                <a:lnTo>
                  <a:pt x="137" y="167"/>
                </a:lnTo>
                <a:close/>
                <a:moveTo>
                  <a:pt x="292" y="262"/>
                </a:moveTo>
                <a:cubicBezTo>
                  <a:pt x="232" y="195"/>
                  <a:pt x="232" y="195"/>
                  <a:pt x="232" y="195"/>
                </a:cubicBezTo>
                <a:cubicBezTo>
                  <a:pt x="285" y="158"/>
                  <a:pt x="285" y="158"/>
                  <a:pt x="285" y="158"/>
                </a:cubicBezTo>
                <a:cubicBezTo>
                  <a:pt x="194" y="83"/>
                  <a:pt x="194" y="83"/>
                  <a:pt x="194" y="83"/>
                </a:cubicBezTo>
                <a:cubicBezTo>
                  <a:pt x="105" y="158"/>
                  <a:pt x="105" y="158"/>
                  <a:pt x="105" y="158"/>
                </a:cubicBezTo>
                <a:cubicBezTo>
                  <a:pt x="154" y="194"/>
                  <a:pt x="154" y="194"/>
                  <a:pt x="154" y="194"/>
                </a:cubicBezTo>
                <a:cubicBezTo>
                  <a:pt x="97" y="258"/>
                  <a:pt x="97" y="258"/>
                  <a:pt x="97" y="258"/>
                </a:cubicBezTo>
                <a:cubicBezTo>
                  <a:pt x="95" y="254"/>
                  <a:pt x="95" y="251"/>
                  <a:pt x="95" y="246"/>
                </a:cubicBezTo>
                <a:cubicBezTo>
                  <a:pt x="95" y="218"/>
                  <a:pt x="95" y="156"/>
                  <a:pt x="95" y="156"/>
                </a:cubicBezTo>
                <a:cubicBezTo>
                  <a:pt x="182" y="81"/>
                  <a:pt x="182" y="81"/>
                  <a:pt x="182" y="81"/>
                </a:cubicBezTo>
                <a:cubicBezTo>
                  <a:pt x="182" y="81"/>
                  <a:pt x="194" y="68"/>
                  <a:pt x="207" y="81"/>
                </a:cubicBezTo>
                <a:cubicBezTo>
                  <a:pt x="222" y="96"/>
                  <a:pt x="294" y="154"/>
                  <a:pt x="294" y="154"/>
                </a:cubicBezTo>
                <a:cubicBezTo>
                  <a:pt x="294" y="248"/>
                  <a:pt x="294" y="248"/>
                  <a:pt x="294" y="248"/>
                </a:cubicBezTo>
                <a:cubicBezTo>
                  <a:pt x="294" y="248"/>
                  <a:pt x="295" y="256"/>
                  <a:pt x="292" y="262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36" name="Group 35"/>
          <p:cNvGrpSpPr/>
          <p:nvPr userDrawn="1"/>
        </p:nvGrpSpPr>
        <p:grpSpPr>
          <a:xfrm>
            <a:off x="1090654" y="3442208"/>
            <a:ext cx="246460" cy="247650"/>
            <a:chOff x="882651" y="3267075"/>
            <a:chExt cx="328613" cy="330200"/>
          </a:xfrm>
          <a:solidFill>
            <a:schemeClr val="accent3"/>
          </a:solidFill>
        </p:grpSpPr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1052513" y="3335338"/>
              <a:ext cx="1588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1003301" y="3387725"/>
              <a:ext cx="39688" cy="3810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7" y="44"/>
                </a:cxn>
                <a:cxn ang="0">
                  <a:pos x="47" y="5"/>
                </a:cxn>
                <a:cxn ang="0">
                  <a:pos x="6" y="0"/>
                </a:cxn>
                <a:cxn ang="0">
                  <a:pos x="0" y="44"/>
                </a:cxn>
              </a:cxnLst>
              <a:rect l="0" t="0" r="r" b="b"/>
              <a:pathLst>
                <a:path w="47" h="44">
                  <a:moveTo>
                    <a:pt x="0" y="44"/>
                  </a:moveTo>
                  <a:cubicBezTo>
                    <a:pt x="47" y="44"/>
                    <a:pt x="47" y="44"/>
                    <a:pt x="47" y="44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30" y="5"/>
                    <a:pt x="17" y="3"/>
                    <a:pt x="6" y="0"/>
                  </a:cubicBezTo>
                  <a:cubicBezTo>
                    <a:pt x="2" y="12"/>
                    <a:pt x="0" y="27"/>
                    <a:pt x="0" y="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1003301" y="3435350"/>
              <a:ext cx="39688" cy="36512"/>
            </a:xfrm>
            <a:custGeom>
              <a:avLst/>
              <a:gdLst/>
              <a:ahLst/>
              <a:cxnLst>
                <a:cxn ang="0">
                  <a:pos x="6" y="42"/>
                </a:cxn>
                <a:cxn ang="0">
                  <a:pos x="47" y="35"/>
                </a:cxn>
                <a:cxn ang="0">
                  <a:pos x="47" y="0"/>
                </a:cxn>
                <a:cxn ang="0">
                  <a:pos x="0" y="0"/>
                </a:cxn>
                <a:cxn ang="0">
                  <a:pos x="6" y="42"/>
                </a:cxn>
              </a:cxnLst>
              <a:rect l="0" t="0" r="r" b="b"/>
              <a:pathLst>
                <a:path w="47" h="42">
                  <a:moveTo>
                    <a:pt x="6" y="42"/>
                  </a:moveTo>
                  <a:cubicBezTo>
                    <a:pt x="18" y="38"/>
                    <a:pt x="31" y="36"/>
                    <a:pt x="47" y="35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2" y="24"/>
                    <a:pt x="6" y="4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1065213" y="3335338"/>
              <a:ext cx="47625" cy="42862"/>
            </a:xfrm>
            <a:custGeom>
              <a:avLst/>
              <a:gdLst/>
              <a:ahLst/>
              <a:cxnLst>
                <a:cxn ang="0">
                  <a:pos x="32" y="48"/>
                </a:cxn>
                <a:cxn ang="0">
                  <a:pos x="55" y="32"/>
                </a:cxn>
                <a:cxn ang="0">
                  <a:pos x="0" y="0"/>
                </a:cxn>
                <a:cxn ang="0">
                  <a:pos x="32" y="48"/>
                </a:cxn>
              </a:cxnLst>
              <a:rect l="0" t="0" r="r" b="b"/>
              <a:pathLst>
                <a:path w="55" h="48">
                  <a:moveTo>
                    <a:pt x="32" y="48"/>
                  </a:moveTo>
                  <a:cubicBezTo>
                    <a:pt x="47" y="42"/>
                    <a:pt x="53" y="35"/>
                    <a:pt x="55" y="32"/>
                  </a:cubicBezTo>
                  <a:cubicBezTo>
                    <a:pt x="40" y="16"/>
                    <a:pt x="21" y="5"/>
                    <a:pt x="0" y="0"/>
                  </a:cubicBezTo>
                  <a:cubicBezTo>
                    <a:pt x="9" y="8"/>
                    <a:pt x="23" y="23"/>
                    <a:pt x="32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1" name="Freeform 14"/>
            <p:cNvSpPr>
              <a:spLocks/>
            </p:cNvSpPr>
            <p:nvPr/>
          </p:nvSpPr>
          <p:spPr bwMode="auto">
            <a:xfrm>
              <a:off x="1009651" y="3335338"/>
              <a:ext cx="33338" cy="47625"/>
            </a:xfrm>
            <a:custGeom>
              <a:avLst/>
              <a:gdLst/>
              <a:ahLst/>
              <a:cxnLst>
                <a:cxn ang="0">
                  <a:pos x="37" y="4"/>
                </a:cxn>
                <a:cxn ang="0">
                  <a:pos x="0" y="51"/>
                </a:cxn>
                <a:cxn ang="0">
                  <a:pos x="38" y="55"/>
                </a:cxn>
                <a:cxn ang="0">
                  <a:pos x="38" y="0"/>
                </a:cxn>
                <a:cxn ang="0">
                  <a:pos x="35" y="0"/>
                </a:cxn>
                <a:cxn ang="0">
                  <a:pos x="37" y="4"/>
                </a:cxn>
              </a:cxnLst>
              <a:rect l="0" t="0" r="r" b="b"/>
              <a:pathLst>
                <a:path w="38" h="55">
                  <a:moveTo>
                    <a:pt x="37" y="4"/>
                  </a:moveTo>
                  <a:cubicBezTo>
                    <a:pt x="36" y="5"/>
                    <a:pt x="14" y="16"/>
                    <a:pt x="0" y="51"/>
                  </a:cubicBezTo>
                  <a:cubicBezTo>
                    <a:pt x="10" y="53"/>
                    <a:pt x="23" y="55"/>
                    <a:pt x="38" y="55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7" y="0"/>
                    <a:pt x="36" y="0"/>
                    <a:pt x="35" y="0"/>
                  </a:cubicBezTo>
                  <a:lnTo>
                    <a:pt x="37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2" name="Freeform 15"/>
            <p:cNvSpPr>
              <a:spLocks/>
            </p:cNvSpPr>
            <p:nvPr/>
          </p:nvSpPr>
          <p:spPr bwMode="auto">
            <a:xfrm>
              <a:off x="957263" y="3435350"/>
              <a:ext cx="41275" cy="5238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0"/>
                </a:cxn>
                <a:cxn ang="0">
                  <a:pos x="20" y="60"/>
                </a:cxn>
                <a:cxn ang="0">
                  <a:pos x="48" y="45"/>
                </a:cxn>
                <a:cxn ang="0">
                  <a:pos x="41" y="0"/>
                </a:cxn>
              </a:cxnLst>
              <a:rect l="0" t="0" r="r" b="b"/>
              <a:pathLst>
                <a:path w="48" h="60">
                  <a:moveTo>
                    <a:pt x="4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22"/>
                    <a:pt x="8" y="43"/>
                    <a:pt x="20" y="60"/>
                  </a:cubicBezTo>
                  <a:cubicBezTo>
                    <a:pt x="24" y="57"/>
                    <a:pt x="34" y="51"/>
                    <a:pt x="48" y="45"/>
                  </a:cubicBezTo>
                  <a:cubicBezTo>
                    <a:pt x="43" y="26"/>
                    <a:pt x="41" y="9"/>
                    <a:pt x="4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3" name="Freeform 16"/>
            <p:cNvSpPr>
              <a:spLocks/>
            </p:cNvSpPr>
            <p:nvPr/>
          </p:nvSpPr>
          <p:spPr bwMode="auto">
            <a:xfrm>
              <a:off x="1009651" y="3475038"/>
              <a:ext cx="33338" cy="49212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38" y="0"/>
                </a:cxn>
                <a:cxn ang="0">
                  <a:pos x="0" y="6"/>
                </a:cxn>
                <a:cxn ang="0">
                  <a:pos x="38" y="57"/>
                </a:cxn>
              </a:cxnLst>
              <a:rect l="0" t="0" r="r" b="b"/>
              <a:pathLst>
                <a:path w="38" h="57">
                  <a:moveTo>
                    <a:pt x="38" y="57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23" y="1"/>
                    <a:pt x="11" y="3"/>
                    <a:pt x="0" y="6"/>
                  </a:cubicBezTo>
                  <a:cubicBezTo>
                    <a:pt x="7" y="27"/>
                    <a:pt x="18" y="48"/>
                    <a:pt x="38" y="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4" name="Freeform 17"/>
            <p:cNvSpPr>
              <a:spLocks/>
            </p:cNvSpPr>
            <p:nvPr/>
          </p:nvSpPr>
          <p:spPr bwMode="auto">
            <a:xfrm>
              <a:off x="957263" y="3373438"/>
              <a:ext cx="41275" cy="52387"/>
            </a:xfrm>
            <a:custGeom>
              <a:avLst/>
              <a:gdLst/>
              <a:ahLst/>
              <a:cxnLst>
                <a:cxn ang="0">
                  <a:pos x="48" y="14"/>
                </a:cxn>
                <a:cxn ang="0">
                  <a:pos x="20" y="0"/>
                </a:cxn>
                <a:cxn ang="0">
                  <a:pos x="0" y="61"/>
                </a:cxn>
                <a:cxn ang="0">
                  <a:pos x="41" y="61"/>
                </a:cxn>
                <a:cxn ang="0">
                  <a:pos x="48" y="14"/>
                </a:cxn>
              </a:cxnLst>
              <a:rect l="0" t="0" r="r" b="b"/>
              <a:pathLst>
                <a:path w="48" h="61">
                  <a:moveTo>
                    <a:pt x="48" y="14"/>
                  </a:moveTo>
                  <a:cubicBezTo>
                    <a:pt x="33" y="9"/>
                    <a:pt x="25" y="4"/>
                    <a:pt x="20" y="0"/>
                  </a:cubicBezTo>
                  <a:cubicBezTo>
                    <a:pt x="8" y="17"/>
                    <a:pt x="1" y="38"/>
                    <a:pt x="0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43"/>
                    <a:pt x="44" y="27"/>
                    <a:pt x="48" y="1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5" name="Freeform 18"/>
            <p:cNvSpPr>
              <a:spLocks/>
            </p:cNvSpPr>
            <p:nvPr/>
          </p:nvSpPr>
          <p:spPr bwMode="auto">
            <a:xfrm>
              <a:off x="979488" y="3482975"/>
              <a:ext cx="46038" cy="3968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2" y="46"/>
                </a:cxn>
                <a:cxn ang="0">
                  <a:pos x="25" y="0"/>
                </a:cxn>
                <a:cxn ang="0">
                  <a:pos x="0" y="13"/>
                </a:cxn>
              </a:cxnLst>
              <a:rect l="0" t="0" r="r" b="b"/>
              <a:pathLst>
                <a:path w="52" h="46">
                  <a:moveTo>
                    <a:pt x="0" y="13"/>
                  </a:moveTo>
                  <a:cubicBezTo>
                    <a:pt x="14" y="29"/>
                    <a:pt x="32" y="41"/>
                    <a:pt x="52" y="46"/>
                  </a:cubicBezTo>
                  <a:cubicBezTo>
                    <a:pt x="39" y="34"/>
                    <a:pt x="31" y="17"/>
                    <a:pt x="25" y="0"/>
                  </a:cubicBezTo>
                  <a:cubicBezTo>
                    <a:pt x="12" y="4"/>
                    <a:pt x="4" y="10"/>
                    <a:pt x="0" y="1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6" name="Freeform 19"/>
            <p:cNvSpPr>
              <a:spLocks/>
            </p:cNvSpPr>
            <p:nvPr/>
          </p:nvSpPr>
          <p:spPr bwMode="auto">
            <a:xfrm>
              <a:off x="981076" y="3336925"/>
              <a:ext cx="47625" cy="3968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34"/>
                </a:cxn>
                <a:cxn ang="0">
                  <a:pos x="24" y="46"/>
                </a:cxn>
                <a:cxn ang="0">
                  <a:pos x="55" y="0"/>
                </a:cxn>
              </a:cxnLst>
              <a:rect l="0" t="0" r="r" b="b"/>
              <a:pathLst>
                <a:path w="55" h="46">
                  <a:moveTo>
                    <a:pt x="55" y="0"/>
                  </a:moveTo>
                  <a:cubicBezTo>
                    <a:pt x="33" y="5"/>
                    <a:pt x="14" y="17"/>
                    <a:pt x="0" y="34"/>
                  </a:cubicBezTo>
                  <a:cubicBezTo>
                    <a:pt x="3" y="36"/>
                    <a:pt x="10" y="41"/>
                    <a:pt x="24" y="46"/>
                  </a:cubicBezTo>
                  <a:cubicBezTo>
                    <a:pt x="33" y="22"/>
                    <a:pt x="45" y="8"/>
                    <a:pt x="5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7" name="Freeform 20"/>
            <p:cNvSpPr>
              <a:spLocks/>
            </p:cNvSpPr>
            <p:nvPr/>
          </p:nvSpPr>
          <p:spPr bwMode="auto">
            <a:xfrm>
              <a:off x="1095376" y="3370263"/>
              <a:ext cx="42863" cy="55562"/>
            </a:xfrm>
            <a:custGeom>
              <a:avLst/>
              <a:gdLst/>
              <a:ahLst/>
              <a:cxnLst>
                <a:cxn ang="0">
                  <a:pos x="6" y="64"/>
                </a:cxn>
                <a:cxn ang="0">
                  <a:pos x="50" y="64"/>
                </a:cxn>
                <a:cxn ang="0">
                  <a:pos x="27" y="0"/>
                </a:cxn>
                <a:cxn ang="0">
                  <a:pos x="0" y="18"/>
                </a:cxn>
                <a:cxn ang="0">
                  <a:pos x="6" y="64"/>
                </a:cxn>
              </a:cxnLst>
              <a:rect l="0" t="0" r="r" b="b"/>
              <a:pathLst>
                <a:path w="50" h="64">
                  <a:moveTo>
                    <a:pt x="6" y="64"/>
                  </a:moveTo>
                  <a:cubicBezTo>
                    <a:pt x="50" y="64"/>
                    <a:pt x="50" y="64"/>
                    <a:pt x="50" y="64"/>
                  </a:cubicBezTo>
                  <a:cubicBezTo>
                    <a:pt x="49" y="40"/>
                    <a:pt x="41" y="18"/>
                    <a:pt x="27" y="0"/>
                  </a:cubicBezTo>
                  <a:cubicBezTo>
                    <a:pt x="23" y="5"/>
                    <a:pt x="15" y="12"/>
                    <a:pt x="0" y="18"/>
                  </a:cubicBezTo>
                  <a:cubicBezTo>
                    <a:pt x="4" y="31"/>
                    <a:pt x="6" y="46"/>
                    <a:pt x="6" y="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8" name="Freeform 21"/>
            <p:cNvSpPr>
              <a:spLocks/>
            </p:cNvSpPr>
            <p:nvPr/>
          </p:nvSpPr>
          <p:spPr bwMode="auto">
            <a:xfrm>
              <a:off x="1095376" y="3435350"/>
              <a:ext cx="42863" cy="53975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28" y="62"/>
                </a:cxn>
                <a:cxn ang="0">
                  <a:pos x="50" y="0"/>
                </a:cxn>
                <a:cxn ang="0">
                  <a:pos x="6" y="0"/>
                </a:cxn>
                <a:cxn ang="0">
                  <a:pos x="0" y="45"/>
                </a:cxn>
              </a:cxnLst>
              <a:rect l="0" t="0" r="r" b="b"/>
              <a:pathLst>
                <a:path w="50" h="62">
                  <a:moveTo>
                    <a:pt x="0" y="45"/>
                  </a:moveTo>
                  <a:cubicBezTo>
                    <a:pt x="16" y="51"/>
                    <a:pt x="25" y="59"/>
                    <a:pt x="28" y="62"/>
                  </a:cubicBezTo>
                  <a:cubicBezTo>
                    <a:pt x="41" y="45"/>
                    <a:pt x="49" y="23"/>
                    <a:pt x="5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8"/>
                    <a:pt x="4" y="26"/>
                    <a:pt x="0" y="4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9" name="Freeform 22"/>
            <p:cNvSpPr>
              <a:spLocks/>
            </p:cNvSpPr>
            <p:nvPr/>
          </p:nvSpPr>
          <p:spPr bwMode="auto">
            <a:xfrm>
              <a:off x="1066801" y="3482975"/>
              <a:ext cx="47625" cy="4127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4" y="16"/>
                </a:cxn>
                <a:cxn ang="0">
                  <a:pos x="29" y="0"/>
                </a:cxn>
                <a:cxn ang="0">
                  <a:pos x="0" y="48"/>
                </a:cxn>
              </a:cxnLst>
              <a:rect l="0" t="0" r="r" b="b"/>
              <a:pathLst>
                <a:path w="54" h="48">
                  <a:moveTo>
                    <a:pt x="0" y="48"/>
                  </a:moveTo>
                  <a:cubicBezTo>
                    <a:pt x="21" y="43"/>
                    <a:pt x="39" y="32"/>
                    <a:pt x="54" y="16"/>
                  </a:cubicBezTo>
                  <a:cubicBezTo>
                    <a:pt x="52" y="14"/>
                    <a:pt x="44" y="7"/>
                    <a:pt x="29" y="0"/>
                  </a:cubicBezTo>
                  <a:cubicBezTo>
                    <a:pt x="23" y="18"/>
                    <a:pt x="14" y="36"/>
                    <a:pt x="0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0" name="Freeform 23"/>
            <p:cNvSpPr>
              <a:spLocks noEditPoints="1"/>
            </p:cNvSpPr>
            <p:nvPr/>
          </p:nvSpPr>
          <p:spPr bwMode="auto">
            <a:xfrm>
              <a:off x="882651" y="3267075"/>
              <a:ext cx="328613" cy="3302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0" y="190"/>
                </a:cxn>
                <a:cxn ang="0">
                  <a:pos x="190" y="381"/>
                </a:cxn>
                <a:cxn ang="0">
                  <a:pos x="380" y="190"/>
                </a:cxn>
                <a:cxn ang="0">
                  <a:pos x="190" y="0"/>
                </a:cxn>
                <a:cxn ang="0">
                  <a:pos x="190" y="310"/>
                </a:cxn>
                <a:cxn ang="0">
                  <a:pos x="75" y="189"/>
                </a:cxn>
                <a:cxn ang="0">
                  <a:pos x="190" y="67"/>
                </a:cxn>
                <a:cxn ang="0">
                  <a:pos x="306" y="189"/>
                </a:cxn>
                <a:cxn ang="0">
                  <a:pos x="190" y="310"/>
                </a:cxn>
              </a:cxnLst>
              <a:rect l="0" t="0" r="r" b="b"/>
              <a:pathLst>
                <a:path w="380" h="381">
                  <a:moveTo>
                    <a:pt x="190" y="0"/>
                  </a:moveTo>
                  <a:cubicBezTo>
                    <a:pt x="85" y="0"/>
                    <a:pt x="0" y="85"/>
                    <a:pt x="0" y="190"/>
                  </a:cubicBezTo>
                  <a:cubicBezTo>
                    <a:pt x="0" y="295"/>
                    <a:pt x="85" y="381"/>
                    <a:pt x="190" y="381"/>
                  </a:cubicBezTo>
                  <a:cubicBezTo>
                    <a:pt x="295" y="381"/>
                    <a:pt x="380" y="295"/>
                    <a:pt x="380" y="190"/>
                  </a:cubicBezTo>
                  <a:cubicBezTo>
                    <a:pt x="380" y="85"/>
                    <a:pt x="295" y="0"/>
                    <a:pt x="190" y="0"/>
                  </a:cubicBezTo>
                  <a:close/>
                  <a:moveTo>
                    <a:pt x="190" y="310"/>
                  </a:moveTo>
                  <a:cubicBezTo>
                    <a:pt x="127" y="310"/>
                    <a:pt x="75" y="256"/>
                    <a:pt x="75" y="189"/>
                  </a:cubicBezTo>
                  <a:cubicBezTo>
                    <a:pt x="75" y="121"/>
                    <a:pt x="127" y="67"/>
                    <a:pt x="190" y="67"/>
                  </a:cubicBezTo>
                  <a:cubicBezTo>
                    <a:pt x="254" y="67"/>
                    <a:pt x="306" y="121"/>
                    <a:pt x="306" y="189"/>
                  </a:cubicBezTo>
                  <a:cubicBezTo>
                    <a:pt x="306" y="256"/>
                    <a:pt x="254" y="310"/>
                    <a:pt x="190" y="3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1" name="Freeform 24"/>
            <p:cNvSpPr>
              <a:spLocks/>
            </p:cNvSpPr>
            <p:nvPr/>
          </p:nvSpPr>
          <p:spPr bwMode="auto">
            <a:xfrm>
              <a:off x="1052513" y="3340100"/>
              <a:ext cx="30163" cy="42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1"/>
                </a:cxn>
                <a:cxn ang="0">
                  <a:pos x="35" y="47"/>
                </a:cxn>
                <a:cxn ang="0">
                  <a:pos x="0" y="0"/>
                </a:cxn>
              </a:cxnLst>
              <a:rect l="0" t="0" r="r" b="b"/>
              <a:pathLst>
                <a:path w="35" h="5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14" y="50"/>
                    <a:pt x="26" y="49"/>
                    <a:pt x="35" y="47"/>
                  </a:cubicBezTo>
                  <a:cubicBezTo>
                    <a:pt x="24" y="16"/>
                    <a:pt x="6" y="3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2" name="Freeform 25"/>
            <p:cNvSpPr>
              <a:spLocks/>
            </p:cNvSpPr>
            <p:nvPr/>
          </p:nvSpPr>
          <p:spPr bwMode="auto">
            <a:xfrm>
              <a:off x="1052513" y="3389313"/>
              <a:ext cx="39688" cy="36512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4"/>
                </a:cxn>
                <a:cxn ang="0">
                  <a:pos x="0" y="43"/>
                </a:cxn>
                <a:cxn ang="0">
                  <a:pos x="45" y="43"/>
                </a:cxn>
                <a:cxn ang="0">
                  <a:pos x="39" y="0"/>
                </a:cxn>
              </a:cxnLst>
              <a:rect l="0" t="0" r="r" b="b"/>
              <a:pathLst>
                <a:path w="45" h="43">
                  <a:moveTo>
                    <a:pt x="39" y="0"/>
                  </a:moveTo>
                  <a:cubicBezTo>
                    <a:pt x="28" y="3"/>
                    <a:pt x="16" y="4"/>
                    <a:pt x="0" y="4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26"/>
                    <a:pt x="42" y="12"/>
                    <a:pt x="3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3" name="Freeform 26"/>
            <p:cNvSpPr>
              <a:spLocks/>
            </p:cNvSpPr>
            <p:nvPr/>
          </p:nvSpPr>
          <p:spPr bwMode="auto">
            <a:xfrm>
              <a:off x="1052513" y="3435350"/>
              <a:ext cx="38100" cy="34925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38" y="41"/>
                </a:cxn>
                <a:cxn ang="0">
                  <a:pos x="44" y="0"/>
                </a:cxn>
              </a:cxnLst>
              <a:rect l="0" t="0" r="r" b="b"/>
              <a:pathLst>
                <a:path w="44" h="41">
                  <a:moveTo>
                    <a:pt x="4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5" y="36"/>
                    <a:pt x="28" y="38"/>
                    <a:pt x="38" y="41"/>
                  </a:cubicBezTo>
                  <a:cubicBezTo>
                    <a:pt x="42" y="24"/>
                    <a:pt x="44" y="8"/>
                    <a:pt x="44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4" name="Freeform 27"/>
            <p:cNvSpPr>
              <a:spLocks/>
            </p:cNvSpPr>
            <p:nvPr/>
          </p:nvSpPr>
          <p:spPr bwMode="auto">
            <a:xfrm>
              <a:off x="1052513" y="3475038"/>
              <a:ext cx="30163" cy="47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6"/>
                </a:cxn>
                <a:cxn ang="0">
                  <a:pos x="35" y="5"/>
                </a:cxn>
                <a:cxn ang="0">
                  <a:pos x="0" y="0"/>
                </a:cxn>
              </a:cxnLst>
              <a:rect l="0" t="0" r="r" b="b"/>
              <a:pathLst>
                <a:path w="35" h="56">
                  <a:moveTo>
                    <a:pt x="0" y="0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18" y="46"/>
                    <a:pt x="29" y="26"/>
                    <a:pt x="35" y="5"/>
                  </a:cubicBezTo>
                  <a:cubicBezTo>
                    <a:pt x="26" y="2"/>
                    <a:pt x="14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55" name="Freeform 28"/>
          <p:cNvSpPr>
            <a:spLocks noEditPoints="1"/>
          </p:cNvSpPr>
          <p:nvPr userDrawn="1"/>
        </p:nvSpPr>
        <p:spPr bwMode="auto">
          <a:xfrm>
            <a:off x="1091088" y="2127250"/>
            <a:ext cx="246063" cy="247650"/>
          </a:xfrm>
          <a:custGeom>
            <a:avLst/>
            <a:gdLst/>
            <a:ahLst/>
            <a:cxnLst>
              <a:cxn ang="0">
                <a:pos x="191" y="0"/>
              </a:cxn>
              <a:cxn ang="0">
                <a:pos x="0" y="191"/>
              </a:cxn>
              <a:cxn ang="0">
                <a:pos x="191" y="381"/>
              </a:cxn>
              <a:cxn ang="0">
                <a:pos x="381" y="191"/>
              </a:cxn>
              <a:cxn ang="0">
                <a:pos x="191" y="0"/>
              </a:cxn>
              <a:cxn ang="0">
                <a:pos x="221" y="287"/>
              </a:cxn>
              <a:cxn ang="0">
                <a:pos x="221" y="235"/>
              </a:cxn>
              <a:cxn ang="0">
                <a:pos x="163" y="235"/>
              </a:cxn>
              <a:cxn ang="0">
                <a:pos x="162" y="287"/>
              </a:cxn>
              <a:cxn ang="0">
                <a:pos x="109" y="259"/>
              </a:cxn>
              <a:cxn ang="0">
                <a:pos x="109" y="205"/>
              </a:cxn>
              <a:cxn ang="0">
                <a:pos x="189" y="126"/>
              </a:cxn>
              <a:cxn ang="0">
                <a:pos x="273" y="206"/>
              </a:cxn>
              <a:cxn ang="0">
                <a:pos x="273" y="260"/>
              </a:cxn>
              <a:cxn ang="0">
                <a:pos x="221" y="287"/>
              </a:cxn>
              <a:cxn ang="0">
                <a:pos x="292" y="201"/>
              </a:cxn>
              <a:cxn ang="0">
                <a:pos x="189" y="104"/>
              </a:cxn>
              <a:cxn ang="0">
                <a:pos x="89" y="201"/>
              </a:cxn>
              <a:cxn ang="0">
                <a:pos x="87" y="165"/>
              </a:cxn>
              <a:cxn ang="0">
                <a:pos x="171" y="86"/>
              </a:cxn>
              <a:cxn ang="0">
                <a:pos x="208" y="86"/>
              </a:cxn>
              <a:cxn ang="0">
                <a:pos x="301" y="174"/>
              </a:cxn>
              <a:cxn ang="0">
                <a:pos x="292" y="201"/>
              </a:cxn>
            </a:cxnLst>
            <a:rect l="0" t="0" r="r" b="b"/>
            <a:pathLst>
              <a:path w="381" h="381">
                <a:moveTo>
                  <a:pt x="191" y="0"/>
                </a:moveTo>
                <a:cubicBezTo>
                  <a:pt x="86" y="0"/>
                  <a:pt x="0" y="85"/>
                  <a:pt x="0" y="191"/>
                </a:cubicBezTo>
                <a:cubicBezTo>
                  <a:pt x="0" y="296"/>
                  <a:pt x="86" y="381"/>
                  <a:pt x="191" y="381"/>
                </a:cubicBezTo>
                <a:cubicBezTo>
                  <a:pt x="296" y="381"/>
                  <a:pt x="381" y="296"/>
                  <a:pt x="381" y="191"/>
                </a:cubicBezTo>
                <a:cubicBezTo>
                  <a:pt x="381" y="85"/>
                  <a:pt x="296" y="0"/>
                  <a:pt x="191" y="0"/>
                </a:cubicBezTo>
                <a:close/>
                <a:moveTo>
                  <a:pt x="221" y="287"/>
                </a:moveTo>
                <a:cubicBezTo>
                  <a:pt x="221" y="235"/>
                  <a:pt x="221" y="235"/>
                  <a:pt x="221" y="235"/>
                </a:cubicBezTo>
                <a:cubicBezTo>
                  <a:pt x="163" y="235"/>
                  <a:pt x="163" y="235"/>
                  <a:pt x="163" y="235"/>
                </a:cubicBezTo>
                <a:cubicBezTo>
                  <a:pt x="162" y="287"/>
                  <a:pt x="162" y="287"/>
                  <a:pt x="162" y="287"/>
                </a:cubicBezTo>
                <a:cubicBezTo>
                  <a:pt x="162" y="287"/>
                  <a:pt x="109" y="288"/>
                  <a:pt x="109" y="259"/>
                </a:cubicBezTo>
                <a:cubicBezTo>
                  <a:pt x="109" y="229"/>
                  <a:pt x="109" y="205"/>
                  <a:pt x="109" y="205"/>
                </a:cubicBezTo>
                <a:cubicBezTo>
                  <a:pt x="189" y="126"/>
                  <a:pt x="189" y="126"/>
                  <a:pt x="189" y="126"/>
                </a:cubicBezTo>
                <a:cubicBezTo>
                  <a:pt x="273" y="206"/>
                  <a:pt x="273" y="206"/>
                  <a:pt x="273" y="206"/>
                </a:cubicBezTo>
                <a:cubicBezTo>
                  <a:pt x="273" y="260"/>
                  <a:pt x="273" y="260"/>
                  <a:pt x="273" y="260"/>
                </a:cubicBezTo>
                <a:cubicBezTo>
                  <a:pt x="273" y="260"/>
                  <a:pt x="279" y="288"/>
                  <a:pt x="221" y="287"/>
                </a:cubicBezTo>
                <a:close/>
                <a:moveTo>
                  <a:pt x="292" y="201"/>
                </a:moveTo>
                <a:cubicBezTo>
                  <a:pt x="189" y="104"/>
                  <a:pt x="189" y="104"/>
                  <a:pt x="189" y="104"/>
                </a:cubicBezTo>
                <a:cubicBezTo>
                  <a:pt x="89" y="201"/>
                  <a:pt x="89" y="201"/>
                  <a:pt x="89" y="201"/>
                </a:cubicBezTo>
                <a:cubicBezTo>
                  <a:pt x="67" y="183"/>
                  <a:pt x="87" y="165"/>
                  <a:pt x="87" y="165"/>
                </a:cubicBezTo>
                <a:cubicBezTo>
                  <a:pt x="87" y="165"/>
                  <a:pt x="153" y="102"/>
                  <a:pt x="171" y="86"/>
                </a:cubicBezTo>
                <a:cubicBezTo>
                  <a:pt x="188" y="71"/>
                  <a:pt x="208" y="86"/>
                  <a:pt x="208" y="86"/>
                </a:cubicBezTo>
                <a:cubicBezTo>
                  <a:pt x="208" y="86"/>
                  <a:pt x="287" y="158"/>
                  <a:pt x="301" y="174"/>
                </a:cubicBezTo>
                <a:cubicBezTo>
                  <a:pt x="315" y="189"/>
                  <a:pt x="292" y="201"/>
                  <a:pt x="292" y="201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78" name="TextBox 77"/>
          <p:cNvSpPr txBox="1"/>
          <p:nvPr userDrawn="1"/>
        </p:nvSpPr>
        <p:spPr>
          <a:xfrm>
            <a:off x="1419701" y="1985963"/>
            <a:ext cx="2855418" cy="1759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Upper 424 Aviation Rd NE, 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Calgary AB T2E 8H6, Canada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+ 1 403 243 3285</a:t>
            </a:r>
            <a:endParaRPr lang="en-US" sz="1400" dirty="0">
              <a:solidFill>
                <a:srgbClr val="5C5C5C"/>
              </a:solidFill>
              <a:latin typeface="Lato" panose="020F0502020204030203" pitchFamily="34" charset="0"/>
              <a:ea typeface="+mn-ea"/>
              <a:cs typeface="+mn-cs"/>
            </a:endParaRP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 smtClean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cawst@cawst.org</a:t>
            </a:r>
            <a:endParaRPr lang="en-US" sz="1400" dirty="0">
              <a:solidFill>
                <a:srgbClr val="5C5C5C"/>
              </a:solidFill>
              <a:latin typeface="Lato" panose="020F0502020204030203" pitchFamily="34" charset="0"/>
              <a:ea typeface="+mn-ea"/>
              <a:cs typeface="+mn-cs"/>
            </a:endParaRP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www.cawst.org</a:t>
            </a:r>
            <a:endParaRPr lang="en-US" sz="1400" dirty="0">
              <a:solidFill>
                <a:srgbClr val="5C5C5C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pic>
        <p:nvPicPr>
          <p:cNvPr id="80" name="Picture 79" descr="cawst_logo--high_res_full_name--colou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75" y="4975925"/>
            <a:ext cx="2865727" cy="103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074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566062" y="2033349"/>
            <a:ext cx="2755442" cy="3795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566062" y="1680515"/>
            <a:ext cx="2755442" cy="35283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1C213E7D-6793-C448-B3CD-97E4EB790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5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2333625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152400" y="6400800"/>
            <a:ext cx="24955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d-ID" sz="1000" b="1" dirty="0" smtClean="0">
                <a:solidFill>
                  <a:srgbClr val="FFFFFF"/>
                </a:solidFill>
                <a:latin typeface="Calibri"/>
                <a:cs typeface="Calibri"/>
              </a:rPr>
              <a:t>FOOTER</a:t>
            </a:r>
            <a:r>
              <a:rPr lang="id-ID" sz="1000" dirty="0" smtClean="0">
                <a:solidFill>
                  <a:srgbClr val="FFFFFF"/>
                </a:solidFill>
                <a:latin typeface="Calibri"/>
                <a:cs typeface="Calibri"/>
              </a:rPr>
              <a:t> – text can go here</a:t>
            </a:r>
            <a:endParaRPr lang="en-US" sz="100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-1"/>
            <a:ext cx="4561116" cy="6858001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617029" y="3120764"/>
            <a:ext cx="2819399" cy="2929822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5617029" y="2106192"/>
            <a:ext cx="2819399" cy="410414"/>
          </a:xfrm>
        </p:spPr>
        <p:txBody>
          <a:bodyPr>
            <a:noAutofit/>
          </a:bodyPr>
          <a:lstStyle>
            <a:lvl1pPr marL="0" indent="0" algn="l">
              <a:buNone/>
              <a:defRPr sz="24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5170714" y="1254369"/>
            <a:ext cx="3265712" cy="708970"/>
          </a:xfrm>
        </p:spPr>
        <p:txBody>
          <a:bodyPr>
            <a:noAutofit/>
          </a:bodyPr>
          <a:lstStyle>
            <a:lvl1pPr marL="0" indent="0" algn="r">
              <a:lnSpc>
                <a:spcPct val="120000"/>
              </a:lnSpc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5170714" y="433517"/>
            <a:ext cx="3265712" cy="820852"/>
          </a:xfrm>
        </p:spPr>
        <p:txBody>
          <a:bodyPr>
            <a:noAutofit/>
          </a:bodyPr>
          <a:lstStyle>
            <a:lvl1pPr marL="0" indent="0" algn="r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B3E7572A-DB1E-0B48-A9AF-75AB48B0A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90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582886" y="-1"/>
            <a:ext cx="4561115" cy="6858001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796020" y="3948573"/>
            <a:ext cx="2819399" cy="2196896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796020" y="3223792"/>
            <a:ext cx="2819399" cy="410414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236119" y="433517"/>
            <a:ext cx="3972626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BF53AF1-74B3-4345-A76A-13EC16334E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08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582886" y="-1"/>
            <a:ext cx="4561115" cy="6858001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796020" y="3275726"/>
            <a:ext cx="2819399" cy="2847845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400">
                <a:solidFill>
                  <a:schemeClr val="bg1">
                    <a:lumMod val="75000"/>
                    <a:lumOff val="2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796020" y="2106192"/>
            <a:ext cx="2819399" cy="1014572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bg1">
                    <a:lumMod val="75000"/>
                    <a:lumOff val="2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236120" y="433517"/>
            <a:ext cx="3869286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bg1">
                    <a:lumMod val="75000"/>
                    <a:lumOff val="2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14DA3-1F57-D94D-8D4E-09AB88B86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4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ECAF25AA-D4E7-BC44-A370-B527EEEB3E73}" type="datetimeFigureOut">
              <a:rPr lang="en-US"/>
              <a:pPr>
                <a:defRPr/>
              </a:pPr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82C11889-A0B8-1A4E-90C6-60AEB58153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481013"/>
            <a:ext cx="85725" cy="593725"/>
          </a:xfrm>
          <a:prstGeom prst="rect">
            <a:avLst/>
          </a:prstGeom>
          <a:solidFill>
            <a:srgbClr val="38C6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8" r:id="rId1"/>
    <p:sldLayoutId id="2147484382" r:id="rId2"/>
    <p:sldLayoutId id="2147484368" r:id="rId3"/>
    <p:sldLayoutId id="2147484379" r:id="rId4"/>
    <p:sldLayoutId id="2147484380" r:id="rId5"/>
    <p:sldLayoutId id="2147484367" r:id="rId6"/>
    <p:sldLayoutId id="2147484369" r:id="rId7"/>
    <p:sldLayoutId id="2147484370" r:id="rId8"/>
    <p:sldLayoutId id="2147484371" r:id="rId9"/>
    <p:sldLayoutId id="2147484372" r:id="rId10"/>
    <p:sldLayoutId id="2147484373" r:id="rId11"/>
    <p:sldLayoutId id="2147484374" r:id="rId12"/>
    <p:sldLayoutId id="2147484375" r:id="rId13"/>
    <p:sldLayoutId id="2147484376" r:id="rId14"/>
    <p:sldLayoutId id="2147484377" r:id="rId15"/>
    <p:sldLayoutId id="2147484383" r:id="rId16"/>
    <p:sldLayoutId id="2147484384" r:id="rId17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808075" y="2725142"/>
            <a:ext cx="6964325" cy="807197"/>
          </a:xfrm>
        </p:spPr>
        <p:txBody>
          <a:bodyPr/>
          <a:lstStyle/>
          <a:p>
            <a:r>
              <a:rPr lang="en-US" sz="2800" dirty="0" smtClean="0"/>
              <a:t>Why WASH Matters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 smtClean="0"/>
              <a:t>July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255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Country</a:t>
            </a:r>
            <a:r>
              <a:rPr lang="en-US" dirty="0" smtClean="0"/>
              <a:t> WASH Statistics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BE3C77-D24E-DE4A-823C-96A11F01572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742950" lvl="0" indent="-742950">
              <a:buFont typeface="+mj-lt"/>
              <a:buAutoNum type="arabicPeriod" startAt="5"/>
            </a:pPr>
            <a:r>
              <a:rPr lang="en-US" sz="3600" dirty="0" smtClean="0"/>
              <a:t>What percentage of </a:t>
            </a:r>
            <a:r>
              <a:rPr lang="en-US" sz="3600" dirty="0">
                <a:solidFill>
                  <a:srgbClr val="FF0000"/>
                </a:solidFill>
              </a:rPr>
              <a:t>Country</a:t>
            </a:r>
            <a:r>
              <a:rPr lang="en-US" sz="3600" dirty="0" smtClean="0"/>
              <a:t> children have stunted growth (2008-2012)?</a:t>
            </a:r>
          </a:p>
          <a:p>
            <a:pPr marL="742950" lvl="0" indent="-742950">
              <a:buFont typeface="+mj-lt"/>
              <a:buAutoNum type="arabicPeriod" startAt="5"/>
            </a:pPr>
            <a:endParaRPr lang="en-US" dirty="0" smtClean="0"/>
          </a:p>
          <a:p>
            <a:pPr marL="0" indent="0" algn="ctr">
              <a:buNone/>
            </a:pPr>
            <a:endParaRPr lang="en-US" sz="9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064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Country</a:t>
            </a:r>
            <a:r>
              <a:rPr lang="en-US" dirty="0" smtClean="0"/>
              <a:t> WASH Statistics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BE3C77-D24E-DE4A-823C-96A11F01572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742950" lvl="0" indent="-742950">
              <a:buFont typeface="+mj-lt"/>
              <a:buAutoNum type="arabicPeriod" startAt="5"/>
            </a:pPr>
            <a:r>
              <a:rPr lang="en-US" sz="3600" dirty="0" smtClean="0"/>
              <a:t>What percentage of </a:t>
            </a:r>
            <a:r>
              <a:rPr lang="en-US" sz="3600" dirty="0">
                <a:solidFill>
                  <a:srgbClr val="FF0000"/>
                </a:solidFill>
              </a:rPr>
              <a:t>Country</a:t>
            </a:r>
            <a:r>
              <a:rPr lang="en-US" sz="3600" dirty="0" smtClean="0"/>
              <a:t> children have stunted growth (2008-2012)?</a:t>
            </a:r>
          </a:p>
          <a:p>
            <a:pPr marL="742950" lvl="0" indent="-742950">
              <a:buFont typeface="+mj-lt"/>
              <a:buAutoNum type="arabicPeriod" startAt="5"/>
            </a:pPr>
            <a:endParaRPr lang="en-US" dirty="0" smtClean="0"/>
          </a:p>
          <a:p>
            <a:pPr marL="0" indent="0" algn="ctr">
              <a:buNone/>
            </a:pPr>
            <a:r>
              <a:rPr lang="en-US" sz="9600" dirty="0" smtClean="0">
                <a:solidFill>
                  <a:schemeClr val="accent6"/>
                </a:solidFill>
              </a:rPr>
              <a:t>35%</a:t>
            </a:r>
            <a:endParaRPr lang="en-US" sz="9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2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172995" y="203462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How is the World Doing? – </a:t>
            </a:r>
            <a:r>
              <a:rPr lang="en-US" altLang="en-US" sz="3200" b="1" dirty="0" smtClean="0">
                <a:solidFill>
                  <a:schemeClr val="bg1"/>
                </a:solidFill>
                <a:ea typeface="ＭＳ Ｐゴシック" panose="020B0600070205080204" pitchFamily="34" charset="-128"/>
              </a:rPr>
              <a:t>Drinking Water</a:t>
            </a:r>
          </a:p>
        </p:txBody>
      </p:sp>
      <p:sp>
        <p:nvSpPr>
          <p:cNvPr id="34820" name="Rectangle 2"/>
          <p:cNvSpPr>
            <a:spLocks noChangeArrowheads="1"/>
          </p:cNvSpPr>
          <p:nvPr/>
        </p:nvSpPr>
        <p:spPr bwMode="auto">
          <a:xfrm>
            <a:off x="5178425" y="6259513"/>
            <a:ext cx="2921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CA" altLang="en-US" sz="1400"/>
              <a:t>(Credit: WHO/UNICEF JMP, 2010)</a:t>
            </a:r>
            <a:endParaRPr lang="en-GB" altLang="en-US" sz="1400"/>
          </a:p>
        </p:txBody>
      </p:sp>
      <p:sp>
        <p:nvSpPr>
          <p:cNvPr id="3482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08D2140-7802-46F2-93BB-A5F2BD596FC3}" type="slidenum">
              <a:rPr lang="en-CA" altLang="en-US" sz="1400"/>
              <a:pPr eaLnBrk="1" hangingPunct="1"/>
              <a:t>12</a:t>
            </a:fld>
            <a:endParaRPr lang="en-CA" altLang="en-US" sz="1400"/>
          </a:p>
        </p:txBody>
      </p:sp>
      <p:pic>
        <p:nvPicPr>
          <p:cNvPr id="34822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6223000"/>
            <a:ext cx="16573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2995" y="4621427"/>
            <a:ext cx="1519280" cy="119434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1160979"/>
            <a:ext cx="7791450" cy="5098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41538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579840" y="6177935"/>
            <a:ext cx="29588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prstClr val="black"/>
                </a:solidFill>
              </a:rPr>
              <a:t>(Credit: </a:t>
            </a:r>
            <a:r>
              <a:rPr lang="en-US" sz="1400" dirty="0" smtClean="0">
                <a:solidFill>
                  <a:prstClr val="black"/>
                </a:solidFill>
              </a:rPr>
              <a:t>UNICEF and WHO, 2014) 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73177" y="224546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</a:defRPr>
            </a:lvl9pPr>
          </a:lstStyle>
          <a:p>
            <a:r>
              <a:rPr lang="en-US" altLang="en-US" sz="3600" b="1" dirty="0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How is the World Doing? – </a:t>
            </a:r>
            <a:r>
              <a:rPr lang="en-US" altLang="en-US" sz="3200" b="1" dirty="0" smtClean="0">
                <a:solidFill>
                  <a:schemeClr val="bg1"/>
                </a:solidFill>
                <a:ea typeface="ＭＳ Ｐゴシック" panose="020B0600070205080204" pitchFamily="34" charset="-128"/>
              </a:rPr>
              <a:t>Sanitation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189" y="1281048"/>
            <a:ext cx="7638950" cy="4667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57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Country</a:t>
            </a:r>
            <a:r>
              <a:rPr lang="en-US" dirty="0" smtClean="0"/>
              <a:t> WASH Statistics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BE3C77-D24E-DE4A-823C-96A11F01572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742950" lvl="0" indent="-742950">
              <a:buFont typeface="+mj-lt"/>
              <a:buAutoNum type="arabicPeriod" startAt="6"/>
            </a:pPr>
            <a:r>
              <a:rPr lang="en-US" sz="3600" dirty="0" smtClean="0"/>
              <a:t>What are the government targets for improved water and sanitation coverage by 2030?</a:t>
            </a:r>
            <a:endParaRPr lang="en-US" dirty="0" smtClean="0"/>
          </a:p>
          <a:p>
            <a:pPr marL="0" indent="0" algn="ctr">
              <a:buNone/>
            </a:pPr>
            <a:endParaRPr lang="en-US" sz="9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7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Country</a:t>
            </a:r>
            <a:r>
              <a:rPr lang="en-US" dirty="0" smtClean="0"/>
              <a:t> WASH Statistics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BE3C77-D24E-DE4A-823C-96A11F01572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742950" lvl="0" indent="-742950">
              <a:buFont typeface="+mj-lt"/>
              <a:buAutoNum type="arabicPeriod" startAt="6"/>
            </a:pPr>
            <a:r>
              <a:rPr lang="en-US" sz="3600" dirty="0" smtClean="0"/>
              <a:t>What are the government targets for improved water and sanitation coverage by 2030?</a:t>
            </a:r>
            <a:endParaRPr lang="en-US" dirty="0" smtClean="0"/>
          </a:p>
          <a:p>
            <a:pPr marL="0" indent="0" algn="ctr">
              <a:buNone/>
            </a:pPr>
            <a:r>
              <a:rPr lang="en-US" sz="9600" dirty="0" smtClean="0">
                <a:solidFill>
                  <a:schemeClr val="accent6"/>
                </a:solidFill>
              </a:rPr>
              <a:t>100%</a:t>
            </a:r>
            <a:endParaRPr lang="en-US" sz="9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04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UN Sustainable </a:t>
            </a:r>
            <a:r>
              <a:rPr lang="en-US" dirty="0"/>
              <a:t>Development Goals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BE3C77-D24E-DE4A-823C-96A11F01572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4" y="1262434"/>
            <a:ext cx="9144000" cy="4522839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7388696" y="1072728"/>
            <a:ext cx="1907704" cy="1907704"/>
          </a:xfrm>
          <a:prstGeom prst="ellipse">
            <a:avLst/>
          </a:prstGeom>
          <a:solidFill>
            <a:schemeClr val="bg1">
              <a:alpha val="18824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53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Country</a:t>
            </a:r>
            <a:r>
              <a:rPr lang="en-US" dirty="0" smtClean="0"/>
              <a:t> WASH Statistics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BE3C77-D24E-DE4A-823C-96A11F01572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sz="3600" dirty="0" smtClean="0"/>
              <a:t>What percentage of </a:t>
            </a:r>
            <a:r>
              <a:rPr lang="en-US" sz="3600" dirty="0">
                <a:solidFill>
                  <a:srgbClr val="FF0000"/>
                </a:solidFill>
              </a:rPr>
              <a:t>Country</a:t>
            </a:r>
            <a:r>
              <a:rPr lang="en-US" sz="3600" dirty="0" smtClean="0"/>
              <a:t> </a:t>
            </a:r>
            <a:r>
              <a:rPr lang="en-US" sz="3600" dirty="0" smtClean="0"/>
              <a:t>have access to improved water?</a:t>
            </a:r>
            <a:endParaRPr lang="en-CA" sz="3600" dirty="0"/>
          </a:p>
          <a:p>
            <a:pPr marL="0" indent="0" algn="ctr">
              <a:buNone/>
            </a:pPr>
            <a:endParaRPr lang="en-US" sz="9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93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Country</a:t>
            </a:r>
            <a:r>
              <a:rPr lang="en-US" dirty="0" smtClean="0"/>
              <a:t> WASH Statistics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BE3C77-D24E-DE4A-823C-96A11F01572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sz="3600" dirty="0" smtClean="0"/>
              <a:t>What percentage of </a:t>
            </a:r>
            <a:r>
              <a:rPr lang="en-US" sz="3600" dirty="0">
                <a:solidFill>
                  <a:srgbClr val="FF0000"/>
                </a:solidFill>
              </a:rPr>
              <a:t>Country</a:t>
            </a:r>
            <a:r>
              <a:rPr lang="en-US" sz="3600" dirty="0" smtClean="0"/>
              <a:t> </a:t>
            </a:r>
            <a:r>
              <a:rPr lang="en-US" sz="3600" dirty="0" smtClean="0"/>
              <a:t>have access to improved water?</a:t>
            </a:r>
            <a:endParaRPr lang="en-CA" sz="3600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9600" dirty="0" smtClean="0">
                <a:solidFill>
                  <a:schemeClr val="accent6"/>
                </a:solidFill>
              </a:rPr>
              <a:t>64%</a:t>
            </a:r>
            <a:endParaRPr lang="en-US" sz="9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65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Country </a:t>
            </a:r>
            <a:r>
              <a:rPr lang="en-US" dirty="0" smtClean="0"/>
              <a:t>WASH Statistics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BE3C77-D24E-DE4A-823C-96A11F01572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742950" lvl="0" indent="-742950">
              <a:buFont typeface="+mj-lt"/>
              <a:buAutoNum type="arabicPeriod" startAt="2"/>
            </a:pPr>
            <a:r>
              <a:rPr lang="en-US" sz="3600" dirty="0" smtClean="0"/>
              <a:t>What percentage of </a:t>
            </a:r>
            <a:r>
              <a:rPr lang="en-US" sz="3600" dirty="0">
                <a:solidFill>
                  <a:srgbClr val="FF0000"/>
                </a:solidFill>
              </a:rPr>
              <a:t>Country</a:t>
            </a:r>
            <a:r>
              <a:rPr lang="en-US" sz="3600" dirty="0" smtClean="0"/>
              <a:t> </a:t>
            </a:r>
            <a:r>
              <a:rPr lang="en-US" sz="3600" dirty="0" smtClean="0"/>
              <a:t>have access to improved sanitation?</a:t>
            </a:r>
            <a:endParaRPr lang="en-CA" sz="3600" dirty="0"/>
          </a:p>
          <a:p>
            <a:endParaRPr lang="en-US" dirty="0" smtClean="0"/>
          </a:p>
          <a:p>
            <a:pPr marL="0" indent="0" algn="ctr">
              <a:buNone/>
            </a:pPr>
            <a:endParaRPr lang="en-US" sz="9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68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Kenya WASH Statistics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BE3C77-D24E-DE4A-823C-96A11F01572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742950" lvl="0" indent="-742950">
              <a:buFont typeface="+mj-lt"/>
              <a:buAutoNum type="arabicPeriod" startAt="2"/>
            </a:pPr>
            <a:r>
              <a:rPr lang="en-US" sz="3600" dirty="0" smtClean="0"/>
              <a:t>What percentage of </a:t>
            </a:r>
            <a:r>
              <a:rPr lang="en-US" sz="3600" dirty="0">
                <a:solidFill>
                  <a:srgbClr val="FF0000"/>
                </a:solidFill>
              </a:rPr>
              <a:t>Country</a:t>
            </a:r>
            <a:r>
              <a:rPr lang="en-US" sz="3600" dirty="0" smtClean="0"/>
              <a:t> </a:t>
            </a:r>
            <a:r>
              <a:rPr lang="en-US" sz="3600" dirty="0" smtClean="0"/>
              <a:t>have access to improved sanitation?</a:t>
            </a:r>
            <a:endParaRPr lang="en-CA" sz="3600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9600" dirty="0" smtClean="0">
                <a:solidFill>
                  <a:schemeClr val="accent6"/>
                </a:solidFill>
              </a:rPr>
              <a:t>30%</a:t>
            </a:r>
            <a:endParaRPr lang="en-US" sz="9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883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Kenya WASH Statistics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BE3C77-D24E-DE4A-823C-96A11F01572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742950" lvl="0" indent="-742950">
              <a:buFont typeface="+mj-lt"/>
              <a:buAutoNum type="arabicPeriod" startAt="3"/>
            </a:pPr>
            <a:r>
              <a:rPr lang="en-US" sz="3600" dirty="0" smtClean="0"/>
              <a:t>What percentage of </a:t>
            </a:r>
            <a:r>
              <a:rPr lang="en-US" sz="3600" dirty="0">
                <a:solidFill>
                  <a:srgbClr val="FF0000"/>
                </a:solidFill>
              </a:rPr>
              <a:t>Country</a:t>
            </a:r>
            <a:r>
              <a:rPr lang="en-US" sz="3600" dirty="0" smtClean="0"/>
              <a:t> </a:t>
            </a:r>
            <a:r>
              <a:rPr lang="en-US" sz="3600" dirty="0" smtClean="0"/>
              <a:t>households have handwashing stations with soap and water available?</a:t>
            </a:r>
            <a:endParaRPr lang="en-US" sz="9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74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Country</a:t>
            </a:r>
            <a:r>
              <a:rPr lang="en-US" dirty="0" smtClean="0"/>
              <a:t> WASH Statistics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BE3C77-D24E-DE4A-823C-96A11F01572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742950" lvl="0" indent="-742950">
              <a:buFont typeface="+mj-lt"/>
              <a:buAutoNum type="arabicPeriod" startAt="3"/>
            </a:pPr>
            <a:r>
              <a:rPr lang="en-US" sz="3600" dirty="0" smtClean="0"/>
              <a:t>What percentage of </a:t>
            </a:r>
            <a:r>
              <a:rPr lang="en-US" sz="3600" dirty="0">
                <a:solidFill>
                  <a:srgbClr val="FF0000"/>
                </a:solidFill>
              </a:rPr>
              <a:t>Country</a:t>
            </a:r>
            <a:r>
              <a:rPr lang="en-US" sz="3600" dirty="0" smtClean="0"/>
              <a:t> </a:t>
            </a:r>
            <a:r>
              <a:rPr lang="en-US" sz="3600" dirty="0" smtClean="0"/>
              <a:t>households have handwashing stations with soap and water available?</a:t>
            </a:r>
            <a:endParaRPr lang="en-US" dirty="0" smtClean="0"/>
          </a:p>
          <a:p>
            <a:pPr marL="0" indent="0" algn="ctr">
              <a:buNone/>
            </a:pPr>
            <a:r>
              <a:rPr lang="en-US" sz="9600" dirty="0" smtClean="0">
                <a:solidFill>
                  <a:schemeClr val="accent6"/>
                </a:solidFill>
              </a:rPr>
              <a:t>49%</a:t>
            </a:r>
            <a:endParaRPr lang="en-US" sz="9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192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Country</a:t>
            </a:r>
            <a:r>
              <a:rPr lang="en-US" dirty="0" smtClean="0"/>
              <a:t> WASH Statistics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BE3C77-D24E-DE4A-823C-96A11F01572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742950" lvl="0" indent="-742950">
              <a:buFont typeface="+mj-lt"/>
              <a:buAutoNum type="arabicPeriod" startAt="4"/>
            </a:pPr>
            <a:r>
              <a:rPr lang="en-US" sz="3600" dirty="0" smtClean="0"/>
              <a:t>What was the number of deaths due to </a:t>
            </a:r>
            <a:r>
              <a:rPr lang="en-US" sz="3600" dirty="0" err="1" smtClean="0"/>
              <a:t>Diarrhoeal</a:t>
            </a:r>
            <a:r>
              <a:rPr lang="en-US" sz="3600" dirty="0" smtClean="0"/>
              <a:t> diseases among children under 5 (in 2015)?</a:t>
            </a:r>
            <a:endParaRPr lang="en-US" dirty="0" smtClean="0"/>
          </a:p>
          <a:p>
            <a:pPr marL="0" indent="0" algn="ctr">
              <a:buNone/>
            </a:pPr>
            <a:endParaRPr lang="en-US" sz="9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383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Country</a:t>
            </a:r>
            <a:r>
              <a:rPr lang="en-US" dirty="0" smtClean="0"/>
              <a:t> WASH Statistics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BE3C77-D24E-DE4A-823C-96A11F01572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742950" lvl="0" indent="-742950">
              <a:buFont typeface="+mj-lt"/>
              <a:buAutoNum type="arabicPeriod" startAt="4"/>
            </a:pPr>
            <a:r>
              <a:rPr lang="en-US" sz="3600" dirty="0" smtClean="0"/>
              <a:t>What was the number of deaths due to </a:t>
            </a:r>
            <a:r>
              <a:rPr lang="en-US" sz="3600" dirty="0" err="1" smtClean="0"/>
              <a:t>Diarrhoeal</a:t>
            </a:r>
            <a:r>
              <a:rPr lang="en-US" sz="3600" dirty="0" smtClean="0"/>
              <a:t> diseases among children under 5 (in 2015)?</a:t>
            </a:r>
            <a:endParaRPr lang="en-US" dirty="0" smtClean="0"/>
          </a:p>
          <a:p>
            <a:pPr marL="0" indent="0" algn="ctr">
              <a:buNone/>
            </a:pPr>
            <a:r>
              <a:rPr lang="en-US" sz="9600" dirty="0" smtClean="0">
                <a:solidFill>
                  <a:schemeClr val="accent6"/>
                </a:solidFill>
              </a:rPr>
              <a:t>5,442</a:t>
            </a:r>
            <a:endParaRPr lang="en-US" sz="9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85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WST_PowerPoint_Template">
  <a:themeElements>
    <a:clrScheme name="Seventhin - Aqua Light">
      <a:dk1>
        <a:srgbClr val="FFFFFF"/>
      </a:dk1>
      <a:lt1>
        <a:srgbClr val="262626"/>
      </a:lt1>
      <a:dk2>
        <a:srgbClr val="FFFFFF"/>
      </a:dk2>
      <a:lt2>
        <a:srgbClr val="262626"/>
      </a:lt2>
      <a:accent1>
        <a:srgbClr val="24DFF0"/>
      </a:accent1>
      <a:accent2>
        <a:srgbClr val="24D3EB"/>
      </a:accent2>
      <a:accent3>
        <a:srgbClr val="24C7E6"/>
      </a:accent3>
      <a:accent4>
        <a:srgbClr val="24BCE0"/>
      </a:accent4>
      <a:accent5>
        <a:srgbClr val="24B0DB"/>
      </a:accent5>
      <a:accent6>
        <a:srgbClr val="24A4D6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PD_CAWST_EAWAG_PowerPoint_Template--Mar_2016" id="{14586954-EBD6-904D-A702-6E78179BB560}" vid="{11CA6406-58C8-834B-AD34-74064201EE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EPD_CAWST_EAWAG_PowerPoint_Template--Mar_2016</Template>
  <TotalTime>2041</TotalTime>
  <Words>415</Words>
  <Application>Microsoft Office PowerPoint</Application>
  <PresentationFormat>On-screen Show (4:3)</PresentationFormat>
  <Paragraphs>71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ＭＳ Ｐゴシック</vt:lpstr>
      <vt:lpstr>Arial</vt:lpstr>
      <vt:lpstr>Calibri</vt:lpstr>
      <vt:lpstr>Calibri Light</vt:lpstr>
      <vt:lpstr>Lato</vt:lpstr>
      <vt:lpstr>CAWST_PowerPoint_Template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is the World Doing? – Drinking Water</vt:lpstr>
      <vt:lpstr>PowerPoint Presentation</vt:lpstr>
      <vt:lpstr>PowerPoint Presentation</vt:lpstr>
      <vt:lpstr>PowerPoint Presentation</vt:lpstr>
      <vt:lpstr>PowerPoint Presentation</vt:lpstr>
    </vt:vector>
  </TitlesOfParts>
  <Company>CAWST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WASH Matters - Powerpoint (CWP)</dc:title>
  <dc:creator>CAWST</dc:creator>
  <cp:lastModifiedBy>Vincent Masterson</cp:lastModifiedBy>
  <cp:revision>41</cp:revision>
  <dcterms:created xsi:type="dcterms:W3CDTF">2016-07-13T18:29:25Z</dcterms:created>
  <dcterms:modified xsi:type="dcterms:W3CDTF">2016-12-14T16:56:29Z</dcterms:modified>
</cp:coreProperties>
</file>