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0"/>
  </p:notesMasterIdLst>
  <p:handoutMasterIdLst>
    <p:handoutMasterId r:id="rId11"/>
  </p:handoutMasterIdLst>
  <p:sldIdLst>
    <p:sldId id="385" r:id="rId2"/>
    <p:sldId id="381" r:id="rId3"/>
    <p:sldId id="371" r:id="rId4"/>
    <p:sldId id="380" r:id="rId5"/>
    <p:sldId id="382" r:id="rId6"/>
    <p:sldId id="383" r:id="rId7"/>
    <p:sldId id="384" r:id="rId8"/>
    <p:sldId id="386"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74376" autoAdjust="0"/>
  </p:normalViewPr>
  <p:slideViewPr>
    <p:cSldViewPr snapToGrid="0">
      <p:cViewPr varScale="1">
        <p:scale>
          <a:sx n="82" d="100"/>
          <a:sy n="82" d="100"/>
        </p:scale>
        <p:origin x="227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8/5/2016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8/5/2016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4</a:t>
            </a:fld>
            <a:endParaRPr lang="en-US"/>
          </a:p>
        </p:txBody>
      </p:sp>
    </p:spTree>
    <p:extLst>
      <p:ext uri="{BB962C8B-B14F-4D97-AF65-F5344CB8AC3E}">
        <p14:creationId xmlns:p14="http://schemas.microsoft.com/office/powerpoint/2010/main" val="20113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slides show examples from an</a:t>
            </a:r>
            <a:r>
              <a:rPr lang="en-US" baseline="0" dirty="0" smtClean="0"/>
              <a:t> </a:t>
            </a:r>
            <a:r>
              <a:rPr lang="en-US" dirty="0" smtClean="0"/>
              <a:t>Eawag-Sandec</a:t>
            </a:r>
            <a:r>
              <a:rPr lang="en-US" baseline="0" dirty="0" smtClean="0"/>
              <a:t> study. They collected many faecal sludge samples from various on-site sanitation technologies in Kampala, Uganda. The aim of the research project </a:t>
            </a:r>
            <a:r>
              <a:rPr lang="en-US" baseline="0" dirty="0" err="1" smtClean="0"/>
              <a:t>wasto</a:t>
            </a:r>
            <a:r>
              <a:rPr lang="en-US" baseline="0" dirty="0" smtClean="0"/>
              <a:t> understand the factors that change faecal sludge characteristics. Some of the data is qualitative (collected through observation and discussions) such as “Last emptied” or “System type”. Some of the data is also qualitative. It was tested in a laboratory, for example “Chemical Oxygen Demand (COD)” or “Total Solids (TS)”. </a:t>
            </a:r>
            <a:r>
              <a:rPr lang="en-US" sz="1200" kern="1200" baseline="0" dirty="0" smtClean="0">
                <a:solidFill>
                  <a:schemeClr val="tx1"/>
                </a:solidFill>
                <a:effectLst/>
                <a:latin typeface="+mn-lt"/>
                <a:ea typeface="ＭＳ Ｐゴシック" charset="0"/>
                <a:cs typeface="ＭＳ Ｐゴシック" charset="0"/>
              </a:rPr>
              <a:t>It </a:t>
            </a:r>
            <a:r>
              <a:rPr lang="en-US" sz="1200" kern="1200" dirty="0" smtClean="0">
                <a:solidFill>
                  <a:schemeClr val="tx1"/>
                </a:solidFill>
                <a:effectLst/>
                <a:latin typeface="+mn-lt"/>
                <a:ea typeface="ＭＳ Ｐゴシック" charset="0"/>
                <a:cs typeface="ＭＳ Ｐゴシック" charset="0"/>
              </a:rPr>
              <a:t>is very helpful to see the variability in characteristics of faecal sludge.</a:t>
            </a:r>
            <a:r>
              <a:rPr lang="en-CA" sz="1200" kern="1200" baseline="0" dirty="0" smtClean="0">
                <a:solidFill>
                  <a:schemeClr val="tx1"/>
                </a:solidFill>
                <a:effectLst/>
                <a:latin typeface="+mn-lt"/>
                <a:ea typeface="ＭＳ Ｐゴシック" charset="0"/>
                <a:cs typeface="ＭＳ Ｐゴシック" charset="0"/>
              </a:rPr>
              <a:t> </a:t>
            </a:r>
            <a:r>
              <a:rPr lang="en-US" sz="1200" kern="1200" baseline="0" dirty="0" smtClean="0">
                <a:solidFill>
                  <a:schemeClr val="tx1"/>
                </a:solidFill>
                <a:effectLst/>
                <a:latin typeface="+mn-lt"/>
                <a:ea typeface="ＭＳ Ｐゴシック" charset="0"/>
                <a:cs typeface="ＭＳ Ｐゴシック" charset="0"/>
              </a:rPr>
              <a:t>O</a:t>
            </a:r>
            <a:r>
              <a:rPr lang="en-US" sz="1200" kern="1200" dirty="0" smtClean="0">
                <a:solidFill>
                  <a:schemeClr val="tx1"/>
                </a:solidFill>
                <a:effectLst/>
                <a:latin typeface="+mn-lt"/>
                <a:ea typeface="ＭＳ Ｐゴシック" charset="0"/>
                <a:cs typeface="ＭＳ Ｐゴシック" charset="0"/>
              </a:rPr>
              <a:t>ther qualitative data such as foam and viscosity were useful in predicting the characteristics of faecal sludge.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ＭＳ Ｐゴシック" charset="0"/>
                <a:cs typeface="ＭＳ Ｐゴシック" charset="0"/>
              </a:rPr>
              <a:t>Eawag-Sandec has published a report that presents the results of 90 samples, in this format. This is available for free at </a:t>
            </a:r>
            <a:r>
              <a:rPr lang="en-US" sz="1200" kern="1200" dirty="0" err="1" smtClean="0">
                <a:solidFill>
                  <a:schemeClr val="tx1"/>
                </a:solidFill>
                <a:effectLst/>
                <a:latin typeface="+mn-lt"/>
                <a:ea typeface="ＭＳ Ｐゴシック" charset="0"/>
                <a:cs typeface="ＭＳ Ｐゴシック" charset="0"/>
              </a:rPr>
              <a:t>www.sandec.ch</a:t>
            </a:r>
            <a:r>
              <a:rPr lang="en-US" sz="1200" kern="1200" dirty="0" smtClean="0">
                <a:solidFill>
                  <a:schemeClr val="tx1"/>
                </a:solidFill>
                <a:effectLst/>
                <a:latin typeface="+mn-lt"/>
                <a:ea typeface="ＭＳ Ｐゴシック" charset="0"/>
                <a:cs typeface="ＭＳ Ｐゴシック" charset="0"/>
              </a:rPr>
              <a:t>.</a:t>
            </a:r>
            <a:r>
              <a:rPr lang="en-US" sz="1200" kern="1200" baseline="0" dirty="0" smtClean="0">
                <a:solidFill>
                  <a:schemeClr val="tx1"/>
                </a:solidFill>
                <a:effectLst/>
                <a:latin typeface="+mn-lt"/>
                <a:ea typeface="ＭＳ Ｐゴシック" charset="0"/>
                <a:cs typeface="ＭＳ Ｐゴシック" charset="0"/>
              </a:rPr>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E117B1-FC6B-45D0-BA18-49D52DE435FA}" type="slidenum">
              <a:rPr lang="en-US" smtClean="0"/>
              <a:t>5</a:t>
            </a:fld>
            <a:endParaRPr lang="en-US"/>
          </a:p>
        </p:txBody>
      </p:sp>
    </p:spTree>
    <p:extLst>
      <p:ext uri="{BB962C8B-B14F-4D97-AF65-F5344CB8AC3E}">
        <p14:creationId xmlns:p14="http://schemas.microsoft.com/office/powerpoint/2010/main" val="374772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second example is a pit latrine from a restaurant with approximately 250 users. It was last emptied 10 years ago.</a:t>
            </a:r>
            <a:endParaRPr lang="en-US" dirty="0" smtClean="0"/>
          </a:p>
          <a:p>
            <a:endParaRPr lang="en-US" dirty="0"/>
          </a:p>
        </p:txBody>
      </p:sp>
      <p:sp>
        <p:nvSpPr>
          <p:cNvPr id="4" name="Slide Number Placeholder 3"/>
          <p:cNvSpPr>
            <a:spLocks noGrp="1"/>
          </p:cNvSpPr>
          <p:nvPr>
            <p:ph type="sldNum" sz="quarter" idx="10"/>
          </p:nvPr>
        </p:nvSpPr>
        <p:spPr/>
        <p:txBody>
          <a:bodyPr/>
          <a:lstStyle/>
          <a:p>
            <a:fld id="{EAE117B1-FC6B-45D0-BA18-49D52DE435FA}" type="slidenum">
              <a:rPr lang="en-US" smtClean="0"/>
              <a:t>6</a:t>
            </a:fld>
            <a:endParaRPr lang="en-US"/>
          </a:p>
        </p:txBody>
      </p:sp>
    </p:spTree>
    <p:extLst>
      <p:ext uri="{BB962C8B-B14F-4D97-AF65-F5344CB8AC3E}">
        <p14:creationId xmlns:p14="http://schemas.microsoft.com/office/powerpoint/2010/main" val="374772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third example is from a septic tank</a:t>
            </a:r>
            <a:r>
              <a:rPr lang="en-US" baseline="0" dirty="0" smtClean="0"/>
              <a:t> used by multiple households (60 users). Flushing water, bathing and washing water flow into the septic tank. It was last emptied 7 months ago.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Conclusion: Every sludge is different. It has its own characteristics. It is very time consuming and expensive to collect all this data, particularly the qualitative data. The quantitative data is much easier to collect and can give you a good idea of the sludge characteristics. Eawag-Sandec has published a report on how to characterize faecal sludge based on their experience and this data in particular. It’s available on their website: </a:t>
            </a:r>
            <a:r>
              <a:rPr lang="en-US" baseline="0" dirty="0" err="1" smtClean="0"/>
              <a:t>www.sandec.ch</a:t>
            </a:r>
            <a:r>
              <a:rPr lang="en-US" baseline="0" smtClean="0"/>
              <a:t>.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AE117B1-FC6B-45D0-BA18-49D52DE435FA}" type="slidenum">
              <a:rPr lang="en-US" smtClean="0"/>
              <a:t>7</a:t>
            </a:fld>
            <a:endParaRPr lang="en-US"/>
          </a:p>
        </p:txBody>
      </p:sp>
    </p:spTree>
    <p:extLst>
      <p:ext uri="{BB962C8B-B14F-4D97-AF65-F5344CB8AC3E}">
        <p14:creationId xmlns:p14="http://schemas.microsoft.com/office/powerpoint/2010/main" val="3747725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smtClean="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smtClean="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smtClean="0"/>
              <a:t>Click icon to add picture</a:t>
            </a:r>
            <a:endParaRPr lang="en-US" noProof="0"/>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smtClean="0"/>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smtClean="0"/>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smtClean="0"/>
              <a:t>Click icon to add picture</a:t>
            </a:r>
            <a:endParaRPr lang="en-US" noProof="0"/>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smtClean="0"/>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smtClean="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smtClean="0"/>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smtClean="0"/>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smtClean="0"/>
              <a:t>Source: </a:t>
            </a:r>
            <a:r>
              <a:rPr lang="en-US" i="1" dirty="0" smtClean="0"/>
              <a:t>Source of Image</a:t>
            </a:r>
            <a:endParaRPr lang="en-US" i="1" dirty="0"/>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smtClean="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smtClean="0">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info@sandec.ch</a:t>
            </a:r>
            <a:endParaRPr lang="en-US" sz="1400" kern="1200" dirty="0" smtClean="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smtClean="0"/>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smtClean="0"/>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smtClean="0"/>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smtClean="0">
                <a:solidFill>
                  <a:srgbClr val="FFFFFF"/>
                </a:solidFill>
                <a:latin typeface="Calibri"/>
                <a:cs typeface="Calibri"/>
              </a:rPr>
              <a:t>FOOTER</a:t>
            </a:r>
            <a:r>
              <a:rPr lang="id-ID" sz="1000" dirty="0" smtClean="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smtClean="0"/>
              <a:t>Click icon to add picture</a:t>
            </a:r>
            <a:endParaRPr lang="en-US" noProof="0"/>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smtClean="0"/>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8/5/2016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cawst.org/" TargetMode="External"/><Relationship Id="rId7" Type="http://schemas.openxmlformats.org/officeDocument/2006/relationships/image" Target="../media/image7.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a:spcBef>
                <a:spcPts val="0"/>
              </a:spcBef>
            </a:pPr>
            <a:r>
              <a:rPr lang="en-US" sz="2800" dirty="0" smtClean="0"/>
              <a:t>Creative Commons </a:t>
            </a:r>
          </a:p>
          <a:p>
            <a:pPr>
              <a:spcBef>
                <a:spcPts val="0"/>
              </a:spcBef>
            </a:pPr>
            <a:r>
              <a:rPr lang="en-US" sz="2800" dirty="0" smtClean="0"/>
              <a:t>License</a:t>
            </a:r>
            <a:endParaRPr lang="en-CA" sz="2800"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1</a:t>
            </a:fld>
            <a:endParaRPr lang="en-US"/>
          </a:p>
        </p:txBody>
      </p:sp>
      <p:sp>
        <p:nvSpPr>
          <p:cNvPr id="16" name="TextBox 15"/>
          <p:cNvSpPr txBox="1"/>
          <p:nvPr/>
        </p:nvSpPr>
        <p:spPr>
          <a:xfrm>
            <a:off x="328514" y="1054135"/>
            <a:ext cx="8142939" cy="5369675"/>
          </a:xfrm>
          <a:prstGeom prst="rect">
            <a:avLst/>
          </a:prstGeom>
          <a:noFill/>
        </p:spPr>
        <p:txBody>
          <a:bodyPr wrap="square" rtlCol="0">
            <a:spAutoFit/>
          </a:bodyPr>
          <a:lstStyle/>
          <a:p>
            <a:pPr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This </a:t>
            </a:r>
            <a:r>
              <a:rPr lang="en-US" sz="1400" dirty="0">
                <a:solidFill>
                  <a:schemeClr val="bg1"/>
                </a:solidFill>
                <a:latin typeface="Lato" panose="020F0502020204030203" pitchFamily="34" charset="0"/>
                <a:ea typeface="+mn-ea"/>
                <a:cs typeface="+mn-cs"/>
              </a:rPr>
              <a:t>document is open content and licensed under the Creative Commons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Attribution </a:t>
            </a:r>
            <a:r>
              <a:rPr lang="en-US" sz="1400" dirty="0">
                <a:solidFill>
                  <a:schemeClr val="bg1"/>
                </a:solidFill>
                <a:latin typeface="Lato" panose="020F0502020204030203" pitchFamily="34" charset="0"/>
                <a:ea typeface="+mn-ea"/>
                <a:cs typeface="+mn-cs"/>
              </a:rPr>
              <a:t>Works 4.0 International License. </a:t>
            </a:r>
            <a:r>
              <a:rPr lang="en-US" sz="1400" dirty="0" smtClean="0">
                <a:solidFill>
                  <a:schemeClr val="bg1"/>
                </a:solidFill>
                <a:latin typeface="Lato" panose="020F0502020204030203" pitchFamily="34" charset="0"/>
                <a:ea typeface="+mn-ea"/>
                <a:cs typeface="+mn-cs"/>
              </a:rPr>
              <a:t/>
            </a:r>
            <a:br>
              <a:rPr lang="en-US" sz="1400" dirty="0" smtClean="0">
                <a:solidFill>
                  <a:schemeClr val="bg1"/>
                </a:solidFill>
                <a:latin typeface="Lato" panose="020F0502020204030203" pitchFamily="34" charset="0"/>
                <a:ea typeface="+mn-ea"/>
                <a:cs typeface="+mn-cs"/>
              </a:rPr>
            </a:br>
            <a:r>
              <a:rPr lang="en-US" sz="1400" dirty="0" smtClean="0">
                <a:solidFill>
                  <a:schemeClr val="bg1"/>
                </a:solidFill>
                <a:latin typeface="Lato" panose="020F0502020204030203" pitchFamily="34" charset="0"/>
                <a:ea typeface="+mn-ea"/>
                <a:cs typeface="+mn-cs"/>
              </a:rPr>
              <a:t>To </a:t>
            </a:r>
            <a:r>
              <a:rPr lang="en-US" sz="1400" dirty="0">
                <a:solidFill>
                  <a:schemeClr val="bg1"/>
                </a:solidFill>
                <a:latin typeface="Lato" panose="020F0502020204030203" pitchFamily="34" charset="0"/>
                <a:ea typeface="+mn-ea"/>
                <a:cs typeface="+mn-cs"/>
              </a:rPr>
              <a:t>view a copy of this license, visit </a:t>
            </a:r>
            <a:r>
              <a:rPr lang="en-US" sz="1400" dirty="0">
                <a:solidFill>
                  <a:srgbClr val="24A4D6"/>
                </a:solidFill>
                <a:latin typeface="Lato" panose="020F0502020204030203" pitchFamily="34" charset="0"/>
                <a:ea typeface="+mn-ea"/>
                <a:cs typeface="+mn-cs"/>
                <a:hlinkClick r:id="rId2"/>
              </a:rPr>
              <a:t>http://</a:t>
            </a:r>
            <a:r>
              <a:rPr lang="en-US" sz="1400" dirty="0" smtClean="0">
                <a:solidFill>
                  <a:srgbClr val="24A4D6"/>
                </a:solidFill>
                <a:latin typeface="Lato" panose="020F0502020204030203" pitchFamily="34" charset="0"/>
                <a:ea typeface="+mn-ea"/>
                <a:cs typeface="+mn-cs"/>
                <a:hlinkClick r:id="rId2"/>
              </a:rPr>
              <a:t>creativecommons.org/licenses/by/4.0</a:t>
            </a:r>
            <a:endParaRPr lang="en-US" sz="1400" dirty="0">
              <a:solidFill>
                <a:srgbClr val="24A4D6"/>
              </a:solidFill>
              <a:latin typeface="Lato" panose="020F0502020204030203" pitchFamily="34" charset="0"/>
              <a:ea typeface="+mn-ea"/>
              <a:cs typeface="+mn-cs"/>
            </a:endParaRPr>
          </a:p>
          <a:p>
            <a:pPr lvl="3" eaLnBrk="1" fontAlgn="auto" hangingPunct="1">
              <a:lnSpc>
                <a:spcPct val="120000"/>
              </a:lnSpc>
              <a:spcBef>
                <a:spcPts val="1000"/>
              </a:spcBef>
              <a:spcAft>
                <a:spcPts val="0"/>
              </a:spcAft>
              <a:defRPr/>
            </a:pPr>
            <a:r>
              <a:rPr lang="en-US" sz="1400" dirty="0" smtClean="0">
                <a:solidFill>
                  <a:schemeClr val="bg2"/>
                </a:solidFill>
                <a:latin typeface="Lato" panose="020F0502020204030203" pitchFamily="34" charset="0"/>
              </a:rPr>
              <a:t/>
            </a:r>
            <a:br>
              <a:rPr lang="en-US" sz="1400" dirty="0" smtClean="0">
                <a:solidFill>
                  <a:schemeClr val="bg2"/>
                </a:solidFill>
                <a:latin typeface="Lato" panose="020F0502020204030203" pitchFamily="34" charset="0"/>
              </a:rPr>
            </a:br>
            <a:r>
              <a:rPr lang="en-US" sz="1400" dirty="0" smtClean="0">
                <a:solidFill>
                  <a:schemeClr val="bg2"/>
                </a:solidFill>
                <a:latin typeface="Lato" panose="020F0502020204030203" pitchFamily="34" charset="0"/>
              </a:rPr>
              <a:t>You </a:t>
            </a:r>
            <a:r>
              <a:rPr lang="en-US" sz="1400" dirty="0">
                <a:solidFill>
                  <a:schemeClr val="bg2"/>
                </a:solidFill>
                <a:latin typeface="Lato" panose="020F0502020204030203" pitchFamily="34" charset="0"/>
              </a:rPr>
              <a:t>are free </a:t>
            </a:r>
            <a:r>
              <a:rPr lang="en-US" sz="1400" dirty="0" smtClean="0">
                <a:solidFill>
                  <a:schemeClr val="bg2"/>
                </a:solidFill>
                <a:latin typeface="Lato" panose="020F0502020204030203" pitchFamily="34" charset="0"/>
              </a:rPr>
              <a:t>to:</a:t>
            </a:r>
            <a:br>
              <a:rPr lang="en-US"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Share </a:t>
            </a:r>
            <a:r>
              <a:rPr lang="en-CA" sz="1400" dirty="0" smtClean="0">
                <a:solidFill>
                  <a:schemeClr val="bg2"/>
                </a:solidFill>
                <a:latin typeface="Lato" panose="020F0502020204030203" pitchFamily="34" charset="0"/>
              </a:rPr>
              <a:t>– Copy </a:t>
            </a:r>
            <a:r>
              <a:rPr lang="en-CA" sz="1400" dirty="0">
                <a:solidFill>
                  <a:schemeClr val="bg2"/>
                </a:solidFill>
                <a:latin typeface="Lato" panose="020F0502020204030203" pitchFamily="34" charset="0"/>
              </a:rPr>
              <a:t>and redistribute the material in any medium or </a:t>
            </a:r>
            <a:r>
              <a:rPr lang="en-CA" sz="1400" dirty="0" smtClean="0">
                <a:solidFill>
                  <a:schemeClr val="bg2"/>
                </a:solidFill>
                <a:latin typeface="Lato" panose="020F0502020204030203" pitchFamily="34" charset="0"/>
              </a:rPr>
              <a:t>format</a:t>
            </a:r>
            <a:br>
              <a:rPr lang="en-CA" sz="1400" dirty="0" smtClean="0">
                <a:solidFill>
                  <a:schemeClr val="bg2"/>
                </a:solidFill>
                <a:latin typeface="Lato" panose="020F0502020204030203" pitchFamily="34" charset="0"/>
              </a:rPr>
            </a:br>
            <a:r>
              <a:rPr lang="en-CA" sz="1600" b="1" dirty="0" smtClean="0">
                <a:solidFill>
                  <a:schemeClr val="bg2"/>
                </a:solidFill>
                <a:latin typeface="Lato" panose="020F0502020204030203" pitchFamily="34" charset="0"/>
              </a:rPr>
              <a:t>Remix</a:t>
            </a:r>
            <a:r>
              <a:rPr lang="en-CA" sz="1400" dirty="0" smtClean="0">
                <a:solidFill>
                  <a:schemeClr val="bg2"/>
                </a:solidFill>
                <a:latin typeface="Lato" panose="020F0502020204030203" pitchFamily="34" charset="0"/>
              </a:rPr>
              <a:t> </a:t>
            </a:r>
            <a:r>
              <a:rPr lang="en-CA" sz="1400" dirty="0">
                <a:solidFill>
                  <a:schemeClr val="bg2"/>
                </a:solidFill>
                <a:latin typeface="Lato" panose="020F0502020204030203" pitchFamily="34" charset="0"/>
              </a:rPr>
              <a:t>– Remix, transform, and build upon the material for any purpose, even </a:t>
            </a:r>
            <a:r>
              <a:rPr lang="en-CA" sz="1400" dirty="0" smtClean="0">
                <a:solidFill>
                  <a:schemeClr val="bg2"/>
                </a:solidFill>
                <a:latin typeface="Lato" panose="020F0502020204030203" pitchFamily="34" charset="0"/>
              </a:rPr>
              <a:t>commercially</a:t>
            </a:r>
            <a:br>
              <a:rPr lang="en-CA" sz="1400" dirty="0" smtClean="0">
                <a:solidFill>
                  <a:schemeClr val="bg2"/>
                </a:solidFill>
                <a:latin typeface="Lato" panose="020F0502020204030203" pitchFamily="34" charset="0"/>
              </a:rPr>
            </a:br>
            <a:endParaRPr lang="en-US" sz="1400" dirty="0" smtClean="0">
              <a:solidFill>
                <a:schemeClr val="bg1"/>
              </a:solidFill>
              <a:latin typeface="Lato" panose="020F0502020204030203" pitchFamily="34" charset="0"/>
              <a:ea typeface="+mn-ea"/>
              <a:cs typeface="+mn-cs"/>
            </a:endParaRPr>
          </a:p>
          <a:p>
            <a:pPr eaLnBrk="1" fontAlgn="auto" hangingPunct="1">
              <a:lnSpc>
                <a:spcPct val="120000"/>
              </a:lnSpc>
              <a:spcBef>
                <a:spcPts val="0"/>
              </a:spcBef>
              <a:spcAft>
                <a:spcPts val="0"/>
              </a:spcAft>
              <a:defRPr/>
            </a:pPr>
            <a:r>
              <a:rPr lang="en-US" sz="1400" dirty="0" smtClean="0">
                <a:solidFill>
                  <a:schemeClr val="bg1"/>
                </a:solidFill>
                <a:latin typeface="Lato" panose="020F0502020204030203" pitchFamily="34" charset="0"/>
                <a:ea typeface="+mn-ea"/>
                <a:cs typeface="+mn-cs"/>
              </a:rPr>
              <a:t>Under </a:t>
            </a:r>
            <a:r>
              <a:rPr lang="en-US" sz="1400" dirty="0">
                <a:solidFill>
                  <a:schemeClr val="bg1"/>
                </a:solidFill>
                <a:latin typeface="Lato" panose="020F0502020204030203" pitchFamily="34" charset="0"/>
                <a:ea typeface="+mn-ea"/>
                <a:cs typeface="+mn-cs"/>
              </a:rPr>
              <a:t>the following conditions:</a:t>
            </a:r>
          </a:p>
          <a:p>
            <a:pPr marL="0" lvl="4" eaLnBrk="1" fontAlgn="auto" hangingPunct="1">
              <a:lnSpc>
                <a:spcPct val="120000"/>
              </a:lnSpc>
              <a:spcBef>
                <a:spcPts val="1000"/>
              </a:spcBef>
              <a:spcAft>
                <a:spcPts val="0"/>
              </a:spcAft>
              <a:defRPr/>
            </a:pPr>
            <a:r>
              <a:rPr lang="en-CA" sz="1600" b="1" dirty="0">
                <a:solidFill>
                  <a:schemeClr val="bg1"/>
                </a:solidFill>
                <a:latin typeface="Lato" panose="020F0502020204030203" pitchFamily="34" charset="0"/>
                <a:ea typeface="+mn-ea"/>
                <a:cs typeface="+mn-cs"/>
              </a:rPr>
              <a:t>Attribution</a:t>
            </a:r>
            <a:r>
              <a:rPr lang="en-CA" sz="1400" dirty="0">
                <a:solidFill>
                  <a:schemeClr val="bg1"/>
                </a:solidFill>
                <a:latin typeface="Lato" panose="020F0502020204030203" pitchFamily="34" charset="0"/>
                <a:ea typeface="+mn-ea"/>
                <a:cs typeface="+mn-cs"/>
              </a:rPr>
              <a:t> – You must give appropriate credit to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provide a link to the license, and indicate if changes were made. You may do so in any reasonable manner, but not in any way that suggests that </a:t>
            </a:r>
            <a:r>
              <a:rPr lang="en-CA" sz="1400" dirty="0" smtClean="0">
                <a:solidFill>
                  <a:schemeClr val="bg1"/>
                </a:solidFill>
                <a:latin typeface="Lato" panose="020F0502020204030203" pitchFamily="34" charset="0"/>
                <a:ea typeface="+mn-ea"/>
                <a:cs typeface="+mn-cs"/>
              </a:rPr>
              <a:t>CAWST and Eawag-Sandec </a:t>
            </a:r>
            <a:r>
              <a:rPr lang="en-CA" sz="1400" dirty="0">
                <a:solidFill>
                  <a:schemeClr val="bg1"/>
                </a:solidFill>
                <a:latin typeface="Lato" panose="020F0502020204030203" pitchFamily="34" charset="0"/>
                <a:ea typeface="+mn-ea"/>
                <a:cs typeface="+mn-cs"/>
              </a:rPr>
              <a:t>endorses you or your use. Please include our website: </a:t>
            </a:r>
            <a:r>
              <a:rPr lang="en-CA" sz="1400" dirty="0" smtClean="0">
                <a:solidFill>
                  <a:schemeClr val="bg1"/>
                </a:solidFill>
                <a:latin typeface="Lato" panose="020F0502020204030203" pitchFamily="34" charset="0"/>
                <a:ea typeface="+mn-ea"/>
                <a:cs typeface="+mn-cs"/>
                <a:hlinkClick r:id="rId3"/>
              </a:rPr>
              <a:t>www.cawst.org</a:t>
            </a:r>
            <a:r>
              <a:rPr lang="en-CA" sz="1400" dirty="0" smtClean="0">
                <a:solidFill>
                  <a:schemeClr val="bg1"/>
                </a:solidFill>
                <a:latin typeface="Lato" panose="020F0502020204030203" pitchFamily="34" charset="0"/>
                <a:ea typeface="+mn-ea"/>
                <a:cs typeface="+mn-cs"/>
              </a:rPr>
              <a:t> and </a:t>
            </a:r>
            <a:r>
              <a:rPr lang="en-CA" sz="1400" dirty="0" smtClean="0">
                <a:solidFill>
                  <a:schemeClr val="bg1"/>
                </a:solidFill>
                <a:latin typeface="Lato" panose="020F0502020204030203" pitchFamily="34" charset="0"/>
                <a:ea typeface="+mn-ea"/>
                <a:cs typeface="+mn-cs"/>
                <a:hlinkClick r:id="rId4"/>
              </a:rPr>
              <a:t>www.sandec.ch</a:t>
            </a:r>
            <a:r>
              <a:rPr lang="en-CA" sz="1400" dirty="0">
                <a:solidFill>
                  <a:schemeClr val="bg1"/>
                </a:solidFill>
                <a:latin typeface="Lato" panose="020F0502020204030203" pitchFamily="34" charset="0"/>
                <a:ea typeface="+mn-ea"/>
                <a:cs typeface="+mn-cs"/>
              </a:rPr>
              <a:t>.</a:t>
            </a:r>
            <a:endParaRPr lang="en-US" sz="1400" dirty="0">
              <a:solidFill>
                <a:schemeClr val="bg1"/>
              </a:solidFill>
              <a:latin typeface="Lato" panose="020F0502020204030203" pitchFamily="34" charset="0"/>
              <a:ea typeface="+mn-ea"/>
              <a:cs typeface="+mn-cs"/>
            </a:endParaRPr>
          </a:p>
          <a:p>
            <a:pPr marL="0" lvl="4" eaLnBrk="1" fontAlgn="auto" hangingPunct="1">
              <a:lnSpc>
                <a:spcPct val="120000"/>
              </a:lnSpc>
              <a:spcBef>
                <a:spcPts val="1000"/>
              </a:spcBef>
              <a:spcAft>
                <a:spcPts val="0"/>
              </a:spcAft>
              <a:defRPr/>
            </a:pPr>
            <a:r>
              <a:rPr lang="en-US" sz="1400" dirty="0" smtClean="0">
                <a:solidFill>
                  <a:schemeClr val="bg1"/>
                </a:solidFill>
                <a:latin typeface="Lato" panose="020F0502020204030203" pitchFamily="34" charset="0"/>
                <a:ea typeface="+mn-ea"/>
                <a:cs typeface="+mn-cs"/>
              </a:rPr>
              <a:t>CAWST and Eawag-Sandec will </a:t>
            </a:r>
            <a:r>
              <a:rPr lang="en-US" sz="1400" dirty="0">
                <a:solidFill>
                  <a:schemeClr val="bg1"/>
                </a:solidFill>
                <a:latin typeface="Lato" panose="020F0502020204030203" pitchFamily="34" charset="0"/>
                <a:ea typeface="+mn-ea"/>
                <a:cs typeface="+mn-cs"/>
              </a:rPr>
              <a:t>produce updated versions of this document periodically. For this reason, we do not recommend hosting this document to download from your </a:t>
            </a:r>
            <a:r>
              <a:rPr lang="en-US" sz="1400" dirty="0" smtClean="0">
                <a:solidFill>
                  <a:schemeClr val="bg1"/>
                </a:solidFill>
                <a:latin typeface="Lato" panose="020F0502020204030203" pitchFamily="34" charset="0"/>
                <a:ea typeface="+mn-ea"/>
                <a:cs typeface="+mn-cs"/>
              </a:rPr>
              <a:t>website.</a:t>
            </a:r>
          </a:p>
          <a:p>
            <a:pPr marL="0" lvl="4" eaLnBrk="1" fontAlgn="auto" hangingPunct="1">
              <a:lnSpc>
                <a:spcPct val="120000"/>
              </a:lnSpc>
              <a:spcBef>
                <a:spcPts val="1000"/>
              </a:spcBef>
              <a:spcAft>
                <a:spcPts val="0"/>
              </a:spcAft>
              <a:defRPr/>
            </a:pPr>
            <a:r>
              <a:rPr lang="en-US" sz="1400" dirty="0" smtClean="0">
                <a:solidFill>
                  <a:schemeClr val="bg1"/>
                </a:solidFill>
                <a:latin typeface="Lato"/>
                <a:ea typeface="+mn-ea"/>
                <a:cs typeface="Arial" charset="0"/>
              </a:rPr>
              <a:t>CAWST and Eawag-Sandec </a:t>
            </a:r>
            <a:r>
              <a:rPr lang="en-US" sz="1400" dirty="0">
                <a:solidFill>
                  <a:schemeClr val="bg1"/>
                </a:solidFill>
                <a:latin typeface="Lato"/>
                <a:ea typeface="+mn-ea"/>
                <a:cs typeface="Arial" charset="0"/>
              </a:rPr>
              <a:t>its directors, employees, contractors, and volunteers do not assume any responsibility </a:t>
            </a:r>
            <a:r>
              <a:rPr lang="en-US" sz="1400" dirty="0" smtClean="0">
                <a:solidFill>
                  <a:schemeClr val="bg1"/>
                </a:solidFill>
                <a:latin typeface="Lato"/>
                <a:ea typeface="+mn-ea"/>
                <a:cs typeface="Arial" charset="0"/>
              </a:rPr>
              <a:t>for, </a:t>
            </a:r>
            <a:r>
              <a:rPr lang="en-US" sz="1400" dirty="0">
                <a:solidFill>
                  <a:schemeClr val="bg1"/>
                </a:solidFill>
                <a:latin typeface="Lato"/>
                <a:ea typeface="+mn-ea"/>
                <a:cs typeface="Arial" charset="0"/>
              </a:rPr>
              <a:t>and make no warranty with respect </a:t>
            </a:r>
            <a:r>
              <a:rPr lang="en-US" sz="1400" dirty="0" smtClean="0">
                <a:solidFill>
                  <a:schemeClr val="bg1"/>
                </a:solidFill>
                <a:latin typeface="Lato"/>
                <a:ea typeface="+mn-ea"/>
                <a:cs typeface="Arial" charset="0"/>
              </a:rPr>
              <a:t>to, </a:t>
            </a:r>
            <a:r>
              <a:rPr lang="en-US" sz="1400" dirty="0">
                <a:solidFill>
                  <a:schemeClr val="bg1"/>
                </a:solidFill>
                <a:latin typeface="Lato"/>
                <a:ea typeface="+mn-ea"/>
                <a:cs typeface="Arial" charset="0"/>
              </a:rPr>
              <a:t>the results that may be obtained from the use of the information provided</a:t>
            </a:r>
            <a:r>
              <a:rPr lang="en-US" sz="1400" dirty="0" smtClean="0">
                <a:solidFill>
                  <a:srgbClr val="000000"/>
                </a:solidFill>
                <a:latin typeface="Lato"/>
                <a:ea typeface="+mn-ea"/>
                <a:cs typeface="Arial" charset="0"/>
              </a:rPr>
              <a:t>.</a:t>
            </a:r>
            <a:endParaRPr lang="en-US" sz="1400" dirty="0">
              <a:solidFill>
                <a:srgbClr val="000000"/>
              </a:solidFill>
              <a:latin typeface="Lato"/>
              <a:ea typeface="+mn-ea"/>
              <a:cs typeface="Arial" charset="0"/>
            </a:endParaRPr>
          </a:p>
        </p:txBody>
      </p:sp>
      <p:grpSp>
        <p:nvGrpSpPr>
          <p:cNvPr id="6" name="Group 5"/>
          <p:cNvGrpSpPr/>
          <p:nvPr/>
        </p:nvGrpSpPr>
        <p:grpSpPr>
          <a:xfrm>
            <a:off x="533407" y="2127921"/>
            <a:ext cx="986155" cy="835092"/>
            <a:chOff x="329372" y="2666906"/>
            <a:chExt cx="986155" cy="835092"/>
          </a:xfrm>
        </p:grpSpPr>
        <p:pic>
          <p:nvPicPr>
            <p:cNvPr id="17" name="Picture 1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86542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2</a:t>
            </a:fld>
            <a:endParaRPr lang="en-US"/>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smtClean="0">
                <a:solidFill>
                  <a:srgbClr val="5C5C5C"/>
                </a:solidFill>
                <a:latin typeface="Lato" charset="0"/>
                <a:ea typeface="Lato" charset="0"/>
                <a:cs typeface="Lato" charset="0"/>
              </a:rPr>
              <a:t>This presentation is used with Lesson Plan Faecal </a:t>
            </a:r>
            <a:r>
              <a:rPr lang="en-US" b="1" dirty="0">
                <a:solidFill>
                  <a:srgbClr val="5C5C5C"/>
                </a:solidFill>
                <a:latin typeface="Lato" charset="0"/>
                <a:ea typeface="Lato" charset="0"/>
                <a:cs typeface="Lato" charset="0"/>
              </a:rPr>
              <a:t>Sludge Quantification and Characterization</a:t>
            </a:r>
          </a:p>
          <a:p>
            <a:pPr marL="0" indent="0">
              <a:spcBef>
                <a:spcPts val="0"/>
              </a:spcBef>
              <a:buNone/>
            </a:pPr>
            <a:r>
              <a:rPr lang="en-US" b="1" dirty="0" smtClean="0">
                <a:solidFill>
                  <a:srgbClr val="5C5C5C"/>
                </a:solidFill>
                <a:latin typeface="Lato" charset="0"/>
                <a:ea typeface="Lato" charset="0"/>
                <a:cs typeface="Lato" charset="0"/>
              </a:rPr>
              <a:t>in the Introduction to Faecal Sludge Management Trainer Manual</a:t>
            </a:r>
            <a:endParaRPr lang="en-US" b="1" dirty="0">
              <a:solidFill>
                <a:srgbClr val="FF0000"/>
              </a:solidFill>
              <a:latin typeface="Lato" charset="0"/>
              <a:ea typeface="Lato" charset="0"/>
              <a:cs typeface="Lato" charset="0"/>
            </a:endParaRPr>
          </a:p>
        </p:txBody>
      </p:sp>
      <p:sp>
        <p:nvSpPr>
          <p:cNvPr id="31" name="Text Placeholder 2"/>
          <p:cNvSpPr txBox="1">
            <a:spLocks/>
          </p:cNvSpPr>
          <p:nvPr/>
        </p:nvSpPr>
        <p:spPr>
          <a:xfrm>
            <a:off x="810163" y="4424940"/>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5C5C5C"/>
                </a:solidFill>
                <a:latin typeface="Lato" charset="0"/>
                <a:ea typeface="Lato" charset="0"/>
                <a:cs typeface="Lato" charset="0"/>
              </a:rPr>
              <a:t>Available at </a:t>
            </a:r>
            <a:r>
              <a:rPr lang="en-US" sz="2400" dirty="0" smtClean="0">
                <a:solidFill>
                  <a:srgbClr val="5C5C5C"/>
                </a:solidFill>
                <a:latin typeface="Lato" charset="0"/>
                <a:ea typeface="Lato" charset="0"/>
                <a:cs typeface="Lato" charset="0"/>
                <a:hlinkClick r:id="rId2"/>
              </a:rPr>
              <a:t>www.cawst.org/resources</a:t>
            </a:r>
            <a:r>
              <a:rPr lang="en-US" sz="2400" dirty="0" smtClean="0">
                <a:solidFill>
                  <a:srgbClr val="5C5C5C"/>
                </a:solidFill>
                <a:latin typeface="Lato" charset="0"/>
                <a:ea typeface="Lato" charset="0"/>
                <a:cs typeface="Lato" charset="0"/>
              </a:rPr>
              <a:t> and </a:t>
            </a:r>
            <a:r>
              <a:rPr lang="en-US" sz="2400" dirty="0" smtClean="0">
                <a:solidFill>
                  <a:srgbClr val="5C5C5C"/>
                </a:solidFill>
                <a:latin typeface="Lato" charset="0"/>
                <a:ea typeface="Lato" charset="0"/>
                <a:cs typeface="Lato" charset="0"/>
                <a:hlinkClick r:id="rId3"/>
              </a:rPr>
              <a:t>www.sandec.ch</a:t>
            </a:r>
            <a:r>
              <a:rPr lang="en-US" sz="2400" dirty="0" smtClean="0">
                <a:solidFill>
                  <a:srgbClr val="5C5C5C"/>
                </a:solidFill>
                <a:latin typeface="Lato" charset="0"/>
                <a:ea typeface="Lato" charset="0"/>
                <a:cs typeface="Lato" charset="0"/>
              </a:rPr>
              <a:t> </a:t>
            </a:r>
            <a:endParaRPr lang="en-US" sz="2400" dirty="0">
              <a:solidFill>
                <a:srgbClr val="FF0000"/>
              </a:solidFill>
              <a:latin typeface="Lato" charset="0"/>
              <a:ea typeface="Lato" charset="0"/>
              <a:cs typeface="Lato" charset="0"/>
            </a:endParaRPr>
          </a:p>
        </p:txBody>
      </p:sp>
    </p:spTree>
    <p:extLst>
      <p:ext uri="{BB962C8B-B14F-4D97-AF65-F5344CB8AC3E}">
        <p14:creationId xmlns:p14="http://schemas.microsoft.com/office/powerpoint/2010/main" val="131712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6" y="2725142"/>
            <a:ext cx="7838620" cy="807197"/>
          </a:xfrm>
        </p:spPr>
        <p:txBody>
          <a:bodyPr/>
          <a:lstStyle/>
          <a:p>
            <a:r>
              <a:rPr lang="en-US" dirty="0"/>
              <a:t>Faecal Sludge Quantification and Characterization</a:t>
            </a:r>
          </a:p>
        </p:txBody>
      </p:sp>
      <p:sp>
        <p:nvSpPr>
          <p:cNvPr id="4" name="Text Placeholder 3"/>
          <p:cNvSpPr>
            <a:spLocks noGrp="1"/>
          </p:cNvSpPr>
          <p:nvPr>
            <p:ph type="body" sz="quarter" idx="27"/>
          </p:nvPr>
        </p:nvSpPr>
        <p:spPr/>
        <p:txBody>
          <a:bodyPr/>
          <a:lstStyle/>
          <a:p>
            <a:r>
              <a:rPr lang="en-US" dirty="0" smtClean="0"/>
              <a:t>MAY</a:t>
            </a:r>
            <a:endParaRPr lang="en-US" dirty="0"/>
          </a:p>
        </p:txBody>
      </p:sp>
      <p:sp>
        <p:nvSpPr>
          <p:cNvPr id="5" name="Text Placeholder 4"/>
          <p:cNvSpPr>
            <a:spLocks noGrp="1"/>
          </p:cNvSpPr>
          <p:nvPr>
            <p:ph type="body" sz="quarter" idx="28"/>
          </p:nvPr>
        </p:nvSpPr>
        <p:spPr/>
        <p:txBody>
          <a:bodyPr/>
          <a:lstStyle/>
          <a:p>
            <a:r>
              <a:rPr lang="en-US" dirty="0" smtClean="0"/>
              <a:t>2016</a:t>
            </a:r>
            <a:endParaRPr lang="en-US" dirty="0"/>
          </a:p>
        </p:txBody>
      </p:sp>
    </p:spTree>
    <p:extLst>
      <p:ext uri="{BB962C8B-B14F-4D97-AF65-F5344CB8AC3E}">
        <p14:creationId xmlns:p14="http://schemas.microsoft.com/office/powerpoint/2010/main" val="1633255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Learning Outcomes</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4</a:t>
            </a:fld>
            <a:endParaRPr lang="en-US"/>
          </a:p>
        </p:txBody>
      </p:sp>
      <p:sp>
        <p:nvSpPr>
          <p:cNvPr id="6" name="Text Placeholder 5"/>
          <p:cNvSpPr>
            <a:spLocks noGrp="1"/>
          </p:cNvSpPr>
          <p:nvPr>
            <p:ph type="body" sz="quarter" idx="17"/>
          </p:nvPr>
        </p:nvSpPr>
        <p:spPr/>
        <p:txBody>
          <a:bodyPr/>
          <a:lstStyle/>
          <a:p>
            <a:pPr lvl="0"/>
            <a:r>
              <a:rPr lang="en-US" dirty="0"/>
              <a:t>Identify the characteristics of excreta and faecal sludge.</a:t>
            </a:r>
            <a:endParaRPr lang="en-CA" dirty="0"/>
          </a:p>
          <a:p>
            <a:pPr lvl="0"/>
            <a:r>
              <a:rPr lang="en-US" dirty="0"/>
              <a:t>Explain the difference between faecal sludge and wastewater characteristics. </a:t>
            </a:r>
            <a:endParaRPr lang="en-CA" dirty="0"/>
          </a:p>
          <a:p>
            <a:pPr lvl="0"/>
            <a:r>
              <a:rPr lang="en-US" dirty="0"/>
              <a:t>Explain the variability of faecal sludge characteristics. </a:t>
            </a:r>
            <a:endParaRPr lang="en-CA" dirty="0"/>
          </a:p>
          <a:p>
            <a:pPr lvl="0"/>
            <a:r>
              <a:rPr lang="en-US" dirty="0"/>
              <a:t>Discuss the difficulties in reliable faecal sludge quantification and characterization.</a:t>
            </a:r>
            <a:endParaRPr lang="en-CA" dirty="0"/>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221" b="4498"/>
          <a:stretch/>
        </p:blipFill>
        <p:spPr bwMode="auto">
          <a:xfrm>
            <a:off x="1524000" y="450185"/>
            <a:ext cx="5918821" cy="59061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 Placeholder 2"/>
          <p:cNvSpPr>
            <a:spLocks noGrp="1"/>
          </p:cNvSpPr>
          <p:nvPr>
            <p:ph type="body" sz="quarter" idx="14"/>
          </p:nvPr>
        </p:nvSpPr>
        <p:spPr>
          <a:xfrm>
            <a:off x="26569" y="8021"/>
            <a:ext cx="7593431" cy="410414"/>
          </a:xfrm>
        </p:spPr>
        <p:txBody>
          <a:bodyPr/>
          <a:lstStyle/>
          <a:p>
            <a:r>
              <a:rPr lang="en-US" dirty="0" smtClean="0"/>
              <a:t>Household Septic Tank</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5</a:t>
            </a:fld>
            <a:endParaRPr lang="en-US"/>
          </a:p>
        </p:txBody>
      </p:sp>
    </p:spTree>
    <p:extLst>
      <p:ext uri="{BB962C8B-B14F-4D97-AF65-F5344CB8AC3E}">
        <p14:creationId xmlns:p14="http://schemas.microsoft.com/office/powerpoint/2010/main" val="28283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743"/>
          <a:stretch/>
        </p:blipFill>
        <p:spPr bwMode="auto">
          <a:xfrm>
            <a:off x="1720862" y="410414"/>
            <a:ext cx="5879085" cy="59004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 Placeholder 2"/>
          <p:cNvSpPr>
            <a:spLocks noGrp="1"/>
          </p:cNvSpPr>
          <p:nvPr>
            <p:ph type="body" sz="quarter" idx="14"/>
          </p:nvPr>
        </p:nvSpPr>
        <p:spPr>
          <a:xfrm>
            <a:off x="26569" y="0"/>
            <a:ext cx="7593431" cy="410414"/>
          </a:xfrm>
        </p:spPr>
        <p:txBody>
          <a:bodyPr/>
          <a:lstStyle/>
          <a:p>
            <a:r>
              <a:rPr lang="en-US" dirty="0" smtClean="0"/>
              <a:t>Restaurant Pit Latrine</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6</a:t>
            </a:fld>
            <a:endParaRPr lang="en-US"/>
          </a:p>
        </p:txBody>
      </p:sp>
    </p:spTree>
    <p:extLst>
      <p:ext uri="{BB962C8B-B14F-4D97-AF65-F5344CB8AC3E}">
        <p14:creationId xmlns:p14="http://schemas.microsoft.com/office/powerpoint/2010/main" val="101664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5279"/>
          <a:stretch/>
        </p:blipFill>
        <p:spPr bwMode="auto">
          <a:xfrm>
            <a:off x="1554208" y="379448"/>
            <a:ext cx="6077824" cy="60640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 Placeholder 2"/>
          <p:cNvSpPr>
            <a:spLocks noGrp="1"/>
          </p:cNvSpPr>
          <p:nvPr>
            <p:ph type="body" sz="quarter" idx="14"/>
          </p:nvPr>
        </p:nvSpPr>
        <p:spPr>
          <a:xfrm>
            <a:off x="0" y="8021"/>
            <a:ext cx="7593431" cy="410414"/>
          </a:xfrm>
        </p:spPr>
        <p:txBody>
          <a:bodyPr/>
          <a:lstStyle/>
          <a:p>
            <a:r>
              <a:rPr lang="en-US" dirty="0" smtClean="0"/>
              <a:t>Multiple Household Septic Tank </a:t>
            </a:r>
            <a:endParaRPr lang="en-US" dirty="0"/>
          </a:p>
        </p:txBody>
      </p:sp>
      <p:sp>
        <p:nvSpPr>
          <p:cNvPr id="4" name="Slide Number Placeholder 3"/>
          <p:cNvSpPr>
            <a:spLocks noGrp="1"/>
          </p:cNvSpPr>
          <p:nvPr>
            <p:ph type="sldNum" sz="quarter" idx="15"/>
          </p:nvPr>
        </p:nvSpPr>
        <p:spPr/>
        <p:txBody>
          <a:bodyPr/>
          <a:lstStyle/>
          <a:p>
            <a:pPr>
              <a:defRPr/>
            </a:pPr>
            <a:fld id="{6ABE3C77-D24E-DE4A-823C-96A11F015721}" type="slidenum">
              <a:rPr lang="en-US" smtClean="0"/>
              <a:pPr>
                <a:defRPr/>
              </a:pPr>
              <a:t>7</a:t>
            </a:fld>
            <a:endParaRPr lang="en-US"/>
          </a:p>
        </p:txBody>
      </p:sp>
    </p:spTree>
    <p:extLst>
      <p:ext uri="{BB962C8B-B14F-4D97-AF65-F5344CB8AC3E}">
        <p14:creationId xmlns:p14="http://schemas.microsoft.com/office/powerpoint/2010/main" val="242194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D93271AD-3E44-B34A-BFE3-F02C18C79885}" type="slidenum">
              <a:rPr lang="en-US" smtClean="0"/>
              <a:pPr>
                <a:defRPr/>
              </a:pPr>
              <a:t>8</a:t>
            </a:fld>
            <a:endParaRPr lang="en-US"/>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smtClean="0">
                <a:solidFill>
                  <a:srgbClr val="5C5C5C"/>
                </a:solidFill>
                <a:latin typeface="Lato" charset="0"/>
                <a:ea typeface="Lato" charset="0"/>
                <a:cs typeface="Lato" charset="0"/>
              </a:rPr>
              <a:t>How we can support you!</a:t>
            </a:r>
            <a:endParaRPr lang="en-CA" sz="2400" b="1" dirty="0">
              <a:solidFill>
                <a:srgbClr val="5C5C5C"/>
              </a:solidFill>
              <a:latin typeface="Lato" charset="0"/>
              <a:ea typeface="Lato" charset="0"/>
              <a:cs typeface="Lato" charset="0"/>
            </a:endParaRP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Contact CAWST and Eawag-Sandec for support on using and adapting our education and training resources for your work</a:t>
            </a:r>
            <a:r>
              <a:rPr lang="en-US" sz="1600" i="1" kern="0" dirty="0" smtClea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rPr>
              <a:t>+ 1 403 243 3285</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2"/>
              </a:rPr>
              <a:t>support@cawst.org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smtClean="0">
                <a:solidFill>
                  <a:srgbClr val="5C5C5C"/>
                </a:solidFill>
                <a:latin typeface="Lato" panose="020F0502020204030203" pitchFamily="34" charset="0"/>
                <a:ea typeface="+mn-ea"/>
                <a:cs typeface="+mn-cs"/>
                <a:hlinkClick r:id="rId3"/>
              </a:rPr>
              <a:t>www.cawst.org</a:t>
            </a:r>
            <a:r>
              <a:rPr lang="en-US" sz="1400" dirty="0" smtClean="0">
                <a:solidFill>
                  <a:srgbClr val="5C5C5C"/>
                </a:solidFill>
                <a:latin typeface="Lato" panose="020F0502020204030203" pitchFamily="34" charset="0"/>
                <a:ea typeface="+mn-ea"/>
                <a:cs typeface="+mn-cs"/>
              </a:rPr>
              <a:t> </a:t>
            </a:r>
            <a:endParaRPr lang="en-US" sz="1400" dirty="0">
              <a:solidFill>
                <a:srgbClr val="5C5C5C"/>
              </a:solidFill>
              <a:latin typeface="Lato" panose="020F0502020204030203" pitchFamily="34" charset="0"/>
              <a:ea typeface="+mn-ea"/>
              <a:cs typeface="+mn-cs"/>
            </a:endParaRPr>
          </a:p>
        </p:txBody>
      </p:sp>
      <p:sp>
        <p:nvSpPr>
          <p:cNvPr id="77" name="TextBox 76"/>
          <p:cNvSpPr txBox="1"/>
          <p:nvPr/>
        </p:nvSpPr>
        <p:spPr>
          <a:xfrm>
            <a:off x="5410861" y="2400811"/>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smtClean="0">
                <a:solidFill>
                  <a:srgbClr val="5C5C5C"/>
                </a:solidFill>
                <a:latin typeface="Lato" panose="020F0502020204030203" pitchFamily="34" charset="0"/>
                <a:ea typeface="ＭＳ Ｐゴシック" charset="0"/>
                <a:cs typeface="ＭＳ Ｐゴシック" charset="0"/>
              </a:rPr>
              <a:t>Überlandstrasse</a:t>
            </a:r>
            <a:r>
              <a:rPr lang="en-US" sz="1400" kern="1200" dirty="0" smtClean="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CH-8600 </a:t>
            </a:r>
            <a:r>
              <a:rPr lang="en-US" sz="1400" kern="1200" dirty="0" err="1" smtClean="0">
                <a:solidFill>
                  <a:srgbClr val="5C5C5C"/>
                </a:solidFill>
                <a:latin typeface="Lato" panose="020F0502020204030203" pitchFamily="34" charset="0"/>
                <a:ea typeface="ＭＳ Ｐゴシック" charset="0"/>
                <a:cs typeface="ＭＳ Ｐゴシック" charset="0"/>
              </a:rPr>
              <a:t>Dübendorf</a:t>
            </a:r>
            <a:r>
              <a:rPr lang="en-US" sz="1400" kern="1200" dirty="0" smtClean="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4"/>
              </a:rPr>
              <a:t>info@sandec.ch</a:t>
            </a:r>
            <a:r>
              <a:rPr lang="en-US" sz="1400" kern="1200" dirty="0" smtClean="0">
                <a:solidFill>
                  <a:srgbClr val="5C5C5C"/>
                </a:solidFill>
                <a:latin typeface="Lato" panose="020F0502020204030203" pitchFamily="34" charset="0"/>
                <a:ea typeface="ＭＳ Ｐゴシック" charset="0"/>
                <a:cs typeface="ＭＳ Ｐゴシック" charset="0"/>
              </a:rPr>
              <a:t> </a:t>
            </a:r>
            <a:endParaRPr lang="en-US" sz="1400" kern="1200" dirty="0" smtClean="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smtClean="0">
                <a:solidFill>
                  <a:srgbClr val="5C5C5C"/>
                </a:solidFill>
                <a:latin typeface="Lato" panose="020F0502020204030203" pitchFamily="34" charset="0"/>
                <a:ea typeface="ＭＳ Ｐゴシック" charset="0"/>
                <a:cs typeface="ＭＳ Ｐゴシック" charset="0"/>
                <a:hlinkClick r:id="rId5"/>
              </a:rPr>
              <a:t>www.sandec.ch</a:t>
            </a:r>
            <a:r>
              <a:rPr lang="en-US" sz="1400" kern="1200" dirty="0" smtClean="0">
                <a:solidFill>
                  <a:srgbClr val="5C5C5C"/>
                </a:solidFill>
                <a:latin typeface="Lato" panose="020F0502020204030203" pitchFamily="34" charset="0"/>
                <a:ea typeface="ＭＳ Ｐゴシック" charset="0"/>
                <a:cs typeface="ＭＳ Ｐゴシック" charset="0"/>
              </a:rPr>
              <a:t> </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5C5C5C"/>
                </a:solidFill>
                <a:latin typeface="Lato"/>
                <a:cs typeface="Arial" charset="0"/>
              </a:rPr>
              <a:t>Visit </a:t>
            </a:r>
            <a:r>
              <a:rPr lang="en-US" sz="1600" kern="0" dirty="0">
                <a:solidFill>
                  <a:srgbClr val="5C5C5C"/>
                </a:solidFill>
                <a:latin typeface="Lato"/>
                <a:cs typeface="Arial" charset="0"/>
                <a:hlinkClick r:id="rId8"/>
              </a:rPr>
              <a:t>www.cawst.org/resources</a:t>
            </a:r>
            <a:r>
              <a:rPr lang="en-US" sz="1600" kern="0" dirty="0">
                <a:solidFill>
                  <a:srgbClr val="5C5C5C"/>
                </a:solidFill>
                <a:latin typeface="Lato"/>
                <a:cs typeface="Arial" charset="0"/>
              </a:rPr>
              <a:t> </a:t>
            </a:r>
            <a:r>
              <a:rPr lang="en-US" sz="1600" kern="0" dirty="0" smtClean="0">
                <a:solidFill>
                  <a:srgbClr val="5C5C5C"/>
                </a:solidFill>
                <a:latin typeface="Lato"/>
                <a:cs typeface="Arial" charset="0"/>
              </a:rPr>
              <a:t>and </a:t>
            </a:r>
            <a:r>
              <a:rPr lang="en-US" sz="1600" kern="0" dirty="0" smtClean="0">
                <a:solidFill>
                  <a:srgbClr val="5C5C5C"/>
                </a:solidFill>
                <a:latin typeface="Lato"/>
                <a:cs typeface="Arial" charset="0"/>
                <a:hlinkClick r:id="rId5"/>
              </a:rPr>
              <a:t>www.sandec.ch</a:t>
            </a:r>
            <a:r>
              <a:rPr lang="en-US" sz="1600" kern="0" dirty="0" smtClean="0">
                <a:solidFill>
                  <a:srgbClr val="5C5C5C"/>
                </a:solidFill>
                <a:latin typeface="Lato"/>
                <a:cs typeface="Arial" charset="0"/>
              </a:rPr>
              <a:t> for</a:t>
            </a:r>
            <a:r>
              <a:rPr lang="en-US" sz="1600" kern="0" dirty="0">
                <a:solidFill>
                  <a:srgbClr val="5C5C5C"/>
                </a:solidFill>
                <a:latin typeface="Lato"/>
                <a:cs typeface="Arial" charset="0"/>
              </a:rPr>
              <a:t>:</a:t>
            </a:r>
          </a:p>
          <a:p>
            <a:pPr marL="285750" indent="-285750">
              <a:buFont typeface="Arial" pitchFamily="34" charset="0"/>
              <a:buChar char="•"/>
              <a:defRPr/>
            </a:pPr>
            <a:r>
              <a:rPr lang="en-US" sz="1600" kern="0" dirty="0">
                <a:solidFill>
                  <a:srgbClr val="5C5C5C"/>
                </a:solidFill>
                <a:latin typeface="Lato"/>
                <a:cs typeface="Arial" charset="0"/>
              </a:rPr>
              <a:t>Latest updates to this document</a:t>
            </a:r>
          </a:p>
          <a:p>
            <a:pPr marL="285750" indent="-285750">
              <a:buFont typeface="Arial" pitchFamily="34" charset="0"/>
              <a:buChar char="•"/>
              <a:defRPr/>
            </a:pPr>
            <a:r>
              <a:rPr lang="en-US" sz="1600" kern="0" dirty="0">
                <a:solidFill>
                  <a:srgbClr val="5C5C5C"/>
                </a:solidFill>
                <a:latin typeface="Lato"/>
                <a:cs typeface="Arial" charset="0"/>
              </a:rPr>
              <a:t>Other workshop &amp; training related </a:t>
            </a:r>
            <a:r>
              <a:rPr lang="en-US" sz="1600" kern="0" dirty="0" smtClean="0">
                <a:solidFill>
                  <a:srgbClr val="5C5C5C"/>
                </a:solidFill>
                <a:latin typeface="Lato"/>
                <a:cs typeface="Arial" charset="0"/>
              </a:rPr>
              <a:t>resources</a:t>
            </a:r>
            <a:endParaRPr lang="en-US" sz="1600" kern="0" dirty="0">
              <a:solidFill>
                <a:srgbClr val="5C5C5C"/>
              </a:solidFill>
              <a:latin typeface="Lato"/>
              <a:cs typeface="Arial" charset="0"/>
            </a:endParaRPr>
          </a:p>
        </p:txBody>
      </p:sp>
    </p:spTree>
    <p:extLst>
      <p:ext uri="{BB962C8B-B14F-4D97-AF65-F5344CB8AC3E}">
        <p14:creationId xmlns:p14="http://schemas.microsoft.com/office/powerpoint/2010/main" val="2851574978"/>
      </p:ext>
    </p:extLst>
  </p:cSld>
  <p:clrMapOvr>
    <a:masterClrMapping/>
  </p:clrMapOvr>
</p:sld>
</file>

<file path=ppt/theme/theme1.xml><?xml version="1.0" encoding="utf-8"?>
<a:theme xmlns:a="http://schemas.openxmlformats.org/drawingml/2006/main" name="EPD_CAWST_EAWAG_PowerPoint_Template--Mar_2016">
  <a:themeElements>
    <a:clrScheme name="Custom 2">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666666"/>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22</TotalTime>
  <Words>478</Words>
  <Application>Microsoft Office PowerPoint</Application>
  <PresentationFormat>On-screen Show (4:3)</PresentationFormat>
  <Paragraphs>55</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Calibri Light</vt:lpstr>
      <vt:lpstr>Lato</vt:lpstr>
      <vt:lpstr>EPD_CAWST_EAWAG_PowerPoint_Template--Mar_2016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8_Quantification and Characterization</dc:title>
  <dc:creator>Sterenn Philippe</dc:creator>
  <cp:lastModifiedBy>Melinda Foran</cp:lastModifiedBy>
  <cp:revision>5</cp:revision>
  <dcterms:created xsi:type="dcterms:W3CDTF">2016-03-18T13:03:40Z</dcterms:created>
  <dcterms:modified xsi:type="dcterms:W3CDTF">2016-08-05T23:02:58Z</dcterms:modified>
</cp:coreProperties>
</file>