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sldIdLst>
    <p:sldId id="318" r:id="rId2"/>
    <p:sldId id="319" r:id="rId3"/>
    <p:sldId id="289" r:id="rId4"/>
    <p:sldId id="257" r:id="rId5"/>
    <p:sldId id="305" r:id="rId6"/>
    <p:sldId id="306" r:id="rId7"/>
    <p:sldId id="307" r:id="rId8"/>
    <p:sldId id="314" r:id="rId9"/>
    <p:sldId id="264" r:id="rId10"/>
    <p:sldId id="316" r:id="rId11"/>
    <p:sldId id="258" r:id="rId12"/>
    <p:sldId id="260" r:id="rId13"/>
    <p:sldId id="291" r:id="rId14"/>
    <p:sldId id="259" r:id="rId15"/>
    <p:sldId id="290" r:id="rId16"/>
    <p:sldId id="295" r:id="rId17"/>
    <p:sldId id="261" r:id="rId18"/>
    <p:sldId id="271" r:id="rId19"/>
    <p:sldId id="297" r:id="rId20"/>
    <p:sldId id="298" r:id="rId21"/>
    <p:sldId id="272" r:id="rId22"/>
    <p:sldId id="299" r:id="rId23"/>
    <p:sldId id="308" r:id="rId24"/>
    <p:sldId id="309" r:id="rId25"/>
    <p:sldId id="313" r:id="rId26"/>
    <p:sldId id="315" r:id="rId27"/>
    <p:sldId id="266" r:id="rId28"/>
    <p:sldId id="268" r:id="rId29"/>
    <p:sldId id="293" r:id="rId30"/>
    <p:sldId id="296" r:id="rId31"/>
    <p:sldId id="267" r:id="rId32"/>
    <p:sldId id="292" r:id="rId33"/>
    <p:sldId id="273" r:id="rId34"/>
    <p:sldId id="274" r:id="rId35"/>
    <p:sldId id="300" r:id="rId36"/>
    <p:sldId id="301" r:id="rId37"/>
    <p:sldId id="275" r:id="rId38"/>
    <p:sldId id="302" r:id="rId39"/>
    <p:sldId id="311" r:id="rId40"/>
    <p:sldId id="312" r:id="rId41"/>
    <p:sldId id="287" r:id="rId42"/>
    <p:sldId id="269" r:id="rId43"/>
    <p:sldId id="317" r:id="rId44"/>
    <p:sldId id="277" r:id="rId45"/>
    <p:sldId id="294" r:id="rId46"/>
    <p:sldId id="280" r:id="rId47"/>
    <p:sldId id="279"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7" autoAdjust="0"/>
  </p:normalViewPr>
  <p:slideViewPr>
    <p:cSldViewPr snapToGrid="0">
      <p:cViewPr>
        <p:scale>
          <a:sx n="70" d="100"/>
          <a:sy n="70" d="100"/>
        </p:scale>
        <p:origin x="-138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E56217A-367F-4044-A073-74CF156BEE54}" type="datetime1">
              <a:rPr lang="en-US"/>
              <a:pPr>
                <a:defRPr/>
              </a:pPr>
              <a:t>7/11/2014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E8156E-373A-446F-8C5D-D20DB543170D}" type="slidenum">
              <a:rPr lang="en-US"/>
              <a:pPr>
                <a:defRPr/>
              </a:pPr>
              <a:t>‹#›</a:t>
            </a:fld>
            <a:endParaRPr lang="en-US"/>
          </a:p>
        </p:txBody>
      </p:sp>
    </p:spTree>
    <p:extLst>
      <p:ext uri="{BB962C8B-B14F-4D97-AF65-F5344CB8AC3E}">
        <p14:creationId xmlns:p14="http://schemas.microsoft.com/office/powerpoint/2010/main" val="12995175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ssinfo.org/fileadmin/user_upload/resources/JMP-report-2012-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ssinfo.org/fileadmin/user_upload/resources/JMP-report-2012-e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8F4C43-3BA9-4227-BB0A-1F37ED3289F3}" type="slidenum">
              <a:rPr lang="en-US" smtClean="0"/>
              <a:pPr eaLnBrk="1" hangingPunct="1"/>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E63F9A-6208-44A5-A968-C29DEBCEEC3C}" type="slidenum">
              <a:rPr lang="en-US" smtClean="0"/>
              <a:pPr eaLnBrk="1" hangingPunct="1"/>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Based on the proportion of the world population that still uses unimproved water sources, stimulates the inclusion of increasing the access to improved water sources are part of the UN Millennium Development Goals (MDG).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MDGs have stimulated a global focus on increasing access to safe water and other key issues.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 All of these issues are ones that cause the cycle of poverty to continue, which affects billions of people across the globe.  </a:t>
            </a:r>
          </a:p>
          <a:p>
            <a:pPr eaLnBrk="1" hangingPunct="1">
              <a:spcBef>
                <a:spcPct val="0"/>
              </a:spcBef>
            </a:pPr>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DA46AB-5912-48AE-BDCB-8E49B1B9E5B5}" type="slidenum">
              <a:rPr lang="en-US" smtClean="0"/>
              <a:pPr eaLnBrk="1" hangingPunct="1"/>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Progress as of 2006:</a:t>
            </a:r>
          </a:p>
          <a:p>
            <a:pPr eaLnBrk="1" hangingPunct="1">
              <a:spcBef>
                <a:spcPct val="0"/>
              </a:spcBef>
            </a:pPr>
            <a:r>
              <a:rPr lang="en-US" smtClean="0">
                <a:ea typeface="ＭＳ Ｐゴシック" pitchFamily="34" charset="-128"/>
              </a:rPr>
              <a:t>The number of people with access to safe drinking-water rose from 4.1 billion in 1990 to 5.7 billion in 2006.</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Available at:</a:t>
            </a:r>
          </a:p>
          <a:p>
            <a:pPr eaLnBrk="1" hangingPunct="1">
              <a:spcBef>
                <a:spcPct val="0"/>
              </a:spcBef>
            </a:pPr>
            <a:r>
              <a:rPr lang="en-CA" u="sng" smtClean="0">
                <a:ea typeface="ＭＳ Ｐゴシック" pitchFamily="34" charset="-128"/>
                <a:hlinkClick r:id="rId3"/>
              </a:rPr>
              <a:t>http://www.wssinfo.org/fileadmin/user_upload/resources/JMP-report-2012-en.pdf</a:t>
            </a:r>
            <a:endParaRPr lang="en-CA"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EB0441-5A4D-4E76-B891-3DA29541CC7D}" type="slidenum">
              <a:rPr lang="en-US" smtClean="0"/>
              <a:pPr eaLnBrk="1" hangingPunct="1"/>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Based on the proportion of the world population that still uses unimproved water sources, stimulates the inclusion of increasing the access to improved water sources are part of the UN Millennium Development Goals (MDG).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MDGs have stimulated a global focus on increasing access to safe water and other key issues.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 All of these issues are ones that cause the cycle of poverty to continue, which affects billions of people across the globe.  </a:t>
            </a:r>
          </a:p>
          <a:p>
            <a:pPr eaLnBrk="1" hangingPunct="1">
              <a:spcBef>
                <a:spcPct val="0"/>
              </a:spcBef>
            </a:pPr>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359C19-6EF4-4E70-BA0B-4C4CC8C8F149}" type="slidenum">
              <a:rPr lang="en-US" smtClean="0"/>
              <a:pPr eaLnBrk="1" hangingPunct="1"/>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Progress as of 2006:</a:t>
            </a:r>
          </a:p>
          <a:p>
            <a:pPr eaLnBrk="1" hangingPunct="1">
              <a:spcBef>
                <a:spcPct val="0"/>
              </a:spcBef>
            </a:pPr>
            <a:r>
              <a:rPr lang="en-US" smtClean="0">
                <a:ea typeface="ＭＳ Ｐゴシック" pitchFamily="34" charset="-128"/>
              </a:rPr>
              <a:t>The number of people with access to safe drinking-water rose from 4.1 billion in 1990 to 5.7 billion in 2006.</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Available at:</a:t>
            </a:r>
          </a:p>
          <a:p>
            <a:pPr eaLnBrk="1" hangingPunct="1">
              <a:spcBef>
                <a:spcPct val="0"/>
              </a:spcBef>
            </a:pPr>
            <a:r>
              <a:rPr lang="en-CA" u="sng" smtClean="0">
                <a:ea typeface="ＭＳ Ｐゴシック" pitchFamily="34" charset="-128"/>
                <a:hlinkClick r:id="rId3"/>
              </a:rPr>
              <a:t>http://www.wssinfo.org/fileadmin/user_upload/resources/JMP-report-2012-en.pdf</a:t>
            </a:r>
            <a:endParaRPr lang="en-CA"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97DC1E-37E3-4BD4-B2C7-CFD498A2101D}" type="slidenum">
              <a:rPr lang="en-US" smtClean="0"/>
              <a:pPr eaLnBrk="1" hangingPunct="1"/>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Data collected from 1990 to 2006.</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Increase in the amount of improved drinking water sources.</a:t>
            </a:r>
          </a:p>
          <a:p>
            <a:pPr eaLnBrk="1" hangingPunct="1">
              <a:spcBef>
                <a:spcPct val="0"/>
              </a:spcBef>
            </a:pPr>
            <a:r>
              <a:rPr lang="en-US" smtClean="0">
                <a:ea typeface="ＭＳ Ｐゴシック" pitchFamily="34" charset="-128"/>
              </a:rPr>
              <a:t>Reduction in the amount of unimproved water sources.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largest concentration of unimproved water sources is in Sub saharan Africa. </a:t>
            </a:r>
          </a:p>
          <a:p>
            <a:pPr eaLnBrk="1" hangingPunct="1">
              <a:spcBef>
                <a:spcPct val="0"/>
              </a:spcBef>
            </a:pPr>
            <a:r>
              <a:rPr lang="en-US" smtClean="0">
                <a:ea typeface="ＭＳ Ｐゴシック" pitchFamily="34" charset="-128"/>
              </a:rPr>
              <a:t>A large concentration also in all parts of Asia.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643CF5-FB0F-4790-9989-B80FA94F8B27}" type="slidenum">
              <a:rPr lang="en-US" smtClean="0"/>
              <a:pPr eaLnBrk="1" hangingPunct="1"/>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Data collected from 1990 to 2006.</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Increase in the amount of improved drinking water sources.</a:t>
            </a:r>
          </a:p>
          <a:p>
            <a:pPr eaLnBrk="1" hangingPunct="1">
              <a:spcBef>
                <a:spcPct val="0"/>
              </a:spcBef>
            </a:pPr>
            <a:r>
              <a:rPr lang="en-US" smtClean="0">
                <a:ea typeface="ＭＳ Ｐゴシック" pitchFamily="34" charset="-128"/>
              </a:rPr>
              <a:t>Reduction in the amount of unimproved water sources.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largest concentration of unimproved water sources is in Sub saharan Africa. </a:t>
            </a:r>
          </a:p>
          <a:p>
            <a:pPr eaLnBrk="1" hangingPunct="1">
              <a:spcBef>
                <a:spcPct val="0"/>
              </a:spcBef>
            </a:pPr>
            <a:r>
              <a:rPr lang="en-US" smtClean="0">
                <a:ea typeface="ＭＳ Ｐゴシック" pitchFamily="34" charset="-128"/>
              </a:rPr>
              <a:t>A large concentration also in all parts of Asia.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E2CDF6-99B1-4675-ACBC-083E204CE1BD}" type="slidenum">
              <a:rPr lang="en-US" smtClean="0"/>
              <a:pPr eaLnBrk="1" hangingPunct="1"/>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4F6A53-320D-407C-88A1-ACF92204B4E7}" type="slidenum">
              <a:rPr lang="en-US" smtClean="0"/>
              <a:pPr eaLnBrk="1" hangingPunct="1"/>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802E3CF-27DF-4180-8236-5720615274E6}" type="slidenum">
              <a:rPr lang="en-US" smtClean="0"/>
              <a:pPr eaLnBrk="1" hangingPunct="1"/>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8EB2CB-6B09-4E40-8C91-AC560AE09233}" type="slidenum">
              <a:rPr lang="en-US" smtClean="0"/>
              <a:pPr eaLnBrk="1" hangingPunct="1"/>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154E3B-58E3-4F86-A967-3DF92046567D}" type="slidenum">
              <a:rPr lang="en-US" smtClean="0"/>
              <a:pPr eaLnBrk="1" hangingPunct="1"/>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37DDEC-AA13-48AE-A331-E44D84A5ED16}" type="slidenum">
              <a:rPr lang="en-US" smtClean="0"/>
              <a:pPr eaLnBrk="1" hangingPunct="1"/>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Note: Just because people have access to a safe latrine does NOT mean they will use it. </a:t>
            </a:r>
          </a:p>
          <a:p>
            <a:pPr eaLnBrk="1" hangingPunct="1"/>
            <a:r>
              <a:rPr lang="en-US" smtClean="0">
                <a:ea typeface="ＭＳ Ｐゴシック" pitchFamily="34" charset="-128"/>
              </a:rPr>
              <a:t>MDG monitoring does NOT track how many people actually use the facilities.  </a:t>
            </a:r>
          </a:p>
          <a:p>
            <a:pPr eaLnBrk="1" hangingPunct="1"/>
            <a:r>
              <a:rPr lang="en-US" smtClean="0">
                <a:ea typeface="ＭＳ Ｐゴシック" pitchFamily="34" charset="-128"/>
              </a:rPr>
              <a:t>There is a sliding scale, or ladder, of safe and desirable sanitation facilities.  Digging a hole and covering the feces is not considered improved sanitation, but it is better than open defecation. </a:t>
            </a:r>
            <a:endParaRPr lang="en-CA"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37DDEC-AA13-48AE-A331-E44D84A5ED16}" type="slidenum">
              <a:rPr lang="en-US" smtClean="0"/>
              <a:pPr eaLnBrk="1" hangingPunct="1"/>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34" charset="-128"/>
              </a:rPr>
              <a:t>Unimproved sanitation facilities do not ensure a hygienic separation of human excreta from human contact and include:</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Pit latrines without slabs or platforms or open pit</a:t>
            </a:r>
          </a:p>
          <a:p>
            <a:pPr eaLnBrk="1" hangingPunct="1">
              <a:spcBef>
                <a:spcPct val="0"/>
              </a:spcBef>
            </a:pPr>
            <a:r>
              <a:rPr lang="en-US" dirty="0" smtClean="0">
                <a:ea typeface="ＭＳ Ｐゴシック" pitchFamily="34" charset="-128"/>
              </a:rPr>
              <a:t>Hanging latrines (drop</a:t>
            </a:r>
            <a:r>
              <a:rPr lang="en-US" baseline="0" dirty="0" smtClean="0">
                <a:ea typeface="ＭＳ Ｐゴシック" pitchFamily="34" charset="-128"/>
              </a:rPr>
              <a:t> into water)</a:t>
            </a: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Bucket latrines</a:t>
            </a:r>
          </a:p>
          <a:p>
            <a:pPr eaLnBrk="1" hangingPunct="1">
              <a:spcBef>
                <a:spcPct val="0"/>
              </a:spcBef>
            </a:pPr>
            <a:r>
              <a:rPr lang="en-US" dirty="0" smtClean="0">
                <a:ea typeface="ＭＳ Ｐゴシック" pitchFamily="34" charset="-128"/>
              </a:rPr>
              <a:t>Open defecation in fields, forests, bushes, bodies of water or other open spaces, or disposal of human feces with other forms of solid waste.</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Whether</a:t>
            </a:r>
            <a:r>
              <a:rPr lang="en-US" baseline="0" dirty="0" smtClean="0">
                <a:ea typeface="ＭＳ Ｐゴシック" pitchFamily="34" charset="-128"/>
              </a:rPr>
              <a:t> shared or public latrines are “unimproved” is under debate. If these facilities are not well maintained (kept clean), they will not be hygienic and therefore not safe. If latrines are shared between a few families who all know each other, it is more likely they will keep the latrine clean.</a:t>
            </a: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402CDF-EB49-4F26-94CC-41D268E291BA}" type="slidenum">
              <a:rPr lang="en-US" smtClean="0"/>
              <a:pPr eaLnBrk="1" hangingPunct="1"/>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Improved sanitation include sanitation facilities that hygienically separate human excreta from human contact.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Access to basic sanitation is measured against the proxy indicator: </a:t>
            </a:r>
          </a:p>
          <a:p>
            <a:pPr eaLnBrk="1" hangingPunct="1">
              <a:spcBef>
                <a:spcPct val="0"/>
              </a:spcBef>
            </a:pPr>
            <a:r>
              <a:rPr lang="en-US" smtClean="0">
                <a:ea typeface="ＭＳ Ｐゴシック" pitchFamily="34" charset="-128"/>
              </a:rPr>
              <a:t>the proportion of people using improved sanitation facilities (such as those with sewer connections, septic system connections, pour-flush latrines, ventilated improved pit latrines and pit latrines with a slab or covered pit)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Shared sanitation facilities are otherwise-acceptable improved sanitation facilities that are shared between two or more households. Shared facilities include public toilets and are not considered improved.</a:t>
            </a:r>
          </a:p>
          <a:p>
            <a:pPr eaLnBrk="1" hangingPunct="1">
              <a:spcBef>
                <a:spcPct val="0"/>
              </a:spcBef>
            </a:pPr>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B6AFDF-9311-4E40-8982-B301CDFC3825}" type="slidenum">
              <a:rPr lang="en-US" smtClean="0"/>
              <a:pPr eaLnBrk="1" hangingPunct="1"/>
              <a:t>31</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Based on the proportion of the world population that still uses unimproved sanitation facilities, stimulates the inclusion of increasing the access to improved sanitation facilities are part of the UNDP Millennium Development Goals (MDG).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MDGs have stimulated a global focus on increasing access to sanitation facilities and other key issues.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 All of these issues are ones that cause the cycle of poverty to continue, which affects billions of people across the globe.  </a:t>
            </a:r>
          </a:p>
          <a:p>
            <a:pPr eaLnBrk="1" hangingPunct="1">
              <a:spcBef>
                <a:spcPct val="0"/>
              </a:spcBef>
            </a:pPr>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7574EC-4310-45B6-A025-0F2933559D4F}" type="slidenum">
              <a:rPr lang="en-US" smtClean="0"/>
              <a:pPr eaLnBrk="1" hangingPunct="1"/>
              <a:t>33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Point out the areas of the globe that are not on track to meet the sanitation targets: Asia and Africa. As well as parts of Europe and South America.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Many more countries that are not on track to improved sanitation facilities than the improved water sources.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Ask: H</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926534-42FE-4AAA-98D2-A23BFBD98A2C}" type="slidenum">
              <a:rPr lang="en-US" smtClean="0"/>
              <a:pPr eaLnBrk="1" hangingPunct="1"/>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Based on the proportion of the world population that still uses unimproved sanitation facilities, stimulates the inclusion of increasing the access to improved sanitation facilities are part of the UNDP Millennium Development Goals (MDG).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MDGs have stimulated a global focus on increasing access to sanitation facilities and other key issues.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 All of these issues are ones that cause the cycle of poverty to continue, which affects billions of people across the globe.  </a:t>
            </a:r>
          </a:p>
          <a:p>
            <a:pPr eaLnBrk="1" hangingPunct="1">
              <a:spcBef>
                <a:spcPct val="0"/>
              </a:spcBef>
            </a:pPr>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27E5BD-2D93-4221-A0D1-EA0AC585106D}" type="slidenum">
              <a:rPr lang="en-US" smtClean="0"/>
              <a:pPr eaLnBrk="1" hangingPunct="1"/>
              <a:t>35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Point out the areas of the globe that are not on track to meet the sanitation targets: Asia and Africa. As well as parts of Europe and South America.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Many more countries that are not on track to improved sanitation facilities than the improved water sources.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Ask: H</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AF105D-00A7-4D9E-BFBA-57CB7A997F32}" type="slidenum">
              <a:rPr lang="en-US" smtClean="0"/>
              <a:pPr eaLnBrk="1" hangingPunct="1"/>
              <a:t>36</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133BC4-20B9-400D-A0EA-57B2901DCB89}" type="slidenum">
              <a:rPr lang="en-US" smtClean="0"/>
              <a:pPr eaLnBrk="1" hangingPunct="1"/>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Point out the areas of the globe that are not on track to meet the sanitation targets: Asia and Africa. As well as parts of Europe and South America.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Many more countries that are not on track to improved sanitation facilities than the improved water sources.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Ask: H</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27387C-8A36-41D0-BE51-0BEF4EFF58C6}" type="slidenum">
              <a:rPr lang="en-US" smtClean="0"/>
              <a:pPr eaLnBrk="1" hangingPunct="1"/>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CAE78F-5B66-41E3-B7BD-BCCCFDE9B5BD}" type="slidenum">
              <a:rPr lang="en-US" smtClean="0"/>
              <a:pPr eaLnBrk="1" hangingPunct="1"/>
              <a:t>6</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Africa and Asia</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E51D74-C87E-4FA5-8228-9F0F23FE4D5E}" type="slidenum">
              <a:rPr lang="en-US" smtClean="0"/>
              <a:pPr eaLnBrk="1" hangingPunct="1"/>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0450A1-A7CC-40F7-B943-B79C5D889CDC}" type="slidenum">
              <a:rPr lang="en-US" smtClean="0"/>
              <a:pPr eaLnBrk="1" hangingPunct="1"/>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A16DF3-5BF4-44A8-BC77-2631BABC9865}" type="slidenum">
              <a:rPr lang="en-US" smtClean="0"/>
              <a:pPr eaLnBrk="1" hangingPunct="1"/>
              <a:t>41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34" charset="-128"/>
              </a:rPr>
              <a:t>Without having improved sanitation facilities the chance of contamination of water is still high. </a:t>
            </a:r>
          </a:p>
          <a:p>
            <a:pPr eaLnBrk="1" hangingPunct="1">
              <a:spcBef>
                <a:spcPct val="0"/>
              </a:spcBef>
            </a:pPr>
            <a:r>
              <a:rPr lang="en-US" dirty="0" smtClean="0">
                <a:ea typeface="ＭＳ Ｐゴシック" pitchFamily="34" charset="-128"/>
              </a:rPr>
              <a:t>Even with an improved water source if the efforts aren’t collaborated with improved sanitation, then health could still not improve. </a:t>
            </a:r>
          </a:p>
          <a:p>
            <a:pPr eaLnBrk="1" hangingPunct="1">
              <a:spcBef>
                <a:spcPct val="0"/>
              </a:spcBef>
            </a:pPr>
            <a:r>
              <a:rPr lang="en-US" dirty="0" smtClean="0">
                <a:ea typeface="ＭＳ Ｐゴシック" pitchFamily="34" charset="-128"/>
              </a:rPr>
              <a:t>If there is more water provided (quantity),</a:t>
            </a:r>
            <a:r>
              <a:rPr lang="en-US" baseline="0" dirty="0" smtClean="0">
                <a:ea typeface="ＭＳ Ｐゴシック" pitchFamily="34" charset="-128"/>
              </a:rPr>
              <a:t> it may create more sanitation problems (drainage, mosquitoes)</a:t>
            </a:r>
            <a:endParaRPr lang="en-US" dirty="0"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468651-A4A3-40D1-A873-9A71BB7E5BBA}" type="slidenum">
              <a:rPr lang="en-US" smtClean="0"/>
              <a:pPr eaLnBrk="1" hangingPunct="1"/>
              <a:t>42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defRPr/>
            </a:pPr>
            <a:r>
              <a:rPr lang="en-US" sz="1200" dirty="0" smtClean="0"/>
              <a:t>You may hear about the MDGs (in the</a:t>
            </a:r>
            <a:r>
              <a:rPr lang="en-US" sz="1200" baseline="0" dirty="0" smtClean="0"/>
              <a:t> context of </a:t>
            </a:r>
            <a:r>
              <a:rPr lang="en-US" sz="1200" dirty="0" smtClean="0"/>
              <a:t>funding/donor priorities, or in international government and NGO-talk)</a:t>
            </a:r>
          </a:p>
          <a:p>
            <a:pPr marL="0" indent="0" eaLnBrk="1" hangingPunct="1">
              <a:buNone/>
              <a:defRPr/>
            </a:pPr>
            <a:r>
              <a:rPr lang="en-US" sz="1200" dirty="0" smtClean="0"/>
              <a:t>It is</a:t>
            </a:r>
            <a:r>
              <a:rPr lang="en-US" sz="1200" baseline="0" dirty="0" smtClean="0"/>
              <a:t> not NGO’s responsibility to report on achieving MDGs – they are monitored by the national governments</a:t>
            </a:r>
          </a:p>
          <a:p>
            <a:pPr marL="0" indent="0" eaLnBrk="1" hangingPunct="1">
              <a:buNone/>
              <a:defRPr/>
            </a:pPr>
            <a:endParaRPr lang="en-US" sz="1200" baseline="0" dirty="0" smtClean="0"/>
          </a:p>
          <a:p>
            <a:pPr marL="0" indent="0" eaLnBrk="1" hangingPunct="1">
              <a:buNone/>
              <a:defRPr/>
            </a:pPr>
            <a:r>
              <a:rPr lang="en-US" sz="1200" baseline="0" dirty="0" smtClean="0"/>
              <a:t>The goals for after 2015 are currently being defined (as of 2012). </a:t>
            </a:r>
          </a:p>
          <a:p>
            <a:pPr marL="0" indent="0" eaLnBrk="1" hangingPunct="1">
              <a:buNone/>
              <a:defRPr/>
            </a:pPr>
            <a:r>
              <a:rPr lang="en-US" sz="1200" baseline="0" dirty="0" smtClean="0"/>
              <a:t>-Drinking Water: At this point, it looks like they will still have definitions of “improved” and “unimproved” water sources, but will also include considerations of access, affordability, and equity – whether the poorest of the poor and rural populations are gaining access as well as the wealthy and urban populations. There may be a “ladder” approach, acknowledging a basic level of service/access, and a higher, more convenient level of service/access.</a:t>
            </a:r>
          </a:p>
          <a:p>
            <a:pPr marL="0" indent="0" eaLnBrk="1" hangingPunct="1">
              <a:buNone/>
              <a:defRPr/>
            </a:pPr>
            <a:endParaRPr lang="en-US" sz="1200" baseline="0" dirty="0" smtClean="0"/>
          </a:p>
          <a:p>
            <a:pPr marL="0" indent="0" eaLnBrk="1" hangingPunct="1">
              <a:buNone/>
              <a:defRPr/>
            </a:pPr>
            <a:r>
              <a:rPr lang="en-US" sz="1200" baseline="0" dirty="0" smtClean="0"/>
              <a:t>-Sanitation: there will be more emphasis on ending open defecation, coverage and use of latrines (whether the whole community has access, whether the poorest of the poor have access, and whether everyone uses the latrines), the sanitation chain (whether latrines are emptied and waste safely disposed of or reused), and having latrines in all schools and health </a:t>
            </a:r>
            <a:r>
              <a:rPr lang="en-US" sz="1200" baseline="0" dirty="0" err="1" smtClean="0"/>
              <a:t>centres</a:t>
            </a:r>
            <a:r>
              <a:rPr lang="en-US" sz="1200" baseline="0" dirty="0" smtClean="0"/>
              <a:t>.</a:t>
            </a:r>
          </a:p>
          <a:p>
            <a:pPr marL="0" indent="0" eaLnBrk="1" hangingPunct="1">
              <a:buNone/>
              <a:defRPr/>
            </a:pPr>
            <a:endParaRPr lang="en-US" sz="1200" baseline="0" dirty="0" smtClean="0"/>
          </a:p>
          <a:p>
            <a:pPr marL="0" indent="0" eaLnBrk="1" hangingPunct="1">
              <a:buNone/>
              <a:defRPr/>
            </a:pPr>
            <a:r>
              <a:rPr lang="en-US" sz="1200" baseline="0" dirty="0" smtClean="0"/>
              <a:t>-There may also be targets for hygiene and equity included. </a:t>
            </a:r>
            <a:endParaRPr lang="en-US" sz="120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468651-A4A3-40D1-A873-9A71BB7E5BBA}" type="slidenum">
              <a:rPr lang="en-US" smtClean="0"/>
              <a:pPr eaLnBrk="1" hangingPunct="1"/>
              <a:t>43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itchFamily="34" charset="-128"/>
              </a:rPr>
              <a:t>Disease spreading = ill health = unable to go to school = unable to work = lack of productivity = lack of economic growth = poverty.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4F7571F-D825-404E-AB3D-09FFF803197A}" type="slidenum">
              <a:rPr lang="en-US" smtClean="0"/>
              <a:pPr eaLnBrk="1" hangingPunct="1"/>
              <a:t>44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r>
              <a:rPr lang="en-US" dirty="0" smtClean="0">
                <a:ea typeface="+mn-ea"/>
              </a:rPr>
              <a:t>Lead the discussion to the context of the workshop. </a:t>
            </a:r>
          </a:p>
          <a:p>
            <a:pPr eaLnBrk="1" fontAlgn="auto" hangingPunct="1">
              <a:spcBef>
                <a:spcPts val="0"/>
              </a:spcBef>
              <a:spcAft>
                <a:spcPts val="0"/>
              </a:spcAft>
              <a:defRPr/>
            </a:pPr>
            <a:endParaRPr lang="en-US" dirty="0" smtClean="0">
              <a:ea typeface="+mn-ea"/>
            </a:endParaRPr>
          </a:p>
          <a:p>
            <a:pPr marL="228600" indent="-228600" eaLnBrk="1" fontAlgn="auto" hangingPunct="1">
              <a:spcBef>
                <a:spcPts val="0"/>
              </a:spcBef>
              <a:spcAft>
                <a:spcPts val="0"/>
              </a:spcAft>
              <a:buFontTx/>
              <a:buAutoNum type="arabicPeriod"/>
              <a:defRPr/>
            </a:pPr>
            <a:r>
              <a:rPr lang="en-US" dirty="0" smtClean="0">
                <a:ea typeface="+mn-ea"/>
              </a:rPr>
              <a:t>Improving access to safe drinking water</a:t>
            </a:r>
          </a:p>
          <a:p>
            <a:pPr marL="228600" indent="-228600" eaLnBrk="1" fontAlgn="auto" hangingPunct="1">
              <a:spcBef>
                <a:spcPts val="0"/>
              </a:spcBef>
              <a:spcAft>
                <a:spcPts val="0"/>
              </a:spcAft>
              <a:buFontTx/>
              <a:buAutoNum type="arabicPeriod"/>
              <a:defRPr/>
            </a:pPr>
            <a:r>
              <a:rPr lang="en-US" dirty="0" smtClean="0">
                <a:ea typeface="+mn-ea"/>
              </a:rPr>
              <a:t>Basic sanitation facilities.</a:t>
            </a:r>
          </a:p>
          <a:p>
            <a:pPr marL="228600" indent="-228600" eaLnBrk="1" fontAlgn="auto" hangingPunct="1">
              <a:spcBef>
                <a:spcPts val="0"/>
              </a:spcBef>
              <a:spcAft>
                <a:spcPts val="0"/>
              </a:spcAft>
              <a:buFontTx/>
              <a:buAutoNum type="arabicPeriod"/>
              <a:defRPr/>
            </a:pPr>
            <a:r>
              <a:rPr lang="en-US" dirty="0" smtClean="0">
                <a:ea typeface="+mn-ea"/>
              </a:rPr>
              <a:t>Hygiene Education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38E4A9-4A86-466D-98F8-A56A58F6265A}" type="slidenum">
              <a:rPr lang="en-US" smtClean="0"/>
              <a:pPr eaLnBrk="1" hangingPunct="1"/>
              <a:t>46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smtClean="0">
                <a:ea typeface="ＭＳ Ｐゴシック" pitchFamily="34" charset="-128"/>
              </a:rPr>
              <a:t>This is where you can lead the discussion to:</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buFontTx/>
              <a:buAutoNum type="arabicPeriod"/>
            </a:pPr>
            <a:r>
              <a:rPr lang="en-US" smtClean="0">
                <a:ea typeface="ＭＳ Ｐゴシック" pitchFamily="34" charset="-128"/>
              </a:rPr>
              <a:t>Household water treatment as opposed to community water treatment – as if there is a lack of sanitation, if the treatment is in the household at the point of use, there is less likelihood of spreading disease</a:t>
            </a:r>
          </a:p>
          <a:p>
            <a:pPr eaLnBrk="1" hangingPunct="1">
              <a:lnSpc>
                <a:spcPct val="90000"/>
              </a:lnSpc>
              <a:spcBef>
                <a:spcPct val="0"/>
              </a:spcBef>
              <a:buFontTx/>
              <a:buAutoNum type="arabicPeriod"/>
            </a:pPr>
            <a:endParaRPr lang="en-US" smtClean="0">
              <a:ea typeface="ＭＳ Ｐゴシック" pitchFamily="34" charset="-128"/>
            </a:endParaRPr>
          </a:p>
          <a:p>
            <a:pPr eaLnBrk="1" hangingPunct="1">
              <a:lnSpc>
                <a:spcPct val="90000"/>
              </a:lnSpc>
              <a:spcBef>
                <a:spcPct val="0"/>
              </a:spcBef>
              <a:buFontTx/>
              <a:buAutoNum type="arabicPeriod"/>
            </a:pPr>
            <a:r>
              <a:rPr lang="en-US" smtClean="0">
                <a:ea typeface="ＭＳ Ｐゴシック" pitchFamily="34" charset="-128"/>
              </a:rPr>
              <a:t>Improved sanitation implementation and practices combined with the implementation of HWTS. </a:t>
            </a:r>
          </a:p>
          <a:p>
            <a:pPr eaLnBrk="1" hangingPunct="1">
              <a:lnSpc>
                <a:spcPct val="90000"/>
              </a:lnSpc>
              <a:spcBef>
                <a:spcPct val="0"/>
              </a:spcBef>
              <a:buFontTx/>
              <a:buAutoNum type="arabicPeriod"/>
            </a:pPr>
            <a:endParaRPr lang="en-US" smtClean="0">
              <a:ea typeface="ＭＳ Ｐゴシック" pitchFamily="34" charset="-128"/>
            </a:endParaRPr>
          </a:p>
          <a:p>
            <a:pPr eaLnBrk="1" hangingPunct="1">
              <a:lnSpc>
                <a:spcPct val="90000"/>
              </a:lnSpc>
              <a:spcBef>
                <a:spcPct val="0"/>
              </a:spcBef>
              <a:buFontTx/>
              <a:buAutoNum type="arabicPeriod"/>
            </a:pPr>
            <a:r>
              <a:rPr lang="en-US" smtClean="0">
                <a:ea typeface="ＭＳ Ｐゴシック" pitchFamily="34" charset="-128"/>
              </a:rPr>
              <a:t>Improved Management of systems</a:t>
            </a:r>
            <a:endParaRPr lang="en-US" sz="2400" smtClean="0">
              <a:ea typeface="ＭＳ Ｐゴシック" pitchFamily="34" charset="-128"/>
            </a:endParaRPr>
          </a:p>
          <a:p>
            <a:pPr marL="990600" lvl="1" indent="-533400" eaLnBrk="1" hangingPunct="1">
              <a:lnSpc>
                <a:spcPct val="80000"/>
              </a:lnSpc>
              <a:spcBef>
                <a:spcPct val="0"/>
              </a:spcBef>
              <a:buFontTx/>
              <a:buChar char="•"/>
            </a:pPr>
            <a:r>
              <a:rPr lang="en-US" sz="2400" smtClean="0">
                <a:ea typeface="ＭＳ Ｐゴシック" pitchFamily="34" charset="-128"/>
              </a:rPr>
              <a:t>de-centralization of responsibility and ownership</a:t>
            </a:r>
          </a:p>
          <a:p>
            <a:pPr marL="990600" lvl="1" indent="-533400" eaLnBrk="1" hangingPunct="1">
              <a:lnSpc>
                <a:spcPct val="80000"/>
              </a:lnSpc>
              <a:spcBef>
                <a:spcPct val="0"/>
              </a:spcBef>
              <a:buFontTx/>
              <a:buChar char="•"/>
            </a:pPr>
            <a:r>
              <a:rPr lang="en-US" sz="2400" smtClean="0">
                <a:ea typeface="ＭＳ Ｐゴシック" pitchFamily="34" charset="-128"/>
              </a:rPr>
              <a:t>community capacity development</a:t>
            </a:r>
          </a:p>
          <a:p>
            <a:pPr marL="990600" lvl="1" indent="-533400" eaLnBrk="1" hangingPunct="1">
              <a:lnSpc>
                <a:spcPct val="80000"/>
              </a:lnSpc>
              <a:spcBef>
                <a:spcPct val="0"/>
              </a:spcBef>
              <a:buFontTx/>
              <a:buChar char="•"/>
            </a:pPr>
            <a:r>
              <a:rPr lang="en-US" sz="2400" smtClean="0">
                <a:ea typeface="ＭＳ Ｐゴシック" pitchFamily="34" charset="-128"/>
              </a:rPr>
              <a:t>efficient spare parts distribution networks</a:t>
            </a:r>
          </a:p>
          <a:p>
            <a:pPr marL="990600" lvl="1" indent="-533400" eaLnBrk="1" hangingPunct="1">
              <a:lnSpc>
                <a:spcPct val="80000"/>
              </a:lnSpc>
              <a:spcBef>
                <a:spcPct val="0"/>
              </a:spcBef>
              <a:buFontTx/>
              <a:buChar char="•"/>
            </a:pPr>
            <a:r>
              <a:rPr lang="en-US" sz="2400" smtClean="0">
                <a:ea typeface="ＭＳ Ｐゴシック" pitchFamily="34" charset="-128"/>
              </a:rPr>
              <a:t>providing choice of service levels to communities (“technology ladders”)</a:t>
            </a:r>
          </a:p>
          <a:p>
            <a:pPr eaLnBrk="1" hangingPunct="1">
              <a:lnSpc>
                <a:spcPct val="80000"/>
              </a:lnSpc>
              <a:spcBef>
                <a:spcPct val="0"/>
              </a:spcBef>
            </a:pPr>
            <a:endParaRPr lang="en-US" smtClean="0">
              <a:ea typeface="ＭＳ Ｐゴシック" pitchFamily="34" charset="-128"/>
            </a:endParaRPr>
          </a:p>
          <a:p>
            <a:pPr eaLnBrk="1" hangingPunct="1">
              <a:lnSpc>
                <a:spcPct val="80000"/>
              </a:lnSpc>
              <a:spcBef>
                <a:spcPct val="0"/>
              </a:spcBef>
            </a:pPr>
            <a:r>
              <a:rPr lang="en-US" smtClean="0">
                <a:ea typeface="ＭＳ Ｐゴシック" pitchFamily="34" charset="-128"/>
              </a:rPr>
              <a:t>4. Collect other ideas from the participants. </a:t>
            </a:r>
          </a:p>
          <a:p>
            <a:pPr eaLnBrk="1" hangingPunct="1">
              <a:lnSpc>
                <a:spcPct val="80000"/>
              </a:lnSpc>
              <a:spcBef>
                <a:spcPct val="0"/>
              </a:spcBef>
            </a:pPr>
            <a:endParaRPr lang="en-US" smtClean="0">
              <a:ea typeface="ＭＳ Ｐゴシック" pitchFamily="34" charset="-128"/>
            </a:endParaRPr>
          </a:p>
          <a:p>
            <a:pPr eaLnBrk="1" hangingPunct="1">
              <a:lnSpc>
                <a:spcPct val="80000"/>
              </a:lnSpc>
              <a:spcBef>
                <a:spcPct val="0"/>
              </a:spcBef>
            </a:pPr>
            <a:r>
              <a:rPr lang="en-US" smtClean="0">
                <a:ea typeface="ＭＳ Ｐゴシック" pitchFamily="34" charset="-128"/>
              </a:rPr>
              <a:t>Review the learning expectations with the entire group. Ask participants whether or not the expectations have been met. If not, give options for participants to find the information they were looking for or identify next steps for follow up.</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8B3AAD-4AAC-47C8-BF51-285BB1128F37}" type="slidenum">
              <a:rPr lang="en-US" smtClean="0"/>
              <a:pPr eaLnBrk="1" hangingPunct="1"/>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819961-311F-4B0F-A1FE-44F5CEAE3B46}" type="slidenum">
              <a:rPr lang="en-US" smtClean="0"/>
              <a:pPr eaLnBrk="1" hangingPunct="1"/>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ea typeface="ＭＳ Ｐゴシック" pitchFamily="34" charset="-128"/>
              </a:rPr>
              <a:t>MDGs are good to know about. They have been good to inspire the international community to get behind pressing development issues.  You may hear about them while doing international development work. But they don’t have much impact on your work on the ground. </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About the MDGs:</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In September 2000, 189 heads of state adopted the UN Millennium Declaration and endorsed a framework for development. </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The plan was for countries and development partners to work together to increase access to the resources needed to reduce poverty and hunger, and tackle ill-health, gender inequality, lack of education, lack of access to clean water and environmental degradation.</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They established eight Millennium Development Goals (MDGs), set targets for 2015, and identified a number of indicators for monitoring progress, several of which relate directly to health. </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All goals and their targets are measured in terms of progress since 1990. Reporting on progress towards the MDGs has underscored the importance of working with countries to generate more reliable and timely data. Currently available data show that while some countries have made impressive gains in achieving health-related targets, others are falling behind. Often the countries making the least progress are those affected by high levels of HIV/AIDS, economic hardship or conflict.</a:t>
            </a:r>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FBB26F-86A9-4561-96CD-8D67455F50B9}"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Ironically, safe water and sanitation is necessary</a:t>
            </a:r>
            <a:r>
              <a:rPr lang="en-US" baseline="0" dirty="0" smtClean="0">
                <a:ea typeface="ＭＳ Ｐゴシック" pitchFamily="34" charset="-128"/>
              </a:rPr>
              <a:t> for achieving all the other goals, yet it is only mentioned in a target buried in Goal #7 about the Environment!</a:t>
            </a:r>
          </a:p>
          <a:p>
            <a:pPr eaLnBrk="1" hangingPunct="1"/>
            <a:endParaRPr lang="en-US" baseline="0" dirty="0" smtClean="0">
              <a:ea typeface="ＭＳ Ｐゴシック" pitchFamily="34" charset="-128"/>
            </a:endParaRPr>
          </a:p>
          <a:p>
            <a:pPr eaLnBrk="1" hangingPunct="1"/>
            <a:r>
              <a:rPr lang="en-US" baseline="0" dirty="0" smtClean="0">
                <a:ea typeface="ＭＳ Ｐゴシック" pitchFamily="34" charset="-128"/>
              </a:rPr>
              <a:t>In 2012, it was announced that the target for drinking water has been met. The target for sanitation is not expected to be met by 2015. </a:t>
            </a:r>
          </a:p>
          <a:p>
            <a:pPr eaLnBrk="1" hangingPunct="1"/>
            <a:endParaRPr lang="en-US" baseline="0" dirty="0" smtClean="0">
              <a:ea typeface="ＭＳ Ｐゴシック" pitchFamily="34" charset="-128"/>
            </a:endParaRPr>
          </a:p>
          <a:p>
            <a:pPr eaLnBrk="1" hangingPunct="1"/>
            <a:r>
              <a:rPr lang="en-US" baseline="0" dirty="0" smtClean="0">
                <a:ea typeface="ＭＳ Ｐゴシック" pitchFamily="34" charset="-128"/>
              </a:rPr>
              <a:t>What does “access to” mean? And how is it measured? Who is measuring?</a:t>
            </a:r>
          </a:p>
          <a:p>
            <a:pPr eaLnBrk="1" hangingPunct="1"/>
            <a:endParaRPr lang="en-US" baseline="0" dirty="0" smtClean="0">
              <a:ea typeface="ＭＳ Ｐゴシック" pitchFamily="34" charset="-128"/>
            </a:endParaRPr>
          </a:p>
          <a:p>
            <a:pPr eaLnBrk="1" hangingPunct="1"/>
            <a:endParaRPr lang="en-US" baseline="0" dirty="0" smtClean="0">
              <a:ea typeface="ＭＳ Ｐゴシック" pitchFamily="34" charset="-128"/>
            </a:endParaRPr>
          </a:p>
          <a:p>
            <a:pPr eaLnBrk="1" hangingPunct="1"/>
            <a:endParaRPr lang="en-CA" dirty="0"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76738D-A0F7-4847-A7F5-006CA5EAB271}" type="slidenum">
              <a:rPr lang="en-US" smtClean="0"/>
              <a:pPr eaLnBrk="1" hangingPunct="1"/>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37DDEC-AA13-48AE-A331-E44D84A5ED16}" type="slidenum">
              <a:rPr lang="en-US" smtClean="0"/>
              <a:pPr eaLnBrk="1" hangingPunct="1"/>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Note: just because people have access to an improved water source does NOT mean that the water is safe to drink. It may still be contaminated.</a:t>
            </a:r>
          </a:p>
          <a:p>
            <a:pPr eaLnBrk="1" hangingPunct="1"/>
            <a:r>
              <a:rPr lang="en-US" smtClean="0">
                <a:ea typeface="ＭＳ Ｐゴシック" pitchFamily="34" charset="-128"/>
              </a:rPr>
              <a:t>The MDG monitoring does NOT track the quality of the water from the improved sources. It also does NOT track whether people consistently use those sources.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B75549-12FC-4874-BA5E-380B419C7CAA}" type="slidenum">
              <a:rPr lang="en-US" smtClean="0"/>
              <a:pPr eaLnBrk="1" hangingPunct="1"/>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24D673-5191-4FD7-A0AB-040CE55843FF}" type="slidenum">
              <a:rPr lang="en-US" smtClean="0"/>
              <a:pPr eaLnBrk="1" hangingPunct="1"/>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pPr>
              <a:defRPr/>
            </a:pPr>
            <a:fld id="{EC978F00-C28C-4544-B82B-3E6DB96E6AB0}" type="slidenum">
              <a:rPr lang="en-US"/>
              <a:pPr>
                <a:defRPr/>
              </a:pPr>
              <a:t>‹#›</a:t>
            </a:fld>
            <a:endParaRPr lang="en-US"/>
          </a:p>
        </p:txBody>
      </p:sp>
    </p:spTree>
    <p:extLst>
      <p:ext uri="{BB962C8B-B14F-4D97-AF65-F5344CB8AC3E}">
        <p14:creationId xmlns:p14="http://schemas.microsoft.com/office/powerpoint/2010/main" val="19715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8F954-5646-42FF-AF4A-17DE3FB5D627}" type="slidenum">
              <a:rPr lang="en-US"/>
              <a:pPr>
                <a:defRPr/>
              </a:pPr>
              <a:t>‹#›</a:t>
            </a:fld>
            <a:endParaRPr lang="en-US"/>
          </a:p>
        </p:txBody>
      </p:sp>
    </p:spTree>
    <p:extLst>
      <p:ext uri="{BB962C8B-B14F-4D97-AF65-F5344CB8AC3E}">
        <p14:creationId xmlns:p14="http://schemas.microsoft.com/office/powerpoint/2010/main" val="277643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BA1B45-C457-4894-B753-476D61C07AA5}" type="slidenum">
              <a:rPr lang="en-US"/>
              <a:pPr>
                <a:defRPr/>
              </a:pPr>
              <a:t>‹#›</a:t>
            </a:fld>
            <a:endParaRPr lang="en-US"/>
          </a:p>
        </p:txBody>
      </p:sp>
    </p:spTree>
    <p:extLst>
      <p:ext uri="{BB962C8B-B14F-4D97-AF65-F5344CB8AC3E}">
        <p14:creationId xmlns:p14="http://schemas.microsoft.com/office/powerpoint/2010/main" val="176340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264525" y="6462713"/>
            <a:ext cx="422275" cy="258762"/>
          </a:xfrm>
        </p:spPr>
        <p:txBody>
          <a:bodyPr/>
          <a:lstStyle>
            <a:lvl1pPr>
              <a:defRPr/>
            </a:lvl1pPr>
          </a:lstStyle>
          <a:p>
            <a:pPr>
              <a:defRPr/>
            </a:pPr>
            <a:fld id="{FC5D24B0-4E78-40EB-9E24-1A622CB14165}" type="slidenum">
              <a:rPr lang="en-US"/>
              <a:pPr>
                <a:defRPr/>
              </a:pPr>
              <a:t>‹#›</a:t>
            </a:fld>
            <a:endParaRPr lang="en-US"/>
          </a:p>
        </p:txBody>
      </p:sp>
    </p:spTree>
    <p:extLst>
      <p:ext uri="{BB962C8B-B14F-4D97-AF65-F5344CB8AC3E}">
        <p14:creationId xmlns:p14="http://schemas.microsoft.com/office/powerpoint/2010/main" val="289134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A938B-BA86-4659-929B-2A0F551F5B2C}" type="slidenum">
              <a:rPr lang="en-US"/>
              <a:pPr>
                <a:defRPr/>
              </a:pPr>
              <a:t>‹#›</a:t>
            </a:fld>
            <a:endParaRPr lang="en-US"/>
          </a:p>
        </p:txBody>
      </p:sp>
    </p:spTree>
    <p:extLst>
      <p:ext uri="{BB962C8B-B14F-4D97-AF65-F5344CB8AC3E}">
        <p14:creationId xmlns:p14="http://schemas.microsoft.com/office/powerpoint/2010/main" val="11876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7BA1F-3F6C-4E9F-BF1E-59FFF56B1EFE}" type="slidenum">
              <a:rPr lang="en-US"/>
              <a:pPr>
                <a:defRPr/>
              </a:pPr>
              <a:t>‹#›</a:t>
            </a:fld>
            <a:endParaRPr lang="en-US"/>
          </a:p>
        </p:txBody>
      </p:sp>
    </p:spTree>
    <p:extLst>
      <p:ext uri="{BB962C8B-B14F-4D97-AF65-F5344CB8AC3E}">
        <p14:creationId xmlns:p14="http://schemas.microsoft.com/office/powerpoint/2010/main" val="253205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67F130-2857-45F7-B71F-9EEC742B6977}" type="slidenum">
              <a:rPr lang="en-US"/>
              <a:pPr>
                <a:defRPr/>
              </a:pPr>
              <a:t>‹#›</a:t>
            </a:fld>
            <a:endParaRPr lang="en-US"/>
          </a:p>
        </p:txBody>
      </p:sp>
    </p:spTree>
    <p:extLst>
      <p:ext uri="{BB962C8B-B14F-4D97-AF65-F5344CB8AC3E}">
        <p14:creationId xmlns:p14="http://schemas.microsoft.com/office/powerpoint/2010/main" val="349291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5841E-953E-470F-AF9E-F166B4C606FC}" type="slidenum">
              <a:rPr lang="en-US"/>
              <a:pPr>
                <a:defRPr/>
              </a:pPr>
              <a:t>‹#›</a:t>
            </a:fld>
            <a:endParaRPr lang="en-US"/>
          </a:p>
        </p:txBody>
      </p:sp>
    </p:spTree>
    <p:extLst>
      <p:ext uri="{BB962C8B-B14F-4D97-AF65-F5344CB8AC3E}">
        <p14:creationId xmlns:p14="http://schemas.microsoft.com/office/powerpoint/2010/main" val="360003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7FD97E-D79A-4921-A382-833F8F9537C3}" type="slidenum">
              <a:rPr lang="en-US"/>
              <a:pPr>
                <a:defRPr/>
              </a:pPr>
              <a:t>‹#›</a:t>
            </a:fld>
            <a:endParaRPr lang="en-US"/>
          </a:p>
        </p:txBody>
      </p:sp>
    </p:spTree>
    <p:extLst>
      <p:ext uri="{BB962C8B-B14F-4D97-AF65-F5344CB8AC3E}">
        <p14:creationId xmlns:p14="http://schemas.microsoft.com/office/powerpoint/2010/main" val="428691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FCFC9-35D3-42E1-946A-85DCB2960B4F}" type="slidenum">
              <a:rPr lang="en-US"/>
              <a:pPr>
                <a:defRPr/>
              </a:pPr>
              <a:t>‹#›</a:t>
            </a:fld>
            <a:endParaRPr lang="en-US"/>
          </a:p>
        </p:txBody>
      </p:sp>
    </p:spTree>
    <p:extLst>
      <p:ext uri="{BB962C8B-B14F-4D97-AF65-F5344CB8AC3E}">
        <p14:creationId xmlns:p14="http://schemas.microsoft.com/office/powerpoint/2010/main" val="332373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E86A3-2E39-41A4-8ADC-51517EE9FE5D}" type="slidenum">
              <a:rPr lang="en-US"/>
              <a:pPr>
                <a:defRPr/>
              </a:pPr>
              <a:t>‹#›</a:t>
            </a:fld>
            <a:endParaRPr lang="en-US"/>
          </a:p>
        </p:txBody>
      </p:sp>
    </p:spTree>
    <p:extLst>
      <p:ext uri="{BB962C8B-B14F-4D97-AF65-F5344CB8AC3E}">
        <p14:creationId xmlns:p14="http://schemas.microsoft.com/office/powerpoint/2010/main" val="377936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86E064-473D-49A4-9483-D09D0E699E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ndp.org/mdg/goal1.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undp.org/mdg/goal3.shtml" TargetMode="External"/><Relationship Id="rId4" Type="http://schemas.openxmlformats.org/officeDocument/2006/relationships/hyperlink" Target="http://www.undp.org/mdg/goal2.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68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eaLnBrk="1" hangingPunct="1"/>
            <a:r>
              <a:rPr lang="en-US" b="1" dirty="0" smtClean="0">
                <a:solidFill>
                  <a:schemeClr val="accent2"/>
                </a:solidFill>
              </a:rPr>
              <a:t>MDGs:</a:t>
            </a:r>
            <a:br>
              <a:rPr lang="en-US" b="1" dirty="0" smtClean="0">
                <a:solidFill>
                  <a:schemeClr val="accent2"/>
                </a:solidFill>
              </a:rPr>
            </a:br>
            <a:r>
              <a:rPr lang="en-US" b="1" dirty="0" smtClean="0">
                <a:solidFill>
                  <a:schemeClr val="accent2"/>
                </a:solidFill>
              </a:rPr>
              <a:t>Safe Drinking Water</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53889A-36D9-4265-9179-790C866B0EC9}" type="slidenum">
              <a:rPr lang="en-US" smtClean="0"/>
              <a:pPr eaLnBrk="1" hangingPunct="1"/>
              <a:t>10</a:t>
            </a:fld>
            <a:endParaRPr lang="en-US" smtClean="0"/>
          </a:p>
        </p:txBody>
      </p:sp>
    </p:spTree>
    <p:extLst>
      <p:ext uri="{BB962C8B-B14F-4D97-AF65-F5344CB8AC3E}">
        <p14:creationId xmlns:p14="http://schemas.microsoft.com/office/powerpoint/2010/main" val="418414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chemeClr val="accent2"/>
                </a:solidFill>
              </a:rPr>
              <a:t>Access to </a:t>
            </a:r>
            <a:br>
              <a:rPr lang="en-US" b="1" smtClean="0">
                <a:solidFill>
                  <a:schemeClr val="accent2"/>
                </a:solidFill>
              </a:rPr>
            </a:br>
            <a:r>
              <a:rPr lang="en-US" b="1" smtClean="0">
                <a:solidFill>
                  <a:schemeClr val="accent2"/>
                </a:solidFill>
              </a:rPr>
              <a:t>Safe Drinking Water</a:t>
            </a:r>
          </a:p>
        </p:txBody>
      </p:sp>
      <p:sp>
        <p:nvSpPr>
          <p:cNvPr id="9219" name="Rectangle 3"/>
          <p:cNvSpPr>
            <a:spLocks noGrp="1" noChangeArrowheads="1"/>
          </p:cNvSpPr>
          <p:nvPr>
            <p:ph type="body" idx="1"/>
          </p:nvPr>
        </p:nvSpPr>
        <p:spPr/>
        <p:txBody>
          <a:bodyPr/>
          <a:lstStyle/>
          <a:p>
            <a:pPr algn="ctr" eaLnBrk="1" hangingPunct="1">
              <a:buFontTx/>
              <a:buNone/>
              <a:defRPr/>
            </a:pPr>
            <a:endParaRPr lang="en-US" dirty="0" smtClean="0"/>
          </a:p>
          <a:p>
            <a:pPr eaLnBrk="1" hangingPunct="1">
              <a:buFontTx/>
              <a:buNone/>
              <a:defRPr/>
            </a:pPr>
            <a:r>
              <a:rPr lang="en-US" sz="4400" dirty="0" smtClean="0"/>
              <a:t>What is tracked:</a:t>
            </a:r>
          </a:p>
          <a:p>
            <a:pPr indent="-3175" eaLnBrk="1" hangingPunct="1">
              <a:buFontTx/>
              <a:buNone/>
              <a:defRPr/>
            </a:pPr>
            <a:r>
              <a:rPr lang="en-US" sz="4400" dirty="0" smtClean="0"/>
              <a:t>The number of people with access to “Improved” versus “Unimproved” Water Sources</a:t>
            </a:r>
          </a:p>
          <a:p>
            <a:pPr algn="ctr" eaLnBrk="1" hangingPunct="1">
              <a:buFontTx/>
              <a:buNone/>
              <a:defRPr/>
            </a:pPr>
            <a:endParaRPr 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A5B54A-2BAF-4BC5-B0F8-4187C4996E43}"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7163"/>
            <a:ext cx="8229600" cy="1143000"/>
          </a:xfrm>
        </p:spPr>
        <p:txBody>
          <a:bodyPr/>
          <a:lstStyle/>
          <a:p>
            <a:pPr eaLnBrk="1" hangingPunct="1"/>
            <a:r>
              <a:rPr lang="en-US" b="1" smtClean="0">
                <a:solidFill>
                  <a:schemeClr val="accent2"/>
                </a:solidFill>
              </a:rPr>
              <a:t>What is an “unimproved water source”?</a:t>
            </a:r>
          </a:p>
        </p:txBody>
      </p:sp>
      <p:sp>
        <p:nvSpPr>
          <p:cNvPr id="10243" name="Rectangle 3"/>
          <p:cNvSpPr>
            <a:spLocks noGrp="1" noChangeArrowheads="1"/>
          </p:cNvSpPr>
          <p:nvPr>
            <p:ph type="body" idx="1"/>
          </p:nvPr>
        </p:nvSpPr>
        <p:spPr>
          <a:xfrm>
            <a:off x="127000" y="1468438"/>
            <a:ext cx="8870950" cy="4529137"/>
          </a:xfrm>
        </p:spPr>
        <p:txBody>
          <a:bodyPr/>
          <a:lstStyle/>
          <a:p>
            <a:pPr eaLnBrk="1" hangingPunct="1">
              <a:defRPr/>
            </a:pPr>
            <a:r>
              <a:rPr lang="en-US" dirty="0" smtClean="0"/>
              <a:t>Types of technology and level of services that are </a:t>
            </a:r>
            <a:r>
              <a:rPr lang="en-US" u="sng" dirty="0" smtClean="0"/>
              <a:t>less likely</a:t>
            </a:r>
            <a:r>
              <a:rPr lang="en-US" dirty="0" smtClean="0"/>
              <a:t> to provide safe water, may be unreliable, or environmentally unsustainable</a:t>
            </a:r>
          </a:p>
          <a:p>
            <a:pPr marL="1035050" indent="-3175" eaLnBrk="1" hangingPunct="1">
              <a:buFontTx/>
              <a:buNone/>
              <a:defRPr/>
            </a:pPr>
            <a:r>
              <a:rPr lang="en-US" dirty="0" smtClean="0"/>
              <a:t>Examples:</a:t>
            </a:r>
          </a:p>
          <a:p>
            <a:pPr marL="1035050" indent="-3175">
              <a:lnSpc>
                <a:spcPct val="80000"/>
              </a:lnSpc>
              <a:defRPr/>
            </a:pPr>
            <a:r>
              <a:rPr lang="en-US" dirty="0" smtClean="0"/>
              <a:t>Unprotected well </a:t>
            </a:r>
          </a:p>
          <a:p>
            <a:pPr marL="1035050" indent="-3175">
              <a:lnSpc>
                <a:spcPct val="80000"/>
              </a:lnSpc>
              <a:defRPr/>
            </a:pPr>
            <a:r>
              <a:rPr lang="en-US" dirty="0" smtClean="0"/>
              <a:t>Unprotected spring </a:t>
            </a:r>
          </a:p>
          <a:p>
            <a:pPr marL="1035050" indent="-3175">
              <a:lnSpc>
                <a:spcPct val="80000"/>
              </a:lnSpc>
              <a:defRPr/>
            </a:pPr>
            <a:r>
              <a:rPr lang="en-US" dirty="0" smtClean="0"/>
              <a:t>Rivers or ponds </a:t>
            </a:r>
          </a:p>
          <a:p>
            <a:pPr marL="1035050" indent="-3175">
              <a:lnSpc>
                <a:spcPct val="80000"/>
              </a:lnSpc>
              <a:defRPr/>
            </a:pPr>
            <a:r>
              <a:rPr lang="en-US" dirty="0" smtClean="0"/>
              <a:t>Vendor-provided water </a:t>
            </a:r>
          </a:p>
          <a:p>
            <a:pPr marL="1035050" indent="-3175">
              <a:lnSpc>
                <a:spcPct val="80000"/>
              </a:lnSpc>
              <a:defRPr/>
            </a:pPr>
            <a:r>
              <a:rPr lang="en-US" dirty="0" smtClean="0"/>
              <a:t>Bottled water* </a:t>
            </a:r>
          </a:p>
          <a:p>
            <a:pPr marL="1035050" indent="-3175">
              <a:lnSpc>
                <a:spcPct val="80000"/>
              </a:lnSpc>
              <a:defRPr/>
            </a:pPr>
            <a:r>
              <a:rPr lang="en-US" dirty="0" smtClean="0"/>
              <a:t>Tanker truck water </a:t>
            </a:r>
          </a:p>
          <a:p>
            <a:pPr eaLnBrk="1" hangingPunct="1">
              <a:buFontTx/>
              <a:buNone/>
              <a:defRPr/>
            </a:pPr>
            <a:endParaRPr lang="en-US"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9DCC82-A729-44E6-BAF4-9517CB022952}"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5575"/>
            <a:ext cx="3771900" cy="271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Box 6"/>
          <p:cNvSpPr txBox="1">
            <a:spLocks noChangeArrowheads="1"/>
          </p:cNvSpPr>
          <p:nvPr/>
        </p:nvSpPr>
        <p:spPr bwMode="auto">
          <a:xfrm>
            <a:off x="2081213" y="2871788"/>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River</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55575"/>
            <a:ext cx="3182938" cy="404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8"/>
          <p:cNvSpPr txBox="1">
            <a:spLocks noChangeArrowheads="1"/>
          </p:cNvSpPr>
          <p:nvPr/>
        </p:nvSpPr>
        <p:spPr bwMode="auto">
          <a:xfrm>
            <a:off x="6224588" y="4197350"/>
            <a:ext cx="291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Unprotected well </a:t>
            </a:r>
          </a:p>
        </p:txBody>
      </p:sp>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3581400"/>
            <a:ext cx="346868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nvSpPr>
        <p:spPr bwMode="auto">
          <a:xfrm>
            <a:off x="5286375" y="6143625"/>
            <a:ext cx="291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Pond</a:t>
            </a:r>
          </a:p>
        </p:txBody>
      </p:sp>
      <p:sp>
        <p:nvSpPr>
          <p:cNvPr id="153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D48866-52C3-4522-8BEB-43510B2936E2}"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solidFill>
                  <a:schemeClr val="accent2"/>
                </a:solidFill>
              </a:rPr>
              <a:t>What is an “improved water source”?</a:t>
            </a:r>
          </a:p>
        </p:txBody>
      </p:sp>
      <p:sp>
        <p:nvSpPr>
          <p:cNvPr id="12291" name="Rectangle 3"/>
          <p:cNvSpPr>
            <a:spLocks noGrp="1" noChangeArrowheads="1"/>
          </p:cNvSpPr>
          <p:nvPr>
            <p:ph type="body" idx="1"/>
          </p:nvPr>
        </p:nvSpPr>
        <p:spPr>
          <a:xfrm>
            <a:off x="457200" y="1508125"/>
            <a:ext cx="8229600" cy="4873625"/>
          </a:xfrm>
        </p:spPr>
        <p:txBody>
          <a:bodyPr/>
          <a:lstStyle/>
          <a:p>
            <a:pPr eaLnBrk="1" hangingPunct="1">
              <a:defRPr/>
            </a:pPr>
            <a:r>
              <a:rPr lang="en-US" dirty="0" smtClean="0"/>
              <a:t>Types of technology and level of services that are </a:t>
            </a:r>
            <a:r>
              <a:rPr lang="en-US" u="sng" dirty="0" smtClean="0"/>
              <a:t>more likely</a:t>
            </a:r>
            <a:r>
              <a:rPr lang="en-US" dirty="0" smtClean="0"/>
              <a:t> to provide safe water</a:t>
            </a:r>
          </a:p>
          <a:p>
            <a:pPr eaLnBrk="1" hangingPunct="1">
              <a:buFontTx/>
              <a:buNone/>
              <a:defRPr/>
            </a:pPr>
            <a:endParaRPr lang="en-US" sz="1200" dirty="0" smtClean="0"/>
          </a:p>
          <a:p>
            <a:pPr marL="1150938" indent="-3175" eaLnBrk="1" hangingPunct="1">
              <a:buFontTx/>
              <a:buNone/>
              <a:defRPr/>
            </a:pPr>
            <a:r>
              <a:rPr lang="en-US" dirty="0" smtClean="0"/>
              <a:t>Examples:</a:t>
            </a:r>
          </a:p>
          <a:p>
            <a:pPr marL="1150938" indent="-3175">
              <a:lnSpc>
                <a:spcPct val="80000"/>
              </a:lnSpc>
              <a:defRPr/>
            </a:pPr>
            <a:r>
              <a:rPr lang="en-US" dirty="0" smtClean="0"/>
              <a:t>Household connection </a:t>
            </a:r>
          </a:p>
          <a:p>
            <a:pPr marL="1150938" indent="-3175">
              <a:lnSpc>
                <a:spcPct val="80000"/>
              </a:lnSpc>
              <a:defRPr/>
            </a:pPr>
            <a:r>
              <a:rPr lang="en-US" dirty="0" smtClean="0"/>
              <a:t>Public standpipe </a:t>
            </a:r>
          </a:p>
          <a:p>
            <a:pPr marL="1150938" indent="-3175">
              <a:lnSpc>
                <a:spcPct val="80000"/>
              </a:lnSpc>
              <a:defRPr/>
            </a:pPr>
            <a:r>
              <a:rPr lang="en-US" dirty="0" smtClean="0"/>
              <a:t>Borehole </a:t>
            </a:r>
          </a:p>
          <a:p>
            <a:pPr marL="1150938" indent="-3175">
              <a:lnSpc>
                <a:spcPct val="80000"/>
              </a:lnSpc>
              <a:defRPr/>
            </a:pPr>
            <a:r>
              <a:rPr lang="en-US" dirty="0" smtClean="0"/>
              <a:t>Protected dug well </a:t>
            </a:r>
          </a:p>
          <a:p>
            <a:pPr marL="1150938" indent="-3175">
              <a:lnSpc>
                <a:spcPct val="80000"/>
              </a:lnSpc>
              <a:defRPr/>
            </a:pPr>
            <a:r>
              <a:rPr lang="en-US" dirty="0" smtClean="0"/>
              <a:t>Protected spring </a:t>
            </a:r>
          </a:p>
          <a:p>
            <a:pPr marL="1150938" indent="-3175">
              <a:lnSpc>
                <a:spcPct val="80000"/>
              </a:lnSpc>
              <a:defRPr/>
            </a:pPr>
            <a:r>
              <a:rPr lang="en-US" dirty="0" smtClean="0"/>
              <a:t>Rainwater collection</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D939E6-4B68-43BB-AA58-053D6B869669}"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777875"/>
            <a:ext cx="3657600"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2"/>
          <p:cNvSpPr txBox="1">
            <a:spLocks noChangeArrowheads="1"/>
          </p:cNvSpPr>
          <p:nvPr/>
        </p:nvSpPr>
        <p:spPr bwMode="auto">
          <a:xfrm>
            <a:off x="1308100" y="5200650"/>
            <a:ext cx="152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Hand pump</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777875"/>
            <a:ext cx="3446463"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Box 7"/>
          <p:cNvSpPr txBox="1">
            <a:spLocks noChangeArrowheads="1"/>
          </p:cNvSpPr>
          <p:nvPr/>
        </p:nvSpPr>
        <p:spPr bwMode="auto">
          <a:xfrm>
            <a:off x="4970463" y="5229225"/>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Rainwater collection</a:t>
            </a:r>
          </a:p>
        </p:txBody>
      </p:sp>
      <p:sp>
        <p:nvSpPr>
          <p:cNvPr id="174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0E806C-0E80-4FB6-A543-3D5744EEF3D8}"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557338" y="4792663"/>
            <a:ext cx="221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Protected well</a:t>
            </a:r>
          </a:p>
        </p:txBody>
      </p:sp>
      <p:sp>
        <p:nvSpPr>
          <p:cNvPr id="18435" name="TextBox 7"/>
          <p:cNvSpPr txBox="1">
            <a:spLocks noChangeArrowheads="1"/>
          </p:cNvSpPr>
          <p:nvPr/>
        </p:nvSpPr>
        <p:spPr bwMode="auto">
          <a:xfrm>
            <a:off x="5043488" y="3173413"/>
            <a:ext cx="270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Rainwater collection</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206500"/>
            <a:ext cx="3209925"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206500"/>
            <a:ext cx="2978150"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8"/>
          <p:cNvSpPr txBox="1">
            <a:spLocks noChangeArrowheads="1"/>
          </p:cNvSpPr>
          <p:nvPr/>
        </p:nvSpPr>
        <p:spPr bwMode="auto">
          <a:xfrm>
            <a:off x="5870575" y="4795838"/>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Stand pipe</a:t>
            </a:r>
          </a:p>
        </p:txBody>
      </p:sp>
      <p:sp>
        <p:nvSpPr>
          <p:cNvPr id="184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F5CB4D-B66C-4B64-99C6-64C001274DB9}"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0B0B32-5813-4A00-B8EE-51B030A91EE9}" type="slidenum">
              <a:rPr lang="en-US" smtClean="0"/>
              <a:pPr eaLnBrk="1" hangingPunct="1"/>
              <a:t>17</a:t>
            </a:fld>
            <a:endParaRPr lang="en-US" smtClean="0"/>
          </a:p>
        </p:txBody>
      </p:sp>
      <p:sp>
        <p:nvSpPr>
          <p:cNvPr id="19459" name="TextBox 4"/>
          <p:cNvSpPr txBox="1">
            <a:spLocks noChangeArrowheads="1"/>
          </p:cNvSpPr>
          <p:nvPr/>
        </p:nvSpPr>
        <p:spPr bwMode="auto">
          <a:xfrm>
            <a:off x="5907088" y="6497638"/>
            <a:ext cx="228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194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41475"/>
            <a:ext cx="65405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1"/>
          <p:cNvSpPr txBox="1">
            <a:spLocks noChangeArrowheads="1"/>
          </p:cNvSpPr>
          <p:nvPr/>
        </p:nvSpPr>
        <p:spPr bwMode="auto">
          <a:xfrm>
            <a:off x="1162050" y="5715000"/>
            <a:ext cx="654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proportion of people with access to an improved drinking water source increased from 76% in 1990 to 89% in 2010.</a:t>
            </a:r>
            <a:endParaRPr lang="en-CA"/>
          </a:p>
        </p:txBody>
      </p:sp>
      <p:sp>
        <p:nvSpPr>
          <p:cNvPr id="19462" name="TextBox 11"/>
          <p:cNvSpPr txBox="1">
            <a:spLocks noChangeArrowheads="1"/>
          </p:cNvSpPr>
          <p:nvPr/>
        </p:nvSpPr>
        <p:spPr bwMode="auto">
          <a:xfrm>
            <a:off x="419100" y="120650"/>
            <a:ext cx="8210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Number of people who gained access to improved drinking water sources from 1990 to 2010 by MDG Region [millions]</a:t>
            </a:r>
            <a:endParaRPr lang="en-CA" sz="2800"/>
          </a:p>
        </p:txBody>
      </p:sp>
      <p:sp>
        <p:nvSpPr>
          <p:cNvPr id="19463" name="TextBox 12"/>
          <p:cNvSpPr txBox="1">
            <a:spLocks noChangeArrowheads="1"/>
          </p:cNvSpPr>
          <p:nvPr/>
        </p:nvSpPr>
        <p:spPr bwMode="auto">
          <a:xfrm>
            <a:off x="206375" y="2141538"/>
            <a:ext cx="1952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rPr>
              <a:t>As of 2010, the global target for access to improved drinking water has been met.</a:t>
            </a:r>
            <a:endParaRPr lang="en-CA">
              <a:solidFill>
                <a:srgbClr val="0070C0"/>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5235D5-C7F9-4B1A-B4DE-0553A79C5A39}" type="slidenum">
              <a:rPr lang="en-US" smtClean="0"/>
              <a:pPr eaLnBrk="1" hangingPunct="1"/>
              <a:t>18</a:t>
            </a:fld>
            <a:endParaRPr lang="en-US" smtClean="0"/>
          </a:p>
        </p:txBody>
      </p:sp>
      <p:sp>
        <p:nvSpPr>
          <p:cNvPr id="20483" name="TextBox 6"/>
          <p:cNvSpPr txBox="1">
            <a:spLocks noChangeArrowheads="1"/>
          </p:cNvSpPr>
          <p:nvPr/>
        </p:nvSpPr>
        <p:spPr bwMode="auto">
          <a:xfrm>
            <a:off x="5976938" y="6505575"/>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l="452" r="949"/>
          <a:stretch>
            <a:fillRect/>
          </a:stretch>
        </p:blipFill>
        <p:spPr bwMode="auto">
          <a:xfrm>
            <a:off x="471488" y="1338263"/>
            <a:ext cx="779145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7"/>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Progress towards the MDG drinking water target, as of 2010</a:t>
            </a:r>
            <a:endParaRPr lang="en-CA" sz="280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FF485E-BB10-4833-A2F7-4DA0F8F7E7B2}" type="slidenum">
              <a:rPr lang="en-US" smtClean="0"/>
              <a:pPr eaLnBrk="1" hangingPunct="1"/>
              <a:t>19</a:t>
            </a:fld>
            <a:endParaRPr lang="en-US" smtClean="0"/>
          </a:p>
        </p:txBody>
      </p:sp>
      <p:sp>
        <p:nvSpPr>
          <p:cNvPr id="21507" name="TextBox 4"/>
          <p:cNvSpPr txBox="1">
            <a:spLocks noChangeArrowheads="1"/>
          </p:cNvSpPr>
          <p:nvPr/>
        </p:nvSpPr>
        <p:spPr bwMode="auto">
          <a:xfrm>
            <a:off x="5907088" y="6497638"/>
            <a:ext cx="228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sp>
        <p:nvSpPr>
          <p:cNvPr id="21508" name="TextBox 1"/>
          <p:cNvSpPr txBox="1">
            <a:spLocks noChangeArrowheads="1"/>
          </p:cNvSpPr>
          <p:nvPr/>
        </p:nvSpPr>
        <p:spPr bwMode="auto">
          <a:xfrm>
            <a:off x="1162050" y="5715000"/>
            <a:ext cx="654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Ten countries are home to two thirds of the global population without an improved drinking water source.</a:t>
            </a:r>
            <a:endParaRPr lang="en-CA"/>
          </a:p>
        </p:txBody>
      </p:sp>
      <p:sp>
        <p:nvSpPr>
          <p:cNvPr id="21509" name="TextBox 11"/>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Number of people without access to an improved drinking water source, as of 2010  [millions]</a:t>
            </a:r>
            <a:endParaRPr lang="en-CA" sz="2800"/>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1343025"/>
            <a:ext cx="4391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Box 7"/>
          <p:cNvSpPr txBox="1">
            <a:spLocks noChangeArrowheads="1"/>
          </p:cNvSpPr>
          <p:nvPr/>
        </p:nvSpPr>
        <p:spPr bwMode="auto">
          <a:xfrm>
            <a:off x="6053138" y="1587500"/>
            <a:ext cx="213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rPr>
              <a:t>780 million people lack access to an improved drinking water source.</a:t>
            </a:r>
            <a:endParaRPr lang="en-CA">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7FD97E-D79A-4921-A382-833F8F9537C3}" type="slidenum">
              <a:rPr lang="en-US" smtClean="0"/>
              <a:pPr>
                <a:defRPr/>
              </a:pPr>
              <a:t>2</a:t>
            </a:fld>
            <a:endParaRPr lang="en-US"/>
          </a:p>
        </p:txBody>
      </p:sp>
      <p:sp>
        <p:nvSpPr>
          <p:cNvPr id="3" name="Rectangle 2"/>
          <p:cNvSpPr/>
          <p:nvPr/>
        </p:nvSpPr>
        <p:spPr>
          <a:xfrm>
            <a:off x="1064524" y="1409548"/>
            <a:ext cx="6550925" cy="4228850"/>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a:latin typeface="Arial"/>
                <a:cs typeface="Arial"/>
              </a:rPr>
              <a:t>Plan 2</a:t>
            </a:r>
            <a:r>
              <a:rPr lang="en-US" sz="3200" kern="0" dirty="0" smtClean="0">
                <a:latin typeface="Arial"/>
                <a:cs typeface="Arial"/>
              </a:rPr>
              <a:t>: Global and Local Water Issues </a:t>
            </a:r>
            <a:r>
              <a:rPr lang="en-US" sz="3200" kern="0" dirty="0">
                <a:latin typeface="Arial"/>
                <a:cs typeface="Arial"/>
              </a:rPr>
              <a:t>in the </a:t>
            </a:r>
            <a:r>
              <a:rPr lang="en-US" sz="3200" kern="0" dirty="0" smtClean="0">
                <a:latin typeface="Arial"/>
                <a:cs typeface="Arial"/>
              </a:rPr>
              <a:t>Biosand Filter for Project Implementers Trainer </a:t>
            </a:r>
            <a:r>
              <a:rPr lang="en-US" sz="3200" kern="0" dirty="0">
                <a:latin typeface="Arial"/>
                <a:cs typeface="Arial"/>
              </a:rPr>
              <a:t>Manual. </a:t>
            </a: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57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D3765F-63B0-4C6E-A894-C5DCF3037A7C}" type="slidenum">
              <a:rPr lang="en-US" smtClean="0"/>
              <a:pPr eaLnBrk="1" hangingPunct="1"/>
              <a:t>20</a:t>
            </a:fld>
            <a:endParaRPr lang="en-US" smtClean="0"/>
          </a:p>
        </p:txBody>
      </p:sp>
      <p:sp>
        <p:nvSpPr>
          <p:cNvPr id="22531" name="TextBox 6"/>
          <p:cNvSpPr txBox="1">
            <a:spLocks noChangeArrowheads="1"/>
          </p:cNvSpPr>
          <p:nvPr/>
        </p:nvSpPr>
        <p:spPr bwMode="auto">
          <a:xfrm>
            <a:off x="5976938" y="6505575"/>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385888"/>
            <a:ext cx="779145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5"/>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Proportion of people with access to an improved drinking water source, as of 2010</a:t>
            </a:r>
            <a:endParaRPr lang="en-CA"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34963"/>
            <a:ext cx="8067675" cy="955675"/>
          </a:xfrm>
        </p:spPr>
        <p:txBody>
          <a:bodyPr rtlCol="0">
            <a:spAutoFit/>
          </a:bodyPr>
          <a:lstStyle/>
          <a:p>
            <a:pPr algn="l">
              <a:defRPr/>
            </a:pPr>
            <a:r>
              <a:rPr lang="en-CA" sz="2800" kern="1200" dirty="0">
                <a:solidFill>
                  <a:schemeClr val="tx1"/>
                </a:solidFill>
                <a:ea typeface="+mn-ea"/>
              </a:rPr>
              <a:t>Proportion of People Using </a:t>
            </a:r>
            <a:r>
              <a:rPr lang="en-CA" sz="2800" kern="1200" dirty="0" smtClean="0">
                <a:solidFill>
                  <a:schemeClr val="tx1"/>
                </a:solidFill>
                <a:ea typeface="+mn-ea"/>
              </a:rPr>
              <a:t>Improved and Unimproved Sources, from 1990 to 2010</a:t>
            </a:r>
            <a:endParaRPr lang="en-CA" sz="2800" kern="1200" dirty="0">
              <a:solidFill>
                <a:schemeClr val="tx1"/>
              </a:solidFill>
              <a:ea typeface="+mn-ea"/>
            </a:endParaRP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11C001-7267-44FF-8301-ECE7A435A56B}" type="slidenum">
              <a:rPr lang="en-US" smtClean="0"/>
              <a:pPr eaLnBrk="1" hangingPunct="1"/>
              <a:t>21</a:t>
            </a:fld>
            <a:endParaRPr lang="en-US" smtClean="0"/>
          </a:p>
        </p:txBody>
      </p:sp>
      <p:sp>
        <p:nvSpPr>
          <p:cNvPr id="23556" name="TextBox 13"/>
          <p:cNvSpPr txBox="1">
            <a:spLocks noChangeArrowheads="1"/>
          </p:cNvSpPr>
          <p:nvPr/>
        </p:nvSpPr>
        <p:spPr bwMode="auto">
          <a:xfrm>
            <a:off x="5748338" y="64833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235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47825"/>
            <a:ext cx="7653338"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20650"/>
            <a:ext cx="8067675" cy="1384300"/>
          </a:xfrm>
        </p:spPr>
        <p:txBody>
          <a:bodyPr rtlCol="0">
            <a:spAutoFit/>
          </a:bodyPr>
          <a:lstStyle/>
          <a:p>
            <a:pPr algn="l">
              <a:defRPr/>
            </a:pPr>
            <a:r>
              <a:rPr lang="en-CA" sz="2800" kern="1200" dirty="0" smtClean="0">
                <a:solidFill>
                  <a:schemeClr val="tx1"/>
                </a:solidFill>
                <a:ea typeface="+mn-ea"/>
              </a:rPr>
              <a:t>Proportion of people with access to improved and unimproved water sources in </a:t>
            </a:r>
            <a:r>
              <a:rPr lang="en-CA" sz="2800" kern="1200" dirty="0" smtClean="0">
                <a:solidFill>
                  <a:srgbClr val="0070C0"/>
                </a:solidFill>
                <a:ea typeface="+mn-ea"/>
              </a:rPr>
              <a:t>urban</a:t>
            </a:r>
            <a:r>
              <a:rPr lang="en-CA" sz="2800" kern="1200" dirty="0" smtClean="0">
                <a:solidFill>
                  <a:schemeClr val="tx1"/>
                </a:solidFill>
                <a:ea typeface="+mn-ea"/>
              </a:rPr>
              <a:t> and </a:t>
            </a:r>
            <a:r>
              <a:rPr lang="en-CA" sz="2800" kern="1200" dirty="0" smtClean="0">
                <a:solidFill>
                  <a:srgbClr val="0070C0"/>
                </a:solidFill>
                <a:ea typeface="+mn-ea"/>
              </a:rPr>
              <a:t>rural</a:t>
            </a:r>
            <a:r>
              <a:rPr lang="en-CA" sz="2800" kern="1200" dirty="0" smtClean="0">
                <a:solidFill>
                  <a:schemeClr val="tx1"/>
                </a:solidFill>
                <a:ea typeface="+mn-ea"/>
              </a:rPr>
              <a:t> areas, from 1990 to 2010</a:t>
            </a:r>
            <a:endParaRPr lang="en-CA" sz="2800" kern="1200" dirty="0">
              <a:solidFill>
                <a:schemeClr val="tx1"/>
              </a:solidFill>
              <a:ea typeface="+mn-ea"/>
            </a:endParaRP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C1442A-699A-4E9B-BC3F-3C07476A0DD1}" type="slidenum">
              <a:rPr lang="en-US" smtClean="0"/>
              <a:pPr eaLnBrk="1" hangingPunct="1"/>
              <a:t>22</a:t>
            </a:fld>
            <a:endParaRPr lang="en-US" smtClean="0"/>
          </a:p>
        </p:txBody>
      </p:sp>
      <p:sp>
        <p:nvSpPr>
          <p:cNvPr id="24580" name="TextBox 13"/>
          <p:cNvSpPr txBox="1">
            <a:spLocks noChangeArrowheads="1"/>
          </p:cNvSpPr>
          <p:nvPr/>
        </p:nvSpPr>
        <p:spPr bwMode="auto">
          <a:xfrm>
            <a:off x="5748338" y="64833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119313"/>
            <a:ext cx="1311275" cy="351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2095500"/>
            <a:ext cx="10541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5"/>
          <p:cNvPicPr>
            <a:picLocks noChangeAspect="1" noChangeArrowheads="1"/>
          </p:cNvPicPr>
          <p:nvPr/>
        </p:nvPicPr>
        <p:blipFill>
          <a:blip r:embed="rId5">
            <a:extLst>
              <a:ext uri="{28A0092B-C50C-407E-A947-70E740481C1C}">
                <a14:useLocalDpi xmlns:a14="http://schemas.microsoft.com/office/drawing/2010/main" val="0"/>
              </a:ext>
            </a:extLst>
          </a:blip>
          <a:srcRect l="38091" r="17477" b="55479"/>
          <a:stretch>
            <a:fillRect/>
          </a:stretch>
        </p:blipFill>
        <p:spPr bwMode="auto">
          <a:xfrm>
            <a:off x="5705475" y="2266950"/>
            <a:ext cx="1306513"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5"/>
          <p:cNvPicPr>
            <a:picLocks noChangeAspect="1" noChangeArrowheads="1"/>
          </p:cNvPicPr>
          <p:nvPr/>
        </p:nvPicPr>
        <p:blipFill>
          <a:blip r:embed="rId5">
            <a:extLst>
              <a:ext uri="{28A0092B-C50C-407E-A947-70E740481C1C}">
                <a14:useLocalDpi xmlns:a14="http://schemas.microsoft.com/office/drawing/2010/main" val="0"/>
              </a:ext>
            </a:extLst>
          </a:blip>
          <a:srcRect r="60909" b="50000"/>
          <a:stretch>
            <a:fillRect/>
          </a:stretch>
        </p:blipFill>
        <p:spPr bwMode="auto">
          <a:xfrm>
            <a:off x="5635625" y="2730500"/>
            <a:ext cx="11493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5"/>
          <p:cNvPicPr>
            <a:picLocks noChangeAspect="1" noChangeArrowheads="1"/>
          </p:cNvPicPr>
          <p:nvPr/>
        </p:nvPicPr>
        <p:blipFill>
          <a:blip r:embed="rId5">
            <a:extLst>
              <a:ext uri="{28A0092B-C50C-407E-A947-70E740481C1C}">
                <a14:useLocalDpi xmlns:a14="http://schemas.microsoft.com/office/drawing/2010/main" val="0"/>
              </a:ext>
            </a:extLst>
          </a:blip>
          <a:srcRect l="52754" t="41132"/>
          <a:stretch>
            <a:fillRect/>
          </a:stretch>
        </p:blipFill>
        <p:spPr bwMode="auto">
          <a:xfrm>
            <a:off x="5695950" y="3270250"/>
            <a:ext cx="1389063"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5"/>
          <p:cNvPicPr>
            <a:picLocks noChangeAspect="1" noChangeArrowheads="1"/>
          </p:cNvPicPr>
          <p:nvPr/>
        </p:nvPicPr>
        <p:blipFill>
          <a:blip r:embed="rId5">
            <a:extLst>
              <a:ext uri="{28A0092B-C50C-407E-A947-70E740481C1C}">
                <a14:useLocalDpi xmlns:a14="http://schemas.microsoft.com/office/drawing/2010/main" val="0"/>
              </a:ext>
            </a:extLst>
          </a:blip>
          <a:srcRect l="1222" t="42323" r="46167" b="8289"/>
          <a:stretch>
            <a:fillRect/>
          </a:stretch>
        </p:blipFill>
        <p:spPr bwMode="auto">
          <a:xfrm>
            <a:off x="5675313" y="3757613"/>
            <a:ext cx="1546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solidFill>
                  <a:schemeClr val="accent2"/>
                </a:solidFill>
              </a:rPr>
              <a:t>Think About It</a:t>
            </a:r>
          </a:p>
        </p:txBody>
      </p:sp>
      <p:sp>
        <p:nvSpPr>
          <p:cNvPr id="20483" name="Rectangle 3"/>
          <p:cNvSpPr>
            <a:spLocks noGrp="1" noChangeArrowheads="1"/>
          </p:cNvSpPr>
          <p:nvPr>
            <p:ph type="body" idx="1"/>
          </p:nvPr>
        </p:nvSpPr>
        <p:spPr/>
        <p:txBody>
          <a:bodyPr/>
          <a:lstStyle/>
          <a:p>
            <a:pPr marL="0" indent="0" algn="ctr" eaLnBrk="1" hangingPunct="1">
              <a:buFontTx/>
              <a:buNone/>
              <a:defRPr/>
            </a:pPr>
            <a:r>
              <a:rPr lang="en-US" sz="4400" dirty="0" smtClean="0"/>
              <a:t>Which areas have the least access to improved water sources?</a:t>
            </a:r>
          </a:p>
          <a:p>
            <a:pPr algn="ctr" eaLnBrk="1" hangingPunct="1">
              <a:buFontTx/>
              <a:buNone/>
              <a:defRPr/>
            </a:pPr>
            <a:endParaRPr lang="en-US" sz="4400" dirty="0" smtClean="0"/>
          </a:p>
          <a:p>
            <a:pPr algn="ctr" eaLnBrk="1" hangingPunct="1">
              <a:buFontTx/>
              <a:buNone/>
              <a:defRPr/>
            </a:pPr>
            <a:endParaRPr lang="en-US" sz="4400" dirty="0" smtClean="0"/>
          </a:p>
        </p:txBody>
      </p:sp>
      <p:pic>
        <p:nvPicPr>
          <p:cNvPr id="256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986AE7-CBAF-4F30-90FC-DF9B230EC487}"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solidFill>
                  <a:schemeClr val="accent2"/>
                </a:solidFill>
              </a:rPr>
              <a:t>Global Issue</a:t>
            </a:r>
          </a:p>
        </p:txBody>
      </p:sp>
      <p:sp>
        <p:nvSpPr>
          <p:cNvPr id="26627" name="Rectangle 3"/>
          <p:cNvSpPr>
            <a:spLocks noGrp="1" noChangeArrowheads="1"/>
          </p:cNvSpPr>
          <p:nvPr>
            <p:ph type="body" idx="1"/>
          </p:nvPr>
        </p:nvSpPr>
        <p:spPr/>
        <p:txBody>
          <a:bodyPr/>
          <a:lstStyle/>
          <a:p>
            <a:pPr algn="ctr" eaLnBrk="1" hangingPunct="1">
              <a:buFontTx/>
              <a:buNone/>
            </a:pPr>
            <a:r>
              <a:rPr lang="en-US" sz="4000" smtClean="0"/>
              <a:t>Large portions of </a:t>
            </a:r>
          </a:p>
          <a:p>
            <a:pPr algn="ctr" eaLnBrk="1" hangingPunct="1">
              <a:buFontTx/>
              <a:buNone/>
            </a:pPr>
            <a:r>
              <a:rPr lang="en-US" sz="4000" smtClean="0">
                <a:solidFill>
                  <a:srgbClr val="FF0000"/>
                </a:solidFill>
              </a:rPr>
              <a:t>Africa </a:t>
            </a:r>
            <a:r>
              <a:rPr lang="en-US" sz="4000" smtClean="0"/>
              <a:t>and </a:t>
            </a:r>
            <a:r>
              <a:rPr lang="en-US" sz="4000" smtClean="0">
                <a:solidFill>
                  <a:srgbClr val="FF0000"/>
                </a:solidFill>
              </a:rPr>
              <a:t>Asia</a:t>
            </a:r>
            <a:r>
              <a:rPr lang="en-US" sz="4000" smtClean="0"/>
              <a:t> </a:t>
            </a:r>
          </a:p>
          <a:p>
            <a:pPr algn="ctr" eaLnBrk="1" hangingPunct="1">
              <a:buFontTx/>
              <a:buNone/>
            </a:pPr>
            <a:r>
              <a:rPr lang="en-US" sz="4000" smtClean="0"/>
              <a:t>suffer the most from </a:t>
            </a:r>
          </a:p>
          <a:p>
            <a:pPr algn="ctr" eaLnBrk="1" hangingPunct="1">
              <a:buFontTx/>
              <a:buNone/>
            </a:pPr>
            <a:r>
              <a:rPr lang="en-US" sz="4000" smtClean="0"/>
              <a:t>lack of access to </a:t>
            </a:r>
          </a:p>
          <a:p>
            <a:pPr algn="ctr" eaLnBrk="1" hangingPunct="1">
              <a:buFontTx/>
              <a:buNone/>
            </a:pPr>
            <a:r>
              <a:rPr lang="en-US" sz="4000" smtClean="0"/>
              <a:t>improved water sources </a:t>
            </a:r>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750EEFB-EDB5-436D-8B33-D801A301DE1F}"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84200"/>
            <a:ext cx="8229600" cy="1143000"/>
          </a:xfrm>
        </p:spPr>
        <p:txBody>
          <a:bodyPr/>
          <a:lstStyle/>
          <a:p>
            <a:pPr eaLnBrk="1" hangingPunct="1"/>
            <a:r>
              <a:rPr lang="en-US" b="1" smtClean="0">
                <a:solidFill>
                  <a:schemeClr val="accent2"/>
                </a:solidFill>
              </a:rPr>
              <a:t>WHY?</a:t>
            </a:r>
          </a:p>
        </p:txBody>
      </p:sp>
      <p:sp>
        <p:nvSpPr>
          <p:cNvPr id="14339" name="Rectangle 3"/>
          <p:cNvSpPr>
            <a:spLocks noGrp="1" noChangeArrowheads="1"/>
          </p:cNvSpPr>
          <p:nvPr>
            <p:ph type="body" idx="1"/>
          </p:nvPr>
        </p:nvSpPr>
        <p:spPr>
          <a:xfrm>
            <a:off x="743744" y="2196745"/>
            <a:ext cx="7943056" cy="3824676"/>
          </a:xfrm>
          <a:extLst/>
        </p:spPr>
        <p:txBody>
          <a:bodyPr numCol="2"/>
          <a:lstStyle/>
          <a:p>
            <a:pPr eaLnBrk="1" hangingPunct="1">
              <a:buFontTx/>
              <a:buNone/>
              <a:defRPr/>
            </a:pPr>
            <a:r>
              <a:rPr lang="en-US" dirty="0" smtClean="0"/>
              <a:t>Lack of:</a:t>
            </a:r>
          </a:p>
          <a:p>
            <a:pPr eaLnBrk="1" hangingPunct="1">
              <a:buFontTx/>
              <a:buNone/>
              <a:defRPr/>
            </a:pPr>
            <a:endParaRPr lang="en-US" sz="800" dirty="0" smtClean="0"/>
          </a:p>
          <a:p>
            <a:pPr eaLnBrk="1" hangingPunct="1">
              <a:defRPr/>
            </a:pPr>
            <a:r>
              <a:rPr lang="en-US" dirty="0" smtClean="0"/>
              <a:t>Funding</a:t>
            </a:r>
          </a:p>
          <a:p>
            <a:pPr eaLnBrk="1" hangingPunct="1">
              <a:defRPr/>
            </a:pPr>
            <a:r>
              <a:rPr lang="en-US" dirty="0" smtClean="0"/>
              <a:t>Resources</a:t>
            </a:r>
          </a:p>
          <a:p>
            <a:pPr eaLnBrk="1" hangingPunct="1">
              <a:defRPr/>
            </a:pPr>
            <a:r>
              <a:rPr lang="en-US" dirty="0" smtClean="0"/>
              <a:t>Infrastructure</a:t>
            </a:r>
          </a:p>
          <a:p>
            <a:pPr eaLnBrk="1" hangingPunct="1">
              <a:defRPr/>
            </a:pPr>
            <a:r>
              <a:rPr lang="en-US" dirty="0" smtClean="0"/>
              <a:t>Maintenance </a:t>
            </a:r>
          </a:p>
          <a:p>
            <a:pPr eaLnBrk="1" hangingPunct="1">
              <a:defRPr/>
            </a:pPr>
            <a:endParaRPr lang="en-US" dirty="0"/>
          </a:p>
          <a:p>
            <a:pPr eaLnBrk="1" hangingPunct="1">
              <a:defRPr/>
            </a:pPr>
            <a:endParaRPr lang="en-US" dirty="0" smtClean="0"/>
          </a:p>
          <a:p>
            <a:pPr eaLnBrk="1" hangingPunct="1">
              <a:defRPr/>
            </a:pPr>
            <a:endParaRPr lang="en-US" sz="800" dirty="0" smtClean="0"/>
          </a:p>
          <a:p>
            <a:pPr eaLnBrk="1" hangingPunct="1">
              <a:defRPr/>
            </a:pPr>
            <a:r>
              <a:rPr lang="en-US" dirty="0" smtClean="0"/>
              <a:t>Knowledge</a:t>
            </a:r>
          </a:p>
          <a:p>
            <a:pPr eaLnBrk="1" hangingPunct="1">
              <a:defRPr/>
            </a:pPr>
            <a:r>
              <a:rPr lang="en-US" dirty="0" smtClean="0"/>
              <a:t>Awareness</a:t>
            </a:r>
          </a:p>
          <a:p>
            <a:pPr eaLnBrk="1" hangingPunct="1">
              <a:defRPr/>
            </a:pPr>
            <a:r>
              <a:rPr lang="en-US" dirty="0" smtClean="0"/>
              <a:t>Skills</a:t>
            </a:r>
          </a:p>
          <a:p>
            <a:pPr eaLnBrk="1" hangingPunct="1">
              <a:defRPr/>
            </a:pPr>
            <a:r>
              <a:rPr lang="en-US" dirty="0" smtClean="0"/>
              <a:t>Motivation</a:t>
            </a:r>
          </a:p>
          <a:p>
            <a:pPr eaLnBrk="1" hangingPunct="1">
              <a:defRPr/>
            </a:pPr>
            <a:r>
              <a:rPr lang="en-US" dirty="0" smtClean="0"/>
              <a:t>Priority</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38FA1B-ABFF-4F51-A405-EFC860FA61EB}" type="slidenum">
              <a:rPr lang="en-US" smtClean="0"/>
              <a:pPr eaLnBrk="1" hangingPunct="1"/>
              <a:t>25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eaLnBrk="1" hangingPunct="1"/>
            <a:r>
              <a:rPr lang="en-US" b="1" dirty="0" smtClean="0">
                <a:solidFill>
                  <a:schemeClr val="accent2"/>
                </a:solidFill>
              </a:rPr>
              <a:t>MDGs:</a:t>
            </a:r>
            <a:br>
              <a:rPr lang="en-US" b="1" dirty="0" smtClean="0">
                <a:solidFill>
                  <a:schemeClr val="accent2"/>
                </a:solidFill>
              </a:rPr>
            </a:br>
            <a:r>
              <a:rPr lang="en-US" b="1" dirty="0" smtClean="0">
                <a:solidFill>
                  <a:schemeClr val="accent2"/>
                </a:solidFill>
              </a:rPr>
              <a:t>Basic Sanitation</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53889A-36D9-4265-9179-790C866B0EC9}" type="slidenum">
              <a:rPr lang="en-US" smtClean="0"/>
              <a:pPr eaLnBrk="1" hangingPunct="1"/>
              <a:t>26</a:t>
            </a:fld>
            <a:endParaRPr lang="en-US" smtClean="0"/>
          </a:p>
        </p:txBody>
      </p:sp>
    </p:spTree>
    <p:extLst>
      <p:ext uri="{BB962C8B-B14F-4D97-AF65-F5344CB8AC3E}">
        <p14:creationId xmlns:p14="http://schemas.microsoft.com/office/powerpoint/2010/main" val="3621840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solidFill>
                  <a:schemeClr val="accent2"/>
                </a:solidFill>
              </a:rPr>
              <a:t>Access to Basic Sanitation</a:t>
            </a:r>
          </a:p>
        </p:txBody>
      </p:sp>
      <p:sp>
        <p:nvSpPr>
          <p:cNvPr id="21507" name="Rectangle 3"/>
          <p:cNvSpPr>
            <a:spLocks noGrp="1" noChangeArrowheads="1"/>
          </p:cNvSpPr>
          <p:nvPr>
            <p:ph type="body" idx="1"/>
          </p:nvPr>
        </p:nvSpPr>
        <p:spPr/>
        <p:txBody>
          <a:bodyPr/>
          <a:lstStyle/>
          <a:p>
            <a:pPr marL="3175" indent="-3175" eaLnBrk="1" hangingPunct="1">
              <a:buFontTx/>
              <a:buNone/>
              <a:defRPr/>
            </a:pPr>
            <a:r>
              <a:rPr lang="en-US" sz="4400" dirty="0" smtClean="0"/>
              <a:t>What is tracked:</a:t>
            </a:r>
          </a:p>
          <a:p>
            <a:pPr marL="460375" indent="-3175" eaLnBrk="1" hangingPunct="1">
              <a:buFontTx/>
              <a:buNone/>
              <a:defRPr/>
            </a:pPr>
            <a:r>
              <a:rPr lang="en-US" sz="4400" dirty="0" smtClean="0"/>
              <a:t>The number of people with access to “Improved” versus “Unimproved” sanitation facilities (latrines)</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53889A-36D9-4265-9179-790C866B0EC9}"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solidFill>
                  <a:schemeClr val="accent2"/>
                </a:solidFill>
              </a:rPr>
              <a:t>What is an “unimproved sanitation facility”?</a:t>
            </a:r>
          </a:p>
        </p:txBody>
      </p:sp>
      <p:sp>
        <p:nvSpPr>
          <p:cNvPr id="22531" name="Rectangle 3"/>
          <p:cNvSpPr>
            <a:spLocks noGrp="1" noChangeArrowheads="1"/>
          </p:cNvSpPr>
          <p:nvPr>
            <p:ph type="body" idx="1"/>
          </p:nvPr>
        </p:nvSpPr>
        <p:spPr>
          <a:xfrm>
            <a:off x="218364" y="1600200"/>
            <a:ext cx="8693624" cy="4525963"/>
          </a:xfrm>
        </p:spPr>
        <p:txBody>
          <a:bodyPr/>
          <a:lstStyle/>
          <a:p>
            <a:pPr eaLnBrk="1" hangingPunct="1">
              <a:defRPr/>
            </a:pPr>
            <a:r>
              <a:rPr lang="en-US" dirty="0" smtClean="0"/>
              <a:t>Latrines and practices that are </a:t>
            </a:r>
            <a:r>
              <a:rPr lang="en-US" u="sng" dirty="0" smtClean="0"/>
              <a:t>more likely</a:t>
            </a:r>
            <a:r>
              <a:rPr lang="en-US" dirty="0" smtClean="0"/>
              <a:t> to have contact between humans and excreta; unsafe and unhygienic</a:t>
            </a:r>
          </a:p>
          <a:p>
            <a:pPr marL="347663" indent="-3175" eaLnBrk="1" hangingPunct="1">
              <a:buFontTx/>
              <a:buNone/>
              <a:defRPr/>
            </a:pPr>
            <a:r>
              <a:rPr lang="en-US" dirty="0" smtClean="0"/>
              <a:t>Examples:</a:t>
            </a:r>
          </a:p>
          <a:p>
            <a:pPr marL="347663" indent="-3175">
              <a:lnSpc>
                <a:spcPct val="80000"/>
              </a:lnSpc>
              <a:defRPr/>
            </a:pPr>
            <a:r>
              <a:rPr lang="en-US" dirty="0"/>
              <a:t>Open pit latrine (no slab, messy or unsafe)</a:t>
            </a:r>
          </a:p>
          <a:p>
            <a:pPr marL="347663" indent="-3175">
              <a:lnSpc>
                <a:spcPct val="80000"/>
              </a:lnSpc>
              <a:defRPr/>
            </a:pPr>
            <a:r>
              <a:rPr lang="en-US" dirty="0"/>
              <a:t>Bucket latrine</a:t>
            </a:r>
          </a:p>
          <a:p>
            <a:pPr marL="347663" indent="-3175">
              <a:lnSpc>
                <a:spcPct val="80000"/>
              </a:lnSpc>
              <a:defRPr/>
            </a:pPr>
            <a:r>
              <a:rPr lang="en-US" dirty="0" smtClean="0"/>
              <a:t>Hanging latrine (drops into water)</a:t>
            </a:r>
          </a:p>
          <a:p>
            <a:pPr marL="347663" indent="-3175">
              <a:lnSpc>
                <a:spcPct val="80000"/>
              </a:lnSpc>
              <a:defRPr/>
            </a:pPr>
            <a:r>
              <a:rPr lang="en-US" dirty="0" smtClean="0"/>
              <a:t>Open </a:t>
            </a:r>
            <a:r>
              <a:rPr lang="en-US" dirty="0"/>
              <a:t>defecation </a:t>
            </a:r>
          </a:p>
          <a:p>
            <a:pPr marL="347663" indent="-3175">
              <a:lnSpc>
                <a:spcPct val="80000"/>
              </a:lnSpc>
              <a:defRPr/>
            </a:pPr>
            <a:r>
              <a:rPr lang="en-US" dirty="0" smtClean="0"/>
              <a:t>Public or shared latrine (- debate)</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DD896D-2E0E-461D-A184-0A62BFB32C2C}"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65175"/>
            <a:ext cx="3962400" cy="429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Box 2"/>
          <p:cNvSpPr txBox="1">
            <a:spLocks noChangeArrowheads="1"/>
          </p:cNvSpPr>
          <p:nvPr/>
        </p:nvSpPr>
        <p:spPr bwMode="auto">
          <a:xfrm>
            <a:off x="723900" y="505777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Open defecation</a:t>
            </a:r>
          </a:p>
        </p:txBody>
      </p:sp>
      <p:sp>
        <p:nvSpPr>
          <p:cNvPr id="30724" name="TextBox 8"/>
          <p:cNvSpPr txBox="1">
            <a:spLocks noChangeArrowheads="1"/>
          </p:cNvSpPr>
          <p:nvPr/>
        </p:nvSpPr>
        <p:spPr bwMode="auto">
          <a:xfrm>
            <a:off x="4465638" y="5057775"/>
            <a:ext cx="4308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Open toilet area</a:t>
            </a:r>
            <a:br>
              <a:rPr lang="en-US"/>
            </a:br>
            <a:r>
              <a:rPr lang="en-US" sz="900"/>
              <a:t>(source:guardian.co.uk/commentisfree/2009/ nov/19/world-toilet-day-sanitation)</a:t>
            </a:r>
          </a:p>
        </p:txBody>
      </p:sp>
      <p:sp>
        <p:nvSpPr>
          <p:cNvPr id="307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FFEF05-DA65-4A57-8430-8C7FAD1161B5}" type="slidenum">
              <a:rPr lang="en-US" smtClean="0"/>
              <a:pPr eaLnBrk="1" hangingPunct="1"/>
              <a:t>29</a:t>
            </a:fld>
            <a:endParaRPr lang="en-US" smtClean="0"/>
          </a:p>
        </p:txBody>
      </p:sp>
      <p:pic>
        <p:nvPicPr>
          <p:cNvPr id="307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1382713"/>
            <a:ext cx="4381500"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3250" y="2293938"/>
            <a:ext cx="7772400" cy="1470025"/>
          </a:xfrm>
        </p:spPr>
        <p:txBody>
          <a:bodyPr/>
          <a:lstStyle/>
          <a:p>
            <a:r>
              <a:rPr lang="en-US" b="1" smtClean="0">
                <a:solidFill>
                  <a:schemeClr val="accent2"/>
                </a:solidFill>
              </a:rPr>
              <a:t>Global Water and</a:t>
            </a:r>
            <a:br>
              <a:rPr lang="en-US" b="1" smtClean="0">
                <a:solidFill>
                  <a:schemeClr val="accent2"/>
                </a:solidFill>
              </a:rPr>
            </a:br>
            <a:r>
              <a:rPr lang="en-US" b="1" smtClean="0">
                <a:solidFill>
                  <a:schemeClr val="accent2"/>
                </a:solidFill>
              </a:rPr>
              <a:t>Sanitation Issues</a:t>
            </a:r>
          </a:p>
        </p:txBody>
      </p:sp>
      <p:pic>
        <p:nvPicPr>
          <p:cNvPr id="5123"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860425" y="5057775"/>
            <a:ext cx="3321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a:t>(source:</a:t>
            </a:r>
            <a:r>
              <a:rPr lang="en-CA" sz="900"/>
              <a:t> Flickr, photo by K Tayler)</a:t>
            </a:r>
            <a:endParaRPr lang="en-US" sz="900"/>
          </a:p>
        </p:txBody>
      </p:sp>
      <p:sp>
        <p:nvSpPr>
          <p:cNvPr id="31747" name="TextBox 8"/>
          <p:cNvSpPr txBox="1">
            <a:spLocks noChangeArrowheads="1"/>
          </p:cNvSpPr>
          <p:nvPr/>
        </p:nvSpPr>
        <p:spPr bwMode="auto">
          <a:xfrm>
            <a:off x="5083175" y="3589338"/>
            <a:ext cx="3563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a:t>(source: defeatdd.org/blog/sustainable-sanitation-peru)</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BF364D-D1E1-45E6-886A-29BCA8BC6FD1}" type="slidenum">
              <a:rPr lang="en-US" smtClean="0"/>
              <a:pPr eaLnBrk="1" hangingPunct="1"/>
              <a:t>30</a:t>
            </a:fld>
            <a:endParaRPr lang="en-US" smtClean="0"/>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l="7053" r="22192"/>
          <a:stretch>
            <a:fillRect/>
          </a:stretch>
        </p:blipFill>
        <p:spPr bwMode="auto">
          <a:xfrm>
            <a:off x="5349875" y="387350"/>
            <a:ext cx="3032125" cy="321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62075"/>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4576763"/>
            <a:ext cx="1885950" cy="1352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TextBox 8"/>
          <p:cNvSpPr txBox="1">
            <a:spLocks noChangeArrowheads="1"/>
          </p:cNvSpPr>
          <p:nvPr/>
        </p:nvSpPr>
        <p:spPr bwMode="auto">
          <a:xfrm>
            <a:off x="5083175" y="5937250"/>
            <a:ext cx="3563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a:t>(source: labspace.open.ac.uk)</a:t>
            </a:r>
          </a:p>
        </p:txBody>
      </p:sp>
      <p:sp>
        <p:nvSpPr>
          <p:cNvPr id="31753" name="Rectangle 1"/>
          <p:cNvSpPr>
            <a:spLocks noChangeArrowheads="1"/>
          </p:cNvSpPr>
          <p:nvPr/>
        </p:nvSpPr>
        <p:spPr bwMode="auto">
          <a:xfrm>
            <a:off x="1330325" y="384175"/>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a:t>Unimproved pit latrines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smtClean="0">
                <a:solidFill>
                  <a:schemeClr val="accent2"/>
                </a:solidFill>
              </a:rPr>
              <a:t>What is an “improved sanitation facility”?</a:t>
            </a:r>
          </a:p>
        </p:txBody>
      </p:sp>
      <p:sp>
        <p:nvSpPr>
          <p:cNvPr id="25603" name="Rectangle 3"/>
          <p:cNvSpPr>
            <a:spLocks noGrp="1" noChangeArrowheads="1"/>
          </p:cNvSpPr>
          <p:nvPr>
            <p:ph type="body" idx="1"/>
          </p:nvPr>
        </p:nvSpPr>
        <p:spPr>
          <a:xfrm>
            <a:off x="484188" y="1606550"/>
            <a:ext cx="8229600" cy="4525963"/>
          </a:xfrm>
        </p:spPr>
        <p:txBody>
          <a:bodyPr/>
          <a:lstStyle/>
          <a:p>
            <a:pPr eaLnBrk="1" hangingPunct="1">
              <a:defRPr/>
            </a:pPr>
            <a:r>
              <a:rPr lang="en-US" dirty="0" smtClean="0"/>
              <a:t>Latrines and practices that are </a:t>
            </a:r>
            <a:r>
              <a:rPr lang="en-US" u="sng" dirty="0" smtClean="0"/>
              <a:t>less likely</a:t>
            </a:r>
            <a:r>
              <a:rPr lang="en-US" dirty="0" smtClean="0"/>
              <a:t> to results in any contact between humans and excreta; safe and hygienic</a:t>
            </a:r>
          </a:p>
          <a:p>
            <a:pPr algn="ctr" eaLnBrk="1" hangingPunct="1">
              <a:buFontTx/>
              <a:buNone/>
              <a:defRPr/>
            </a:pPr>
            <a:endParaRPr lang="en-US" sz="1100" dirty="0" smtClean="0"/>
          </a:p>
          <a:p>
            <a:pPr marL="1200150" indent="-3175" eaLnBrk="1" hangingPunct="1">
              <a:buFontTx/>
              <a:buNone/>
              <a:defRPr/>
            </a:pPr>
            <a:r>
              <a:rPr lang="en-US" dirty="0" smtClean="0"/>
              <a:t>Examples:</a:t>
            </a:r>
          </a:p>
          <a:p>
            <a:pPr marL="1200150" indent="-3175">
              <a:lnSpc>
                <a:spcPct val="80000"/>
              </a:lnSpc>
              <a:defRPr/>
            </a:pPr>
            <a:r>
              <a:rPr lang="en-US" dirty="0" smtClean="0"/>
              <a:t>Connection to a public sewer</a:t>
            </a:r>
          </a:p>
          <a:p>
            <a:pPr marL="1200150" indent="-3175">
              <a:lnSpc>
                <a:spcPct val="80000"/>
              </a:lnSpc>
              <a:defRPr/>
            </a:pPr>
            <a:r>
              <a:rPr lang="en-US" dirty="0" smtClean="0"/>
              <a:t>Connection to a septic system</a:t>
            </a:r>
          </a:p>
          <a:p>
            <a:pPr marL="1200150" indent="-3175">
              <a:lnSpc>
                <a:spcPct val="80000"/>
              </a:lnSpc>
              <a:defRPr/>
            </a:pPr>
            <a:r>
              <a:rPr lang="en-US" dirty="0" smtClean="0"/>
              <a:t>Pour-flush latrine</a:t>
            </a:r>
          </a:p>
          <a:p>
            <a:pPr marL="1200150" indent="-3175">
              <a:lnSpc>
                <a:spcPct val="80000"/>
              </a:lnSpc>
              <a:defRPr/>
            </a:pPr>
            <a:r>
              <a:rPr lang="en-US" dirty="0" smtClean="0"/>
              <a:t>Simple pit latrine </a:t>
            </a:r>
          </a:p>
          <a:p>
            <a:pPr marL="1200150" indent="-3175">
              <a:lnSpc>
                <a:spcPct val="80000"/>
              </a:lnSpc>
              <a:defRPr/>
            </a:pPr>
            <a:r>
              <a:rPr lang="en-US" dirty="0" smtClean="0"/>
              <a:t>Ventilated improved pit latrine</a:t>
            </a:r>
          </a:p>
          <a:p>
            <a:pPr eaLnBrk="1" hangingPunct="1">
              <a:defRPr/>
            </a:pPr>
            <a:endParaRPr lang="en-US" dirty="0"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923CF8-6019-428F-A54D-1A5CFFD3A19A}"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50900"/>
            <a:ext cx="3806825"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Box 2"/>
          <p:cNvSpPr txBox="1">
            <a:spLocks noChangeArrowheads="1"/>
          </p:cNvSpPr>
          <p:nvPr/>
        </p:nvSpPr>
        <p:spPr bwMode="auto">
          <a:xfrm>
            <a:off x="40005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Ventilated Improved Latrine (VIP)</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850900"/>
            <a:ext cx="3657600"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8"/>
          <p:cNvSpPr txBox="1">
            <a:spLocks noChangeArrowheads="1"/>
          </p:cNvSpPr>
          <p:nvPr/>
        </p:nvSpPr>
        <p:spPr bwMode="auto">
          <a:xfrm>
            <a:off x="580390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Pour-flush Latrine</a:t>
            </a:r>
          </a:p>
        </p:txBody>
      </p:sp>
      <p:sp>
        <p:nvSpPr>
          <p:cNvPr id="337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C5A388-B487-40D8-8E56-9A9B33F0E016}"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859978-C293-4359-9628-F3F0A74A0B5E}" type="slidenum">
              <a:rPr lang="en-US" smtClean="0"/>
              <a:pPr eaLnBrk="1" hangingPunct="1"/>
              <a:t>33</a:t>
            </a:fld>
            <a:endParaRPr lang="en-US" smtClean="0"/>
          </a:p>
        </p:txBody>
      </p:sp>
      <p:sp>
        <p:nvSpPr>
          <p:cNvPr id="34819" name="TextBox 5"/>
          <p:cNvSpPr txBox="1">
            <a:spLocks noChangeArrowheads="1"/>
          </p:cNvSpPr>
          <p:nvPr/>
        </p:nvSpPr>
        <p:spPr bwMode="auto">
          <a:xfrm>
            <a:off x="5915025" y="64960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260600"/>
            <a:ext cx="49720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Box 8"/>
          <p:cNvSpPr txBox="1">
            <a:spLocks noChangeArrowheads="1"/>
          </p:cNvSpPr>
          <p:nvPr/>
        </p:nvSpPr>
        <p:spPr bwMode="auto">
          <a:xfrm>
            <a:off x="942975" y="5715000"/>
            <a:ext cx="676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Sanitation coverage increased from 49% in 1990 to 63% in 2010.</a:t>
            </a:r>
            <a:endParaRPr lang="en-CA"/>
          </a:p>
        </p:txBody>
      </p:sp>
      <p:sp>
        <p:nvSpPr>
          <p:cNvPr id="34822" name="TextBox 9"/>
          <p:cNvSpPr txBox="1">
            <a:spLocks noChangeArrowheads="1"/>
          </p:cNvSpPr>
          <p:nvPr/>
        </p:nvSpPr>
        <p:spPr bwMode="auto">
          <a:xfrm>
            <a:off x="419100" y="120650"/>
            <a:ext cx="8210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Number of people who gained access to improved sanitation from 1990 to 2010 by MDG Region [millions]</a:t>
            </a:r>
            <a:endParaRPr lang="en-CA" sz="2800"/>
          </a:p>
        </p:txBody>
      </p:sp>
      <p:sp>
        <p:nvSpPr>
          <p:cNvPr id="34823" name="TextBox 10"/>
          <p:cNvSpPr txBox="1">
            <a:spLocks noChangeArrowheads="1"/>
          </p:cNvSpPr>
          <p:nvPr/>
        </p:nvSpPr>
        <p:spPr bwMode="auto">
          <a:xfrm>
            <a:off x="1076325" y="2578100"/>
            <a:ext cx="1954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70C0"/>
                </a:solidFill>
              </a:rPr>
              <a:t>As of 2010, the global target for access to improved sanitation will not be met by 2015.</a:t>
            </a:r>
            <a:endParaRPr lang="en-CA">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E9E051-7709-4986-8C79-6D6FD95BE155}" type="slidenum">
              <a:rPr lang="en-US" smtClean="0"/>
              <a:pPr eaLnBrk="1" hangingPunct="1"/>
              <a:t>34</a:t>
            </a:fld>
            <a:endParaRPr lang="en-US" smtClean="0"/>
          </a:p>
        </p:txBody>
      </p:sp>
      <p:sp>
        <p:nvSpPr>
          <p:cNvPr id="35843" name="TextBox 7"/>
          <p:cNvSpPr txBox="1">
            <a:spLocks noChangeArrowheads="1"/>
          </p:cNvSpPr>
          <p:nvPr/>
        </p:nvSpPr>
        <p:spPr bwMode="auto">
          <a:xfrm>
            <a:off x="6435725" y="59372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233488"/>
            <a:ext cx="73818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Box 8"/>
          <p:cNvSpPr txBox="1">
            <a:spLocks noChangeArrowheads="1"/>
          </p:cNvSpPr>
          <p:nvPr/>
        </p:nvSpPr>
        <p:spPr bwMode="auto">
          <a:xfrm>
            <a:off x="1162050" y="6070600"/>
            <a:ext cx="654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world is not on track to meet the sanitation target.</a:t>
            </a:r>
            <a:endParaRPr lang="en-CA"/>
          </a:p>
        </p:txBody>
      </p:sp>
      <p:sp>
        <p:nvSpPr>
          <p:cNvPr id="35846"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Progress towards the MDG sanitation target, as of 2010</a:t>
            </a:r>
            <a:endParaRPr lang="en-CA"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A533FF-701C-4A0E-ABDC-380A65852C81}" type="slidenum">
              <a:rPr lang="en-US" smtClean="0"/>
              <a:pPr eaLnBrk="1" hangingPunct="1"/>
              <a:t>35</a:t>
            </a:fld>
            <a:endParaRPr lang="en-US" smtClean="0"/>
          </a:p>
        </p:txBody>
      </p:sp>
      <p:sp>
        <p:nvSpPr>
          <p:cNvPr id="36867" name="TextBox 5"/>
          <p:cNvSpPr txBox="1">
            <a:spLocks noChangeArrowheads="1"/>
          </p:cNvSpPr>
          <p:nvPr/>
        </p:nvSpPr>
        <p:spPr bwMode="auto">
          <a:xfrm>
            <a:off x="5761038" y="6465888"/>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1617663"/>
            <a:ext cx="39624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Box 6"/>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Number of people without access to improved sanitation, as of 2010 [millions]</a:t>
            </a:r>
            <a:endParaRPr lang="en-CA" sz="2800"/>
          </a:p>
        </p:txBody>
      </p:sp>
      <p:sp>
        <p:nvSpPr>
          <p:cNvPr id="36870" name="TextBox 7"/>
          <p:cNvSpPr txBox="1">
            <a:spLocks noChangeArrowheads="1"/>
          </p:cNvSpPr>
          <p:nvPr/>
        </p:nvSpPr>
        <p:spPr bwMode="auto">
          <a:xfrm>
            <a:off x="787400" y="2578100"/>
            <a:ext cx="2243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rPr>
              <a:t>2.5 billion people do not have access to improved sanitation as of 2010.</a:t>
            </a:r>
            <a:endParaRPr lang="en-CA">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23D3EE-2717-4F33-823D-93FB3C6B5AA4}" type="slidenum">
              <a:rPr lang="en-US" smtClean="0"/>
              <a:pPr eaLnBrk="1" hangingPunct="1"/>
              <a:t>36</a:t>
            </a:fld>
            <a:endParaRPr lang="en-US" smtClean="0"/>
          </a:p>
        </p:txBody>
      </p:sp>
      <p:sp>
        <p:nvSpPr>
          <p:cNvPr id="37891" name="TextBox 7"/>
          <p:cNvSpPr txBox="1">
            <a:spLocks noChangeArrowheads="1"/>
          </p:cNvSpPr>
          <p:nvPr/>
        </p:nvSpPr>
        <p:spPr bwMode="auto">
          <a:xfrm>
            <a:off x="6435725" y="59372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sp>
        <p:nvSpPr>
          <p:cNvPr id="37892"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Proportion of people with improved sanitation, as of 2010</a:t>
            </a:r>
            <a:endParaRPr lang="en-CA" sz="2800"/>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581150"/>
            <a:ext cx="763587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6934200" y="0"/>
            <a:ext cx="2209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0CC3BA-0EB8-4DD9-A722-A3ACE5149D72}" type="slidenum">
              <a:rPr lang="en-US" smtClean="0"/>
              <a:pPr eaLnBrk="1" hangingPunct="1"/>
              <a:t>37</a:t>
            </a:fld>
            <a:endParaRPr lang="en-US" smtClean="0"/>
          </a:p>
        </p:txBody>
      </p:sp>
      <p:sp>
        <p:nvSpPr>
          <p:cNvPr id="38916" name="TextBox 16"/>
          <p:cNvSpPr txBox="1">
            <a:spLocks noChangeArrowheads="1"/>
          </p:cNvSpPr>
          <p:nvPr/>
        </p:nvSpPr>
        <p:spPr bwMode="auto">
          <a:xfrm>
            <a:off x="5937250" y="6465888"/>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pic>
        <p:nvPicPr>
          <p:cNvPr id="389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606550"/>
            <a:ext cx="7710487" cy="4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Box 17"/>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Proportion of people using improved or unimproved sanitation, as of 2010</a:t>
            </a:r>
            <a:endParaRPr lang="en-CA"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E67DD8-E3A8-4B40-B5D2-07D37795067B}" type="slidenum">
              <a:rPr lang="en-US" smtClean="0"/>
              <a:pPr eaLnBrk="1" hangingPunct="1"/>
              <a:t>38</a:t>
            </a:fld>
            <a:endParaRPr lang="en-US" smtClean="0"/>
          </a:p>
        </p:txBody>
      </p:sp>
      <p:sp>
        <p:nvSpPr>
          <p:cNvPr id="39939" name="TextBox 7"/>
          <p:cNvSpPr txBox="1">
            <a:spLocks noChangeArrowheads="1"/>
          </p:cNvSpPr>
          <p:nvPr/>
        </p:nvSpPr>
        <p:spPr bwMode="auto">
          <a:xfrm>
            <a:off x="5929313" y="6462713"/>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(Credit: WHO/UNICEF JMP, 2012) </a:t>
            </a:r>
          </a:p>
        </p:txBody>
      </p:sp>
      <p:sp>
        <p:nvSpPr>
          <p:cNvPr id="39940"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Proportion of people practicing open defecation, as of 2010</a:t>
            </a:r>
            <a:endParaRPr lang="en-CA" sz="2800"/>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658938"/>
            <a:ext cx="73818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smtClean="0">
                <a:solidFill>
                  <a:schemeClr val="accent2"/>
                </a:solidFill>
              </a:rPr>
              <a:t>Think About It</a:t>
            </a:r>
          </a:p>
        </p:txBody>
      </p:sp>
      <p:sp>
        <p:nvSpPr>
          <p:cNvPr id="40963" name="Rectangle 3"/>
          <p:cNvSpPr>
            <a:spLocks noGrp="1" noChangeArrowheads="1"/>
          </p:cNvSpPr>
          <p:nvPr>
            <p:ph type="body" idx="1"/>
          </p:nvPr>
        </p:nvSpPr>
        <p:spPr/>
        <p:txBody>
          <a:bodyPr/>
          <a:lstStyle/>
          <a:p>
            <a:pPr algn="ctr" eaLnBrk="1" hangingPunct="1">
              <a:buFontTx/>
              <a:buNone/>
            </a:pPr>
            <a:r>
              <a:rPr lang="en-US" sz="4400" smtClean="0"/>
              <a:t>Which areas have the least access to improved sanitation facilities?</a:t>
            </a:r>
          </a:p>
          <a:p>
            <a:pPr algn="ctr" eaLnBrk="1" hangingPunct="1">
              <a:buFontTx/>
              <a:buNone/>
            </a:pPr>
            <a:endParaRPr lang="en-US" sz="4400" smtClean="0"/>
          </a:p>
          <a:p>
            <a:pPr algn="ctr" eaLnBrk="1" hangingPunct="1">
              <a:buFontTx/>
              <a:buNone/>
            </a:pPr>
            <a:endParaRPr lang="en-US" sz="4400" smtClean="0"/>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979938-296A-450B-AA0B-4E752E765DE4}"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solidFill>
                  <a:schemeClr val="accent2"/>
                </a:solidFill>
              </a:rPr>
              <a:t>Learning Expectations</a:t>
            </a:r>
          </a:p>
        </p:txBody>
      </p:sp>
      <p:sp>
        <p:nvSpPr>
          <p:cNvPr id="14339" name="Rectangle 3"/>
          <p:cNvSpPr>
            <a:spLocks noGrp="1" noChangeArrowheads="1"/>
          </p:cNvSpPr>
          <p:nvPr>
            <p:ph type="body" idx="1"/>
          </p:nvPr>
        </p:nvSpPr>
        <p:spPr/>
        <p:txBody>
          <a:bodyPr/>
          <a:lstStyle/>
          <a:p>
            <a:pPr marL="514350" indent="-514350" eaLnBrk="1" hangingPunct="1">
              <a:buFontTx/>
              <a:buAutoNum type="arabicPeriod"/>
            </a:pPr>
            <a:r>
              <a:rPr lang="en-US" smtClean="0"/>
              <a:t>Discuss the local and global issues involved with access to safe water and sanitation.</a:t>
            </a:r>
          </a:p>
          <a:p>
            <a:pPr marL="514350" indent="-514350" eaLnBrk="1" hangingPunct="1">
              <a:buFontTx/>
              <a:buAutoNum type="arabicPeriod"/>
            </a:pPr>
            <a:endParaRPr lang="en-US" smtClean="0"/>
          </a:p>
          <a:p>
            <a:pPr marL="514350" indent="-514350" eaLnBrk="1" hangingPunct="1">
              <a:buFontTx/>
              <a:buAutoNum type="arabicPeriod"/>
            </a:pPr>
            <a:r>
              <a:rPr lang="en-US" smtClean="0"/>
              <a:t>Discuss how unsafe water and poor sanitation is connected to and causes the cycle of poverty. </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7731AA-D15C-4D1B-BE90-DB5B26F86FE0}" type="slidenum">
              <a:rPr lang="en-US" smtClean="0"/>
              <a:pPr eaLnBrk="1" hangingPunct="1"/>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smtClean="0">
                <a:solidFill>
                  <a:schemeClr val="accent2"/>
                </a:solidFill>
              </a:rPr>
              <a:t>Global Issue</a:t>
            </a:r>
          </a:p>
        </p:txBody>
      </p:sp>
      <p:sp>
        <p:nvSpPr>
          <p:cNvPr id="41987" name="Rectangle 3"/>
          <p:cNvSpPr>
            <a:spLocks noGrp="1" noChangeArrowheads="1"/>
          </p:cNvSpPr>
          <p:nvPr>
            <p:ph type="body" idx="1"/>
          </p:nvPr>
        </p:nvSpPr>
        <p:spPr/>
        <p:txBody>
          <a:bodyPr/>
          <a:lstStyle/>
          <a:p>
            <a:pPr algn="ctr" eaLnBrk="1" hangingPunct="1">
              <a:buFontTx/>
              <a:buNone/>
            </a:pPr>
            <a:r>
              <a:rPr lang="en-US" sz="4000" smtClean="0"/>
              <a:t>Large portions of </a:t>
            </a:r>
          </a:p>
          <a:p>
            <a:pPr algn="ctr" eaLnBrk="1" hangingPunct="1">
              <a:buFontTx/>
              <a:buNone/>
            </a:pPr>
            <a:r>
              <a:rPr lang="en-US" sz="4000" smtClean="0">
                <a:solidFill>
                  <a:srgbClr val="FF0000"/>
                </a:solidFill>
              </a:rPr>
              <a:t>Africa </a:t>
            </a:r>
            <a:r>
              <a:rPr lang="en-US" sz="4000" smtClean="0"/>
              <a:t>and </a:t>
            </a:r>
            <a:r>
              <a:rPr lang="en-US" sz="4000" smtClean="0">
                <a:solidFill>
                  <a:srgbClr val="FF0000"/>
                </a:solidFill>
              </a:rPr>
              <a:t>Asia</a:t>
            </a:r>
            <a:r>
              <a:rPr lang="en-US" sz="4000" smtClean="0"/>
              <a:t> </a:t>
            </a:r>
          </a:p>
          <a:p>
            <a:pPr algn="ctr" eaLnBrk="1" hangingPunct="1">
              <a:buFontTx/>
              <a:buNone/>
            </a:pPr>
            <a:r>
              <a:rPr lang="en-US" sz="4000" smtClean="0"/>
              <a:t>suffer the most from </a:t>
            </a:r>
          </a:p>
          <a:p>
            <a:pPr algn="ctr" eaLnBrk="1" hangingPunct="1">
              <a:buFontTx/>
              <a:buNone/>
            </a:pPr>
            <a:r>
              <a:rPr lang="en-US" sz="4000" smtClean="0"/>
              <a:t>lack of access to </a:t>
            </a:r>
          </a:p>
          <a:p>
            <a:pPr algn="ctr" eaLnBrk="1" hangingPunct="1">
              <a:buFontTx/>
              <a:buNone/>
            </a:pPr>
            <a:r>
              <a:rPr lang="en-US" sz="4000" smtClean="0"/>
              <a:t>improved sanitation facilities </a:t>
            </a:r>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E10E96-B377-44C0-83CE-F7A9B64AEE54}"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84200"/>
            <a:ext cx="8229600" cy="1143000"/>
          </a:xfrm>
        </p:spPr>
        <p:txBody>
          <a:bodyPr/>
          <a:lstStyle/>
          <a:p>
            <a:pPr eaLnBrk="1" hangingPunct="1"/>
            <a:r>
              <a:rPr lang="en-US" b="1" smtClean="0">
                <a:solidFill>
                  <a:schemeClr val="accent2"/>
                </a:solidFill>
              </a:rPr>
              <a:t>WHY?</a:t>
            </a:r>
          </a:p>
        </p:txBody>
      </p:sp>
      <p:sp>
        <p:nvSpPr>
          <p:cNvPr id="14339" name="Rectangle 3"/>
          <p:cNvSpPr>
            <a:spLocks noGrp="1" noChangeArrowheads="1"/>
          </p:cNvSpPr>
          <p:nvPr>
            <p:ph type="body" idx="1"/>
          </p:nvPr>
        </p:nvSpPr>
        <p:spPr>
          <a:xfrm>
            <a:off x="743744" y="2196745"/>
            <a:ext cx="7943056" cy="3824676"/>
          </a:xfrm>
          <a:extLst/>
        </p:spPr>
        <p:txBody>
          <a:bodyPr numCol="2"/>
          <a:lstStyle/>
          <a:p>
            <a:pPr eaLnBrk="1" hangingPunct="1">
              <a:buFontTx/>
              <a:buNone/>
              <a:defRPr/>
            </a:pPr>
            <a:r>
              <a:rPr lang="en-US" dirty="0" smtClean="0"/>
              <a:t>Lack of:</a:t>
            </a:r>
          </a:p>
          <a:p>
            <a:pPr eaLnBrk="1" hangingPunct="1">
              <a:buFontTx/>
              <a:buNone/>
              <a:defRPr/>
            </a:pPr>
            <a:endParaRPr lang="en-US" sz="800" dirty="0" smtClean="0"/>
          </a:p>
          <a:p>
            <a:pPr eaLnBrk="1" hangingPunct="1">
              <a:defRPr/>
            </a:pPr>
            <a:r>
              <a:rPr lang="en-US" dirty="0" smtClean="0"/>
              <a:t>Funding</a:t>
            </a:r>
          </a:p>
          <a:p>
            <a:pPr eaLnBrk="1" hangingPunct="1">
              <a:defRPr/>
            </a:pPr>
            <a:r>
              <a:rPr lang="en-US" dirty="0" smtClean="0"/>
              <a:t>Resources</a:t>
            </a:r>
          </a:p>
          <a:p>
            <a:pPr eaLnBrk="1" hangingPunct="1">
              <a:defRPr/>
            </a:pPr>
            <a:r>
              <a:rPr lang="en-US" dirty="0" smtClean="0"/>
              <a:t>Infrastructure</a:t>
            </a:r>
          </a:p>
          <a:p>
            <a:pPr eaLnBrk="1" hangingPunct="1">
              <a:defRPr/>
            </a:pPr>
            <a:r>
              <a:rPr lang="en-US" dirty="0" smtClean="0"/>
              <a:t>Maintenance </a:t>
            </a:r>
          </a:p>
          <a:p>
            <a:pPr eaLnBrk="1" hangingPunct="1">
              <a:defRPr/>
            </a:pPr>
            <a:endParaRPr lang="en-US" dirty="0"/>
          </a:p>
          <a:p>
            <a:pPr eaLnBrk="1" hangingPunct="1">
              <a:defRPr/>
            </a:pPr>
            <a:endParaRPr lang="en-US" dirty="0" smtClean="0"/>
          </a:p>
          <a:p>
            <a:pPr eaLnBrk="1" hangingPunct="1">
              <a:defRPr/>
            </a:pPr>
            <a:endParaRPr lang="en-US" sz="800" dirty="0" smtClean="0"/>
          </a:p>
          <a:p>
            <a:pPr eaLnBrk="1" hangingPunct="1">
              <a:defRPr/>
            </a:pPr>
            <a:r>
              <a:rPr lang="en-US" dirty="0" smtClean="0"/>
              <a:t>Knowledge</a:t>
            </a:r>
          </a:p>
          <a:p>
            <a:pPr eaLnBrk="1" hangingPunct="1">
              <a:defRPr/>
            </a:pPr>
            <a:r>
              <a:rPr lang="en-US" dirty="0" smtClean="0"/>
              <a:t>Awareness</a:t>
            </a:r>
          </a:p>
          <a:p>
            <a:pPr eaLnBrk="1" hangingPunct="1">
              <a:defRPr/>
            </a:pPr>
            <a:r>
              <a:rPr lang="en-US" dirty="0" smtClean="0"/>
              <a:t>Skills</a:t>
            </a:r>
          </a:p>
          <a:p>
            <a:pPr eaLnBrk="1" hangingPunct="1">
              <a:defRPr/>
            </a:pPr>
            <a:r>
              <a:rPr lang="en-US" dirty="0" smtClean="0"/>
              <a:t>Motivation</a:t>
            </a:r>
          </a:p>
          <a:p>
            <a:pPr eaLnBrk="1" hangingPunct="1">
              <a:defRPr/>
            </a:pPr>
            <a:r>
              <a:rPr lang="en-US" dirty="0" smtClean="0"/>
              <a:t>Priority</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386B76-FF24-4FE9-807B-97810B151136}" type="slidenum">
              <a:rPr lang="en-US" smtClean="0"/>
              <a:pPr eaLnBrk="1" hangingPunct="1"/>
              <a:t>41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smtClean="0">
                <a:solidFill>
                  <a:schemeClr val="accent2"/>
                </a:solidFill>
              </a:rPr>
              <a:t>Consider…</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eaLnBrk="1" hangingPunct="1">
              <a:buFontTx/>
              <a:buNone/>
              <a:defRPr/>
            </a:pPr>
            <a:r>
              <a:rPr lang="en-US" sz="3600" dirty="0" smtClean="0"/>
              <a:t>What is the effect on a community if access to safe drinking water is improved but there is still a lack of basic sanitation?</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2A963-C5C8-4146-8266-3F700EBC7FF5}"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dirty="0" smtClean="0">
                <a:solidFill>
                  <a:schemeClr val="accent2"/>
                </a:solidFill>
              </a:rPr>
              <a:t>What does this mean for me?</a:t>
            </a:r>
          </a:p>
        </p:txBody>
      </p:sp>
      <p:sp>
        <p:nvSpPr>
          <p:cNvPr id="35843" name="Rectangle 3"/>
          <p:cNvSpPr>
            <a:spLocks noGrp="1" noChangeArrowheads="1"/>
          </p:cNvSpPr>
          <p:nvPr>
            <p:ph type="body" idx="1"/>
          </p:nvPr>
        </p:nvSpPr>
        <p:spPr>
          <a:xfrm>
            <a:off x="457200" y="1787857"/>
            <a:ext cx="8229600" cy="4338306"/>
          </a:xfrm>
        </p:spPr>
        <p:txBody>
          <a:bodyPr/>
          <a:lstStyle/>
          <a:p>
            <a:pPr marL="0" indent="0" algn="ctr" eaLnBrk="1" hangingPunct="1">
              <a:buNone/>
              <a:defRPr/>
            </a:pPr>
            <a:r>
              <a:rPr lang="en-US" dirty="0" smtClean="0"/>
              <a:t>The important thing is to get </a:t>
            </a:r>
            <a:br>
              <a:rPr lang="en-US" dirty="0" smtClean="0"/>
            </a:br>
            <a:r>
              <a:rPr lang="en-US" dirty="0" smtClean="0"/>
              <a:t>ALL PEOPLE EVERYWHERE:</a:t>
            </a:r>
          </a:p>
          <a:p>
            <a:pPr algn="ctr" eaLnBrk="1" hangingPunct="1">
              <a:buFont typeface="Wingdings" pitchFamily="2" charset="2"/>
              <a:buChar char="ü"/>
              <a:defRPr/>
            </a:pPr>
            <a:r>
              <a:rPr lang="en-US" dirty="0" smtClean="0"/>
              <a:t>Safe water that is accessible (not to far) and affordable</a:t>
            </a:r>
          </a:p>
          <a:p>
            <a:pPr algn="ctr" eaLnBrk="1" hangingPunct="1">
              <a:buFont typeface="Wingdings" pitchFamily="2" charset="2"/>
              <a:buChar char="ü"/>
              <a:defRPr/>
            </a:pPr>
            <a:r>
              <a:rPr lang="en-US" dirty="0" smtClean="0"/>
              <a:t>Sanitation facilities that stop the transmission of disease and that can be used by everyone</a:t>
            </a:r>
          </a:p>
          <a:p>
            <a:pPr algn="ctr" eaLnBrk="1" hangingPunct="1">
              <a:buFont typeface="Wingdings" pitchFamily="2" charset="2"/>
              <a:buChar char="ü"/>
              <a:defRPr/>
            </a:pPr>
            <a:r>
              <a:rPr lang="en-US" dirty="0"/>
              <a:t>Safe hygiene </a:t>
            </a:r>
            <a:r>
              <a:rPr lang="en-US" dirty="0" smtClean="0"/>
              <a:t>practices</a:t>
            </a:r>
            <a:endParaRPr lang="en-US" dirty="0"/>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2A963-C5C8-4146-8266-3F700EBC7FF5}" type="slidenum">
              <a:rPr lang="en-US" smtClean="0"/>
              <a:pPr eaLnBrk="1" hangingPunct="1"/>
              <a:t>43</a:t>
            </a:fld>
            <a:endParaRPr lang="en-US" smtClean="0"/>
          </a:p>
        </p:txBody>
      </p:sp>
    </p:spTree>
    <p:extLst>
      <p:ext uri="{BB962C8B-B14F-4D97-AF65-F5344CB8AC3E}">
        <p14:creationId xmlns:p14="http://schemas.microsoft.com/office/powerpoint/2010/main" val="2189305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smtClean="0">
                <a:solidFill>
                  <a:schemeClr val="accent2"/>
                </a:solidFill>
              </a:rPr>
              <a:t>Cycle of Poverty</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eaLnBrk="1" hangingPunct="1">
              <a:buFontTx/>
              <a:buNone/>
              <a:defRPr/>
            </a:pPr>
            <a:r>
              <a:rPr lang="en-US" sz="3600" dirty="0" smtClean="0"/>
              <a:t>Why does unsafe water and poor sanitation cause the cycle of poverty to continue?</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BF6334-467E-406C-AD02-53A264FDEE4D}"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smtClean="0">
                <a:solidFill>
                  <a:schemeClr val="accent2"/>
                </a:solidFill>
              </a:rPr>
              <a:t>Cycle of Poverty</a:t>
            </a:r>
          </a:p>
        </p:txBody>
      </p:sp>
      <p:sp>
        <p:nvSpPr>
          <p:cNvPr id="46083" name="Rectangle 2"/>
          <p:cNvSpPr txBox="1">
            <a:spLocks noChangeArrowheads="1"/>
          </p:cNvSpPr>
          <p:nvPr/>
        </p:nvSpPr>
        <p:spPr bwMode="auto">
          <a:xfrm>
            <a:off x="3078163" y="2957513"/>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a:solidFill>
                  <a:srgbClr val="0070C0"/>
                </a:solidFill>
              </a:rPr>
              <a:t>Poverty</a:t>
            </a:r>
          </a:p>
        </p:txBody>
      </p:sp>
      <p:sp>
        <p:nvSpPr>
          <p:cNvPr id="7" name="Rectangle 2"/>
          <p:cNvSpPr txBox="1">
            <a:spLocks noChangeArrowheads="1"/>
          </p:cNvSpPr>
          <p:nvPr/>
        </p:nvSpPr>
        <p:spPr bwMode="auto">
          <a:xfrm>
            <a:off x="3168650" y="1339850"/>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Spreading of Disease</a:t>
            </a:r>
          </a:p>
        </p:txBody>
      </p:sp>
      <p:sp>
        <p:nvSpPr>
          <p:cNvPr id="8" name="Notched Right Arrow 7"/>
          <p:cNvSpPr/>
          <p:nvPr/>
        </p:nvSpPr>
        <p:spPr>
          <a:xfrm rot="1778909">
            <a:off x="5789613" y="18526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9" name="Rectangle 2"/>
          <p:cNvSpPr txBox="1">
            <a:spLocks noChangeArrowheads="1"/>
          </p:cNvSpPr>
          <p:nvPr/>
        </p:nvSpPr>
        <p:spPr bwMode="auto">
          <a:xfrm>
            <a:off x="5937250" y="2468563"/>
            <a:ext cx="2768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Ill health</a:t>
            </a:r>
          </a:p>
        </p:txBody>
      </p:sp>
      <p:sp>
        <p:nvSpPr>
          <p:cNvPr id="10" name="Notched Right Arrow 9"/>
          <p:cNvSpPr/>
          <p:nvPr/>
        </p:nvSpPr>
        <p:spPr>
          <a:xfrm rot="5400000">
            <a:off x="7112000" y="30464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1" name="Rectangle 2"/>
          <p:cNvSpPr txBox="1">
            <a:spLocks noChangeArrowheads="1"/>
          </p:cNvSpPr>
          <p:nvPr/>
        </p:nvSpPr>
        <p:spPr bwMode="auto">
          <a:xfrm>
            <a:off x="5846763" y="3603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Unable to go to school</a:t>
            </a:r>
          </a:p>
        </p:txBody>
      </p:sp>
      <p:sp>
        <p:nvSpPr>
          <p:cNvPr id="13" name="Rectangle 2"/>
          <p:cNvSpPr txBox="1">
            <a:spLocks noChangeArrowheads="1"/>
          </p:cNvSpPr>
          <p:nvPr/>
        </p:nvSpPr>
        <p:spPr bwMode="auto">
          <a:xfrm>
            <a:off x="3230563" y="4746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Unable to get a job or work</a:t>
            </a:r>
          </a:p>
        </p:txBody>
      </p:sp>
      <p:sp>
        <p:nvSpPr>
          <p:cNvPr id="14" name="Rectangle 2"/>
          <p:cNvSpPr txBox="1">
            <a:spLocks noChangeArrowheads="1"/>
          </p:cNvSpPr>
          <p:nvPr/>
        </p:nvSpPr>
        <p:spPr bwMode="auto">
          <a:xfrm>
            <a:off x="460375" y="3849688"/>
            <a:ext cx="2770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Lack of productivity</a:t>
            </a:r>
          </a:p>
        </p:txBody>
      </p:sp>
      <p:sp>
        <p:nvSpPr>
          <p:cNvPr id="15" name="Rectangle 2"/>
          <p:cNvSpPr txBox="1">
            <a:spLocks noChangeArrowheads="1"/>
          </p:cNvSpPr>
          <p:nvPr/>
        </p:nvSpPr>
        <p:spPr bwMode="auto">
          <a:xfrm>
            <a:off x="398463" y="2247900"/>
            <a:ext cx="2770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Lack of economic productivity</a:t>
            </a:r>
          </a:p>
        </p:txBody>
      </p:sp>
      <p:sp>
        <p:nvSpPr>
          <p:cNvPr id="16" name="Notched Right Arrow 15"/>
          <p:cNvSpPr/>
          <p:nvPr/>
        </p:nvSpPr>
        <p:spPr>
          <a:xfrm rot="8692562">
            <a:off x="6238875" y="4760913"/>
            <a:ext cx="417513"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7" name="Notched Right Arrow 16"/>
          <p:cNvSpPr/>
          <p:nvPr/>
        </p:nvSpPr>
        <p:spPr>
          <a:xfrm rot="14377503">
            <a:off x="2394744" y="5058569"/>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8" name="Notched Right Arrow 17"/>
          <p:cNvSpPr/>
          <p:nvPr/>
        </p:nvSpPr>
        <p:spPr>
          <a:xfrm rot="16200000">
            <a:off x="1604963" y="3506788"/>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9" name="Notched Right Arrow 18"/>
          <p:cNvSpPr/>
          <p:nvPr/>
        </p:nvSpPr>
        <p:spPr>
          <a:xfrm rot="20846463">
            <a:off x="2735263" y="1743075"/>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460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EFA1C8-497D-4F87-98F6-5698E7F45D08}" type="slidenum">
              <a:rPr lang="en-US" smtClean="0"/>
              <a:pPr eaLnBrk="1" hangingPunct="1"/>
              <a:t>45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3" grpId="0"/>
      <p:bldP spid="14" grpId="0"/>
      <p:bldP spid="15" grpId="0"/>
      <p:bldP spid="16" grpId="0" animBg="1"/>
      <p:bldP spid="17" grpId="0" animBg="1"/>
      <p:bldP spid="18"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38915" name="Rectangle 3"/>
          <p:cNvSpPr>
            <a:spLocks noGrp="1" noChangeArrowheads="1"/>
          </p:cNvSpPr>
          <p:nvPr>
            <p:ph type="body" idx="1"/>
          </p:nvPr>
        </p:nvSpPr>
        <p:spPr/>
        <p:txBody>
          <a:bodyPr/>
          <a:lstStyle/>
          <a:p>
            <a:pPr eaLnBrk="1" hangingPunct="1">
              <a:buFontTx/>
              <a:buNone/>
              <a:defRPr/>
            </a:pPr>
            <a:endParaRPr lang="en-US" dirty="0" smtClean="0"/>
          </a:p>
          <a:p>
            <a:pPr marL="0" indent="0" algn="ctr" eaLnBrk="1" hangingPunct="1">
              <a:buFontTx/>
              <a:buNone/>
              <a:defRPr/>
            </a:pPr>
            <a:r>
              <a:rPr lang="en-US" dirty="0"/>
              <a:t>What can be done to stop the cycle of poverty?</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37DC41-55E6-41E5-AB3B-648060BD3915}"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smtClean="0">
                <a:solidFill>
                  <a:schemeClr val="accent2"/>
                </a:solidFill>
              </a:rPr>
              <a:t> Review</a:t>
            </a:r>
          </a:p>
        </p:txBody>
      </p:sp>
      <p:sp>
        <p:nvSpPr>
          <p:cNvPr id="14339" name="Rectangle 3"/>
          <p:cNvSpPr>
            <a:spLocks noGrp="1" noChangeArrowheads="1"/>
          </p:cNvSpPr>
          <p:nvPr>
            <p:ph type="body" idx="1"/>
          </p:nvPr>
        </p:nvSpPr>
        <p:spPr/>
        <p:txBody>
          <a:bodyPr/>
          <a:lstStyle/>
          <a:p>
            <a:pPr eaLnBrk="1" hangingPunct="1">
              <a:buFontTx/>
              <a:buNone/>
              <a:defRPr/>
            </a:pPr>
            <a:endParaRPr lang="en-US" dirty="0" smtClean="0"/>
          </a:p>
          <a:p>
            <a:pPr marL="0" indent="0" algn="ctr" eaLnBrk="1" hangingPunct="1">
              <a:buFontTx/>
              <a:buNone/>
              <a:defRPr/>
            </a:pPr>
            <a:r>
              <a:rPr lang="en-US" dirty="0" smtClean="0"/>
              <a:t>What can be done to improve access to safe drinking water and basic sanitation?</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326C8A-E96A-43FC-A6CD-345993884DC3}"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solidFill>
                  <a:schemeClr val="accent2"/>
                </a:solidFill>
              </a:rPr>
              <a:t>Think About It</a:t>
            </a:r>
          </a:p>
        </p:txBody>
      </p:sp>
      <p:sp>
        <p:nvSpPr>
          <p:cNvPr id="14339" name="Rectangle 3"/>
          <p:cNvSpPr>
            <a:spLocks noGrp="1" noChangeArrowheads="1"/>
          </p:cNvSpPr>
          <p:nvPr>
            <p:ph type="body" idx="1"/>
          </p:nvPr>
        </p:nvSpPr>
        <p:spPr/>
        <p:txBody>
          <a:bodyPr/>
          <a:lstStyle/>
          <a:p>
            <a:pPr marL="0" indent="0" algn="ctr" eaLnBrk="1" hangingPunct="1">
              <a:buFontTx/>
              <a:buNone/>
              <a:defRPr/>
            </a:pPr>
            <a:r>
              <a:rPr lang="en-US" sz="4400" dirty="0" smtClean="0"/>
              <a:t>Where have you seen poverty?</a:t>
            </a:r>
          </a:p>
          <a:p>
            <a:pPr algn="ctr" eaLnBrk="1" hangingPunct="1">
              <a:buFontTx/>
              <a:buNone/>
              <a:defRPr/>
            </a:pPr>
            <a:endParaRPr lang="en-US" sz="4400" dirty="0" smtClean="0"/>
          </a:p>
        </p:txBody>
      </p:sp>
      <p:pic>
        <p:nvPicPr>
          <p:cNvPr id="717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BE4EB9-2C6F-40C2-9036-E3E079A218BB}" type="slidenum">
              <a:rPr lang="en-US" smtClean="0"/>
              <a:pPr eaLnBrk="1" hangingPunct="1"/>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solidFill>
                  <a:schemeClr val="accent2"/>
                </a:solidFill>
              </a:rPr>
              <a:t>Think About It</a:t>
            </a:r>
          </a:p>
        </p:txBody>
      </p:sp>
      <p:sp>
        <p:nvSpPr>
          <p:cNvPr id="6147" name="Rectangle 3"/>
          <p:cNvSpPr>
            <a:spLocks noGrp="1" noChangeArrowheads="1"/>
          </p:cNvSpPr>
          <p:nvPr>
            <p:ph type="body" idx="1"/>
          </p:nvPr>
        </p:nvSpPr>
        <p:spPr/>
        <p:txBody>
          <a:bodyPr/>
          <a:lstStyle/>
          <a:p>
            <a:pPr marL="0" indent="0" algn="ctr" eaLnBrk="1" hangingPunct="1">
              <a:buFontTx/>
              <a:buNone/>
              <a:defRPr/>
            </a:pPr>
            <a:r>
              <a:rPr lang="en-US" sz="4400" dirty="0" smtClean="0"/>
              <a:t>Why do some regions have so much poverty?</a:t>
            </a:r>
          </a:p>
          <a:p>
            <a:pPr marL="0" indent="0" algn="ctr" eaLnBrk="1" hangingPunct="1">
              <a:buFontTx/>
              <a:buNone/>
              <a:defRPr/>
            </a:pPr>
            <a:endParaRPr lang="en-US" sz="4400" dirty="0" smtClean="0"/>
          </a:p>
          <a:p>
            <a:pPr algn="ctr" eaLnBrk="1" hangingPunct="1">
              <a:buFontTx/>
              <a:buNone/>
              <a:defRPr/>
            </a:pPr>
            <a:endParaRPr lang="en-US" sz="4400" dirty="0" smtClean="0"/>
          </a:p>
        </p:txBody>
      </p:sp>
      <p:pic>
        <p:nvPicPr>
          <p:cNvPr id="819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50C864-8E44-434D-8F39-489BB9D18403}"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solidFill>
                  <a:schemeClr val="accent2"/>
                </a:solidFill>
              </a:rPr>
              <a:t>Think About It</a:t>
            </a:r>
          </a:p>
        </p:txBody>
      </p:sp>
      <p:sp>
        <p:nvSpPr>
          <p:cNvPr id="14339" name="Rectangle 3"/>
          <p:cNvSpPr>
            <a:spLocks noGrp="1" noChangeArrowheads="1"/>
          </p:cNvSpPr>
          <p:nvPr>
            <p:ph type="body" idx="1"/>
          </p:nvPr>
        </p:nvSpPr>
        <p:spPr/>
        <p:txBody>
          <a:bodyPr/>
          <a:lstStyle/>
          <a:p>
            <a:pPr marL="0" indent="0" algn="ctr" eaLnBrk="1" hangingPunct="1">
              <a:buFontTx/>
              <a:buNone/>
              <a:defRPr/>
            </a:pPr>
            <a:r>
              <a:rPr lang="en-US" sz="4400" dirty="0" smtClean="0"/>
              <a:t>What’s being done about it?</a:t>
            </a:r>
          </a:p>
          <a:p>
            <a:pPr algn="ctr" eaLnBrk="1" hangingPunct="1">
              <a:buFontTx/>
              <a:buNone/>
              <a:defRPr/>
            </a:pPr>
            <a:endParaRPr lang="en-US" sz="4400" dirty="0" smtClean="0"/>
          </a:p>
          <a:p>
            <a:pPr eaLnBrk="1" hangingPunct="1">
              <a:defRPr/>
            </a:pPr>
            <a:r>
              <a:rPr lang="en-US" sz="4400" i="1" dirty="0" smtClean="0"/>
              <a:t>Millennium Development Goals (to 2015)</a:t>
            </a:r>
          </a:p>
          <a:p>
            <a:pPr eaLnBrk="1" hangingPunct="1">
              <a:defRPr/>
            </a:pPr>
            <a:r>
              <a:rPr lang="en-US" sz="4400" i="1" dirty="0" smtClean="0"/>
              <a:t>Post-2015 Goals</a:t>
            </a:r>
          </a:p>
        </p:txBody>
      </p:sp>
      <p:pic>
        <p:nvPicPr>
          <p:cNvPr id="922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A0028B-861C-4D1F-8967-07DFB747113E}" type="slidenum">
              <a:rPr lang="en-US" smtClean="0"/>
              <a:pPr eaLnBrk="1" hangingPunct="1"/>
              <a:t>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eaLnBrk="1" hangingPunct="1"/>
            <a:r>
              <a:rPr lang="en-US" b="1" dirty="0" smtClean="0">
                <a:solidFill>
                  <a:schemeClr val="accent2"/>
                </a:solidFill>
              </a:rPr>
              <a:t>UN Millennium </a:t>
            </a:r>
            <a:br>
              <a:rPr lang="en-US" b="1" dirty="0" smtClean="0">
                <a:solidFill>
                  <a:schemeClr val="accent2"/>
                </a:solidFill>
              </a:rPr>
            </a:br>
            <a:r>
              <a:rPr lang="en-US" b="1" dirty="0" smtClean="0">
                <a:solidFill>
                  <a:schemeClr val="accent2"/>
                </a:solidFill>
              </a:rPr>
              <a:t>Development Goals (MDGs)</a:t>
            </a:r>
          </a:p>
        </p:txBody>
      </p:sp>
      <p:sp>
        <p:nvSpPr>
          <p:cNvPr id="10243" name="Rectangle 3"/>
          <p:cNvSpPr>
            <a:spLocks noGrp="1" noChangeArrowheads="1"/>
          </p:cNvSpPr>
          <p:nvPr>
            <p:ph type="body" idx="1"/>
          </p:nvPr>
        </p:nvSpPr>
        <p:spPr/>
        <p:txBody>
          <a:bodyPr/>
          <a:lstStyle/>
          <a:p>
            <a:pPr eaLnBrk="1" hangingPunct="1"/>
            <a:r>
              <a:rPr lang="en-US" dirty="0" smtClean="0"/>
              <a:t>International </a:t>
            </a:r>
            <a:r>
              <a:rPr lang="en-US" dirty="0"/>
              <a:t>agreement </a:t>
            </a:r>
            <a:endParaRPr lang="en-US" dirty="0" smtClean="0"/>
          </a:p>
          <a:p>
            <a:pPr eaLnBrk="1" hangingPunct="1"/>
            <a:r>
              <a:rPr lang="en-US" dirty="0" smtClean="0"/>
              <a:t>To increase focus and resources on global issues</a:t>
            </a:r>
          </a:p>
          <a:p>
            <a:pPr eaLnBrk="1" hangingPunct="1"/>
            <a:r>
              <a:rPr lang="en-US" dirty="0" smtClean="0"/>
              <a:t>Focus on </a:t>
            </a:r>
            <a:r>
              <a:rPr lang="en-US" dirty="0"/>
              <a:t>reducing global </a:t>
            </a:r>
            <a:r>
              <a:rPr lang="en-US" dirty="0" smtClean="0"/>
              <a:t>poverty, gender inequality, ill-health and environmental degradation</a:t>
            </a:r>
            <a:endParaRPr lang="en-US" dirty="0"/>
          </a:p>
          <a:p>
            <a:pPr eaLnBrk="1" hangingPunct="1"/>
            <a:r>
              <a:rPr lang="en-US" dirty="0" smtClean="0"/>
              <a:t>Developed in 2000</a:t>
            </a:r>
          </a:p>
          <a:p>
            <a:pPr eaLnBrk="1" hangingPunct="1"/>
            <a:r>
              <a:rPr lang="en-US" dirty="0" smtClean="0"/>
              <a:t>189 states contributed</a:t>
            </a:r>
          </a:p>
          <a:p>
            <a:pPr eaLnBrk="1" hangingPunct="1"/>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7F463C-CC27-4312-B18C-C343C8AC30EB}" type="slidenum">
              <a:rPr lang="en-US" smtClean="0"/>
              <a:pPr eaLnBrk="1" hangingPunct="1"/>
              <a:t>8</a:t>
            </a:fld>
            <a:endParaRPr lang="en-US" smtClean="0"/>
          </a:p>
        </p:txBody>
      </p:sp>
    </p:spTree>
    <p:extLst>
      <p:ext uri="{BB962C8B-B14F-4D97-AF65-F5344CB8AC3E}">
        <p14:creationId xmlns:p14="http://schemas.microsoft.com/office/powerpoint/2010/main" val="10760218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solidFill>
                  <a:schemeClr val="accent2"/>
                </a:solidFill>
              </a:rPr>
              <a:t>8 MDGs to achieve by 2015</a:t>
            </a:r>
          </a:p>
        </p:txBody>
      </p:sp>
      <p:sp>
        <p:nvSpPr>
          <p:cNvPr id="11267" name="Rectangle 3"/>
          <p:cNvSpPr>
            <a:spLocks noGrp="1" noChangeArrowheads="1"/>
          </p:cNvSpPr>
          <p:nvPr>
            <p:ph type="body" idx="1"/>
          </p:nvPr>
        </p:nvSpPr>
        <p:spPr>
          <a:xfrm>
            <a:off x="457200" y="1250950"/>
            <a:ext cx="8229600" cy="5138738"/>
          </a:xfrm>
        </p:spPr>
        <p:txBody>
          <a:bodyPr/>
          <a:lstStyle/>
          <a:p>
            <a:pPr>
              <a:spcBef>
                <a:spcPct val="50000"/>
              </a:spcBef>
              <a:buFontTx/>
              <a:buNone/>
            </a:pPr>
            <a:r>
              <a:rPr lang="en-US" sz="1800" dirty="0" smtClean="0"/>
              <a:t>Goal 1.  Eradicate extreme poverty and hunger</a:t>
            </a:r>
            <a:r>
              <a:rPr lang="en-US" sz="1800" dirty="0" smtClean="0">
                <a:hlinkClick r:id="rId3"/>
              </a:rPr>
              <a:t> </a:t>
            </a:r>
            <a:endParaRPr lang="en-US" sz="1800" dirty="0" smtClean="0"/>
          </a:p>
          <a:p>
            <a:pPr>
              <a:spcBef>
                <a:spcPct val="50000"/>
              </a:spcBef>
              <a:buFontTx/>
              <a:buNone/>
            </a:pPr>
            <a:r>
              <a:rPr lang="en-US" sz="1800" dirty="0" smtClean="0"/>
              <a:t>Goal 2.  Achieve universal primary education</a:t>
            </a:r>
            <a:r>
              <a:rPr lang="en-US" sz="1800" dirty="0" smtClean="0">
                <a:hlinkClick r:id="rId4"/>
              </a:rPr>
              <a:t> </a:t>
            </a:r>
            <a:endParaRPr lang="en-US" sz="1800" dirty="0" smtClean="0"/>
          </a:p>
          <a:p>
            <a:pPr>
              <a:spcBef>
                <a:spcPct val="50000"/>
              </a:spcBef>
              <a:buFontTx/>
              <a:buNone/>
            </a:pPr>
            <a:r>
              <a:rPr lang="en-US" sz="1800" dirty="0" smtClean="0"/>
              <a:t>Goal 3.  Promote gender equality and empower women</a:t>
            </a:r>
            <a:r>
              <a:rPr lang="en-US" sz="1800" dirty="0" smtClean="0">
                <a:hlinkClick r:id="rId5"/>
              </a:rPr>
              <a:t> </a:t>
            </a:r>
            <a:endParaRPr lang="en-US" sz="1800" dirty="0" smtClean="0"/>
          </a:p>
          <a:p>
            <a:pPr>
              <a:spcBef>
                <a:spcPct val="50000"/>
              </a:spcBef>
              <a:buFontTx/>
              <a:buNone/>
            </a:pPr>
            <a:r>
              <a:rPr lang="en-US" sz="1800" dirty="0" smtClean="0"/>
              <a:t>Goal 4.  Reduce child mortality </a:t>
            </a:r>
          </a:p>
          <a:p>
            <a:pPr>
              <a:spcBef>
                <a:spcPct val="50000"/>
              </a:spcBef>
              <a:buFontTx/>
              <a:buNone/>
            </a:pPr>
            <a:r>
              <a:rPr lang="en-US" sz="1800" dirty="0" smtClean="0"/>
              <a:t>Goal 5.  Improve maternal health </a:t>
            </a:r>
          </a:p>
          <a:p>
            <a:pPr>
              <a:spcBef>
                <a:spcPct val="50000"/>
              </a:spcBef>
              <a:buFontTx/>
              <a:buNone/>
            </a:pPr>
            <a:r>
              <a:rPr lang="en-US" sz="1800" dirty="0" smtClean="0"/>
              <a:t>Goal 6.  Combat HIV/AIDS, malaria and other diseases </a:t>
            </a:r>
          </a:p>
          <a:p>
            <a:pPr>
              <a:spcBef>
                <a:spcPct val="50000"/>
              </a:spcBef>
              <a:buNone/>
            </a:pPr>
            <a:r>
              <a:rPr lang="en-US" sz="1800" dirty="0"/>
              <a:t>Goal 7.  Ensure environmental </a:t>
            </a:r>
            <a:r>
              <a:rPr lang="en-US" sz="1800" dirty="0" smtClean="0"/>
              <a:t>sustainability</a:t>
            </a:r>
          </a:p>
          <a:p>
            <a:pPr>
              <a:spcBef>
                <a:spcPct val="50000"/>
              </a:spcBef>
              <a:buNone/>
            </a:pPr>
            <a:r>
              <a:rPr lang="en-US" sz="1800" b="1" i="1" dirty="0" smtClean="0">
                <a:solidFill>
                  <a:schemeClr val="accent2"/>
                </a:solidFill>
              </a:rPr>
              <a:t>Target 7C: </a:t>
            </a:r>
            <a:r>
              <a:rPr lang="en-US" sz="2400" b="1" i="1" dirty="0" smtClean="0">
                <a:solidFill>
                  <a:schemeClr val="accent2"/>
                </a:solidFill>
              </a:rPr>
              <a:t>Halve the proportion of people without sustainable access to safe drinking water and basic sanitation </a:t>
            </a:r>
            <a:endParaRPr lang="en-US" sz="2400" i="1" dirty="0" smtClean="0">
              <a:solidFill>
                <a:schemeClr val="accent2"/>
              </a:solidFill>
            </a:endParaRPr>
          </a:p>
          <a:p>
            <a:pPr>
              <a:spcBef>
                <a:spcPct val="50000"/>
              </a:spcBef>
              <a:buFontTx/>
              <a:buNone/>
            </a:pPr>
            <a:r>
              <a:rPr lang="en-US" sz="1800" dirty="0" smtClean="0"/>
              <a:t>Goal 8.  Develop a global partnership for development</a:t>
            </a:r>
            <a:r>
              <a:rPr lang="en-US" sz="1800" b="1" dirty="0" smtClean="0">
                <a:solidFill>
                  <a:srgbClr val="0066CC"/>
                </a:solidFill>
              </a:rPr>
              <a:t> </a:t>
            </a:r>
          </a:p>
          <a:p>
            <a:pPr>
              <a:spcBef>
                <a:spcPct val="50000"/>
              </a:spcBef>
              <a:buFontTx/>
              <a:buNone/>
            </a:pPr>
            <a:r>
              <a:rPr lang="en-US" sz="1800" b="1" dirty="0" smtClean="0">
                <a:solidFill>
                  <a:schemeClr val="accent2"/>
                </a:solidFill>
              </a:rPr>
              <a:t>*Numbers in targets are relative to 1990 numbers</a:t>
            </a:r>
          </a:p>
          <a:p>
            <a:pPr eaLnBrk="1" hangingPunct="1"/>
            <a:endParaRPr lang="en-US"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242935-A097-460D-BE58-1EA3101E4FDC}"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2915</TotalTime>
  <Words>3048</Words>
  <Application>Microsoft Office PowerPoint</Application>
  <PresentationFormat>On-screen Show (4:3)</PresentationFormat>
  <Paragraphs>456</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Template_PowerPoint Presentation</vt:lpstr>
      <vt:lpstr>PowerPoint Presentation</vt:lpstr>
      <vt:lpstr>PowerPoint Presentation</vt:lpstr>
      <vt:lpstr>Global Water and Sanitation Issues</vt:lpstr>
      <vt:lpstr>Learning Expectations</vt:lpstr>
      <vt:lpstr>Think About It</vt:lpstr>
      <vt:lpstr>Think About It</vt:lpstr>
      <vt:lpstr>Think About It</vt:lpstr>
      <vt:lpstr>UN Millennium  Development Goals (MDGs)</vt:lpstr>
      <vt:lpstr>8 MDGs to achieve by 2015</vt:lpstr>
      <vt:lpstr>MDGs: Safe Drinking Water</vt:lpstr>
      <vt:lpstr>Access to  Safe Drinking Water</vt:lpstr>
      <vt:lpstr>What is an “unimproved water source”?</vt:lpstr>
      <vt:lpstr>PowerPoint Presentation</vt:lpstr>
      <vt:lpstr>What is an “improved water source”?</vt:lpstr>
      <vt:lpstr>PowerPoint Presentation</vt:lpstr>
      <vt:lpstr>PowerPoint Presentation</vt:lpstr>
      <vt:lpstr>PowerPoint Presentation</vt:lpstr>
      <vt:lpstr>PowerPoint Presentation</vt:lpstr>
      <vt:lpstr>PowerPoint Presentation</vt:lpstr>
      <vt:lpstr>PowerPoint Presentation</vt:lpstr>
      <vt:lpstr>Proportion of People Using Improved and Unimproved Sources, from 1990 to 2010</vt:lpstr>
      <vt:lpstr>Proportion of people with access to improved and unimproved water sources in urban and rural areas, from 1990 to 2010</vt:lpstr>
      <vt:lpstr>Think About It</vt:lpstr>
      <vt:lpstr>Global Issue</vt:lpstr>
      <vt:lpstr>WHY?</vt:lpstr>
      <vt:lpstr>MDGs: Basic Sanitation</vt:lpstr>
      <vt:lpstr>Access to Basic Sanitation</vt:lpstr>
      <vt:lpstr>What is an “unimproved sanitation facility”?</vt:lpstr>
      <vt:lpstr>PowerPoint Presentation</vt:lpstr>
      <vt:lpstr>PowerPoint Presentation</vt:lpstr>
      <vt:lpstr>What is an “improved sanitation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 It</vt:lpstr>
      <vt:lpstr>Global Issue</vt:lpstr>
      <vt:lpstr>WHY?</vt:lpstr>
      <vt:lpstr>Consider…</vt:lpstr>
      <vt:lpstr>What does this mean for me?</vt:lpstr>
      <vt:lpstr>Cycle of Poverty</vt:lpstr>
      <vt:lpstr>Cycle of Poverty</vt:lpstr>
      <vt:lpstr>Review</vt:lpstr>
      <vt:lpstr> Review</vt:lpstr>
    </vt:vector>
  </TitlesOfParts>
  <Company>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Rebecca Brown</cp:lastModifiedBy>
  <cp:revision>62</cp:revision>
  <dcterms:created xsi:type="dcterms:W3CDTF">2010-03-19T16:16:47Z</dcterms:created>
  <dcterms:modified xsi:type="dcterms:W3CDTF">2014-07-11T20:24:54Z</dcterms:modified>
</cp:coreProperties>
</file>