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 id="214748365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Lst>
  <p:sldSz cy="6858000" cx="12192000"/>
  <p:notesSz cx="6858000" cy="9144000"/>
  <p:embeddedFontLst>
    <p:embeddedFont>
      <p:font typeface="Roboto"/>
      <p:regular r:id="rId154"/>
      <p:bold r:id="rId155"/>
      <p:italic r:id="rId156"/>
      <p:boldItalic r:id="rId157"/>
    </p:embeddedFont>
    <p:embeddedFont>
      <p:font typeface="Lato"/>
      <p:regular r:id="rId158"/>
      <p:bold r:id="rId159"/>
      <p:italic r:id="rId160"/>
      <p:boldItalic r:id="rId161"/>
    </p:embeddedFont>
    <p:embeddedFont>
      <p:font typeface="Lato Light"/>
      <p:regular r:id="rId162"/>
      <p:bold r:id="rId163"/>
      <p:italic r:id="rId164"/>
      <p:boldItalic r:id="rId165"/>
    </p:embeddedFont>
    <p:embeddedFont>
      <p:font typeface="Lato Black"/>
      <p:bold r:id="rId166"/>
      <p:boldItalic r:id="rId167"/>
    </p:embeddedFont>
    <p:embeddedFont>
      <p:font typeface="Merriweather Black"/>
      <p:bold r:id="rId168"/>
      <p:boldItalic r:id="rId1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914">
          <p15:clr>
            <a:srgbClr val="A4A3A4"/>
          </p15:clr>
        </p15:guide>
        <p15:guide id="3" pos="6788">
          <p15:clr>
            <a:srgbClr val="A4A3A4"/>
          </p15:clr>
        </p15:guide>
        <p15:guide id="4" pos="597">
          <p15:clr>
            <a:srgbClr val="A4A3A4"/>
          </p15:clr>
        </p15:guide>
        <p15:guide id="5" orient="horz" pos="3680">
          <p15:clr>
            <a:srgbClr val="A4A3A4"/>
          </p15:clr>
        </p15:guide>
        <p15:guide id="6" pos="2268">
          <p15:clr>
            <a:srgbClr val="747775"/>
          </p15:clr>
        </p15:guide>
      </p15:sldGuideLst>
    </p:ext>
    <p:ext uri="GoogleSlidesCustomDataVersion2">
      <go:slidesCustomData xmlns:go="http://customooxmlschemas.google.com/" r:id="rId170" roundtripDataSignature="AMtx7miKNtvPpMr3QdmYYoRhNpifytUqe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Paulina Musalem Ramos"/>
  <p:cmAuthor clrIdx="1" id="1" initials="" lastIdx="1" name="Adefolawe Adeyey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7AF80E-2AAE-4663-A4B1-468C94C877E3}">
  <a:tblStyle styleId="{A27AF80E-2AAE-4663-A4B1-468C94C877E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6D9B9202-F3E4-4578-9059-750FB1D25DCD}" styleName="Table_1">
    <a:wholeTbl>
      <a:tcTxStyle b="off" i="off">
        <a:font>
          <a:latin typeface="Arial"/>
          <a:ea typeface="Arial"/>
          <a:cs typeface="Arial"/>
        </a:font>
        <a:srgbClr val="000000"/>
      </a:tcTxStyle>
      <a:tcStyle>
        <a:tcBdr>
          <a:left>
            <a:ln cap="flat" cmpd="sng" w="9525">
              <a:solidFill>
                <a:srgbClr val="191919"/>
              </a:solidFill>
              <a:prstDash val="solid"/>
              <a:round/>
              <a:headEnd len="sm" w="sm" type="none"/>
              <a:tailEnd len="sm" w="sm" type="none"/>
            </a:ln>
          </a:left>
          <a:right>
            <a:ln cap="flat" cmpd="sng" w="9525">
              <a:solidFill>
                <a:srgbClr val="191919"/>
              </a:solidFill>
              <a:prstDash val="solid"/>
              <a:round/>
              <a:headEnd len="sm" w="sm" type="none"/>
              <a:tailEnd len="sm" w="sm" type="none"/>
            </a:ln>
          </a:right>
          <a:top>
            <a:ln cap="flat" cmpd="sng" w="9525">
              <a:solidFill>
                <a:srgbClr val="191919"/>
              </a:solidFill>
              <a:prstDash val="solid"/>
              <a:round/>
              <a:headEnd len="sm" w="sm" type="none"/>
              <a:tailEnd len="sm" w="sm" type="none"/>
            </a:ln>
          </a:top>
          <a:bottom>
            <a:ln cap="flat" cmpd="sng" w="9525">
              <a:solidFill>
                <a:srgbClr val="191919"/>
              </a:solidFill>
              <a:prstDash val="solid"/>
              <a:round/>
              <a:headEnd len="sm" w="sm" type="none"/>
              <a:tailEnd len="sm" w="sm" type="none"/>
            </a:ln>
          </a:bottom>
          <a:insideH>
            <a:ln cap="flat" cmpd="sng" w="9525">
              <a:solidFill>
                <a:srgbClr val="191919"/>
              </a:solidFill>
              <a:prstDash val="solid"/>
              <a:round/>
              <a:headEnd len="sm" w="sm" type="none"/>
              <a:tailEnd len="sm" w="sm" type="none"/>
            </a:ln>
          </a:insideH>
          <a:insideV>
            <a:ln cap="flat" cmpd="sng" w="9525">
              <a:solidFill>
                <a:srgbClr val="191919"/>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31CAA1DB-44D4-4797-ABF5-540D588D7E3A}" styleName="Table_2">
    <a:wholeTbl>
      <a:tcTxStyle b="off" i="off">
        <a:font>
          <a:latin typeface="Arial"/>
          <a:ea typeface="Arial"/>
          <a:cs typeface="Arial"/>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F3F9FA"/>
          </a:solidFill>
        </a:fill>
      </a:tcStyle>
    </a:wholeTbl>
    <a:band1H>
      <a:tcTxStyle b="off" i="off"/>
      <a:tcStyle>
        <a:fill>
          <a:solidFill>
            <a:srgbClr val="E7F3F4"/>
          </a:solidFill>
        </a:fill>
      </a:tcStyle>
    </a:band1H>
    <a:band2H>
      <a:tcTxStyle b="off" i="off"/>
    </a:band2H>
    <a:band1V>
      <a:tcTxStyle b="off" i="off"/>
      <a:tcStyle>
        <a:fill>
          <a:solidFill>
            <a:srgbClr val="E7F3F4"/>
          </a:solidFill>
        </a:fill>
      </a:tcStyle>
    </a:band1V>
    <a:band2V>
      <a:tcTxStyle b="off" i="off"/>
    </a:band2V>
    <a:lastCol>
      <a:tcTxStyle b="on" i="off">
        <a:font>
          <a:latin typeface="Arial"/>
          <a:ea typeface="Arial"/>
          <a:cs typeface="Arial"/>
        </a:font>
        <a:srgbClr val="FFFFFF"/>
      </a:tcTxStyle>
      <a:tcStyle>
        <a:fill>
          <a:solidFill>
            <a:srgbClr val="BBE0E3"/>
          </a:solidFill>
        </a:fill>
      </a:tcStyle>
    </a:lastCol>
    <a:firstCol>
      <a:tcTxStyle b="on" i="off">
        <a:font>
          <a:latin typeface="Arial"/>
          <a:ea typeface="Arial"/>
          <a:cs typeface="Arial"/>
        </a:font>
        <a:srgbClr val="FFFFFF"/>
      </a:tcTxStyle>
      <a:tcStyle>
        <a:fill>
          <a:solidFill>
            <a:srgbClr val="BBE0E3"/>
          </a:solidFill>
        </a:fill>
      </a:tcStyle>
    </a:firstCol>
    <a:lastRow>
      <a:tcTxStyle b="on" i="off">
        <a:font>
          <a:latin typeface="Arial"/>
          <a:ea typeface="Arial"/>
          <a:cs typeface="Arial"/>
        </a:font>
        <a:srgbClr val="FFFFFF"/>
      </a:tcTxStyle>
      <a:tcStyle>
        <a:tcBdr>
          <a:top>
            <a:ln cap="flat" cmpd="sng" w="38100">
              <a:solidFill>
                <a:srgbClr val="FFFFFF"/>
              </a:solidFill>
              <a:prstDash val="solid"/>
              <a:round/>
              <a:headEnd len="sm" w="sm" type="none"/>
              <a:tailEnd len="sm" w="sm" type="none"/>
            </a:ln>
          </a:top>
        </a:tcBdr>
        <a:fill>
          <a:solidFill>
            <a:srgbClr val="BBE0E3"/>
          </a:solidFill>
        </a:fill>
      </a:tcStyle>
    </a:lastRow>
    <a:seCell>
      <a:tcTxStyle b="off" i="off"/>
    </a:seCell>
    <a:swCell>
      <a:tcTxStyle b="off" i="off"/>
    </a:swCell>
    <a:firstRow>
      <a:tcTxStyle b="on" i="off">
        <a:font>
          <a:latin typeface="Arial"/>
          <a:ea typeface="Arial"/>
          <a:cs typeface="Arial"/>
        </a:font>
        <a:srgbClr val="FFFFFF"/>
      </a:tcTxStyle>
      <a:tcStyle>
        <a:tcBdr>
          <a:bottom>
            <a:ln cap="flat" cmpd="sng" w="38100">
              <a:solidFill>
                <a:srgbClr val="FFFFFF"/>
              </a:solidFill>
              <a:prstDash val="solid"/>
              <a:round/>
              <a:headEnd len="sm" w="sm" type="none"/>
              <a:tailEnd len="sm" w="sm" type="none"/>
            </a:ln>
          </a:bottom>
        </a:tcBdr>
        <a:fill>
          <a:solidFill>
            <a:srgbClr val="BBE0E3"/>
          </a:solidFill>
        </a:fill>
      </a:tcStyle>
    </a:firstRow>
    <a:neCell>
      <a:tcTxStyle b="off" i="off"/>
    </a:neCell>
    <a:nwCell>
      <a:tcTxStyle b="off" i="off"/>
    </a:nwCell>
  </a:tblStyle>
  <a:tblStyle styleId="{26516621-212A-452B-B223-4652ADF153B5}" styleName="Table_3">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914"/>
        <p:guide pos="6788"/>
        <p:guide pos="597"/>
        <p:guide pos="3680" orient="horz"/>
        <p:guide pos="226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slide" Target="slides/slide101.xml"/><Relationship Id="rId108" Type="http://schemas.openxmlformats.org/officeDocument/2006/relationships/slide" Target="slides/slide100.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9" Type="http://schemas.openxmlformats.org/officeDocument/2006/relationships/slide" Target="slides/slide121.xml"/><Relationship Id="rId128" Type="http://schemas.openxmlformats.org/officeDocument/2006/relationships/slide" Target="slides/slide120.xml"/><Relationship Id="rId127" Type="http://schemas.openxmlformats.org/officeDocument/2006/relationships/slide" Target="slides/slide119.xml"/><Relationship Id="rId126" Type="http://schemas.openxmlformats.org/officeDocument/2006/relationships/slide" Target="slides/slide118.xml"/><Relationship Id="rId26" Type="http://schemas.openxmlformats.org/officeDocument/2006/relationships/slide" Target="slides/slide18.xml"/><Relationship Id="rId121" Type="http://schemas.openxmlformats.org/officeDocument/2006/relationships/slide" Target="slides/slide113.xml"/><Relationship Id="rId25" Type="http://schemas.openxmlformats.org/officeDocument/2006/relationships/slide" Target="slides/slide17.xml"/><Relationship Id="rId120" Type="http://schemas.openxmlformats.org/officeDocument/2006/relationships/slide" Target="slides/slide112.xml"/><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slide" Target="slides/slide117.xml"/><Relationship Id="rId29" Type="http://schemas.openxmlformats.org/officeDocument/2006/relationships/slide" Target="slides/slide21.xml"/><Relationship Id="rId124" Type="http://schemas.openxmlformats.org/officeDocument/2006/relationships/slide" Target="slides/slide116.xml"/><Relationship Id="rId123" Type="http://schemas.openxmlformats.org/officeDocument/2006/relationships/slide" Target="slides/slide115.xml"/><Relationship Id="rId122" Type="http://schemas.openxmlformats.org/officeDocument/2006/relationships/slide" Target="slides/slide114.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9" Type="http://schemas.openxmlformats.org/officeDocument/2006/relationships/slide" Target="slides/slide111.xml"/><Relationship Id="rId15" Type="http://schemas.openxmlformats.org/officeDocument/2006/relationships/slide" Target="slides/slide7.xml"/><Relationship Id="rId110" Type="http://schemas.openxmlformats.org/officeDocument/2006/relationships/slide" Target="slides/slide102.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slide" Target="slides/slide106.xml"/><Relationship Id="rId18" Type="http://schemas.openxmlformats.org/officeDocument/2006/relationships/slide" Target="slides/slide10.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150" Type="http://schemas.openxmlformats.org/officeDocument/2006/relationships/slide" Target="slides/slide142.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1.xml"/><Relationship Id="rId4" Type="http://schemas.openxmlformats.org/officeDocument/2006/relationships/tableStyles" Target="tableStyles.xml"/><Relationship Id="rId148" Type="http://schemas.openxmlformats.org/officeDocument/2006/relationships/slide" Target="slides/slide140.xml"/><Relationship Id="rId9" Type="http://schemas.openxmlformats.org/officeDocument/2006/relationships/slide" Target="slides/slide1.xml"/><Relationship Id="rId143" Type="http://schemas.openxmlformats.org/officeDocument/2006/relationships/slide" Target="slides/slide135.xml"/><Relationship Id="rId142" Type="http://schemas.openxmlformats.org/officeDocument/2006/relationships/slide" Target="slides/slide134.xml"/><Relationship Id="rId141" Type="http://schemas.openxmlformats.org/officeDocument/2006/relationships/slide" Target="slides/slide133.xml"/><Relationship Id="rId140" Type="http://schemas.openxmlformats.org/officeDocument/2006/relationships/slide" Target="slides/slide132.xml"/><Relationship Id="rId5" Type="http://schemas.openxmlformats.org/officeDocument/2006/relationships/commentAuthors" Target="commentAuthors.xml"/><Relationship Id="rId147" Type="http://schemas.openxmlformats.org/officeDocument/2006/relationships/slide" Target="slides/slide139.xml"/><Relationship Id="rId6" Type="http://schemas.openxmlformats.org/officeDocument/2006/relationships/slideMaster" Target="slideMasters/slideMaster1.xml"/><Relationship Id="rId146" Type="http://schemas.openxmlformats.org/officeDocument/2006/relationships/slide" Target="slides/slide138.xml"/><Relationship Id="rId7" Type="http://schemas.openxmlformats.org/officeDocument/2006/relationships/slideMaster" Target="slideMasters/slideMaster2.xml"/><Relationship Id="rId145" Type="http://schemas.openxmlformats.org/officeDocument/2006/relationships/slide" Target="slides/slide137.xml"/><Relationship Id="rId8" Type="http://schemas.openxmlformats.org/officeDocument/2006/relationships/notesMaster" Target="notesMasters/notesMaster1.xml"/><Relationship Id="rId144" Type="http://schemas.openxmlformats.org/officeDocument/2006/relationships/slide" Target="slides/slide136.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9" Type="http://schemas.openxmlformats.org/officeDocument/2006/relationships/slide" Target="slides/slide131.xml"/><Relationship Id="rId138" Type="http://schemas.openxmlformats.org/officeDocument/2006/relationships/slide" Target="slides/slide130.xml"/><Relationship Id="rId137" Type="http://schemas.openxmlformats.org/officeDocument/2006/relationships/slide" Target="slides/slide129.xml"/><Relationship Id="rId132" Type="http://schemas.openxmlformats.org/officeDocument/2006/relationships/slide" Target="slides/slide124.xml"/><Relationship Id="rId131" Type="http://schemas.openxmlformats.org/officeDocument/2006/relationships/slide" Target="slides/slide123.xml"/><Relationship Id="rId130" Type="http://schemas.openxmlformats.org/officeDocument/2006/relationships/slide" Target="slides/slide122.xml"/><Relationship Id="rId136" Type="http://schemas.openxmlformats.org/officeDocument/2006/relationships/slide" Target="slides/slide128.xml"/><Relationship Id="rId135" Type="http://schemas.openxmlformats.org/officeDocument/2006/relationships/slide" Target="slides/slide127.xml"/><Relationship Id="rId134" Type="http://schemas.openxmlformats.org/officeDocument/2006/relationships/slide" Target="slides/slide126.xml"/><Relationship Id="rId133" Type="http://schemas.openxmlformats.org/officeDocument/2006/relationships/slide" Target="slides/slide125.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170" Type="http://customschemas.google.com/relationships/presentationmetadata" Target="metadata"/><Relationship Id="rId67" Type="http://schemas.openxmlformats.org/officeDocument/2006/relationships/slide" Target="slides/slide59.xml"/><Relationship Id="rId60" Type="http://schemas.openxmlformats.org/officeDocument/2006/relationships/slide" Target="slides/slide52.xml"/><Relationship Id="rId165" Type="http://schemas.openxmlformats.org/officeDocument/2006/relationships/font" Target="fonts/LatoLight-boldItalic.fntdata"/><Relationship Id="rId69" Type="http://schemas.openxmlformats.org/officeDocument/2006/relationships/slide" Target="slides/slide61.xml"/><Relationship Id="rId164" Type="http://schemas.openxmlformats.org/officeDocument/2006/relationships/font" Target="fonts/LatoLight-italic.fntdata"/><Relationship Id="rId163" Type="http://schemas.openxmlformats.org/officeDocument/2006/relationships/font" Target="fonts/LatoLight-bold.fntdata"/><Relationship Id="rId162" Type="http://schemas.openxmlformats.org/officeDocument/2006/relationships/font" Target="fonts/LatoLight-regular.fntdata"/><Relationship Id="rId169" Type="http://schemas.openxmlformats.org/officeDocument/2006/relationships/font" Target="fonts/MerriweatherBlack-boldItalic.fntdata"/><Relationship Id="rId168" Type="http://schemas.openxmlformats.org/officeDocument/2006/relationships/font" Target="fonts/MerriweatherBlack-bold.fntdata"/><Relationship Id="rId167" Type="http://schemas.openxmlformats.org/officeDocument/2006/relationships/font" Target="fonts/LatoBlack-boldItalic.fntdata"/><Relationship Id="rId166" Type="http://schemas.openxmlformats.org/officeDocument/2006/relationships/font" Target="fonts/LatoBlack-bold.fntdata"/><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161" Type="http://schemas.openxmlformats.org/officeDocument/2006/relationships/font" Target="fonts/Lato-boldItalic.fntdata"/><Relationship Id="rId54" Type="http://schemas.openxmlformats.org/officeDocument/2006/relationships/slide" Target="slides/slide46.xml"/><Relationship Id="rId160" Type="http://schemas.openxmlformats.org/officeDocument/2006/relationships/font" Target="fonts/Lato-italic.fntdata"/><Relationship Id="rId57" Type="http://schemas.openxmlformats.org/officeDocument/2006/relationships/slide" Target="slides/slide49.xml"/><Relationship Id="rId56" Type="http://schemas.openxmlformats.org/officeDocument/2006/relationships/slide" Target="slides/slide48.xml"/><Relationship Id="rId159" Type="http://schemas.openxmlformats.org/officeDocument/2006/relationships/font" Target="fonts/Lato-bold.fntdata"/><Relationship Id="rId59" Type="http://schemas.openxmlformats.org/officeDocument/2006/relationships/slide" Target="slides/slide51.xml"/><Relationship Id="rId154" Type="http://schemas.openxmlformats.org/officeDocument/2006/relationships/font" Target="fonts/Roboto-regular.fntdata"/><Relationship Id="rId58" Type="http://schemas.openxmlformats.org/officeDocument/2006/relationships/slide" Target="slides/slide50.xml"/><Relationship Id="rId153" Type="http://schemas.openxmlformats.org/officeDocument/2006/relationships/slide" Target="slides/slide145.xml"/><Relationship Id="rId152" Type="http://schemas.openxmlformats.org/officeDocument/2006/relationships/slide" Target="slides/slide144.xml"/><Relationship Id="rId151" Type="http://schemas.openxmlformats.org/officeDocument/2006/relationships/slide" Target="slides/slide143.xml"/><Relationship Id="rId158" Type="http://schemas.openxmlformats.org/officeDocument/2006/relationships/font" Target="fonts/Lato-regular.fntdata"/><Relationship Id="rId157" Type="http://schemas.openxmlformats.org/officeDocument/2006/relationships/font" Target="fonts/Roboto-boldItalic.fntdata"/><Relationship Id="rId156" Type="http://schemas.openxmlformats.org/officeDocument/2006/relationships/font" Target="fonts/Roboto-italic.fntdata"/><Relationship Id="rId155" Type="http://schemas.openxmlformats.org/officeDocument/2006/relationships/font" Target="fonts/Roboto-bold.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2-26T22:04:27.757">
    <p:pos x="6000" y="0"/>
    <p:text>Higher resolution picture</p:text>
    <p:extLst>
      <p:ext uri="{C676402C-5697-4E1C-873F-D02D1690AC5C}">
        <p15:threadingInfo timeZoneBias="0"/>
      </p:ext>
      <p:ext uri="http://customooxmlschemas.google.com/">
        <go:slidesCustomData xmlns:go="http://customooxmlschemas.google.com/" commentPostId="AAABd6hJ_sU"/>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5-02-20T16:36:47.849">
    <p:pos x="6000" y="0"/>
    <p:text>This picture as a puzzle</p:text>
    <p:extLst>
      <p:ext uri="{C676402C-5697-4E1C-873F-D02D1690AC5C}">
        <p15:threadingInfo timeZoneBias="0"/>
      </p:ext>
      <p:ext uri="http://customooxmlschemas.google.com/">
        <go:slidesCustomData xmlns:go="http://customooxmlschemas.google.com/" commentPostId="AAABejxtgUQ"/>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5-02-26T21:33:56.093">
    <p:pos x="206" y="313"/>
    <p:text>Adapt to RWH.</p:text>
    <p:extLst>
      <p:ext uri="{C676402C-5697-4E1C-873F-D02D1690AC5C}">
        <p15:threadingInfo timeZoneBias="0"/>
      </p:ext>
      <p:ext uri="http://customooxmlschemas.google.com/">
        <go:slidesCustomData xmlns:go="http://customooxmlschemas.google.com/" commentPostId="AAABd5uxids"/>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bank.org/en/programs/global-water-security-sanitation-partnership"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bank.org/en/programs/global-water-security-sanitation-partnership"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bank.org/en/programs/global-water-security-sanitation-partnership"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bank.org/en/programs/global-water-security-sanitation-partnership"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swm.info/sites/default/files/reference_attachments/SETTY%20ny%20Design%20Manual.pdf"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en-CA" sz="1200"/>
              <a:t>El impacto humano sobre los ecosistemas está afectando la cantidad y la calidad del agua</a:t>
            </a:r>
            <a:r>
              <a:rPr lang="en-CA" sz="1200"/>
              <a:t>. Los paisajes naturales se están perdiendo debido a la urbanización, la industria y la agricultura. El cambio climático exacerba el efecto sobre el agua (ONU, 2024).</a:t>
            </a:r>
            <a:endParaRPr/>
          </a:p>
          <a:p>
            <a:pPr indent="0" lvl="0" marL="0" marR="0" rtl="0" algn="l">
              <a:lnSpc>
                <a:spcPct val="100000"/>
              </a:lnSpc>
              <a:spcBef>
                <a:spcPts val="0"/>
              </a:spcBef>
              <a:spcAft>
                <a:spcPts val="0"/>
              </a:spcAft>
              <a:buClr>
                <a:srgbClr val="000000"/>
              </a:buClr>
              <a:buSzPts val="1400"/>
              <a:buFont typeface="Arial"/>
              <a:buNone/>
            </a:pPr>
            <a:r>
              <a:t/>
            </a:r>
            <a:endParaRPr sz="1200"/>
          </a:p>
          <a:p>
            <a:pPr indent="0" lvl="0" marL="0" marR="0" rtl="0" algn="l">
              <a:lnSpc>
                <a:spcPct val="100000"/>
              </a:lnSpc>
              <a:spcBef>
                <a:spcPts val="0"/>
              </a:spcBef>
              <a:spcAft>
                <a:spcPts val="0"/>
              </a:spcAft>
              <a:buClr>
                <a:srgbClr val="000000"/>
              </a:buClr>
              <a:buSzPts val="1400"/>
              <a:buFont typeface="Arial"/>
              <a:buNone/>
            </a:pPr>
            <a:r>
              <a:rPr lang="en-CA" sz="1200"/>
              <a:t>En 2022, cerca de </a:t>
            </a:r>
            <a:r>
              <a:rPr b="1" lang="en-CA" sz="1200"/>
              <a:t>2.200 millones de personas todavía carecían de agua </a:t>
            </a:r>
            <a:r>
              <a:rPr lang="en-CA" sz="1200"/>
              <a:t>gestionada de forma segura</a:t>
            </a:r>
            <a:endParaRPr/>
          </a:p>
          <a:p>
            <a:pPr indent="0" lvl="0" marL="0" rtl="0" algn="l">
              <a:lnSpc>
                <a:spcPct val="100000"/>
              </a:lnSpc>
              <a:spcBef>
                <a:spcPts val="0"/>
              </a:spcBef>
              <a:spcAft>
                <a:spcPts val="0"/>
              </a:spcAft>
              <a:buSzPts val="1400"/>
              <a:buNone/>
            </a:pPr>
            <a:r>
              <a:t/>
            </a:r>
            <a:endParaRPr/>
          </a:p>
        </p:txBody>
      </p:sp>
      <p:sp>
        <p:nvSpPr>
          <p:cNvPr id="190" name="Google Shape;190;p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332146177df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3" name="Google Shape;1003;g332146177df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3380722f22f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g3380722f22f_0_1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900430" rtl="0" algn="l">
              <a:lnSpc>
                <a:spcPct val="100000"/>
              </a:lnSpc>
              <a:spcBef>
                <a:spcPts val="300"/>
              </a:spcBef>
              <a:spcAft>
                <a:spcPts val="600"/>
              </a:spcAft>
              <a:buSzPts val="1400"/>
              <a:buNone/>
            </a:pPr>
            <a:r>
              <a:t/>
            </a:r>
            <a:endParaRPr sz="1050">
              <a:latin typeface="Lato"/>
              <a:ea typeface="Lato"/>
              <a:cs typeface="Lato"/>
              <a:sym typeface="Lato"/>
            </a:endParaRPr>
          </a:p>
        </p:txBody>
      </p:sp>
      <p:sp>
        <p:nvSpPr>
          <p:cNvPr id="1012" name="Google Shape;1012;g3380722f22f_0_1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3380722f22f_0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g3380722f22f_0_1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900430" rtl="0" algn="l">
              <a:lnSpc>
                <a:spcPct val="100000"/>
              </a:lnSpc>
              <a:spcBef>
                <a:spcPts val="300"/>
              </a:spcBef>
              <a:spcAft>
                <a:spcPts val="600"/>
              </a:spcAft>
              <a:buSzPts val="1400"/>
              <a:buNone/>
            </a:pPr>
            <a:r>
              <a:t/>
            </a:r>
            <a:endParaRPr sz="1050">
              <a:latin typeface="Lato"/>
              <a:ea typeface="Lato"/>
              <a:cs typeface="Lato"/>
              <a:sym typeface="Lato"/>
            </a:endParaRPr>
          </a:p>
        </p:txBody>
      </p:sp>
      <p:sp>
        <p:nvSpPr>
          <p:cNvPr id="1033" name="Google Shape;1033;g3380722f22f_0_1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3380722f22f_0_7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0" name="Google Shape;1040;g3380722f22f_0_7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Ask about RWH by Cantaro Azul</a:t>
            </a:r>
            <a:endParaRPr sz="1050">
              <a:latin typeface="Lato"/>
              <a:ea typeface="Lato"/>
              <a:cs typeface="Lato"/>
              <a:sym typeface="Lato"/>
            </a:endParaRPr>
          </a:p>
        </p:txBody>
      </p:sp>
      <p:sp>
        <p:nvSpPr>
          <p:cNvPr id="1041" name="Google Shape;1041;g3380722f22f_0_7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331a07b5168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0" name="Google Shape;1050;g331a07b5168_0_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900430" rtl="0" algn="l">
              <a:lnSpc>
                <a:spcPct val="100000"/>
              </a:lnSpc>
              <a:spcBef>
                <a:spcPts val="300"/>
              </a:spcBef>
              <a:spcAft>
                <a:spcPts val="600"/>
              </a:spcAft>
              <a:buSzPts val="1400"/>
              <a:buNone/>
            </a:pPr>
            <a:r>
              <a:t/>
            </a:r>
            <a:endParaRPr sz="1050">
              <a:latin typeface="Lato"/>
              <a:ea typeface="Lato"/>
              <a:cs typeface="Lato"/>
              <a:sym typeface="Lato"/>
            </a:endParaRPr>
          </a:p>
        </p:txBody>
      </p:sp>
      <p:sp>
        <p:nvSpPr>
          <p:cNvPr id="1051" name="Google Shape;1051;g331a07b5168_0_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331a07b5168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7" name="Google Shape;1057;g331a07b5168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Note: If the result of the volume of the tank at the end of the month  is a negative number, as the example in september (-10 372 L), it means we don’t have enough rainwater to meet the demand of that month, so the real volume in the tank at the end of the month  it will be 0.</a:t>
            </a:r>
            <a:endParaRPr sz="1050">
              <a:latin typeface="Lato"/>
              <a:ea typeface="Lato"/>
              <a:cs typeface="Lato"/>
              <a:sym typeface="Lato"/>
            </a:endParaRPr>
          </a:p>
        </p:txBody>
      </p:sp>
      <p:sp>
        <p:nvSpPr>
          <p:cNvPr id="1058" name="Google Shape;1058;g331a07b5168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331a07b5168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3" name="Google Shape;1073;g331a07b5168_0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900430" rtl="0" algn="l">
              <a:lnSpc>
                <a:spcPct val="100000"/>
              </a:lnSpc>
              <a:spcBef>
                <a:spcPts val="300"/>
              </a:spcBef>
              <a:spcAft>
                <a:spcPts val="600"/>
              </a:spcAft>
              <a:buSzPts val="1400"/>
              <a:buNone/>
            </a:pPr>
            <a:r>
              <a:t/>
            </a:r>
            <a:endParaRPr sz="1050">
              <a:latin typeface="Lato"/>
              <a:ea typeface="Lato"/>
              <a:cs typeface="Lato"/>
              <a:sym typeface="Lato"/>
            </a:endParaRPr>
          </a:p>
        </p:txBody>
      </p:sp>
      <p:sp>
        <p:nvSpPr>
          <p:cNvPr id="1074" name="Google Shape;1074;g331a07b5168_0_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331e1f38531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0" name="Google Shape;1080;g331e1f38531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900430" rtl="0" algn="l">
              <a:lnSpc>
                <a:spcPct val="100000"/>
              </a:lnSpc>
              <a:spcBef>
                <a:spcPts val="300"/>
              </a:spcBef>
              <a:spcAft>
                <a:spcPts val="600"/>
              </a:spcAft>
              <a:buSzPts val="1400"/>
              <a:buNone/>
            </a:pPr>
            <a:r>
              <a:rPr lang="en-CA" sz="1050">
                <a:latin typeface="Lato"/>
                <a:ea typeface="Lato"/>
                <a:cs typeface="Lato"/>
                <a:sym typeface="Lato"/>
              </a:rPr>
              <a:t>Source: chrome-extension://efaidnbmnnnibpcajpcglclefindmkaj/https://greywateraction.org/wp-content/uploads/2014/11/Rainwater-Harvesting-System-Practitioner-Manual.pdf</a:t>
            </a:r>
            <a:endParaRPr sz="1050">
              <a:latin typeface="Lato"/>
              <a:ea typeface="Lato"/>
              <a:cs typeface="Lato"/>
              <a:sym typeface="Lato"/>
            </a:endParaRPr>
          </a:p>
        </p:txBody>
      </p:sp>
      <p:sp>
        <p:nvSpPr>
          <p:cNvPr id="1081" name="Google Shape;1081;g331e1f38531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331e1f38531_1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7" name="Google Shape;1087;g331e1f38531_1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900430" rtl="0" algn="l">
              <a:lnSpc>
                <a:spcPct val="100000"/>
              </a:lnSpc>
              <a:spcBef>
                <a:spcPts val="300"/>
              </a:spcBef>
              <a:spcAft>
                <a:spcPts val="600"/>
              </a:spcAft>
              <a:buSzPts val="1400"/>
              <a:buNone/>
            </a:pPr>
            <a:r>
              <a:rPr lang="en-CA" sz="1050">
                <a:latin typeface="Lato"/>
                <a:ea typeface="Lato"/>
                <a:cs typeface="Lato"/>
                <a:sym typeface="Lato"/>
              </a:rPr>
              <a:t>Source: chrome-extension://efaidnbmnnnibpcajpcglclefindmkaj/https://greywateraction.org/wp-content/uploads/2014/11/Rainwater-Harvesting-System-Practitioner-Manual.pdf</a:t>
            </a:r>
            <a:endParaRPr sz="1050">
              <a:latin typeface="Lato"/>
              <a:ea typeface="Lato"/>
              <a:cs typeface="Lato"/>
              <a:sym typeface="Lato"/>
            </a:endParaRPr>
          </a:p>
        </p:txBody>
      </p:sp>
      <p:sp>
        <p:nvSpPr>
          <p:cNvPr id="1088" name="Google Shape;1088;g331e1f38531_1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331e1f38531_1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4" name="Google Shape;1094;g331e1f38531_1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900430" rtl="0" algn="l">
              <a:lnSpc>
                <a:spcPct val="100000"/>
              </a:lnSpc>
              <a:spcBef>
                <a:spcPts val="300"/>
              </a:spcBef>
              <a:spcAft>
                <a:spcPts val="600"/>
              </a:spcAft>
              <a:buSzPts val="1400"/>
              <a:buNone/>
            </a:pPr>
            <a:r>
              <a:rPr lang="en-CA" sz="1050">
                <a:latin typeface="Lato"/>
                <a:ea typeface="Lato"/>
                <a:cs typeface="Lato"/>
                <a:sym typeface="Lato"/>
              </a:rPr>
              <a:t>Source: Isla Urbana adaptado de: chrome-extension://efaidnbmnnnibpcajpcglclefindmkaj/https://greywateraction.org/wp-content/uploads/2014/11/Rainwater-Harvesting-System-Practitioner-Manual.pdf</a:t>
            </a:r>
            <a:endParaRPr sz="1050">
              <a:latin typeface="Lato"/>
              <a:ea typeface="Lato"/>
              <a:cs typeface="Lato"/>
              <a:sym typeface="Lato"/>
            </a:endParaRPr>
          </a:p>
        </p:txBody>
      </p:sp>
      <p:sp>
        <p:nvSpPr>
          <p:cNvPr id="1095" name="Google Shape;1095;g331e1f38531_1_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312220b4e8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3312220b4e8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CA"/>
              <a:t>Reference: https://www.worldbank.org/en/news/infographic/2023/07/26/water-resource-management</a:t>
            </a:r>
            <a:endParaRPr/>
          </a:p>
          <a:p>
            <a:pPr indent="0" lvl="0" marL="0" rtl="0" algn="l">
              <a:lnSpc>
                <a:spcPct val="100000"/>
              </a:lnSpc>
              <a:spcBef>
                <a:spcPts val="0"/>
              </a:spcBef>
              <a:spcAft>
                <a:spcPts val="0"/>
              </a:spcAft>
              <a:buSzPts val="1400"/>
              <a:buNone/>
            </a:pPr>
            <a:r>
              <a:t/>
            </a:r>
            <a:endParaRPr/>
          </a:p>
        </p:txBody>
      </p:sp>
      <p:sp>
        <p:nvSpPr>
          <p:cNvPr id="202" name="Google Shape;202;g3312220b4e8_0_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331e1f38531_1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2" name="Google Shape;1102;g331e1f38531_1_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900430" rtl="0" algn="l">
              <a:lnSpc>
                <a:spcPct val="100000"/>
              </a:lnSpc>
              <a:spcBef>
                <a:spcPts val="300"/>
              </a:spcBef>
              <a:spcAft>
                <a:spcPts val="600"/>
              </a:spcAft>
              <a:buSzPts val="1400"/>
              <a:buNone/>
            </a:pPr>
            <a:r>
              <a:rPr lang="en-CA" sz="1050">
                <a:latin typeface="Lato"/>
                <a:ea typeface="Lato"/>
                <a:cs typeface="Lato"/>
                <a:sym typeface="Lato"/>
              </a:rPr>
              <a:t>Source: chrome-extension://efaidnbmnnnibpcajpcglclefindmkaj/https://greywateraction.org/wp-content/uploads/2014/11/Rainwater-Harvesting-System-Practitioner-Manual.pdf</a:t>
            </a:r>
            <a:endParaRPr sz="1050">
              <a:latin typeface="Lato"/>
              <a:ea typeface="Lato"/>
              <a:cs typeface="Lato"/>
              <a:sym typeface="Lato"/>
            </a:endParaRPr>
          </a:p>
        </p:txBody>
      </p:sp>
      <p:sp>
        <p:nvSpPr>
          <p:cNvPr id="1103" name="Google Shape;1103;g331e1f38531_1_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331e1f38531_1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0" name="Google Shape;1110;g331e1f38531_1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900430" rtl="0" algn="l">
              <a:lnSpc>
                <a:spcPct val="100000"/>
              </a:lnSpc>
              <a:spcBef>
                <a:spcPts val="300"/>
              </a:spcBef>
              <a:spcAft>
                <a:spcPts val="600"/>
              </a:spcAft>
              <a:buSzPts val="1400"/>
              <a:buNone/>
            </a:pPr>
            <a:r>
              <a:rPr lang="en-CA" sz="1050">
                <a:latin typeface="Lato"/>
                <a:ea typeface="Lato"/>
                <a:cs typeface="Lato"/>
                <a:sym typeface="Lato"/>
              </a:rPr>
              <a:t>Source: chrome-extension://efaidnbmnnnibpcajpcglclefindmkaj/https://greywateraction.org/wp-content/uploads/2014/11/Rainwater-Harvesting-System-Practitioner-Manual.pdf</a:t>
            </a:r>
            <a:endParaRPr sz="1050">
              <a:latin typeface="Lato"/>
              <a:ea typeface="Lato"/>
              <a:cs typeface="Lato"/>
              <a:sym typeface="Lato"/>
            </a:endParaRPr>
          </a:p>
        </p:txBody>
      </p:sp>
      <p:sp>
        <p:nvSpPr>
          <p:cNvPr id="1111" name="Google Shape;1111;g331e1f38531_1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331e1f38531_1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g331e1f38531_1_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900430" rtl="0" algn="l">
              <a:lnSpc>
                <a:spcPct val="100000"/>
              </a:lnSpc>
              <a:spcBef>
                <a:spcPts val="300"/>
              </a:spcBef>
              <a:spcAft>
                <a:spcPts val="600"/>
              </a:spcAft>
              <a:buSzPts val="1400"/>
              <a:buNone/>
            </a:pPr>
            <a:r>
              <a:rPr lang="en-CA" sz="1050">
                <a:latin typeface="Lato"/>
                <a:ea typeface="Lato"/>
                <a:cs typeface="Lato"/>
                <a:sym typeface="Lato"/>
              </a:rPr>
              <a:t>Source: Isla Urbana</a:t>
            </a:r>
            <a:endParaRPr sz="1050">
              <a:latin typeface="Lato"/>
              <a:ea typeface="Lato"/>
              <a:cs typeface="Lato"/>
              <a:sym typeface="Lato"/>
            </a:endParaRPr>
          </a:p>
        </p:txBody>
      </p:sp>
      <p:sp>
        <p:nvSpPr>
          <p:cNvPr id="1118" name="Google Shape;1118;g331e1f38531_1_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331e1f38531_1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5" name="Google Shape;1125;g331e1f38531_1_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900430" rtl="0" algn="l">
              <a:lnSpc>
                <a:spcPct val="100000"/>
              </a:lnSpc>
              <a:spcBef>
                <a:spcPts val="300"/>
              </a:spcBef>
              <a:spcAft>
                <a:spcPts val="600"/>
              </a:spcAft>
              <a:buSzPts val="1400"/>
              <a:buNone/>
            </a:pPr>
            <a:r>
              <a:rPr lang="en-CA" sz="1050">
                <a:latin typeface="Lato"/>
                <a:ea typeface="Lato"/>
                <a:cs typeface="Lato"/>
                <a:sym typeface="Lato"/>
              </a:rPr>
              <a:t>Source: chrome-extension://efaidnbmnnnibpcajpcglclefindmkaj/https://greywateraction.org/wp-content/uploads/2014/11/Rainwater-Harvesting-System-Practitioner-Manual.pdf</a:t>
            </a:r>
            <a:endParaRPr sz="1050">
              <a:latin typeface="Lato"/>
              <a:ea typeface="Lato"/>
              <a:cs typeface="Lato"/>
              <a:sym typeface="Lato"/>
            </a:endParaRPr>
          </a:p>
        </p:txBody>
      </p:sp>
      <p:sp>
        <p:nvSpPr>
          <p:cNvPr id="1126" name="Google Shape;1126;g331e1f38531_1_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33bfa9966f0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4" name="Google Shape;1134;g33bfa9966f0_0_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900430" rtl="0" algn="l">
              <a:lnSpc>
                <a:spcPct val="100000"/>
              </a:lnSpc>
              <a:spcBef>
                <a:spcPts val="300"/>
              </a:spcBef>
              <a:spcAft>
                <a:spcPts val="600"/>
              </a:spcAft>
              <a:buSzPts val="1400"/>
              <a:buNone/>
            </a:pPr>
            <a:r>
              <a:rPr lang="en-CA" sz="1050">
                <a:latin typeface="Lato"/>
                <a:ea typeface="Lato"/>
                <a:cs typeface="Lato"/>
                <a:sym typeface="Lato"/>
              </a:rPr>
              <a:t>Source: </a:t>
            </a:r>
            <a:r>
              <a:rPr lang="en-CA" sz="1000">
                <a:solidFill>
                  <a:srgbClr val="3E3E3E"/>
                </a:solidFill>
                <a:latin typeface="Arial"/>
                <a:ea typeface="Arial"/>
                <a:cs typeface="Arial"/>
                <a:sym typeface="Arial"/>
              </a:rPr>
              <a:t>https://capitalsustentable.shinyapps.io/calculadora/</a:t>
            </a:r>
            <a:endParaRPr sz="1050">
              <a:latin typeface="Lato"/>
              <a:ea typeface="Lato"/>
              <a:cs typeface="Lato"/>
              <a:sym typeface="Lato"/>
            </a:endParaRPr>
          </a:p>
        </p:txBody>
      </p:sp>
      <p:sp>
        <p:nvSpPr>
          <p:cNvPr id="1135" name="Google Shape;1135;g33bfa9966f0_0_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1" name="Google Shape;1141;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8" name="Google Shape;1148;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4" name="Google Shape;1154;p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5" name="Google Shape;1155;p1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332146177df_0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1" name="Google Shape;1161;g332146177df_0_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Source: https://www.ntotank.com/blog/rainwater-harvesting-for-potable-water</a:t>
            </a:r>
            <a:endParaRPr/>
          </a:p>
        </p:txBody>
      </p:sp>
      <p:sp>
        <p:nvSpPr>
          <p:cNvPr id="1162" name="Google Shape;1162;g332146177df_0_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8" name="Google Shape;1168;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Mensajes clave:</a:t>
            </a:r>
            <a:endParaRPr/>
          </a:p>
          <a:p>
            <a:pPr indent="-317500" lvl="0" marL="457200" rtl="0" algn="l">
              <a:lnSpc>
                <a:spcPct val="100000"/>
              </a:lnSpc>
              <a:spcBef>
                <a:spcPts val="0"/>
              </a:spcBef>
              <a:spcAft>
                <a:spcPts val="0"/>
              </a:spcAft>
              <a:buSzPts val="1400"/>
              <a:buChar char="-"/>
            </a:pPr>
            <a:r>
              <a:rPr lang="en-CA"/>
              <a:t>Cada barrera tiene su función (explicar las barreras una a una)</a:t>
            </a:r>
            <a:endParaRPr/>
          </a:p>
          <a:p>
            <a:pPr indent="-317500" lvl="1" marL="914400" rtl="0" algn="l">
              <a:lnSpc>
                <a:spcPct val="115000"/>
              </a:lnSpc>
              <a:spcBef>
                <a:spcPts val="0"/>
              </a:spcBef>
              <a:spcAft>
                <a:spcPts val="0"/>
              </a:spcAft>
              <a:buSzPts val="1400"/>
              <a:buChar char="-"/>
            </a:pPr>
            <a:r>
              <a:rPr b="1" lang="en-CA" sz="1100">
                <a:latin typeface="Arial"/>
                <a:ea typeface="Arial"/>
                <a:cs typeface="Arial"/>
                <a:sym typeface="Arial"/>
              </a:rPr>
              <a:t>Protección de la fuente</a:t>
            </a:r>
            <a:r>
              <a:rPr lang="en-CA" sz="1100">
                <a:latin typeface="Arial"/>
                <a:ea typeface="Arial"/>
                <a:cs typeface="Arial"/>
                <a:sym typeface="Arial"/>
              </a:rPr>
              <a:t>: barreras que evitan que los contaminantes ingresen en el agua en la fuente</a:t>
            </a:r>
            <a:r>
              <a:rPr b="1" lang="en-CA" sz="1100">
                <a:latin typeface="Arial"/>
                <a:ea typeface="Arial"/>
                <a:cs typeface="Arial"/>
                <a:sym typeface="Arial"/>
              </a:rPr>
              <a:t>.</a:t>
            </a:r>
            <a:endParaRPr b="1" sz="1100">
              <a:latin typeface="Arial"/>
              <a:ea typeface="Arial"/>
              <a:cs typeface="Arial"/>
              <a:sym typeface="Arial"/>
            </a:endParaRPr>
          </a:p>
          <a:p>
            <a:pPr indent="-317500" lvl="1" marL="914400" rtl="0" algn="l">
              <a:lnSpc>
                <a:spcPct val="115000"/>
              </a:lnSpc>
              <a:spcBef>
                <a:spcPts val="0"/>
              </a:spcBef>
              <a:spcAft>
                <a:spcPts val="0"/>
              </a:spcAft>
              <a:buSzPts val="1400"/>
              <a:buChar char="-"/>
            </a:pPr>
            <a:r>
              <a:rPr b="1" lang="en-CA" sz="1100">
                <a:latin typeface="Arial"/>
                <a:ea typeface="Arial"/>
                <a:cs typeface="Arial"/>
                <a:sym typeface="Arial"/>
              </a:rPr>
              <a:t>Transporte seguro</a:t>
            </a:r>
            <a:r>
              <a:rPr lang="en-CA" sz="1100">
                <a:latin typeface="Arial"/>
                <a:ea typeface="Arial"/>
                <a:cs typeface="Arial"/>
                <a:sym typeface="Arial"/>
              </a:rPr>
              <a:t>: barreras que evitan que los contaminantes ingresen en el agua cuando se transporta desde la fuente hasta la casa del usuario</a:t>
            </a:r>
            <a:r>
              <a:rPr b="1" lang="en-CA" sz="1100">
                <a:latin typeface="Arial"/>
                <a:ea typeface="Arial"/>
                <a:cs typeface="Arial"/>
                <a:sym typeface="Arial"/>
              </a:rPr>
              <a:t>.</a:t>
            </a:r>
            <a:endParaRPr b="1" sz="1100">
              <a:latin typeface="Arial"/>
              <a:ea typeface="Arial"/>
              <a:cs typeface="Arial"/>
              <a:sym typeface="Arial"/>
            </a:endParaRPr>
          </a:p>
          <a:p>
            <a:pPr indent="-317500" lvl="1" marL="914400" rtl="0" algn="l">
              <a:lnSpc>
                <a:spcPct val="115000"/>
              </a:lnSpc>
              <a:spcBef>
                <a:spcPts val="0"/>
              </a:spcBef>
              <a:spcAft>
                <a:spcPts val="0"/>
              </a:spcAft>
              <a:buSzPts val="1400"/>
              <a:buChar char="-"/>
            </a:pPr>
            <a:r>
              <a:rPr b="1" lang="en-CA" sz="1100">
                <a:latin typeface="Arial"/>
                <a:ea typeface="Arial"/>
                <a:cs typeface="Arial"/>
                <a:sym typeface="Arial"/>
              </a:rPr>
              <a:t>Sedimentación</a:t>
            </a:r>
            <a:r>
              <a:rPr lang="en-CA" sz="1100">
                <a:latin typeface="Arial"/>
                <a:ea typeface="Arial"/>
                <a:cs typeface="Arial"/>
                <a:sym typeface="Arial"/>
              </a:rPr>
              <a:t>: métodos usados para ayudar a que las partículas grandes se asienten para reducir la turbidez del agua</a:t>
            </a:r>
            <a:r>
              <a:rPr b="1" lang="en-CA" sz="1100">
                <a:latin typeface="Arial"/>
                <a:ea typeface="Arial"/>
                <a:cs typeface="Arial"/>
                <a:sym typeface="Arial"/>
              </a:rPr>
              <a:t>. </a:t>
            </a:r>
            <a:r>
              <a:rPr lang="en-CA" sz="1100">
                <a:latin typeface="Arial"/>
                <a:ea typeface="Arial"/>
                <a:cs typeface="Arial"/>
                <a:sym typeface="Arial"/>
              </a:rPr>
              <a:t>Puede eliminar hasta el 50% de los patógenos</a:t>
            </a:r>
            <a:endParaRPr sz="1100">
              <a:latin typeface="Arial"/>
              <a:ea typeface="Arial"/>
              <a:cs typeface="Arial"/>
              <a:sym typeface="Arial"/>
            </a:endParaRPr>
          </a:p>
          <a:p>
            <a:pPr indent="-317500" lvl="1" marL="914400" rtl="0" algn="l">
              <a:lnSpc>
                <a:spcPct val="115000"/>
              </a:lnSpc>
              <a:spcBef>
                <a:spcPts val="0"/>
              </a:spcBef>
              <a:spcAft>
                <a:spcPts val="0"/>
              </a:spcAft>
              <a:buSzPts val="1400"/>
              <a:buChar char="-"/>
            </a:pPr>
            <a:r>
              <a:rPr b="1" lang="en-CA" sz="1100">
                <a:latin typeface="Arial"/>
                <a:ea typeface="Arial"/>
                <a:cs typeface="Arial"/>
                <a:sym typeface="Arial"/>
              </a:rPr>
              <a:t>Filtración</a:t>
            </a:r>
            <a:r>
              <a:rPr lang="en-CA" sz="1100">
                <a:latin typeface="Arial"/>
                <a:ea typeface="Arial"/>
                <a:cs typeface="Arial"/>
                <a:sym typeface="Arial"/>
              </a:rPr>
              <a:t>: hacer que el agua pase por una membrana o filtrarla para eliminar las partículas y los contaminantes que sean más grandes que los poros de la membrana o el filtro</a:t>
            </a:r>
            <a:r>
              <a:rPr b="1" lang="en-CA" sz="1100">
                <a:latin typeface="Arial"/>
                <a:ea typeface="Arial"/>
                <a:cs typeface="Arial"/>
                <a:sym typeface="Arial"/>
              </a:rPr>
              <a:t>. </a:t>
            </a:r>
            <a:r>
              <a:rPr lang="en-CA" sz="1100">
                <a:latin typeface="Arial"/>
                <a:ea typeface="Arial"/>
                <a:cs typeface="Arial"/>
                <a:sym typeface="Arial"/>
              </a:rPr>
              <a:t>Puede eliminar entre el 90 y el 99% de los patógenos</a:t>
            </a:r>
            <a:endParaRPr sz="1100">
              <a:latin typeface="Arial"/>
              <a:ea typeface="Arial"/>
              <a:cs typeface="Arial"/>
              <a:sym typeface="Arial"/>
            </a:endParaRPr>
          </a:p>
          <a:p>
            <a:pPr indent="-317500" lvl="1" marL="914400" rtl="0" algn="l">
              <a:lnSpc>
                <a:spcPct val="115000"/>
              </a:lnSpc>
              <a:spcBef>
                <a:spcPts val="0"/>
              </a:spcBef>
              <a:spcAft>
                <a:spcPts val="0"/>
              </a:spcAft>
              <a:buSzPts val="1400"/>
              <a:buChar char="-"/>
            </a:pPr>
            <a:r>
              <a:rPr b="1" lang="en-CA" sz="1100">
                <a:latin typeface="Arial"/>
                <a:ea typeface="Arial"/>
                <a:cs typeface="Arial"/>
                <a:sym typeface="Arial"/>
              </a:rPr>
              <a:t>Desinfección</a:t>
            </a:r>
            <a:r>
              <a:rPr lang="en-CA" sz="1100">
                <a:latin typeface="Arial"/>
                <a:ea typeface="Arial"/>
                <a:cs typeface="Arial"/>
                <a:sym typeface="Arial"/>
              </a:rPr>
              <a:t>: matar o inactivar los patógenos restantes con calor, rayos UV o sustancias químicas</a:t>
            </a:r>
            <a:r>
              <a:rPr b="1" lang="en-CA" sz="1100">
                <a:latin typeface="Arial"/>
                <a:ea typeface="Arial"/>
                <a:cs typeface="Arial"/>
                <a:sym typeface="Arial"/>
              </a:rPr>
              <a:t>. </a:t>
            </a:r>
            <a:r>
              <a:rPr lang="en-CA" sz="1100">
                <a:latin typeface="Arial"/>
                <a:ea typeface="Arial"/>
                <a:cs typeface="Arial"/>
                <a:sym typeface="Arial"/>
              </a:rPr>
              <a:t>Terminará por eliminar el 100%</a:t>
            </a:r>
            <a:endParaRPr sz="1100">
              <a:latin typeface="Arial"/>
              <a:ea typeface="Arial"/>
              <a:cs typeface="Arial"/>
              <a:sym typeface="Arial"/>
            </a:endParaRPr>
          </a:p>
          <a:p>
            <a:pPr indent="-317500" lvl="1" marL="914400" rtl="0" algn="l">
              <a:lnSpc>
                <a:spcPct val="115000"/>
              </a:lnSpc>
              <a:spcBef>
                <a:spcPts val="0"/>
              </a:spcBef>
              <a:spcAft>
                <a:spcPts val="0"/>
              </a:spcAft>
              <a:buSzPts val="1400"/>
              <a:buChar char="-"/>
            </a:pPr>
            <a:r>
              <a:rPr b="1" lang="en-CA" sz="1100">
                <a:latin typeface="Arial"/>
                <a:ea typeface="Arial"/>
                <a:cs typeface="Arial"/>
                <a:sym typeface="Arial"/>
              </a:rPr>
              <a:t>Almacenamiento seguro</a:t>
            </a:r>
            <a:r>
              <a:rPr lang="en-CA" sz="1100">
                <a:latin typeface="Arial"/>
                <a:ea typeface="Arial"/>
                <a:cs typeface="Arial"/>
                <a:sym typeface="Arial"/>
              </a:rPr>
              <a:t>: barreras que mantienen segura al agua para evitar la recontaminación</a:t>
            </a:r>
            <a:r>
              <a:rPr b="1" lang="en-CA" sz="1100">
                <a:latin typeface="Arial"/>
                <a:ea typeface="Arial"/>
                <a:cs typeface="Arial"/>
                <a:sym typeface="Arial"/>
              </a:rPr>
              <a:t>.</a:t>
            </a:r>
            <a:endParaRPr b="1" sz="1100">
              <a:latin typeface="Arial"/>
              <a:ea typeface="Arial"/>
              <a:cs typeface="Arial"/>
              <a:sym typeface="Arial"/>
            </a:endParaRPr>
          </a:p>
          <a:p>
            <a:pPr indent="-317500" lvl="0" marL="457200" rtl="0" algn="l">
              <a:lnSpc>
                <a:spcPct val="100000"/>
              </a:lnSpc>
              <a:spcBef>
                <a:spcPts val="0"/>
              </a:spcBef>
              <a:spcAft>
                <a:spcPts val="0"/>
              </a:spcAft>
              <a:buSzPts val="1400"/>
              <a:buChar char="-"/>
            </a:pPr>
            <a:r>
              <a:rPr lang="en-CA"/>
              <a:t>El orden de las barreras es muy importante:</a:t>
            </a:r>
            <a:endParaRPr/>
          </a:p>
          <a:p>
            <a:pPr indent="-317500" lvl="1" marL="914400" rtl="0" algn="l">
              <a:lnSpc>
                <a:spcPct val="100000"/>
              </a:lnSpc>
              <a:spcBef>
                <a:spcPts val="0"/>
              </a:spcBef>
              <a:spcAft>
                <a:spcPts val="0"/>
              </a:spcAft>
              <a:buSzPts val="1400"/>
              <a:buChar char="-"/>
            </a:pPr>
            <a:r>
              <a:rPr lang="en-CA"/>
              <a:t>Hay contaminantes muy difíciles de eliminar, si protegemos las fuentes, a veces podemos evitarlos. Cuanta mejor calidad traiga el agua antes del tratamiento, mejor.</a:t>
            </a:r>
            <a:endParaRPr/>
          </a:p>
          <a:p>
            <a:pPr indent="-317500" lvl="1" marL="914400" rtl="0" algn="l">
              <a:lnSpc>
                <a:spcPct val="100000"/>
              </a:lnSpc>
              <a:spcBef>
                <a:spcPts val="0"/>
              </a:spcBef>
              <a:spcAft>
                <a:spcPts val="0"/>
              </a:spcAft>
              <a:buSzPts val="1400"/>
              <a:buChar char="-"/>
            </a:pPr>
            <a:r>
              <a:rPr lang="en-CA"/>
              <a:t>si filtramos o desinfectamos con agua turbia el tratamiento será menos efectivo.  </a:t>
            </a:r>
            <a:endParaRPr/>
          </a:p>
          <a:p>
            <a:pPr indent="-317500" lvl="1" marL="914400" rtl="0" algn="l">
              <a:lnSpc>
                <a:spcPct val="100000"/>
              </a:lnSpc>
              <a:spcBef>
                <a:spcPts val="0"/>
              </a:spcBef>
              <a:spcAft>
                <a:spcPts val="0"/>
              </a:spcAft>
              <a:buSzPts val="1400"/>
              <a:buChar char="-"/>
            </a:pPr>
            <a:r>
              <a:rPr lang="en-CA"/>
              <a:t>Si desinfectamos sin filtrar, algunos patógenos resistentes al cloro a UV podrían enfermarnos (pero estos son grandes y filtrando se eliminan)</a:t>
            </a:r>
            <a:endParaRPr/>
          </a:p>
          <a:p>
            <a:pPr indent="-317500" lvl="1" marL="914400" rtl="0" algn="l">
              <a:lnSpc>
                <a:spcPct val="100000"/>
              </a:lnSpc>
              <a:spcBef>
                <a:spcPts val="0"/>
              </a:spcBef>
              <a:spcAft>
                <a:spcPts val="0"/>
              </a:spcAft>
              <a:buSzPts val="1400"/>
              <a:buChar char="-"/>
            </a:pPr>
            <a:r>
              <a:rPr lang="en-CA"/>
              <a:t>El almacenamiento y la manipulación al final pueden echar a perder todo el esfuerzo de tratamiento si no es seguro</a:t>
            </a:r>
            <a:endParaRPr/>
          </a:p>
          <a:p>
            <a:pPr indent="-317500" lvl="0" marL="457200" rtl="0" algn="l">
              <a:lnSpc>
                <a:spcPct val="100000"/>
              </a:lnSpc>
              <a:spcBef>
                <a:spcPts val="0"/>
              </a:spcBef>
              <a:spcAft>
                <a:spcPts val="0"/>
              </a:spcAft>
              <a:buSzPts val="1400"/>
              <a:buChar char="-"/>
            </a:pPr>
            <a:r>
              <a:rPr lang="en-CA"/>
              <a:t>Cuantas más barreras mejor, más segura será el agua. Pero una barrera es mejor que ninguna y 2 mejor que una.</a:t>
            </a:r>
            <a:endParaRPr/>
          </a:p>
          <a:p>
            <a:pPr indent="-317500" lvl="0" marL="457200" rtl="0" algn="l">
              <a:lnSpc>
                <a:spcPct val="100000"/>
              </a:lnSpc>
              <a:spcBef>
                <a:spcPts val="0"/>
              </a:spcBef>
              <a:spcAft>
                <a:spcPts val="0"/>
              </a:spcAft>
              <a:buSzPts val="1400"/>
              <a:buChar char="-"/>
            </a:pPr>
            <a:r>
              <a:rPr lang="en-CA"/>
              <a:t>TANDAS se refiere a lo que el usuario puede hacer en su casa. Etapas de tratamiento (sedimentación, filtración y desinfección + almacenamiento seguro)</a:t>
            </a:r>
            <a:endParaRPr/>
          </a:p>
          <a:p>
            <a:pPr indent="-317500" lvl="0" marL="457200" rtl="0" algn="l">
              <a:lnSpc>
                <a:spcPct val="100000"/>
              </a:lnSpc>
              <a:spcBef>
                <a:spcPts val="0"/>
              </a:spcBef>
              <a:spcAft>
                <a:spcPts val="0"/>
              </a:spcAft>
              <a:buSzPts val="1400"/>
              <a:buChar char="-"/>
            </a:pPr>
            <a:r>
              <a:rPr lang="en-CA"/>
              <a:t>El TANDAS es aplicable en:</a:t>
            </a:r>
            <a:endParaRPr/>
          </a:p>
          <a:p>
            <a:pPr indent="-298450" lvl="1" marL="914400" rtl="0" algn="l">
              <a:lnSpc>
                <a:spcPct val="115000"/>
              </a:lnSpc>
              <a:spcBef>
                <a:spcPts val="0"/>
              </a:spcBef>
              <a:spcAft>
                <a:spcPts val="0"/>
              </a:spcAft>
              <a:buClr>
                <a:schemeClr val="dk1"/>
              </a:buClr>
              <a:buSzPts val="1100"/>
              <a:buChar char="-"/>
            </a:pPr>
            <a:r>
              <a:rPr lang="en-CA" sz="1100">
                <a:latin typeface="Arial"/>
                <a:ea typeface="Arial"/>
                <a:cs typeface="Arial"/>
                <a:sym typeface="Arial"/>
              </a:rPr>
              <a:t>Situaciones de ausencia de acceso a agua apta para el consumo</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CA" sz="1100">
                <a:latin typeface="Arial"/>
                <a:ea typeface="Arial"/>
                <a:cs typeface="Arial"/>
                <a:sym typeface="Arial"/>
              </a:rPr>
              <a:t>Sistemas no confiables (la calidad que ofrecen no siempre es segura. La frecuencia del servicio hace necesario el almacenamiento - riesgo muy alto de recontaminación)</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CA" sz="1100">
                <a:latin typeface="Arial"/>
                <a:ea typeface="Arial"/>
                <a:cs typeface="Arial"/>
                <a:sym typeface="Arial"/>
              </a:rPr>
              <a:t>Emergencias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CA" sz="1100">
                <a:latin typeface="Arial"/>
                <a:ea typeface="Arial"/>
                <a:cs typeface="Arial"/>
                <a:sym typeface="Arial"/>
              </a:rPr>
              <a:t>Opción de resiliencia frente al cambio climático</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CA" sz="1100">
                <a:latin typeface="Arial"/>
                <a:ea typeface="Arial"/>
                <a:cs typeface="Arial"/>
                <a:sym typeface="Arial"/>
              </a:rPr>
              <a:t>No solo en hogares, también otros emplazamientos como centros de salud o escuelas</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CA" sz="1100">
                <a:latin typeface="Arial"/>
                <a:ea typeface="Arial"/>
                <a:cs typeface="Arial"/>
                <a:sym typeface="Arial"/>
              </a:rPr>
              <a:t>Ventajas y limitaciones (puede ser que no de tiempo, comentarlo durante o después de la práctica)</a:t>
            </a:r>
            <a:endParaRPr sz="1100">
              <a:latin typeface="Arial"/>
              <a:ea typeface="Arial"/>
              <a:cs typeface="Arial"/>
              <a:sym typeface="Arial"/>
            </a:endParaRPr>
          </a:p>
          <a:p>
            <a:pPr indent="0" lvl="0" marL="0" rtl="0" algn="l">
              <a:lnSpc>
                <a:spcPct val="115000"/>
              </a:lnSpc>
              <a:spcBef>
                <a:spcPts val="0"/>
              </a:spcBef>
              <a:spcAft>
                <a:spcPts val="0"/>
              </a:spcAft>
              <a:buSzPts val="1400"/>
              <a:buNone/>
            </a:pPr>
            <a:r>
              <a:t/>
            </a:r>
            <a:endParaRPr sz="1100">
              <a:latin typeface="Arial"/>
              <a:ea typeface="Arial"/>
              <a:cs typeface="Arial"/>
              <a:sym typeface="Arial"/>
            </a:endParaRPr>
          </a:p>
        </p:txBody>
      </p:sp>
      <p:sp>
        <p:nvSpPr>
          <p:cNvPr id="1169" name="Google Shape;1169;p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32146177df_0_4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332146177df_0_4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CA"/>
              <a:t>Reference: https://www.worldbank.org/en/news/infographic/2023/07/26/water-resource-management</a:t>
            </a:r>
            <a:endParaRPr/>
          </a:p>
          <a:p>
            <a:pPr indent="0" lvl="0" marL="0" rtl="0" algn="l">
              <a:lnSpc>
                <a:spcPct val="100000"/>
              </a:lnSpc>
              <a:spcBef>
                <a:spcPts val="0"/>
              </a:spcBef>
              <a:spcAft>
                <a:spcPts val="0"/>
              </a:spcAft>
              <a:buSzPts val="1400"/>
              <a:buNone/>
            </a:pPr>
            <a:r>
              <a:t/>
            </a:r>
            <a:endParaRPr/>
          </a:p>
        </p:txBody>
      </p:sp>
      <p:sp>
        <p:nvSpPr>
          <p:cNvPr id="209" name="Google Shape;209;g332146177df_0_4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5" name="Google Shape;1175;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Mensajes clave:</a:t>
            </a:r>
            <a:endParaRPr/>
          </a:p>
          <a:p>
            <a:pPr indent="-317500" lvl="0" marL="457200" rtl="0" algn="l">
              <a:lnSpc>
                <a:spcPct val="100000"/>
              </a:lnSpc>
              <a:spcBef>
                <a:spcPts val="0"/>
              </a:spcBef>
              <a:spcAft>
                <a:spcPts val="0"/>
              </a:spcAft>
              <a:buSzPts val="1400"/>
              <a:buChar char="-"/>
            </a:pPr>
            <a:r>
              <a:rPr lang="en-CA"/>
              <a:t>Cada barrera tiene su función (explicar las barreras una a una)</a:t>
            </a:r>
            <a:endParaRPr/>
          </a:p>
          <a:p>
            <a:pPr indent="-317500" lvl="1" marL="914400" rtl="0" algn="l">
              <a:lnSpc>
                <a:spcPct val="115000"/>
              </a:lnSpc>
              <a:spcBef>
                <a:spcPts val="0"/>
              </a:spcBef>
              <a:spcAft>
                <a:spcPts val="0"/>
              </a:spcAft>
              <a:buSzPts val="1400"/>
              <a:buChar char="-"/>
            </a:pPr>
            <a:r>
              <a:rPr b="1" lang="en-CA" sz="1100">
                <a:latin typeface="Arial"/>
                <a:ea typeface="Arial"/>
                <a:cs typeface="Arial"/>
                <a:sym typeface="Arial"/>
              </a:rPr>
              <a:t>Protección de la fuente</a:t>
            </a:r>
            <a:r>
              <a:rPr lang="en-CA" sz="1100">
                <a:latin typeface="Arial"/>
                <a:ea typeface="Arial"/>
                <a:cs typeface="Arial"/>
                <a:sym typeface="Arial"/>
              </a:rPr>
              <a:t>: barreras que evitan que los contaminantes ingresen en el agua en la fuente</a:t>
            </a:r>
            <a:r>
              <a:rPr b="1" lang="en-CA" sz="1100">
                <a:latin typeface="Arial"/>
                <a:ea typeface="Arial"/>
                <a:cs typeface="Arial"/>
                <a:sym typeface="Arial"/>
              </a:rPr>
              <a:t>.</a:t>
            </a:r>
            <a:endParaRPr b="1" sz="1100">
              <a:latin typeface="Arial"/>
              <a:ea typeface="Arial"/>
              <a:cs typeface="Arial"/>
              <a:sym typeface="Arial"/>
            </a:endParaRPr>
          </a:p>
          <a:p>
            <a:pPr indent="-317500" lvl="1" marL="914400" rtl="0" algn="l">
              <a:lnSpc>
                <a:spcPct val="115000"/>
              </a:lnSpc>
              <a:spcBef>
                <a:spcPts val="0"/>
              </a:spcBef>
              <a:spcAft>
                <a:spcPts val="0"/>
              </a:spcAft>
              <a:buSzPts val="1400"/>
              <a:buChar char="-"/>
            </a:pPr>
            <a:r>
              <a:rPr b="1" lang="en-CA" sz="1100">
                <a:latin typeface="Arial"/>
                <a:ea typeface="Arial"/>
                <a:cs typeface="Arial"/>
                <a:sym typeface="Arial"/>
              </a:rPr>
              <a:t>Transporte seguro</a:t>
            </a:r>
            <a:r>
              <a:rPr lang="en-CA" sz="1100">
                <a:latin typeface="Arial"/>
                <a:ea typeface="Arial"/>
                <a:cs typeface="Arial"/>
                <a:sym typeface="Arial"/>
              </a:rPr>
              <a:t>: barreras que evitan que los contaminantes ingresen en el agua cuando se transporta desde la fuente hasta la casa del usuario</a:t>
            </a:r>
            <a:r>
              <a:rPr b="1" lang="en-CA" sz="1100">
                <a:latin typeface="Arial"/>
                <a:ea typeface="Arial"/>
                <a:cs typeface="Arial"/>
                <a:sym typeface="Arial"/>
              </a:rPr>
              <a:t>.</a:t>
            </a:r>
            <a:endParaRPr b="1" sz="1100">
              <a:latin typeface="Arial"/>
              <a:ea typeface="Arial"/>
              <a:cs typeface="Arial"/>
              <a:sym typeface="Arial"/>
            </a:endParaRPr>
          </a:p>
          <a:p>
            <a:pPr indent="-317500" lvl="1" marL="914400" rtl="0" algn="l">
              <a:lnSpc>
                <a:spcPct val="115000"/>
              </a:lnSpc>
              <a:spcBef>
                <a:spcPts val="0"/>
              </a:spcBef>
              <a:spcAft>
                <a:spcPts val="0"/>
              </a:spcAft>
              <a:buSzPts val="1400"/>
              <a:buChar char="-"/>
            </a:pPr>
            <a:r>
              <a:rPr b="1" lang="en-CA" sz="1100">
                <a:latin typeface="Arial"/>
                <a:ea typeface="Arial"/>
                <a:cs typeface="Arial"/>
                <a:sym typeface="Arial"/>
              </a:rPr>
              <a:t>Sedimentación</a:t>
            </a:r>
            <a:r>
              <a:rPr lang="en-CA" sz="1100">
                <a:latin typeface="Arial"/>
                <a:ea typeface="Arial"/>
                <a:cs typeface="Arial"/>
                <a:sym typeface="Arial"/>
              </a:rPr>
              <a:t>: métodos usados para ayudar a que las partículas grandes se asienten para reducir la turbidez del agua</a:t>
            </a:r>
            <a:r>
              <a:rPr b="1" lang="en-CA" sz="1100">
                <a:latin typeface="Arial"/>
                <a:ea typeface="Arial"/>
                <a:cs typeface="Arial"/>
                <a:sym typeface="Arial"/>
              </a:rPr>
              <a:t>. </a:t>
            </a:r>
            <a:r>
              <a:rPr lang="en-CA" sz="1100">
                <a:latin typeface="Arial"/>
                <a:ea typeface="Arial"/>
                <a:cs typeface="Arial"/>
                <a:sym typeface="Arial"/>
              </a:rPr>
              <a:t>Puede eliminar hasta el 50% de los patógenos</a:t>
            </a:r>
            <a:endParaRPr sz="1100">
              <a:latin typeface="Arial"/>
              <a:ea typeface="Arial"/>
              <a:cs typeface="Arial"/>
              <a:sym typeface="Arial"/>
            </a:endParaRPr>
          </a:p>
          <a:p>
            <a:pPr indent="-317500" lvl="1" marL="914400" rtl="0" algn="l">
              <a:lnSpc>
                <a:spcPct val="115000"/>
              </a:lnSpc>
              <a:spcBef>
                <a:spcPts val="0"/>
              </a:spcBef>
              <a:spcAft>
                <a:spcPts val="0"/>
              </a:spcAft>
              <a:buSzPts val="1400"/>
              <a:buChar char="-"/>
            </a:pPr>
            <a:r>
              <a:rPr b="1" lang="en-CA" sz="1100">
                <a:latin typeface="Arial"/>
                <a:ea typeface="Arial"/>
                <a:cs typeface="Arial"/>
                <a:sym typeface="Arial"/>
              </a:rPr>
              <a:t>Filtración</a:t>
            </a:r>
            <a:r>
              <a:rPr lang="en-CA" sz="1100">
                <a:latin typeface="Arial"/>
                <a:ea typeface="Arial"/>
                <a:cs typeface="Arial"/>
                <a:sym typeface="Arial"/>
              </a:rPr>
              <a:t>: hacer que el agua pase por una membrana o filtrarla para eliminar las partículas y los contaminantes que sean más grandes que los poros de la membrana o el filtro</a:t>
            </a:r>
            <a:r>
              <a:rPr b="1" lang="en-CA" sz="1100">
                <a:latin typeface="Arial"/>
                <a:ea typeface="Arial"/>
                <a:cs typeface="Arial"/>
                <a:sym typeface="Arial"/>
              </a:rPr>
              <a:t>. </a:t>
            </a:r>
            <a:r>
              <a:rPr lang="en-CA" sz="1100">
                <a:latin typeface="Arial"/>
                <a:ea typeface="Arial"/>
                <a:cs typeface="Arial"/>
                <a:sym typeface="Arial"/>
              </a:rPr>
              <a:t>Puede eliminar entre el 90 y el 99% de los patógenos</a:t>
            </a:r>
            <a:endParaRPr sz="1100">
              <a:latin typeface="Arial"/>
              <a:ea typeface="Arial"/>
              <a:cs typeface="Arial"/>
              <a:sym typeface="Arial"/>
            </a:endParaRPr>
          </a:p>
          <a:p>
            <a:pPr indent="-317500" lvl="1" marL="914400" rtl="0" algn="l">
              <a:lnSpc>
                <a:spcPct val="115000"/>
              </a:lnSpc>
              <a:spcBef>
                <a:spcPts val="0"/>
              </a:spcBef>
              <a:spcAft>
                <a:spcPts val="0"/>
              </a:spcAft>
              <a:buSzPts val="1400"/>
              <a:buChar char="-"/>
            </a:pPr>
            <a:r>
              <a:rPr b="1" lang="en-CA" sz="1100">
                <a:latin typeface="Arial"/>
                <a:ea typeface="Arial"/>
                <a:cs typeface="Arial"/>
                <a:sym typeface="Arial"/>
              </a:rPr>
              <a:t>Desinfección</a:t>
            </a:r>
            <a:r>
              <a:rPr lang="en-CA" sz="1100">
                <a:latin typeface="Arial"/>
                <a:ea typeface="Arial"/>
                <a:cs typeface="Arial"/>
                <a:sym typeface="Arial"/>
              </a:rPr>
              <a:t>: matar o inactivar los patógenos restantes con calor, rayos UV o sustancias químicas</a:t>
            </a:r>
            <a:r>
              <a:rPr b="1" lang="en-CA" sz="1100">
                <a:latin typeface="Arial"/>
                <a:ea typeface="Arial"/>
                <a:cs typeface="Arial"/>
                <a:sym typeface="Arial"/>
              </a:rPr>
              <a:t>. </a:t>
            </a:r>
            <a:r>
              <a:rPr lang="en-CA" sz="1100">
                <a:latin typeface="Arial"/>
                <a:ea typeface="Arial"/>
                <a:cs typeface="Arial"/>
                <a:sym typeface="Arial"/>
              </a:rPr>
              <a:t>Terminará por eliminar el 100%</a:t>
            </a:r>
            <a:endParaRPr sz="1100">
              <a:latin typeface="Arial"/>
              <a:ea typeface="Arial"/>
              <a:cs typeface="Arial"/>
              <a:sym typeface="Arial"/>
            </a:endParaRPr>
          </a:p>
          <a:p>
            <a:pPr indent="-317500" lvl="1" marL="914400" rtl="0" algn="l">
              <a:lnSpc>
                <a:spcPct val="115000"/>
              </a:lnSpc>
              <a:spcBef>
                <a:spcPts val="0"/>
              </a:spcBef>
              <a:spcAft>
                <a:spcPts val="0"/>
              </a:spcAft>
              <a:buSzPts val="1400"/>
              <a:buChar char="-"/>
            </a:pPr>
            <a:r>
              <a:rPr b="1" lang="en-CA" sz="1100">
                <a:latin typeface="Arial"/>
                <a:ea typeface="Arial"/>
                <a:cs typeface="Arial"/>
                <a:sym typeface="Arial"/>
              </a:rPr>
              <a:t>Almacenamiento seguro</a:t>
            </a:r>
            <a:r>
              <a:rPr lang="en-CA" sz="1100">
                <a:latin typeface="Arial"/>
                <a:ea typeface="Arial"/>
                <a:cs typeface="Arial"/>
                <a:sym typeface="Arial"/>
              </a:rPr>
              <a:t>: barreras que mantienen segura al agua para evitar la recontaminación</a:t>
            </a:r>
            <a:r>
              <a:rPr b="1" lang="en-CA" sz="1100">
                <a:latin typeface="Arial"/>
                <a:ea typeface="Arial"/>
                <a:cs typeface="Arial"/>
                <a:sym typeface="Arial"/>
              </a:rPr>
              <a:t>.</a:t>
            </a:r>
            <a:endParaRPr b="1" sz="1100">
              <a:latin typeface="Arial"/>
              <a:ea typeface="Arial"/>
              <a:cs typeface="Arial"/>
              <a:sym typeface="Arial"/>
            </a:endParaRPr>
          </a:p>
          <a:p>
            <a:pPr indent="-317500" lvl="0" marL="457200" rtl="0" algn="l">
              <a:lnSpc>
                <a:spcPct val="100000"/>
              </a:lnSpc>
              <a:spcBef>
                <a:spcPts val="0"/>
              </a:spcBef>
              <a:spcAft>
                <a:spcPts val="0"/>
              </a:spcAft>
              <a:buSzPts val="1400"/>
              <a:buChar char="-"/>
            </a:pPr>
            <a:r>
              <a:rPr lang="en-CA"/>
              <a:t>El orden de las barreras es muy importante:</a:t>
            </a:r>
            <a:endParaRPr/>
          </a:p>
          <a:p>
            <a:pPr indent="-317500" lvl="1" marL="914400" rtl="0" algn="l">
              <a:lnSpc>
                <a:spcPct val="100000"/>
              </a:lnSpc>
              <a:spcBef>
                <a:spcPts val="0"/>
              </a:spcBef>
              <a:spcAft>
                <a:spcPts val="0"/>
              </a:spcAft>
              <a:buSzPts val="1400"/>
              <a:buChar char="-"/>
            </a:pPr>
            <a:r>
              <a:rPr lang="en-CA"/>
              <a:t>Hay contaminantes muy difíciles de eliminar, si protegemos las fuentes, a veces podemos evitarlos. Cuanta mejor calidad traiga el agua antes del tratamiento, mejor.</a:t>
            </a:r>
            <a:endParaRPr/>
          </a:p>
          <a:p>
            <a:pPr indent="-317500" lvl="1" marL="914400" rtl="0" algn="l">
              <a:lnSpc>
                <a:spcPct val="100000"/>
              </a:lnSpc>
              <a:spcBef>
                <a:spcPts val="0"/>
              </a:spcBef>
              <a:spcAft>
                <a:spcPts val="0"/>
              </a:spcAft>
              <a:buSzPts val="1400"/>
              <a:buChar char="-"/>
            </a:pPr>
            <a:r>
              <a:rPr lang="en-CA"/>
              <a:t>si filtramos o desinfectamos con agua turbia el tratamiento será menos efectivo.  </a:t>
            </a:r>
            <a:endParaRPr/>
          </a:p>
          <a:p>
            <a:pPr indent="-317500" lvl="1" marL="914400" rtl="0" algn="l">
              <a:lnSpc>
                <a:spcPct val="100000"/>
              </a:lnSpc>
              <a:spcBef>
                <a:spcPts val="0"/>
              </a:spcBef>
              <a:spcAft>
                <a:spcPts val="0"/>
              </a:spcAft>
              <a:buSzPts val="1400"/>
              <a:buChar char="-"/>
            </a:pPr>
            <a:r>
              <a:rPr lang="en-CA"/>
              <a:t>Si desinfectamos sin filtrar, algunos patógenos resistentes al cloro a UV podrían enfermarnos (pero estos son grandes y filtrando se eliminan)</a:t>
            </a:r>
            <a:endParaRPr/>
          </a:p>
          <a:p>
            <a:pPr indent="-317500" lvl="1" marL="914400" rtl="0" algn="l">
              <a:lnSpc>
                <a:spcPct val="100000"/>
              </a:lnSpc>
              <a:spcBef>
                <a:spcPts val="0"/>
              </a:spcBef>
              <a:spcAft>
                <a:spcPts val="0"/>
              </a:spcAft>
              <a:buSzPts val="1400"/>
              <a:buChar char="-"/>
            </a:pPr>
            <a:r>
              <a:rPr lang="en-CA"/>
              <a:t>El almacenamiento y la manipulación al final pueden echar a perder todo el esfuerzo de tratamiento si no es seguro</a:t>
            </a:r>
            <a:endParaRPr/>
          </a:p>
          <a:p>
            <a:pPr indent="-317500" lvl="0" marL="457200" rtl="0" algn="l">
              <a:lnSpc>
                <a:spcPct val="100000"/>
              </a:lnSpc>
              <a:spcBef>
                <a:spcPts val="0"/>
              </a:spcBef>
              <a:spcAft>
                <a:spcPts val="0"/>
              </a:spcAft>
              <a:buSzPts val="1400"/>
              <a:buChar char="-"/>
            </a:pPr>
            <a:r>
              <a:rPr lang="en-CA"/>
              <a:t>Cuantas más barreras mejor, más segura será el agua. Pero una barrera es mejor que ninguna y 2 mejor que una.</a:t>
            </a:r>
            <a:endParaRPr/>
          </a:p>
          <a:p>
            <a:pPr indent="-317500" lvl="0" marL="457200" rtl="0" algn="l">
              <a:lnSpc>
                <a:spcPct val="100000"/>
              </a:lnSpc>
              <a:spcBef>
                <a:spcPts val="0"/>
              </a:spcBef>
              <a:spcAft>
                <a:spcPts val="0"/>
              </a:spcAft>
              <a:buSzPts val="1400"/>
              <a:buChar char="-"/>
            </a:pPr>
            <a:r>
              <a:rPr lang="en-CA"/>
              <a:t>TANDAS se refiere a lo que el usuario puede hacer en su casa. Etapas de tratamiento (sedimentación, filtración y desinfección + almacenamiento seguro)</a:t>
            </a:r>
            <a:endParaRPr/>
          </a:p>
          <a:p>
            <a:pPr indent="-317500" lvl="0" marL="457200" rtl="0" algn="l">
              <a:lnSpc>
                <a:spcPct val="100000"/>
              </a:lnSpc>
              <a:spcBef>
                <a:spcPts val="0"/>
              </a:spcBef>
              <a:spcAft>
                <a:spcPts val="0"/>
              </a:spcAft>
              <a:buSzPts val="1400"/>
              <a:buChar char="-"/>
            </a:pPr>
            <a:r>
              <a:rPr lang="en-CA"/>
              <a:t>El TANDAS es aplicable en:</a:t>
            </a:r>
            <a:endParaRPr/>
          </a:p>
          <a:p>
            <a:pPr indent="-298450" lvl="1" marL="914400" rtl="0" algn="l">
              <a:lnSpc>
                <a:spcPct val="115000"/>
              </a:lnSpc>
              <a:spcBef>
                <a:spcPts val="0"/>
              </a:spcBef>
              <a:spcAft>
                <a:spcPts val="0"/>
              </a:spcAft>
              <a:buClr>
                <a:schemeClr val="dk1"/>
              </a:buClr>
              <a:buSzPts val="1100"/>
              <a:buChar char="-"/>
            </a:pPr>
            <a:r>
              <a:rPr lang="en-CA" sz="1100">
                <a:latin typeface="Arial"/>
                <a:ea typeface="Arial"/>
                <a:cs typeface="Arial"/>
                <a:sym typeface="Arial"/>
              </a:rPr>
              <a:t>Situaciones de ausencia de acceso a agua apta para el consumo</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CA" sz="1100">
                <a:latin typeface="Arial"/>
                <a:ea typeface="Arial"/>
                <a:cs typeface="Arial"/>
                <a:sym typeface="Arial"/>
              </a:rPr>
              <a:t>Sistemas no confiables (la calidad que ofrecen no siempre es segura. La frecuencia del servicio hace necesario el almacenamiento - riesgo muy alto de recontaminación)</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CA" sz="1100">
                <a:latin typeface="Arial"/>
                <a:ea typeface="Arial"/>
                <a:cs typeface="Arial"/>
                <a:sym typeface="Arial"/>
              </a:rPr>
              <a:t>Emergencias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CA" sz="1100">
                <a:latin typeface="Arial"/>
                <a:ea typeface="Arial"/>
                <a:cs typeface="Arial"/>
                <a:sym typeface="Arial"/>
              </a:rPr>
              <a:t>Opción de resiliencia frente al cambio climático</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CA" sz="1100">
                <a:latin typeface="Arial"/>
                <a:ea typeface="Arial"/>
                <a:cs typeface="Arial"/>
                <a:sym typeface="Arial"/>
              </a:rPr>
              <a:t>No solo en hogares, también otros emplazamientos como centros de salud o escuelas</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CA" sz="1100">
                <a:latin typeface="Arial"/>
                <a:ea typeface="Arial"/>
                <a:cs typeface="Arial"/>
                <a:sym typeface="Arial"/>
              </a:rPr>
              <a:t>Ventajas y limitaciones (puede ser que no de tiempo, comentarlo durante o después de la práctica)</a:t>
            </a:r>
            <a:endParaRPr sz="1100">
              <a:latin typeface="Arial"/>
              <a:ea typeface="Arial"/>
              <a:cs typeface="Arial"/>
              <a:sym typeface="Arial"/>
            </a:endParaRPr>
          </a:p>
          <a:p>
            <a:pPr indent="0" lvl="0" marL="0" rtl="0" algn="l">
              <a:lnSpc>
                <a:spcPct val="115000"/>
              </a:lnSpc>
              <a:spcBef>
                <a:spcPts val="0"/>
              </a:spcBef>
              <a:spcAft>
                <a:spcPts val="0"/>
              </a:spcAft>
              <a:buSzPts val="1400"/>
              <a:buNone/>
            </a:pPr>
            <a:r>
              <a:t/>
            </a:r>
            <a:endParaRPr sz="1100">
              <a:latin typeface="Arial"/>
              <a:ea typeface="Arial"/>
              <a:cs typeface="Arial"/>
              <a:sym typeface="Arial"/>
            </a:endParaRPr>
          </a:p>
        </p:txBody>
      </p:sp>
      <p:sp>
        <p:nvSpPr>
          <p:cNvPr id="1176" name="Google Shape;1176;p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3312220b4e8_0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5" name="Google Shape;1195;g3312220b4e8_0_1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https://sswm.info/sswm-solutions-bop-markets/affordable-wash-services-and-products/affordable-water-supply/household-water-treatment-and-safe-storage-(hwts)</a:t>
            </a:r>
            <a:endParaRPr sz="1050">
              <a:latin typeface="Lato"/>
              <a:ea typeface="Lato"/>
              <a:cs typeface="Lato"/>
              <a:sym typeface="Lato"/>
            </a:endParaRPr>
          </a:p>
        </p:txBody>
      </p:sp>
      <p:sp>
        <p:nvSpPr>
          <p:cNvPr id="1196" name="Google Shape;1196;g3312220b4e8_0_1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332ccc84bbf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2" name="Google Shape;1202;g332ccc84bbf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CA"/>
              <a:t>Source: https://www.rainbrothers.com/rain-water-filtration</a:t>
            </a:r>
            <a:endParaRPr sz="1100">
              <a:latin typeface="Arial"/>
              <a:ea typeface="Arial"/>
              <a:cs typeface="Arial"/>
              <a:sym typeface="Arial"/>
            </a:endParaRPr>
          </a:p>
        </p:txBody>
      </p:sp>
      <p:sp>
        <p:nvSpPr>
          <p:cNvPr id="1203" name="Google Shape;1203;g332ccc84bbf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332ccc84bbf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9" name="Google Shape;1209;g332ccc84bbf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https://www.wateroam.com/rainwater-harvesting-filtering-guide</a:t>
            </a:r>
            <a:endParaRPr sz="1050">
              <a:latin typeface="Lato"/>
              <a:ea typeface="Lato"/>
              <a:cs typeface="Lato"/>
              <a:sym typeface="Lato"/>
            </a:endParaRPr>
          </a:p>
        </p:txBody>
      </p:sp>
      <p:sp>
        <p:nvSpPr>
          <p:cNvPr id="1210" name="Google Shape;1210;g332ccc84bbf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9" name="Google Shape;121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332146177df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7" name="Google Shape;1227;g332146177df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332146177df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3" name="Google Shape;1233;g332146177df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4" name="Google Shape;1234;g332146177df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332146177df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0" name="Google Shape;1240;g332146177df_0_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50">
              <a:latin typeface="Lato"/>
              <a:ea typeface="Lato"/>
              <a:cs typeface="Lato"/>
              <a:sym typeface="Lato"/>
            </a:endParaRPr>
          </a:p>
        </p:txBody>
      </p:sp>
      <p:sp>
        <p:nvSpPr>
          <p:cNvPr id="1241" name="Google Shape;1241;g332146177df_0_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332146177df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7" name="Google Shape;1247;g332146177df_0_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50">
              <a:latin typeface="Lato"/>
              <a:ea typeface="Lato"/>
              <a:cs typeface="Lato"/>
              <a:sym typeface="Lato"/>
            </a:endParaRPr>
          </a:p>
        </p:txBody>
      </p:sp>
      <p:sp>
        <p:nvSpPr>
          <p:cNvPr id="1248" name="Google Shape;1248;g332146177df_0_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332146177df_0_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4" name="Google Shape;1254;g332146177df_0_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50">
              <a:latin typeface="Lato"/>
              <a:ea typeface="Lato"/>
              <a:cs typeface="Lato"/>
              <a:sym typeface="Lato"/>
            </a:endParaRPr>
          </a:p>
        </p:txBody>
      </p:sp>
      <p:sp>
        <p:nvSpPr>
          <p:cNvPr id="1255" name="Google Shape;1255;g332146177df_0_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312220b4e8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3312220b4e8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CA"/>
              <a:t>Reference: https://www.worldbank.org/en/news/infographic/2023/07/28/climate-change-and-water</a:t>
            </a:r>
            <a:endParaRPr/>
          </a:p>
          <a:p>
            <a:pPr indent="0" lvl="0" marL="0" rtl="0" algn="l">
              <a:lnSpc>
                <a:spcPct val="100000"/>
              </a:lnSpc>
              <a:spcBef>
                <a:spcPts val="0"/>
              </a:spcBef>
              <a:spcAft>
                <a:spcPts val="0"/>
              </a:spcAft>
              <a:buSzPts val="1400"/>
              <a:buNone/>
            </a:pPr>
            <a:r>
              <a:t/>
            </a:r>
            <a:endParaRPr/>
          </a:p>
        </p:txBody>
      </p:sp>
      <p:sp>
        <p:nvSpPr>
          <p:cNvPr id="216" name="Google Shape;216;g3312220b4e8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332146177df_0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1" name="Google Shape;1261;g332146177df_0_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50">
              <a:latin typeface="Lato"/>
              <a:ea typeface="Lato"/>
              <a:cs typeface="Lato"/>
              <a:sym typeface="Lato"/>
            </a:endParaRPr>
          </a:p>
        </p:txBody>
      </p:sp>
      <p:sp>
        <p:nvSpPr>
          <p:cNvPr id="1262" name="Google Shape;1262;g332146177df_0_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332146177df_0_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8" name="Google Shape;1268;g332146177df_0_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50">
              <a:latin typeface="Lato"/>
              <a:ea typeface="Lato"/>
              <a:cs typeface="Lato"/>
              <a:sym typeface="Lato"/>
            </a:endParaRPr>
          </a:p>
        </p:txBody>
      </p:sp>
      <p:sp>
        <p:nvSpPr>
          <p:cNvPr id="1269" name="Google Shape;1269;g332146177df_0_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332ccc84bbf_0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5" name="Google Shape;1275;g332ccc84bbf_0_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https://www.lankarainwater.org/operation-maintenance-of-rwh-systems/</a:t>
            </a:r>
            <a:endParaRPr sz="1050">
              <a:latin typeface="Lato"/>
              <a:ea typeface="Lato"/>
              <a:cs typeface="Lato"/>
              <a:sym typeface="Lato"/>
            </a:endParaRPr>
          </a:p>
        </p:txBody>
      </p:sp>
      <p:sp>
        <p:nvSpPr>
          <p:cNvPr id="1276" name="Google Shape;1276;g332ccc84bbf_0_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332ccc84bbf_0_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2" name="Google Shape;1282;g332ccc84bbf_0_1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https://www.lankarainwater.org/operation-maintenance-of-rwh-systems/</a:t>
            </a:r>
            <a:endParaRPr sz="1050">
              <a:latin typeface="Lato"/>
              <a:ea typeface="Lato"/>
              <a:cs typeface="Lato"/>
              <a:sym typeface="Lato"/>
            </a:endParaRPr>
          </a:p>
        </p:txBody>
      </p:sp>
      <p:sp>
        <p:nvSpPr>
          <p:cNvPr id="1283" name="Google Shape;1283;g332ccc84bbf_0_1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9" name="Google Shape;128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g332146177df_0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7" name="Google Shape;1297;g332146177df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332146177df_0_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3" name="Google Shape;1303;g332146177df_0_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4" name="Google Shape;1304;g332146177df_0_1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332146177df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0" name="Google Shape;1310;g332146177df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332146177df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8" name="Google Shape;1318;g332146177df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332146177df_0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4" name="Google Shape;1324;g332146177df_0_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5" name="Google Shape;1325;g332146177df_0_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CA"/>
              <a:t>Source: http://creativecommons.org/licenses/by/4.0/</a:t>
            </a:r>
            <a:endParaRPr/>
          </a:p>
          <a:p>
            <a:pPr indent="0" lvl="0" marL="0" rtl="0" algn="l">
              <a:lnSpc>
                <a:spcPct val="100000"/>
              </a:lnSpc>
              <a:spcBef>
                <a:spcPts val="0"/>
              </a:spcBef>
              <a:spcAft>
                <a:spcPts val="0"/>
              </a:spcAft>
              <a:buSzPts val="1400"/>
              <a:buNone/>
            </a:pPr>
            <a:r>
              <a:t/>
            </a:r>
            <a:endParaRPr/>
          </a:p>
        </p:txBody>
      </p:sp>
      <p:sp>
        <p:nvSpPr>
          <p:cNvPr id="222" name="Google Shape;222;p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332ccc84bbf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1" name="Google Shape;1331;g332ccc84bbf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The leaf filter does not have a PVC coupling between the downpipe and the filter inlet, causing it to clog and preventing water from entering the cistern. It is necessary to install the PVC coupling and clean the filter mesh to remove any sediments and allow water to flow in.</a:t>
            </a:r>
            <a:endParaRPr sz="1050">
              <a:latin typeface="Lato"/>
              <a:ea typeface="Lato"/>
              <a:cs typeface="Lato"/>
              <a:sym typeface="Lato"/>
            </a:endParaRPr>
          </a:p>
        </p:txBody>
      </p:sp>
      <p:sp>
        <p:nvSpPr>
          <p:cNvPr id="1332" name="Google Shape;1332;g332ccc84bbf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332ccc84bbf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7" name="Google Shape;1337;g332ccc84bbf_0_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The overflow outlet in the storage tank  does not have a pipe to direct the water to a location where it can infiltrate or contain, causing water to seep into the house wall. It is necessary to install a pipe down to the ground to direct the water away from the wall or place a container beneath the excess water outlet.</a:t>
            </a:r>
            <a:endParaRPr sz="1050">
              <a:latin typeface="Lato"/>
              <a:ea typeface="Lato"/>
              <a:cs typeface="Lato"/>
              <a:sym typeface="Lato"/>
            </a:endParaRPr>
          </a:p>
        </p:txBody>
      </p:sp>
      <p:sp>
        <p:nvSpPr>
          <p:cNvPr id="1338" name="Google Shape;1338;g332ccc84bbf_0_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332ccc84bbf_0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3" name="Google Shape;1343;g332ccc84bbf_0_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5275" lvl="0" marL="457200" rtl="0" algn="l">
              <a:lnSpc>
                <a:spcPct val="115000"/>
              </a:lnSpc>
              <a:spcBef>
                <a:spcPts val="0"/>
              </a:spcBef>
              <a:spcAft>
                <a:spcPts val="0"/>
              </a:spcAft>
              <a:buSzPts val="1050"/>
              <a:buFont typeface="Lato"/>
              <a:buAutoNum type="arabicPeriod"/>
            </a:pPr>
            <a:r>
              <a:rPr lang="en-CA" sz="1050">
                <a:latin typeface="Lato"/>
                <a:ea typeface="Lato"/>
                <a:cs typeface="Lato"/>
                <a:sym typeface="Lato"/>
              </a:rPr>
              <a:t>The overflow pipe does not have a mesh to prevent insects from entering the cistern. The elbow outlet can be wrapped with a piece of mosquito netting and secured on the outside of the elbow with a plastic strap.</a:t>
            </a:r>
            <a:endParaRPr sz="1050">
              <a:latin typeface="Lato"/>
              <a:ea typeface="Lato"/>
              <a:cs typeface="Lato"/>
              <a:sym typeface="Lato"/>
            </a:endParaRPr>
          </a:p>
          <a:p>
            <a:pPr indent="-295275" lvl="0" marL="457200" rtl="0" algn="l">
              <a:lnSpc>
                <a:spcPct val="115000"/>
              </a:lnSpc>
              <a:spcBef>
                <a:spcPts val="0"/>
              </a:spcBef>
              <a:spcAft>
                <a:spcPts val="800"/>
              </a:spcAft>
              <a:buSzPts val="1050"/>
              <a:buFont typeface="Lato"/>
              <a:buAutoNum type="arabicPeriod"/>
            </a:pPr>
            <a:r>
              <a:rPr lang="en-CA" sz="1050">
                <a:latin typeface="Lato"/>
                <a:ea typeface="Lato"/>
                <a:cs typeface="Lato"/>
                <a:sym typeface="Lato"/>
              </a:rPr>
              <a:t>The leaf filter does not have a PVC coupling between the downpipe and the filter inlet.</a:t>
            </a:r>
            <a:endParaRPr sz="1050">
              <a:latin typeface="Lato"/>
              <a:ea typeface="Lato"/>
              <a:cs typeface="Lato"/>
              <a:sym typeface="Lato"/>
            </a:endParaRPr>
          </a:p>
        </p:txBody>
      </p:sp>
      <p:sp>
        <p:nvSpPr>
          <p:cNvPr id="1344" name="Google Shape;1344;g332ccc84bbf_0_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332ccc84bbf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9" name="Google Shape;1349;g332ccc84bbf_0_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5275" lvl="0" marL="457200" rtl="0" algn="l">
              <a:lnSpc>
                <a:spcPct val="115000"/>
              </a:lnSpc>
              <a:spcBef>
                <a:spcPts val="0"/>
              </a:spcBef>
              <a:spcAft>
                <a:spcPts val="0"/>
              </a:spcAft>
              <a:buSzPts val="1050"/>
              <a:buFont typeface="Lato"/>
              <a:buAutoNum type="arabicPeriod"/>
            </a:pPr>
            <a:r>
              <a:rPr lang="en-CA" sz="1050">
                <a:latin typeface="Lato"/>
                <a:ea typeface="Lato"/>
                <a:cs typeface="Lato"/>
                <a:sym typeface="Lato"/>
              </a:rPr>
              <a:t>The first-flush diverter valve must be opened when full and closed once it has completely emptied (after each rain), to allow water to continue flowing into the cistern. When opening the valve, a 40 L or larger container can be placed underneath to prevent water from entering the house or dampening the walls. </a:t>
            </a:r>
            <a:endParaRPr sz="1050">
              <a:latin typeface="Lato"/>
              <a:ea typeface="Lato"/>
              <a:cs typeface="Lato"/>
              <a:sym typeface="Lato"/>
            </a:endParaRPr>
          </a:p>
          <a:p>
            <a:pPr indent="-295275" lvl="0" marL="457200" rtl="0" algn="l">
              <a:lnSpc>
                <a:spcPct val="115000"/>
              </a:lnSpc>
              <a:spcBef>
                <a:spcPts val="0"/>
              </a:spcBef>
              <a:spcAft>
                <a:spcPts val="0"/>
              </a:spcAft>
              <a:buSzPts val="1050"/>
              <a:buFont typeface="Lato"/>
              <a:buAutoNum type="arabicPeriod"/>
            </a:pPr>
            <a:r>
              <a:rPr lang="en-CA" sz="1050">
                <a:latin typeface="Lato"/>
                <a:ea typeface="Lato"/>
                <a:cs typeface="Lato"/>
                <a:sym typeface="Lato"/>
              </a:rPr>
              <a:t>Additionally, the conduit pipe leading to the first-flush diverter  lacks a wall-mounted support to hold the pipe in place and prevent it from sagging when water flows through it.</a:t>
            </a:r>
            <a:endParaRPr sz="1050">
              <a:latin typeface="Lato"/>
              <a:ea typeface="Lato"/>
              <a:cs typeface="Lato"/>
              <a:sym typeface="Lato"/>
            </a:endParaRPr>
          </a:p>
        </p:txBody>
      </p:sp>
      <p:sp>
        <p:nvSpPr>
          <p:cNvPr id="1350" name="Google Shape;1350;g332ccc84bbf_0_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332ccc84bbf_0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5" name="Google Shape;1355;g332ccc84bbf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5275" lvl="0" marL="457200" rtl="0" algn="l">
              <a:lnSpc>
                <a:spcPct val="115000"/>
              </a:lnSpc>
              <a:spcBef>
                <a:spcPts val="0"/>
              </a:spcBef>
              <a:spcAft>
                <a:spcPts val="0"/>
              </a:spcAft>
              <a:buSzPts val="1050"/>
              <a:buFont typeface="Lato"/>
              <a:buAutoNum type="arabicPeriod"/>
            </a:pPr>
            <a:r>
              <a:rPr lang="en-CA" sz="1050">
                <a:latin typeface="Lato"/>
                <a:ea typeface="Lato"/>
                <a:cs typeface="Lato"/>
                <a:sym typeface="Lato"/>
              </a:rPr>
              <a:t>This first-flush diverter model is called a "rain leg" and has the leaf filter inside (the green circle held by the person). This filter must be rotated and removed after each rainfall, cleaned with a brush or water, and then reinserted into the first-flush diverter. Additionally, a 20 L or larger container should be placed to collect the first-flush water while it is raining, preventing it from entering the house or dampening the wall.</a:t>
            </a:r>
            <a:endParaRPr sz="1050">
              <a:latin typeface="Lato"/>
              <a:ea typeface="Lato"/>
              <a:cs typeface="Lato"/>
              <a:sym typeface="Lato"/>
            </a:endParaRPr>
          </a:p>
          <a:p>
            <a:pPr indent="-295275" lvl="0" marL="457200" rtl="0" algn="l">
              <a:lnSpc>
                <a:spcPct val="115000"/>
              </a:lnSpc>
              <a:spcBef>
                <a:spcPts val="0"/>
              </a:spcBef>
              <a:spcAft>
                <a:spcPts val="0"/>
              </a:spcAft>
              <a:buSzPts val="1050"/>
              <a:buFont typeface="Lato"/>
              <a:buAutoNum type="arabicPeriod"/>
            </a:pPr>
            <a:r>
              <a:rPr lang="en-CA" sz="1050">
                <a:latin typeface="Lato"/>
                <a:ea typeface="Lato"/>
                <a:cs typeface="Lato"/>
                <a:sym typeface="Lato"/>
              </a:rPr>
              <a:t>The gutter is too far from the roof and lacks a splash-guard to direct the rainwater from the roof into the gutter.</a:t>
            </a:r>
            <a:endParaRPr sz="1050">
              <a:latin typeface="Lato"/>
              <a:ea typeface="Lato"/>
              <a:cs typeface="Lato"/>
              <a:sym typeface="Lato"/>
            </a:endParaRPr>
          </a:p>
        </p:txBody>
      </p:sp>
      <p:sp>
        <p:nvSpPr>
          <p:cNvPr id="1356" name="Google Shape;1356;g332ccc84bbf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p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00000"/>
              </a:lnSpc>
              <a:spcBef>
                <a:spcPts val="600"/>
              </a:spcBef>
              <a:spcAft>
                <a:spcPts val="0"/>
              </a:spcAft>
              <a:buSzPts val="1400"/>
              <a:buNone/>
            </a:pPr>
            <a:r>
              <a:t/>
            </a:r>
            <a:endParaRPr/>
          </a:p>
        </p:txBody>
      </p:sp>
      <p:sp>
        <p:nvSpPr>
          <p:cNvPr id="1361" name="Google Shape;1361;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32146177df_0_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chemeClr val="dk1"/>
              </a:buClr>
              <a:buSzPts val="1400"/>
              <a:buFont typeface="Arial"/>
              <a:buNone/>
            </a:pPr>
            <a:r>
              <a:rPr lang="en-CA"/>
              <a:t>Source: Water Footprint Network, Country Water Footprint Profile: Ethiopia, Ministry of Foreign Affairs of the Netherlands, October 2016.</a:t>
            </a:r>
            <a:endParaRPr/>
          </a:p>
          <a:p>
            <a:pPr indent="0" lvl="0" marL="0" rtl="0" algn="l">
              <a:lnSpc>
                <a:spcPct val="100000"/>
              </a:lnSpc>
              <a:spcBef>
                <a:spcPts val="0"/>
              </a:spcBef>
              <a:spcAft>
                <a:spcPts val="0"/>
              </a:spcAft>
              <a:buSzPts val="1400"/>
              <a:buNone/>
            </a:pPr>
            <a:r>
              <a:t/>
            </a:r>
            <a:endParaRPr/>
          </a:p>
        </p:txBody>
      </p:sp>
      <p:sp>
        <p:nvSpPr>
          <p:cNvPr id="239" name="Google Shape;239;g332146177df_0_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32146177df_0_1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CA"/>
              <a:t>Source: http://creativecommons.org/licenses/by/4.0/</a:t>
            </a:r>
            <a:endParaRPr/>
          </a:p>
          <a:p>
            <a:pPr indent="0" lvl="0" marL="0" rtl="0" algn="l">
              <a:lnSpc>
                <a:spcPct val="100000"/>
              </a:lnSpc>
              <a:spcBef>
                <a:spcPts val="0"/>
              </a:spcBef>
              <a:spcAft>
                <a:spcPts val="0"/>
              </a:spcAft>
              <a:buSzPts val="1400"/>
              <a:buNone/>
            </a:pPr>
            <a:r>
              <a:t/>
            </a:r>
            <a:endParaRPr/>
          </a:p>
        </p:txBody>
      </p:sp>
      <p:sp>
        <p:nvSpPr>
          <p:cNvPr id="245" name="Google Shape;245;g332146177df_0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31e1f38531_1_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chemeClr val="dk1"/>
              </a:buClr>
              <a:buSzPts val="1100"/>
              <a:buFont typeface="Arial"/>
              <a:buNone/>
            </a:pPr>
            <a:r>
              <a:rPr lang="en-CA"/>
              <a:t>Blue water scarcity compares the blue water footprint to the blue water available after environmental flows are met. The blue water available takes into account surface water flows and the connected surficial aquifers. It does not take into account deep groundwater aquifers. It also does not consider storage capacity and releases from dams. </a:t>
            </a:r>
            <a:endParaRPr/>
          </a:p>
          <a:p>
            <a:pPr indent="-228600" lvl="0" marL="457200" rtl="0" algn="l">
              <a:lnSpc>
                <a:spcPct val="100000"/>
              </a:lnSpc>
              <a:spcBef>
                <a:spcPts val="0"/>
              </a:spcBef>
              <a:spcAft>
                <a:spcPts val="0"/>
              </a:spcAft>
              <a:buClr>
                <a:schemeClr val="dk1"/>
              </a:buClr>
              <a:buSzPts val="1100"/>
              <a:buFont typeface="Arial"/>
              <a:buNone/>
            </a:pPr>
            <a:r>
              <a:rPr lang="en-CA"/>
              <a:t>When blue water scarcity is &lt;1, environmental flows are met. With increasing levels of water scarcity above 1, the potential for ecosystem degradation and loss of ecosystem services also increases.</a:t>
            </a:r>
            <a:endParaRPr/>
          </a:p>
          <a:p>
            <a:pPr indent="-228600" lvl="0" marL="457200" rtl="0" algn="l">
              <a:lnSpc>
                <a:spcPct val="100000"/>
              </a:lnSpc>
              <a:spcBef>
                <a:spcPts val="0"/>
              </a:spcBef>
              <a:spcAft>
                <a:spcPts val="0"/>
              </a:spcAft>
              <a:buClr>
                <a:schemeClr val="dk1"/>
              </a:buClr>
              <a:buSzPts val="1100"/>
              <a:buFont typeface="Arial"/>
              <a:buNone/>
            </a:pPr>
            <a:r>
              <a:rPr lang="en-CA"/>
              <a:t>Average annual blue water scarcity indicates the general trend toward blue water scarcity while monthly blue water scarcity indicates the variability of blue water scarcity across the twelve months of the year.</a:t>
            </a:r>
            <a:endParaRPr/>
          </a:p>
          <a:p>
            <a:pPr indent="-228600" lvl="0" marL="457200" rtl="0" algn="l">
              <a:lnSpc>
                <a:spcPct val="100000"/>
              </a:lnSpc>
              <a:spcBef>
                <a:spcPts val="0"/>
              </a:spcBef>
              <a:spcAft>
                <a:spcPts val="0"/>
              </a:spcAft>
              <a:buClr>
                <a:schemeClr val="dk1"/>
              </a:buClr>
              <a:buSzPts val="1100"/>
              <a:buFont typeface="Arial"/>
              <a:buNone/>
            </a:pPr>
            <a:r>
              <a:rPr lang="en-CA"/>
              <a:t>Increasing dependence on blue water resources during time periods and/or in areas already experiencing blue water scarcity will increase the environmental, economic and social impacts of blue water scarcity.</a:t>
            </a:r>
            <a:endParaRPr/>
          </a:p>
          <a:p>
            <a:pPr indent="-228600" lvl="0" marL="457200" rtl="0" algn="l">
              <a:lnSpc>
                <a:spcPct val="100000"/>
              </a:lnSpc>
              <a:spcBef>
                <a:spcPts val="0"/>
              </a:spcBef>
              <a:spcAft>
                <a:spcPts val="0"/>
              </a:spcAft>
              <a:buClr>
                <a:schemeClr val="dk1"/>
              </a:buClr>
              <a:buSzPts val="1100"/>
              <a:buFont typeface="Arial"/>
              <a:buNone/>
            </a:pPr>
            <a:r>
              <a:t/>
            </a:r>
            <a:endParaRPr/>
          </a:p>
          <a:p>
            <a:pPr indent="-228600" lvl="0" marL="457200" rtl="0" algn="l">
              <a:lnSpc>
                <a:spcPct val="100000"/>
              </a:lnSpc>
              <a:spcBef>
                <a:spcPts val="0"/>
              </a:spcBef>
              <a:spcAft>
                <a:spcPts val="0"/>
              </a:spcAft>
              <a:buClr>
                <a:schemeClr val="dk1"/>
              </a:buClr>
              <a:buSzPts val="1100"/>
              <a:buFont typeface="Arial"/>
              <a:buNone/>
            </a:pPr>
            <a:r>
              <a:rPr lang="en-CA"/>
              <a:t>On average, the country is nearly equally divided into three parts with the southwest experiencing moderate (yellow), the north experiencing significant (orange) and the east experiencing severe (red) blue water scarcity. These are</a:t>
            </a:r>
            <a:endParaRPr/>
          </a:p>
          <a:p>
            <a:pPr indent="-228600" lvl="0" marL="457200" rtl="0" algn="l">
              <a:lnSpc>
                <a:spcPct val="100000"/>
              </a:lnSpc>
              <a:spcBef>
                <a:spcPts val="0"/>
              </a:spcBef>
              <a:spcAft>
                <a:spcPts val="0"/>
              </a:spcAft>
              <a:buClr>
                <a:schemeClr val="dk1"/>
              </a:buClr>
              <a:buSzPts val="1100"/>
              <a:buFont typeface="Arial"/>
              <a:buNone/>
            </a:pPr>
            <a:r>
              <a:rPr lang="en-CA"/>
              <a:t>areas where the blue water footprint is already exceeding the available blue water resulting in violation of environmental flow requirements.</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CA"/>
              <a:t>Source: Water Footprint Network, Country Water Footprint Profile: Ethiopia, Ministry of Foreign Affairs of the Netherlands, October 2016.</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0" lvl="0" marL="22860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265" name="Google Shape;265;g331e1f38531_1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31e1f38531_1_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100"/>
              <a:buNone/>
            </a:pPr>
            <a:r>
              <a:rPr lang="en-CA"/>
              <a:t>February, March and April are the months with the highest blue water scarcity, with most of the country experiencing blue water scarcity in February and March. The eastern part of the country experiences high blue water scarcity almost all year long. This occurs even though the blue water footprint of production is only 2% of the total water footprint of production.</a:t>
            </a:r>
            <a:endParaRPr/>
          </a:p>
          <a:p>
            <a:pPr indent="0" lvl="0" marL="0" rtl="0" algn="l">
              <a:lnSpc>
                <a:spcPct val="100000"/>
              </a:lnSpc>
              <a:spcBef>
                <a:spcPts val="0"/>
              </a:spcBef>
              <a:spcAft>
                <a:spcPts val="0"/>
              </a:spcAft>
              <a:buClr>
                <a:schemeClr val="dk1"/>
              </a:buClr>
              <a:buSzPts val="1400"/>
              <a:buFont typeface="Arial"/>
              <a:buNone/>
            </a:pPr>
            <a:r>
              <a:t/>
            </a:r>
            <a:endParaRPr/>
          </a:p>
          <a:p>
            <a:pPr indent="-228600" lvl="0" marL="457200" rtl="0" algn="l">
              <a:lnSpc>
                <a:spcPct val="100000"/>
              </a:lnSpc>
              <a:spcBef>
                <a:spcPts val="0"/>
              </a:spcBef>
              <a:spcAft>
                <a:spcPts val="0"/>
              </a:spcAft>
              <a:buClr>
                <a:schemeClr val="dk1"/>
              </a:buClr>
              <a:buSzPts val="1400"/>
              <a:buFont typeface="Arial"/>
              <a:buNone/>
            </a:pPr>
            <a:r>
              <a:rPr lang="en-CA"/>
              <a:t>Source: Water Footprint Network, Country Water Footprint Profile: Ethiopia, Ministry of Foreign Affairs of the Netherlands, October 2016.</a:t>
            </a:r>
            <a:endParaRPr/>
          </a:p>
          <a:p>
            <a:pPr indent="0" lvl="0" marL="0" rtl="0" algn="l">
              <a:lnSpc>
                <a:spcPct val="100000"/>
              </a:lnSpc>
              <a:spcBef>
                <a:spcPts val="0"/>
              </a:spcBef>
              <a:spcAft>
                <a:spcPts val="0"/>
              </a:spcAft>
              <a:buSzPts val="1400"/>
              <a:buNone/>
            </a:pPr>
            <a:r>
              <a:t/>
            </a:r>
            <a:endParaRPr/>
          </a:p>
        </p:txBody>
      </p:sp>
      <p:sp>
        <p:nvSpPr>
          <p:cNvPr id="274" name="Google Shape;274;g331e1f38531_1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2d536625c8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CA"/>
              <a:t>Despite these strides, approximately 60 million Ethiopians still lack access to safe drinking water, contributing to 7% of the global water crisis, and over 112 million are without basic sanitation facilities, with 22 million continuing open defecation. Water contamination remains a critical challenge, exacerbated by insufficient sanitation infrastructure, leading to the spread of diseases such as cholera and diarrhea. In 2017, water-related diseases were a leading cause of death, second only to undernutrition. The ongoing conflict also aggravates water scarcity by uprooting communities and destroying water systems.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CA"/>
              <a:t>A study supported by the </a:t>
            </a:r>
            <a:r>
              <a:rPr lang="en-CA" u="sng">
                <a:solidFill>
                  <a:schemeClr val="hlink"/>
                </a:solidFill>
                <a:hlinkClick r:id="rId2"/>
              </a:rPr>
              <a:t>Global Water Security and Sanitation Partnership</a:t>
            </a:r>
            <a:r>
              <a:rPr lang="en-CA"/>
              <a:t> (GWSP) revealed that inadequate access to clean water and proper sanitation is linked to more than 60% of all communicable diseases in the country. Only 8% of the population can access handwashing facilities with soap and water. Issues like surface water pollution, stemming from rapid population growth, urbanization, industrialization, and inadequate waste management, compound the problem.</a:t>
            </a:r>
            <a:endParaRPr/>
          </a:p>
          <a:p>
            <a:pPr indent="0" lvl="0" marL="0" rtl="0" algn="l">
              <a:lnSpc>
                <a:spcPct val="100000"/>
              </a:lnSpc>
              <a:spcBef>
                <a:spcPts val="0"/>
              </a:spcBef>
              <a:spcAft>
                <a:spcPts val="0"/>
              </a:spcAft>
              <a:buSzPts val="1400"/>
              <a:buNone/>
            </a:pPr>
            <a:r>
              <a:t/>
            </a:r>
            <a:endParaRPr/>
          </a:p>
        </p:txBody>
      </p:sp>
      <p:sp>
        <p:nvSpPr>
          <p:cNvPr id="280" name="Google Shape;280;g32d536625c8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 name="Google Shape;1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2d536625c8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CA"/>
              <a:t>Despite these strides, approximately 60 million Ethiopians still lack access to safe drinking water, contributing to 7% of the global water crisis, and over 112 million are without basic sanitation facilities, with 22 million continuing open defecation. Water contamination remains a critical challenge, exacerbated by insufficient sanitation infrastructure, leading to the spread of diseases such as cholera and diarrhea. In 2017, water-related diseases were a leading cause of death, second only to undernutrition. The ongoing conflict also aggravates water scarcity by uprooting communities and destroying water systems.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CA"/>
              <a:t>A study supported by the </a:t>
            </a:r>
            <a:r>
              <a:rPr lang="en-CA" u="sng">
                <a:solidFill>
                  <a:schemeClr val="hlink"/>
                </a:solidFill>
                <a:hlinkClick r:id="rId2"/>
              </a:rPr>
              <a:t>Global Water Security and Sanitation Partnership</a:t>
            </a:r>
            <a:r>
              <a:rPr lang="en-CA"/>
              <a:t> (GWSP) revealed that inadequate access to clean water and proper sanitation is linked to more than 60% of all communicable diseases in the country. Only 8% of the population can access handwashing facilities with soap and water. Issues like surface water pollution, stemming from rapid population growth, urbanization, industrialization, and inadequate waste management, compound the problem.</a:t>
            </a:r>
            <a:endParaRPr/>
          </a:p>
          <a:p>
            <a:pPr indent="0" lvl="0" marL="0" rtl="0" algn="l">
              <a:lnSpc>
                <a:spcPct val="100000"/>
              </a:lnSpc>
              <a:spcBef>
                <a:spcPts val="0"/>
              </a:spcBef>
              <a:spcAft>
                <a:spcPts val="0"/>
              </a:spcAft>
              <a:buSzPts val="1400"/>
              <a:buNone/>
            </a:pPr>
            <a:r>
              <a:t/>
            </a:r>
            <a:endParaRPr/>
          </a:p>
        </p:txBody>
      </p:sp>
      <p:sp>
        <p:nvSpPr>
          <p:cNvPr id="286" name="Google Shape;286;g32d536625c8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2d536625c8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CA"/>
              <a:t>Despite these strides, approximately 60 million Ethiopians still lack access to safe drinking water, contributing to 7% of the global water crisis, and over 112 million are without basic sanitation facilities, with 22 million continuing open defecation. Water contamination remains a critical challenge, exacerbated by insufficient sanitation infrastructure, leading to the spread of diseases such as cholera and diarrhea. In 2017, water-related diseases were a leading cause of death, second only to undernutrition. The ongoing conflict also aggravates water scarcity by uprooting communities and destroying water systems.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CA"/>
              <a:t>A study supported by the </a:t>
            </a:r>
            <a:r>
              <a:rPr lang="en-CA" u="sng">
                <a:solidFill>
                  <a:schemeClr val="hlink"/>
                </a:solidFill>
                <a:hlinkClick r:id="rId2"/>
              </a:rPr>
              <a:t>Global Water Security and Sanitation Partnership</a:t>
            </a:r>
            <a:r>
              <a:rPr lang="en-CA"/>
              <a:t> (GWSP) revealed that inadequate access to clean water and proper sanitation is linked to more than 60% of all communicable diseases in the country. Only 8% of the population can access handwashing facilities with soap and water. Issues like surface water pollution, stemming from rapid population growth, urbanization, industrialization, and inadequate waste management, compound the problem.</a:t>
            </a:r>
            <a:endParaRPr/>
          </a:p>
          <a:p>
            <a:pPr indent="0" lvl="0" marL="0" rtl="0" algn="l">
              <a:lnSpc>
                <a:spcPct val="100000"/>
              </a:lnSpc>
              <a:spcBef>
                <a:spcPts val="0"/>
              </a:spcBef>
              <a:spcAft>
                <a:spcPts val="0"/>
              </a:spcAft>
              <a:buSzPts val="1400"/>
              <a:buNone/>
            </a:pPr>
            <a:r>
              <a:t/>
            </a:r>
            <a:endParaRPr/>
          </a:p>
        </p:txBody>
      </p:sp>
      <p:sp>
        <p:nvSpPr>
          <p:cNvPr id="292" name="Google Shape;292;g32d536625c8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2d536625c8_0_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CA"/>
              <a:t>Despite these strides, approximately 60 million Ethiopians still lack access to safe drinking water, contributing to 7% of the global water crisis, and over 112 million are without basic sanitation facilities, with 22 million continuing open defecation. Water contamination remains a critical challenge, exacerbated by insufficient sanitation infrastructure, leading to the spread of diseases such as cholera and diarrhea. In 2017, water-related diseases were a leading cause of death, second only to undernutrition. The ongoing conflict also aggravates water scarcity by uprooting communities and destroying water systems.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CA"/>
              <a:t>A study supported by the </a:t>
            </a:r>
            <a:r>
              <a:rPr lang="en-CA" u="sng">
                <a:solidFill>
                  <a:schemeClr val="hlink"/>
                </a:solidFill>
                <a:hlinkClick r:id="rId2"/>
              </a:rPr>
              <a:t>Global Water Security and Sanitation Partnership</a:t>
            </a:r>
            <a:r>
              <a:rPr lang="en-CA"/>
              <a:t> (GWSP) revealed that inadequate access to clean water and proper sanitation is linked to more than 60% of all communicable diseases in the country. Only 8% of the population can access handwashing facilities with soap and water. Issues like surface water pollution, stemming from rapid population growth, urbanization, industrialization, and inadequate waste management, compound the problem.</a:t>
            </a:r>
            <a:endParaRPr/>
          </a:p>
          <a:p>
            <a:pPr indent="0" lvl="0" marL="0" rtl="0" algn="l">
              <a:lnSpc>
                <a:spcPct val="100000"/>
              </a:lnSpc>
              <a:spcBef>
                <a:spcPts val="0"/>
              </a:spcBef>
              <a:spcAft>
                <a:spcPts val="0"/>
              </a:spcAft>
              <a:buSzPts val="1400"/>
              <a:buNone/>
            </a:pPr>
            <a:r>
              <a:t/>
            </a:r>
            <a:endParaRPr/>
          </a:p>
        </p:txBody>
      </p:sp>
      <p:sp>
        <p:nvSpPr>
          <p:cNvPr id="298" name="Google Shape;298;g32d536625c8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32146177d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g332146177d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1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9" name="Google Shape;319;p1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Mensajes clave:</a:t>
            </a:r>
            <a:endParaRPr/>
          </a:p>
          <a:p>
            <a:pPr indent="-317500" lvl="0" marL="457200" rtl="0" algn="l">
              <a:lnSpc>
                <a:spcPct val="115000"/>
              </a:lnSpc>
              <a:spcBef>
                <a:spcPts val="1200"/>
              </a:spcBef>
              <a:spcAft>
                <a:spcPts val="0"/>
              </a:spcAft>
              <a:buSzPts val="1400"/>
              <a:buChar char="-"/>
            </a:pPr>
            <a:r>
              <a:rPr lang="en-CA" sz="700">
                <a:solidFill>
                  <a:srgbClr val="0BA3D4"/>
                </a:solidFill>
                <a:latin typeface="Times New Roman"/>
                <a:ea typeface="Times New Roman"/>
                <a:cs typeface="Times New Roman"/>
                <a:sym typeface="Times New Roman"/>
              </a:rPr>
              <a:t> </a:t>
            </a:r>
            <a:r>
              <a:rPr lang="en-CA" sz="1100">
                <a:latin typeface="Arial"/>
                <a:ea typeface="Arial"/>
                <a:cs typeface="Arial"/>
                <a:sym typeface="Arial"/>
              </a:rPr>
              <a:t>Para que el agua de consumo sea segura, debe tener una concentración baja de sustancias químicas y patógenos que haga que sea improbable enfermarse o ver afectada la salud, incluso cuando las personas la consumen durante toda la vida:</a:t>
            </a:r>
            <a:endParaRPr sz="1100">
              <a:latin typeface="Arial"/>
              <a:ea typeface="Arial"/>
              <a:cs typeface="Arial"/>
              <a:sym typeface="Arial"/>
            </a:endParaRPr>
          </a:p>
          <a:p>
            <a:pPr indent="-317500" lvl="1" marL="914400" rtl="0" algn="l">
              <a:lnSpc>
                <a:spcPct val="115000"/>
              </a:lnSpc>
              <a:spcBef>
                <a:spcPts val="0"/>
              </a:spcBef>
              <a:spcAft>
                <a:spcPts val="0"/>
              </a:spcAft>
              <a:buSzPts val="1400"/>
              <a:buChar char="-"/>
            </a:pPr>
            <a:r>
              <a:rPr lang="en-CA" sz="1100">
                <a:latin typeface="Arial"/>
                <a:ea typeface="Arial"/>
                <a:cs typeface="Arial"/>
                <a:sym typeface="Arial"/>
              </a:rPr>
              <a:t>hasta en las etapas más vulnerables (infancia, embarazo, vejez). </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CA" sz="1100">
                <a:latin typeface="Arial"/>
                <a:ea typeface="Arial"/>
                <a:cs typeface="Arial"/>
                <a:sym typeface="Arial"/>
              </a:rPr>
              <a:t>Personas enfermas que tienen una vulnerabilidad más alta</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CA" sz="1100">
                <a:latin typeface="Arial"/>
                <a:ea typeface="Arial"/>
                <a:cs typeface="Arial"/>
                <a:sym typeface="Arial"/>
              </a:rPr>
              <a:t>Aunque lo más preocupante son los contaminantes microbiológicos por la intensidad del riesgo y la inmediatez de su efecto, hay que tener en cuenta el efecto acumulativo de algunos contaminantes como los metales pesados</a:t>
            </a:r>
            <a:endParaRPr sz="1100">
              <a:latin typeface="Arial"/>
              <a:ea typeface="Arial"/>
              <a:cs typeface="Arial"/>
              <a:sym typeface="Arial"/>
            </a:endParaRPr>
          </a:p>
          <a:p>
            <a:pPr indent="-317500" lvl="0" marL="457200" rtl="0" algn="l">
              <a:lnSpc>
                <a:spcPct val="100000"/>
              </a:lnSpc>
              <a:spcBef>
                <a:spcPts val="0"/>
              </a:spcBef>
              <a:spcAft>
                <a:spcPts val="0"/>
              </a:spcAft>
              <a:buSzPts val="1400"/>
              <a:buChar char="-"/>
            </a:pPr>
            <a:r>
              <a:rPr lang="en-CA"/>
              <a:t>No es lo mismo agua sin riesgo que agua que cumple la norma, si cumple la norma, en principio debería ser segura, pero a veces puede ser segura y no cumplir la norma (ejemplo: valores altos de color puede tener hierro que no supone un riesgo para la salud, o no tener cloro pero no tener ningún contaminante)</a:t>
            </a:r>
            <a:endParaRPr/>
          </a:p>
        </p:txBody>
      </p:sp>
      <p:sp>
        <p:nvSpPr>
          <p:cNvPr id="374" name="Google Shape;374;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sz="1100">
                <a:latin typeface="Arial"/>
                <a:ea typeface="Arial"/>
                <a:cs typeface="Arial"/>
                <a:sym typeface="Arial"/>
              </a:rPr>
              <a:t>Expectativas del taller: Después de recoger las expectativas explicar que el foco de esta sesión es que conozcan las opciones disponibles en Colombia, practiquen con las tecnologías, comparen sus ventajas y limitaciones. </a:t>
            </a:r>
            <a:endParaRPr sz="1100">
              <a:latin typeface="Arial"/>
              <a:ea typeface="Arial"/>
              <a:cs typeface="Arial"/>
              <a:sym typeface="Arial"/>
            </a:endParaRPr>
          </a:p>
          <a:p>
            <a:pPr indent="0" lvl="0" marL="0" rtl="0" algn="l">
              <a:lnSpc>
                <a:spcPct val="100000"/>
              </a:lnSpc>
              <a:spcBef>
                <a:spcPts val="600"/>
              </a:spcBef>
              <a:spcAft>
                <a:spcPts val="0"/>
              </a:spcAft>
              <a:buSzPts val="1400"/>
              <a:buNone/>
            </a:pPr>
            <a:r>
              <a:rPr lang="en-CA" sz="1100">
                <a:latin typeface="Arial"/>
                <a:ea typeface="Arial"/>
                <a:cs typeface="Arial"/>
                <a:sym typeface="Arial"/>
              </a:rPr>
              <a:t>Acuerdo de grupo: “Reflexionen sobre sus experiencias previas en capacitación y aprendizaje -¿Qué hizo que esas experiencias fueran positivas o negativas? ¿Cuáles son algunas maneras en las que podamos crear un ambiente de aprendizaje efectivo?” </a:t>
            </a:r>
            <a:endParaRPr sz="1100">
              <a:latin typeface="Arial"/>
              <a:ea typeface="Arial"/>
              <a:cs typeface="Arial"/>
              <a:sym typeface="Arial"/>
            </a:endParaRPr>
          </a:p>
          <a:p>
            <a:pPr indent="0" lvl="0" marL="0" rtl="0" algn="l">
              <a:lnSpc>
                <a:spcPct val="100000"/>
              </a:lnSpc>
              <a:spcBef>
                <a:spcPts val="600"/>
              </a:spcBef>
              <a:spcAft>
                <a:spcPts val="0"/>
              </a:spcAft>
              <a:buSzPts val="1400"/>
              <a:buNone/>
            </a:pPr>
            <a:r>
              <a:rPr i="1" lang="en-CA" sz="1100">
                <a:latin typeface="Arial"/>
                <a:ea typeface="Arial"/>
                <a:cs typeface="Arial"/>
                <a:sym typeface="Arial"/>
              </a:rPr>
              <a:t>Respeto, hacer preguntas, estar presentes y activos en las actividades, silenciar teléfonos celulares, puntualidad, uso de mascarillas en todo momento y distanciamiento social </a:t>
            </a:r>
            <a:r>
              <a:rPr lang="en-CA" sz="1100">
                <a:latin typeface="Arial"/>
                <a:ea typeface="Arial"/>
                <a:cs typeface="Arial"/>
                <a:sym typeface="Arial"/>
              </a:rPr>
              <a:t> si no se incluyen.</a:t>
            </a:r>
            <a:endParaRPr sz="1100">
              <a:latin typeface="Arial"/>
              <a:ea typeface="Arial"/>
              <a:cs typeface="Arial"/>
              <a:sym typeface="Arial"/>
            </a:endParaRPr>
          </a:p>
          <a:p>
            <a:pPr indent="0" lvl="0" marL="0" rtl="0" algn="l">
              <a:lnSpc>
                <a:spcPct val="100000"/>
              </a:lnSpc>
              <a:spcBef>
                <a:spcPts val="600"/>
              </a:spcBef>
              <a:spcAft>
                <a:spcPts val="0"/>
              </a:spcAft>
              <a:buSzPts val="1400"/>
              <a:buNone/>
            </a:pPr>
            <a:r>
              <a:rPr lang="en-CA" sz="1100">
                <a:latin typeface="Arial"/>
                <a:ea typeface="Arial"/>
                <a:cs typeface="Arial"/>
                <a:sym typeface="Arial"/>
              </a:rPr>
              <a:t>Explique que se pueden añadir más expectativas durante el transcurso del taller.</a:t>
            </a:r>
            <a:endParaRPr sz="1100">
              <a:latin typeface="Arial"/>
              <a:ea typeface="Arial"/>
              <a:cs typeface="Arial"/>
              <a:sym typeface="Arial"/>
            </a:endParaRPr>
          </a:p>
          <a:p>
            <a:pPr indent="0" lvl="0" marL="0" rtl="0" algn="l">
              <a:lnSpc>
                <a:spcPct val="100000"/>
              </a:lnSpc>
              <a:spcBef>
                <a:spcPts val="600"/>
              </a:spcBef>
              <a:spcAft>
                <a:spcPts val="0"/>
              </a:spcAft>
              <a:buSzPts val="1400"/>
              <a:buNone/>
            </a:pPr>
            <a:r>
              <a:rPr lang="en-CA" sz="1100">
                <a:latin typeface="Arial"/>
                <a:ea typeface="Arial"/>
                <a:cs typeface="Arial"/>
                <a:sym typeface="Arial"/>
              </a:rPr>
              <a:t>Parqueadero: explicar que por la brevedad de la sesión no vamos a poder desviarnos del tema. Habrá preguntas y comentarios que se vayan a discutir más adelante y algunas que no den tiempo a discutir, se irán apuntando en el parqueadero, al final se verá qué se ha abarcado durante la sesión y para lo que no haya quedado fuera se enviará un email de seguimiento con información adicional.</a:t>
            </a:r>
            <a:endParaRPr sz="1100">
              <a:latin typeface="Arial"/>
              <a:ea typeface="Arial"/>
              <a:cs typeface="Arial"/>
              <a:sym typeface="Arial"/>
            </a:endParaRPr>
          </a:p>
          <a:p>
            <a:pPr indent="0" lvl="0" marL="0" rtl="0" algn="l">
              <a:lnSpc>
                <a:spcPct val="100000"/>
              </a:lnSpc>
              <a:spcBef>
                <a:spcPts val="600"/>
              </a:spcBef>
              <a:spcAft>
                <a:spcPts val="0"/>
              </a:spcAft>
              <a:buSzPts val="1400"/>
              <a:buNone/>
            </a:pPr>
            <a:r>
              <a:t/>
            </a:r>
            <a:endParaRPr sz="1100">
              <a:latin typeface="Arial"/>
              <a:ea typeface="Arial"/>
              <a:cs typeface="Arial"/>
              <a:sym typeface="Arial"/>
            </a:endParaRPr>
          </a:p>
          <a:p>
            <a:pPr indent="0" lvl="0" marL="0" rtl="0" algn="l">
              <a:lnSpc>
                <a:spcPct val="100000"/>
              </a:lnSpc>
              <a:spcBef>
                <a:spcPts val="600"/>
              </a:spcBef>
              <a:spcAft>
                <a:spcPts val="0"/>
              </a:spcAft>
              <a:buSzPts val="1400"/>
              <a:buNone/>
            </a:pPr>
            <a:r>
              <a:t/>
            </a:r>
            <a:endParaRPr/>
          </a:p>
        </p:txBody>
      </p:sp>
      <p:sp>
        <p:nvSpPr>
          <p:cNvPr id="129" name="Google Shape;12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Mensajes clave:</a:t>
            </a:r>
            <a:endParaRPr/>
          </a:p>
          <a:p>
            <a:pPr indent="-317500" lvl="0" marL="457200" rtl="0" algn="l">
              <a:lnSpc>
                <a:spcPct val="115000"/>
              </a:lnSpc>
              <a:spcBef>
                <a:spcPts val="1200"/>
              </a:spcBef>
              <a:spcAft>
                <a:spcPts val="0"/>
              </a:spcAft>
              <a:buSzPts val="1400"/>
              <a:buChar char="-"/>
            </a:pPr>
            <a:r>
              <a:rPr lang="en-CA" sz="700">
                <a:solidFill>
                  <a:srgbClr val="0BA3D4"/>
                </a:solidFill>
                <a:latin typeface="Times New Roman"/>
                <a:ea typeface="Times New Roman"/>
                <a:cs typeface="Times New Roman"/>
                <a:sym typeface="Times New Roman"/>
              </a:rPr>
              <a:t> </a:t>
            </a:r>
            <a:r>
              <a:rPr lang="en-CA" sz="1100">
                <a:latin typeface="Arial"/>
                <a:ea typeface="Arial"/>
                <a:cs typeface="Arial"/>
                <a:sym typeface="Arial"/>
              </a:rPr>
              <a:t>Para que el agua de consumo sea segura, debe tener una concentración baja de sustancias químicas y patógenos que haga que sea improbable enfermarse o ver afectada la salud, incluso cuando las personas la consumen durante toda la vida:</a:t>
            </a:r>
            <a:endParaRPr sz="1100">
              <a:latin typeface="Arial"/>
              <a:ea typeface="Arial"/>
              <a:cs typeface="Arial"/>
              <a:sym typeface="Arial"/>
            </a:endParaRPr>
          </a:p>
          <a:p>
            <a:pPr indent="-317500" lvl="1" marL="914400" rtl="0" algn="l">
              <a:lnSpc>
                <a:spcPct val="115000"/>
              </a:lnSpc>
              <a:spcBef>
                <a:spcPts val="0"/>
              </a:spcBef>
              <a:spcAft>
                <a:spcPts val="0"/>
              </a:spcAft>
              <a:buSzPts val="1400"/>
              <a:buChar char="-"/>
            </a:pPr>
            <a:r>
              <a:rPr lang="en-CA" sz="1100">
                <a:latin typeface="Arial"/>
                <a:ea typeface="Arial"/>
                <a:cs typeface="Arial"/>
                <a:sym typeface="Arial"/>
              </a:rPr>
              <a:t>hasta en las etapas más vulnerables (infancia, embarazo, vejez). </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CA" sz="1100">
                <a:latin typeface="Arial"/>
                <a:ea typeface="Arial"/>
                <a:cs typeface="Arial"/>
                <a:sym typeface="Arial"/>
              </a:rPr>
              <a:t>Personas enfermas que tienen una vulnerabilidad más alta</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CA" sz="1100">
                <a:latin typeface="Arial"/>
                <a:ea typeface="Arial"/>
                <a:cs typeface="Arial"/>
                <a:sym typeface="Arial"/>
              </a:rPr>
              <a:t>Aunque lo más preocupante son los contaminantes microbiológicos por la intensidad del riesgo y la inmediatez de su efecto, hay que tener en cuenta el efecto acumulativo de algunos contaminantes como los metales pesados</a:t>
            </a:r>
            <a:endParaRPr sz="1100">
              <a:latin typeface="Arial"/>
              <a:ea typeface="Arial"/>
              <a:cs typeface="Arial"/>
              <a:sym typeface="Arial"/>
            </a:endParaRPr>
          </a:p>
          <a:p>
            <a:pPr indent="-317500" lvl="0" marL="457200" rtl="0" algn="l">
              <a:lnSpc>
                <a:spcPct val="100000"/>
              </a:lnSpc>
              <a:spcBef>
                <a:spcPts val="0"/>
              </a:spcBef>
              <a:spcAft>
                <a:spcPts val="0"/>
              </a:spcAft>
              <a:buSzPts val="1400"/>
              <a:buChar char="-"/>
            </a:pPr>
            <a:r>
              <a:rPr lang="en-CA"/>
              <a:t>No es lo mismo agua sin riesgo que agua que cumple la norma, si cumple la norma, en principio debería ser segura, pero a veces puede ser segura y no cumplir la norma (ejemplo: valores altos de color puede tener hierro que no supone un riesgo para la salud, o no tener cloro pero no tener ningún contaminante)</a:t>
            </a:r>
            <a:endParaRPr/>
          </a:p>
        </p:txBody>
      </p:sp>
      <p:sp>
        <p:nvSpPr>
          <p:cNvPr id="382" name="Google Shape;382;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Mensajes clave:</a:t>
            </a:r>
            <a:endParaRPr/>
          </a:p>
          <a:p>
            <a:pPr indent="-317500" lvl="0" marL="457200" rtl="0" algn="l">
              <a:lnSpc>
                <a:spcPct val="115000"/>
              </a:lnSpc>
              <a:spcBef>
                <a:spcPts val="1200"/>
              </a:spcBef>
              <a:spcAft>
                <a:spcPts val="0"/>
              </a:spcAft>
              <a:buSzPts val="1400"/>
              <a:buChar char="-"/>
            </a:pPr>
            <a:r>
              <a:rPr lang="en-CA" sz="700">
                <a:solidFill>
                  <a:srgbClr val="0BA3D4"/>
                </a:solidFill>
                <a:latin typeface="Times New Roman"/>
                <a:ea typeface="Times New Roman"/>
                <a:cs typeface="Times New Roman"/>
                <a:sym typeface="Times New Roman"/>
              </a:rPr>
              <a:t> </a:t>
            </a:r>
            <a:r>
              <a:rPr lang="en-CA" sz="1100">
                <a:latin typeface="Arial"/>
                <a:ea typeface="Arial"/>
                <a:cs typeface="Arial"/>
                <a:sym typeface="Arial"/>
              </a:rPr>
              <a:t>Para que el agua de consumo sea segura, debe tener una concentración baja de sustancias químicas y patógenos que haga que sea improbable enfermarse o ver afectada la salud, incluso cuando las personas la consumen durante toda la vida:</a:t>
            </a:r>
            <a:endParaRPr sz="1100">
              <a:latin typeface="Arial"/>
              <a:ea typeface="Arial"/>
              <a:cs typeface="Arial"/>
              <a:sym typeface="Arial"/>
            </a:endParaRPr>
          </a:p>
          <a:p>
            <a:pPr indent="-317500" lvl="1" marL="914400" rtl="0" algn="l">
              <a:lnSpc>
                <a:spcPct val="115000"/>
              </a:lnSpc>
              <a:spcBef>
                <a:spcPts val="0"/>
              </a:spcBef>
              <a:spcAft>
                <a:spcPts val="0"/>
              </a:spcAft>
              <a:buSzPts val="1400"/>
              <a:buChar char="-"/>
            </a:pPr>
            <a:r>
              <a:rPr lang="en-CA" sz="1100">
                <a:latin typeface="Arial"/>
                <a:ea typeface="Arial"/>
                <a:cs typeface="Arial"/>
                <a:sym typeface="Arial"/>
              </a:rPr>
              <a:t>hasta en las etapas más vulnerables (infancia, embarazo, vejez). </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CA" sz="1100">
                <a:latin typeface="Arial"/>
                <a:ea typeface="Arial"/>
                <a:cs typeface="Arial"/>
                <a:sym typeface="Arial"/>
              </a:rPr>
              <a:t>Personas enfermas que tienen una vulnerabilidad más alta</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CA" sz="1100">
                <a:latin typeface="Arial"/>
                <a:ea typeface="Arial"/>
                <a:cs typeface="Arial"/>
                <a:sym typeface="Arial"/>
              </a:rPr>
              <a:t>Aunque lo más preocupante son los contaminantes microbiológicos por la intensidad del riesgo y la inmediatez de su efecto, hay que tener en cuenta el efecto acumulativo de algunos contaminantes como los metales pesados</a:t>
            </a:r>
            <a:endParaRPr sz="1100">
              <a:latin typeface="Arial"/>
              <a:ea typeface="Arial"/>
              <a:cs typeface="Arial"/>
              <a:sym typeface="Arial"/>
            </a:endParaRPr>
          </a:p>
          <a:p>
            <a:pPr indent="-317500" lvl="0" marL="457200" rtl="0" algn="l">
              <a:lnSpc>
                <a:spcPct val="100000"/>
              </a:lnSpc>
              <a:spcBef>
                <a:spcPts val="0"/>
              </a:spcBef>
              <a:spcAft>
                <a:spcPts val="0"/>
              </a:spcAft>
              <a:buSzPts val="1400"/>
              <a:buChar char="-"/>
            </a:pPr>
            <a:r>
              <a:rPr lang="en-CA"/>
              <a:t>No es lo mismo agua sin riesgo que agua que cumple la norma, si cumple la norma, en principio debería ser segura, pero a veces puede ser segura y no cumplir la norma (ejemplo: valores altos de color puede tener hierro que no supone un riesgo para la salud, o no tener cloro pero no tener ningún contaminante)</a:t>
            </a:r>
            <a:endParaRPr/>
          </a:p>
        </p:txBody>
      </p:sp>
      <p:sp>
        <p:nvSpPr>
          <p:cNvPr id="390" name="Google Shape;390;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8" name="Google Shape;40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Mensajes clave:</a:t>
            </a:r>
            <a:endParaRPr/>
          </a:p>
          <a:p>
            <a:pPr indent="-317500" lvl="0" marL="457200" rtl="0" algn="l">
              <a:lnSpc>
                <a:spcPct val="115000"/>
              </a:lnSpc>
              <a:spcBef>
                <a:spcPts val="1200"/>
              </a:spcBef>
              <a:spcAft>
                <a:spcPts val="0"/>
              </a:spcAft>
              <a:buSzPts val="1400"/>
              <a:buChar char="-"/>
            </a:pPr>
            <a:r>
              <a:rPr lang="en-CA" sz="700">
                <a:solidFill>
                  <a:srgbClr val="0BA3D4"/>
                </a:solidFill>
                <a:latin typeface="Times New Roman"/>
                <a:ea typeface="Times New Roman"/>
                <a:cs typeface="Times New Roman"/>
                <a:sym typeface="Times New Roman"/>
              </a:rPr>
              <a:t> </a:t>
            </a:r>
            <a:r>
              <a:rPr lang="en-CA" sz="1100">
                <a:latin typeface="Arial"/>
                <a:ea typeface="Arial"/>
                <a:cs typeface="Arial"/>
                <a:sym typeface="Arial"/>
              </a:rPr>
              <a:t>Para que el agua de consumo sea segura, debe tener una concentración baja de sustancias químicas y patógenos que haga que sea improbable enfermarse o ver afectada la salud, incluso cuando las personas la consumen durante toda la vida:</a:t>
            </a:r>
            <a:endParaRPr sz="1100">
              <a:latin typeface="Arial"/>
              <a:ea typeface="Arial"/>
              <a:cs typeface="Arial"/>
              <a:sym typeface="Arial"/>
            </a:endParaRPr>
          </a:p>
          <a:p>
            <a:pPr indent="-317500" lvl="1" marL="914400" rtl="0" algn="l">
              <a:lnSpc>
                <a:spcPct val="115000"/>
              </a:lnSpc>
              <a:spcBef>
                <a:spcPts val="0"/>
              </a:spcBef>
              <a:spcAft>
                <a:spcPts val="0"/>
              </a:spcAft>
              <a:buSzPts val="1400"/>
              <a:buChar char="-"/>
            </a:pPr>
            <a:r>
              <a:rPr lang="en-CA" sz="1100">
                <a:latin typeface="Arial"/>
                <a:ea typeface="Arial"/>
                <a:cs typeface="Arial"/>
                <a:sym typeface="Arial"/>
              </a:rPr>
              <a:t>hasta en las etapas más vulnerables (infancia, embarazo, vejez). </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CA" sz="1100">
                <a:latin typeface="Arial"/>
                <a:ea typeface="Arial"/>
                <a:cs typeface="Arial"/>
                <a:sym typeface="Arial"/>
              </a:rPr>
              <a:t>Personas enfermas que tienen una vulnerabilidad más alta</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CA" sz="1100">
                <a:latin typeface="Arial"/>
                <a:ea typeface="Arial"/>
                <a:cs typeface="Arial"/>
                <a:sym typeface="Arial"/>
              </a:rPr>
              <a:t>Aunque lo más preocupante son los contaminantes microbiológicos por la intensidad del riesgo y la inmediatez de su efecto, hay que tener en cuenta el efecto acumulativo de algunos contaminantes como los metales pesados</a:t>
            </a:r>
            <a:endParaRPr sz="1100">
              <a:latin typeface="Arial"/>
              <a:ea typeface="Arial"/>
              <a:cs typeface="Arial"/>
              <a:sym typeface="Arial"/>
            </a:endParaRPr>
          </a:p>
          <a:p>
            <a:pPr indent="-317500" lvl="0" marL="457200" rtl="0" algn="l">
              <a:lnSpc>
                <a:spcPct val="100000"/>
              </a:lnSpc>
              <a:spcBef>
                <a:spcPts val="0"/>
              </a:spcBef>
              <a:spcAft>
                <a:spcPts val="0"/>
              </a:spcAft>
              <a:buSzPts val="1400"/>
              <a:buChar char="-"/>
            </a:pPr>
            <a:r>
              <a:rPr lang="en-CA"/>
              <a:t>No es lo mismo agua sin riesgo que agua que cumple la norma, si cumple la norma, en principio debería ser segura, pero a veces puede ser segura y no cumplir la norma (ejemplo: valores altos de color puede tener hierro que no supone un riesgo para la salud, o no tener cloro pero no tener ningún contaminante)</a:t>
            </a:r>
            <a:endParaRPr/>
          </a:p>
        </p:txBody>
      </p:sp>
      <p:sp>
        <p:nvSpPr>
          <p:cNvPr id="426" name="Google Shape;426;p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sz="1200"/>
              <a:t>El riesgo es la combinación de peligros o amenazas, la exposición de personas y activos a éstos, y sus vulnerabilidades y capacidades de afrontarlos en un lugar en particular. El riesgo depende de los recursos y capacidades disponibles para gestionarlo, los impactos reales y sus consecuencias (PNUD ALC, sf).</a:t>
            </a:r>
            <a:endParaRPr/>
          </a:p>
          <a:p>
            <a:pPr indent="-228600" lvl="0" marL="45720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CA" sz="1200"/>
              <a:t>El riesgo también puede definirse como la probabilidad de que una amenaza se convierta en un desastre. La vulnerabilidad o las amenazas, por separado, no representan un peligro. Pero si se juntan, se convierten en un riesgo, o sea, en la probabilidad de que ocurra un desastre (UNDP, sf).</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34" name="Google Shape;434;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2d536625c8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0" name="Google Shape;440;g32d536625c8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312220b4e8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5" name="Google Shape;455;g3312220b4e8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2d536625c8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32d536625c8_0_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2" name="Google Shape;462;g32d536625c8_0_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32146177df_0_8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332146177df_0_8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chemeClr val="dk1"/>
              </a:buClr>
              <a:buSzPts val="2400"/>
              <a:buFont typeface="Arial"/>
              <a:buNone/>
            </a:pPr>
            <a:r>
              <a:t/>
            </a:r>
            <a:endParaRPr sz="1400">
              <a:solidFill>
                <a:srgbClr val="5C5C5C"/>
              </a:solidFill>
              <a:highlight>
                <a:schemeClr val="lt1"/>
              </a:highlight>
              <a:latin typeface="Lato"/>
              <a:ea typeface="Lato"/>
              <a:cs typeface="Lato"/>
              <a:sym typeface="Lato"/>
            </a:endParaRPr>
          </a:p>
          <a:p>
            <a:pPr indent="-317500" lvl="0" marL="457200" rtl="0" algn="l">
              <a:lnSpc>
                <a:spcPct val="100000"/>
              </a:lnSpc>
              <a:spcBef>
                <a:spcPts val="0"/>
              </a:spcBef>
              <a:spcAft>
                <a:spcPts val="0"/>
              </a:spcAft>
              <a:buClr>
                <a:srgbClr val="5C5C5C"/>
              </a:buClr>
              <a:buSzPts val="1400"/>
              <a:buFont typeface="Lato"/>
              <a:buChar char="○"/>
            </a:pPr>
            <a:r>
              <a:rPr lang="en-CA" sz="1400">
                <a:solidFill>
                  <a:srgbClr val="5C5C5C"/>
                </a:solidFill>
                <a:highlight>
                  <a:schemeClr val="lt1"/>
                </a:highlight>
                <a:latin typeface="Lato"/>
                <a:ea typeface="Lato"/>
                <a:cs typeface="Lato"/>
                <a:sym typeface="Lato"/>
              </a:rPr>
              <a:t>Tunisia and Egypt are said to still have some of these in operation. Water-harvesting devices dating back 4,000 years or more have been uncovered in some of the world’s earliest farms, in Israel’s Negev Desert.</a:t>
            </a:r>
            <a:endParaRPr sz="1400">
              <a:solidFill>
                <a:srgbClr val="5C5C5C"/>
              </a:solidFill>
              <a:highlight>
                <a:schemeClr val="lt1"/>
              </a:highlight>
              <a:latin typeface="Lato"/>
              <a:ea typeface="Lato"/>
              <a:cs typeface="Lato"/>
              <a:sym typeface="Lato"/>
            </a:endParaRPr>
          </a:p>
          <a:p>
            <a:pPr indent="0" lvl="0" marL="457200" rtl="0" algn="l">
              <a:lnSpc>
                <a:spcPct val="100000"/>
              </a:lnSpc>
              <a:spcBef>
                <a:spcPts val="0"/>
              </a:spcBef>
              <a:spcAft>
                <a:spcPts val="0"/>
              </a:spcAft>
              <a:buClr>
                <a:schemeClr val="dk1"/>
              </a:buClr>
              <a:buSzPts val="2400"/>
              <a:buFont typeface="Arial"/>
              <a:buNone/>
            </a:pPr>
            <a:r>
              <a:rPr lang="en-CA" sz="1400">
                <a:solidFill>
                  <a:srgbClr val="5C5C5C"/>
                </a:solidFill>
                <a:highlight>
                  <a:schemeClr val="lt1"/>
                </a:highlight>
                <a:latin typeface="Lato"/>
                <a:ea typeface="Lato"/>
                <a:cs typeface="Lato"/>
                <a:sym typeface="Lato"/>
              </a:rPr>
              <a:t> </a:t>
            </a:r>
            <a:endParaRPr sz="1400">
              <a:solidFill>
                <a:srgbClr val="5C5C5C"/>
              </a:solidFill>
              <a:highlight>
                <a:schemeClr val="lt1"/>
              </a:highlight>
              <a:latin typeface="Lato"/>
              <a:ea typeface="Lato"/>
              <a:cs typeface="Lato"/>
              <a:sym typeface="Lato"/>
            </a:endParaRPr>
          </a:p>
          <a:p>
            <a:pPr indent="-317500" lvl="0" marL="457200" rtl="0" algn="l">
              <a:lnSpc>
                <a:spcPct val="100000"/>
              </a:lnSpc>
              <a:spcBef>
                <a:spcPts val="0"/>
              </a:spcBef>
              <a:spcAft>
                <a:spcPts val="0"/>
              </a:spcAft>
              <a:buClr>
                <a:srgbClr val="5C5C5C"/>
              </a:buClr>
              <a:buSzPts val="1400"/>
              <a:buFont typeface="Lato"/>
              <a:buChar char="○"/>
            </a:pPr>
            <a:r>
              <a:rPr lang="en-CA" sz="1400">
                <a:solidFill>
                  <a:srgbClr val="5C5C5C"/>
                </a:solidFill>
                <a:highlight>
                  <a:schemeClr val="lt1"/>
                </a:highlight>
                <a:latin typeface="Lato"/>
                <a:ea typeface="Lato"/>
                <a:cs typeface="Lato"/>
                <a:sym typeface="Lato"/>
              </a:rPr>
              <a:t>During the 1970s and 1980s, when there was a widespread drought that resulted in crop failures, there was a growing awareness regarding the potential of rainwater gathering for enhanced crop production in Africa.</a:t>
            </a:r>
            <a:endParaRPr sz="1400"/>
          </a:p>
          <a:p>
            <a:pPr indent="0" lvl="0" marL="0" rtl="0" algn="l">
              <a:lnSpc>
                <a:spcPct val="100000"/>
              </a:lnSpc>
              <a:spcBef>
                <a:spcPts val="1200"/>
              </a:spcBef>
              <a:spcAft>
                <a:spcPts val="0"/>
              </a:spcAft>
              <a:buClr>
                <a:schemeClr val="dk1"/>
              </a:buClr>
              <a:buSzPts val="1100"/>
              <a:buFont typeface="Arial"/>
              <a:buNone/>
            </a:pPr>
            <a:r>
              <a:t/>
            </a:r>
            <a:endParaRPr sz="1000"/>
          </a:p>
          <a:p>
            <a:pPr indent="0" lvl="0" marL="0" rtl="0" algn="l">
              <a:lnSpc>
                <a:spcPct val="100000"/>
              </a:lnSpc>
              <a:spcBef>
                <a:spcPts val="1200"/>
              </a:spcBef>
              <a:spcAft>
                <a:spcPts val="1200"/>
              </a:spcAft>
              <a:buClr>
                <a:schemeClr val="dk1"/>
              </a:buClr>
              <a:buSzPts val="1100"/>
              <a:buFont typeface="Arial"/>
              <a:buNone/>
            </a:pPr>
            <a:r>
              <a:rPr lang="en-CA" sz="1000"/>
              <a:t>Reference: (http://creativecommons.org/licenses/by/4.0/</a:t>
            </a:r>
            <a:endParaRPr sz="1050">
              <a:latin typeface="Lato"/>
              <a:ea typeface="Lato"/>
              <a:cs typeface="Lato"/>
              <a:sym typeface="Lato"/>
            </a:endParaRPr>
          </a:p>
        </p:txBody>
      </p:sp>
      <p:sp>
        <p:nvSpPr>
          <p:cNvPr id="469" name="Google Shape;469;g332146177df_0_8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312220b4e8_0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3312220b4e8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1200"/>
              </a:spcAft>
              <a:buClr>
                <a:schemeClr val="dk1"/>
              </a:buClr>
              <a:buSzPts val="1100"/>
              <a:buFont typeface="Arial"/>
              <a:buNone/>
            </a:pPr>
            <a:r>
              <a:rPr lang="en-CA" sz="1000"/>
              <a:t>Reference: (http://creativecommons.org/licenses/by/4.0/</a:t>
            </a:r>
            <a:endParaRPr sz="1050">
              <a:latin typeface="Lato"/>
              <a:ea typeface="Lato"/>
              <a:cs typeface="Lato"/>
              <a:sym typeface="Lato"/>
            </a:endParaRPr>
          </a:p>
        </p:txBody>
      </p:sp>
      <p:sp>
        <p:nvSpPr>
          <p:cNvPr id="497" name="Google Shape;497;g3312220b4e8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312220b4e8_0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3312220b4e8_0_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1200"/>
              </a:spcAft>
              <a:buSzPts val="1400"/>
              <a:buNone/>
            </a:pPr>
            <a:r>
              <a:rPr lang="en-CA" sz="1000"/>
              <a:t>Source: (http://creativecommons.org/licenses/by/4.0/</a:t>
            </a:r>
            <a:endParaRPr sz="1050">
              <a:latin typeface="Lato"/>
              <a:ea typeface="Lato"/>
              <a:cs typeface="Lato"/>
              <a:sym typeface="Lato"/>
            </a:endParaRPr>
          </a:p>
        </p:txBody>
      </p:sp>
      <p:sp>
        <p:nvSpPr>
          <p:cNvPr id="522" name="Google Shape;522;g3312220b4e8_0_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312220b4e8_0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3312220b4e8_0_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chrome-extension://efaidnbmnnnibpcajpcglclefindmkaj/https://www.oxfamwash.org/water/rainwater-collection/Oxfam%20Rainwater%20Harvesting%20Guidelines.pdf</a:t>
            </a:r>
            <a:endParaRPr sz="1050">
              <a:latin typeface="Lato"/>
              <a:ea typeface="Lato"/>
              <a:cs typeface="Lato"/>
              <a:sym typeface="Lato"/>
            </a:endParaRPr>
          </a:p>
        </p:txBody>
      </p:sp>
      <p:sp>
        <p:nvSpPr>
          <p:cNvPr id="529" name="Google Shape;529;g3312220b4e8_0_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32146177df_0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332146177df_0_1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chrome-extension://efaidnbmnnnibpcajpcglclefindmkaj/https://www.oxfamwash.org/water/rainwater-collection/Oxfam%20Rainwater%20Harvesting%20Guidelines.pdf</a:t>
            </a:r>
            <a:endParaRPr sz="1050">
              <a:latin typeface="Lato"/>
              <a:ea typeface="Lato"/>
              <a:cs typeface="Lato"/>
              <a:sym typeface="Lato"/>
            </a:endParaRPr>
          </a:p>
        </p:txBody>
      </p:sp>
      <p:sp>
        <p:nvSpPr>
          <p:cNvPr id="536" name="Google Shape;536;g332146177df_0_1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3bfa9966f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33bfa9966f0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RWH system installed by Cántaro Azul and OBM in a house in the community of Emiliano Zapata, in Berriozabal Municipality, with a 5000 L storage tank for 5 people in the house. In Berriozabal the annual rainfall is between 900 -1200 mm</a:t>
            </a:r>
            <a:endParaRPr sz="1050">
              <a:latin typeface="Lato"/>
              <a:ea typeface="Lato"/>
              <a:cs typeface="Lato"/>
              <a:sym typeface="Lato"/>
            </a:endParaRPr>
          </a:p>
        </p:txBody>
      </p:sp>
      <p:sp>
        <p:nvSpPr>
          <p:cNvPr id="543" name="Google Shape;543;g33bfa9966f0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3bfa9966f0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g33bfa9966f0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RWH system installed by Cántaro Azul in a school, where the catchment roof is a dome of approximately 600 m². The rainwater undergoes a disinfection process with a UV lamp and is distributed for drinking among the school population.</a:t>
            </a:r>
            <a:endParaRPr sz="1050">
              <a:latin typeface="Lato"/>
              <a:ea typeface="Lato"/>
              <a:cs typeface="Lato"/>
              <a:sym typeface="Lato"/>
            </a:endParaRPr>
          </a:p>
        </p:txBody>
      </p:sp>
      <p:sp>
        <p:nvSpPr>
          <p:cNvPr id="550" name="Google Shape;550;g33bfa9966f0_0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3044503d27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g33044503d27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2100" lvl="0" marL="300355" rtl="0" algn="l">
              <a:lnSpc>
                <a:spcPct val="100000"/>
              </a:lnSpc>
              <a:spcBef>
                <a:spcPts val="1200"/>
              </a:spcBef>
              <a:spcAft>
                <a:spcPts val="0"/>
              </a:spcAft>
              <a:buClr>
                <a:schemeClr val="dk1"/>
              </a:buClr>
              <a:buSzPts val="1000"/>
              <a:buChar char="○"/>
            </a:pPr>
            <a:r>
              <a:rPr lang="en-CA" sz="1000">
                <a:latin typeface="Lato"/>
                <a:ea typeface="Lato"/>
                <a:cs typeface="Lato"/>
                <a:sym typeface="Lato"/>
              </a:rPr>
              <a:t>Meteorological factors: A climate where there is regular rainfall throughout the year will mean that the storage requirement is low and hence the system cost will be correspondingly low and vice versa. On the other hand in areas where there is clear distinction between rainy season and dry season, then depending on the rainfall intensity of the wet season, bigger storage capacity might be needed. Always enough thought should be given when designing storage for RWH.</a:t>
            </a:r>
            <a:endParaRPr sz="1000">
              <a:latin typeface="Lato"/>
              <a:ea typeface="Lato"/>
              <a:cs typeface="Lato"/>
              <a:sym typeface="Lato"/>
            </a:endParaRPr>
          </a:p>
          <a:p>
            <a:pPr indent="-292100" lvl="0" marL="300355" rtl="0" algn="l">
              <a:lnSpc>
                <a:spcPct val="100000"/>
              </a:lnSpc>
              <a:spcBef>
                <a:spcPts val="0"/>
              </a:spcBef>
              <a:spcAft>
                <a:spcPts val="0"/>
              </a:spcAft>
              <a:buClr>
                <a:srgbClr val="5C5C5C"/>
              </a:buClr>
              <a:buSzPts val="1000"/>
              <a:buFont typeface="Lato"/>
              <a:buChar char="○"/>
            </a:pPr>
            <a:r>
              <a:rPr lang="en-CA" sz="1000">
                <a:latin typeface="Lato"/>
                <a:ea typeface="Lato"/>
                <a:cs typeface="Lato"/>
                <a:sym typeface="Lato"/>
              </a:rPr>
              <a:t>Skilled personnel capacity: Efficiency of rainwater harvesting system depends on the capacity and knowledge existing with in the community.  In areas where there is the capacity and knowledge, constructed house are commonly provided with guttering and down pipes, for rainwater collection for domestic use or to provide proper drainage for roof water during raining season. In such places where there is capacity introducing water harvesting mechanisms for domestic water use will be an easy task.</a:t>
            </a:r>
            <a:endParaRPr sz="1000">
              <a:latin typeface="Lato"/>
              <a:ea typeface="Lato"/>
              <a:cs typeface="Lato"/>
              <a:sym typeface="Lato"/>
              <a:extLst>
                <a:ext uri="http://customooxmlschemas.google.com/">
                  <go:slidesCustomData xmlns:go="http://customooxmlschemas.google.com/" textRoundtripDataId="0"/>
                </a:ext>
              </a:extLst>
            </a:endParaRPr>
          </a:p>
          <a:p>
            <a:pPr indent="-292100" lvl="0" marL="300355" rtl="0" algn="l">
              <a:lnSpc>
                <a:spcPct val="100000"/>
              </a:lnSpc>
              <a:spcBef>
                <a:spcPts val="0"/>
              </a:spcBef>
              <a:spcAft>
                <a:spcPts val="0"/>
              </a:spcAft>
              <a:buClr>
                <a:schemeClr val="dk1"/>
              </a:buClr>
              <a:buSzPts val="1000"/>
              <a:buChar char="○"/>
            </a:pPr>
            <a:r>
              <a:rPr lang="en-CA" sz="1000">
                <a:latin typeface="Lato"/>
                <a:ea typeface="Lato"/>
                <a:cs typeface="Lato"/>
                <a:sym typeface="Lato"/>
                <a:extLst>
                  <a:ext uri="http://customooxmlschemas.google.com/">
                    <go:slidesCustomData xmlns:go="http://customooxmlschemas.google.com/" textRoundtripDataId="1"/>
                  </a:ext>
                </a:extLst>
              </a:rPr>
              <a:t>Groundwater collection: high risk of contamination from petrochemicals and other pollutants</a:t>
            </a:r>
            <a:endParaRPr sz="1000">
              <a:latin typeface="Lato"/>
              <a:ea typeface="Lato"/>
              <a:cs typeface="Lato"/>
              <a:sym typeface="Lato"/>
              <a:extLst>
                <a:ext uri="http://customooxmlschemas.google.com/">
                  <go:slidesCustomData xmlns:go="http://customooxmlschemas.google.com/" textRoundtripDataId="2"/>
                </a:ext>
              </a:extLst>
            </a:endParaRPr>
          </a:p>
          <a:p>
            <a:pPr indent="-292100" lvl="0" marL="300355" rtl="0" algn="l">
              <a:lnSpc>
                <a:spcPct val="100000"/>
              </a:lnSpc>
              <a:spcBef>
                <a:spcPts val="0"/>
              </a:spcBef>
              <a:spcAft>
                <a:spcPts val="0"/>
              </a:spcAft>
              <a:buClr>
                <a:schemeClr val="dk1"/>
              </a:buClr>
              <a:buSzPts val="1000"/>
              <a:buChar char="○"/>
            </a:pPr>
            <a:r>
              <a:rPr lang="en-CA" sz="1000">
                <a:latin typeface="Lato"/>
                <a:ea typeface="Lato"/>
                <a:cs typeface="Lato"/>
                <a:sym typeface="Lato"/>
                <a:extLst>
                  <a:ext uri="http://customooxmlschemas.google.com/">
                    <go:slidesCustomData xmlns:go="http://customooxmlschemas.google.com/" textRoundtripDataId="3"/>
                  </a:ext>
                </a:extLst>
              </a:rPr>
              <a:t>Roof materials: </a:t>
            </a:r>
            <a:r>
              <a:rPr lang="en-CA" sz="1050">
                <a:latin typeface="Lato"/>
                <a:ea typeface="Lato"/>
                <a:cs typeface="Lato"/>
                <a:sym typeface="Lato"/>
                <a:extLst>
                  <a:ext uri="http://customooxmlschemas.google.com/">
                    <go:slidesCustomData xmlns:go="http://customooxmlschemas.google.com/" textRoundtripDataId="4"/>
                  </a:ext>
                </a:extLst>
              </a:rPr>
              <a:t>Certain types of roof materials may not allow for the installation of a rainwater harvesting system. For example, a roof made from asbestos sheeting can mean that unwanted and unsafe substances end up in the water. If the water collected is used for household purposes, it can pose a threat to human health. Water that is collected from a ‘green’ (i.e. planted) roof will usually be discoloured, which makes it undesirable for certain uses. A green roof will also significantly reduce the amount of water available, as part of its function is to absorb and therefore reduce runoff.</a:t>
            </a:r>
            <a:endParaRPr sz="1000"/>
          </a:p>
        </p:txBody>
      </p:sp>
      <p:sp>
        <p:nvSpPr>
          <p:cNvPr id="557" name="Google Shape;557;g33044503d27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312220b4e8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g3312220b4e8_0_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32385" rtl="0" algn="l">
              <a:lnSpc>
                <a:spcPct val="100000"/>
              </a:lnSpc>
              <a:spcBef>
                <a:spcPts val="0"/>
              </a:spcBef>
              <a:spcAft>
                <a:spcPts val="0"/>
              </a:spcAft>
              <a:buClr>
                <a:schemeClr val="dk1"/>
              </a:buClr>
              <a:buSzPts val="2000"/>
              <a:buFont typeface="Arial"/>
              <a:buNone/>
            </a:pPr>
            <a:r>
              <a:t/>
            </a:r>
            <a:endParaRPr b="1" sz="2600">
              <a:solidFill>
                <a:srgbClr val="5C5C5C"/>
              </a:solidFill>
              <a:latin typeface="Lato"/>
              <a:ea typeface="Lato"/>
              <a:cs typeface="Lato"/>
              <a:sym typeface="Lato"/>
            </a:endParaRPr>
          </a:p>
          <a:p>
            <a:pPr indent="-173355" lvl="0" marL="300355" rtl="0" algn="l">
              <a:lnSpc>
                <a:spcPct val="100000"/>
              </a:lnSpc>
              <a:spcBef>
                <a:spcPts val="0"/>
              </a:spcBef>
              <a:spcAft>
                <a:spcPts val="0"/>
              </a:spcAft>
              <a:buClr>
                <a:srgbClr val="005478"/>
              </a:buClr>
              <a:buSzPts val="1000"/>
              <a:buChar char="○"/>
            </a:pPr>
            <a:r>
              <a:rPr lang="en-CA" sz="1000">
                <a:solidFill>
                  <a:srgbClr val="5C5C5C"/>
                </a:solidFill>
                <a:latin typeface="Lato"/>
                <a:ea typeface="Lato"/>
                <a:cs typeface="Lato"/>
                <a:sym typeface="Lato"/>
              </a:rPr>
              <a:t>RWH ponds have been linked to detrimental health effects in Ethiopia, such as malaria outbreaks, in some areas. Their environmental viability is also questioned, because of soil salinization caused by micro dams. </a:t>
            </a:r>
            <a:endParaRPr sz="1000">
              <a:solidFill>
                <a:srgbClr val="5C5C5C"/>
              </a:solidFill>
              <a:latin typeface="Lato"/>
              <a:ea typeface="Lato"/>
              <a:cs typeface="Lato"/>
              <a:sym typeface="Lato"/>
            </a:endParaRPr>
          </a:p>
          <a:p>
            <a:pPr indent="-173355" lvl="0" marL="300355" rtl="0" algn="l">
              <a:lnSpc>
                <a:spcPct val="100000"/>
              </a:lnSpc>
              <a:spcBef>
                <a:spcPts val="0"/>
              </a:spcBef>
              <a:spcAft>
                <a:spcPts val="0"/>
              </a:spcAft>
              <a:buClr>
                <a:srgbClr val="005478"/>
              </a:buClr>
              <a:buSzPts val="1000"/>
              <a:buChar char="○"/>
            </a:pPr>
            <a:r>
              <a:rPr lang="en-CA" sz="1000">
                <a:solidFill>
                  <a:srgbClr val="5C5C5C"/>
                </a:solidFill>
                <a:latin typeface="Lato"/>
                <a:ea typeface="Lato"/>
                <a:cs typeface="Lato"/>
                <a:sym typeface="Lato"/>
              </a:rPr>
              <a:t>RWH on a wide scale, might lead to water shortages in downstream communities. Furthermore, sufficient runoff is required, which is constrained by the available catchment area. This is likely to become a more critical element as the scope of RWH increases. </a:t>
            </a:r>
            <a:endParaRPr sz="1000">
              <a:solidFill>
                <a:srgbClr val="5C5C5C"/>
              </a:solidFill>
              <a:latin typeface="Lato"/>
              <a:ea typeface="Lato"/>
              <a:cs typeface="Lato"/>
              <a:sym typeface="Lato"/>
            </a:endParaRPr>
          </a:p>
          <a:p>
            <a:pPr indent="-173355" lvl="0" marL="300355" rtl="0" algn="l">
              <a:lnSpc>
                <a:spcPct val="100000"/>
              </a:lnSpc>
              <a:spcBef>
                <a:spcPts val="0"/>
              </a:spcBef>
              <a:spcAft>
                <a:spcPts val="0"/>
              </a:spcAft>
              <a:buClr>
                <a:srgbClr val="005478"/>
              </a:buClr>
              <a:buSzPts val="1000"/>
              <a:buChar char="○"/>
            </a:pPr>
            <a:r>
              <a:rPr lang="en-CA" sz="1000">
                <a:solidFill>
                  <a:srgbClr val="5C5C5C"/>
                </a:solidFill>
                <a:latin typeface="Lato"/>
                <a:ea typeface="Lato"/>
                <a:cs typeface="Lato"/>
                <a:sym typeface="Lato"/>
              </a:rPr>
              <a:t>It is commonly known that RWH, as a production-enhancing intervention, should be part of a comprehensive strategy. </a:t>
            </a:r>
            <a:endParaRPr sz="1000">
              <a:latin typeface="Lato"/>
              <a:ea typeface="Lato"/>
              <a:cs typeface="Lato"/>
              <a:sym typeface="Lato"/>
            </a:endParaRPr>
          </a:p>
          <a:p>
            <a:pPr indent="0" lvl="0" marL="0" rtl="0" algn="l">
              <a:lnSpc>
                <a:spcPct val="115000"/>
              </a:lnSpc>
              <a:spcBef>
                <a:spcPts val="0"/>
              </a:spcBef>
              <a:spcAft>
                <a:spcPts val="0"/>
              </a:spcAft>
              <a:buSzPts val="1400"/>
              <a:buNone/>
            </a:pPr>
            <a:r>
              <a:t/>
            </a:r>
            <a:endParaRPr sz="1050">
              <a:latin typeface="Lato"/>
              <a:ea typeface="Lato"/>
              <a:cs typeface="Lato"/>
              <a:sym typeface="Lato"/>
            </a:endParaRPr>
          </a:p>
          <a:p>
            <a:pPr indent="0" lvl="0" marL="0" rtl="0" algn="l">
              <a:lnSpc>
                <a:spcPct val="115000"/>
              </a:lnSpc>
              <a:spcBef>
                <a:spcPts val="800"/>
              </a:spcBef>
              <a:spcAft>
                <a:spcPts val="800"/>
              </a:spcAft>
              <a:buSzPts val="1400"/>
              <a:buNone/>
            </a:pPr>
            <a:r>
              <a:rPr lang="en-CA" sz="1050">
                <a:latin typeface="Lato"/>
                <a:ea typeface="Lato"/>
                <a:cs typeface="Lato"/>
                <a:sym typeface="Lato"/>
              </a:rPr>
              <a:t>Source: chrome-extension://efaidnbmnnnibpcajpcglclefindmkaj/https://www.oxfamwash.org/water/rainwater-collection/Oxfam%20Rainwater%20Harvesting%20Guidelines.pdf</a:t>
            </a:r>
            <a:endParaRPr sz="1050">
              <a:latin typeface="Lato"/>
              <a:ea typeface="Lato"/>
              <a:cs typeface="Lato"/>
              <a:sym typeface="Lato"/>
            </a:endParaRPr>
          </a:p>
        </p:txBody>
      </p:sp>
      <p:sp>
        <p:nvSpPr>
          <p:cNvPr id="564" name="Google Shape;564;g3312220b4e8_0_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 name="Google Shape;15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3044503d27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g33044503d27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Reference: chrome-extension://efaidnbmnnnibpcajpcglclefindmkaj/https://www.fao.org/4/i3247s/i3247s.pdf</a:t>
            </a:r>
            <a:endParaRPr sz="1050">
              <a:latin typeface="Lato"/>
              <a:ea typeface="Lato"/>
              <a:cs typeface="Lato"/>
              <a:sym typeface="Lato"/>
            </a:endParaRPr>
          </a:p>
        </p:txBody>
      </p:sp>
      <p:sp>
        <p:nvSpPr>
          <p:cNvPr id="572" name="Google Shape;572;g33044503d27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312220b4e8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3312220b4e8_0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50">
              <a:latin typeface="Lato"/>
              <a:ea typeface="Lato"/>
              <a:cs typeface="Lato"/>
              <a:sym typeface="Lato"/>
            </a:endParaRPr>
          </a:p>
        </p:txBody>
      </p:sp>
      <p:sp>
        <p:nvSpPr>
          <p:cNvPr id="579" name="Google Shape;579;g3312220b4e8_0_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312220b4e8_0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g3312220b4e8_0_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chrome-extension://efaidnbmnnnibpcajpcglclefindmkaj/https://www.oxfamwash.org/water/rainwater-collection/Oxfam%20Rainwater%20Harvesting%20Guidelines.pdf</a:t>
            </a:r>
            <a:endParaRPr sz="1050">
              <a:latin typeface="Lato"/>
              <a:ea typeface="Lato"/>
              <a:cs typeface="Lato"/>
              <a:sym typeface="Lato"/>
            </a:endParaRPr>
          </a:p>
        </p:txBody>
      </p:sp>
      <p:sp>
        <p:nvSpPr>
          <p:cNvPr id="586" name="Google Shape;586;g3312220b4e8_0_1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312220b4e8_0_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g3312220b4e8_0_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chrome-extension://efaidnbmnnnibpcajpcglclefindmkaj/https://www.oxfamwash.org/water/rainwater-collection/Oxfam%20Rainwater%20Harvesting%20Guidelines.pdf</a:t>
            </a:r>
            <a:endParaRPr sz="1050">
              <a:latin typeface="Lato"/>
              <a:ea typeface="Lato"/>
              <a:cs typeface="Lato"/>
              <a:sym typeface="Lato"/>
            </a:endParaRPr>
          </a:p>
        </p:txBody>
      </p:sp>
      <p:sp>
        <p:nvSpPr>
          <p:cNvPr id="594" name="Google Shape;594;g3312220b4e8_0_1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312220b4e8_0_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3312220b4e8_0_1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chrome-extension://efaidnbmnnnibpcajpcglclefindmkaj/https://www.oxfamwash.org/water/rainwater-collection/Oxfam%20Rainwater%20Harvesting%20Guidelines.pdf</a:t>
            </a:r>
            <a:endParaRPr sz="1050">
              <a:latin typeface="Lato"/>
              <a:ea typeface="Lato"/>
              <a:cs typeface="Lato"/>
              <a:sym typeface="Lato"/>
            </a:endParaRPr>
          </a:p>
        </p:txBody>
      </p:sp>
      <p:sp>
        <p:nvSpPr>
          <p:cNvPr id="602" name="Google Shape;602;g3312220b4e8_0_1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312220b4e8_0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g3312220b4e8_0_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CA" sz="1050">
                <a:latin typeface="Lato"/>
                <a:ea typeface="Lato"/>
                <a:cs typeface="Lato"/>
                <a:sym typeface="Lato"/>
              </a:rPr>
              <a:t> Ground catchments: Surface runoff from rainfall in the ground can be collected and diverted into a storage tank. Ground catchments to collect rainfall runoff are either small areas for use by families and institutions or extensive catchments in which water is channelled into large surface or ground tanks. Small ground catchments are purpose built flat areas of ground cleared of vegetation. The ground is smoothed and compacted before covering with impermeable materials (such as stone or concrete). Plastic sheeting may be used in the short term. This type of catchment can be expensive and is clearly open to pollution. Major ground catchments are drainage basins, which naturally exist between watershed,  and the runoff water is drained into dams ground ponds etc. Amount of water collected from such catchment is dependent on the size of the area, the intensity of the precipitation, the permeability of the soil formation, the amount of absorption and the rate of evaporation in the area.</a:t>
            </a:r>
            <a:endParaRPr sz="1050">
              <a:latin typeface="Lato"/>
              <a:ea typeface="Lato"/>
              <a:cs typeface="Lato"/>
              <a:sym typeface="Lato"/>
            </a:endParaRPr>
          </a:p>
          <a:p>
            <a:pPr indent="0" lvl="0" marL="0" rtl="0" algn="l">
              <a:lnSpc>
                <a:spcPct val="115000"/>
              </a:lnSpc>
              <a:spcBef>
                <a:spcPts val="800"/>
              </a:spcBef>
              <a:spcAft>
                <a:spcPts val="800"/>
              </a:spcAft>
              <a:buSzPts val="1400"/>
              <a:buNone/>
            </a:pPr>
            <a:r>
              <a:rPr lang="en-CA" sz="1050">
                <a:latin typeface="Lato"/>
                <a:ea typeface="Lato"/>
                <a:cs typeface="Lato"/>
                <a:sym typeface="Lato"/>
              </a:rPr>
              <a:t>Source: chrome-extension://efaidnbmnnnibpcajpcglclefindmkaj/https://www.oxfamwash.org/water/rainwater-collection/Oxfam%20Rainwater%20Harvesting%20Guidelines.pdf</a:t>
            </a:r>
            <a:endParaRPr sz="1050">
              <a:latin typeface="Lato"/>
              <a:ea typeface="Lato"/>
              <a:cs typeface="Lato"/>
              <a:sym typeface="Lato"/>
            </a:endParaRPr>
          </a:p>
        </p:txBody>
      </p:sp>
      <p:sp>
        <p:nvSpPr>
          <p:cNvPr id="610" name="Google Shape;610;g3312220b4e8_0_1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312220b4e8_0_2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3312220b4e8_0_2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CA" sz="1050">
                <a:latin typeface="Lato"/>
                <a:ea typeface="Lato"/>
                <a:cs typeface="Lato"/>
                <a:sym typeface="Lato"/>
              </a:rPr>
              <a:t>Source: </a:t>
            </a:r>
            <a:r>
              <a:rPr lang="en-CA" sz="800">
                <a:solidFill>
                  <a:srgbClr val="3E3E3E"/>
                </a:solidFill>
                <a:latin typeface="Arial"/>
                <a:ea typeface="Arial"/>
                <a:cs typeface="Arial"/>
                <a:sym typeface="Arial"/>
              </a:rPr>
              <a:t>SMET, J; WIJCK, C.van (2002), Small Community Water Supplies: Technology, People and Partnerships: Rainwater Harvesting - Chapter 7, 2005, International Water and Sanitation Center</a:t>
            </a:r>
            <a:endParaRPr sz="800">
              <a:solidFill>
                <a:srgbClr val="3E3E3E"/>
              </a:solidFill>
              <a:latin typeface="Arial"/>
              <a:ea typeface="Arial"/>
              <a:cs typeface="Arial"/>
              <a:sym typeface="Arial"/>
            </a:endParaRPr>
          </a:p>
          <a:p>
            <a:pPr indent="0" lvl="0" marL="0" rtl="0" algn="l">
              <a:lnSpc>
                <a:spcPct val="115000"/>
              </a:lnSpc>
              <a:spcBef>
                <a:spcPts val="800"/>
              </a:spcBef>
              <a:spcAft>
                <a:spcPts val="800"/>
              </a:spcAft>
              <a:buSzPts val="1400"/>
              <a:buNone/>
            </a:pPr>
            <a:r>
              <a:t/>
            </a:r>
            <a:endParaRPr sz="800">
              <a:solidFill>
                <a:srgbClr val="3E3E3E"/>
              </a:solidFill>
              <a:latin typeface="Arial"/>
              <a:ea typeface="Arial"/>
              <a:cs typeface="Arial"/>
              <a:sym typeface="Arial"/>
            </a:endParaRPr>
          </a:p>
        </p:txBody>
      </p:sp>
      <p:sp>
        <p:nvSpPr>
          <p:cNvPr id="617" name="Google Shape;617;g3312220b4e8_0_2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312220b4e8_0_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g3312220b4e8_0_1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a:t>
            </a:r>
            <a:r>
              <a:rPr lang="en-CA" sz="800">
                <a:solidFill>
                  <a:srgbClr val="3E3E3E"/>
                </a:solidFill>
                <a:latin typeface="Arial"/>
                <a:ea typeface="Arial"/>
                <a:cs typeface="Arial"/>
                <a:sym typeface="Arial"/>
              </a:rPr>
              <a:t> </a:t>
            </a:r>
            <a:r>
              <a:rPr lang="en-CA" sz="800" u="sng">
                <a:solidFill>
                  <a:schemeClr val="hlink"/>
                </a:solidFill>
                <a:latin typeface="Arial"/>
                <a:ea typeface="Arial"/>
                <a:cs typeface="Arial"/>
                <a:sym typeface="Arial"/>
                <a:hlinkClick r:id="rId2"/>
              </a:rPr>
              <a:t>Design Manual: Retention Basin</a:t>
            </a:r>
            <a:endParaRPr sz="1050">
              <a:latin typeface="Lato"/>
              <a:ea typeface="Lato"/>
              <a:cs typeface="Lato"/>
              <a:sym typeface="Lato"/>
            </a:endParaRPr>
          </a:p>
        </p:txBody>
      </p:sp>
      <p:sp>
        <p:nvSpPr>
          <p:cNvPr id="624" name="Google Shape;624;g3312220b4e8_0_1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312220b4e8_0_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3312220b4e8_0_1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CA" sz="1050">
                <a:latin typeface="Lato"/>
                <a:ea typeface="Lato"/>
                <a:cs typeface="Lato"/>
                <a:sym typeface="Lato"/>
              </a:rPr>
              <a:t>Roof runoff from buildings is usually of a higher quality than surface runoff and can often be used without treatment. To collect rainwater from roof catchment, gutters, down-pipes and ground storage tanks are required. It is possible to provide mechanism to flush out the water from the first flush rain to reduce the pollution of the stored water by dust, leaves and bird droppings washed from the roof top into the reservoir. The rate at which water falls on a roof is a function of the rainfall intensity and the plan area of roof. Surface tanks or underground tanks can be used for storage depending on the local situation but, if the topography of the area if flat, excavation and levelling will be necessary to make sure that the storage tank is located on a grade lower than the roof washer and ensure that it can fill completely. If not, ground tanks will be recommended. </a:t>
            </a:r>
            <a:endParaRPr sz="1050">
              <a:latin typeface="Lato"/>
              <a:ea typeface="Lato"/>
              <a:cs typeface="Lato"/>
              <a:sym typeface="Lato"/>
            </a:endParaRPr>
          </a:p>
          <a:p>
            <a:pPr indent="0" lvl="0" marL="0" rtl="0" algn="l">
              <a:lnSpc>
                <a:spcPct val="115000"/>
              </a:lnSpc>
              <a:spcBef>
                <a:spcPts val="800"/>
              </a:spcBef>
              <a:spcAft>
                <a:spcPts val="800"/>
              </a:spcAft>
              <a:buSzPts val="1400"/>
              <a:buNone/>
            </a:pPr>
            <a:r>
              <a:rPr lang="en-CA" sz="1050">
                <a:latin typeface="Lato"/>
                <a:ea typeface="Lato"/>
                <a:cs typeface="Lato"/>
                <a:sym typeface="Lato"/>
              </a:rPr>
              <a:t>Source: chrome-extension://efaidnbmnnnibpcajpcglclefindmkaj/https://www.oxfamwash.org/water/rainwater-collection/Oxfam%20Rainwater%20Harvesting%20Guidelines.pdf</a:t>
            </a:r>
            <a:endParaRPr sz="1050">
              <a:latin typeface="Lato"/>
              <a:ea typeface="Lato"/>
              <a:cs typeface="Lato"/>
              <a:sym typeface="Lato"/>
            </a:endParaRPr>
          </a:p>
        </p:txBody>
      </p:sp>
      <p:sp>
        <p:nvSpPr>
          <p:cNvPr id="631" name="Google Shape;631;g3312220b4e8_0_1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312220b4e8_0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3312220b4e8_0_1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chrome-extension://efaidnbmnnnibpcajpcglclefindmkaj/https://www.oxfamwash.org/water/rainwater-collection/Oxfam%20Rainwater%20Harvesting%20Guidelines.pdf</a:t>
            </a:r>
            <a:endParaRPr sz="1050">
              <a:latin typeface="Lato"/>
              <a:ea typeface="Lato"/>
              <a:cs typeface="Lato"/>
              <a:sym typeface="Lato"/>
            </a:endParaRPr>
          </a:p>
        </p:txBody>
      </p:sp>
      <p:sp>
        <p:nvSpPr>
          <p:cNvPr id="638" name="Google Shape;638;g3312220b4e8_0_1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312220b4e8_0_2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3312220b4e8_0_2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5 de Abril Community, Tenejapa Municipality, State of Chiapas, México - RWH System installed by Cántaro Azul</a:t>
            </a:r>
            <a:endParaRPr sz="1050">
              <a:latin typeface="Lato"/>
              <a:ea typeface="Lato"/>
              <a:cs typeface="Lato"/>
              <a:sym typeface="Lato"/>
            </a:endParaRPr>
          </a:p>
        </p:txBody>
      </p:sp>
      <p:sp>
        <p:nvSpPr>
          <p:cNvPr id="645" name="Google Shape;645;g3312220b4e8_0_2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312220b4e8_0_2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3312220b4e8_0_2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RWH Manual - CAWST 2011</a:t>
            </a:r>
            <a:endParaRPr sz="1050">
              <a:latin typeface="Lato"/>
              <a:ea typeface="Lato"/>
              <a:cs typeface="Lato"/>
              <a:sym typeface="Lato"/>
            </a:endParaRPr>
          </a:p>
        </p:txBody>
      </p:sp>
      <p:sp>
        <p:nvSpPr>
          <p:cNvPr id="671" name="Google Shape;671;g3312220b4e8_0_2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6" name="Google Shape;67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312220b4e8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3" name="Google Shape;683;g3312220b4e8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312220b4e8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0" name="Google Shape;690;g3312220b4e8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312220b4e8_0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g3312220b4e8_0_1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7" name="Google Shape;697;g3312220b4e8_0_1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3312220b4e8_0_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g3312220b4e8_0_1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50">
              <a:latin typeface="Lato"/>
              <a:ea typeface="Lato"/>
              <a:cs typeface="Lato"/>
              <a:sym typeface="Lato"/>
            </a:endParaRPr>
          </a:p>
        </p:txBody>
      </p:sp>
      <p:sp>
        <p:nvSpPr>
          <p:cNvPr id="704" name="Google Shape;704;g3312220b4e8_0_1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312220b4e8_0_3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3312220b4e8_0_3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CA" sz="1000">
                <a:solidFill>
                  <a:srgbClr val="222222"/>
                </a:solidFill>
                <a:latin typeface="Arial"/>
                <a:ea typeface="Arial"/>
                <a:cs typeface="Arial"/>
                <a:sym typeface="Arial"/>
              </a:rPr>
              <a:t>For the roof surface, any hard materials that do not absorb rain can be used (e.g. tiles, metal sheets, plastics). For the gutter and pipes, suitable materials include UV-resistant polyvinyl chloride (PVC), metal (e.g. aluminium), bamboo or wood.</a:t>
            </a:r>
            <a:endParaRPr sz="1000">
              <a:solidFill>
                <a:srgbClr val="222222"/>
              </a:solidFill>
              <a:latin typeface="Arial"/>
              <a:ea typeface="Arial"/>
              <a:cs typeface="Arial"/>
              <a:sym typeface="Arial"/>
            </a:endParaRPr>
          </a:p>
          <a:p>
            <a:pPr indent="0" lvl="0" marL="0" rtl="0" algn="l">
              <a:lnSpc>
                <a:spcPct val="115000"/>
              </a:lnSpc>
              <a:spcBef>
                <a:spcPts val="800"/>
              </a:spcBef>
              <a:spcAft>
                <a:spcPts val="0"/>
              </a:spcAft>
              <a:buSzPts val="1400"/>
              <a:buNone/>
            </a:pPr>
            <a:r>
              <a:rPr lang="en-CA" sz="1000">
                <a:solidFill>
                  <a:srgbClr val="222222"/>
                </a:solidFill>
                <a:latin typeface="Arial"/>
                <a:ea typeface="Arial"/>
                <a:cs typeface="Arial"/>
                <a:sym typeface="Arial"/>
              </a:rPr>
              <a:t>The main design parameters are the rainfall quantity and pattern, the collection surface area, the runoff co-efficient and the storage volume in relation to the water demand. The runoff coefficient is the ratio of the volume of rainwater that runs off the roof surface to the volume of rainwater that falls on that surface (varies between 0.5–0.9). The coefficient shows water losses (i.e. a coefficient of 0.8 means that 80 % runs off while 20 % is lost) due to splashing, evaporation, wind, overflowing gutters, and leaky collection pipes and first-flush devices.</a:t>
            </a:r>
            <a:endParaRPr sz="1000">
              <a:solidFill>
                <a:srgbClr val="222222"/>
              </a:solidFill>
              <a:latin typeface="Arial"/>
              <a:ea typeface="Arial"/>
              <a:cs typeface="Arial"/>
              <a:sym typeface="Arial"/>
            </a:endParaRPr>
          </a:p>
          <a:p>
            <a:pPr indent="0" lvl="0" marL="0" rtl="0" algn="l">
              <a:lnSpc>
                <a:spcPct val="115000"/>
              </a:lnSpc>
              <a:spcBef>
                <a:spcPts val="800"/>
              </a:spcBef>
              <a:spcAft>
                <a:spcPts val="800"/>
              </a:spcAft>
              <a:buSzPts val="1400"/>
              <a:buNone/>
            </a:pPr>
            <a:r>
              <a:rPr lang="en-CA" sz="1050">
                <a:latin typeface="Lato"/>
                <a:ea typeface="Lato"/>
                <a:cs typeface="Lato"/>
                <a:sym typeface="Lato"/>
              </a:rPr>
              <a:t>Source: https://www.emergency-wash.org/water/en/technologies/technology/water-storage-tank-long-term-locally-built</a:t>
            </a:r>
            <a:endParaRPr sz="1050">
              <a:latin typeface="Lato"/>
              <a:ea typeface="Lato"/>
              <a:cs typeface="Lato"/>
              <a:sym typeface="Lato"/>
            </a:endParaRPr>
          </a:p>
        </p:txBody>
      </p:sp>
      <p:sp>
        <p:nvSpPr>
          <p:cNvPr id="711" name="Google Shape;711;g3312220b4e8_0_3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312220b4e8_0_3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g3312220b4e8_0_3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Clr>
                <a:schemeClr val="dk1"/>
              </a:buClr>
              <a:buSzPts val="1100"/>
              <a:buFont typeface="Arial"/>
              <a:buNone/>
            </a:pPr>
            <a:r>
              <a:rPr lang="en-CA" sz="1100">
                <a:solidFill>
                  <a:srgbClr val="222222"/>
                </a:solidFill>
                <a:latin typeface="Arial"/>
                <a:ea typeface="Arial"/>
                <a:cs typeface="Arial"/>
                <a:sym typeface="Arial"/>
              </a:rPr>
              <a:t>Source: </a:t>
            </a:r>
            <a:r>
              <a:rPr lang="en-CA" sz="1100">
                <a:solidFill>
                  <a:srgbClr val="3E3E3E"/>
                </a:solidFill>
                <a:latin typeface="Arial"/>
                <a:ea typeface="Arial"/>
                <a:cs typeface="Arial"/>
                <a:sym typeface="Arial"/>
              </a:rPr>
              <a:t>Small Community Water Supplies: Technology, People and Partnerships: Rainwater Harvesting - Chapter 7, 2005,</a:t>
            </a:r>
            <a:endParaRPr sz="1400">
              <a:latin typeface="Lato"/>
              <a:ea typeface="Lato"/>
              <a:cs typeface="Lato"/>
              <a:sym typeface="Lato"/>
            </a:endParaRPr>
          </a:p>
        </p:txBody>
      </p:sp>
      <p:sp>
        <p:nvSpPr>
          <p:cNvPr id="729" name="Google Shape;729;g3312220b4e8_0_3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312220b4e8_0_3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g3312220b4e8_0_3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CA" sz="1000">
                <a:solidFill>
                  <a:srgbClr val="222222"/>
                </a:solidFill>
                <a:latin typeface="Arial"/>
                <a:ea typeface="Arial"/>
                <a:cs typeface="Arial"/>
                <a:sym typeface="Arial"/>
              </a:rPr>
              <a:t>The size of the gutter should correspond to the anticipated water flow (a rule of thumb is 1 cm2 of gutter cross section for every 1 m2 of roof area). Splashguard devices help steer any runoff into the gutter. Poorly installed or broken gutters are the main weakness in many roof rainwater collection systems, resulting in greatly reduced efficiency. For example, gutters are often poorly attached, warped or broken and are often positioned incorrectly such that rainwater overshoots the gutter. An uneven slope may also send water away from the tank to overflow elsewhere while also making puddles and stagnant pools that may lead to mosquito breeding. </a:t>
            </a:r>
            <a:endParaRPr sz="1000">
              <a:solidFill>
                <a:srgbClr val="222222"/>
              </a:solidFill>
              <a:latin typeface="Arial"/>
              <a:ea typeface="Arial"/>
              <a:cs typeface="Arial"/>
              <a:sym typeface="Arial"/>
            </a:endParaRPr>
          </a:p>
          <a:p>
            <a:pPr indent="0" lvl="0" marL="0" rtl="0" algn="l">
              <a:lnSpc>
                <a:spcPct val="115000"/>
              </a:lnSpc>
              <a:spcBef>
                <a:spcPts val="800"/>
              </a:spcBef>
              <a:spcAft>
                <a:spcPts val="800"/>
              </a:spcAft>
              <a:buSzPts val="1400"/>
              <a:buNone/>
            </a:pPr>
            <a:r>
              <a:rPr lang="en-CA" sz="1050">
                <a:latin typeface="Lato"/>
                <a:ea typeface="Lato"/>
                <a:cs typeface="Lato"/>
                <a:sym typeface="Lato"/>
              </a:rPr>
              <a:t>Source: https://www.emergency-wash.org/water/en/technologies/technology/water-storage-tank-long-term-locally-built</a:t>
            </a:r>
            <a:endParaRPr sz="1000">
              <a:solidFill>
                <a:srgbClr val="222222"/>
              </a:solidFill>
              <a:latin typeface="Arial"/>
              <a:ea typeface="Arial"/>
              <a:cs typeface="Arial"/>
              <a:sym typeface="Arial"/>
            </a:endParaRPr>
          </a:p>
        </p:txBody>
      </p:sp>
      <p:sp>
        <p:nvSpPr>
          <p:cNvPr id="736" name="Google Shape;736;g3312220b4e8_0_3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312220b4e8_0_3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1" name="Google Shape;751;g3312220b4e8_0_3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00">
              <a:solidFill>
                <a:srgbClr val="222222"/>
              </a:solidFill>
              <a:latin typeface="Arial"/>
              <a:ea typeface="Arial"/>
              <a:cs typeface="Arial"/>
              <a:sym typeface="Arial"/>
            </a:endParaRPr>
          </a:p>
        </p:txBody>
      </p:sp>
      <p:sp>
        <p:nvSpPr>
          <p:cNvPr id="752" name="Google Shape;752;g3312220b4e8_0_3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3312220b4e8_0_3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g3312220b4e8_0_3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CA" sz="1000">
                <a:solidFill>
                  <a:srgbClr val="222222"/>
                </a:solidFill>
                <a:latin typeface="Arial"/>
                <a:ea typeface="Arial"/>
                <a:cs typeface="Arial"/>
                <a:sym typeface="Arial"/>
              </a:rPr>
              <a:t>A first-flush device should be incorporated in the downpipe to divert the first flush of water away from the tank, preventing dust and debris from the surface from entering.</a:t>
            </a:r>
            <a:r>
              <a:rPr lang="en-CA" sz="1300">
                <a:solidFill>
                  <a:srgbClr val="222222"/>
                </a:solidFill>
                <a:highlight>
                  <a:srgbClr val="FFFFFF"/>
                </a:highlight>
                <a:latin typeface="Arial"/>
                <a:ea typeface="Arial"/>
                <a:cs typeface="Arial"/>
                <a:sym typeface="Arial"/>
              </a:rPr>
              <a:t> </a:t>
            </a:r>
            <a:endParaRPr sz="1300">
              <a:solidFill>
                <a:srgbClr val="222222"/>
              </a:solidFill>
              <a:highlight>
                <a:srgbClr val="FFFFFF"/>
              </a:highlight>
              <a:latin typeface="Arial"/>
              <a:ea typeface="Arial"/>
              <a:cs typeface="Arial"/>
              <a:sym typeface="Arial"/>
            </a:endParaRPr>
          </a:p>
          <a:p>
            <a:pPr indent="0" lvl="0" marL="0" rtl="0" algn="l">
              <a:lnSpc>
                <a:spcPct val="115000"/>
              </a:lnSpc>
              <a:spcBef>
                <a:spcPts val="800"/>
              </a:spcBef>
              <a:spcAft>
                <a:spcPts val="0"/>
              </a:spcAft>
              <a:buSzPts val="1400"/>
              <a:buNone/>
            </a:pPr>
            <a:r>
              <a:rPr lang="en-CA" sz="1000">
                <a:solidFill>
                  <a:srgbClr val="222222"/>
                </a:solidFill>
                <a:latin typeface="Arial"/>
                <a:ea typeface="Arial"/>
                <a:cs typeface="Arial"/>
                <a:sym typeface="Arial"/>
              </a:rPr>
              <a:t>The leaf filter is placed before the entrance to the first flush diverter to retain leaves and large solids that could clog the pipes. The leaf filter should be installed with a 10-15 cm gap between the downspout pipe from the gutters and should be within reach of an adult to allow easy removal of debris by hand.</a:t>
            </a:r>
            <a:endParaRPr sz="1000">
              <a:solidFill>
                <a:srgbClr val="222222"/>
              </a:solidFill>
              <a:latin typeface="Arial"/>
              <a:ea typeface="Arial"/>
              <a:cs typeface="Arial"/>
              <a:sym typeface="Arial"/>
            </a:endParaRPr>
          </a:p>
          <a:p>
            <a:pPr indent="0" lvl="0" marL="0" rtl="0" algn="l">
              <a:lnSpc>
                <a:spcPct val="115000"/>
              </a:lnSpc>
              <a:spcBef>
                <a:spcPts val="800"/>
              </a:spcBef>
              <a:spcAft>
                <a:spcPts val="800"/>
              </a:spcAft>
              <a:buSzPts val="1400"/>
              <a:buNone/>
            </a:pPr>
            <a:r>
              <a:t/>
            </a:r>
            <a:endParaRPr sz="1000">
              <a:solidFill>
                <a:srgbClr val="222222"/>
              </a:solidFill>
              <a:latin typeface="Arial"/>
              <a:ea typeface="Arial"/>
              <a:cs typeface="Arial"/>
              <a:sym typeface="Arial"/>
            </a:endParaRPr>
          </a:p>
        </p:txBody>
      </p:sp>
      <p:sp>
        <p:nvSpPr>
          <p:cNvPr id="760" name="Google Shape;760;g3312220b4e8_0_3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3312220b4e8_0_2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g3312220b4e8_0_2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50">
              <a:latin typeface="Lato"/>
              <a:ea typeface="Lato"/>
              <a:cs typeface="Lato"/>
              <a:sym typeface="Lato"/>
            </a:endParaRPr>
          </a:p>
        </p:txBody>
      </p:sp>
      <p:sp>
        <p:nvSpPr>
          <p:cNvPr id="776" name="Google Shape;776;g3312220b4e8_0_2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3312220b4e8_0_2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g3312220b4e8_0_2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300"/>
              </a:spcBef>
              <a:spcAft>
                <a:spcPts val="0"/>
              </a:spcAft>
              <a:buClr>
                <a:schemeClr val="dk1"/>
              </a:buClr>
              <a:buSzPts val="1100"/>
              <a:buFont typeface="Arial"/>
              <a:buNone/>
            </a:pPr>
            <a:r>
              <a:rPr lang="en-CA" sz="1000">
                <a:solidFill>
                  <a:srgbClr val="222222"/>
                </a:solidFill>
                <a:latin typeface="Arial"/>
                <a:ea typeface="Arial"/>
                <a:cs typeface="Arial"/>
                <a:sym typeface="Arial"/>
              </a:rPr>
              <a:t>A Water Storage Tank can be situated either at ground level, elevated (can ease distribution through gravity) or subsurface. This placement depends on both the water source (e.g. at ground level if collecting rainwater from a roof, or subsurface when rainwater is harvested from ground collection surfaces) as well as where water will be sent to in relation to the topography (e.g. an elevated tank is needed in flat terrain for sufficient pressure, but a ground tank might suffice in a hilly area). Below-ground tanks generally require pumps to distribute the water to the target population, and leaks in these tanks are harder to detect.</a:t>
            </a:r>
            <a:endParaRPr sz="1000">
              <a:solidFill>
                <a:srgbClr val="222222"/>
              </a:solidFill>
              <a:latin typeface="Arial"/>
              <a:ea typeface="Arial"/>
              <a:cs typeface="Arial"/>
              <a:sym typeface="Arial"/>
            </a:endParaRPr>
          </a:p>
          <a:p>
            <a:pPr indent="0" lvl="0" marL="0" rtl="0" algn="l">
              <a:lnSpc>
                <a:spcPct val="100000"/>
              </a:lnSpc>
              <a:spcBef>
                <a:spcPts val="1300"/>
              </a:spcBef>
              <a:spcAft>
                <a:spcPts val="0"/>
              </a:spcAft>
              <a:buSzPts val="1400"/>
              <a:buNone/>
            </a:pPr>
            <a:r>
              <a:rPr lang="en-CA" sz="1000">
                <a:solidFill>
                  <a:srgbClr val="222222"/>
                </a:solidFill>
                <a:latin typeface="Arial"/>
                <a:ea typeface="Arial"/>
                <a:cs typeface="Arial"/>
                <a:sym typeface="Arial"/>
              </a:rPr>
              <a:t>The size of water tank depends on the quantity of water entering and leaving the tank over the course of a day. This should, at a minimum, meet the daily water demand, flow rates and number of water points based on agreed Sphere indicators, in order to avoid excessive queues and conflict. The tank design must account for the specific points of peak demand during the day (typically two peaks), compared to the slower inflow into the tank that occurs over more hours (24 hours in the case of a spring or fewer hours when using pumps).</a:t>
            </a:r>
            <a:endParaRPr sz="1000">
              <a:solidFill>
                <a:srgbClr val="222222"/>
              </a:solidFill>
              <a:latin typeface="Arial"/>
              <a:ea typeface="Arial"/>
              <a:cs typeface="Arial"/>
              <a:sym typeface="Arial"/>
            </a:endParaRPr>
          </a:p>
          <a:p>
            <a:pPr indent="0" lvl="0" marL="0" rtl="0" algn="l">
              <a:lnSpc>
                <a:spcPct val="100000"/>
              </a:lnSpc>
              <a:spcBef>
                <a:spcPts val="1300"/>
              </a:spcBef>
              <a:spcAft>
                <a:spcPts val="0"/>
              </a:spcAft>
              <a:buSzPts val="1400"/>
              <a:buNone/>
            </a:pPr>
            <a:r>
              <a:rPr lang="en-CA" sz="1000">
                <a:solidFill>
                  <a:srgbClr val="222222"/>
                </a:solidFill>
                <a:latin typeface="Arial"/>
                <a:ea typeface="Arial"/>
                <a:cs typeface="Arial"/>
                <a:sym typeface="Arial"/>
              </a:rPr>
              <a:t>Water Storage Tanks need to withstand local climatic and geological conditions and be designed and placed according to the local situation. Tanks for treated water are typically located nearer the population than the source to reduce the cost of pipework (since larger diameter pipes are needed to deliver peak demand from the tank than are needed to steadily supply the tank over a longer time period). Collapsing risks should be minimised, especially close to houses. In colder climates, tanks may have to be insulated to prevent water from freezing.</a:t>
            </a:r>
            <a:endParaRPr sz="1000">
              <a:solidFill>
                <a:srgbClr val="222222"/>
              </a:solidFill>
              <a:latin typeface="Arial"/>
              <a:ea typeface="Arial"/>
              <a:cs typeface="Arial"/>
              <a:sym typeface="Arial"/>
            </a:endParaRPr>
          </a:p>
          <a:p>
            <a:pPr indent="0" lvl="0" marL="0" rtl="0" algn="l">
              <a:lnSpc>
                <a:spcPct val="100000"/>
              </a:lnSpc>
              <a:spcBef>
                <a:spcPts val="1300"/>
              </a:spcBef>
              <a:spcAft>
                <a:spcPts val="0"/>
              </a:spcAft>
              <a:buSzPts val="1400"/>
              <a:buNone/>
            </a:pPr>
            <a:r>
              <a:rPr lang="en-CA" sz="1000">
                <a:solidFill>
                  <a:srgbClr val="222222"/>
                </a:solidFill>
                <a:latin typeface="Arial"/>
                <a:ea typeface="Arial"/>
                <a:cs typeface="Arial"/>
                <a:sym typeface="Arial"/>
              </a:rPr>
              <a:t>Tank accessories must also be carefully considered. A screened ventilation pipe is required to prevent pressure or vacuum to build up when the tank is being filled or emptied. A drain and valve are needed for cleaning, where it can also be useful to have a bypass line directly connecting the tank inlet and outlet (the total static pressure from source to taps should be checked first).</a:t>
            </a:r>
            <a:endParaRPr sz="1000">
              <a:solidFill>
                <a:srgbClr val="222222"/>
              </a:solidFill>
              <a:latin typeface="Arial"/>
              <a:ea typeface="Arial"/>
              <a:cs typeface="Arial"/>
              <a:sym typeface="Arial"/>
            </a:endParaRPr>
          </a:p>
          <a:p>
            <a:pPr indent="0" lvl="0" marL="0" rtl="0" algn="l">
              <a:lnSpc>
                <a:spcPct val="115000"/>
              </a:lnSpc>
              <a:spcBef>
                <a:spcPts val="1300"/>
              </a:spcBef>
              <a:spcAft>
                <a:spcPts val="800"/>
              </a:spcAft>
              <a:buSzPts val="1400"/>
              <a:buNone/>
            </a:pPr>
            <a:r>
              <a:rPr lang="en-CA" sz="1050">
                <a:latin typeface="Lato"/>
                <a:ea typeface="Lato"/>
                <a:cs typeface="Lato"/>
                <a:sym typeface="Lato"/>
              </a:rPr>
              <a:t>Source: https://www.emergency-wash.org/water/en/technologies/technology/water-storage-tank-long-term-locally-built</a:t>
            </a:r>
            <a:endParaRPr sz="1050">
              <a:latin typeface="Lato"/>
              <a:ea typeface="Lato"/>
              <a:cs typeface="Lato"/>
              <a:sym typeface="Lato"/>
            </a:endParaRPr>
          </a:p>
        </p:txBody>
      </p:sp>
      <p:sp>
        <p:nvSpPr>
          <p:cNvPr id="784" name="Google Shape;784;g3312220b4e8_0_2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312220b4e8_0_4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g3312220b4e8_0_4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50">
                <a:latin typeface="Lato"/>
                <a:ea typeface="Lato"/>
                <a:cs typeface="Lato"/>
                <a:sym typeface="Lato"/>
              </a:rPr>
              <a:t>Source: 5000 L polyethylene tank in San Mateo Community, in Las Rosas Municipality, State of Chiapas, México, RWH system installed by Cántaro Azul in 2024.</a:t>
            </a:r>
            <a:endParaRPr sz="1050">
              <a:latin typeface="Lato"/>
              <a:ea typeface="Lato"/>
              <a:cs typeface="Lato"/>
              <a:sym typeface="Lato"/>
            </a:endParaRPr>
          </a:p>
        </p:txBody>
      </p:sp>
      <p:sp>
        <p:nvSpPr>
          <p:cNvPr id="792" name="Google Shape;792;g3312220b4e8_0_4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312220b4e8_0_4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g3312220b4e8_0_4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Clr>
                <a:schemeClr val="dk1"/>
              </a:buClr>
              <a:buSzPts val="1100"/>
              <a:buFont typeface="Arial"/>
              <a:buNone/>
            </a:pPr>
            <a:r>
              <a:rPr lang="en-CA" sz="1050">
                <a:latin typeface="Lato"/>
                <a:ea typeface="Lato"/>
                <a:cs typeface="Lato"/>
                <a:sym typeface="Lato"/>
              </a:rPr>
              <a:t>Source: 10,000 L concrete tank in Paraíso Chicotanil Community, in Sitalá Municipality, State of Chiapas, México, RWH system installed by Cántaro Azul in 2023.</a:t>
            </a:r>
            <a:endParaRPr sz="1050">
              <a:latin typeface="Lato"/>
              <a:ea typeface="Lato"/>
              <a:cs typeface="Lato"/>
              <a:sym typeface="Lato"/>
            </a:endParaRPr>
          </a:p>
        </p:txBody>
      </p:sp>
      <p:sp>
        <p:nvSpPr>
          <p:cNvPr id="800" name="Google Shape;800;g3312220b4e8_0_4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3312220b4e8_0_2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g3312220b4e8_0_2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50">
              <a:latin typeface="Lato"/>
              <a:ea typeface="Lato"/>
              <a:cs typeface="Lato"/>
              <a:sym typeface="Lato"/>
            </a:endParaRPr>
          </a:p>
        </p:txBody>
      </p:sp>
      <p:sp>
        <p:nvSpPr>
          <p:cNvPr id="808" name="Google Shape;808;g3312220b4e8_0_2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3312220b4e8_0_4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5" name="Google Shape;815;g3312220b4e8_0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312220b4e8_0_4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g3312220b4e8_0_4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50">
              <a:latin typeface="Lato"/>
              <a:ea typeface="Lato"/>
              <a:cs typeface="Lato"/>
              <a:sym typeface="Lato"/>
            </a:endParaRPr>
          </a:p>
        </p:txBody>
      </p:sp>
      <p:sp>
        <p:nvSpPr>
          <p:cNvPr id="824" name="Google Shape;824;g3312220b4e8_0_4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332146177df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1" name="Google Shape;831;g332146177df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337427937c6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9" name="Google Shape;839;g337427937c6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337427937c6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6" name="Google Shape;846;g337427937c6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337427937c6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2" name="Google Shape;852;g337427937c6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3" name="Google Shape;853;g337427937c6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337427937c6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g337427937c6_0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0" name="Google Shape;860;g337427937c6_0_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3312220b4e8_0_4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g3312220b4e8_0_4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50">
              <a:latin typeface="Lato"/>
              <a:ea typeface="Lato"/>
              <a:cs typeface="Lato"/>
              <a:sym typeface="Lato"/>
            </a:endParaRPr>
          </a:p>
        </p:txBody>
      </p:sp>
      <p:sp>
        <p:nvSpPr>
          <p:cNvPr id="866" name="Google Shape;866;g3312220b4e8_0_4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337427937c6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g337427937c6_0_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50">
              <a:latin typeface="Lato"/>
              <a:ea typeface="Lato"/>
              <a:cs typeface="Lato"/>
              <a:sym typeface="Lato"/>
            </a:endParaRPr>
          </a:p>
        </p:txBody>
      </p:sp>
      <p:sp>
        <p:nvSpPr>
          <p:cNvPr id="873" name="Google Shape;873;g337427937c6_0_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3380722f22f_0_7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g3380722f22f_0_7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50">
              <a:latin typeface="Lato"/>
              <a:ea typeface="Lato"/>
              <a:cs typeface="Lato"/>
              <a:sym typeface="Lato"/>
            </a:endParaRPr>
          </a:p>
        </p:txBody>
      </p:sp>
      <p:sp>
        <p:nvSpPr>
          <p:cNvPr id="881" name="Google Shape;881;g3380722f22f_0_7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3380722f22f_0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g3380722f22f_0_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2100" lvl="0" marL="457200" rtl="0" algn="l">
              <a:lnSpc>
                <a:spcPct val="100000"/>
              </a:lnSpc>
              <a:spcBef>
                <a:spcPts val="0"/>
              </a:spcBef>
              <a:spcAft>
                <a:spcPts val="0"/>
              </a:spcAft>
              <a:buClr>
                <a:schemeClr val="dk1"/>
              </a:buClr>
              <a:buSzPts val="1000"/>
              <a:buFont typeface="Lato"/>
              <a:buChar char="○"/>
            </a:pPr>
            <a:r>
              <a:rPr lang="en-CA" sz="1000">
                <a:latin typeface="Lato"/>
                <a:ea typeface="Lato"/>
                <a:cs typeface="Lato"/>
                <a:sym typeface="Lato"/>
              </a:rPr>
              <a:t>Catchment Area - size of the surface that you’re collecting rain on </a:t>
            </a:r>
            <a:endParaRPr sz="1000">
              <a:latin typeface="Lato"/>
              <a:ea typeface="Lato"/>
              <a:cs typeface="Lato"/>
              <a:sym typeface="Lato"/>
            </a:endParaRPr>
          </a:p>
          <a:p>
            <a:pPr indent="-292100" lvl="0" marL="457200" rtl="0" algn="l">
              <a:lnSpc>
                <a:spcPct val="100000"/>
              </a:lnSpc>
              <a:spcBef>
                <a:spcPts val="600"/>
              </a:spcBef>
              <a:spcAft>
                <a:spcPts val="0"/>
              </a:spcAft>
              <a:buClr>
                <a:schemeClr val="dk1"/>
              </a:buClr>
              <a:buSzPts val="1000"/>
              <a:buFont typeface="Lato"/>
              <a:buChar char="○"/>
            </a:pPr>
            <a:r>
              <a:rPr lang="en-CA" sz="1000">
                <a:latin typeface="Lato"/>
                <a:ea typeface="Lato"/>
                <a:cs typeface="Lato"/>
                <a:sym typeface="Lato"/>
              </a:rPr>
              <a:t>Rainfall Information – mm or inches/ year or month</a:t>
            </a:r>
            <a:endParaRPr sz="1000">
              <a:latin typeface="Lato"/>
              <a:ea typeface="Lato"/>
              <a:cs typeface="Lato"/>
              <a:sym typeface="Lato"/>
            </a:endParaRPr>
          </a:p>
          <a:p>
            <a:pPr indent="-292100" lvl="0" marL="457200" marR="900430" rtl="0" algn="l">
              <a:lnSpc>
                <a:spcPct val="100000"/>
              </a:lnSpc>
              <a:spcBef>
                <a:spcPts val="600"/>
              </a:spcBef>
              <a:spcAft>
                <a:spcPts val="600"/>
              </a:spcAft>
              <a:buClr>
                <a:schemeClr val="dk1"/>
              </a:buClr>
              <a:buSzPts val="1000"/>
              <a:buFont typeface="Lato"/>
              <a:buChar char="○"/>
            </a:pPr>
            <a:r>
              <a:rPr lang="en-CA" sz="1000">
                <a:latin typeface="Lato"/>
                <a:ea typeface="Lato"/>
                <a:cs typeface="Lato"/>
                <a:sym typeface="Lato"/>
              </a:rPr>
              <a:t>Runoff Coefficient – The amount of rain that ends up coming off the roof and that isn’t absorbed, evaporated, or retained. The amount of runoff depends on the roof type or material.</a:t>
            </a:r>
            <a:endParaRPr sz="1000">
              <a:latin typeface="Lato"/>
              <a:ea typeface="Lato"/>
              <a:cs typeface="Lato"/>
              <a:sym typeface="Lato"/>
            </a:endParaRPr>
          </a:p>
        </p:txBody>
      </p:sp>
      <p:sp>
        <p:nvSpPr>
          <p:cNvPr id="890" name="Google Shape;890;g3380722f22f_0_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331a07b5168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g331a07b5168_0_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8450" lvl="1" marL="986155" rtl="0" algn="l">
              <a:lnSpc>
                <a:spcPct val="100000"/>
              </a:lnSpc>
              <a:spcBef>
                <a:spcPts val="0"/>
              </a:spcBef>
              <a:spcAft>
                <a:spcPts val="0"/>
              </a:spcAft>
              <a:buClr>
                <a:srgbClr val="191919"/>
              </a:buClr>
              <a:buSzPts val="1100"/>
              <a:buFont typeface="Noto Sans Symbols"/>
              <a:buChar char="●"/>
            </a:pPr>
            <a:r>
              <a:rPr lang="en-CA" sz="1100">
                <a:solidFill>
                  <a:srgbClr val="191919"/>
                </a:solidFill>
              </a:rPr>
              <a:t>Note: The catchment area is essentially the horizontal projection of the roof. Regardless of the actual shape or slope of the roof, only the horizontal area contributes to rainwater collection, as rainfall is measured as a vertical precipitation over a flat surface.</a:t>
            </a:r>
            <a:endParaRPr sz="1100">
              <a:solidFill>
                <a:srgbClr val="191919"/>
              </a:solidFill>
            </a:endParaRPr>
          </a:p>
          <a:p>
            <a:pPr indent="-298450" lvl="1" marL="986155" rtl="0" algn="l">
              <a:lnSpc>
                <a:spcPct val="100000"/>
              </a:lnSpc>
              <a:spcBef>
                <a:spcPts val="600"/>
              </a:spcBef>
              <a:spcAft>
                <a:spcPts val="0"/>
              </a:spcAft>
              <a:buClr>
                <a:srgbClr val="191919"/>
              </a:buClr>
              <a:buSzPts val="1100"/>
              <a:buFont typeface="Noto Sans Symbols"/>
              <a:buChar char="●"/>
            </a:pPr>
            <a:r>
              <a:rPr lang="en-CA" sz="1100">
                <a:solidFill>
                  <a:srgbClr val="191919"/>
                </a:solidFill>
              </a:rPr>
              <a:t>For example, if you have a sloped roof, the actual surface area of the roof might be larger than the catchment area, but it doesn’t increase the amount of rainfall capture</a:t>
            </a:r>
            <a:endParaRPr i="1" sz="1100">
              <a:solidFill>
                <a:srgbClr val="191919"/>
              </a:solidFill>
            </a:endParaRPr>
          </a:p>
          <a:p>
            <a:pPr indent="0" lvl="0" marL="0" marR="900430" rtl="0" algn="l">
              <a:lnSpc>
                <a:spcPct val="100000"/>
              </a:lnSpc>
              <a:spcBef>
                <a:spcPts val="600"/>
              </a:spcBef>
              <a:spcAft>
                <a:spcPts val="600"/>
              </a:spcAft>
              <a:buSzPts val="1400"/>
              <a:buNone/>
            </a:pPr>
            <a:r>
              <a:t/>
            </a:r>
            <a:endParaRPr sz="1050">
              <a:latin typeface="Lato"/>
              <a:ea typeface="Lato"/>
              <a:cs typeface="Lato"/>
              <a:sym typeface="Lato"/>
            </a:endParaRPr>
          </a:p>
        </p:txBody>
      </p:sp>
      <p:sp>
        <p:nvSpPr>
          <p:cNvPr id="897" name="Google Shape;897;g331a07b5168_0_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3380722f22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g3380722f22f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8450" lvl="1" marL="986155" rtl="0" algn="l">
              <a:lnSpc>
                <a:spcPct val="100000"/>
              </a:lnSpc>
              <a:spcBef>
                <a:spcPts val="0"/>
              </a:spcBef>
              <a:spcAft>
                <a:spcPts val="0"/>
              </a:spcAft>
              <a:buClr>
                <a:srgbClr val="191919"/>
              </a:buClr>
              <a:buSzPts val="1100"/>
              <a:buFont typeface="Noto Sans Symbols"/>
              <a:buChar char="●"/>
            </a:pPr>
            <a:r>
              <a:rPr lang="en-CA" sz="1100">
                <a:solidFill>
                  <a:srgbClr val="191919"/>
                </a:solidFill>
              </a:rPr>
              <a:t>Note: The catchment area is essentially the horizontal projection of the roof. Regardless of the actual shape or slope of the roof, only the horizontal area contributes to rainwater collection, as rainfall is measured as a vertical precipitation over a flat surface.</a:t>
            </a:r>
            <a:endParaRPr sz="1100">
              <a:solidFill>
                <a:srgbClr val="191919"/>
              </a:solidFill>
            </a:endParaRPr>
          </a:p>
          <a:p>
            <a:pPr indent="-298450" lvl="1" marL="986155" rtl="0" algn="l">
              <a:lnSpc>
                <a:spcPct val="100000"/>
              </a:lnSpc>
              <a:spcBef>
                <a:spcPts val="600"/>
              </a:spcBef>
              <a:spcAft>
                <a:spcPts val="0"/>
              </a:spcAft>
              <a:buClr>
                <a:srgbClr val="191919"/>
              </a:buClr>
              <a:buSzPts val="1100"/>
              <a:buFont typeface="Noto Sans Symbols"/>
              <a:buChar char="●"/>
            </a:pPr>
            <a:r>
              <a:rPr lang="en-CA" sz="1100">
                <a:solidFill>
                  <a:srgbClr val="191919"/>
                </a:solidFill>
              </a:rPr>
              <a:t>For example, if you have a sloped roof, the actual surface area of the roof might be larger than the catchment area, but it doesn’t increase the amount of rainfall capture</a:t>
            </a:r>
            <a:endParaRPr i="1" sz="1100">
              <a:solidFill>
                <a:srgbClr val="191919"/>
              </a:solidFill>
            </a:endParaRPr>
          </a:p>
          <a:p>
            <a:pPr indent="0" lvl="0" marL="0" marR="900430" rtl="0" algn="l">
              <a:lnSpc>
                <a:spcPct val="100000"/>
              </a:lnSpc>
              <a:spcBef>
                <a:spcPts val="600"/>
              </a:spcBef>
              <a:spcAft>
                <a:spcPts val="600"/>
              </a:spcAft>
              <a:buSzPts val="1400"/>
              <a:buNone/>
            </a:pPr>
            <a:r>
              <a:t/>
            </a:r>
            <a:endParaRPr sz="1050">
              <a:latin typeface="Lato"/>
              <a:ea typeface="Lato"/>
              <a:cs typeface="Lato"/>
              <a:sym typeface="Lato"/>
            </a:endParaRPr>
          </a:p>
        </p:txBody>
      </p:sp>
      <p:sp>
        <p:nvSpPr>
          <p:cNvPr id="905" name="Google Shape;905;g3380722f22f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p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3380722f22f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g3380722f22f_0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i="1" sz="1100">
              <a:solidFill>
                <a:srgbClr val="191919"/>
              </a:solidFill>
            </a:endParaRPr>
          </a:p>
          <a:p>
            <a:pPr indent="0" lvl="0" marL="0" marR="900430" rtl="0" algn="l">
              <a:lnSpc>
                <a:spcPct val="100000"/>
              </a:lnSpc>
              <a:spcBef>
                <a:spcPts val="600"/>
              </a:spcBef>
              <a:spcAft>
                <a:spcPts val="600"/>
              </a:spcAft>
              <a:buSzPts val="1400"/>
              <a:buNone/>
            </a:pPr>
            <a:r>
              <a:t/>
            </a:r>
            <a:endParaRPr sz="1050">
              <a:latin typeface="Lato"/>
              <a:ea typeface="Lato"/>
              <a:cs typeface="Lato"/>
              <a:sym typeface="Lato"/>
            </a:endParaRPr>
          </a:p>
        </p:txBody>
      </p:sp>
      <p:sp>
        <p:nvSpPr>
          <p:cNvPr id="918" name="Google Shape;918;g3380722f22f_0_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3380722f22f_0_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0" name="Google Shape;930;g3380722f22f_0_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t/>
            </a:r>
            <a:endParaRPr sz="1050">
              <a:latin typeface="Lato"/>
              <a:ea typeface="Lato"/>
              <a:cs typeface="Lato"/>
              <a:sym typeface="Lato"/>
            </a:endParaRPr>
          </a:p>
        </p:txBody>
      </p:sp>
      <p:sp>
        <p:nvSpPr>
          <p:cNvPr id="931" name="Google Shape;931;g3380722f22f_0_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3380722f22f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8" name="Google Shape;938;g3380722f22f_0_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8450" lvl="1" marL="986155" marR="900430" rtl="0" algn="l">
              <a:lnSpc>
                <a:spcPct val="100000"/>
              </a:lnSpc>
              <a:spcBef>
                <a:spcPts val="300"/>
              </a:spcBef>
              <a:spcAft>
                <a:spcPts val="600"/>
              </a:spcAft>
              <a:buClr>
                <a:srgbClr val="191919"/>
              </a:buClr>
              <a:buSzPts val="1100"/>
              <a:buFont typeface="Noto Sans Symbols"/>
              <a:buChar char="●"/>
            </a:pPr>
            <a:r>
              <a:rPr i="1" lang="en-CA" sz="1100">
                <a:solidFill>
                  <a:srgbClr val="191919"/>
                </a:solidFill>
              </a:rPr>
              <a:t>Runoff Coefficient – The amount of rain that ends up coming off the roof and that isn’t absorbed, evaporated, or retained. The amount of runoff depends on the roof type or material.</a:t>
            </a:r>
            <a:endParaRPr sz="1050">
              <a:latin typeface="Lato"/>
              <a:ea typeface="Lato"/>
              <a:cs typeface="Lato"/>
              <a:sym typeface="Lato"/>
            </a:endParaRPr>
          </a:p>
        </p:txBody>
      </p:sp>
      <p:sp>
        <p:nvSpPr>
          <p:cNvPr id="939" name="Google Shape;939;g3380722f22f_0_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3380722f22f_0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7" name="Google Shape;947;g3380722f22f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800"/>
              </a:spcAft>
              <a:buSzPts val="1400"/>
              <a:buNone/>
            </a:pPr>
            <a:r>
              <a:rPr lang="en-CA" sz="1000">
                <a:solidFill>
                  <a:srgbClr val="222222"/>
                </a:solidFill>
                <a:latin typeface="Arial"/>
                <a:ea typeface="Arial"/>
                <a:cs typeface="Arial"/>
                <a:sym typeface="Arial"/>
              </a:rPr>
              <a:t>Source: chrome-extension://efaidnbmnnnibpcajpcglclefindmkaj/https://www.oxfamwash.org/water/rainwater-collection/Oxfam%20Rainwater%20Harvesting%20Guidelines.pdf</a:t>
            </a:r>
            <a:endParaRPr i="1" sz="1000">
              <a:solidFill>
                <a:srgbClr val="191919"/>
              </a:solidFill>
            </a:endParaRPr>
          </a:p>
        </p:txBody>
      </p:sp>
      <p:sp>
        <p:nvSpPr>
          <p:cNvPr id="948" name="Google Shape;948;g3380722f22f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3380722f22f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5" name="Google Shape;955;g3380722f22f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1" lang="en-CA" sz="1100">
                <a:solidFill>
                  <a:srgbClr val="191919"/>
                </a:solidFill>
              </a:rPr>
              <a:t>ATP where we can find rainfall data: National meteorological departments, airports, universities, research stations, internet, local knowledge</a:t>
            </a:r>
            <a:endParaRPr i="1" sz="1100">
              <a:solidFill>
                <a:srgbClr val="191919"/>
              </a:solidFill>
              <a:latin typeface="Arial"/>
              <a:ea typeface="Arial"/>
              <a:cs typeface="Arial"/>
              <a:sym typeface="Arial"/>
            </a:endParaRPr>
          </a:p>
          <a:p>
            <a:pPr indent="0" lvl="0" marL="0" rtl="0" algn="l">
              <a:lnSpc>
                <a:spcPct val="100000"/>
              </a:lnSpc>
              <a:spcBef>
                <a:spcPts val="600"/>
              </a:spcBef>
              <a:spcAft>
                <a:spcPts val="0"/>
              </a:spcAft>
              <a:buSzPts val="1400"/>
              <a:buNone/>
            </a:pPr>
            <a:r>
              <a:t/>
            </a:r>
            <a:endParaRPr i="1" sz="1100">
              <a:solidFill>
                <a:srgbClr val="191919"/>
              </a:solidFill>
            </a:endParaRPr>
          </a:p>
          <a:p>
            <a:pPr indent="0" lvl="0" marL="0" marR="900430" rtl="0" algn="l">
              <a:lnSpc>
                <a:spcPct val="100000"/>
              </a:lnSpc>
              <a:spcBef>
                <a:spcPts val="600"/>
              </a:spcBef>
              <a:spcAft>
                <a:spcPts val="600"/>
              </a:spcAft>
              <a:buSzPts val="1400"/>
              <a:buNone/>
            </a:pPr>
            <a:r>
              <a:t/>
            </a:r>
            <a:endParaRPr sz="1050">
              <a:latin typeface="Lato"/>
              <a:ea typeface="Lato"/>
              <a:cs typeface="Lato"/>
              <a:sym typeface="Lato"/>
            </a:endParaRPr>
          </a:p>
        </p:txBody>
      </p:sp>
      <p:sp>
        <p:nvSpPr>
          <p:cNvPr id="956" name="Google Shape;956;g3380722f22f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3380722f22f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g3380722f22f_0_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i="1" lang="en-CA" sz="1100">
                <a:solidFill>
                  <a:srgbClr val="191919"/>
                </a:solidFill>
              </a:rPr>
              <a:t>ATP where we can find rainfall data: National meteorological departments, airports, universities, research stations, internet, local knowledge</a:t>
            </a:r>
            <a:endParaRPr i="1" sz="1100">
              <a:solidFill>
                <a:srgbClr val="191919"/>
              </a:solidFill>
            </a:endParaRPr>
          </a:p>
          <a:p>
            <a:pPr indent="0" lvl="0" marL="0" marR="900430" rtl="0" algn="l">
              <a:lnSpc>
                <a:spcPct val="100000"/>
              </a:lnSpc>
              <a:spcBef>
                <a:spcPts val="600"/>
              </a:spcBef>
              <a:spcAft>
                <a:spcPts val="600"/>
              </a:spcAft>
              <a:buSzPts val="1400"/>
              <a:buNone/>
            </a:pPr>
            <a:r>
              <a:rPr i="1" lang="en-CA" sz="1100">
                <a:solidFill>
                  <a:srgbClr val="191919"/>
                </a:solidFill>
              </a:rPr>
              <a:t>Source: https://whe.acaciadata.com/#</a:t>
            </a:r>
            <a:endParaRPr sz="1050">
              <a:latin typeface="Lato"/>
              <a:ea typeface="Lato"/>
              <a:cs typeface="Lato"/>
              <a:sym typeface="Lato"/>
            </a:endParaRPr>
          </a:p>
        </p:txBody>
      </p:sp>
      <p:sp>
        <p:nvSpPr>
          <p:cNvPr id="964" name="Google Shape;964;g3380722f22f_0_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33bfa9966f0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g33bfa9966f0_0_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i="1" lang="en-CA" sz="1100">
                <a:solidFill>
                  <a:srgbClr val="191919"/>
                </a:solidFill>
              </a:rPr>
              <a:t>ATP where we can find rainfall data: National meteorological departments, airports, universities, research stations, internet, local knowledge</a:t>
            </a:r>
            <a:endParaRPr i="1" sz="1100">
              <a:solidFill>
                <a:srgbClr val="191919"/>
              </a:solidFill>
            </a:endParaRPr>
          </a:p>
          <a:p>
            <a:pPr indent="0" lvl="0" marL="0" marR="900430" rtl="0" algn="l">
              <a:lnSpc>
                <a:spcPct val="100000"/>
              </a:lnSpc>
              <a:spcBef>
                <a:spcPts val="600"/>
              </a:spcBef>
              <a:spcAft>
                <a:spcPts val="600"/>
              </a:spcAft>
              <a:buSzPts val="1400"/>
              <a:buNone/>
            </a:pPr>
            <a:r>
              <a:rPr i="1" lang="en-CA" sz="1100">
                <a:solidFill>
                  <a:srgbClr val="191919"/>
                </a:solidFill>
              </a:rPr>
              <a:t>Source: </a:t>
            </a:r>
            <a:r>
              <a:rPr lang="en-CA" sz="1000">
                <a:solidFill>
                  <a:srgbClr val="3E3E3E"/>
                </a:solidFill>
                <a:latin typeface="Arial"/>
                <a:ea typeface="Arial"/>
                <a:cs typeface="Arial"/>
                <a:sym typeface="Arial"/>
              </a:rPr>
              <a:t>https://capitalsustentable.shinyapps.io/calculadora/</a:t>
            </a:r>
            <a:endParaRPr sz="1050">
              <a:latin typeface="Lato"/>
              <a:ea typeface="Lato"/>
              <a:cs typeface="Lato"/>
              <a:sym typeface="Lato"/>
            </a:endParaRPr>
          </a:p>
        </p:txBody>
      </p:sp>
      <p:sp>
        <p:nvSpPr>
          <p:cNvPr id="972" name="Google Shape;972;g33bfa9966f0_0_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33bfa9966f0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9" name="Google Shape;979;g33bfa9966f0_0_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i="1" lang="en-CA" sz="1100">
                <a:solidFill>
                  <a:srgbClr val="191919"/>
                </a:solidFill>
              </a:rPr>
              <a:t>ATP where we can find rainfall data: National meteorological departments, airports, universities, research stations, internet, local knowledge</a:t>
            </a:r>
            <a:endParaRPr i="1" sz="1100">
              <a:solidFill>
                <a:srgbClr val="191919"/>
              </a:solidFill>
            </a:endParaRPr>
          </a:p>
          <a:p>
            <a:pPr indent="0" lvl="0" marL="0" marR="900430" rtl="0" algn="l">
              <a:lnSpc>
                <a:spcPct val="100000"/>
              </a:lnSpc>
              <a:spcBef>
                <a:spcPts val="600"/>
              </a:spcBef>
              <a:spcAft>
                <a:spcPts val="600"/>
              </a:spcAft>
              <a:buSzPts val="1400"/>
              <a:buNone/>
            </a:pPr>
            <a:r>
              <a:rPr i="1" lang="en-CA" sz="1100">
                <a:solidFill>
                  <a:srgbClr val="191919"/>
                </a:solidFill>
              </a:rPr>
              <a:t>Source: </a:t>
            </a:r>
            <a:r>
              <a:rPr lang="en-CA" sz="1000">
                <a:solidFill>
                  <a:srgbClr val="3E3E3E"/>
                </a:solidFill>
                <a:latin typeface="Arial"/>
                <a:ea typeface="Arial"/>
                <a:cs typeface="Arial"/>
                <a:sym typeface="Arial"/>
              </a:rPr>
              <a:t>https://capitalsustentable.shinyapps.io/calculadora/</a:t>
            </a:r>
            <a:endParaRPr sz="1050">
              <a:latin typeface="Lato"/>
              <a:ea typeface="Lato"/>
              <a:cs typeface="Lato"/>
              <a:sym typeface="Lato"/>
            </a:endParaRPr>
          </a:p>
        </p:txBody>
      </p:sp>
      <p:sp>
        <p:nvSpPr>
          <p:cNvPr id="980" name="Google Shape;980;g33bfa9966f0_0_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3380722f22f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7" name="Google Shape;987;g3380722f22f_0_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i="1" lang="en-CA" sz="1100">
                <a:solidFill>
                  <a:srgbClr val="191919"/>
                </a:solidFill>
              </a:rPr>
              <a:t>ATP where we can find rainfall data: National meteorological departments, airports, universities, research stations, internet, local knowledge</a:t>
            </a:r>
            <a:endParaRPr i="1" sz="1100">
              <a:solidFill>
                <a:srgbClr val="191919"/>
              </a:solidFill>
            </a:endParaRPr>
          </a:p>
          <a:p>
            <a:pPr indent="0" lvl="0" marL="0" marR="900430" rtl="0" algn="l">
              <a:lnSpc>
                <a:spcPct val="100000"/>
              </a:lnSpc>
              <a:spcBef>
                <a:spcPts val="600"/>
              </a:spcBef>
              <a:spcAft>
                <a:spcPts val="600"/>
              </a:spcAft>
              <a:buSzPts val="1400"/>
              <a:buNone/>
            </a:pPr>
            <a:r>
              <a:rPr i="1" lang="en-CA" sz="1100">
                <a:solidFill>
                  <a:srgbClr val="191919"/>
                </a:solidFill>
              </a:rPr>
              <a:t>Source: https://climateknowledgeportal.worldbank.org/country/ethiopia/climate-data-historical</a:t>
            </a:r>
            <a:endParaRPr sz="1050">
              <a:latin typeface="Lato"/>
              <a:ea typeface="Lato"/>
              <a:cs typeface="Lato"/>
              <a:sym typeface="Lato"/>
            </a:endParaRPr>
          </a:p>
        </p:txBody>
      </p:sp>
      <p:sp>
        <p:nvSpPr>
          <p:cNvPr id="988" name="Google Shape;988;g3380722f22f_0_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3380722f22f_0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5" name="Google Shape;995;g3380722f22f_0_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900430" rtl="0" algn="l">
              <a:lnSpc>
                <a:spcPct val="100000"/>
              </a:lnSpc>
              <a:spcBef>
                <a:spcPts val="300"/>
              </a:spcBef>
              <a:spcAft>
                <a:spcPts val="600"/>
              </a:spcAft>
              <a:buSzPts val="1400"/>
              <a:buNone/>
            </a:pPr>
            <a:r>
              <a:t/>
            </a:r>
            <a:endParaRPr sz="1050">
              <a:latin typeface="Lato"/>
              <a:ea typeface="Lato"/>
              <a:cs typeface="Lato"/>
              <a:sym typeface="Lato"/>
            </a:endParaRPr>
          </a:p>
        </p:txBody>
      </p:sp>
      <p:sp>
        <p:nvSpPr>
          <p:cNvPr id="996" name="Google Shape;996;g3380722f22f_0_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 name="Shape 10"/>
        <p:cNvGrpSpPr/>
        <p:nvPr/>
      </p:nvGrpSpPr>
      <p:grpSpPr>
        <a:xfrm>
          <a:off x="0" y="0"/>
          <a:ext cx="0" cy="0"/>
          <a:chOff x="0" y="0"/>
          <a:chExt cx="0" cy="0"/>
        </a:xfrm>
      </p:grpSpPr>
      <p:cxnSp>
        <p:nvCxnSpPr>
          <p:cNvPr id="11" name="Google Shape;11;p79"/>
          <p:cNvCxnSpPr/>
          <p:nvPr/>
        </p:nvCxnSpPr>
        <p:spPr>
          <a:xfrm>
            <a:off x="2080351" y="4053389"/>
            <a:ext cx="0" cy="352500"/>
          </a:xfrm>
          <a:prstGeom prst="straightConnector1">
            <a:avLst/>
          </a:prstGeom>
          <a:noFill/>
          <a:ln cap="flat" cmpd="sng" w="22225">
            <a:solidFill>
              <a:srgbClr val="5C5C5C"/>
            </a:solidFill>
            <a:prstDash val="solid"/>
            <a:miter lim="800000"/>
            <a:headEnd len="sm" w="sm" type="none"/>
            <a:tailEnd len="sm" w="sm" type="none"/>
          </a:ln>
        </p:spPr>
      </p:cxnSp>
      <p:pic>
        <p:nvPicPr>
          <p:cNvPr descr="cawst_logo--high_res_full_name--colour.png" id="12" name="Google Shape;12;p79"/>
          <p:cNvPicPr preferRelativeResize="0"/>
          <p:nvPr/>
        </p:nvPicPr>
        <p:blipFill rotWithShape="1">
          <a:blip r:embed="rId2">
            <a:alphaModFix/>
          </a:blip>
          <a:srcRect b="0" l="0" r="0" t="0"/>
          <a:stretch/>
        </p:blipFill>
        <p:spPr>
          <a:xfrm>
            <a:off x="6969941" y="2576470"/>
            <a:ext cx="4118370" cy="1481468"/>
          </a:xfrm>
          <a:prstGeom prst="rect">
            <a:avLst/>
          </a:prstGeom>
          <a:noFill/>
          <a:ln>
            <a:noFill/>
          </a:ln>
        </p:spPr>
      </p:pic>
      <p:sp>
        <p:nvSpPr>
          <p:cNvPr id="13" name="Google Shape;13;p79"/>
          <p:cNvSpPr txBox="1"/>
          <p:nvPr>
            <p:ph idx="1" type="body"/>
          </p:nvPr>
        </p:nvSpPr>
        <p:spPr>
          <a:xfrm>
            <a:off x="1305033" y="2544629"/>
            <a:ext cx="5400000" cy="884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50000"/>
              </a:lnSpc>
              <a:spcBef>
                <a:spcPts val="1000"/>
              </a:spcBef>
              <a:spcAft>
                <a:spcPts val="0"/>
              </a:spcAft>
              <a:buClr>
                <a:srgbClr val="5C5C5C"/>
              </a:buClr>
              <a:buSzPts val="3200"/>
              <a:buFont typeface="Arial"/>
              <a:buNone/>
              <a:defRPr b="1" i="0" sz="3200" u="none" cap="none" strike="noStrike">
                <a:solidFill>
                  <a:srgbClr val="5C5C5C"/>
                </a:solidFill>
                <a:latin typeface="Lato"/>
                <a:ea typeface="Lato"/>
                <a:cs typeface="Lato"/>
                <a:sym typeface="Lato"/>
              </a:defRPr>
            </a:lvl1pPr>
            <a:lvl2pPr indent="-228600" lvl="1" marL="914400" marR="0" rtl="0" algn="l">
              <a:lnSpc>
                <a:spcPct val="150000"/>
              </a:lnSpc>
              <a:spcBef>
                <a:spcPts val="5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2pPr>
            <a:lvl3pPr indent="-228600" lvl="2" marL="1371600" marR="0" rtl="0" algn="l">
              <a:lnSpc>
                <a:spcPct val="150000"/>
              </a:lnSpc>
              <a:spcBef>
                <a:spcPts val="5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3pPr>
            <a:lvl4pPr indent="-228600" lvl="3" marL="1828800" marR="0" rtl="0" algn="l">
              <a:lnSpc>
                <a:spcPct val="90000"/>
              </a:lnSpc>
              <a:spcBef>
                <a:spcPts val="500"/>
              </a:spcBef>
              <a:spcAft>
                <a:spcPts val="0"/>
              </a:spcAft>
              <a:buClr>
                <a:srgbClr val="5C5C5C"/>
              </a:buClr>
              <a:buSzPts val="2400"/>
              <a:buFont typeface="Arial"/>
              <a:buNone/>
              <a:defRPr b="0" i="0" sz="2400" u="none" cap="none" strike="noStrike">
                <a:solidFill>
                  <a:srgbClr val="5C5C5C"/>
                </a:solidFill>
                <a:latin typeface="Lato"/>
                <a:ea typeface="Lato"/>
                <a:cs typeface="Lato"/>
                <a:sym typeface="Lato"/>
              </a:defRPr>
            </a:lvl4pPr>
            <a:lvl5pPr indent="-228600" lvl="4" marL="2286000" marR="0" rtl="0" algn="l">
              <a:lnSpc>
                <a:spcPct val="90000"/>
              </a:lnSpc>
              <a:spcBef>
                <a:spcPts val="500"/>
              </a:spcBef>
              <a:spcAft>
                <a:spcPts val="0"/>
              </a:spcAft>
              <a:buClr>
                <a:srgbClr val="5C5C5C"/>
              </a:buClr>
              <a:buSzPts val="2400"/>
              <a:buFont typeface="Arial"/>
              <a:buNone/>
              <a:defRPr b="0" i="0" sz="2400" u="none" cap="none" strike="noStrike">
                <a:solidFill>
                  <a:srgbClr val="5C5C5C"/>
                </a:solidFill>
                <a:latin typeface="Lato"/>
                <a:ea typeface="Lato"/>
                <a:cs typeface="Lato"/>
                <a:sym typeface="La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 name="Google Shape;14;p79"/>
          <p:cNvSpPr txBox="1"/>
          <p:nvPr>
            <p:ph idx="2" type="body"/>
          </p:nvPr>
        </p:nvSpPr>
        <p:spPr>
          <a:xfrm>
            <a:off x="1305031" y="3138993"/>
            <a:ext cx="5400000" cy="8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50000"/>
              </a:lnSpc>
              <a:spcBef>
                <a:spcPts val="1000"/>
              </a:spcBef>
              <a:spcAft>
                <a:spcPts val="0"/>
              </a:spcAft>
              <a:buClr>
                <a:srgbClr val="5C5C5C"/>
              </a:buClr>
              <a:buSzPts val="1800"/>
              <a:buFont typeface="Arial"/>
              <a:buNone/>
              <a:defRPr b="0" i="0" sz="1800" u="none" cap="none" strike="noStrike">
                <a:solidFill>
                  <a:srgbClr val="5C5C5C"/>
                </a:solidFill>
                <a:latin typeface="Lato"/>
                <a:ea typeface="Lato"/>
                <a:cs typeface="Lato"/>
                <a:sym typeface="Lato"/>
              </a:defRPr>
            </a:lvl1pPr>
            <a:lvl2pPr indent="-228600" lvl="1" marL="914400" marR="0" rtl="0" algn="l">
              <a:lnSpc>
                <a:spcPct val="150000"/>
              </a:lnSpc>
              <a:spcBef>
                <a:spcPts val="5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2pPr>
            <a:lvl3pPr indent="-228600" lvl="2" marL="1371600" marR="0" rtl="0" algn="l">
              <a:lnSpc>
                <a:spcPct val="150000"/>
              </a:lnSpc>
              <a:spcBef>
                <a:spcPts val="5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3pPr>
            <a:lvl4pPr indent="-228600" lvl="3" marL="1828800" marR="0" rtl="0" algn="l">
              <a:lnSpc>
                <a:spcPct val="90000"/>
              </a:lnSpc>
              <a:spcBef>
                <a:spcPts val="500"/>
              </a:spcBef>
              <a:spcAft>
                <a:spcPts val="0"/>
              </a:spcAft>
              <a:buClr>
                <a:srgbClr val="5C5C5C"/>
              </a:buClr>
              <a:buSzPts val="2400"/>
              <a:buFont typeface="Arial"/>
              <a:buNone/>
              <a:defRPr b="0" i="0" sz="2400" u="none" cap="none" strike="noStrike">
                <a:solidFill>
                  <a:srgbClr val="5C5C5C"/>
                </a:solidFill>
                <a:latin typeface="Lato"/>
                <a:ea typeface="Lato"/>
                <a:cs typeface="Lato"/>
                <a:sym typeface="Lato"/>
              </a:defRPr>
            </a:lvl4pPr>
            <a:lvl5pPr indent="-228600" lvl="4" marL="2286000" marR="0" rtl="0" algn="l">
              <a:lnSpc>
                <a:spcPct val="90000"/>
              </a:lnSpc>
              <a:spcBef>
                <a:spcPts val="500"/>
              </a:spcBef>
              <a:spcAft>
                <a:spcPts val="0"/>
              </a:spcAft>
              <a:buClr>
                <a:srgbClr val="5C5C5C"/>
              </a:buClr>
              <a:buSzPts val="2400"/>
              <a:buFont typeface="Arial"/>
              <a:buNone/>
              <a:defRPr b="0" i="0" sz="2400" u="none" cap="none" strike="noStrike">
                <a:solidFill>
                  <a:srgbClr val="5C5C5C"/>
                </a:solidFill>
                <a:latin typeface="Lato"/>
                <a:ea typeface="Lato"/>
                <a:cs typeface="Lato"/>
                <a:sym typeface="La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 name="Google Shape;15;p79"/>
          <p:cNvSpPr txBox="1"/>
          <p:nvPr>
            <p:ph idx="3" type="body"/>
          </p:nvPr>
        </p:nvSpPr>
        <p:spPr>
          <a:xfrm>
            <a:off x="1305031" y="3963012"/>
            <a:ext cx="751200" cy="549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50000"/>
              </a:lnSpc>
              <a:spcBef>
                <a:spcPts val="1000"/>
              </a:spcBef>
              <a:spcAft>
                <a:spcPts val="0"/>
              </a:spcAft>
              <a:buClr>
                <a:srgbClr val="5C5C5C"/>
              </a:buClr>
              <a:buSzPts val="1800"/>
              <a:buFont typeface="Arial"/>
              <a:buNone/>
              <a:defRPr b="1" i="0" sz="1800" u="none" cap="none" strike="noStrike">
                <a:solidFill>
                  <a:srgbClr val="5C5C5C"/>
                </a:solidFill>
                <a:latin typeface="Lato"/>
                <a:ea typeface="Lato"/>
                <a:cs typeface="Lato"/>
                <a:sym typeface="Lato"/>
              </a:defRPr>
            </a:lvl1pPr>
            <a:lvl2pPr indent="-228600" lvl="1" marL="914400" marR="0" rtl="0" algn="l">
              <a:lnSpc>
                <a:spcPct val="150000"/>
              </a:lnSpc>
              <a:spcBef>
                <a:spcPts val="5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2pPr>
            <a:lvl3pPr indent="-228600" lvl="2" marL="1371600" marR="0" rtl="0" algn="l">
              <a:lnSpc>
                <a:spcPct val="150000"/>
              </a:lnSpc>
              <a:spcBef>
                <a:spcPts val="5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3pPr>
            <a:lvl4pPr indent="-228600" lvl="3" marL="1828800" marR="0" rtl="0" algn="l">
              <a:lnSpc>
                <a:spcPct val="90000"/>
              </a:lnSpc>
              <a:spcBef>
                <a:spcPts val="500"/>
              </a:spcBef>
              <a:spcAft>
                <a:spcPts val="0"/>
              </a:spcAft>
              <a:buClr>
                <a:srgbClr val="5C5C5C"/>
              </a:buClr>
              <a:buSzPts val="2400"/>
              <a:buFont typeface="Arial"/>
              <a:buNone/>
              <a:defRPr b="0" i="0" sz="2400" u="none" cap="none" strike="noStrike">
                <a:solidFill>
                  <a:srgbClr val="5C5C5C"/>
                </a:solidFill>
                <a:latin typeface="Lato"/>
                <a:ea typeface="Lato"/>
                <a:cs typeface="Lato"/>
                <a:sym typeface="Lato"/>
              </a:defRPr>
            </a:lvl4pPr>
            <a:lvl5pPr indent="-228600" lvl="4" marL="2286000" marR="0" rtl="0" algn="l">
              <a:lnSpc>
                <a:spcPct val="90000"/>
              </a:lnSpc>
              <a:spcBef>
                <a:spcPts val="500"/>
              </a:spcBef>
              <a:spcAft>
                <a:spcPts val="0"/>
              </a:spcAft>
              <a:buClr>
                <a:srgbClr val="5C5C5C"/>
              </a:buClr>
              <a:buSzPts val="2400"/>
              <a:buFont typeface="Arial"/>
              <a:buNone/>
              <a:defRPr b="0" i="0" sz="2400" u="none" cap="none" strike="noStrike">
                <a:solidFill>
                  <a:srgbClr val="5C5C5C"/>
                </a:solidFill>
                <a:latin typeface="Lato"/>
                <a:ea typeface="Lato"/>
                <a:cs typeface="Lato"/>
                <a:sym typeface="La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 name="Google Shape;16;p79"/>
          <p:cNvSpPr txBox="1"/>
          <p:nvPr>
            <p:ph idx="4" type="body"/>
          </p:nvPr>
        </p:nvSpPr>
        <p:spPr>
          <a:xfrm>
            <a:off x="2144037" y="3963012"/>
            <a:ext cx="1122300" cy="549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50000"/>
              </a:lnSpc>
              <a:spcBef>
                <a:spcPts val="1000"/>
              </a:spcBef>
              <a:spcAft>
                <a:spcPts val="0"/>
              </a:spcAft>
              <a:buClr>
                <a:srgbClr val="5C5C5C"/>
              </a:buClr>
              <a:buSzPts val="1800"/>
              <a:buFont typeface="Arial"/>
              <a:buNone/>
              <a:defRPr b="1" i="0" sz="1800" u="none" cap="none" strike="noStrike">
                <a:solidFill>
                  <a:srgbClr val="5C5C5C"/>
                </a:solidFill>
                <a:latin typeface="Lato"/>
                <a:ea typeface="Lato"/>
                <a:cs typeface="Lato"/>
                <a:sym typeface="Lato"/>
              </a:defRPr>
            </a:lvl1pPr>
            <a:lvl2pPr indent="-228600" lvl="1" marL="914400" marR="0" rtl="0" algn="l">
              <a:lnSpc>
                <a:spcPct val="150000"/>
              </a:lnSpc>
              <a:spcBef>
                <a:spcPts val="5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2pPr>
            <a:lvl3pPr indent="-228600" lvl="2" marL="1371600" marR="0" rtl="0" algn="l">
              <a:lnSpc>
                <a:spcPct val="150000"/>
              </a:lnSpc>
              <a:spcBef>
                <a:spcPts val="5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3pPr>
            <a:lvl4pPr indent="-228600" lvl="3" marL="1828800" marR="0" rtl="0" algn="l">
              <a:lnSpc>
                <a:spcPct val="90000"/>
              </a:lnSpc>
              <a:spcBef>
                <a:spcPts val="500"/>
              </a:spcBef>
              <a:spcAft>
                <a:spcPts val="0"/>
              </a:spcAft>
              <a:buClr>
                <a:srgbClr val="5C5C5C"/>
              </a:buClr>
              <a:buSzPts val="2400"/>
              <a:buFont typeface="Arial"/>
              <a:buNone/>
              <a:defRPr b="0" i="0" sz="2400" u="none" cap="none" strike="noStrike">
                <a:solidFill>
                  <a:srgbClr val="5C5C5C"/>
                </a:solidFill>
                <a:latin typeface="Lato"/>
                <a:ea typeface="Lato"/>
                <a:cs typeface="Lato"/>
                <a:sym typeface="Lato"/>
              </a:defRPr>
            </a:lvl4pPr>
            <a:lvl5pPr indent="-228600" lvl="4" marL="2286000" marR="0" rtl="0" algn="l">
              <a:lnSpc>
                <a:spcPct val="90000"/>
              </a:lnSpc>
              <a:spcBef>
                <a:spcPts val="500"/>
              </a:spcBef>
              <a:spcAft>
                <a:spcPts val="0"/>
              </a:spcAft>
              <a:buClr>
                <a:srgbClr val="5C5C5C"/>
              </a:buClr>
              <a:buSzPts val="2400"/>
              <a:buFont typeface="Arial"/>
              <a:buNone/>
              <a:defRPr b="0" i="0" sz="2400" u="none" cap="none" strike="noStrike">
                <a:solidFill>
                  <a:srgbClr val="5C5C5C"/>
                </a:solidFill>
                <a:latin typeface="Lato"/>
                <a:ea typeface="Lato"/>
                <a:cs typeface="Lato"/>
                <a:sym typeface="La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61">
          <p15:clr>
            <a:srgbClr val="FBAE40"/>
          </p15:clr>
        </p15:guide>
        <p15:guide id="2" pos="3840">
          <p15:clr>
            <a:srgbClr val="FBAE40"/>
          </p15:clr>
        </p15:guide>
        <p15:guide id="3" orient="horz" pos="2523">
          <p15:clr>
            <a:srgbClr val="FBAE4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age Slide">
  <p:cSld name="3 Image Slide">
    <p:spTree>
      <p:nvGrpSpPr>
        <p:cNvPr id="78" name="Shape 78"/>
        <p:cNvGrpSpPr/>
        <p:nvPr/>
      </p:nvGrpSpPr>
      <p:grpSpPr>
        <a:xfrm>
          <a:off x="0" y="0"/>
          <a:ext cx="0" cy="0"/>
          <a:chOff x="0" y="0"/>
          <a:chExt cx="0" cy="0"/>
        </a:xfrm>
      </p:grpSpPr>
      <p:sp>
        <p:nvSpPr>
          <p:cNvPr id="79" name="Google Shape;79;p9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C5C5C"/>
              </a:buClr>
              <a:buSzPts val="4000"/>
              <a:buFont typeface="Lat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9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CA"/>
              <a:t>‹#›</a:t>
            </a:fld>
            <a:endParaRPr/>
          </a:p>
        </p:txBody>
      </p:sp>
      <p:sp>
        <p:nvSpPr>
          <p:cNvPr id="81" name="Google Shape;81;p94"/>
          <p:cNvSpPr/>
          <p:nvPr>
            <p:ph idx="2" type="pic"/>
          </p:nvPr>
        </p:nvSpPr>
        <p:spPr>
          <a:xfrm>
            <a:off x="4836000" y="2169000"/>
            <a:ext cx="2520000" cy="2520000"/>
          </a:xfrm>
          <a:prstGeom prst="rect">
            <a:avLst/>
          </a:prstGeom>
          <a:noFill/>
          <a:ln>
            <a:noFill/>
          </a:ln>
        </p:spPr>
      </p:sp>
      <p:sp>
        <p:nvSpPr>
          <p:cNvPr id="82" name="Google Shape;82;p94"/>
          <p:cNvSpPr/>
          <p:nvPr>
            <p:ph idx="3" type="pic"/>
          </p:nvPr>
        </p:nvSpPr>
        <p:spPr>
          <a:xfrm>
            <a:off x="8280000" y="2169000"/>
            <a:ext cx="2520000" cy="2520000"/>
          </a:xfrm>
          <a:prstGeom prst="rect">
            <a:avLst/>
          </a:prstGeom>
          <a:noFill/>
          <a:ln>
            <a:noFill/>
          </a:ln>
        </p:spPr>
      </p:sp>
      <p:sp>
        <p:nvSpPr>
          <p:cNvPr id="83" name="Google Shape;83;p94"/>
          <p:cNvSpPr/>
          <p:nvPr>
            <p:ph idx="4" type="pic"/>
          </p:nvPr>
        </p:nvSpPr>
        <p:spPr>
          <a:xfrm>
            <a:off x="1440000" y="2169000"/>
            <a:ext cx="2520000" cy="2520000"/>
          </a:xfrm>
          <a:prstGeom prst="rect">
            <a:avLst/>
          </a:prstGeom>
          <a:noFill/>
          <a:ln>
            <a:noFill/>
          </a:ln>
        </p:spPr>
      </p:sp>
      <p:sp>
        <p:nvSpPr>
          <p:cNvPr id="84" name="Google Shape;84;p94"/>
          <p:cNvSpPr txBox="1"/>
          <p:nvPr>
            <p:ph idx="1" type="body"/>
          </p:nvPr>
        </p:nvSpPr>
        <p:spPr>
          <a:xfrm>
            <a:off x="1440000" y="5041828"/>
            <a:ext cx="2520000" cy="9495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rgbClr val="5C5C5C"/>
              </a:buClr>
              <a:buSzPts val="1800"/>
              <a:buNone/>
              <a:defRPr sz="18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94"/>
          <p:cNvSpPr txBox="1"/>
          <p:nvPr>
            <p:ph idx="5" type="body"/>
          </p:nvPr>
        </p:nvSpPr>
        <p:spPr>
          <a:xfrm>
            <a:off x="1440000" y="4646472"/>
            <a:ext cx="2520000" cy="352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rgbClr val="5C5C5C"/>
              </a:buClr>
              <a:buSzPts val="1800"/>
              <a:buNone/>
              <a:defRPr b="1" sz="18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94"/>
          <p:cNvSpPr txBox="1"/>
          <p:nvPr>
            <p:ph idx="6" type="body"/>
          </p:nvPr>
        </p:nvSpPr>
        <p:spPr>
          <a:xfrm>
            <a:off x="4836000" y="5041828"/>
            <a:ext cx="2520000" cy="9495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rgbClr val="5C5C5C"/>
              </a:buClr>
              <a:buSzPts val="1800"/>
              <a:buNone/>
              <a:defRPr sz="18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94"/>
          <p:cNvSpPr txBox="1"/>
          <p:nvPr>
            <p:ph idx="7" type="body"/>
          </p:nvPr>
        </p:nvSpPr>
        <p:spPr>
          <a:xfrm>
            <a:off x="4836000" y="4646472"/>
            <a:ext cx="2520000" cy="352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rgbClr val="5C5C5C"/>
              </a:buClr>
              <a:buSzPts val="1800"/>
              <a:buNone/>
              <a:defRPr b="1" sz="18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94"/>
          <p:cNvSpPr txBox="1"/>
          <p:nvPr>
            <p:ph idx="8" type="body"/>
          </p:nvPr>
        </p:nvSpPr>
        <p:spPr>
          <a:xfrm>
            <a:off x="8280000" y="5041828"/>
            <a:ext cx="2520000" cy="9495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rgbClr val="5C5C5C"/>
              </a:buClr>
              <a:buSzPts val="1800"/>
              <a:buNone/>
              <a:defRPr sz="18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94"/>
          <p:cNvSpPr txBox="1"/>
          <p:nvPr>
            <p:ph idx="9" type="body"/>
          </p:nvPr>
        </p:nvSpPr>
        <p:spPr>
          <a:xfrm>
            <a:off x="8280000" y="4646472"/>
            <a:ext cx="2520000" cy="352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rgbClr val="5C5C5C"/>
              </a:buClr>
              <a:buSzPts val="1800"/>
              <a:buNone/>
              <a:defRPr b="1" sz="18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6 Point Slide">
  <p:cSld name="1_6 Point Slide">
    <p:spTree>
      <p:nvGrpSpPr>
        <p:cNvPr id="90" name="Shape 90"/>
        <p:cNvGrpSpPr/>
        <p:nvPr/>
      </p:nvGrpSpPr>
      <p:grpSpPr>
        <a:xfrm>
          <a:off x="0" y="0"/>
          <a:ext cx="0" cy="0"/>
          <a:chOff x="0" y="0"/>
          <a:chExt cx="0" cy="0"/>
        </a:xfrm>
      </p:grpSpPr>
      <p:sp>
        <p:nvSpPr>
          <p:cNvPr id="91" name="Google Shape;91;p9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C5C5C"/>
              </a:buClr>
              <a:buSzPts val="4000"/>
              <a:buFont typeface="Lat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95"/>
          <p:cNvSpPr txBox="1"/>
          <p:nvPr>
            <p:ph idx="1" type="body"/>
          </p:nvPr>
        </p:nvSpPr>
        <p:spPr>
          <a:xfrm>
            <a:off x="1643124" y="2488612"/>
            <a:ext cx="4071300" cy="9363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5C5C5C"/>
              </a:buClr>
              <a:buSzPts val="2000"/>
              <a:buFont typeface="Arial"/>
              <a:buNone/>
              <a:defRPr sz="20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95"/>
          <p:cNvSpPr txBox="1"/>
          <p:nvPr>
            <p:ph idx="2" type="body"/>
          </p:nvPr>
        </p:nvSpPr>
        <p:spPr>
          <a:xfrm>
            <a:off x="1643124" y="2135784"/>
            <a:ext cx="4071300" cy="352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5C5C5C"/>
              </a:buClr>
              <a:buSzPts val="2000"/>
              <a:buNone/>
              <a:defRPr b="1" sz="20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95"/>
          <p:cNvSpPr txBox="1"/>
          <p:nvPr>
            <p:ph idx="3" type="body"/>
          </p:nvPr>
        </p:nvSpPr>
        <p:spPr>
          <a:xfrm>
            <a:off x="1643124" y="3428192"/>
            <a:ext cx="4071300" cy="352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5C5C5C"/>
              </a:buClr>
              <a:buSzPts val="2000"/>
              <a:buNone/>
              <a:defRPr b="1" sz="20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95"/>
          <p:cNvSpPr txBox="1"/>
          <p:nvPr>
            <p:ph idx="4" type="body"/>
          </p:nvPr>
        </p:nvSpPr>
        <p:spPr>
          <a:xfrm>
            <a:off x="1643124" y="4716651"/>
            <a:ext cx="4071300" cy="352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5C5C5C"/>
              </a:buClr>
              <a:buSzPts val="2000"/>
              <a:buNone/>
              <a:defRPr b="1" sz="20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95"/>
          <p:cNvSpPr txBox="1"/>
          <p:nvPr>
            <p:ph idx="5" type="body"/>
          </p:nvPr>
        </p:nvSpPr>
        <p:spPr>
          <a:xfrm>
            <a:off x="6897010" y="2136516"/>
            <a:ext cx="4071300" cy="352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5C5C5C"/>
              </a:buClr>
              <a:buSzPts val="2000"/>
              <a:buNone/>
              <a:defRPr b="1" sz="20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95"/>
          <p:cNvSpPr txBox="1"/>
          <p:nvPr>
            <p:ph idx="6" type="body"/>
          </p:nvPr>
        </p:nvSpPr>
        <p:spPr>
          <a:xfrm>
            <a:off x="6897010" y="3428192"/>
            <a:ext cx="4071300" cy="352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5C5C5C"/>
              </a:buClr>
              <a:buSzPts val="2000"/>
              <a:buNone/>
              <a:defRPr b="1" sz="20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95"/>
          <p:cNvSpPr txBox="1"/>
          <p:nvPr>
            <p:ph idx="7" type="body"/>
          </p:nvPr>
        </p:nvSpPr>
        <p:spPr>
          <a:xfrm>
            <a:off x="6897010" y="4716651"/>
            <a:ext cx="4071300" cy="352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5C5C5C"/>
              </a:buClr>
              <a:buSzPts val="2000"/>
              <a:buNone/>
              <a:defRPr b="1" sz="20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9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CA"/>
              <a:t>‹#›</a:t>
            </a:fld>
            <a:endParaRPr/>
          </a:p>
        </p:txBody>
      </p:sp>
      <p:sp>
        <p:nvSpPr>
          <p:cNvPr id="100" name="Google Shape;100;p95"/>
          <p:cNvSpPr txBox="1"/>
          <p:nvPr>
            <p:ph idx="8" type="body"/>
          </p:nvPr>
        </p:nvSpPr>
        <p:spPr>
          <a:xfrm>
            <a:off x="1643124" y="3780799"/>
            <a:ext cx="4071300" cy="9363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5C5C5C"/>
              </a:buClr>
              <a:buSzPts val="2000"/>
              <a:buFont typeface="Arial"/>
              <a:buNone/>
              <a:defRPr sz="20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95"/>
          <p:cNvSpPr txBox="1"/>
          <p:nvPr>
            <p:ph idx="9" type="body"/>
          </p:nvPr>
        </p:nvSpPr>
        <p:spPr>
          <a:xfrm>
            <a:off x="1643124" y="5069258"/>
            <a:ext cx="4071300" cy="9363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5C5C5C"/>
              </a:buClr>
              <a:buSzPts val="2000"/>
              <a:buFont typeface="Arial"/>
              <a:buNone/>
              <a:defRPr sz="20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95"/>
          <p:cNvSpPr txBox="1"/>
          <p:nvPr>
            <p:ph idx="13" type="body"/>
          </p:nvPr>
        </p:nvSpPr>
        <p:spPr>
          <a:xfrm>
            <a:off x="6897010" y="2488612"/>
            <a:ext cx="4071300" cy="9363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5C5C5C"/>
              </a:buClr>
              <a:buSzPts val="2000"/>
              <a:buFont typeface="Arial"/>
              <a:buNone/>
              <a:defRPr sz="20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95"/>
          <p:cNvSpPr txBox="1"/>
          <p:nvPr>
            <p:ph idx="14" type="body"/>
          </p:nvPr>
        </p:nvSpPr>
        <p:spPr>
          <a:xfrm>
            <a:off x="6897010" y="3780799"/>
            <a:ext cx="4071300" cy="9363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5C5C5C"/>
              </a:buClr>
              <a:buSzPts val="2000"/>
              <a:buFont typeface="Arial"/>
              <a:buNone/>
              <a:defRPr sz="20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95"/>
          <p:cNvSpPr txBox="1"/>
          <p:nvPr>
            <p:ph idx="15" type="body"/>
          </p:nvPr>
        </p:nvSpPr>
        <p:spPr>
          <a:xfrm>
            <a:off x="6897010" y="5069258"/>
            <a:ext cx="4071300" cy="9363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5C5C5C"/>
              </a:buClr>
              <a:buSzPts val="2000"/>
              <a:buFont typeface="Arial"/>
              <a:buNone/>
              <a:defRPr sz="2000">
                <a:solidFill>
                  <a:srgbClr val="5C5C5C"/>
                </a:solidFill>
                <a:latin typeface="Lato"/>
                <a:ea typeface="Lato"/>
                <a:cs typeface="Lato"/>
                <a:sym typeface="Lato"/>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95"/>
          <p:cNvSpPr/>
          <p:nvPr/>
        </p:nvSpPr>
        <p:spPr>
          <a:xfrm>
            <a:off x="1151457" y="2217364"/>
            <a:ext cx="216000" cy="217500"/>
          </a:xfrm>
          <a:prstGeom prst="ellipse">
            <a:avLst/>
          </a:prstGeom>
          <a:solidFill>
            <a:srgbClr val="005478"/>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sp>
        <p:nvSpPr>
          <p:cNvPr id="106" name="Google Shape;106;p95"/>
          <p:cNvSpPr/>
          <p:nvPr/>
        </p:nvSpPr>
        <p:spPr>
          <a:xfrm>
            <a:off x="1151457" y="3478770"/>
            <a:ext cx="216000" cy="216000"/>
          </a:xfrm>
          <a:prstGeom prst="ellipse">
            <a:avLst/>
          </a:prstGeom>
          <a:solidFill>
            <a:srgbClr val="27808E"/>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sp>
        <p:nvSpPr>
          <p:cNvPr id="107" name="Google Shape;107;p95"/>
          <p:cNvSpPr/>
          <p:nvPr/>
        </p:nvSpPr>
        <p:spPr>
          <a:xfrm>
            <a:off x="1151457" y="4768751"/>
            <a:ext cx="216000" cy="217500"/>
          </a:xfrm>
          <a:prstGeom prst="ellipse">
            <a:avLst/>
          </a:prstGeom>
          <a:solidFill>
            <a:srgbClr val="24A4D6"/>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With Text Slide">
  <p:cSld name="Chart With Text Slide">
    <p:spTree>
      <p:nvGrpSpPr>
        <p:cNvPr id="108" name="Shape 108"/>
        <p:cNvGrpSpPr/>
        <p:nvPr/>
      </p:nvGrpSpPr>
      <p:grpSpPr>
        <a:xfrm>
          <a:off x="0" y="0"/>
          <a:ext cx="0" cy="0"/>
          <a:chOff x="0" y="0"/>
          <a:chExt cx="0" cy="0"/>
        </a:xfrm>
      </p:grpSpPr>
      <p:sp>
        <p:nvSpPr>
          <p:cNvPr id="109" name="Google Shape;109;p9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CA"/>
              <a:t>‹#›</a:t>
            </a:fld>
            <a:endParaRPr/>
          </a:p>
        </p:txBody>
      </p:sp>
      <p:sp>
        <p:nvSpPr>
          <p:cNvPr id="110" name="Google Shape;110;p9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C5C5C"/>
              </a:buClr>
              <a:buSzPts val="4000"/>
              <a:buFont typeface="Lat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96"/>
          <p:cNvSpPr/>
          <p:nvPr>
            <p:ph idx="2" type="chart"/>
          </p:nvPr>
        </p:nvSpPr>
        <p:spPr>
          <a:xfrm>
            <a:off x="838200" y="1825625"/>
            <a:ext cx="7200000" cy="4351200"/>
          </a:xfrm>
          <a:prstGeom prst="rect">
            <a:avLst/>
          </a:prstGeom>
          <a:noFill/>
          <a:ln>
            <a:noFill/>
          </a:ln>
        </p:spPr>
        <p:txBody>
          <a:bodyPr anchorCtr="0" anchor="t" bIns="45700" lIns="91425" spcFirstLastPara="1" rIns="91425" wrap="square" tIns="45700">
            <a:noAutofit/>
          </a:bodyPr>
          <a:lstStyle>
            <a:lvl1pPr lvl="0" marR="0" rtl="0" algn="l">
              <a:lnSpc>
                <a:spcPct val="150000"/>
              </a:lnSpc>
              <a:spcBef>
                <a:spcPts val="10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1pPr>
            <a:lvl2pPr lvl="1" marR="0" rtl="0" algn="l">
              <a:lnSpc>
                <a:spcPct val="150000"/>
              </a:lnSpc>
              <a:spcBef>
                <a:spcPts val="5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2pPr>
            <a:lvl3pPr lvl="2" marR="0" rtl="0" algn="l">
              <a:lnSpc>
                <a:spcPct val="150000"/>
              </a:lnSpc>
              <a:spcBef>
                <a:spcPts val="5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3pPr>
            <a:lvl4pPr lvl="3" marR="0" rtl="0" algn="l">
              <a:lnSpc>
                <a:spcPct val="90000"/>
              </a:lnSpc>
              <a:spcBef>
                <a:spcPts val="500"/>
              </a:spcBef>
              <a:spcAft>
                <a:spcPts val="0"/>
              </a:spcAft>
              <a:buClr>
                <a:srgbClr val="5C5C5C"/>
              </a:buClr>
              <a:buSzPts val="2400"/>
              <a:buFont typeface="Arial"/>
              <a:buNone/>
              <a:defRPr b="0" i="0" sz="2400" u="none" cap="none" strike="noStrike">
                <a:solidFill>
                  <a:srgbClr val="5C5C5C"/>
                </a:solidFill>
                <a:latin typeface="Lato"/>
                <a:ea typeface="Lato"/>
                <a:cs typeface="Lato"/>
                <a:sym typeface="Lato"/>
              </a:defRPr>
            </a:lvl4pPr>
            <a:lvl5pPr lvl="4" marR="0" rtl="0" algn="l">
              <a:lnSpc>
                <a:spcPct val="90000"/>
              </a:lnSpc>
              <a:spcBef>
                <a:spcPts val="500"/>
              </a:spcBef>
              <a:spcAft>
                <a:spcPts val="0"/>
              </a:spcAft>
              <a:buClr>
                <a:srgbClr val="5C5C5C"/>
              </a:buClr>
              <a:buSzPts val="2400"/>
              <a:buFont typeface="Arial"/>
              <a:buNone/>
              <a:defRPr b="0" i="0" sz="2400" u="none" cap="none" strike="noStrike">
                <a:solidFill>
                  <a:srgbClr val="5C5C5C"/>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 name="Google Shape;112;p96"/>
          <p:cNvSpPr txBox="1"/>
          <p:nvPr>
            <p:ph idx="1" type="body"/>
          </p:nvPr>
        </p:nvSpPr>
        <p:spPr>
          <a:xfrm>
            <a:off x="8201457" y="1825624"/>
            <a:ext cx="3135600" cy="43512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rgbClr val="5C5C5C"/>
              </a:buClr>
              <a:buSzPts val="2000"/>
              <a:buNone/>
              <a:defRPr sz="2000">
                <a:solidFill>
                  <a:srgbClr val="5C5C5C"/>
                </a:solidFill>
              </a:defRPr>
            </a:lvl1pPr>
            <a:lvl2pPr indent="-228600" lvl="1" marL="914400" algn="l">
              <a:lnSpc>
                <a:spcPct val="150000"/>
              </a:lnSpc>
              <a:spcBef>
                <a:spcPts val="500"/>
              </a:spcBef>
              <a:spcAft>
                <a:spcPts val="0"/>
              </a:spcAft>
              <a:buClr>
                <a:srgbClr val="5C5C5C"/>
              </a:buClr>
              <a:buSzPts val="1800"/>
              <a:buNone/>
              <a:defRPr/>
            </a:lvl2pPr>
            <a:lvl3pPr indent="-228600" lvl="2" marL="1371600" algn="l">
              <a:lnSpc>
                <a:spcPct val="150000"/>
              </a:lnSpc>
              <a:spcBef>
                <a:spcPts val="500"/>
              </a:spcBef>
              <a:spcAft>
                <a:spcPts val="0"/>
              </a:spcAft>
              <a:buClr>
                <a:srgbClr val="5C5C5C"/>
              </a:buClr>
              <a:buSzPts val="1800"/>
              <a:buNone/>
              <a:defRPr/>
            </a:lvl3pPr>
            <a:lvl4pPr indent="-228600" lvl="3" marL="1828800" algn="l">
              <a:lnSpc>
                <a:spcPct val="90000"/>
              </a:lnSpc>
              <a:spcBef>
                <a:spcPts val="500"/>
              </a:spcBef>
              <a:spcAft>
                <a:spcPts val="0"/>
              </a:spcAft>
              <a:buClr>
                <a:srgbClr val="5C5C5C"/>
              </a:buClr>
              <a:buSzPts val="1800"/>
              <a:buNone/>
              <a:defRPr/>
            </a:lvl4pPr>
            <a:lvl5pPr indent="-228600" lvl="4" marL="2286000" algn="l">
              <a:lnSpc>
                <a:spcPct val="90000"/>
              </a:lnSpc>
              <a:spcBef>
                <a:spcPts val="500"/>
              </a:spcBef>
              <a:spcAft>
                <a:spcPts val="0"/>
              </a:spcAft>
              <a:buClr>
                <a:srgbClr val="5C5C5C"/>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Anchor">
  <p:cSld name="Blank No Anchor">
    <p:spTree>
      <p:nvGrpSpPr>
        <p:cNvPr id="17"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18" name="Shape 18"/>
        <p:cNvGrpSpPr/>
        <p:nvPr/>
      </p:nvGrpSpPr>
      <p:grpSpPr>
        <a:xfrm>
          <a:off x="0" y="0"/>
          <a:ext cx="0" cy="0"/>
          <a:chOff x="0" y="0"/>
          <a:chExt cx="0" cy="0"/>
        </a:xfrm>
      </p:grpSpPr>
      <p:sp>
        <p:nvSpPr>
          <p:cNvPr id="19" name="Google Shape;19;p91"/>
          <p:cNvSpPr txBox="1"/>
          <p:nvPr/>
        </p:nvSpPr>
        <p:spPr>
          <a:xfrm>
            <a:off x="4392184" y="4536670"/>
            <a:ext cx="3411600" cy="71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50"/>
              <a:buFont typeface="Arial"/>
              <a:buNone/>
            </a:pPr>
            <a:r>
              <a:rPr b="1" i="0" lang="en-CA" sz="4050" u="none" cap="none" strike="noStrike">
                <a:solidFill>
                  <a:srgbClr val="5C5C5C"/>
                </a:solidFill>
                <a:latin typeface="Lato"/>
                <a:ea typeface="Lato"/>
                <a:cs typeface="Lato"/>
                <a:sym typeface="Lato"/>
              </a:rPr>
              <a:t>THANK </a:t>
            </a:r>
            <a:r>
              <a:rPr b="1" i="0" lang="en-CA" sz="4000" u="none" cap="none" strike="noStrike">
                <a:solidFill>
                  <a:srgbClr val="5C5C5C"/>
                </a:solidFill>
                <a:latin typeface="Lato"/>
                <a:ea typeface="Lato"/>
                <a:cs typeface="Lato"/>
                <a:sym typeface="Lato"/>
              </a:rPr>
              <a:t>YOU</a:t>
            </a:r>
            <a:r>
              <a:rPr b="1" i="0" lang="en-CA" sz="4050" u="none" cap="none" strike="noStrike">
                <a:solidFill>
                  <a:srgbClr val="5C5C5C"/>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grpSp>
        <p:nvGrpSpPr>
          <p:cNvPr id="20" name="Google Shape;20;p91"/>
          <p:cNvGrpSpPr/>
          <p:nvPr/>
        </p:nvGrpSpPr>
        <p:grpSpPr>
          <a:xfrm>
            <a:off x="1978179" y="1820731"/>
            <a:ext cx="3219025" cy="1874040"/>
            <a:chOff x="1978179" y="1820731"/>
            <a:chExt cx="3219025" cy="1874040"/>
          </a:xfrm>
        </p:grpSpPr>
        <p:sp>
          <p:nvSpPr>
            <p:cNvPr id="21" name="Google Shape;21;p91"/>
            <p:cNvSpPr/>
            <p:nvPr/>
          </p:nvSpPr>
          <p:spPr>
            <a:xfrm>
              <a:off x="1978182" y="2695714"/>
              <a:ext cx="246063" cy="246063"/>
            </a:xfrm>
            <a:custGeom>
              <a:rect b="b" l="l" r="r" t="t"/>
              <a:pathLst>
                <a:path extrusionOk="0" h="380" w="38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178" y="74"/>
                  </a:moveTo>
                  <a:cubicBezTo>
                    <a:pt x="189" y="95"/>
                    <a:pt x="197" y="128"/>
                    <a:pt x="171" y="138"/>
                  </a:cubicBezTo>
                  <a:cubicBezTo>
                    <a:pt x="164" y="118"/>
                    <a:pt x="147" y="60"/>
                    <a:pt x="147" y="60"/>
                  </a:cubicBezTo>
                  <a:cubicBezTo>
                    <a:pt x="147" y="60"/>
                    <a:pt x="168" y="53"/>
                    <a:pt x="178" y="74"/>
                  </a:cubicBezTo>
                  <a:close/>
                  <a:moveTo>
                    <a:pt x="197" y="303"/>
                  </a:moveTo>
                  <a:cubicBezTo>
                    <a:pt x="180" y="290"/>
                    <a:pt x="145" y="253"/>
                    <a:pt x="124" y="201"/>
                  </a:cubicBezTo>
                  <a:cubicBezTo>
                    <a:pt x="112" y="173"/>
                    <a:pt x="109" y="142"/>
                    <a:pt x="109" y="107"/>
                  </a:cubicBezTo>
                  <a:cubicBezTo>
                    <a:pt x="110" y="76"/>
                    <a:pt x="123" y="67"/>
                    <a:pt x="136" y="63"/>
                  </a:cubicBezTo>
                  <a:cubicBezTo>
                    <a:pt x="161" y="140"/>
                    <a:pt x="161" y="140"/>
                    <a:pt x="161" y="140"/>
                  </a:cubicBezTo>
                  <a:cubicBezTo>
                    <a:pt x="161" y="140"/>
                    <a:pt x="144" y="146"/>
                    <a:pt x="151" y="168"/>
                  </a:cubicBezTo>
                  <a:cubicBezTo>
                    <a:pt x="151" y="168"/>
                    <a:pt x="157" y="206"/>
                    <a:pt x="188" y="243"/>
                  </a:cubicBezTo>
                  <a:cubicBezTo>
                    <a:pt x="192" y="250"/>
                    <a:pt x="199" y="250"/>
                    <a:pt x="208" y="243"/>
                  </a:cubicBezTo>
                  <a:cubicBezTo>
                    <a:pt x="214" y="260"/>
                    <a:pt x="244" y="314"/>
                    <a:pt x="244" y="314"/>
                  </a:cubicBezTo>
                  <a:cubicBezTo>
                    <a:pt x="244" y="314"/>
                    <a:pt x="225" y="322"/>
                    <a:pt x="197" y="303"/>
                  </a:cubicBezTo>
                  <a:close/>
                  <a:moveTo>
                    <a:pt x="257" y="309"/>
                  </a:moveTo>
                  <a:cubicBezTo>
                    <a:pt x="219" y="239"/>
                    <a:pt x="219" y="239"/>
                    <a:pt x="219" y="239"/>
                  </a:cubicBezTo>
                  <a:cubicBezTo>
                    <a:pt x="241" y="227"/>
                    <a:pt x="251" y="242"/>
                    <a:pt x="251" y="242"/>
                  </a:cubicBezTo>
                  <a:cubicBezTo>
                    <a:pt x="251" y="242"/>
                    <a:pt x="261" y="262"/>
                    <a:pt x="269" y="277"/>
                  </a:cubicBezTo>
                  <a:cubicBezTo>
                    <a:pt x="278" y="293"/>
                    <a:pt x="257" y="309"/>
                    <a:pt x="257" y="309"/>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22" name="Google Shape;22;p91"/>
            <p:cNvSpPr/>
            <p:nvPr/>
          </p:nvSpPr>
          <p:spPr>
            <a:xfrm>
              <a:off x="1978182" y="3065373"/>
              <a:ext cx="246063" cy="244475"/>
            </a:xfrm>
            <a:custGeom>
              <a:rect b="b" l="l" r="r" t="t"/>
              <a:pathLst>
                <a:path extrusionOk="0" h="380" w="38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275" y="274"/>
                  </a:moveTo>
                  <a:cubicBezTo>
                    <a:pt x="249" y="274"/>
                    <a:pt x="122" y="274"/>
                    <a:pt x="122" y="274"/>
                  </a:cubicBezTo>
                  <a:cubicBezTo>
                    <a:pt x="122" y="274"/>
                    <a:pt x="115" y="274"/>
                    <a:pt x="108" y="270"/>
                  </a:cubicBezTo>
                  <a:cubicBezTo>
                    <a:pt x="167" y="204"/>
                    <a:pt x="167" y="204"/>
                    <a:pt x="167" y="204"/>
                  </a:cubicBezTo>
                  <a:cubicBezTo>
                    <a:pt x="192" y="224"/>
                    <a:pt x="192" y="224"/>
                    <a:pt x="192" y="224"/>
                  </a:cubicBezTo>
                  <a:cubicBezTo>
                    <a:pt x="218" y="205"/>
                    <a:pt x="218" y="205"/>
                    <a:pt x="218" y="205"/>
                  </a:cubicBezTo>
                  <a:cubicBezTo>
                    <a:pt x="280" y="273"/>
                    <a:pt x="280" y="273"/>
                    <a:pt x="280" y="273"/>
                  </a:cubicBezTo>
                  <a:cubicBezTo>
                    <a:pt x="278" y="273"/>
                    <a:pt x="277" y="274"/>
                    <a:pt x="275" y="274"/>
                  </a:cubicBezTo>
                  <a:close/>
                  <a:moveTo>
                    <a:pt x="137" y="167"/>
                  </a:moveTo>
                  <a:cubicBezTo>
                    <a:pt x="137" y="149"/>
                    <a:pt x="137" y="149"/>
                    <a:pt x="137" y="149"/>
                  </a:cubicBezTo>
                  <a:cubicBezTo>
                    <a:pt x="252" y="148"/>
                    <a:pt x="252" y="148"/>
                    <a:pt x="252" y="148"/>
                  </a:cubicBezTo>
                  <a:cubicBezTo>
                    <a:pt x="252" y="170"/>
                    <a:pt x="252" y="170"/>
                    <a:pt x="252" y="170"/>
                  </a:cubicBezTo>
                  <a:cubicBezTo>
                    <a:pt x="193" y="211"/>
                    <a:pt x="193" y="211"/>
                    <a:pt x="193" y="211"/>
                  </a:cubicBezTo>
                  <a:lnTo>
                    <a:pt x="137" y="167"/>
                  </a:lnTo>
                  <a:close/>
                  <a:moveTo>
                    <a:pt x="292" y="262"/>
                  </a:moveTo>
                  <a:cubicBezTo>
                    <a:pt x="232" y="195"/>
                    <a:pt x="232" y="195"/>
                    <a:pt x="232" y="195"/>
                  </a:cubicBezTo>
                  <a:cubicBezTo>
                    <a:pt x="285" y="158"/>
                    <a:pt x="285" y="158"/>
                    <a:pt x="285" y="158"/>
                  </a:cubicBezTo>
                  <a:cubicBezTo>
                    <a:pt x="194" y="83"/>
                    <a:pt x="194" y="83"/>
                    <a:pt x="194" y="83"/>
                  </a:cubicBezTo>
                  <a:cubicBezTo>
                    <a:pt x="105" y="158"/>
                    <a:pt x="105" y="158"/>
                    <a:pt x="105" y="158"/>
                  </a:cubicBezTo>
                  <a:cubicBezTo>
                    <a:pt x="154" y="194"/>
                    <a:pt x="154" y="194"/>
                    <a:pt x="154" y="194"/>
                  </a:cubicBezTo>
                  <a:cubicBezTo>
                    <a:pt x="97" y="258"/>
                    <a:pt x="97" y="258"/>
                    <a:pt x="97" y="258"/>
                  </a:cubicBezTo>
                  <a:cubicBezTo>
                    <a:pt x="95" y="254"/>
                    <a:pt x="95" y="251"/>
                    <a:pt x="95" y="246"/>
                  </a:cubicBezTo>
                  <a:cubicBezTo>
                    <a:pt x="95" y="218"/>
                    <a:pt x="95" y="156"/>
                    <a:pt x="95" y="156"/>
                  </a:cubicBezTo>
                  <a:cubicBezTo>
                    <a:pt x="182" y="81"/>
                    <a:pt x="182" y="81"/>
                    <a:pt x="182" y="81"/>
                  </a:cubicBezTo>
                  <a:cubicBezTo>
                    <a:pt x="182" y="81"/>
                    <a:pt x="194" y="68"/>
                    <a:pt x="207" y="81"/>
                  </a:cubicBezTo>
                  <a:cubicBezTo>
                    <a:pt x="222" y="96"/>
                    <a:pt x="294" y="154"/>
                    <a:pt x="294" y="154"/>
                  </a:cubicBezTo>
                  <a:cubicBezTo>
                    <a:pt x="294" y="248"/>
                    <a:pt x="294" y="248"/>
                    <a:pt x="294" y="248"/>
                  </a:cubicBezTo>
                  <a:cubicBezTo>
                    <a:pt x="294" y="248"/>
                    <a:pt x="295" y="256"/>
                    <a:pt x="292" y="262"/>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grpSp>
          <p:nvGrpSpPr>
            <p:cNvPr id="23" name="Google Shape;23;p91"/>
            <p:cNvGrpSpPr/>
            <p:nvPr/>
          </p:nvGrpSpPr>
          <p:grpSpPr>
            <a:xfrm>
              <a:off x="1978179" y="3433932"/>
              <a:ext cx="246459" cy="247650"/>
              <a:chOff x="882651" y="3267075"/>
              <a:chExt cx="328613" cy="330200"/>
            </a:xfrm>
          </p:grpSpPr>
          <p:sp>
            <p:nvSpPr>
              <p:cNvPr id="24" name="Google Shape;24;p91"/>
              <p:cNvSpPr/>
              <p:nvPr/>
            </p:nvSpPr>
            <p:spPr>
              <a:xfrm>
                <a:off x="1052513" y="3335338"/>
                <a:ext cx="1500" cy="1500"/>
              </a:xfrm>
              <a:custGeom>
                <a:rect b="b" l="l" r="r" t="t"/>
                <a:pathLst>
                  <a:path extrusionOk="0" h="120000" w="120000">
                    <a:moveTo>
                      <a:pt x="0" y="0"/>
                    </a:moveTo>
                    <a:cubicBezTo>
                      <a:pt x="0" y="0"/>
                      <a:pt x="0" y="0"/>
                      <a:pt x="0" y="0"/>
                    </a:cubicBezTo>
                    <a:cubicBezTo>
                      <a:pt x="0" y="0"/>
                      <a:pt x="0" y="0"/>
                      <a:pt x="0" y="0"/>
                    </a:cubicBezTo>
                    <a:cubicBezTo>
                      <a:pt x="0" y="0"/>
                      <a:pt x="0" y="0"/>
                      <a:pt x="0" y="0"/>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25" name="Google Shape;25;p91"/>
              <p:cNvSpPr/>
              <p:nvPr/>
            </p:nvSpPr>
            <p:spPr>
              <a:xfrm>
                <a:off x="1003301" y="3387725"/>
                <a:ext cx="39688" cy="38100"/>
              </a:xfrm>
              <a:custGeom>
                <a:rect b="b" l="l" r="r" t="t"/>
                <a:pathLst>
                  <a:path extrusionOk="0" h="44" w="47">
                    <a:moveTo>
                      <a:pt x="0" y="44"/>
                    </a:moveTo>
                    <a:cubicBezTo>
                      <a:pt x="47" y="44"/>
                      <a:pt x="47" y="44"/>
                      <a:pt x="47" y="44"/>
                    </a:cubicBezTo>
                    <a:cubicBezTo>
                      <a:pt x="47" y="5"/>
                      <a:pt x="47" y="5"/>
                      <a:pt x="47" y="5"/>
                    </a:cubicBezTo>
                    <a:cubicBezTo>
                      <a:pt x="30" y="5"/>
                      <a:pt x="17" y="3"/>
                      <a:pt x="6" y="0"/>
                    </a:cubicBezTo>
                    <a:cubicBezTo>
                      <a:pt x="2" y="12"/>
                      <a:pt x="0" y="27"/>
                      <a:pt x="0" y="44"/>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26" name="Google Shape;26;p91"/>
              <p:cNvSpPr/>
              <p:nvPr/>
            </p:nvSpPr>
            <p:spPr>
              <a:xfrm>
                <a:off x="1003301" y="3435350"/>
                <a:ext cx="39688" cy="36512"/>
              </a:xfrm>
              <a:custGeom>
                <a:rect b="b" l="l" r="r" t="t"/>
                <a:pathLst>
                  <a:path extrusionOk="0" h="42" w="47">
                    <a:moveTo>
                      <a:pt x="6" y="42"/>
                    </a:moveTo>
                    <a:cubicBezTo>
                      <a:pt x="18" y="38"/>
                      <a:pt x="31" y="36"/>
                      <a:pt x="47" y="35"/>
                    </a:cubicBezTo>
                    <a:cubicBezTo>
                      <a:pt x="47" y="0"/>
                      <a:pt x="47" y="0"/>
                      <a:pt x="47" y="0"/>
                    </a:cubicBezTo>
                    <a:cubicBezTo>
                      <a:pt x="0" y="0"/>
                      <a:pt x="0" y="0"/>
                      <a:pt x="0" y="0"/>
                    </a:cubicBezTo>
                    <a:cubicBezTo>
                      <a:pt x="0" y="8"/>
                      <a:pt x="2" y="24"/>
                      <a:pt x="6" y="42"/>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27" name="Google Shape;27;p91"/>
              <p:cNvSpPr/>
              <p:nvPr/>
            </p:nvSpPr>
            <p:spPr>
              <a:xfrm>
                <a:off x="1065213" y="3335338"/>
                <a:ext cx="47625" cy="42862"/>
              </a:xfrm>
              <a:custGeom>
                <a:rect b="b" l="l" r="r" t="t"/>
                <a:pathLst>
                  <a:path extrusionOk="0" h="48" w="55">
                    <a:moveTo>
                      <a:pt x="32" y="48"/>
                    </a:moveTo>
                    <a:cubicBezTo>
                      <a:pt x="47" y="42"/>
                      <a:pt x="53" y="35"/>
                      <a:pt x="55" y="32"/>
                    </a:cubicBezTo>
                    <a:cubicBezTo>
                      <a:pt x="40" y="16"/>
                      <a:pt x="21" y="5"/>
                      <a:pt x="0" y="0"/>
                    </a:cubicBezTo>
                    <a:cubicBezTo>
                      <a:pt x="9" y="8"/>
                      <a:pt x="23" y="23"/>
                      <a:pt x="32" y="48"/>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28" name="Google Shape;28;p91"/>
              <p:cNvSpPr/>
              <p:nvPr/>
            </p:nvSpPr>
            <p:spPr>
              <a:xfrm>
                <a:off x="1009651" y="3335338"/>
                <a:ext cx="33338" cy="47625"/>
              </a:xfrm>
              <a:custGeom>
                <a:rect b="b" l="l" r="r" t="t"/>
                <a:pathLst>
                  <a:path extrusionOk="0" h="55" w="38">
                    <a:moveTo>
                      <a:pt x="37" y="4"/>
                    </a:moveTo>
                    <a:cubicBezTo>
                      <a:pt x="36" y="5"/>
                      <a:pt x="14" y="16"/>
                      <a:pt x="0" y="51"/>
                    </a:cubicBezTo>
                    <a:cubicBezTo>
                      <a:pt x="10" y="53"/>
                      <a:pt x="23" y="55"/>
                      <a:pt x="38" y="55"/>
                    </a:cubicBezTo>
                    <a:cubicBezTo>
                      <a:pt x="38" y="0"/>
                      <a:pt x="38" y="0"/>
                      <a:pt x="38" y="0"/>
                    </a:cubicBezTo>
                    <a:cubicBezTo>
                      <a:pt x="37" y="0"/>
                      <a:pt x="36" y="0"/>
                      <a:pt x="35" y="0"/>
                    </a:cubicBezTo>
                    <a:lnTo>
                      <a:pt x="37" y="4"/>
                    </a:ln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29" name="Google Shape;29;p91"/>
              <p:cNvSpPr/>
              <p:nvPr/>
            </p:nvSpPr>
            <p:spPr>
              <a:xfrm>
                <a:off x="957263" y="3435350"/>
                <a:ext cx="41275" cy="52387"/>
              </a:xfrm>
              <a:custGeom>
                <a:rect b="b" l="l" r="r" t="t"/>
                <a:pathLst>
                  <a:path extrusionOk="0" h="60" w="48">
                    <a:moveTo>
                      <a:pt x="41" y="0"/>
                    </a:moveTo>
                    <a:cubicBezTo>
                      <a:pt x="0" y="0"/>
                      <a:pt x="0" y="0"/>
                      <a:pt x="0" y="0"/>
                    </a:cubicBezTo>
                    <a:cubicBezTo>
                      <a:pt x="1" y="22"/>
                      <a:pt x="8" y="43"/>
                      <a:pt x="20" y="60"/>
                    </a:cubicBezTo>
                    <a:cubicBezTo>
                      <a:pt x="24" y="57"/>
                      <a:pt x="34" y="51"/>
                      <a:pt x="48" y="45"/>
                    </a:cubicBezTo>
                    <a:cubicBezTo>
                      <a:pt x="43" y="26"/>
                      <a:pt x="41" y="9"/>
                      <a:pt x="41" y="0"/>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30" name="Google Shape;30;p91"/>
              <p:cNvSpPr/>
              <p:nvPr/>
            </p:nvSpPr>
            <p:spPr>
              <a:xfrm>
                <a:off x="1009651" y="3475038"/>
                <a:ext cx="33338" cy="49212"/>
              </a:xfrm>
              <a:custGeom>
                <a:rect b="b" l="l" r="r" t="t"/>
                <a:pathLst>
                  <a:path extrusionOk="0" h="57" w="38">
                    <a:moveTo>
                      <a:pt x="38" y="57"/>
                    </a:moveTo>
                    <a:cubicBezTo>
                      <a:pt x="38" y="0"/>
                      <a:pt x="38" y="0"/>
                      <a:pt x="38" y="0"/>
                    </a:cubicBezTo>
                    <a:cubicBezTo>
                      <a:pt x="23" y="1"/>
                      <a:pt x="11" y="3"/>
                      <a:pt x="0" y="6"/>
                    </a:cubicBezTo>
                    <a:cubicBezTo>
                      <a:pt x="7" y="27"/>
                      <a:pt x="18" y="48"/>
                      <a:pt x="38" y="57"/>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31" name="Google Shape;31;p91"/>
              <p:cNvSpPr/>
              <p:nvPr/>
            </p:nvSpPr>
            <p:spPr>
              <a:xfrm>
                <a:off x="957263" y="3373438"/>
                <a:ext cx="41275" cy="52387"/>
              </a:xfrm>
              <a:custGeom>
                <a:rect b="b" l="l" r="r" t="t"/>
                <a:pathLst>
                  <a:path extrusionOk="0" h="61" w="48">
                    <a:moveTo>
                      <a:pt x="48" y="14"/>
                    </a:moveTo>
                    <a:cubicBezTo>
                      <a:pt x="33" y="9"/>
                      <a:pt x="25" y="4"/>
                      <a:pt x="20" y="0"/>
                    </a:cubicBezTo>
                    <a:cubicBezTo>
                      <a:pt x="8" y="17"/>
                      <a:pt x="1" y="38"/>
                      <a:pt x="0" y="61"/>
                    </a:cubicBezTo>
                    <a:cubicBezTo>
                      <a:pt x="41" y="61"/>
                      <a:pt x="41" y="61"/>
                      <a:pt x="41" y="61"/>
                    </a:cubicBezTo>
                    <a:cubicBezTo>
                      <a:pt x="41" y="43"/>
                      <a:pt x="44" y="27"/>
                      <a:pt x="48" y="14"/>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32" name="Google Shape;32;p91"/>
              <p:cNvSpPr/>
              <p:nvPr/>
            </p:nvSpPr>
            <p:spPr>
              <a:xfrm>
                <a:off x="979488" y="3482975"/>
                <a:ext cx="46038" cy="39687"/>
              </a:xfrm>
              <a:custGeom>
                <a:rect b="b" l="l" r="r" t="t"/>
                <a:pathLst>
                  <a:path extrusionOk="0" h="46" w="52">
                    <a:moveTo>
                      <a:pt x="0" y="13"/>
                    </a:moveTo>
                    <a:cubicBezTo>
                      <a:pt x="14" y="29"/>
                      <a:pt x="32" y="41"/>
                      <a:pt x="52" y="46"/>
                    </a:cubicBezTo>
                    <a:cubicBezTo>
                      <a:pt x="39" y="34"/>
                      <a:pt x="31" y="17"/>
                      <a:pt x="25" y="0"/>
                    </a:cubicBezTo>
                    <a:cubicBezTo>
                      <a:pt x="12" y="4"/>
                      <a:pt x="4" y="10"/>
                      <a:pt x="0" y="13"/>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33" name="Google Shape;33;p91"/>
              <p:cNvSpPr/>
              <p:nvPr/>
            </p:nvSpPr>
            <p:spPr>
              <a:xfrm>
                <a:off x="981076" y="3336925"/>
                <a:ext cx="47625" cy="39687"/>
              </a:xfrm>
              <a:custGeom>
                <a:rect b="b" l="l" r="r" t="t"/>
                <a:pathLst>
                  <a:path extrusionOk="0" h="46" w="55">
                    <a:moveTo>
                      <a:pt x="55" y="0"/>
                    </a:moveTo>
                    <a:cubicBezTo>
                      <a:pt x="33" y="5"/>
                      <a:pt x="14" y="17"/>
                      <a:pt x="0" y="34"/>
                    </a:cubicBezTo>
                    <a:cubicBezTo>
                      <a:pt x="3" y="36"/>
                      <a:pt x="10" y="41"/>
                      <a:pt x="24" y="46"/>
                    </a:cubicBezTo>
                    <a:cubicBezTo>
                      <a:pt x="33" y="22"/>
                      <a:pt x="45" y="8"/>
                      <a:pt x="55" y="0"/>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34" name="Google Shape;34;p91"/>
              <p:cNvSpPr/>
              <p:nvPr/>
            </p:nvSpPr>
            <p:spPr>
              <a:xfrm>
                <a:off x="1095376" y="3370263"/>
                <a:ext cx="42863" cy="55562"/>
              </a:xfrm>
              <a:custGeom>
                <a:rect b="b" l="l" r="r" t="t"/>
                <a:pathLst>
                  <a:path extrusionOk="0" h="64" w="50">
                    <a:moveTo>
                      <a:pt x="6" y="64"/>
                    </a:moveTo>
                    <a:cubicBezTo>
                      <a:pt x="50" y="64"/>
                      <a:pt x="50" y="64"/>
                      <a:pt x="50" y="64"/>
                    </a:cubicBezTo>
                    <a:cubicBezTo>
                      <a:pt x="49" y="40"/>
                      <a:pt x="41" y="18"/>
                      <a:pt x="27" y="0"/>
                    </a:cubicBezTo>
                    <a:cubicBezTo>
                      <a:pt x="23" y="5"/>
                      <a:pt x="15" y="12"/>
                      <a:pt x="0" y="18"/>
                    </a:cubicBezTo>
                    <a:cubicBezTo>
                      <a:pt x="4" y="31"/>
                      <a:pt x="6" y="46"/>
                      <a:pt x="6" y="64"/>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35" name="Google Shape;35;p91"/>
              <p:cNvSpPr/>
              <p:nvPr/>
            </p:nvSpPr>
            <p:spPr>
              <a:xfrm>
                <a:off x="1095376" y="3435350"/>
                <a:ext cx="42863" cy="53975"/>
              </a:xfrm>
              <a:custGeom>
                <a:rect b="b" l="l" r="r" t="t"/>
                <a:pathLst>
                  <a:path extrusionOk="0" h="62" w="50">
                    <a:moveTo>
                      <a:pt x="0" y="45"/>
                    </a:moveTo>
                    <a:cubicBezTo>
                      <a:pt x="16" y="51"/>
                      <a:pt x="25" y="59"/>
                      <a:pt x="28" y="62"/>
                    </a:cubicBezTo>
                    <a:cubicBezTo>
                      <a:pt x="41" y="45"/>
                      <a:pt x="49" y="23"/>
                      <a:pt x="50" y="0"/>
                    </a:cubicBezTo>
                    <a:cubicBezTo>
                      <a:pt x="6" y="0"/>
                      <a:pt x="6" y="0"/>
                      <a:pt x="6" y="0"/>
                    </a:cubicBezTo>
                    <a:cubicBezTo>
                      <a:pt x="6" y="8"/>
                      <a:pt x="4" y="26"/>
                      <a:pt x="0" y="45"/>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36" name="Google Shape;36;p91"/>
              <p:cNvSpPr/>
              <p:nvPr/>
            </p:nvSpPr>
            <p:spPr>
              <a:xfrm>
                <a:off x="1066801" y="3482975"/>
                <a:ext cx="47625" cy="41275"/>
              </a:xfrm>
              <a:custGeom>
                <a:rect b="b" l="l" r="r" t="t"/>
                <a:pathLst>
                  <a:path extrusionOk="0" h="48" w="54">
                    <a:moveTo>
                      <a:pt x="0" y="48"/>
                    </a:moveTo>
                    <a:cubicBezTo>
                      <a:pt x="21" y="43"/>
                      <a:pt x="39" y="32"/>
                      <a:pt x="54" y="16"/>
                    </a:cubicBezTo>
                    <a:cubicBezTo>
                      <a:pt x="52" y="14"/>
                      <a:pt x="44" y="7"/>
                      <a:pt x="29" y="0"/>
                    </a:cubicBezTo>
                    <a:cubicBezTo>
                      <a:pt x="23" y="18"/>
                      <a:pt x="14" y="36"/>
                      <a:pt x="0" y="48"/>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37" name="Google Shape;37;p91"/>
              <p:cNvSpPr/>
              <p:nvPr/>
            </p:nvSpPr>
            <p:spPr>
              <a:xfrm>
                <a:off x="882651" y="3267075"/>
                <a:ext cx="328613" cy="330200"/>
              </a:xfrm>
              <a:custGeom>
                <a:rect b="b" l="l" r="r" t="t"/>
                <a:pathLst>
                  <a:path extrusionOk="0" h="381" w="380">
                    <a:moveTo>
                      <a:pt x="190" y="0"/>
                    </a:moveTo>
                    <a:cubicBezTo>
                      <a:pt x="85" y="0"/>
                      <a:pt x="0" y="85"/>
                      <a:pt x="0" y="190"/>
                    </a:cubicBezTo>
                    <a:cubicBezTo>
                      <a:pt x="0" y="295"/>
                      <a:pt x="85" y="381"/>
                      <a:pt x="190" y="381"/>
                    </a:cubicBezTo>
                    <a:cubicBezTo>
                      <a:pt x="295" y="381"/>
                      <a:pt x="380" y="295"/>
                      <a:pt x="380" y="190"/>
                    </a:cubicBezTo>
                    <a:cubicBezTo>
                      <a:pt x="380" y="85"/>
                      <a:pt x="295" y="0"/>
                      <a:pt x="190" y="0"/>
                    </a:cubicBezTo>
                    <a:close/>
                    <a:moveTo>
                      <a:pt x="190" y="310"/>
                    </a:moveTo>
                    <a:cubicBezTo>
                      <a:pt x="127" y="310"/>
                      <a:pt x="75" y="256"/>
                      <a:pt x="75" y="189"/>
                    </a:cubicBezTo>
                    <a:cubicBezTo>
                      <a:pt x="75" y="121"/>
                      <a:pt x="127" y="67"/>
                      <a:pt x="190" y="67"/>
                    </a:cubicBezTo>
                    <a:cubicBezTo>
                      <a:pt x="254" y="67"/>
                      <a:pt x="306" y="121"/>
                      <a:pt x="306" y="189"/>
                    </a:cubicBezTo>
                    <a:cubicBezTo>
                      <a:pt x="306" y="256"/>
                      <a:pt x="254" y="310"/>
                      <a:pt x="190" y="310"/>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38" name="Google Shape;38;p91"/>
              <p:cNvSpPr/>
              <p:nvPr/>
            </p:nvSpPr>
            <p:spPr>
              <a:xfrm>
                <a:off x="1052513" y="3340100"/>
                <a:ext cx="30163" cy="42862"/>
              </a:xfrm>
              <a:custGeom>
                <a:rect b="b" l="l" r="r" t="t"/>
                <a:pathLst>
                  <a:path extrusionOk="0" h="51" w="35">
                    <a:moveTo>
                      <a:pt x="0" y="0"/>
                    </a:moveTo>
                    <a:cubicBezTo>
                      <a:pt x="0" y="51"/>
                      <a:pt x="0" y="51"/>
                      <a:pt x="0" y="51"/>
                    </a:cubicBezTo>
                    <a:cubicBezTo>
                      <a:pt x="14" y="50"/>
                      <a:pt x="26" y="49"/>
                      <a:pt x="35" y="47"/>
                    </a:cubicBezTo>
                    <a:cubicBezTo>
                      <a:pt x="24" y="16"/>
                      <a:pt x="6" y="3"/>
                      <a:pt x="0" y="0"/>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39" name="Google Shape;39;p91"/>
              <p:cNvSpPr/>
              <p:nvPr/>
            </p:nvSpPr>
            <p:spPr>
              <a:xfrm>
                <a:off x="1052513" y="3389313"/>
                <a:ext cx="39688" cy="36512"/>
              </a:xfrm>
              <a:custGeom>
                <a:rect b="b" l="l" r="r" t="t"/>
                <a:pathLst>
                  <a:path extrusionOk="0" h="43" w="45">
                    <a:moveTo>
                      <a:pt x="39" y="0"/>
                    </a:moveTo>
                    <a:cubicBezTo>
                      <a:pt x="28" y="3"/>
                      <a:pt x="16" y="4"/>
                      <a:pt x="0" y="4"/>
                    </a:cubicBezTo>
                    <a:cubicBezTo>
                      <a:pt x="0" y="43"/>
                      <a:pt x="0" y="43"/>
                      <a:pt x="0" y="43"/>
                    </a:cubicBezTo>
                    <a:cubicBezTo>
                      <a:pt x="45" y="43"/>
                      <a:pt x="45" y="43"/>
                      <a:pt x="45" y="43"/>
                    </a:cubicBezTo>
                    <a:cubicBezTo>
                      <a:pt x="44" y="26"/>
                      <a:pt x="42" y="12"/>
                      <a:pt x="39" y="0"/>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40" name="Google Shape;40;p91"/>
              <p:cNvSpPr/>
              <p:nvPr/>
            </p:nvSpPr>
            <p:spPr>
              <a:xfrm>
                <a:off x="1052513" y="3435350"/>
                <a:ext cx="38100" cy="34925"/>
              </a:xfrm>
              <a:custGeom>
                <a:rect b="b" l="l" r="r" t="t"/>
                <a:pathLst>
                  <a:path extrusionOk="0" h="41" w="44">
                    <a:moveTo>
                      <a:pt x="44" y="0"/>
                    </a:moveTo>
                    <a:cubicBezTo>
                      <a:pt x="0" y="0"/>
                      <a:pt x="0" y="0"/>
                      <a:pt x="0" y="0"/>
                    </a:cubicBezTo>
                    <a:cubicBezTo>
                      <a:pt x="0" y="35"/>
                      <a:pt x="0" y="35"/>
                      <a:pt x="0" y="35"/>
                    </a:cubicBezTo>
                    <a:cubicBezTo>
                      <a:pt x="15" y="36"/>
                      <a:pt x="28" y="38"/>
                      <a:pt x="38" y="41"/>
                    </a:cubicBezTo>
                    <a:cubicBezTo>
                      <a:pt x="42" y="24"/>
                      <a:pt x="44" y="8"/>
                      <a:pt x="44" y="0"/>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41" name="Google Shape;41;p91"/>
              <p:cNvSpPr/>
              <p:nvPr/>
            </p:nvSpPr>
            <p:spPr>
              <a:xfrm>
                <a:off x="1052513" y="3475038"/>
                <a:ext cx="30163" cy="47625"/>
              </a:xfrm>
              <a:custGeom>
                <a:rect b="b" l="l" r="r" t="t"/>
                <a:pathLst>
                  <a:path extrusionOk="0" h="56" w="35">
                    <a:moveTo>
                      <a:pt x="0" y="0"/>
                    </a:moveTo>
                    <a:cubicBezTo>
                      <a:pt x="0" y="56"/>
                      <a:pt x="0" y="56"/>
                      <a:pt x="0" y="56"/>
                    </a:cubicBezTo>
                    <a:cubicBezTo>
                      <a:pt x="18" y="46"/>
                      <a:pt x="29" y="26"/>
                      <a:pt x="35" y="5"/>
                    </a:cubicBezTo>
                    <a:cubicBezTo>
                      <a:pt x="26" y="2"/>
                      <a:pt x="14" y="0"/>
                      <a:pt x="0" y="0"/>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grpSp>
        <p:sp>
          <p:nvSpPr>
            <p:cNvPr id="42" name="Google Shape;42;p91"/>
            <p:cNvSpPr/>
            <p:nvPr/>
          </p:nvSpPr>
          <p:spPr>
            <a:xfrm>
              <a:off x="1978182" y="1924675"/>
              <a:ext cx="246063" cy="247650"/>
            </a:xfrm>
            <a:custGeom>
              <a:rect b="b" l="l" r="r" t="t"/>
              <a:pathLst>
                <a:path extrusionOk="0" h="381" w="381">
                  <a:moveTo>
                    <a:pt x="191" y="0"/>
                  </a:moveTo>
                  <a:cubicBezTo>
                    <a:pt x="86" y="0"/>
                    <a:pt x="0" y="85"/>
                    <a:pt x="0" y="191"/>
                  </a:cubicBezTo>
                  <a:cubicBezTo>
                    <a:pt x="0" y="296"/>
                    <a:pt x="86" y="381"/>
                    <a:pt x="191" y="381"/>
                  </a:cubicBezTo>
                  <a:cubicBezTo>
                    <a:pt x="296" y="381"/>
                    <a:pt x="381" y="296"/>
                    <a:pt x="381" y="191"/>
                  </a:cubicBezTo>
                  <a:cubicBezTo>
                    <a:pt x="381" y="85"/>
                    <a:pt x="296" y="0"/>
                    <a:pt x="191" y="0"/>
                  </a:cubicBezTo>
                  <a:close/>
                  <a:moveTo>
                    <a:pt x="221" y="287"/>
                  </a:moveTo>
                  <a:cubicBezTo>
                    <a:pt x="221" y="235"/>
                    <a:pt x="221" y="235"/>
                    <a:pt x="221" y="235"/>
                  </a:cubicBezTo>
                  <a:cubicBezTo>
                    <a:pt x="163" y="235"/>
                    <a:pt x="163" y="235"/>
                    <a:pt x="163" y="235"/>
                  </a:cubicBezTo>
                  <a:cubicBezTo>
                    <a:pt x="162" y="287"/>
                    <a:pt x="162" y="287"/>
                    <a:pt x="162" y="287"/>
                  </a:cubicBezTo>
                  <a:cubicBezTo>
                    <a:pt x="162" y="287"/>
                    <a:pt x="109" y="288"/>
                    <a:pt x="109" y="259"/>
                  </a:cubicBezTo>
                  <a:cubicBezTo>
                    <a:pt x="109" y="229"/>
                    <a:pt x="109" y="205"/>
                    <a:pt x="109" y="205"/>
                  </a:cubicBezTo>
                  <a:cubicBezTo>
                    <a:pt x="189" y="126"/>
                    <a:pt x="189" y="126"/>
                    <a:pt x="189" y="126"/>
                  </a:cubicBezTo>
                  <a:cubicBezTo>
                    <a:pt x="273" y="206"/>
                    <a:pt x="273" y="206"/>
                    <a:pt x="273" y="206"/>
                  </a:cubicBezTo>
                  <a:cubicBezTo>
                    <a:pt x="273" y="260"/>
                    <a:pt x="273" y="260"/>
                    <a:pt x="273" y="260"/>
                  </a:cubicBezTo>
                  <a:cubicBezTo>
                    <a:pt x="273" y="260"/>
                    <a:pt x="279" y="288"/>
                    <a:pt x="221" y="287"/>
                  </a:cubicBezTo>
                  <a:close/>
                  <a:moveTo>
                    <a:pt x="292" y="201"/>
                  </a:moveTo>
                  <a:cubicBezTo>
                    <a:pt x="189" y="104"/>
                    <a:pt x="189" y="104"/>
                    <a:pt x="189" y="104"/>
                  </a:cubicBezTo>
                  <a:cubicBezTo>
                    <a:pt x="89" y="201"/>
                    <a:pt x="89" y="201"/>
                    <a:pt x="89" y="201"/>
                  </a:cubicBezTo>
                  <a:cubicBezTo>
                    <a:pt x="67" y="183"/>
                    <a:pt x="87" y="165"/>
                    <a:pt x="87" y="165"/>
                  </a:cubicBezTo>
                  <a:cubicBezTo>
                    <a:pt x="87" y="165"/>
                    <a:pt x="153" y="102"/>
                    <a:pt x="171" y="86"/>
                  </a:cubicBezTo>
                  <a:cubicBezTo>
                    <a:pt x="188" y="71"/>
                    <a:pt x="208" y="86"/>
                    <a:pt x="208" y="86"/>
                  </a:cubicBezTo>
                  <a:cubicBezTo>
                    <a:pt x="208" y="86"/>
                    <a:pt x="287" y="158"/>
                    <a:pt x="301" y="174"/>
                  </a:cubicBezTo>
                  <a:cubicBezTo>
                    <a:pt x="315" y="189"/>
                    <a:pt x="292" y="201"/>
                    <a:pt x="292" y="201"/>
                  </a:cubicBezTo>
                  <a:close/>
                </a:path>
              </a:pathLst>
            </a:custGeom>
            <a:solidFill>
              <a:srgbClr val="3BC7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FEFEFE"/>
                </a:solidFill>
                <a:latin typeface="Lato"/>
                <a:ea typeface="Lato"/>
                <a:cs typeface="Lato"/>
                <a:sym typeface="Lato"/>
              </a:endParaRPr>
            </a:p>
          </p:txBody>
        </p:sp>
        <p:sp>
          <p:nvSpPr>
            <p:cNvPr id="43" name="Google Shape;43;p91"/>
            <p:cNvSpPr txBox="1"/>
            <p:nvPr/>
          </p:nvSpPr>
          <p:spPr>
            <a:xfrm>
              <a:off x="2317204" y="1820731"/>
              <a:ext cx="2880000" cy="759300"/>
            </a:xfrm>
            <a:prstGeom prst="rect">
              <a:avLst/>
            </a:prstGeom>
            <a:noFill/>
            <a:ln>
              <a:noFill/>
            </a:ln>
          </p:spPr>
          <p:txBody>
            <a:bodyPr anchorCtr="0" anchor="t" bIns="45700" lIns="91425" spcFirstLastPara="1" rIns="91425" wrap="square" tIns="45700">
              <a:noAutofit/>
            </a:bodyPr>
            <a:lstStyle/>
            <a:p>
              <a:pPr indent="0" lvl="0" marL="0" marR="0" rtl="0" algn="l">
                <a:lnSpc>
                  <a:spcPct val="184285"/>
                </a:lnSpc>
                <a:spcBef>
                  <a:spcPts val="0"/>
                </a:spcBef>
                <a:spcAft>
                  <a:spcPts val="0"/>
                </a:spcAft>
                <a:buClr>
                  <a:srgbClr val="000000"/>
                </a:buClr>
                <a:buSzPts val="1400"/>
                <a:buFont typeface="Arial"/>
                <a:buNone/>
              </a:pPr>
              <a:r>
                <a:rPr b="0" i="0" lang="en-CA" sz="1400" u="none" cap="none" strike="noStrike">
                  <a:solidFill>
                    <a:srgbClr val="5C5C5C"/>
                  </a:solidFill>
                  <a:latin typeface="Lato"/>
                  <a:ea typeface="Lato"/>
                  <a:cs typeface="Lato"/>
                  <a:sym typeface="Lato"/>
                </a:rPr>
                <a:t>Upper 424 Aviation Rd NE, </a:t>
              </a:r>
              <a:endParaRPr b="0" i="0" sz="1400" u="none" cap="none" strike="noStrike">
                <a:solidFill>
                  <a:srgbClr val="000000"/>
                </a:solidFill>
                <a:latin typeface="Arial"/>
                <a:ea typeface="Arial"/>
                <a:cs typeface="Arial"/>
                <a:sym typeface="Arial"/>
              </a:endParaRPr>
            </a:p>
            <a:p>
              <a:pPr indent="0" lvl="0" marL="0" marR="0" rtl="0" algn="l">
                <a:lnSpc>
                  <a:spcPct val="184285"/>
                </a:lnSpc>
                <a:spcBef>
                  <a:spcPts val="0"/>
                </a:spcBef>
                <a:spcAft>
                  <a:spcPts val="0"/>
                </a:spcAft>
                <a:buClr>
                  <a:srgbClr val="000000"/>
                </a:buClr>
                <a:buSzPts val="1400"/>
                <a:buFont typeface="Arial"/>
                <a:buNone/>
              </a:pPr>
              <a:r>
                <a:rPr b="0" i="0" lang="en-CA" sz="1400" u="none" cap="none" strike="noStrike">
                  <a:solidFill>
                    <a:srgbClr val="5C5C5C"/>
                  </a:solidFill>
                  <a:latin typeface="Lato"/>
                  <a:ea typeface="Lato"/>
                  <a:cs typeface="Lato"/>
                  <a:sym typeface="Lato"/>
                </a:rPr>
                <a:t>Calgary AB T2E 8H6, Canada</a:t>
              </a:r>
              <a:endParaRPr b="0" i="0" sz="1400" u="none" cap="none" strike="noStrike">
                <a:solidFill>
                  <a:srgbClr val="000000"/>
                </a:solidFill>
                <a:latin typeface="Arial"/>
                <a:ea typeface="Arial"/>
                <a:cs typeface="Arial"/>
                <a:sym typeface="Arial"/>
              </a:endParaRPr>
            </a:p>
          </p:txBody>
        </p:sp>
        <p:sp>
          <p:nvSpPr>
            <p:cNvPr id="44" name="Google Shape;44;p91"/>
            <p:cNvSpPr txBox="1"/>
            <p:nvPr/>
          </p:nvSpPr>
          <p:spPr>
            <a:xfrm>
              <a:off x="2289909" y="2584462"/>
              <a:ext cx="2880000" cy="360000"/>
            </a:xfrm>
            <a:prstGeom prst="rect">
              <a:avLst/>
            </a:prstGeom>
            <a:noFill/>
            <a:ln>
              <a:noFill/>
            </a:ln>
          </p:spPr>
          <p:txBody>
            <a:bodyPr anchorCtr="0" anchor="t" bIns="45700" lIns="91425" spcFirstLastPara="1" rIns="91425" wrap="square" tIns="45700">
              <a:noAutofit/>
            </a:bodyPr>
            <a:lstStyle/>
            <a:p>
              <a:pPr indent="0" lvl="0" marL="0" marR="0" rtl="0" algn="l">
                <a:lnSpc>
                  <a:spcPct val="184285"/>
                </a:lnSpc>
                <a:spcBef>
                  <a:spcPts val="0"/>
                </a:spcBef>
                <a:spcAft>
                  <a:spcPts val="0"/>
                </a:spcAft>
                <a:buClr>
                  <a:srgbClr val="000000"/>
                </a:buClr>
                <a:buSzPts val="1400"/>
                <a:buFont typeface="Arial"/>
                <a:buNone/>
              </a:pPr>
              <a:r>
                <a:rPr b="0" i="0" lang="en-CA" sz="1400" u="none" cap="none" strike="noStrike">
                  <a:solidFill>
                    <a:srgbClr val="5C5C5C"/>
                  </a:solidFill>
                  <a:latin typeface="Lato"/>
                  <a:ea typeface="Lato"/>
                  <a:cs typeface="Lato"/>
                  <a:sym typeface="Lato"/>
                </a:rPr>
                <a:t>+ 1 403 243 3285</a:t>
              </a:r>
              <a:endParaRPr b="0" i="0" sz="1400" u="none" cap="none" strike="noStrike">
                <a:solidFill>
                  <a:srgbClr val="000000"/>
                </a:solidFill>
                <a:latin typeface="Arial"/>
                <a:ea typeface="Arial"/>
                <a:cs typeface="Arial"/>
                <a:sym typeface="Arial"/>
              </a:endParaRPr>
            </a:p>
          </p:txBody>
        </p:sp>
        <p:sp>
          <p:nvSpPr>
            <p:cNvPr id="45" name="Google Shape;45;p91"/>
            <p:cNvSpPr txBox="1"/>
            <p:nvPr/>
          </p:nvSpPr>
          <p:spPr>
            <a:xfrm>
              <a:off x="2317203" y="2949443"/>
              <a:ext cx="2880000" cy="360000"/>
            </a:xfrm>
            <a:prstGeom prst="rect">
              <a:avLst/>
            </a:prstGeom>
            <a:noFill/>
            <a:ln>
              <a:noFill/>
            </a:ln>
          </p:spPr>
          <p:txBody>
            <a:bodyPr anchorCtr="0" anchor="t" bIns="45700" lIns="91425" spcFirstLastPara="1" rIns="91425" wrap="square" tIns="45700">
              <a:noAutofit/>
            </a:bodyPr>
            <a:lstStyle/>
            <a:p>
              <a:pPr indent="0" lvl="0" marL="0" marR="0" rtl="0" algn="l">
                <a:lnSpc>
                  <a:spcPct val="184285"/>
                </a:lnSpc>
                <a:spcBef>
                  <a:spcPts val="0"/>
                </a:spcBef>
                <a:spcAft>
                  <a:spcPts val="0"/>
                </a:spcAft>
                <a:buClr>
                  <a:srgbClr val="000000"/>
                </a:buClr>
                <a:buSzPts val="1400"/>
                <a:buFont typeface="Arial"/>
                <a:buNone/>
              </a:pPr>
              <a:r>
                <a:rPr b="0" i="0" lang="en-CA" sz="1400" u="none" cap="none" strike="noStrike">
                  <a:solidFill>
                    <a:srgbClr val="5C5C5C"/>
                  </a:solidFill>
                  <a:latin typeface="Lato"/>
                  <a:ea typeface="Lato"/>
                  <a:cs typeface="Lato"/>
                  <a:sym typeface="Lato"/>
                </a:rPr>
                <a:t>cawst@cawst.org</a:t>
              </a:r>
              <a:endParaRPr b="0" i="0" sz="1400" u="none" cap="none" strike="noStrike">
                <a:solidFill>
                  <a:srgbClr val="000000"/>
                </a:solidFill>
                <a:latin typeface="Arial"/>
                <a:ea typeface="Arial"/>
                <a:cs typeface="Arial"/>
                <a:sym typeface="Arial"/>
              </a:endParaRPr>
            </a:p>
          </p:txBody>
        </p:sp>
        <p:sp>
          <p:nvSpPr>
            <p:cNvPr id="46" name="Google Shape;46;p91"/>
            <p:cNvSpPr txBox="1"/>
            <p:nvPr/>
          </p:nvSpPr>
          <p:spPr>
            <a:xfrm>
              <a:off x="2317203" y="3314071"/>
              <a:ext cx="2880000" cy="380700"/>
            </a:xfrm>
            <a:prstGeom prst="rect">
              <a:avLst/>
            </a:prstGeom>
            <a:noFill/>
            <a:ln>
              <a:noFill/>
            </a:ln>
          </p:spPr>
          <p:txBody>
            <a:bodyPr anchorCtr="0" anchor="t" bIns="45700" lIns="91425" spcFirstLastPara="1" rIns="91425" wrap="square" tIns="45700">
              <a:noAutofit/>
            </a:bodyPr>
            <a:lstStyle/>
            <a:p>
              <a:pPr indent="0" lvl="0" marL="0" marR="0" rtl="0" algn="l">
                <a:lnSpc>
                  <a:spcPct val="184285"/>
                </a:lnSpc>
                <a:spcBef>
                  <a:spcPts val="0"/>
                </a:spcBef>
                <a:spcAft>
                  <a:spcPts val="0"/>
                </a:spcAft>
                <a:buClr>
                  <a:srgbClr val="000000"/>
                </a:buClr>
                <a:buSzPts val="1400"/>
                <a:buFont typeface="Arial"/>
                <a:buNone/>
              </a:pPr>
              <a:r>
                <a:rPr b="0" i="0" lang="en-CA" sz="1400" u="none" cap="none" strike="noStrike">
                  <a:solidFill>
                    <a:srgbClr val="5C5C5C"/>
                  </a:solidFill>
                  <a:latin typeface="Lato"/>
                  <a:ea typeface="Lato"/>
                  <a:cs typeface="Lato"/>
                  <a:sym typeface="Lato"/>
                </a:rPr>
                <a:t>cawst.org</a:t>
              </a:r>
              <a:endParaRPr b="0" i="0" sz="1400" u="none" cap="none" strike="noStrike">
                <a:solidFill>
                  <a:srgbClr val="5C5C5C"/>
                </a:solidFill>
                <a:latin typeface="Lato"/>
                <a:ea typeface="Lato"/>
                <a:cs typeface="Lato"/>
                <a:sym typeface="Lato"/>
              </a:endParaRPr>
            </a:p>
          </p:txBody>
        </p:sp>
      </p:grpSp>
      <p:pic>
        <p:nvPicPr>
          <p:cNvPr descr="cawst_logo--high_res_full_name--colour.png" id="47" name="Google Shape;47;p91"/>
          <p:cNvPicPr preferRelativeResize="0"/>
          <p:nvPr/>
        </p:nvPicPr>
        <p:blipFill rotWithShape="1">
          <a:blip r:embed="rId2">
            <a:alphaModFix/>
          </a:blip>
          <a:srcRect b="0" l="0" r="0" t="0"/>
          <a:stretch/>
        </p:blipFill>
        <p:spPr>
          <a:xfrm>
            <a:off x="6524117" y="1930476"/>
            <a:ext cx="4118370" cy="148146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guide id="3" orient="horz" pos="123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Text Slide">
    <p:spTree>
      <p:nvGrpSpPr>
        <p:cNvPr id="54" name="Shape 54"/>
        <p:cNvGrpSpPr/>
        <p:nvPr/>
      </p:nvGrpSpPr>
      <p:grpSpPr>
        <a:xfrm>
          <a:off x="0" y="0"/>
          <a:ext cx="0" cy="0"/>
          <a:chOff x="0" y="0"/>
          <a:chExt cx="0" cy="0"/>
        </a:xfrm>
      </p:grpSpPr>
      <p:sp>
        <p:nvSpPr>
          <p:cNvPr id="55" name="Google Shape;55;p8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C5C5C"/>
              </a:buClr>
              <a:buSzPts val="4000"/>
              <a:buFont typeface="Lat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CA"/>
              <a:t>‹#›</a:t>
            </a:fld>
            <a:endParaRPr/>
          </a:p>
        </p:txBody>
      </p:sp>
      <p:sp>
        <p:nvSpPr>
          <p:cNvPr id="57" name="Google Shape;57;p81"/>
          <p:cNvSpPr txBox="1"/>
          <p:nvPr>
            <p:ph idx="1" type="body"/>
          </p:nvPr>
        </p:nvSpPr>
        <p:spPr>
          <a:xfrm>
            <a:off x="1440000" y="1808163"/>
            <a:ext cx="9360000" cy="4357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rgbClr val="5C5C5C"/>
              </a:buClr>
              <a:buSzPts val="2000"/>
              <a:buNone/>
              <a:defRPr sz="2000"/>
            </a:lvl1pPr>
            <a:lvl2pPr indent="-228600" lvl="1" marL="914400" algn="l">
              <a:lnSpc>
                <a:spcPct val="150000"/>
              </a:lnSpc>
              <a:spcBef>
                <a:spcPts val="500"/>
              </a:spcBef>
              <a:spcAft>
                <a:spcPts val="0"/>
              </a:spcAft>
              <a:buClr>
                <a:srgbClr val="5C5C5C"/>
              </a:buClr>
              <a:buSzPts val="2000"/>
              <a:buNone/>
              <a:defRPr sz="2000"/>
            </a:lvl2pPr>
            <a:lvl3pPr indent="-228600" lvl="2" marL="1371600" algn="l">
              <a:lnSpc>
                <a:spcPct val="150000"/>
              </a:lnSpc>
              <a:spcBef>
                <a:spcPts val="500"/>
              </a:spcBef>
              <a:spcAft>
                <a:spcPts val="0"/>
              </a:spcAft>
              <a:buClr>
                <a:srgbClr val="5C5C5C"/>
              </a:buClr>
              <a:buSzPts val="2000"/>
              <a:buNone/>
              <a:defRPr sz="2000"/>
            </a:lvl3pPr>
            <a:lvl4pPr indent="-228600" lvl="3" marL="1828800" algn="l">
              <a:lnSpc>
                <a:spcPct val="150000"/>
              </a:lnSpc>
              <a:spcBef>
                <a:spcPts val="500"/>
              </a:spcBef>
              <a:spcAft>
                <a:spcPts val="0"/>
              </a:spcAft>
              <a:buClr>
                <a:srgbClr val="5C5C5C"/>
              </a:buClr>
              <a:buSzPts val="2000"/>
              <a:buNone/>
              <a:defRPr sz="2000"/>
            </a:lvl4pPr>
            <a:lvl5pPr indent="-228600" lvl="4" marL="2286000" algn="l">
              <a:lnSpc>
                <a:spcPct val="150000"/>
              </a:lnSpc>
              <a:spcBef>
                <a:spcPts val="500"/>
              </a:spcBef>
              <a:spcAft>
                <a:spcPts val="0"/>
              </a:spcAft>
              <a:buClr>
                <a:srgbClr val="5C5C5C"/>
              </a:buClr>
              <a:buSzPts val="2000"/>
              <a:buNone/>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Slide">
  <p:cSld name="Number Slide">
    <p:spTree>
      <p:nvGrpSpPr>
        <p:cNvPr id="58" name="Shape 58"/>
        <p:cNvGrpSpPr/>
        <p:nvPr/>
      </p:nvGrpSpPr>
      <p:grpSpPr>
        <a:xfrm>
          <a:off x="0" y="0"/>
          <a:ext cx="0" cy="0"/>
          <a:chOff x="0" y="0"/>
          <a:chExt cx="0" cy="0"/>
        </a:xfrm>
      </p:grpSpPr>
      <p:sp>
        <p:nvSpPr>
          <p:cNvPr id="59" name="Google Shape;59;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C5C5C"/>
              </a:buClr>
              <a:buSzPts val="4000"/>
              <a:buFont typeface="Lato Light"/>
              <a:buNone/>
              <a:defRPr>
                <a:latin typeface="Lato Light"/>
                <a:ea typeface="Lato Light"/>
                <a:cs typeface="Lato Light"/>
                <a:sym typeface="Lat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CA"/>
              <a:t>‹#›</a:t>
            </a:fld>
            <a:endParaRPr/>
          </a:p>
        </p:txBody>
      </p:sp>
      <p:sp>
        <p:nvSpPr>
          <p:cNvPr id="61" name="Google Shape;61;p84"/>
          <p:cNvSpPr txBox="1"/>
          <p:nvPr>
            <p:ph idx="1" type="body"/>
          </p:nvPr>
        </p:nvSpPr>
        <p:spPr>
          <a:xfrm>
            <a:off x="1440000" y="1808163"/>
            <a:ext cx="9360000" cy="4357687"/>
          </a:xfrm>
          <a:prstGeom prst="rect">
            <a:avLst/>
          </a:prstGeom>
          <a:noFill/>
          <a:ln>
            <a:noFill/>
          </a:ln>
        </p:spPr>
        <p:txBody>
          <a:bodyPr anchorCtr="0" anchor="t" bIns="45700" lIns="91425" spcFirstLastPara="1" rIns="91425" wrap="square" tIns="45700">
            <a:normAutofit/>
          </a:bodyPr>
          <a:lstStyle>
            <a:lvl1pPr indent="-355600" lvl="0" marL="457200" algn="l">
              <a:lnSpc>
                <a:spcPct val="150000"/>
              </a:lnSpc>
              <a:spcBef>
                <a:spcPts val="1000"/>
              </a:spcBef>
              <a:spcAft>
                <a:spcPts val="0"/>
              </a:spcAft>
              <a:buClr>
                <a:srgbClr val="5C5C5C"/>
              </a:buClr>
              <a:buSzPts val="2000"/>
              <a:buFont typeface="Calibri"/>
              <a:buAutoNum type="arabicPeriod"/>
              <a:defRPr sz="2000"/>
            </a:lvl1pPr>
            <a:lvl2pPr indent="-355600" lvl="1" marL="914400" algn="l">
              <a:lnSpc>
                <a:spcPct val="150000"/>
              </a:lnSpc>
              <a:spcBef>
                <a:spcPts val="500"/>
              </a:spcBef>
              <a:spcAft>
                <a:spcPts val="0"/>
              </a:spcAft>
              <a:buClr>
                <a:srgbClr val="5C5C5C"/>
              </a:buClr>
              <a:buSzPts val="2000"/>
              <a:buFont typeface="Arial"/>
              <a:buChar char="•"/>
              <a:defRPr sz="2000"/>
            </a:lvl2pPr>
            <a:lvl3pPr indent="-355600" lvl="2" marL="1371600" algn="l">
              <a:lnSpc>
                <a:spcPct val="150000"/>
              </a:lnSpc>
              <a:spcBef>
                <a:spcPts val="500"/>
              </a:spcBef>
              <a:spcAft>
                <a:spcPts val="0"/>
              </a:spcAft>
              <a:buClr>
                <a:srgbClr val="5C5C5C"/>
              </a:buClr>
              <a:buSzPts val="2000"/>
              <a:buFont typeface="Arial"/>
              <a:buChar char="•"/>
              <a:defRPr sz="2000"/>
            </a:lvl3pPr>
            <a:lvl4pPr indent="-355600" lvl="3" marL="1828800" algn="l">
              <a:lnSpc>
                <a:spcPct val="150000"/>
              </a:lnSpc>
              <a:spcBef>
                <a:spcPts val="500"/>
              </a:spcBef>
              <a:spcAft>
                <a:spcPts val="0"/>
              </a:spcAft>
              <a:buClr>
                <a:srgbClr val="5C5C5C"/>
              </a:buClr>
              <a:buSzPts val="2000"/>
              <a:buFont typeface="Arial"/>
              <a:buChar char="•"/>
              <a:defRPr sz="2000"/>
            </a:lvl4pPr>
            <a:lvl5pPr indent="-355600" lvl="4" marL="2286000" algn="l">
              <a:lnSpc>
                <a:spcPct val="150000"/>
              </a:lnSpc>
              <a:spcBef>
                <a:spcPts val="500"/>
              </a:spcBef>
              <a:spcAft>
                <a:spcPts val="0"/>
              </a:spcAft>
              <a:buClr>
                <a:srgbClr val="5C5C5C"/>
              </a:buClr>
              <a:buSzPts val="2000"/>
              <a:buFont typeface="Arial"/>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Number Slide">
  <p:cSld name="1_Number Slide">
    <p:spTree>
      <p:nvGrpSpPr>
        <p:cNvPr id="62" name="Shape 62"/>
        <p:cNvGrpSpPr/>
        <p:nvPr/>
      </p:nvGrpSpPr>
      <p:grpSpPr>
        <a:xfrm>
          <a:off x="0" y="0"/>
          <a:ext cx="0" cy="0"/>
          <a:chOff x="0" y="0"/>
          <a:chExt cx="0" cy="0"/>
        </a:xfrm>
      </p:grpSpPr>
      <p:sp>
        <p:nvSpPr>
          <p:cNvPr id="63" name="Google Shape;63;p8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CA"/>
              <a:t>‹#›</a:t>
            </a:fld>
            <a:endParaRPr/>
          </a:p>
        </p:txBody>
      </p:sp>
      <p:sp>
        <p:nvSpPr>
          <p:cNvPr id="65" name="Google Shape;65;p85"/>
          <p:cNvSpPr txBox="1"/>
          <p:nvPr>
            <p:ph idx="1" type="body"/>
          </p:nvPr>
        </p:nvSpPr>
        <p:spPr>
          <a:xfrm>
            <a:off x="1440000" y="1808163"/>
            <a:ext cx="9360000" cy="4357687"/>
          </a:xfrm>
          <a:prstGeom prst="rect">
            <a:avLst/>
          </a:prstGeom>
          <a:noFill/>
          <a:ln>
            <a:noFill/>
          </a:ln>
        </p:spPr>
        <p:txBody>
          <a:bodyPr anchorCtr="0" anchor="t" bIns="45700" lIns="91425" spcFirstLastPara="1" rIns="91425" wrap="square" tIns="45700">
            <a:normAutofit/>
          </a:bodyPr>
          <a:lstStyle>
            <a:lvl1pPr indent="-355600" lvl="0" marL="457200" algn="l">
              <a:lnSpc>
                <a:spcPct val="150000"/>
              </a:lnSpc>
              <a:spcBef>
                <a:spcPts val="1000"/>
              </a:spcBef>
              <a:spcAft>
                <a:spcPts val="0"/>
              </a:spcAft>
              <a:buSzPts val="2000"/>
              <a:buFont typeface="Arial"/>
              <a:buAutoNum type="arabicPeriod"/>
              <a:defRPr sz="2000"/>
            </a:lvl1pPr>
            <a:lvl2pPr indent="-355600" lvl="1" marL="914400" algn="l">
              <a:lnSpc>
                <a:spcPct val="150000"/>
              </a:lnSpc>
              <a:spcBef>
                <a:spcPts val="500"/>
              </a:spcBef>
              <a:spcAft>
                <a:spcPts val="0"/>
              </a:spcAft>
              <a:buSzPts val="2000"/>
              <a:buFont typeface="Arial"/>
              <a:buChar char="•"/>
              <a:defRPr sz="2000"/>
            </a:lvl2pPr>
            <a:lvl3pPr indent="-355600" lvl="2" marL="1371600" algn="l">
              <a:lnSpc>
                <a:spcPct val="150000"/>
              </a:lnSpc>
              <a:spcBef>
                <a:spcPts val="500"/>
              </a:spcBef>
              <a:spcAft>
                <a:spcPts val="0"/>
              </a:spcAft>
              <a:buSzPts val="2000"/>
              <a:buFont typeface="Arial"/>
              <a:buChar char="•"/>
              <a:defRPr sz="2000"/>
            </a:lvl3pPr>
            <a:lvl4pPr indent="-381000" lvl="3" marL="1828800" algn="l">
              <a:lnSpc>
                <a:spcPct val="150000"/>
              </a:lnSpc>
              <a:spcBef>
                <a:spcPts val="500"/>
              </a:spcBef>
              <a:spcAft>
                <a:spcPts val="0"/>
              </a:spcAft>
              <a:buSzPts val="2400"/>
              <a:buFont typeface="Arial"/>
              <a:buChar char="•"/>
              <a:defRPr sz="2000"/>
            </a:lvl4pPr>
            <a:lvl5pPr indent="-381000" lvl="4" marL="2286000" algn="l">
              <a:lnSpc>
                <a:spcPct val="150000"/>
              </a:lnSpc>
              <a:spcBef>
                <a:spcPts val="500"/>
              </a:spcBef>
              <a:spcAft>
                <a:spcPts val="0"/>
              </a:spcAft>
              <a:buSzPts val="2400"/>
              <a:buFont typeface="Arial"/>
              <a:buChar char="•"/>
              <a:defRPr sz="2000"/>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66" name="Shape 66"/>
        <p:cNvGrpSpPr/>
        <p:nvPr/>
      </p:nvGrpSpPr>
      <p:grpSpPr>
        <a:xfrm>
          <a:off x="0" y="0"/>
          <a:ext cx="0" cy="0"/>
          <a:chOff x="0" y="0"/>
          <a:chExt cx="0" cy="0"/>
        </a:xfrm>
      </p:grpSpPr>
      <p:sp>
        <p:nvSpPr>
          <p:cNvPr id="67" name="Google Shape;67;p1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1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SzPts val="2000"/>
              <a:buNone/>
              <a:defRPr/>
            </a:lvl1pPr>
            <a:lvl2pPr indent="-228600" lvl="1" marL="914400" algn="l">
              <a:lnSpc>
                <a:spcPct val="150000"/>
              </a:lnSpc>
              <a:spcBef>
                <a:spcPts val="500"/>
              </a:spcBef>
              <a:spcAft>
                <a:spcPts val="0"/>
              </a:spcAft>
              <a:buSzPts val="2000"/>
              <a:buNone/>
              <a:defRPr/>
            </a:lvl2pPr>
            <a:lvl3pPr indent="-228600" lvl="2" marL="1371600" algn="l">
              <a:lnSpc>
                <a:spcPct val="150000"/>
              </a:lnSpc>
              <a:spcBef>
                <a:spcPts val="500"/>
              </a:spcBef>
              <a:spcAft>
                <a:spcPts val="0"/>
              </a:spcAft>
              <a:buSzPts val="2000"/>
              <a:buNone/>
              <a:defRPr/>
            </a:lvl3pPr>
            <a:lvl4pPr indent="-228600" lvl="3" marL="1828800" algn="l">
              <a:lnSpc>
                <a:spcPct val="90000"/>
              </a:lnSpc>
              <a:spcBef>
                <a:spcPts val="500"/>
              </a:spcBef>
              <a:spcAft>
                <a:spcPts val="0"/>
              </a:spcAft>
              <a:buSzPts val="2400"/>
              <a:buNone/>
              <a:defRPr/>
            </a:lvl4pPr>
            <a:lvl5pPr indent="-228600" lvl="4" marL="2286000" algn="l">
              <a:lnSpc>
                <a:spcPct val="90000"/>
              </a:lnSpc>
              <a:spcBef>
                <a:spcPts val="500"/>
              </a:spcBef>
              <a:spcAft>
                <a:spcPts val="0"/>
              </a:spcAft>
              <a:buSzPts val="2400"/>
              <a:buNone/>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69" name="Google Shape;69;p11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 name="Google Shape;70;p11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 name="Google Shape;71;p1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p:cSld name="Chart Slide">
    <p:spTree>
      <p:nvGrpSpPr>
        <p:cNvPr id="72" name="Shape 72"/>
        <p:cNvGrpSpPr/>
        <p:nvPr/>
      </p:nvGrpSpPr>
      <p:grpSpPr>
        <a:xfrm>
          <a:off x="0" y="0"/>
          <a:ext cx="0" cy="0"/>
          <a:chOff x="0" y="0"/>
          <a:chExt cx="0" cy="0"/>
        </a:xfrm>
      </p:grpSpPr>
      <p:sp>
        <p:nvSpPr>
          <p:cNvPr id="73" name="Google Shape;73;p9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CA"/>
              <a:t>‹#›</a:t>
            </a:fld>
            <a:endParaRPr/>
          </a:p>
        </p:txBody>
      </p:sp>
      <p:sp>
        <p:nvSpPr>
          <p:cNvPr id="74" name="Google Shape;74;p9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C5C5C"/>
              </a:buClr>
              <a:buSzPts val="4000"/>
              <a:buFont typeface="Lat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92"/>
          <p:cNvSpPr/>
          <p:nvPr>
            <p:ph idx="2" type="chart"/>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lvl="0" marR="0" rtl="0" algn="l">
              <a:lnSpc>
                <a:spcPct val="150000"/>
              </a:lnSpc>
              <a:spcBef>
                <a:spcPts val="10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1pPr>
            <a:lvl2pPr lvl="1" marR="0" rtl="0" algn="l">
              <a:lnSpc>
                <a:spcPct val="150000"/>
              </a:lnSpc>
              <a:spcBef>
                <a:spcPts val="5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2pPr>
            <a:lvl3pPr lvl="2" marR="0" rtl="0" algn="l">
              <a:lnSpc>
                <a:spcPct val="150000"/>
              </a:lnSpc>
              <a:spcBef>
                <a:spcPts val="5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3pPr>
            <a:lvl4pPr lvl="3" marR="0" rtl="0" algn="l">
              <a:lnSpc>
                <a:spcPct val="90000"/>
              </a:lnSpc>
              <a:spcBef>
                <a:spcPts val="500"/>
              </a:spcBef>
              <a:spcAft>
                <a:spcPts val="0"/>
              </a:spcAft>
              <a:buClr>
                <a:srgbClr val="5C5C5C"/>
              </a:buClr>
              <a:buSzPts val="2400"/>
              <a:buFont typeface="Arial"/>
              <a:buNone/>
              <a:defRPr b="0" i="0" sz="2400" u="none" cap="none" strike="noStrike">
                <a:solidFill>
                  <a:srgbClr val="5C5C5C"/>
                </a:solidFill>
                <a:latin typeface="Lato"/>
                <a:ea typeface="Lato"/>
                <a:cs typeface="Lato"/>
                <a:sym typeface="Lato"/>
              </a:defRPr>
            </a:lvl4pPr>
            <a:lvl5pPr lvl="4" marR="0" rtl="0" algn="l">
              <a:lnSpc>
                <a:spcPct val="90000"/>
              </a:lnSpc>
              <a:spcBef>
                <a:spcPts val="500"/>
              </a:spcBef>
              <a:spcAft>
                <a:spcPts val="0"/>
              </a:spcAft>
              <a:buClr>
                <a:srgbClr val="5C5C5C"/>
              </a:buClr>
              <a:buSzPts val="2400"/>
              <a:buFont typeface="Arial"/>
              <a:buNone/>
              <a:defRPr b="0" i="0" sz="2400" u="none" cap="none" strike="noStrike">
                <a:solidFill>
                  <a:srgbClr val="5C5C5C"/>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6" name="Shape 76"/>
        <p:cNvGrpSpPr/>
        <p:nvPr/>
      </p:nvGrpSpPr>
      <p:grpSpPr>
        <a:xfrm>
          <a:off x="0" y="0"/>
          <a:ext cx="0" cy="0"/>
          <a:chOff x="0" y="0"/>
          <a:chExt cx="0" cy="0"/>
        </a:xfrm>
      </p:grpSpPr>
      <p:sp>
        <p:nvSpPr>
          <p:cNvPr id="77" name="Google Shape;77;p9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2.png"/><Relationship Id="rId3" Type="http://schemas.openxmlformats.org/officeDocument/2006/relationships/slideLayout" Target="../slideLayouts/slideLayout4.xml"/><Relationship Id="rId4" Type="http://schemas.openxmlformats.org/officeDocument/2006/relationships/slideLayout" Target="../slideLayouts/slideLayout5.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2" Type="http://schemas.openxmlformats.org/officeDocument/2006/relationships/theme" Target="../theme/theme3.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Lst>
  <mc:AlternateContent>
    <mc:Choice Requires="p14">
      <p:transition spd="med">
        <p14:flip dir="l"/>
      </p:transition>
    </mc:Choice>
    <mc:Fallback>
      <p:transition spd="med">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 name="Shape 48"/>
        <p:cNvGrpSpPr/>
        <p:nvPr/>
      </p:nvGrpSpPr>
      <p:grpSpPr>
        <a:xfrm>
          <a:off x="0" y="0"/>
          <a:ext cx="0" cy="0"/>
          <a:chOff x="0" y="0"/>
          <a:chExt cx="0" cy="0"/>
        </a:xfrm>
      </p:grpSpPr>
      <p:sp>
        <p:nvSpPr>
          <p:cNvPr id="49" name="Google Shape;49;p8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5C5C5C"/>
              </a:buClr>
              <a:buSzPts val="4000"/>
              <a:buFont typeface="Lato"/>
              <a:buNone/>
              <a:defRPr b="0" i="0" sz="4000" u="none" cap="none" strike="noStrike">
                <a:solidFill>
                  <a:srgbClr val="5C5C5C"/>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 name="Google Shape;50;p8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50000"/>
              </a:lnSpc>
              <a:spcBef>
                <a:spcPts val="10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1pPr>
            <a:lvl2pPr indent="-228600" lvl="1" marL="914400" marR="0" rtl="0" algn="l">
              <a:lnSpc>
                <a:spcPct val="150000"/>
              </a:lnSpc>
              <a:spcBef>
                <a:spcPts val="5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2pPr>
            <a:lvl3pPr indent="-228600" lvl="2" marL="1371600" marR="0" rtl="0" algn="l">
              <a:lnSpc>
                <a:spcPct val="150000"/>
              </a:lnSpc>
              <a:spcBef>
                <a:spcPts val="500"/>
              </a:spcBef>
              <a:spcAft>
                <a:spcPts val="0"/>
              </a:spcAft>
              <a:buClr>
                <a:srgbClr val="5C5C5C"/>
              </a:buClr>
              <a:buSzPts val="2000"/>
              <a:buFont typeface="Arial"/>
              <a:buNone/>
              <a:defRPr b="0" i="0" sz="2000" u="none" cap="none" strike="noStrike">
                <a:solidFill>
                  <a:srgbClr val="5C5C5C"/>
                </a:solidFill>
                <a:latin typeface="Lato"/>
                <a:ea typeface="Lato"/>
                <a:cs typeface="Lato"/>
                <a:sym typeface="Lato"/>
              </a:defRPr>
            </a:lvl3pPr>
            <a:lvl4pPr indent="-228600" lvl="3" marL="1828800" marR="0" rtl="0" algn="l">
              <a:lnSpc>
                <a:spcPct val="90000"/>
              </a:lnSpc>
              <a:spcBef>
                <a:spcPts val="500"/>
              </a:spcBef>
              <a:spcAft>
                <a:spcPts val="0"/>
              </a:spcAft>
              <a:buClr>
                <a:srgbClr val="5C5C5C"/>
              </a:buClr>
              <a:buSzPts val="2400"/>
              <a:buFont typeface="Arial"/>
              <a:buNone/>
              <a:defRPr b="0" i="0" sz="2400" u="none" cap="none" strike="noStrike">
                <a:solidFill>
                  <a:srgbClr val="5C5C5C"/>
                </a:solidFill>
                <a:latin typeface="Lato"/>
                <a:ea typeface="Lato"/>
                <a:cs typeface="Lato"/>
                <a:sym typeface="Lato"/>
              </a:defRPr>
            </a:lvl4pPr>
            <a:lvl5pPr indent="-228600" lvl="4" marL="2286000" marR="0" rtl="0" algn="l">
              <a:lnSpc>
                <a:spcPct val="90000"/>
              </a:lnSpc>
              <a:spcBef>
                <a:spcPts val="500"/>
              </a:spcBef>
              <a:spcAft>
                <a:spcPts val="0"/>
              </a:spcAft>
              <a:buClr>
                <a:srgbClr val="5C5C5C"/>
              </a:buClr>
              <a:buSzPts val="2400"/>
              <a:buFont typeface="Arial"/>
              <a:buNone/>
              <a:defRPr b="0" i="0" sz="2400" u="none" cap="none" strike="noStrike">
                <a:solidFill>
                  <a:srgbClr val="5C5C5C"/>
                </a:solidFill>
                <a:latin typeface="Lato"/>
                <a:ea typeface="Lato"/>
                <a:cs typeface="Lato"/>
                <a:sym typeface="La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p8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CA"/>
              <a:t>‹#›</a:t>
            </a:fld>
            <a:endParaRPr/>
          </a:p>
        </p:txBody>
      </p:sp>
      <p:pic>
        <p:nvPicPr>
          <p:cNvPr id="52" name="Google Shape;52;p80"/>
          <p:cNvPicPr preferRelativeResize="0"/>
          <p:nvPr/>
        </p:nvPicPr>
        <p:blipFill rotWithShape="1">
          <a:blip r:embed="rId1">
            <a:alphaModFix/>
          </a:blip>
          <a:srcRect b="0" l="0" r="0" t="0"/>
          <a:stretch/>
        </p:blipFill>
        <p:spPr>
          <a:xfrm>
            <a:off x="76200" y="728190"/>
            <a:ext cx="219474" cy="543914"/>
          </a:xfrm>
          <a:prstGeom prst="rect">
            <a:avLst/>
          </a:prstGeom>
          <a:noFill/>
          <a:ln>
            <a:noFill/>
          </a:ln>
        </p:spPr>
      </p:pic>
      <p:pic>
        <p:nvPicPr>
          <p:cNvPr id="53" name="Google Shape;53;p80"/>
          <p:cNvPicPr preferRelativeResize="0"/>
          <p:nvPr/>
        </p:nvPicPr>
        <p:blipFill rotWithShape="1">
          <a:blip r:embed="rId2">
            <a:alphaModFix/>
          </a:blip>
          <a:srcRect b="0" l="0" r="0" t="0"/>
          <a:stretch/>
        </p:blipFill>
        <p:spPr>
          <a:xfrm>
            <a:off x="0" y="1360175"/>
            <a:ext cx="365100" cy="3651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mc:AlternateContent>
    <mc:Choice Requires="p14">
      <p:transition spd="med">
        <p14:flip dir="l"/>
      </p:transition>
    </mc:Choice>
    <mc:Fallback>
      <p:transition spd="med">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2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 Id="rId3" Type="http://schemas.openxmlformats.org/officeDocument/2006/relationships/image" Target="../media/image7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 Id="rId3" Type="http://schemas.openxmlformats.org/officeDocument/2006/relationships/image" Target="../media/image7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 Id="rId3" Type="http://schemas.openxmlformats.org/officeDocument/2006/relationships/image" Target="../media/image79.png"/><Relationship Id="rId4" Type="http://schemas.openxmlformats.org/officeDocument/2006/relationships/image" Target="../media/image8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 Id="rId3" Type="http://schemas.openxmlformats.org/officeDocument/2006/relationships/image" Target="../media/image7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 Id="rId3" Type="http://schemas.openxmlformats.org/officeDocument/2006/relationships/image" Target="../media/image7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 Id="rId3" Type="http://schemas.openxmlformats.org/officeDocument/2006/relationships/hyperlink" Target="http://drive.google.com/file/d/1ZCh75mlIKwlQjIhssx5H0v4r1h7c7j6E/view" TargetMode="External"/><Relationship Id="rId4" Type="http://schemas.openxmlformats.org/officeDocument/2006/relationships/image" Target="../media/image6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8.xml"/><Relationship Id="rId3" Type="http://schemas.openxmlformats.org/officeDocument/2006/relationships/image" Target="../media/image72.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8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 Id="rId3" Type="http://schemas.openxmlformats.org/officeDocument/2006/relationships/comments" Target="../comments/comment3.xml"/><Relationship Id="rId4" Type="http://schemas.openxmlformats.org/officeDocument/2006/relationships/image" Target="../media/image76.png"/><Relationship Id="rId5" Type="http://schemas.openxmlformats.org/officeDocument/2006/relationships/image" Target="../media/image8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1.xml"/><Relationship Id="rId3" Type="http://schemas.openxmlformats.org/officeDocument/2006/relationships/image" Target="../media/image8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2.xml"/><Relationship Id="rId3" Type="http://schemas.openxmlformats.org/officeDocument/2006/relationships/image" Target="../media/image9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3.xml"/><Relationship Id="rId3" Type="http://schemas.openxmlformats.org/officeDocument/2006/relationships/image" Target="../media/image8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2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7.xml"/><Relationship Id="rId3" Type="http://schemas.openxmlformats.org/officeDocument/2006/relationships/image" Target="../media/image8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comments" Target="../comments/comment1.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2.xml"/><Relationship Id="rId3" Type="http://schemas.openxmlformats.org/officeDocument/2006/relationships/image" Target="../media/image9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3.xml"/><Relationship Id="rId3" Type="http://schemas.openxmlformats.org/officeDocument/2006/relationships/image" Target="../media/image95.png"/><Relationship Id="rId4" Type="http://schemas.openxmlformats.org/officeDocument/2006/relationships/image" Target="../media/image9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2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2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0.xml"/><Relationship Id="rId3" Type="http://schemas.openxmlformats.org/officeDocument/2006/relationships/image" Target="../media/image83.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1.xml"/><Relationship Id="rId3" Type="http://schemas.openxmlformats.org/officeDocument/2006/relationships/image" Target="../media/image90.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2.xml"/><Relationship Id="rId3" Type="http://schemas.openxmlformats.org/officeDocument/2006/relationships/image" Target="../media/image86.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3.xml"/><Relationship Id="rId3" Type="http://schemas.openxmlformats.org/officeDocument/2006/relationships/image" Target="../media/image98.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4.xml"/><Relationship Id="rId3" Type="http://schemas.openxmlformats.org/officeDocument/2006/relationships/image" Target="../media/image91.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5.xml"/><Relationship Id="rId3" Type="http://schemas.openxmlformats.org/officeDocument/2006/relationships/image" Target="../media/image96.png"/><Relationship Id="rId4" Type="http://schemas.openxmlformats.org/officeDocument/2006/relationships/image" Target="../media/image87.png"/><Relationship Id="rId5" Type="http://schemas.openxmlformats.org/officeDocument/2006/relationships/hyperlink" Target="mailto:gomez@cawst.org" TargetMode="External"/><Relationship Id="rId6" Type="http://schemas.openxmlformats.org/officeDocument/2006/relationships/hyperlink" Target="mailto:nhicapie@cawst.org" TargetMode="External"/><Relationship Id="rId7" Type="http://schemas.openxmlformats.org/officeDocument/2006/relationships/image" Target="../media/image9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4.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3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3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3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3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3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4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4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8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3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4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44.jpg"/><Relationship Id="rId4" Type="http://schemas.openxmlformats.org/officeDocument/2006/relationships/image" Target="../media/image4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4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5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5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75.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6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2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56.jpg"/><Relationship Id="rId4" Type="http://schemas.openxmlformats.org/officeDocument/2006/relationships/image" Target="../media/image59.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comments" Target="../comments/comment2.xml"/><Relationship Id="rId4" Type="http://schemas.openxmlformats.org/officeDocument/2006/relationships/image" Target="../media/image4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6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6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65.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image" Target="../media/image5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6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7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6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 Id="rId3" Type="http://schemas.openxmlformats.org/officeDocument/2006/relationships/image" Target="../media/image6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image" Target="../media/image6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 Id="rId3"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
          <p:cNvSpPr txBox="1"/>
          <p:nvPr>
            <p:ph idx="1" type="body"/>
          </p:nvPr>
        </p:nvSpPr>
        <p:spPr>
          <a:xfrm>
            <a:off x="896693" y="1968313"/>
            <a:ext cx="5959200" cy="88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5C5C5C"/>
              </a:buClr>
              <a:buSzPts val="3200"/>
              <a:buNone/>
            </a:pPr>
            <a:r>
              <a:rPr lang="en-CA" sz="3900"/>
              <a:t>Sesión práctica </a:t>
            </a:r>
            <a:endParaRPr/>
          </a:p>
          <a:p>
            <a:pPr indent="0" lvl="0" marL="0" rtl="0" algn="l">
              <a:lnSpc>
                <a:spcPct val="115000"/>
              </a:lnSpc>
              <a:spcBef>
                <a:spcPts val="0"/>
              </a:spcBef>
              <a:spcAft>
                <a:spcPts val="0"/>
              </a:spcAft>
              <a:buClr>
                <a:srgbClr val="5C5C5C"/>
              </a:buClr>
              <a:buSzPts val="3200"/>
              <a:buNone/>
            </a:pPr>
            <a:r>
              <a:rPr lang="en-CA" sz="3900">
                <a:solidFill>
                  <a:schemeClr val="accent1"/>
                </a:solidFill>
              </a:rPr>
              <a:t>Sistemas de Colecta de Agua de Lluvia </a:t>
            </a:r>
            <a:r>
              <a:rPr lang="en-CA" sz="3900">
                <a:solidFill>
                  <a:srgbClr val="15B7FF"/>
                </a:solidFill>
              </a:rPr>
              <a:t>(SCALL)  </a:t>
            </a:r>
            <a:endParaRPr sz="3900">
              <a:solidFill>
                <a:srgbClr val="15B7FF"/>
              </a:solidFill>
            </a:endParaRPr>
          </a:p>
        </p:txBody>
      </p:sp>
      <p:sp>
        <p:nvSpPr>
          <p:cNvPr id="118" name="Google Shape;118;p1"/>
          <p:cNvSpPr txBox="1"/>
          <p:nvPr>
            <p:ph idx="3" type="body"/>
          </p:nvPr>
        </p:nvSpPr>
        <p:spPr>
          <a:xfrm>
            <a:off x="1243056" y="4005287"/>
            <a:ext cx="751200" cy="549000"/>
          </a:xfrm>
          <a:prstGeom prst="rect">
            <a:avLst/>
          </a:prstGeom>
          <a:noFill/>
          <a:ln>
            <a:noFill/>
          </a:ln>
        </p:spPr>
        <p:txBody>
          <a:bodyPr anchorCtr="0" anchor="ctr" bIns="45700" lIns="91425" spcFirstLastPara="1" rIns="91425" wrap="square" tIns="45700">
            <a:noAutofit/>
          </a:bodyPr>
          <a:lstStyle/>
          <a:p>
            <a:pPr indent="0" lvl="0" marL="0" rtl="0" algn="l">
              <a:lnSpc>
                <a:spcPct val="150000"/>
              </a:lnSpc>
              <a:spcBef>
                <a:spcPts val="0"/>
              </a:spcBef>
              <a:spcAft>
                <a:spcPts val="0"/>
              </a:spcAft>
              <a:buClr>
                <a:srgbClr val="5C5C5C"/>
              </a:buClr>
              <a:buSzPts val="1800"/>
              <a:buNone/>
            </a:pPr>
            <a:r>
              <a:rPr lang="en-CA"/>
              <a:t>2025</a:t>
            </a:r>
            <a:endParaRPr/>
          </a:p>
        </p:txBody>
      </p:sp>
      <p:sp>
        <p:nvSpPr>
          <p:cNvPr id="119" name="Google Shape;119;p1"/>
          <p:cNvSpPr txBox="1"/>
          <p:nvPr>
            <p:ph idx="4" type="body"/>
          </p:nvPr>
        </p:nvSpPr>
        <p:spPr>
          <a:xfrm>
            <a:off x="2208971" y="4005275"/>
            <a:ext cx="1461600" cy="549000"/>
          </a:xfrm>
          <a:prstGeom prst="rect">
            <a:avLst/>
          </a:prstGeom>
          <a:noFill/>
          <a:ln>
            <a:noFill/>
          </a:ln>
        </p:spPr>
        <p:txBody>
          <a:bodyPr anchorCtr="0" anchor="ctr" bIns="45700" lIns="91425" spcFirstLastPara="1" rIns="91425" wrap="square" tIns="45700">
            <a:noAutofit/>
          </a:bodyPr>
          <a:lstStyle/>
          <a:p>
            <a:pPr indent="0" lvl="0" marL="0" rtl="0" algn="l">
              <a:lnSpc>
                <a:spcPct val="150000"/>
              </a:lnSpc>
              <a:spcBef>
                <a:spcPts val="0"/>
              </a:spcBef>
              <a:spcAft>
                <a:spcPts val="0"/>
              </a:spcAft>
              <a:buClr>
                <a:srgbClr val="5C5C5C"/>
              </a:buClr>
              <a:buSzPts val="1800"/>
              <a:buNone/>
            </a:pPr>
            <a:r>
              <a:rPr lang="en-CA"/>
              <a:t>XXXXXXXX</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99"/>
          <p:cNvSpPr txBox="1"/>
          <p:nvPr>
            <p:ph type="title"/>
          </p:nvPr>
        </p:nvSpPr>
        <p:spPr>
          <a:xfrm>
            <a:off x="3389980" y="3402301"/>
            <a:ext cx="4895386" cy="1325700"/>
          </a:xfrm>
          <a:prstGeom prst="rect">
            <a:avLst/>
          </a:prstGeom>
          <a:noFill/>
          <a:ln>
            <a:noFill/>
          </a:ln>
        </p:spPr>
        <p:txBody>
          <a:bodyPr anchorCtr="0" anchor="t" bIns="60925" lIns="121900" spcFirstLastPara="1" rIns="121900" wrap="square" tIns="60925">
            <a:normAutofit fontScale="90000"/>
          </a:bodyPr>
          <a:lstStyle/>
          <a:p>
            <a:pPr indent="0" lvl="0" marL="0" rtl="0" algn="ctr">
              <a:lnSpc>
                <a:spcPct val="90000"/>
              </a:lnSpc>
              <a:spcBef>
                <a:spcPts val="0"/>
              </a:spcBef>
              <a:spcAft>
                <a:spcPts val="0"/>
              </a:spcAft>
              <a:buClr>
                <a:schemeClr val="accent1"/>
              </a:buClr>
              <a:buSzPct val="90909"/>
              <a:buNone/>
            </a:pPr>
            <a:r>
              <a:rPr b="1" lang="en-CA" sz="4400">
                <a:solidFill>
                  <a:schemeClr val="accent1"/>
                </a:solidFill>
              </a:rPr>
              <a:t>Dimensiones</a:t>
            </a:r>
            <a:br>
              <a:rPr b="1" lang="en-CA" sz="4400">
                <a:solidFill>
                  <a:schemeClr val="accent1"/>
                </a:solidFill>
              </a:rPr>
            </a:br>
            <a:r>
              <a:rPr b="1" lang="en-CA" sz="4400">
                <a:solidFill>
                  <a:schemeClr val="accent1"/>
                </a:solidFill>
              </a:rPr>
              <a:t>del </a:t>
            </a:r>
            <a:r>
              <a:rPr b="1" lang="en-CA" sz="4400">
                <a:solidFill>
                  <a:srgbClr val="15B7FF"/>
                </a:solidFill>
              </a:rPr>
              <a:t>DHAS</a:t>
            </a:r>
            <a:endParaRPr>
              <a:solidFill>
                <a:srgbClr val="15B7FF"/>
              </a:solidFill>
            </a:endParaRPr>
          </a:p>
        </p:txBody>
      </p:sp>
      <p:sp>
        <p:nvSpPr>
          <p:cNvPr id="193" name="Google Shape;193;p99"/>
          <p:cNvSpPr/>
          <p:nvPr/>
        </p:nvSpPr>
        <p:spPr>
          <a:xfrm>
            <a:off x="1016624" y="2647885"/>
            <a:ext cx="2373356" cy="1950602"/>
          </a:xfrm>
          <a:prstGeom prst="ellipse">
            <a:avLst/>
          </a:prstGeom>
          <a:solidFill>
            <a:srgbClr val="0054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1" lang="en-CA" sz="2000" u="none" cap="none" strike="noStrike">
                <a:solidFill>
                  <a:schemeClr val="lt1"/>
                </a:solidFill>
                <a:latin typeface="Lato"/>
                <a:ea typeface="Lato"/>
                <a:cs typeface="Lato"/>
                <a:sym typeface="Lato"/>
              </a:rPr>
              <a:t>Suficiente</a:t>
            </a:r>
            <a:endParaRPr b="0" i="0" sz="1600" u="none" cap="none" strike="noStrike">
              <a:solidFill>
                <a:schemeClr val="lt1"/>
              </a:solidFill>
              <a:latin typeface="Lato"/>
              <a:ea typeface="Lato"/>
              <a:cs typeface="Lato"/>
              <a:sym typeface="Lato"/>
            </a:endParaRPr>
          </a:p>
        </p:txBody>
      </p:sp>
      <p:sp>
        <p:nvSpPr>
          <p:cNvPr id="194" name="Google Shape;194;p99"/>
          <p:cNvSpPr/>
          <p:nvPr/>
        </p:nvSpPr>
        <p:spPr>
          <a:xfrm>
            <a:off x="2759000" y="842248"/>
            <a:ext cx="2373356" cy="1950602"/>
          </a:xfrm>
          <a:prstGeom prst="ellipse">
            <a:avLst/>
          </a:prstGeom>
          <a:solidFill>
            <a:srgbClr val="B959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1" lang="en-CA" sz="2000" u="none" cap="none" strike="noStrike">
                <a:solidFill>
                  <a:schemeClr val="lt1"/>
                </a:solidFill>
                <a:latin typeface="Lato"/>
                <a:ea typeface="Lato"/>
                <a:cs typeface="Lato"/>
                <a:sym typeface="Lato"/>
              </a:rPr>
              <a:t>Saludable</a:t>
            </a:r>
            <a:endParaRPr b="0" i="0" sz="1600" u="none" cap="none" strike="noStrike">
              <a:solidFill>
                <a:schemeClr val="lt1"/>
              </a:solidFill>
              <a:latin typeface="Lato"/>
              <a:ea typeface="Lato"/>
              <a:cs typeface="Lato"/>
              <a:sym typeface="Lato"/>
            </a:endParaRPr>
          </a:p>
        </p:txBody>
      </p:sp>
      <p:sp>
        <p:nvSpPr>
          <p:cNvPr id="195" name="Google Shape;195;p99"/>
          <p:cNvSpPr/>
          <p:nvPr/>
        </p:nvSpPr>
        <p:spPr>
          <a:xfrm>
            <a:off x="5400442" y="497353"/>
            <a:ext cx="2373356" cy="1950602"/>
          </a:xfrm>
          <a:prstGeom prst="ellipse">
            <a:avLst/>
          </a:prstGeom>
          <a:solidFill>
            <a:srgbClr val="EB55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1" lang="en-CA" sz="2000" u="none" cap="none" strike="noStrike">
                <a:solidFill>
                  <a:schemeClr val="lt1"/>
                </a:solidFill>
                <a:latin typeface="Lato"/>
                <a:ea typeface="Lato"/>
                <a:cs typeface="Lato"/>
                <a:sym typeface="Lato"/>
              </a:rPr>
              <a:t>Aceptable</a:t>
            </a:r>
            <a:endParaRPr b="0" i="0" sz="1600" u="none" cap="none" strike="noStrike">
              <a:solidFill>
                <a:schemeClr val="lt1"/>
              </a:solidFill>
              <a:latin typeface="Lato"/>
              <a:ea typeface="Lato"/>
              <a:cs typeface="Lato"/>
              <a:sym typeface="Lato"/>
            </a:endParaRPr>
          </a:p>
        </p:txBody>
      </p:sp>
      <p:sp>
        <p:nvSpPr>
          <p:cNvPr id="196" name="Google Shape;196;p99"/>
          <p:cNvSpPr/>
          <p:nvPr/>
        </p:nvSpPr>
        <p:spPr>
          <a:xfrm>
            <a:off x="7908069" y="1406223"/>
            <a:ext cx="2373356" cy="1950602"/>
          </a:xfrm>
          <a:prstGeom prst="ellipse">
            <a:avLst/>
          </a:prstGeom>
          <a:solidFill>
            <a:srgbClr val="FEC44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1" lang="en-CA" sz="2000" u="none" cap="none" strike="noStrike">
                <a:solidFill>
                  <a:schemeClr val="lt1"/>
                </a:solidFill>
                <a:latin typeface="Lato"/>
                <a:ea typeface="Lato"/>
                <a:cs typeface="Lato"/>
                <a:sym typeface="Lato"/>
              </a:rPr>
              <a:t>Accesible</a:t>
            </a:r>
            <a:endParaRPr b="0" i="0" sz="1600" u="none" cap="none" strike="noStrike">
              <a:solidFill>
                <a:schemeClr val="lt1"/>
              </a:solidFill>
              <a:latin typeface="Lato"/>
              <a:ea typeface="Lato"/>
              <a:cs typeface="Lato"/>
              <a:sym typeface="Lato"/>
            </a:endParaRPr>
          </a:p>
        </p:txBody>
      </p:sp>
      <p:sp>
        <p:nvSpPr>
          <p:cNvPr id="197" name="Google Shape;197;p99"/>
          <p:cNvSpPr/>
          <p:nvPr/>
        </p:nvSpPr>
        <p:spPr>
          <a:xfrm>
            <a:off x="8945132" y="3501175"/>
            <a:ext cx="2373356" cy="1950602"/>
          </a:xfrm>
          <a:prstGeom prst="ellipse">
            <a:avLst/>
          </a:prstGeom>
          <a:solidFill>
            <a:srgbClr val="B0A1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1" lang="en-CA" sz="2000" u="none" cap="none" strike="noStrike">
                <a:solidFill>
                  <a:schemeClr val="lt1"/>
                </a:solidFill>
                <a:latin typeface="Lato"/>
                <a:ea typeface="Lato"/>
                <a:cs typeface="Lato"/>
                <a:sym typeface="Lato"/>
              </a:rPr>
              <a:t>Asequible</a:t>
            </a:r>
            <a:endParaRPr b="0" i="0" sz="1600" u="none" cap="none" strike="noStrike">
              <a:solidFill>
                <a:schemeClr val="lt1"/>
              </a:solidFill>
              <a:latin typeface="Lato"/>
              <a:ea typeface="Lato"/>
              <a:cs typeface="Lato"/>
              <a:sym typeface="Lato"/>
            </a:endParaRPr>
          </a:p>
        </p:txBody>
      </p:sp>
      <p:pic>
        <p:nvPicPr>
          <p:cNvPr id="198" name="Google Shape;198;p99"/>
          <p:cNvPicPr preferRelativeResize="0"/>
          <p:nvPr/>
        </p:nvPicPr>
        <p:blipFill rotWithShape="1">
          <a:blip r:embed="rId3">
            <a:alphaModFix/>
          </a:blip>
          <a:srcRect b="0" l="0" r="0" t="0"/>
          <a:stretch/>
        </p:blipFill>
        <p:spPr>
          <a:xfrm>
            <a:off x="7090090" y="3508768"/>
            <a:ext cx="1078416" cy="1078416"/>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g332146177df_0_14"/>
          <p:cNvSpPr/>
          <p:nvPr/>
        </p:nvSpPr>
        <p:spPr>
          <a:xfrm>
            <a:off x="0" y="0"/>
            <a:ext cx="12192000" cy="6858000"/>
          </a:xfrm>
          <a:prstGeom prst="rect">
            <a:avLst/>
          </a:prstGeom>
          <a:solidFill>
            <a:srgbClr val="9DB25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C5C5C"/>
              </a:solidFill>
              <a:latin typeface="Calibri"/>
              <a:ea typeface="Calibri"/>
              <a:cs typeface="Calibri"/>
              <a:sym typeface="Calibri"/>
            </a:endParaRPr>
          </a:p>
        </p:txBody>
      </p:sp>
      <p:sp>
        <p:nvSpPr>
          <p:cNvPr id="1006" name="Google Shape;1006;g332146177df_0_14"/>
          <p:cNvSpPr txBox="1"/>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FFFFFF"/>
              </a:buClr>
              <a:buSzPts val="12500"/>
              <a:buFont typeface="Lato Light"/>
              <a:buNone/>
            </a:pPr>
            <a:r>
              <a:rPr b="0" i="0" lang="en-CA" sz="12500" u="none" cap="none" strike="noStrike">
                <a:solidFill>
                  <a:srgbClr val="FFFFFF"/>
                </a:solidFill>
                <a:latin typeface="Lato Light"/>
                <a:ea typeface="Lato Light"/>
                <a:cs typeface="Lato Light"/>
                <a:sym typeface="Lato Light"/>
              </a:rPr>
              <a:t>Break</a:t>
            </a:r>
            <a:endParaRPr b="0" i="0" sz="12500" u="none" cap="none" strike="noStrike">
              <a:solidFill>
                <a:srgbClr val="FFFFFF"/>
              </a:solidFill>
              <a:latin typeface="Lato Light"/>
              <a:ea typeface="Lato Light"/>
              <a:cs typeface="Lato Light"/>
              <a:sym typeface="Lato Light"/>
            </a:endParaRPr>
          </a:p>
        </p:txBody>
      </p:sp>
      <p:pic>
        <p:nvPicPr>
          <p:cNvPr id="1007" name="Google Shape;1007;g332146177df_0_14"/>
          <p:cNvPicPr preferRelativeResize="0"/>
          <p:nvPr/>
        </p:nvPicPr>
        <p:blipFill rotWithShape="1">
          <a:blip r:embed="rId3">
            <a:alphaModFix/>
          </a:blip>
          <a:srcRect b="0" l="0" r="0" t="0"/>
          <a:stretch/>
        </p:blipFill>
        <p:spPr>
          <a:xfrm>
            <a:off x="9758717" y="4091778"/>
            <a:ext cx="1176900" cy="1130400"/>
          </a:xfrm>
          <a:prstGeom prst="rect">
            <a:avLst/>
          </a:prstGeom>
          <a:noFill/>
          <a:ln>
            <a:noFill/>
          </a:ln>
        </p:spPr>
      </p:pic>
      <p:sp>
        <p:nvSpPr>
          <p:cNvPr id="1008" name="Google Shape;1008;g332146177df_0_14"/>
          <p:cNvSpPr txBox="1"/>
          <p:nvPr/>
        </p:nvSpPr>
        <p:spPr>
          <a:xfrm>
            <a:off x="9438025" y="5222175"/>
            <a:ext cx="18183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0" i="0" lang="en-CA" sz="2500" u="none" cap="none" strike="noStrike">
                <a:solidFill>
                  <a:srgbClr val="FFFFFF"/>
                </a:solidFill>
                <a:latin typeface="Lato"/>
                <a:ea typeface="Lato"/>
                <a:cs typeface="Lato"/>
                <a:sym typeface="Lato"/>
              </a:rPr>
              <a:t>15 Minutes</a:t>
            </a:r>
            <a:endParaRPr b="0" i="0" sz="2500" u="none" cap="none" strike="noStrike">
              <a:solidFill>
                <a:srgbClr val="FFFFFF"/>
              </a:solidFill>
              <a:latin typeface="Lato"/>
              <a:ea typeface="Lato"/>
              <a:cs typeface="Lato"/>
              <a:sym typeface="Lato"/>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g3380722f22f_0_110"/>
          <p:cNvSpPr/>
          <p:nvPr/>
        </p:nvSpPr>
        <p:spPr>
          <a:xfrm>
            <a:off x="733225" y="1422675"/>
            <a:ext cx="2299375" cy="1690175"/>
          </a:xfrm>
          <a:prstGeom prst="flowChartOnlineStorage">
            <a:avLst/>
          </a:prstGeom>
          <a:solidFill>
            <a:srgbClr val="0070C0"/>
          </a:solidFill>
          <a:ln>
            <a:noFill/>
          </a:ln>
          <a:effectLst>
            <a:outerShdw blurRad="271463" rotWithShape="0" algn="bl" dir="7920000" dist="266700">
              <a:srgbClr val="9E9E9E">
                <a:alpha val="5333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CA" sz="3600" u="none" cap="none" strike="noStrike">
                <a:solidFill>
                  <a:schemeClr val="lt2"/>
                </a:solidFill>
                <a:latin typeface="Lato Black"/>
                <a:ea typeface="Lato Black"/>
                <a:cs typeface="Lato Black"/>
                <a:sym typeface="Lato Black"/>
              </a:rPr>
              <a:t> We have</a:t>
            </a:r>
            <a:endParaRPr b="0" i="0" sz="3600" u="none" cap="none" strike="noStrike">
              <a:solidFill>
                <a:schemeClr val="lt2"/>
              </a:solidFill>
              <a:latin typeface="Lato Black"/>
              <a:ea typeface="Lato Black"/>
              <a:cs typeface="Lato Black"/>
              <a:sym typeface="Lato Black"/>
            </a:endParaRPr>
          </a:p>
        </p:txBody>
      </p:sp>
      <p:sp>
        <p:nvSpPr>
          <p:cNvPr id="1015" name="Google Shape;1015;g3380722f22f_0_110"/>
          <p:cNvSpPr/>
          <p:nvPr/>
        </p:nvSpPr>
        <p:spPr>
          <a:xfrm>
            <a:off x="2916275" y="1422675"/>
            <a:ext cx="2972600" cy="1690175"/>
          </a:xfrm>
          <a:prstGeom prst="flowChartOnlineStorage">
            <a:avLst/>
          </a:prstGeom>
          <a:solidFill>
            <a:srgbClr val="0BA3D4"/>
          </a:solidFill>
          <a:ln>
            <a:noFill/>
          </a:ln>
          <a:effectLst>
            <a:outerShdw blurRad="271463" rotWithShape="0" algn="bl" dir="7920000" dist="266700">
              <a:srgbClr val="9E9E9E">
                <a:alpha val="5333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CA" sz="3600" u="none" cap="none" strike="noStrike">
                <a:solidFill>
                  <a:schemeClr val="lt2"/>
                </a:solidFill>
                <a:latin typeface="Lato Black"/>
                <a:ea typeface="Lato Black"/>
                <a:cs typeface="Lato Black"/>
                <a:sym typeface="Lato Black"/>
              </a:rPr>
              <a:t>Water demand</a:t>
            </a:r>
            <a:endParaRPr b="0" i="0" sz="3600" u="none" cap="none" strike="noStrike">
              <a:solidFill>
                <a:schemeClr val="lt2"/>
              </a:solidFill>
              <a:latin typeface="Lato Black"/>
              <a:ea typeface="Lato Black"/>
              <a:cs typeface="Lato Black"/>
              <a:sym typeface="Lato Black"/>
            </a:endParaRPr>
          </a:p>
        </p:txBody>
      </p:sp>
      <p:sp>
        <p:nvSpPr>
          <p:cNvPr id="1016" name="Google Shape;1016;g3380722f22f_0_110"/>
          <p:cNvSpPr/>
          <p:nvPr/>
        </p:nvSpPr>
        <p:spPr>
          <a:xfrm>
            <a:off x="5707300" y="1422675"/>
            <a:ext cx="2972600" cy="1690175"/>
          </a:xfrm>
          <a:prstGeom prst="flowChartOnlineStorage">
            <a:avLst/>
          </a:prstGeom>
          <a:solidFill>
            <a:srgbClr val="0BA3D4"/>
          </a:solidFill>
          <a:ln>
            <a:noFill/>
          </a:ln>
          <a:effectLst>
            <a:outerShdw blurRad="271463" rotWithShape="0" algn="bl" dir="7920000" dist="266700">
              <a:srgbClr val="9E9E9E">
                <a:alpha val="5333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CA" sz="2800" u="none" cap="none" strike="noStrike">
                <a:solidFill>
                  <a:schemeClr val="lt2"/>
                </a:solidFill>
                <a:latin typeface="Lato Black"/>
                <a:ea typeface="Lato Black"/>
                <a:cs typeface="Lato Black"/>
                <a:sym typeface="Lato Black"/>
              </a:rPr>
              <a:t>Catchment area</a:t>
            </a:r>
            <a:endParaRPr b="0" i="0" sz="2800" u="none" cap="none" strike="noStrike">
              <a:solidFill>
                <a:schemeClr val="lt2"/>
              </a:solidFill>
              <a:latin typeface="Lato Black"/>
              <a:ea typeface="Lato Black"/>
              <a:cs typeface="Lato Black"/>
              <a:sym typeface="Lato Black"/>
            </a:endParaRPr>
          </a:p>
        </p:txBody>
      </p:sp>
      <p:sp>
        <p:nvSpPr>
          <p:cNvPr id="1017" name="Google Shape;1017;g3380722f22f_0_110"/>
          <p:cNvSpPr/>
          <p:nvPr/>
        </p:nvSpPr>
        <p:spPr>
          <a:xfrm>
            <a:off x="8486175" y="1422675"/>
            <a:ext cx="2972600" cy="1690175"/>
          </a:xfrm>
          <a:prstGeom prst="flowChartOnlineStorage">
            <a:avLst/>
          </a:prstGeom>
          <a:solidFill>
            <a:srgbClr val="0BA3D4"/>
          </a:solidFill>
          <a:ln>
            <a:noFill/>
          </a:ln>
          <a:effectLst>
            <a:outerShdw blurRad="271463" rotWithShape="0" algn="bl" dir="7920000" dist="266700">
              <a:srgbClr val="9E9E9E">
                <a:alpha val="5333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CA" sz="2800" u="none" cap="none" strike="noStrike">
                <a:solidFill>
                  <a:schemeClr val="lt2"/>
                </a:solidFill>
                <a:latin typeface="Lato Black"/>
                <a:ea typeface="Lato Black"/>
                <a:cs typeface="Lato Black"/>
                <a:sym typeface="Lato Black"/>
              </a:rPr>
              <a:t>Monthly Rainfall</a:t>
            </a:r>
            <a:endParaRPr b="0" i="0" sz="2800" u="none" cap="none" strike="noStrike">
              <a:solidFill>
                <a:schemeClr val="lt2"/>
              </a:solidFill>
              <a:latin typeface="Lato Black"/>
              <a:ea typeface="Lato Black"/>
              <a:cs typeface="Lato Black"/>
              <a:sym typeface="Lato Black"/>
            </a:endParaRPr>
          </a:p>
        </p:txBody>
      </p:sp>
      <p:grpSp>
        <p:nvGrpSpPr>
          <p:cNvPr id="1018" name="Google Shape;1018;g3380722f22f_0_110"/>
          <p:cNvGrpSpPr/>
          <p:nvPr/>
        </p:nvGrpSpPr>
        <p:grpSpPr>
          <a:xfrm>
            <a:off x="947750" y="3830048"/>
            <a:ext cx="2527869" cy="1787462"/>
            <a:chOff x="8475225" y="3805938"/>
            <a:chExt cx="2283944" cy="1787462"/>
          </a:xfrm>
        </p:grpSpPr>
        <p:sp>
          <p:nvSpPr>
            <p:cNvPr id="1019" name="Google Shape;1019;g3380722f22f_0_110"/>
            <p:cNvSpPr/>
            <p:nvPr/>
          </p:nvSpPr>
          <p:spPr>
            <a:xfrm rot="10800000">
              <a:off x="8475225" y="3903225"/>
              <a:ext cx="1909050" cy="1690175"/>
            </a:xfrm>
            <a:prstGeom prst="flowChartOnlineStorage">
              <a:avLst/>
            </a:prstGeom>
            <a:solidFill>
              <a:srgbClr val="00B050"/>
            </a:solidFill>
            <a:ln>
              <a:noFill/>
            </a:ln>
            <a:effectLst>
              <a:outerShdw blurRad="314325" rotWithShape="0" algn="bl" dir="5400000" dist="171450">
                <a:srgbClr val="666666">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020" name="Google Shape;1020;g3380722f22f_0_110"/>
            <p:cNvSpPr txBox="1"/>
            <p:nvPr/>
          </p:nvSpPr>
          <p:spPr>
            <a:xfrm>
              <a:off x="9008069" y="3805938"/>
              <a:ext cx="1751100" cy="116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en-CA" sz="3600" u="none" cap="none" strike="noStrike">
                  <a:solidFill>
                    <a:schemeClr val="lt2"/>
                  </a:solidFill>
                  <a:latin typeface="Lato Black"/>
                  <a:ea typeface="Lato Black"/>
                  <a:cs typeface="Lato Black"/>
                  <a:sym typeface="Lato Black"/>
                </a:rPr>
                <a:t>We don’t have</a:t>
              </a:r>
              <a:endParaRPr b="0" i="0" sz="3600" u="none" cap="none" strike="noStrike">
                <a:solidFill>
                  <a:schemeClr val="lt2"/>
                </a:solidFill>
                <a:latin typeface="Lato Black"/>
                <a:ea typeface="Lato Black"/>
                <a:cs typeface="Lato Black"/>
                <a:sym typeface="Lato Black"/>
              </a:endParaRPr>
            </a:p>
          </p:txBody>
        </p:sp>
      </p:grpSp>
      <p:grpSp>
        <p:nvGrpSpPr>
          <p:cNvPr id="1021" name="Google Shape;1021;g3380722f22f_0_110"/>
          <p:cNvGrpSpPr/>
          <p:nvPr/>
        </p:nvGrpSpPr>
        <p:grpSpPr>
          <a:xfrm>
            <a:off x="2932375" y="3896525"/>
            <a:ext cx="2790057" cy="1690175"/>
            <a:chOff x="3022625" y="3860275"/>
            <a:chExt cx="2790057" cy="1690175"/>
          </a:xfrm>
        </p:grpSpPr>
        <p:sp>
          <p:nvSpPr>
            <p:cNvPr id="1022" name="Google Shape;1022;g3380722f22f_0_110"/>
            <p:cNvSpPr/>
            <p:nvPr/>
          </p:nvSpPr>
          <p:spPr>
            <a:xfrm rot="10800000">
              <a:off x="3022625" y="3860275"/>
              <a:ext cx="2765325" cy="1690175"/>
            </a:xfrm>
            <a:prstGeom prst="flowChartOnlineStorage">
              <a:avLst/>
            </a:prstGeom>
            <a:solidFill>
              <a:srgbClr val="92D050"/>
            </a:solidFill>
            <a:ln>
              <a:noFill/>
            </a:ln>
            <a:effectLst>
              <a:outerShdw blurRad="314325" rotWithShape="0" algn="bl" dir="5400000" dist="171450">
                <a:srgbClr val="666666">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023" name="Google Shape;1023;g3380722f22f_0_110"/>
            <p:cNvSpPr txBox="1"/>
            <p:nvPr/>
          </p:nvSpPr>
          <p:spPr>
            <a:xfrm>
              <a:off x="3277682" y="4103864"/>
              <a:ext cx="2535000" cy="116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b="0" i="0" lang="en-CA" sz="3400" u="none" cap="none" strike="noStrike">
                  <a:solidFill>
                    <a:schemeClr val="lt2"/>
                  </a:solidFill>
                  <a:latin typeface="Lato Black"/>
                  <a:ea typeface="Lato Black"/>
                  <a:cs typeface="Lato Black"/>
                  <a:sym typeface="Lato Black"/>
                </a:rPr>
                <a:t>Rainwater supply</a:t>
              </a:r>
              <a:endParaRPr b="0" i="0" sz="3400" u="none" cap="none" strike="noStrike">
                <a:solidFill>
                  <a:schemeClr val="lt2"/>
                </a:solidFill>
                <a:latin typeface="Lato Black"/>
                <a:ea typeface="Lato Black"/>
                <a:cs typeface="Lato Black"/>
                <a:sym typeface="Lato Black"/>
              </a:endParaRPr>
            </a:p>
          </p:txBody>
        </p:sp>
      </p:grpSp>
      <p:grpSp>
        <p:nvGrpSpPr>
          <p:cNvPr id="1024" name="Google Shape;1024;g3380722f22f_0_110"/>
          <p:cNvGrpSpPr/>
          <p:nvPr/>
        </p:nvGrpSpPr>
        <p:grpSpPr>
          <a:xfrm>
            <a:off x="5646225" y="3896525"/>
            <a:ext cx="2790057" cy="1690175"/>
            <a:chOff x="3022625" y="3860275"/>
            <a:chExt cx="2790057" cy="1690175"/>
          </a:xfrm>
        </p:grpSpPr>
        <p:sp>
          <p:nvSpPr>
            <p:cNvPr id="1025" name="Google Shape;1025;g3380722f22f_0_110"/>
            <p:cNvSpPr/>
            <p:nvPr/>
          </p:nvSpPr>
          <p:spPr>
            <a:xfrm rot="10800000">
              <a:off x="3022625" y="3860275"/>
              <a:ext cx="2765325" cy="1690175"/>
            </a:xfrm>
            <a:prstGeom prst="flowChartOnlineStorage">
              <a:avLst/>
            </a:prstGeom>
            <a:solidFill>
              <a:srgbClr val="92D050"/>
            </a:solidFill>
            <a:ln>
              <a:noFill/>
            </a:ln>
            <a:effectLst>
              <a:outerShdw blurRad="314325" rotWithShape="0" algn="bl" dir="5400000" dist="171450">
                <a:srgbClr val="666666">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026" name="Google Shape;1026;g3380722f22f_0_110"/>
            <p:cNvSpPr txBox="1"/>
            <p:nvPr/>
          </p:nvSpPr>
          <p:spPr>
            <a:xfrm>
              <a:off x="3277682" y="4103864"/>
              <a:ext cx="2535000" cy="116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CA" sz="3600" u="none" cap="none" strike="noStrike">
                  <a:solidFill>
                    <a:schemeClr val="lt2"/>
                  </a:solidFill>
                  <a:latin typeface="Lato Black"/>
                  <a:ea typeface="Lato Black"/>
                  <a:cs typeface="Lato Black"/>
                  <a:sym typeface="Lato Black"/>
                </a:rPr>
                <a:t>Tank </a:t>
              </a:r>
              <a:endParaRPr b="0" i="0" sz="3600" u="none" cap="none" strike="noStrike">
                <a:solidFill>
                  <a:schemeClr val="lt2"/>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3600"/>
                <a:buFont typeface="Arial"/>
                <a:buNone/>
              </a:pPr>
              <a:r>
                <a:rPr b="0" i="0" lang="en-CA" sz="3600" u="none" cap="none" strike="noStrike">
                  <a:solidFill>
                    <a:schemeClr val="lt2"/>
                  </a:solidFill>
                  <a:latin typeface="Lato Black"/>
                  <a:ea typeface="Lato Black"/>
                  <a:cs typeface="Lato Black"/>
                  <a:sym typeface="Lato Black"/>
                </a:rPr>
                <a:t>size</a:t>
              </a:r>
              <a:endParaRPr b="0" i="0" sz="3600" u="none" cap="none" strike="noStrike">
                <a:solidFill>
                  <a:schemeClr val="lt2"/>
                </a:solidFill>
                <a:latin typeface="Lato Black"/>
                <a:ea typeface="Lato Black"/>
                <a:cs typeface="Lato Black"/>
                <a:sym typeface="Lato Black"/>
              </a:endParaRPr>
            </a:p>
          </p:txBody>
        </p:sp>
      </p:grpSp>
      <p:grpSp>
        <p:nvGrpSpPr>
          <p:cNvPr id="1027" name="Google Shape;1027;g3380722f22f_0_110"/>
          <p:cNvGrpSpPr/>
          <p:nvPr/>
        </p:nvGrpSpPr>
        <p:grpSpPr>
          <a:xfrm>
            <a:off x="8323175" y="3896525"/>
            <a:ext cx="3018650" cy="1690175"/>
            <a:chOff x="3022625" y="3860275"/>
            <a:chExt cx="3018650" cy="1690175"/>
          </a:xfrm>
        </p:grpSpPr>
        <p:sp>
          <p:nvSpPr>
            <p:cNvPr id="1028" name="Google Shape;1028;g3380722f22f_0_110"/>
            <p:cNvSpPr/>
            <p:nvPr/>
          </p:nvSpPr>
          <p:spPr>
            <a:xfrm rot="10800000">
              <a:off x="3022625" y="3860275"/>
              <a:ext cx="2765325" cy="1690175"/>
            </a:xfrm>
            <a:prstGeom prst="flowChartOnlineStorage">
              <a:avLst/>
            </a:prstGeom>
            <a:solidFill>
              <a:srgbClr val="92D050"/>
            </a:solidFill>
            <a:ln>
              <a:noFill/>
            </a:ln>
            <a:effectLst>
              <a:outerShdw blurRad="314325" rotWithShape="0" algn="bl" dir="5400000" dist="171450">
                <a:srgbClr val="666666">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029" name="Google Shape;1029;g3380722f22f_0_110"/>
            <p:cNvSpPr txBox="1"/>
            <p:nvPr/>
          </p:nvSpPr>
          <p:spPr>
            <a:xfrm>
              <a:off x="3506275" y="3951478"/>
              <a:ext cx="2535000" cy="14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en-CA" sz="2800" u="none" cap="none" strike="noStrike">
                  <a:solidFill>
                    <a:schemeClr val="lt2"/>
                  </a:solidFill>
                  <a:latin typeface="Lato Black"/>
                  <a:ea typeface="Lato Black"/>
                  <a:cs typeface="Lato Black"/>
                  <a:sym typeface="Lato Black"/>
                </a:rPr>
                <a:t>Catchment area to meet the demand</a:t>
              </a:r>
              <a:endParaRPr b="0" i="0" sz="2800" u="none" cap="none" strike="noStrike">
                <a:solidFill>
                  <a:schemeClr val="lt2"/>
                </a:solidFill>
                <a:latin typeface="Lato Black"/>
                <a:ea typeface="Lato Black"/>
                <a:cs typeface="Lato Black"/>
                <a:sym typeface="Lato Black"/>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g3380722f22f_0_101"/>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supply</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1036" name="Google Shape;1036;g3380722f22f_0_101"/>
          <p:cNvSpPr txBox="1"/>
          <p:nvPr>
            <p:ph idx="1" type="body"/>
          </p:nvPr>
        </p:nvSpPr>
        <p:spPr>
          <a:xfrm>
            <a:off x="714650" y="2201300"/>
            <a:ext cx="11135700" cy="996600"/>
          </a:xfrm>
          <a:prstGeom prst="rect">
            <a:avLst/>
          </a:prstGeom>
          <a:noFill/>
          <a:ln cap="flat" cmpd="sng" w="38100">
            <a:solidFill>
              <a:srgbClr val="15B7FF"/>
            </a:solidFill>
            <a:prstDash val="solid"/>
            <a:round/>
            <a:headEnd len="sm" w="sm" type="none"/>
            <a:tailEnd len="sm" w="sm" type="none"/>
          </a:ln>
        </p:spPr>
        <p:txBody>
          <a:bodyPr anchorCtr="0" anchor="t" bIns="60925" lIns="121900" spcFirstLastPara="1" rIns="121900" wrap="square" tIns="60925">
            <a:noAutofit/>
          </a:bodyPr>
          <a:lstStyle/>
          <a:p>
            <a:pPr indent="0" lvl="0" marL="0" rtl="0" algn="ctr">
              <a:lnSpc>
                <a:spcPct val="100000"/>
              </a:lnSpc>
              <a:spcBef>
                <a:spcPts val="0"/>
              </a:spcBef>
              <a:spcAft>
                <a:spcPts val="0"/>
              </a:spcAft>
              <a:buSzPts val="2000"/>
              <a:buNone/>
            </a:pPr>
            <a:r>
              <a:rPr b="1" i="1" lang="en-CA" sz="2700">
                <a:solidFill>
                  <a:srgbClr val="15B7FF"/>
                </a:solidFill>
              </a:rPr>
              <a:t>Rainwater supply (L) </a:t>
            </a:r>
            <a:r>
              <a:rPr b="1" i="1" lang="en-CA" sz="2700">
                <a:solidFill>
                  <a:srgbClr val="898989"/>
                </a:solidFill>
              </a:rPr>
              <a:t>= </a:t>
            </a:r>
            <a:r>
              <a:rPr b="1" i="1" lang="en-CA" sz="2700">
                <a:solidFill>
                  <a:schemeClr val="accent1"/>
                </a:solidFill>
              </a:rPr>
              <a:t>Catchment area</a:t>
            </a:r>
            <a:r>
              <a:rPr b="1" i="1" lang="en-CA" sz="2700">
                <a:solidFill>
                  <a:srgbClr val="898989"/>
                </a:solidFill>
              </a:rPr>
              <a:t> </a:t>
            </a:r>
            <a:r>
              <a:rPr b="1" i="1" lang="en-CA" sz="2700">
                <a:solidFill>
                  <a:schemeClr val="accent1"/>
                </a:solidFill>
              </a:rPr>
              <a:t>(m</a:t>
            </a:r>
            <a:r>
              <a:rPr b="1" baseline="30000" i="1" lang="en-CA" sz="2700">
                <a:solidFill>
                  <a:schemeClr val="accent1"/>
                </a:solidFill>
              </a:rPr>
              <a:t>2</a:t>
            </a:r>
            <a:r>
              <a:rPr b="1" i="1" lang="en-CA" sz="2700">
                <a:solidFill>
                  <a:schemeClr val="accent1"/>
                </a:solidFill>
              </a:rPr>
              <a:t>)</a:t>
            </a:r>
            <a:r>
              <a:rPr b="1" i="1" lang="en-CA" sz="2700">
                <a:solidFill>
                  <a:srgbClr val="898989"/>
                </a:solidFill>
              </a:rPr>
              <a:t> x </a:t>
            </a:r>
            <a:r>
              <a:rPr b="1" i="1" lang="en-CA" sz="2700">
                <a:solidFill>
                  <a:srgbClr val="15B7FF"/>
                </a:solidFill>
              </a:rPr>
              <a:t>Monthly Rainfall (mm) </a:t>
            </a:r>
            <a:r>
              <a:rPr b="1" i="1" lang="en-CA" sz="2700">
                <a:solidFill>
                  <a:srgbClr val="9E9E9E"/>
                </a:solidFill>
              </a:rPr>
              <a:t>x</a:t>
            </a:r>
            <a:r>
              <a:rPr b="1" i="1" lang="en-CA" sz="2700">
                <a:solidFill>
                  <a:srgbClr val="15B7FF"/>
                </a:solidFill>
              </a:rPr>
              <a:t> </a:t>
            </a:r>
            <a:r>
              <a:rPr b="1" i="1" lang="en-CA" sz="2700">
                <a:solidFill>
                  <a:srgbClr val="5C5C5C"/>
                </a:solidFill>
              </a:rPr>
              <a:t>Runoff Coefficient</a:t>
            </a:r>
            <a:endParaRPr b="1" i="1" sz="2700">
              <a:solidFill>
                <a:srgbClr val="5C5C5C"/>
              </a:solidFill>
            </a:endParaRPr>
          </a:p>
          <a:p>
            <a:pPr indent="0" lvl="0" marL="986155" rtl="0" algn="ctr">
              <a:lnSpc>
                <a:spcPct val="100000"/>
              </a:lnSpc>
              <a:spcBef>
                <a:spcPts val="600"/>
              </a:spcBef>
              <a:spcAft>
                <a:spcPts val="0"/>
              </a:spcAft>
              <a:buSzPts val="2000"/>
              <a:buNone/>
            </a:pPr>
            <a:r>
              <a:t/>
            </a:r>
            <a:endParaRPr b="1" i="1" sz="2400">
              <a:solidFill>
                <a:srgbClr val="191919"/>
              </a:solidFill>
            </a:endParaRPr>
          </a:p>
          <a:p>
            <a:pPr indent="0" lvl="0" marL="986155" rtl="0" algn="ctr">
              <a:lnSpc>
                <a:spcPct val="100000"/>
              </a:lnSpc>
              <a:spcBef>
                <a:spcPts val="600"/>
              </a:spcBef>
              <a:spcAft>
                <a:spcPts val="0"/>
              </a:spcAft>
              <a:buSzPts val="2000"/>
              <a:buNone/>
            </a:pPr>
            <a:r>
              <a:t/>
            </a:r>
            <a:endParaRPr b="1" i="1" sz="3600">
              <a:solidFill>
                <a:srgbClr val="15B7FF"/>
              </a:solidFill>
            </a:endParaRPr>
          </a:p>
          <a:p>
            <a:pPr indent="0" lvl="0" marL="0" marR="900430" rtl="0" algn="l">
              <a:lnSpc>
                <a:spcPct val="100000"/>
              </a:lnSpc>
              <a:spcBef>
                <a:spcPts val="600"/>
              </a:spcBef>
              <a:spcAft>
                <a:spcPts val="600"/>
              </a:spcAft>
              <a:buSzPts val="2000"/>
              <a:buNone/>
            </a:pPr>
            <a:r>
              <a:rPr lang="en-CA" sz="2400">
                <a:solidFill>
                  <a:srgbClr val="191919"/>
                </a:solidFill>
              </a:rPr>
              <a:t> </a:t>
            </a:r>
            <a:endParaRPr sz="2400">
              <a:solidFill>
                <a:schemeClr val="dk2"/>
              </a:solidFill>
            </a:endParaRPr>
          </a:p>
        </p:txBody>
      </p:sp>
      <p:sp>
        <p:nvSpPr>
          <p:cNvPr id="1037" name="Google Shape;1037;g3380722f22f_0_101"/>
          <p:cNvSpPr/>
          <p:nvPr/>
        </p:nvSpPr>
        <p:spPr>
          <a:xfrm>
            <a:off x="4223475" y="3625775"/>
            <a:ext cx="3745062" cy="1049598"/>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600"/>
              </a:spcAft>
              <a:buClr>
                <a:srgbClr val="000000"/>
              </a:buClr>
              <a:buSzPts val="3600"/>
              <a:buFont typeface="Arial"/>
              <a:buNone/>
            </a:pPr>
            <a:r>
              <a:rPr b="1" i="1" lang="en-CA" sz="3600" u="none" cap="none" strike="noStrike">
                <a:solidFill>
                  <a:schemeClr val="lt1"/>
                </a:solidFill>
                <a:latin typeface="Lato"/>
                <a:ea typeface="Lato"/>
                <a:cs typeface="Lato"/>
                <a:sym typeface="Lato"/>
              </a:rPr>
              <a:t>1000 L = 1 m</a:t>
            </a:r>
            <a:r>
              <a:rPr b="1" baseline="30000" i="1" lang="en-CA" sz="3600" u="none" cap="none" strike="noStrike">
                <a:solidFill>
                  <a:schemeClr val="lt1"/>
                </a:solidFill>
                <a:latin typeface="Lato"/>
                <a:ea typeface="Lato"/>
                <a:cs typeface="Lato"/>
                <a:sym typeface="Lato"/>
              </a:rPr>
              <a:t>3</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g3380722f22f_0_789"/>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Water demand</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graphicFrame>
        <p:nvGraphicFramePr>
          <p:cNvPr id="1044" name="Google Shape;1044;g3380722f22f_0_789"/>
          <p:cNvGraphicFramePr/>
          <p:nvPr/>
        </p:nvGraphicFramePr>
        <p:xfrm>
          <a:off x="757550" y="1453475"/>
          <a:ext cx="3000000" cy="3000000"/>
        </p:xfrm>
        <a:graphic>
          <a:graphicData uri="http://schemas.openxmlformats.org/drawingml/2006/table">
            <a:tbl>
              <a:tblPr>
                <a:noFill/>
                <a:tableStyleId>{6D9B9202-F3E4-4578-9059-750FB1D25DCD}</a:tableStyleId>
              </a:tblPr>
              <a:tblGrid>
                <a:gridCol w="2027000"/>
                <a:gridCol w="1058150"/>
                <a:gridCol w="1707100"/>
                <a:gridCol w="2385825"/>
                <a:gridCol w="3681600"/>
              </a:tblGrid>
              <a:tr h="1910950">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Month</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Days</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Water demand (L)</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RW supply (L)</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Real storage in the tank at the end of the month (L)</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solidFill>
                      <a:srgbClr val="D9EAD3"/>
                    </a:solidFill>
                  </a:tcPr>
                </a:tc>
              </a:tr>
              <a:tr h="759725">
                <a:tc>
                  <a:txBody>
                    <a:bodyPr/>
                    <a:lstStyle/>
                    <a:p>
                      <a:pPr indent="0" lvl="0" marL="0" marR="0" rtl="0" algn="ctr">
                        <a:lnSpc>
                          <a:spcPct val="115000"/>
                        </a:lnSpc>
                        <a:spcBef>
                          <a:spcPts val="0"/>
                        </a:spcBef>
                        <a:spcAft>
                          <a:spcPts val="0"/>
                        </a:spcAft>
                        <a:buClr>
                          <a:srgbClr val="000000"/>
                        </a:buClr>
                        <a:buSzPts val="3600"/>
                        <a:buFont typeface="Arial"/>
                        <a:buNone/>
                      </a:pPr>
                      <a:r>
                        <a:rPr b="1" lang="en-CA" sz="3400" u="none" cap="none" strike="noStrike">
                          <a:latin typeface="Calibri"/>
                          <a:ea typeface="Calibri"/>
                          <a:cs typeface="Calibri"/>
                          <a:sym typeface="Calibri"/>
                        </a:rPr>
                        <a:t>September</a:t>
                      </a:r>
                      <a:endParaRPr b="1" sz="3400" u="none" cap="none" strike="noStrike">
                        <a:latin typeface="Calibri"/>
                        <a:ea typeface="Calibri"/>
                        <a:cs typeface="Calibri"/>
                        <a:sym typeface="Calibri"/>
                      </a:endParaRPr>
                    </a:p>
                  </a:txBody>
                  <a:tcPr marT="0" marB="0" marR="25400" marL="25400" anchor="b">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solidFill>
                          <a:srgbClr val="FF0000"/>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solidFill>
                          <a:srgbClr val="FF0000"/>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solidFill>
                          <a:srgbClr val="FF0000"/>
                        </a:solidFill>
                        <a:latin typeface="Calibri"/>
                        <a:ea typeface="Calibri"/>
                        <a:cs typeface="Calibri"/>
                        <a:sym typeface="Calibri"/>
                      </a:endParaRPr>
                    </a:p>
                  </a:txBody>
                  <a:tcPr marT="0" marB="0" marR="25400" marL="25400" anchor="b">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solidFill>
                      <a:srgbClr val="CFE2F3"/>
                    </a:solidFill>
                  </a:tcPr>
                </a:tc>
                <a:tc>
                  <a:txBody>
                    <a:bodyPr/>
                    <a:lstStyle/>
                    <a:p>
                      <a:pPr indent="0" lvl="0" marL="0" marR="0" rtl="0" algn="l">
                        <a:lnSpc>
                          <a:spcPct val="115000"/>
                        </a:lnSpc>
                        <a:spcBef>
                          <a:spcPts val="0"/>
                        </a:spcBef>
                        <a:spcAft>
                          <a:spcPts val="0"/>
                        </a:spcAft>
                        <a:buClr>
                          <a:srgbClr val="000000"/>
                        </a:buClr>
                        <a:buSzPts val="3600"/>
                        <a:buFont typeface="Arial"/>
                        <a:buNone/>
                      </a:pPr>
                      <a:r>
                        <a:t/>
                      </a:r>
                      <a:endParaRPr sz="3600" u="none" cap="none" strike="noStrike">
                        <a:latin typeface="Calibri"/>
                        <a:ea typeface="Calibri"/>
                        <a:cs typeface="Calibri"/>
                        <a:sym typeface="Calibri"/>
                      </a:endParaRPr>
                    </a:p>
                  </a:txBody>
                  <a:tcPr marT="0" marB="0" marR="25400" marL="25400" anchor="b">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solidFill>
                      <a:srgbClr val="D9EAD3"/>
                    </a:solidFill>
                  </a:tcPr>
                </a:tc>
              </a:tr>
            </a:tbl>
          </a:graphicData>
        </a:graphic>
      </p:graphicFrame>
      <p:sp>
        <p:nvSpPr>
          <p:cNvPr id="1045" name="Google Shape;1045;g3380722f22f_0_789"/>
          <p:cNvSpPr txBox="1"/>
          <p:nvPr/>
        </p:nvSpPr>
        <p:spPr>
          <a:xfrm>
            <a:off x="2999225" y="3429000"/>
            <a:ext cx="6687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0" i="0" lang="en-CA" sz="3600" u="none" cap="none" strike="noStrike">
                <a:solidFill>
                  <a:srgbClr val="FF0000"/>
                </a:solidFill>
                <a:latin typeface="Calibri"/>
                <a:ea typeface="Calibri"/>
                <a:cs typeface="Calibri"/>
                <a:sym typeface="Calibri"/>
              </a:rPr>
              <a:t>18</a:t>
            </a:r>
            <a:endParaRPr b="0" i="0" sz="2000" u="none" cap="none" strike="noStrike">
              <a:solidFill>
                <a:srgbClr val="5C5C5C"/>
              </a:solidFill>
              <a:latin typeface="Lato"/>
              <a:ea typeface="Lato"/>
              <a:cs typeface="Lato"/>
              <a:sym typeface="Lato"/>
            </a:endParaRPr>
          </a:p>
        </p:txBody>
      </p:sp>
      <p:sp>
        <p:nvSpPr>
          <p:cNvPr id="1046" name="Google Shape;1046;g3380722f22f_0_789"/>
          <p:cNvSpPr txBox="1"/>
          <p:nvPr/>
        </p:nvSpPr>
        <p:spPr>
          <a:xfrm>
            <a:off x="3910550" y="3420075"/>
            <a:ext cx="15855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0" i="0" lang="en-CA" sz="3600" u="none" cap="none" strike="noStrike">
                <a:solidFill>
                  <a:srgbClr val="FF0000"/>
                </a:solidFill>
                <a:latin typeface="Calibri"/>
                <a:ea typeface="Calibri"/>
                <a:cs typeface="Calibri"/>
                <a:sym typeface="Calibri"/>
              </a:rPr>
              <a:t>28 800</a:t>
            </a:r>
            <a:endParaRPr b="0" i="0" sz="2000" u="none" cap="none" strike="noStrike">
              <a:solidFill>
                <a:srgbClr val="5C5C5C"/>
              </a:solidFill>
              <a:latin typeface="Lato"/>
              <a:ea typeface="Lato"/>
              <a:cs typeface="Lato"/>
              <a:sym typeface="Lato"/>
            </a:endParaRPr>
          </a:p>
        </p:txBody>
      </p:sp>
      <p:sp>
        <p:nvSpPr>
          <p:cNvPr id="1047" name="Google Shape;1047;g3380722f22f_0_789"/>
          <p:cNvSpPr txBox="1"/>
          <p:nvPr/>
        </p:nvSpPr>
        <p:spPr>
          <a:xfrm>
            <a:off x="5953350" y="3429000"/>
            <a:ext cx="15855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0" i="0" lang="en-CA" sz="3600" u="none" cap="none" strike="noStrike">
                <a:solidFill>
                  <a:srgbClr val="FF0000"/>
                </a:solidFill>
                <a:latin typeface="Calibri"/>
                <a:ea typeface="Calibri"/>
                <a:cs typeface="Calibri"/>
                <a:sym typeface="Calibri"/>
              </a:rPr>
              <a:t>5 605</a:t>
            </a:r>
            <a:endParaRPr b="0" i="0" sz="2000" u="none" cap="none" strike="noStrike">
              <a:solidFill>
                <a:srgbClr val="5C5C5C"/>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g331a07b5168_0_15"/>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Real volume in the tank at the end of the month</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sp>
        <p:nvSpPr>
          <p:cNvPr id="1054" name="Google Shape;1054;g331a07b5168_0_15"/>
          <p:cNvSpPr txBox="1"/>
          <p:nvPr>
            <p:ph idx="1" type="body"/>
          </p:nvPr>
        </p:nvSpPr>
        <p:spPr>
          <a:xfrm>
            <a:off x="714650" y="2201300"/>
            <a:ext cx="11135700" cy="1460400"/>
          </a:xfrm>
          <a:prstGeom prst="rect">
            <a:avLst/>
          </a:prstGeom>
          <a:noFill/>
          <a:ln cap="flat" cmpd="sng" w="38100">
            <a:solidFill>
              <a:srgbClr val="15B7FF"/>
            </a:solidFill>
            <a:prstDash val="solid"/>
            <a:round/>
            <a:headEnd len="sm" w="sm" type="none"/>
            <a:tailEnd len="sm" w="sm" type="none"/>
          </a:ln>
        </p:spPr>
        <p:txBody>
          <a:bodyPr anchorCtr="0" anchor="t" bIns="60925" lIns="121900" spcFirstLastPara="1" rIns="121900" wrap="square" tIns="60925">
            <a:noAutofit/>
          </a:bodyPr>
          <a:lstStyle/>
          <a:p>
            <a:pPr indent="0" lvl="0" marL="0" rtl="0" algn="ctr">
              <a:lnSpc>
                <a:spcPct val="100000"/>
              </a:lnSpc>
              <a:spcBef>
                <a:spcPts val="0"/>
              </a:spcBef>
              <a:spcAft>
                <a:spcPts val="0"/>
              </a:spcAft>
              <a:buSzPts val="2000"/>
              <a:buNone/>
            </a:pPr>
            <a:r>
              <a:rPr b="1" i="1" lang="en-CA" sz="2700">
                <a:solidFill>
                  <a:srgbClr val="3BC7F4"/>
                </a:solidFill>
              </a:rPr>
              <a:t>Real volume of the tank in the </a:t>
            </a:r>
            <a:r>
              <a:rPr b="1" i="1" lang="en-CA" sz="2700">
                <a:solidFill>
                  <a:srgbClr val="898989"/>
                </a:solidFill>
              </a:rPr>
              <a:t>present month</a:t>
            </a:r>
            <a:r>
              <a:rPr b="1" i="1" lang="en-CA" sz="2700">
                <a:solidFill>
                  <a:srgbClr val="3BC7F4"/>
                </a:solidFill>
              </a:rPr>
              <a:t> = Rainwater supply of the </a:t>
            </a:r>
            <a:r>
              <a:rPr b="1" i="1" lang="en-CA" sz="2700">
                <a:solidFill>
                  <a:srgbClr val="898989"/>
                </a:solidFill>
              </a:rPr>
              <a:t>present month</a:t>
            </a:r>
            <a:r>
              <a:rPr b="1" i="1" lang="en-CA" sz="2700">
                <a:solidFill>
                  <a:srgbClr val="3BC7F4"/>
                </a:solidFill>
              </a:rPr>
              <a:t> - Water demand of the </a:t>
            </a:r>
            <a:r>
              <a:rPr b="1" i="1" lang="en-CA" sz="2700">
                <a:solidFill>
                  <a:srgbClr val="898989"/>
                </a:solidFill>
              </a:rPr>
              <a:t>present month</a:t>
            </a:r>
            <a:r>
              <a:rPr b="1" i="1" lang="en-CA" sz="2700">
                <a:solidFill>
                  <a:srgbClr val="3BC7F4"/>
                </a:solidFill>
              </a:rPr>
              <a:t> + volume in the tank of the </a:t>
            </a:r>
            <a:r>
              <a:rPr b="1" i="1" lang="en-CA" sz="2700">
                <a:solidFill>
                  <a:srgbClr val="00B050"/>
                </a:solidFill>
              </a:rPr>
              <a:t>previous month</a:t>
            </a:r>
            <a:endParaRPr b="1" i="1" sz="2700">
              <a:solidFill>
                <a:srgbClr val="00B050"/>
              </a:solidFill>
            </a:endParaRPr>
          </a:p>
          <a:p>
            <a:pPr indent="0" lvl="0" marL="986155" rtl="0" algn="ctr">
              <a:lnSpc>
                <a:spcPct val="100000"/>
              </a:lnSpc>
              <a:spcBef>
                <a:spcPts val="600"/>
              </a:spcBef>
              <a:spcAft>
                <a:spcPts val="0"/>
              </a:spcAft>
              <a:buSzPts val="2000"/>
              <a:buNone/>
            </a:pPr>
            <a:r>
              <a:t/>
            </a:r>
            <a:endParaRPr b="1" i="1" sz="2400">
              <a:solidFill>
                <a:srgbClr val="191919"/>
              </a:solidFill>
            </a:endParaRPr>
          </a:p>
          <a:p>
            <a:pPr indent="0" lvl="0" marL="986155" rtl="0" algn="ctr">
              <a:lnSpc>
                <a:spcPct val="100000"/>
              </a:lnSpc>
              <a:spcBef>
                <a:spcPts val="600"/>
              </a:spcBef>
              <a:spcAft>
                <a:spcPts val="0"/>
              </a:spcAft>
              <a:buSzPts val="2000"/>
              <a:buNone/>
            </a:pPr>
            <a:r>
              <a:t/>
            </a:r>
            <a:endParaRPr b="1" i="1" sz="3600">
              <a:solidFill>
                <a:srgbClr val="15B7FF"/>
              </a:solidFill>
            </a:endParaRPr>
          </a:p>
          <a:p>
            <a:pPr indent="0" lvl="0" marL="0" marR="900430" rtl="0" algn="l">
              <a:lnSpc>
                <a:spcPct val="100000"/>
              </a:lnSpc>
              <a:spcBef>
                <a:spcPts val="600"/>
              </a:spcBef>
              <a:spcAft>
                <a:spcPts val="600"/>
              </a:spcAft>
              <a:buSzPts val="2000"/>
              <a:buNone/>
            </a:pPr>
            <a:r>
              <a:rPr lang="en-CA" sz="2400">
                <a:solidFill>
                  <a:srgbClr val="191919"/>
                </a:solidFill>
              </a:rPr>
              <a:t> </a:t>
            </a:r>
            <a:endParaRPr sz="2400">
              <a:solidFill>
                <a:schemeClr val="dk2"/>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g331a07b5168_0_1"/>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Water demand</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graphicFrame>
        <p:nvGraphicFramePr>
          <p:cNvPr id="1061" name="Google Shape;1061;g331a07b5168_0_1"/>
          <p:cNvGraphicFramePr/>
          <p:nvPr/>
        </p:nvGraphicFramePr>
        <p:xfrm>
          <a:off x="757550" y="1453475"/>
          <a:ext cx="3000000" cy="3000000"/>
        </p:xfrm>
        <a:graphic>
          <a:graphicData uri="http://schemas.openxmlformats.org/drawingml/2006/table">
            <a:tbl>
              <a:tblPr>
                <a:noFill/>
                <a:tableStyleId>{6D9B9202-F3E4-4578-9059-750FB1D25DCD}</a:tableStyleId>
              </a:tblPr>
              <a:tblGrid>
                <a:gridCol w="2027000"/>
                <a:gridCol w="1058150"/>
                <a:gridCol w="1707100"/>
                <a:gridCol w="2385825"/>
                <a:gridCol w="3681600"/>
              </a:tblGrid>
              <a:tr h="1910950">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Month</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Days</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Water demand (L)</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RW supply (L)</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Volume in the tank at the end of the month (L)</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solidFill>
                      <a:srgbClr val="D9EAD3"/>
                    </a:solidFill>
                  </a:tcPr>
                </a:tc>
              </a:tr>
              <a:tr h="759725">
                <a:tc>
                  <a:txBody>
                    <a:bodyPr/>
                    <a:lstStyle/>
                    <a:p>
                      <a:pPr indent="0" lvl="0" marL="0" marR="0" rtl="0" algn="ctr">
                        <a:lnSpc>
                          <a:spcPct val="115000"/>
                        </a:lnSpc>
                        <a:spcBef>
                          <a:spcPts val="0"/>
                        </a:spcBef>
                        <a:spcAft>
                          <a:spcPts val="0"/>
                        </a:spcAft>
                        <a:buClr>
                          <a:srgbClr val="000000"/>
                        </a:buClr>
                        <a:buSzPts val="3400"/>
                        <a:buFont typeface="Arial"/>
                        <a:buNone/>
                      </a:pPr>
                      <a:r>
                        <a:rPr b="1" lang="en-CA" sz="3400" u="none" cap="none" strike="noStrike">
                          <a:latin typeface="Calibri"/>
                          <a:ea typeface="Calibri"/>
                          <a:cs typeface="Calibri"/>
                          <a:sym typeface="Calibri"/>
                        </a:rPr>
                        <a:t>August</a:t>
                      </a:r>
                      <a:endParaRPr b="1" sz="3400" u="none" cap="none" strike="noStrike">
                        <a:latin typeface="Calibri"/>
                        <a:ea typeface="Calibri"/>
                        <a:cs typeface="Calibri"/>
                        <a:sym typeface="Calibri"/>
                      </a:endParaRPr>
                    </a:p>
                  </a:txBody>
                  <a:tcPr marT="0" marB="0" marR="25400" marL="25400" anchor="b">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solidFill>
                          <a:srgbClr val="FF0000"/>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solidFill>
                          <a:srgbClr val="FF0000"/>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solidFill>
                          <a:srgbClr val="FF0000"/>
                        </a:solidFill>
                        <a:latin typeface="Calibri"/>
                        <a:ea typeface="Calibri"/>
                        <a:cs typeface="Calibri"/>
                        <a:sym typeface="Calibri"/>
                      </a:endParaRPr>
                    </a:p>
                  </a:txBody>
                  <a:tcPr marT="0" marB="0" marR="25400" marL="25400" anchor="b">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latin typeface="Calibri"/>
                        <a:ea typeface="Calibri"/>
                        <a:cs typeface="Calibri"/>
                        <a:sym typeface="Calibri"/>
                      </a:endParaRPr>
                    </a:p>
                  </a:txBody>
                  <a:tcPr marT="0" marB="0" marR="25400" marL="25400" anchor="b">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solidFill>
                      <a:srgbClr val="D9EAD3"/>
                    </a:solidFill>
                  </a:tcPr>
                </a:tc>
              </a:tr>
              <a:tr h="759725">
                <a:tc>
                  <a:txBody>
                    <a:bodyPr/>
                    <a:lstStyle/>
                    <a:p>
                      <a:pPr indent="0" lvl="0" marL="0" marR="0" rtl="0" algn="ctr">
                        <a:lnSpc>
                          <a:spcPct val="115000"/>
                        </a:lnSpc>
                        <a:spcBef>
                          <a:spcPts val="0"/>
                        </a:spcBef>
                        <a:spcAft>
                          <a:spcPts val="0"/>
                        </a:spcAft>
                        <a:buClr>
                          <a:srgbClr val="000000"/>
                        </a:buClr>
                        <a:buSzPts val="3600"/>
                        <a:buFont typeface="Arial"/>
                        <a:buNone/>
                      </a:pPr>
                      <a:r>
                        <a:rPr b="1" lang="en-CA" sz="3400" u="none" cap="none" strike="noStrike">
                          <a:latin typeface="Calibri"/>
                          <a:ea typeface="Calibri"/>
                          <a:cs typeface="Calibri"/>
                          <a:sym typeface="Calibri"/>
                        </a:rPr>
                        <a:t>September</a:t>
                      </a:r>
                      <a:endParaRPr b="1" sz="3400" u="none" cap="none" strike="noStrike">
                        <a:latin typeface="Calibri"/>
                        <a:ea typeface="Calibri"/>
                        <a:cs typeface="Calibri"/>
                        <a:sym typeface="Calibri"/>
                      </a:endParaRPr>
                    </a:p>
                  </a:txBody>
                  <a:tcPr marT="0" marB="0" marR="25400" marL="25400" anchor="b">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solidFill>
                          <a:srgbClr val="FF0000"/>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solidFill>
                          <a:srgbClr val="FF0000"/>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solidFill>
                          <a:srgbClr val="FF0000"/>
                        </a:solidFill>
                        <a:latin typeface="Calibri"/>
                        <a:ea typeface="Calibri"/>
                        <a:cs typeface="Calibri"/>
                        <a:sym typeface="Calibri"/>
                      </a:endParaRPr>
                    </a:p>
                  </a:txBody>
                  <a:tcPr marT="0" marB="0" marR="25400" marL="25400" anchor="b">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latin typeface="Calibri"/>
                        <a:ea typeface="Calibri"/>
                        <a:cs typeface="Calibri"/>
                        <a:sym typeface="Calibri"/>
                      </a:endParaRPr>
                    </a:p>
                  </a:txBody>
                  <a:tcPr marT="0" marB="0" marR="25400" marL="25400" anchor="b">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solidFill>
                      <a:srgbClr val="D9EAD3"/>
                    </a:solidFill>
                  </a:tcPr>
                </a:tc>
              </a:tr>
            </a:tbl>
          </a:graphicData>
        </a:graphic>
      </p:graphicFrame>
      <p:sp>
        <p:nvSpPr>
          <p:cNvPr id="1062" name="Google Shape;1062;g331a07b5168_0_1"/>
          <p:cNvSpPr txBox="1"/>
          <p:nvPr/>
        </p:nvSpPr>
        <p:spPr>
          <a:xfrm>
            <a:off x="3023075" y="4263875"/>
            <a:ext cx="6687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0" i="0" lang="en-CA" sz="3600" u="none" cap="none" strike="noStrike">
                <a:solidFill>
                  <a:srgbClr val="FF0000"/>
                </a:solidFill>
                <a:latin typeface="Calibri"/>
                <a:ea typeface="Calibri"/>
                <a:cs typeface="Calibri"/>
                <a:sym typeface="Calibri"/>
              </a:rPr>
              <a:t>18</a:t>
            </a:r>
            <a:endParaRPr b="0" i="0" sz="2000" u="none" cap="none" strike="noStrike">
              <a:solidFill>
                <a:srgbClr val="5C5C5C"/>
              </a:solidFill>
              <a:latin typeface="Lato"/>
              <a:ea typeface="Lato"/>
              <a:cs typeface="Lato"/>
              <a:sym typeface="Lato"/>
            </a:endParaRPr>
          </a:p>
        </p:txBody>
      </p:sp>
      <p:sp>
        <p:nvSpPr>
          <p:cNvPr id="1063" name="Google Shape;1063;g331a07b5168_0_1"/>
          <p:cNvSpPr txBox="1"/>
          <p:nvPr/>
        </p:nvSpPr>
        <p:spPr>
          <a:xfrm>
            <a:off x="3898625" y="4263875"/>
            <a:ext cx="15855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0" i="0" lang="en-CA" sz="3600" u="none" cap="none" strike="noStrike">
                <a:solidFill>
                  <a:srgbClr val="FF0000"/>
                </a:solidFill>
                <a:latin typeface="Calibri"/>
                <a:ea typeface="Calibri"/>
                <a:cs typeface="Calibri"/>
                <a:sym typeface="Calibri"/>
              </a:rPr>
              <a:t>28 800</a:t>
            </a:r>
            <a:endParaRPr b="0" i="0" sz="2000" u="none" cap="none" strike="noStrike">
              <a:solidFill>
                <a:srgbClr val="5C5C5C"/>
              </a:solidFill>
              <a:latin typeface="Lato"/>
              <a:ea typeface="Lato"/>
              <a:cs typeface="Lato"/>
              <a:sym typeface="Lato"/>
            </a:endParaRPr>
          </a:p>
        </p:txBody>
      </p:sp>
      <p:sp>
        <p:nvSpPr>
          <p:cNvPr id="1064" name="Google Shape;1064;g331a07b5168_0_1"/>
          <p:cNvSpPr txBox="1"/>
          <p:nvPr/>
        </p:nvSpPr>
        <p:spPr>
          <a:xfrm>
            <a:off x="5977200" y="4263875"/>
            <a:ext cx="15855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0" i="0" lang="en-CA" sz="3600" u="none" cap="none" strike="noStrike">
                <a:solidFill>
                  <a:srgbClr val="FF0000"/>
                </a:solidFill>
                <a:latin typeface="Calibri"/>
                <a:ea typeface="Calibri"/>
                <a:cs typeface="Calibri"/>
                <a:sym typeface="Calibri"/>
              </a:rPr>
              <a:t>14 021</a:t>
            </a:r>
            <a:endParaRPr b="0" i="0" sz="2000" u="none" cap="none" strike="noStrike">
              <a:solidFill>
                <a:srgbClr val="5C5C5C"/>
              </a:solidFill>
              <a:latin typeface="Lato"/>
              <a:ea typeface="Lato"/>
              <a:cs typeface="Lato"/>
              <a:sym typeface="Lato"/>
            </a:endParaRPr>
          </a:p>
        </p:txBody>
      </p:sp>
      <p:sp>
        <p:nvSpPr>
          <p:cNvPr id="1065" name="Google Shape;1065;g331a07b5168_0_1"/>
          <p:cNvSpPr txBox="1"/>
          <p:nvPr/>
        </p:nvSpPr>
        <p:spPr>
          <a:xfrm>
            <a:off x="3023075" y="3497875"/>
            <a:ext cx="6687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0" i="0" lang="en-CA" sz="3600" u="none" cap="none" strike="noStrike">
                <a:solidFill>
                  <a:srgbClr val="FF0000"/>
                </a:solidFill>
                <a:latin typeface="Calibri"/>
                <a:ea typeface="Calibri"/>
                <a:cs typeface="Calibri"/>
                <a:sym typeface="Calibri"/>
              </a:rPr>
              <a:t>10</a:t>
            </a:r>
            <a:endParaRPr b="0" i="0" sz="2000" u="none" cap="none" strike="noStrike">
              <a:solidFill>
                <a:srgbClr val="5C5C5C"/>
              </a:solidFill>
              <a:latin typeface="Lato"/>
              <a:ea typeface="Lato"/>
              <a:cs typeface="Lato"/>
              <a:sym typeface="Lato"/>
            </a:endParaRPr>
          </a:p>
        </p:txBody>
      </p:sp>
      <p:sp>
        <p:nvSpPr>
          <p:cNvPr id="1066" name="Google Shape;1066;g331a07b5168_0_1"/>
          <p:cNvSpPr txBox="1"/>
          <p:nvPr/>
        </p:nvSpPr>
        <p:spPr>
          <a:xfrm>
            <a:off x="3898625" y="3497875"/>
            <a:ext cx="15855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0" i="0" lang="en-CA" sz="3600" u="none" cap="none" strike="noStrike">
                <a:solidFill>
                  <a:srgbClr val="FF0000"/>
                </a:solidFill>
                <a:latin typeface="Calibri"/>
                <a:ea typeface="Calibri"/>
                <a:cs typeface="Calibri"/>
                <a:sym typeface="Calibri"/>
              </a:rPr>
              <a:t>16 000</a:t>
            </a:r>
            <a:endParaRPr b="0" i="0" sz="2000" u="none" cap="none" strike="noStrike">
              <a:solidFill>
                <a:srgbClr val="5C5C5C"/>
              </a:solidFill>
              <a:latin typeface="Lato"/>
              <a:ea typeface="Lato"/>
              <a:cs typeface="Lato"/>
              <a:sym typeface="Lato"/>
            </a:endParaRPr>
          </a:p>
        </p:txBody>
      </p:sp>
      <p:sp>
        <p:nvSpPr>
          <p:cNvPr id="1067" name="Google Shape;1067;g331a07b5168_0_1"/>
          <p:cNvSpPr txBox="1"/>
          <p:nvPr/>
        </p:nvSpPr>
        <p:spPr>
          <a:xfrm>
            <a:off x="5977200" y="3497875"/>
            <a:ext cx="15855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0" i="0" lang="en-CA" sz="3600" u="none" cap="none" strike="noStrike">
                <a:solidFill>
                  <a:srgbClr val="FF0000"/>
                </a:solidFill>
                <a:latin typeface="Calibri"/>
                <a:ea typeface="Calibri"/>
                <a:cs typeface="Calibri"/>
                <a:sym typeface="Calibri"/>
              </a:rPr>
              <a:t>20 407</a:t>
            </a:r>
            <a:endParaRPr b="0" i="0" sz="2000" u="none" cap="none" strike="noStrike">
              <a:solidFill>
                <a:srgbClr val="5C5C5C"/>
              </a:solidFill>
              <a:latin typeface="Lato"/>
              <a:ea typeface="Lato"/>
              <a:cs typeface="Lato"/>
              <a:sym typeface="Lato"/>
            </a:endParaRPr>
          </a:p>
        </p:txBody>
      </p:sp>
      <p:sp>
        <p:nvSpPr>
          <p:cNvPr id="1068" name="Google Shape;1068;g331a07b5168_0_1"/>
          <p:cNvSpPr txBox="1"/>
          <p:nvPr/>
        </p:nvSpPr>
        <p:spPr>
          <a:xfrm>
            <a:off x="8968225" y="3497875"/>
            <a:ext cx="15855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0" i="0" lang="en-CA" sz="3600" u="none" cap="none" strike="noStrike">
                <a:solidFill>
                  <a:srgbClr val="FF0000"/>
                </a:solidFill>
                <a:latin typeface="Calibri"/>
                <a:ea typeface="Calibri"/>
                <a:cs typeface="Calibri"/>
                <a:sym typeface="Calibri"/>
              </a:rPr>
              <a:t>4 407</a:t>
            </a:r>
            <a:endParaRPr b="0" i="0" sz="2000" u="none" cap="none" strike="noStrike">
              <a:solidFill>
                <a:srgbClr val="5C5C5C"/>
              </a:solidFill>
              <a:latin typeface="Lato"/>
              <a:ea typeface="Lato"/>
              <a:cs typeface="Lato"/>
              <a:sym typeface="Lato"/>
            </a:endParaRPr>
          </a:p>
        </p:txBody>
      </p:sp>
      <p:sp>
        <p:nvSpPr>
          <p:cNvPr id="1069" name="Google Shape;1069;g331a07b5168_0_1"/>
          <p:cNvSpPr txBox="1"/>
          <p:nvPr/>
        </p:nvSpPr>
        <p:spPr>
          <a:xfrm>
            <a:off x="8932450" y="4263875"/>
            <a:ext cx="15855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0" i="0" lang="en-CA" sz="3600" u="none" cap="none" strike="noStrike">
                <a:solidFill>
                  <a:srgbClr val="00B050"/>
                </a:solidFill>
                <a:latin typeface="Calibri"/>
                <a:ea typeface="Calibri"/>
                <a:cs typeface="Calibri"/>
                <a:sym typeface="Calibri"/>
              </a:rPr>
              <a:t>-10 372</a:t>
            </a:r>
            <a:endParaRPr b="0" i="0" sz="2000" u="none" cap="none" strike="noStrike">
              <a:solidFill>
                <a:srgbClr val="00B050"/>
              </a:solidFill>
              <a:latin typeface="Lato"/>
              <a:ea typeface="Lato"/>
              <a:cs typeface="Lato"/>
              <a:sym typeface="Lato"/>
            </a:endParaRPr>
          </a:p>
        </p:txBody>
      </p:sp>
      <p:sp>
        <p:nvSpPr>
          <p:cNvPr id="1070" name="Google Shape;1070;g331a07b5168_0_1"/>
          <p:cNvSpPr txBox="1"/>
          <p:nvPr/>
        </p:nvSpPr>
        <p:spPr>
          <a:xfrm>
            <a:off x="9037150" y="4263875"/>
            <a:ext cx="15855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0" i="0" lang="en-CA" sz="3600" u="none" cap="none" strike="noStrike">
                <a:solidFill>
                  <a:srgbClr val="00B050"/>
                </a:solidFill>
                <a:latin typeface="Calibri"/>
                <a:ea typeface="Calibri"/>
                <a:cs typeface="Calibri"/>
                <a:sym typeface="Calibri"/>
              </a:rPr>
              <a:t>0</a:t>
            </a:r>
            <a:endParaRPr b="0" i="0" sz="2000" u="none" cap="none" strike="noStrike">
              <a:solidFill>
                <a:srgbClr val="00B05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6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g331a07b5168_0_24"/>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Tank volume equation</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sp>
        <p:nvSpPr>
          <p:cNvPr id="1077" name="Google Shape;1077;g331a07b5168_0_24"/>
          <p:cNvSpPr txBox="1"/>
          <p:nvPr>
            <p:ph idx="1" type="body"/>
          </p:nvPr>
        </p:nvSpPr>
        <p:spPr>
          <a:xfrm>
            <a:off x="2661150" y="2120400"/>
            <a:ext cx="6869700" cy="2617200"/>
          </a:xfrm>
          <a:prstGeom prst="rect">
            <a:avLst/>
          </a:prstGeom>
          <a:noFill/>
          <a:ln cap="flat" cmpd="sng" w="38100">
            <a:solidFill>
              <a:srgbClr val="15B7FF"/>
            </a:solidFill>
            <a:prstDash val="solid"/>
            <a:round/>
            <a:headEnd len="sm" w="sm" type="none"/>
            <a:tailEnd len="sm" w="sm" type="none"/>
          </a:ln>
        </p:spPr>
        <p:txBody>
          <a:bodyPr anchorCtr="0" anchor="t" bIns="60925" lIns="121900" spcFirstLastPara="1" rIns="121900" wrap="square" tIns="60925">
            <a:noAutofit/>
          </a:bodyPr>
          <a:lstStyle/>
          <a:p>
            <a:pPr indent="0" lvl="0" marL="0" rtl="0" algn="ctr">
              <a:lnSpc>
                <a:spcPct val="100000"/>
              </a:lnSpc>
              <a:spcBef>
                <a:spcPts val="0"/>
              </a:spcBef>
              <a:spcAft>
                <a:spcPts val="0"/>
              </a:spcAft>
              <a:buSzPts val="2000"/>
              <a:buNone/>
            </a:pPr>
            <a:r>
              <a:rPr i="1" lang="en-CA" sz="4800">
                <a:solidFill>
                  <a:srgbClr val="898989"/>
                </a:solidFill>
                <a:latin typeface="Lato Black"/>
                <a:ea typeface="Lato Black"/>
                <a:cs typeface="Lato Black"/>
                <a:sym typeface="Lato Black"/>
              </a:rPr>
              <a:t>V= </a:t>
            </a:r>
            <a:r>
              <a:rPr i="1" lang="en-CA" sz="4800">
                <a:solidFill>
                  <a:srgbClr val="3BC7F4"/>
                </a:solidFill>
                <a:latin typeface="Lato Black"/>
                <a:ea typeface="Lato Black"/>
                <a:cs typeface="Lato Black"/>
                <a:sym typeface="Lato Black"/>
              </a:rPr>
              <a:t>𝞹 </a:t>
            </a:r>
            <a:r>
              <a:rPr i="1" lang="en-CA" sz="4800">
                <a:solidFill>
                  <a:srgbClr val="898989"/>
                </a:solidFill>
                <a:latin typeface="Lato Black"/>
                <a:ea typeface="Lato Black"/>
                <a:cs typeface="Lato Black"/>
                <a:sym typeface="Lato Black"/>
              </a:rPr>
              <a:t> x </a:t>
            </a:r>
            <a:r>
              <a:rPr i="1" lang="en-CA" sz="4800">
                <a:solidFill>
                  <a:srgbClr val="3BC7F4"/>
                </a:solidFill>
                <a:latin typeface="Lato Black"/>
                <a:ea typeface="Lato Black"/>
                <a:cs typeface="Lato Black"/>
                <a:sym typeface="Lato Black"/>
              </a:rPr>
              <a:t>(d/2)</a:t>
            </a:r>
            <a:r>
              <a:rPr baseline="30000" i="1" lang="en-CA" sz="4800">
                <a:solidFill>
                  <a:srgbClr val="3BC7F4"/>
                </a:solidFill>
                <a:latin typeface="Lato Black"/>
                <a:ea typeface="Lato Black"/>
                <a:cs typeface="Lato Black"/>
                <a:sym typeface="Lato Black"/>
              </a:rPr>
              <a:t>2</a:t>
            </a:r>
            <a:r>
              <a:rPr i="1" lang="en-CA" sz="4800">
                <a:solidFill>
                  <a:srgbClr val="898989"/>
                </a:solidFill>
                <a:latin typeface="Lato Black"/>
                <a:ea typeface="Lato Black"/>
                <a:cs typeface="Lato Black"/>
                <a:sym typeface="Lato Black"/>
              </a:rPr>
              <a:t> x </a:t>
            </a:r>
            <a:r>
              <a:rPr i="1" lang="en-CA" sz="4800">
                <a:solidFill>
                  <a:srgbClr val="3BC7F4"/>
                </a:solidFill>
                <a:latin typeface="Lato Black"/>
                <a:ea typeface="Lato Black"/>
                <a:cs typeface="Lato Black"/>
                <a:sym typeface="Lato Black"/>
              </a:rPr>
              <a:t>h</a:t>
            </a:r>
            <a:endParaRPr i="1" sz="4800">
              <a:solidFill>
                <a:srgbClr val="3BC7F4"/>
              </a:solidFill>
              <a:latin typeface="Lato Black"/>
              <a:ea typeface="Lato Black"/>
              <a:cs typeface="Lato Black"/>
              <a:sym typeface="Lato Black"/>
            </a:endParaRPr>
          </a:p>
          <a:p>
            <a:pPr indent="0" lvl="0" marL="0" rtl="0" algn="ctr">
              <a:lnSpc>
                <a:spcPct val="100000"/>
              </a:lnSpc>
              <a:spcBef>
                <a:spcPts val="0"/>
              </a:spcBef>
              <a:spcAft>
                <a:spcPts val="0"/>
              </a:spcAft>
              <a:buSzPts val="2000"/>
              <a:buNone/>
            </a:pPr>
            <a:r>
              <a:t/>
            </a:r>
            <a:endParaRPr i="1" sz="4800">
              <a:solidFill>
                <a:srgbClr val="3BC7F4"/>
              </a:solidFill>
              <a:latin typeface="Lato Black"/>
              <a:ea typeface="Lato Black"/>
              <a:cs typeface="Lato Black"/>
              <a:sym typeface="Lato Black"/>
            </a:endParaRPr>
          </a:p>
          <a:p>
            <a:pPr indent="0" lvl="0" marL="0" rtl="0" algn="ctr">
              <a:lnSpc>
                <a:spcPct val="100000"/>
              </a:lnSpc>
              <a:spcBef>
                <a:spcPts val="0"/>
              </a:spcBef>
              <a:spcAft>
                <a:spcPts val="0"/>
              </a:spcAft>
              <a:buSzPts val="2000"/>
              <a:buNone/>
            </a:pPr>
            <a:r>
              <a:rPr i="1" lang="en-CA" sz="4800">
                <a:solidFill>
                  <a:srgbClr val="898989"/>
                </a:solidFill>
                <a:latin typeface="Lato Black"/>
                <a:ea typeface="Lato Black"/>
                <a:cs typeface="Lato Black"/>
                <a:sym typeface="Lato Black"/>
              </a:rPr>
              <a:t>V= </a:t>
            </a:r>
            <a:r>
              <a:rPr i="1" lang="en-CA" sz="4800">
                <a:solidFill>
                  <a:srgbClr val="3BC7F4"/>
                </a:solidFill>
                <a:latin typeface="Lato Black"/>
                <a:ea typeface="Lato Black"/>
                <a:cs typeface="Lato Black"/>
                <a:sym typeface="Lato Black"/>
              </a:rPr>
              <a:t>𝞹 </a:t>
            </a:r>
            <a:r>
              <a:rPr i="1" lang="en-CA" sz="4800">
                <a:solidFill>
                  <a:srgbClr val="898989"/>
                </a:solidFill>
                <a:latin typeface="Lato Black"/>
                <a:ea typeface="Lato Black"/>
                <a:cs typeface="Lato Black"/>
                <a:sym typeface="Lato Black"/>
              </a:rPr>
              <a:t> x </a:t>
            </a:r>
            <a:r>
              <a:rPr i="1" lang="en-CA" sz="4800">
                <a:solidFill>
                  <a:srgbClr val="3BC7F4"/>
                </a:solidFill>
                <a:latin typeface="Lato Black"/>
                <a:ea typeface="Lato Black"/>
                <a:cs typeface="Lato Black"/>
                <a:sym typeface="Lato Black"/>
              </a:rPr>
              <a:t>r</a:t>
            </a:r>
            <a:r>
              <a:rPr baseline="30000" i="1" lang="en-CA" sz="4800">
                <a:solidFill>
                  <a:srgbClr val="3BC7F4"/>
                </a:solidFill>
                <a:latin typeface="Lato Black"/>
                <a:ea typeface="Lato Black"/>
                <a:cs typeface="Lato Black"/>
                <a:sym typeface="Lato Black"/>
              </a:rPr>
              <a:t>2</a:t>
            </a:r>
            <a:r>
              <a:rPr i="1" lang="en-CA" sz="4800">
                <a:solidFill>
                  <a:srgbClr val="898989"/>
                </a:solidFill>
                <a:latin typeface="Lato Black"/>
                <a:ea typeface="Lato Black"/>
                <a:cs typeface="Lato Black"/>
                <a:sym typeface="Lato Black"/>
              </a:rPr>
              <a:t> x </a:t>
            </a:r>
            <a:r>
              <a:rPr i="1" lang="en-CA" sz="4800">
                <a:solidFill>
                  <a:srgbClr val="3BC7F4"/>
                </a:solidFill>
                <a:latin typeface="Lato Black"/>
                <a:ea typeface="Lato Black"/>
                <a:cs typeface="Lato Black"/>
                <a:sym typeface="Lato Black"/>
              </a:rPr>
              <a:t>h</a:t>
            </a:r>
            <a:endParaRPr i="1" sz="4800">
              <a:solidFill>
                <a:srgbClr val="3BC7F4"/>
              </a:solidFill>
              <a:latin typeface="Lato Black"/>
              <a:ea typeface="Lato Black"/>
              <a:cs typeface="Lato Black"/>
              <a:sym typeface="Lato Black"/>
            </a:endParaRPr>
          </a:p>
          <a:p>
            <a:pPr indent="0" lvl="0" marL="986155" rtl="0" algn="ctr">
              <a:lnSpc>
                <a:spcPct val="100000"/>
              </a:lnSpc>
              <a:spcBef>
                <a:spcPts val="600"/>
              </a:spcBef>
              <a:spcAft>
                <a:spcPts val="0"/>
              </a:spcAft>
              <a:buSzPts val="2000"/>
              <a:buNone/>
            </a:pPr>
            <a:r>
              <a:t/>
            </a:r>
            <a:endParaRPr b="1" i="1" sz="3600">
              <a:solidFill>
                <a:srgbClr val="15B7FF"/>
              </a:solidFill>
            </a:endParaRPr>
          </a:p>
          <a:p>
            <a:pPr indent="0" lvl="0" marL="0" marR="900430" rtl="0" algn="l">
              <a:lnSpc>
                <a:spcPct val="100000"/>
              </a:lnSpc>
              <a:spcBef>
                <a:spcPts val="600"/>
              </a:spcBef>
              <a:spcAft>
                <a:spcPts val="600"/>
              </a:spcAft>
              <a:buSzPts val="2000"/>
              <a:buNone/>
            </a:pPr>
            <a:r>
              <a:rPr lang="en-CA" sz="2400">
                <a:solidFill>
                  <a:srgbClr val="191919"/>
                </a:solidFill>
              </a:rPr>
              <a:t> </a:t>
            </a:r>
            <a:endParaRPr sz="2400">
              <a:solidFill>
                <a:schemeClr val="dk2"/>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g331e1f38531_1_0"/>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Gutters</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pic>
        <p:nvPicPr>
          <p:cNvPr id="1084" name="Google Shape;1084;g331e1f38531_1_0"/>
          <p:cNvPicPr preferRelativeResize="0"/>
          <p:nvPr/>
        </p:nvPicPr>
        <p:blipFill rotWithShape="1">
          <a:blip r:embed="rId3">
            <a:alphaModFix/>
          </a:blip>
          <a:srcRect b="0" l="0" r="0" t="0"/>
          <a:stretch/>
        </p:blipFill>
        <p:spPr>
          <a:xfrm>
            <a:off x="1818863" y="1075050"/>
            <a:ext cx="8554275" cy="52186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g331e1f38531_1_7"/>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Gutters</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pic>
        <p:nvPicPr>
          <p:cNvPr id="1091" name="Google Shape;1091;g331e1f38531_1_7"/>
          <p:cNvPicPr preferRelativeResize="0"/>
          <p:nvPr/>
        </p:nvPicPr>
        <p:blipFill rotWithShape="1">
          <a:blip r:embed="rId3">
            <a:alphaModFix/>
          </a:blip>
          <a:srcRect b="0" l="0" r="0" t="0"/>
          <a:stretch/>
        </p:blipFill>
        <p:spPr>
          <a:xfrm>
            <a:off x="1771150" y="1015425"/>
            <a:ext cx="8649701" cy="55830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g331e1f38531_1_16"/>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Gutters</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sp>
        <p:nvSpPr>
          <p:cNvPr id="1098" name="Google Shape;1098;g331e1f38531_1_16"/>
          <p:cNvSpPr txBox="1"/>
          <p:nvPr>
            <p:ph type="title"/>
          </p:nvPr>
        </p:nvSpPr>
        <p:spPr>
          <a:xfrm>
            <a:off x="1067050" y="874950"/>
            <a:ext cx="2260500" cy="5445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Sizing the gutters</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graphicFrame>
        <p:nvGraphicFramePr>
          <p:cNvPr id="1099" name="Google Shape;1099;g331e1f38531_1_16"/>
          <p:cNvGraphicFramePr/>
          <p:nvPr/>
        </p:nvGraphicFramePr>
        <p:xfrm>
          <a:off x="2711675" y="367250"/>
          <a:ext cx="3000000" cy="3000000"/>
        </p:xfrm>
        <a:graphic>
          <a:graphicData uri="http://schemas.openxmlformats.org/drawingml/2006/table">
            <a:tbl>
              <a:tblPr>
                <a:noFill/>
                <a:tableStyleId>{26516621-212A-452B-B223-4652ADF153B5}</a:tableStyleId>
              </a:tblPr>
              <a:tblGrid>
                <a:gridCol w="1090025"/>
                <a:gridCol w="1090025"/>
                <a:gridCol w="1090025"/>
                <a:gridCol w="1090025"/>
                <a:gridCol w="1090025"/>
                <a:gridCol w="1090025"/>
                <a:gridCol w="1090025"/>
                <a:gridCol w="1090025"/>
              </a:tblGrid>
              <a:tr h="3846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gridSpan="5">
                  <a:txBody>
                    <a:bodyPr/>
                    <a:lstStyle/>
                    <a:p>
                      <a:pPr indent="0" lvl="0" marL="0" marR="0" rtl="0" algn="l">
                        <a:lnSpc>
                          <a:spcPct val="115000"/>
                        </a:lnSpc>
                        <a:spcBef>
                          <a:spcPts val="0"/>
                        </a:spcBef>
                        <a:spcAft>
                          <a:spcPts val="0"/>
                        </a:spcAft>
                        <a:buClr>
                          <a:srgbClr val="000000"/>
                        </a:buClr>
                        <a:buSzPts val="1400"/>
                        <a:buFont typeface="Arial"/>
                        <a:buNone/>
                      </a:pPr>
                      <a:r>
                        <a:rPr b="1" lang="en-CA" sz="1400" u="none" cap="none" strike="noStrike">
                          <a:latin typeface="Calibri"/>
                          <a:ea typeface="Calibri"/>
                          <a:cs typeface="Calibri"/>
                          <a:sym typeface="Calibri"/>
                        </a:rPr>
                        <a:t>Maximum allowable roof area in m² for different rainfall rates</a:t>
                      </a:r>
                      <a:endParaRPr b="1" sz="1400" u="none" cap="none" strike="noStrike">
                        <a:latin typeface="Calibri"/>
                        <a:ea typeface="Calibri"/>
                        <a:cs typeface="Calibri"/>
                        <a:sym typeface="Calibri"/>
                      </a:endParaRPr>
                    </a:p>
                  </a:txBody>
                  <a:tcPr marT="91425" marB="91425" marR="91425" marL="914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hMerge="1"/>
              </a:tr>
              <a:tr h="605975">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latin typeface="Calibri"/>
                          <a:ea typeface="Calibri"/>
                          <a:cs typeface="Calibri"/>
                          <a:sym typeface="Calibri"/>
                        </a:rPr>
                        <a:t>Slope of gutter</a:t>
                      </a:r>
                      <a:endParaRPr b="1"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latin typeface="Calibri"/>
                          <a:ea typeface="Calibri"/>
                          <a:cs typeface="Calibri"/>
                          <a:sym typeface="Calibri"/>
                        </a:rPr>
                        <a:t>Diameter of gutter (in)</a:t>
                      </a:r>
                      <a:endParaRPr b="1"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latin typeface="Calibri"/>
                          <a:ea typeface="Calibri"/>
                          <a:cs typeface="Calibri"/>
                          <a:sym typeface="Calibri"/>
                        </a:rPr>
                        <a:t>Flow (L/s)</a:t>
                      </a:r>
                      <a:endParaRPr b="1"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latin typeface="Calibri"/>
                          <a:ea typeface="Calibri"/>
                          <a:cs typeface="Calibri"/>
                          <a:sym typeface="Calibri"/>
                        </a:rPr>
                        <a:t>Rainfall 50 mm/h</a:t>
                      </a:r>
                      <a:endParaRPr b="1"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latin typeface="Calibri"/>
                          <a:ea typeface="Calibri"/>
                          <a:cs typeface="Calibri"/>
                          <a:sym typeface="Calibri"/>
                        </a:rPr>
                        <a:t>Rainfall 75 mm/h</a:t>
                      </a:r>
                      <a:endParaRPr b="1"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latin typeface="Calibri"/>
                          <a:ea typeface="Calibri"/>
                          <a:cs typeface="Calibri"/>
                          <a:sym typeface="Calibri"/>
                        </a:rPr>
                        <a:t>Rainfall 100 mm/h</a:t>
                      </a:r>
                      <a:endParaRPr b="1"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latin typeface="Calibri"/>
                          <a:ea typeface="Calibri"/>
                          <a:cs typeface="Calibri"/>
                          <a:sym typeface="Calibri"/>
                        </a:rPr>
                        <a:t>Rainfall 125 mm/h</a:t>
                      </a:r>
                      <a:endParaRPr b="1"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latin typeface="Calibri"/>
                          <a:ea typeface="Calibri"/>
                          <a:cs typeface="Calibri"/>
                          <a:sym typeface="Calibri"/>
                        </a:rPr>
                        <a:t>Rainfall 150 mm/h</a:t>
                      </a:r>
                      <a:endParaRPr b="1"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84675">
                <a:tc rowSpan="4">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1 %</a:t>
                      </a:r>
                      <a:endParaRPr sz="1400" u="none" cap="none" strike="noStrike">
                        <a:latin typeface="Calibri"/>
                        <a:ea typeface="Calibri"/>
                        <a:cs typeface="Calibri"/>
                        <a:sym typeface="Calibri"/>
                      </a:endParaRPr>
                    </a:p>
                  </a:txBody>
                  <a:tcPr marT="91425" marB="91425"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3</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2</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153</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102</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76</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61</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51</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r>
              <a:tr h="384675">
                <a:tc vMerge="1"/>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4</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5</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350</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233</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175</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140</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117</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r>
              <a:tr h="384675">
                <a:tc vMerge="1"/>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6</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14</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995</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663</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498</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398</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332</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r>
              <a:tr h="384675">
                <a:tc vMerge="1"/>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8</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30</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2139</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1425</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1070</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856</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713</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r>
              <a:tr h="384675">
                <a:tc rowSpan="4">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2 %</a:t>
                      </a:r>
                      <a:endParaRPr sz="1400" u="none" cap="none" strike="noStrike">
                        <a:latin typeface="Calibri"/>
                        <a:ea typeface="Calibri"/>
                        <a:cs typeface="Calibri"/>
                        <a:sym typeface="Calibri"/>
                      </a:endParaRPr>
                    </a:p>
                  </a:txBody>
                  <a:tcPr marT="91425" marB="91425"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3</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3</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216</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144</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108</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86</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72</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4675">
                <a:tc vMerge="1"/>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4</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7</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493</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329</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246</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197</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164</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4675">
                <a:tc vMerge="1"/>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6</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20</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1404</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936</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702</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562</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468</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4675">
                <a:tc vMerge="1"/>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8</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43</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3031</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2021</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1516</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1213</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1011</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84675">
                <a:tc rowSpan="4">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4 %</a:t>
                      </a:r>
                      <a:endParaRPr sz="1400" u="none" cap="none" strike="noStrike">
                        <a:latin typeface="Calibri"/>
                        <a:ea typeface="Calibri"/>
                        <a:cs typeface="Calibri"/>
                        <a:sym typeface="Calibri"/>
                      </a:endParaRPr>
                    </a:p>
                  </a:txBody>
                  <a:tcPr marT="91425" marB="91425" marR="28575" marL="28575" anchor="ctr">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3</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4</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306</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204</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153</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122</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102</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r>
              <a:tr h="384675">
                <a:tc vMerge="1"/>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4</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10</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699</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466</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350</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280</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233</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r>
              <a:tr h="384675">
                <a:tc vMerge="1"/>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6</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28</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1990</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1327</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995</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798</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664</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F3F4"/>
                    </a:solidFill>
                  </a:tcPr>
                </a:tc>
              </a:tr>
              <a:tr h="384675">
                <a:tc vMerge="1"/>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8</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60</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4278</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2850</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2139</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1711</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lang="en-CA" sz="1400" u="none" cap="none" strike="noStrike">
                          <a:latin typeface="Calibri"/>
                          <a:ea typeface="Calibri"/>
                          <a:cs typeface="Calibri"/>
                          <a:sym typeface="Calibri"/>
                        </a:rPr>
                        <a:t>1425</a:t>
                      </a:r>
                      <a:endParaRPr sz="14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7F3F4"/>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3312220b4e8_0_16"/>
          <p:cNvSpPr txBox="1"/>
          <p:nvPr>
            <p:ph type="title"/>
          </p:nvPr>
        </p:nvSpPr>
        <p:spPr>
          <a:xfrm>
            <a:off x="381675" y="2"/>
            <a:ext cx="10515600" cy="7872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3600">
                <a:solidFill>
                  <a:schemeClr val="accent1"/>
                </a:solidFill>
              </a:rPr>
              <a:t>Water crisis in the world</a:t>
            </a:r>
            <a:endParaRPr sz="3600"/>
          </a:p>
        </p:txBody>
      </p:sp>
      <p:pic>
        <p:nvPicPr>
          <p:cNvPr id="205" name="Google Shape;205;g3312220b4e8_0_16"/>
          <p:cNvPicPr preferRelativeResize="0"/>
          <p:nvPr/>
        </p:nvPicPr>
        <p:blipFill rotWithShape="1">
          <a:blip r:embed="rId3">
            <a:alphaModFix/>
          </a:blip>
          <a:srcRect b="39677" l="6016" r="1270" t="1972"/>
          <a:stretch/>
        </p:blipFill>
        <p:spPr>
          <a:xfrm>
            <a:off x="534075" y="1141812"/>
            <a:ext cx="11593924" cy="4574377"/>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g331e1f38531_1_23"/>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First Flush</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pic>
        <p:nvPicPr>
          <p:cNvPr id="1106" name="Google Shape;1106;g331e1f38531_1_23"/>
          <p:cNvPicPr preferRelativeResize="0"/>
          <p:nvPr/>
        </p:nvPicPr>
        <p:blipFill rotWithShape="1">
          <a:blip r:embed="rId3">
            <a:alphaModFix/>
          </a:blip>
          <a:srcRect b="8282" l="0" r="41127" t="0"/>
          <a:stretch/>
        </p:blipFill>
        <p:spPr>
          <a:xfrm>
            <a:off x="1852775" y="970375"/>
            <a:ext cx="4027225" cy="5374776"/>
          </a:xfrm>
          <a:prstGeom prst="rect">
            <a:avLst/>
          </a:prstGeom>
          <a:noFill/>
          <a:ln>
            <a:noFill/>
          </a:ln>
        </p:spPr>
      </p:pic>
      <p:pic>
        <p:nvPicPr>
          <p:cNvPr id="1107" name="Google Shape;1107;g331e1f38531_1_23"/>
          <p:cNvPicPr preferRelativeResize="0"/>
          <p:nvPr/>
        </p:nvPicPr>
        <p:blipFill rotWithShape="1">
          <a:blip r:embed="rId4">
            <a:alphaModFix/>
          </a:blip>
          <a:srcRect b="0" l="0" r="0" t="0"/>
          <a:stretch/>
        </p:blipFill>
        <p:spPr>
          <a:xfrm>
            <a:off x="7129675" y="1146625"/>
            <a:ext cx="3496716" cy="5374774"/>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g331e1f38531_1_29"/>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First Flush</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pic>
        <p:nvPicPr>
          <p:cNvPr id="1114" name="Google Shape;1114;g331e1f38531_1_29"/>
          <p:cNvPicPr preferRelativeResize="0"/>
          <p:nvPr/>
        </p:nvPicPr>
        <p:blipFill rotWithShape="1">
          <a:blip r:embed="rId3">
            <a:alphaModFix/>
          </a:blip>
          <a:srcRect b="0" l="0" r="0" t="0"/>
          <a:stretch/>
        </p:blipFill>
        <p:spPr>
          <a:xfrm>
            <a:off x="3767900" y="776875"/>
            <a:ext cx="4656200" cy="5902224"/>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g331e1f38531_1_35"/>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First Flush</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sp>
        <p:nvSpPr>
          <p:cNvPr id="1121" name="Google Shape;1121;g331e1f38531_1_35"/>
          <p:cNvSpPr txBox="1"/>
          <p:nvPr>
            <p:ph type="title"/>
          </p:nvPr>
        </p:nvSpPr>
        <p:spPr>
          <a:xfrm>
            <a:off x="947750" y="739125"/>
            <a:ext cx="49680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Sizing the first flush</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graphicFrame>
        <p:nvGraphicFramePr>
          <p:cNvPr id="1122" name="Google Shape;1122;g331e1f38531_1_35"/>
          <p:cNvGraphicFramePr/>
          <p:nvPr/>
        </p:nvGraphicFramePr>
        <p:xfrm>
          <a:off x="3116750" y="1929525"/>
          <a:ext cx="3000000" cy="3000000"/>
        </p:xfrm>
        <a:graphic>
          <a:graphicData uri="http://schemas.openxmlformats.org/drawingml/2006/table">
            <a:tbl>
              <a:tblPr>
                <a:noFill/>
                <a:tableStyleId>{26516621-212A-452B-B223-4652ADF153B5}</a:tableStyleId>
              </a:tblPr>
              <a:tblGrid>
                <a:gridCol w="2481025"/>
                <a:gridCol w="3850450"/>
              </a:tblGrid>
              <a:tr h="809850">
                <a:tc>
                  <a:txBody>
                    <a:bodyPr/>
                    <a:lstStyle/>
                    <a:p>
                      <a:pPr indent="0" lvl="0" marL="0" marR="0" rtl="0" algn="ctr">
                        <a:lnSpc>
                          <a:spcPct val="115000"/>
                        </a:lnSpc>
                        <a:spcBef>
                          <a:spcPts val="0"/>
                        </a:spcBef>
                        <a:spcAft>
                          <a:spcPts val="0"/>
                        </a:spcAft>
                        <a:buClr>
                          <a:srgbClr val="000000"/>
                        </a:buClr>
                        <a:buSzPts val="3000"/>
                        <a:buFont typeface="Arial"/>
                        <a:buNone/>
                      </a:pPr>
                      <a:r>
                        <a:rPr lang="en-CA" sz="3000" u="none" cap="none" strike="noStrike">
                          <a:latin typeface="Calibri"/>
                          <a:ea typeface="Calibri"/>
                          <a:cs typeface="Calibri"/>
                          <a:sym typeface="Calibri"/>
                        </a:rPr>
                        <a:t>Location</a:t>
                      </a:r>
                      <a:endParaRPr sz="3000" u="none" cap="none" strike="noStrike">
                        <a:latin typeface="Calibri"/>
                        <a:ea typeface="Calibri"/>
                        <a:cs typeface="Calibri"/>
                        <a:sym typeface="Calibri"/>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3CEFF"/>
                    </a:solidFill>
                  </a:tcPr>
                </a:tc>
                <a:tc>
                  <a:txBody>
                    <a:bodyPr/>
                    <a:lstStyle/>
                    <a:p>
                      <a:pPr indent="0" lvl="0" marL="0" marR="0" rtl="0" algn="ctr">
                        <a:lnSpc>
                          <a:spcPct val="115000"/>
                        </a:lnSpc>
                        <a:spcBef>
                          <a:spcPts val="0"/>
                        </a:spcBef>
                        <a:spcAft>
                          <a:spcPts val="0"/>
                        </a:spcAft>
                        <a:buClr>
                          <a:srgbClr val="000000"/>
                        </a:buClr>
                        <a:buSzPts val="3000"/>
                        <a:buFont typeface="Arial"/>
                        <a:buNone/>
                      </a:pPr>
                      <a:r>
                        <a:rPr lang="en-CA" sz="3000" u="none" cap="none" strike="noStrike">
                          <a:latin typeface="Calibri"/>
                          <a:ea typeface="Calibri"/>
                          <a:cs typeface="Calibri"/>
                          <a:sym typeface="Calibri"/>
                        </a:rPr>
                        <a:t>First flush volume mm/m2</a:t>
                      </a:r>
                      <a:endParaRPr sz="3000" u="none" cap="none" strike="noStrike">
                        <a:latin typeface="Calibri"/>
                        <a:ea typeface="Calibri"/>
                        <a:cs typeface="Calibri"/>
                        <a:sym typeface="Calibri"/>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3CEFF"/>
                    </a:solidFill>
                  </a:tcPr>
                </a:tc>
              </a:tr>
              <a:tr h="867925">
                <a:tc>
                  <a:txBody>
                    <a:bodyPr/>
                    <a:lstStyle/>
                    <a:p>
                      <a:pPr indent="0" lvl="0" marL="0" marR="0" rtl="0" algn="ctr">
                        <a:lnSpc>
                          <a:spcPct val="115000"/>
                        </a:lnSpc>
                        <a:spcBef>
                          <a:spcPts val="0"/>
                        </a:spcBef>
                        <a:spcAft>
                          <a:spcPts val="0"/>
                        </a:spcAft>
                        <a:buClr>
                          <a:srgbClr val="000000"/>
                        </a:buClr>
                        <a:buSzPts val="3000"/>
                        <a:buFont typeface="Arial"/>
                        <a:buNone/>
                      </a:pPr>
                      <a:r>
                        <a:rPr lang="en-CA" sz="3000" u="none" cap="none" strike="noStrike">
                          <a:latin typeface="Calibri"/>
                          <a:ea typeface="Calibri"/>
                          <a:cs typeface="Calibri"/>
                          <a:sym typeface="Calibri"/>
                        </a:rPr>
                        <a:t>Rural</a:t>
                      </a:r>
                      <a:endParaRPr sz="3000" u="none" cap="none" strike="noStrike">
                        <a:latin typeface="Calibri"/>
                        <a:ea typeface="Calibri"/>
                        <a:cs typeface="Calibri"/>
                        <a:sym typeface="Calibri"/>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2F3"/>
                    </a:solidFill>
                  </a:tcPr>
                </a:tc>
                <a:tc>
                  <a:txBody>
                    <a:bodyPr/>
                    <a:lstStyle/>
                    <a:p>
                      <a:pPr indent="0" lvl="0" marL="0" marR="0" rtl="0" algn="ctr">
                        <a:lnSpc>
                          <a:spcPct val="115000"/>
                        </a:lnSpc>
                        <a:spcBef>
                          <a:spcPts val="0"/>
                        </a:spcBef>
                        <a:spcAft>
                          <a:spcPts val="0"/>
                        </a:spcAft>
                        <a:buClr>
                          <a:srgbClr val="000000"/>
                        </a:buClr>
                        <a:buSzPts val="3000"/>
                        <a:buFont typeface="Arial"/>
                        <a:buNone/>
                      </a:pPr>
                      <a:r>
                        <a:rPr lang="en-CA" sz="3000" u="none" cap="none" strike="noStrike">
                          <a:latin typeface="Calibri"/>
                          <a:ea typeface="Calibri"/>
                          <a:cs typeface="Calibri"/>
                          <a:sym typeface="Calibri"/>
                        </a:rPr>
                        <a:t>1.00</a:t>
                      </a:r>
                      <a:endParaRPr sz="3000" u="none" cap="none" strike="noStrike">
                        <a:latin typeface="Calibri"/>
                        <a:ea typeface="Calibri"/>
                        <a:cs typeface="Calibri"/>
                        <a:sym typeface="Calibri"/>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2F3"/>
                    </a:solidFill>
                  </a:tcPr>
                </a:tc>
              </a:tr>
              <a:tr h="867925">
                <a:tc>
                  <a:txBody>
                    <a:bodyPr/>
                    <a:lstStyle/>
                    <a:p>
                      <a:pPr indent="0" lvl="0" marL="0" marR="0" rtl="0" algn="ctr">
                        <a:lnSpc>
                          <a:spcPct val="115000"/>
                        </a:lnSpc>
                        <a:spcBef>
                          <a:spcPts val="0"/>
                        </a:spcBef>
                        <a:spcAft>
                          <a:spcPts val="0"/>
                        </a:spcAft>
                        <a:buClr>
                          <a:srgbClr val="000000"/>
                        </a:buClr>
                        <a:buSzPts val="3000"/>
                        <a:buFont typeface="Arial"/>
                        <a:buNone/>
                      </a:pPr>
                      <a:r>
                        <a:rPr lang="en-CA" sz="3000" u="none" cap="none" strike="noStrike">
                          <a:latin typeface="Calibri"/>
                          <a:ea typeface="Calibri"/>
                          <a:cs typeface="Calibri"/>
                          <a:sym typeface="Calibri"/>
                        </a:rPr>
                        <a:t>Urban</a:t>
                      </a:r>
                      <a:endParaRPr sz="3000" u="none" cap="none" strike="noStrike">
                        <a:latin typeface="Calibri"/>
                        <a:ea typeface="Calibri"/>
                        <a:cs typeface="Calibri"/>
                        <a:sym typeface="Calibri"/>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2F3"/>
                    </a:solidFill>
                  </a:tcPr>
                </a:tc>
                <a:tc>
                  <a:txBody>
                    <a:bodyPr/>
                    <a:lstStyle/>
                    <a:p>
                      <a:pPr indent="0" lvl="0" marL="0" marR="0" rtl="0" algn="ctr">
                        <a:lnSpc>
                          <a:spcPct val="115000"/>
                        </a:lnSpc>
                        <a:spcBef>
                          <a:spcPts val="0"/>
                        </a:spcBef>
                        <a:spcAft>
                          <a:spcPts val="0"/>
                        </a:spcAft>
                        <a:buClr>
                          <a:srgbClr val="000000"/>
                        </a:buClr>
                        <a:buSzPts val="3000"/>
                        <a:buFont typeface="Arial"/>
                        <a:buNone/>
                      </a:pPr>
                      <a:r>
                        <a:rPr lang="en-CA" sz="3000" u="none" cap="none" strike="noStrike">
                          <a:latin typeface="Calibri"/>
                          <a:ea typeface="Calibri"/>
                          <a:cs typeface="Calibri"/>
                          <a:sym typeface="Calibri"/>
                        </a:rPr>
                        <a:t>2.00</a:t>
                      </a:r>
                      <a:endParaRPr sz="3000" u="none" cap="none" strike="noStrike">
                        <a:latin typeface="Calibri"/>
                        <a:ea typeface="Calibri"/>
                        <a:cs typeface="Calibri"/>
                        <a:sym typeface="Calibri"/>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2F3"/>
                    </a:solidFill>
                  </a:tcPr>
                </a:tc>
              </a:tr>
              <a:tr h="867925">
                <a:tc>
                  <a:txBody>
                    <a:bodyPr/>
                    <a:lstStyle/>
                    <a:p>
                      <a:pPr indent="0" lvl="0" marL="0" marR="0" rtl="0" algn="ctr">
                        <a:lnSpc>
                          <a:spcPct val="115000"/>
                        </a:lnSpc>
                        <a:spcBef>
                          <a:spcPts val="0"/>
                        </a:spcBef>
                        <a:spcAft>
                          <a:spcPts val="0"/>
                        </a:spcAft>
                        <a:buClr>
                          <a:srgbClr val="000000"/>
                        </a:buClr>
                        <a:buSzPts val="3000"/>
                        <a:buFont typeface="Arial"/>
                        <a:buNone/>
                      </a:pPr>
                      <a:r>
                        <a:rPr lang="en-CA" sz="3000" u="none" cap="none" strike="noStrike">
                          <a:latin typeface="Calibri"/>
                          <a:ea typeface="Calibri"/>
                          <a:cs typeface="Calibri"/>
                          <a:sym typeface="Calibri"/>
                        </a:rPr>
                        <a:t>Semi-rural</a:t>
                      </a:r>
                      <a:endParaRPr sz="3000" u="none" cap="none" strike="noStrike">
                        <a:latin typeface="Calibri"/>
                        <a:ea typeface="Calibri"/>
                        <a:cs typeface="Calibri"/>
                        <a:sym typeface="Calibri"/>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2F3"/>
                    </a:solidFill>
                  </a:tcPr>
                </a:tc>
                <a:tc>
                  <a:txBody>
                    <a:bodyPr/>
                    <a:lstStyle/>
                    <a:p>
                      <a:pPr indent="0" lvl="0" marL="0" marR="0" rtl="0" algn="ctr">
                        <a:lnSpc>
                          <a:spcPct val="115000"/>
                        </a:lnSpc>
                        <a:spcBef>
                          <a:spcPts val="0"/>
                        </a:spcBef>
                        <a:spcAft>
                          <a:spcPts val="0"/>
                        </a:spcAft>
                        <a:buClr>
                          <a:srgbClr val="000000"/>
                        </a:buClr>
                        <a:buSzPts val="3000"/>
                        <a:buFont typeface="Arial"/>
                        <a:buNone/>
                      </a:pPr>
                      <a:r>
                        <a:rPr lang="en-CA" sz="3000" u="none" cap="none" strike="noStrike">
                          <a:latin typeface="Calibri"/>
                          <a:ea typeface="Calibri"/>
                          <a:cs typeface="Calibri"/>
                          <a:sym typeface="Calibri"/>
                        </a:rPr>
                        <a:t>1.50</a:t>
                      </a:r>
                      <a:endParaRPr sz="3000" u="none" cap="none" strike="noStrike">
                        <a:latin typeface="Calibri"/>
                        <a:ea typeface="Calibri"/>
                        <a:cs typeface="Calibri"/>
                        <a:sym typeface="Calibri"/>
                      </a:endParaRPr>
                    </a:p>
                  </a:txBody>
                  <a:tcPr marT="91425" marB="91425"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2F3"/>
                    </a:solidFill>
                  </a:tcPr>
                </a:tc>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g331e1f38531_1_48"/>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Roof drain, leaders and vertical piping</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grpSp>
        <p:nvGrpSpPr>
          <p:cNvPr id="1129" name="Google Shape;1129;g331e1f38531_1_48"/>
          <p:cNvGrpSpPr/>
          <p:nvPr/>
        </p:nvGrpSpPr>
        <p:grpSpPr>
          <a:xfrm>
            <a:off x="1660504" y="1161561"/>
            <a:ext cx="8885293" cy="4737780"/>
            <a:chOff x="2134425" y="1237675"/>
            <a:chExt cx="7937550" cy="3573526"/>
          </a:xfrm>
        </p:grpSpPr>
        <p:pic>
          <p:nvPicPr>
            <p:cNvPr id="1130" name="Google Shape;1130;g331e1f38531_1_48"/>
            <p:cNvPicPr preferRelativeResize="0"/>
            <p:nvPr/>
          </p:nvPicPr>
          <p:blipFill rotWithShape="1">
            <a:blip r:embed="rId3">
              <a:alphaModFix/>
            </a:blip>
            <a:srcRect b="80896" l="0" r="0" t="0"/>
            <a:stretch/>
          </p:blipFill>
          <p:spPr>
            <a:xfrm>
              <a:off x="2134425" y="1237675"/>
              <a:ext cx="7923150" cy="980750"/>
            </a:xfrm>
            <a:prstGeom prst="rect">
              <a:avLst/>
            </a:prstGeom>
            <a:noFill/>
            <a:ln>
              <a:noFill/>
            </a:ln>
          </p:spPr>
        </p:pic>
        <p:pic>
          <p:nvPicPr>
            <p:cNvPr id="1131" name="Google Shape;1131;g331e1f38531_1_48"/>
            <p:cNvPicPr preferRelativeResize="0"/>
            <p:nvPr/>
          </p:nvPicPr>
          <p:blipFill rotWithShape="1">
            <a:blip r:embed="rId3">
              <a:alphaModFix/>
            </a:blip>
            <a:srcRect b="0" l="0" r="0" t="50981"/>
            <a:stretch/>
          </p:blipFill>
          <p:spPr>
            <a:xfrm>
              <a:off x="2148825" y="2294625"/>
              <a:ext cx="7923150" cy="2516576"/>
            </a:xfrm>
            <a:prstGeom prst="rect">
              <a:avLst/>
            </a:prstGeom>
            <a:noFill/>
            <a:ln>
              <a:noFill/>
            </a:ln>
          </p:spPr>
        </p:pic>
      </p:gr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g33bfa9966f0_0_31"/>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Calculator in the web</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pic>
        <p:nvPicPr>
          <p:cNvPr id="1138" name="Google Shape;1138;g33bfa9966f0_0_31" title="Calculadora agua de lluvia ‐ Hecho con Clipchamp.mp4">
            <a:hlinkClick r:id="rId3"/>
          </p:cNvPr>
          <p:cNvPicPr preferRelativeResize="0"/>
          <p:nvPr/>
        </p:nvPicPr>
        <p:blipFill rotWithShape="1">
          <a:blip r:embed="rId4">
            <a:alphaModFix/>
          </a:blip>
          <a:srcRect b="0" l="0" r="0" t="0"/>
          <a:stretch/>
        </p:blipFill>
        <p:spPr>
          <a:xfrm>
            <a:off x="2271725" y="967825"/>
            <a:ext cx="7774200" cy="5830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8"/>
                                        </p:tgtEl>
                                        <p:attrNameLst>
                                          <p:attrName>style.visibility</p:attrName>
                                        </p:attrNameLst>
                                      </p:cBhvr>
                                      <p:to>
                                        <p:strVal val="visible"/>
                                      </p:to>
                                    </p:set>
                                    <p:animEffect filter="fade" transition="in">
                                      <p:cBhvr>
                                        <p:cTn dur="1000"/>
                                        <p:tgtEl>
                                          <p:spTgt spid="1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109"/>
          <p:cNvSpPr txBox="1"/>
          <p:nvPr/>
        </p:nvSpPr>
        <p:spPr>
          <a:xfrm>
            <a:off x="7726532" y="-3192930"/>
            <a:ext cx="4465468" cy="1317283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0"/>
              <a:buFont typeface="Arial"/>
              <a:buNone/>
            </a:pPr>
            <a:r>
              <a:rPr b="0" i="0" lang="en-CA" sz="40000" u="none" cap="none" strike="noStrike">
                <a:solidFill>
                  <a:srgbClr val="38C6F4"/>
                </a:solidFill>
                <a:latin typeface="Merriweather Black"/>
                <a:ea typeface="Merriweather Black"/>
                <a:cs typeface="Merriweather Black"/>
                <a:sym typeface="Merriweather Black"/>
              </a:rPr>
              <a:t>3</a:t>
            </a:r>
            <a:endParaRPr b="0" i="0" sz="40000" u="none" cap="none" strike="noStrike">
              <a:solidFill>
                <a:srgbClr val="38C6F4"/>
              </a:solidFill>
              <a:latin typeface="Merriweather Black"/>
              <a:ea typeface="Merriweather Black"/>
              <a:cs typeface="Merriweather Black"/>
              <a:sym typeface="Merriweather Black"/>
            </a:endParaRPr>
          </a:p>
        </p:txBody>
      </p:sp>
      <p:sp>
        <p:nvSpPr>
          <p:cNvPr id="1144" name="Google Shape;1144;p109"/>
          <p:cNvSpPr txBox="1"/>
          <p:nvPr>
            <p:ph type="title"/>
          </p:nvPr>
        </p:nvSpPr>
        <p:spPr>
          <a:xfrm>
            <a:off x="562575" y="2766150"/>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C5C5C"/>
              </a:buClr>
              <a:buSzPts val="4000"/>
              <a:buFont typeface="Lato Black"/>
              <a:buNone/>
            </a:pPr>
            <a:r>
              <a:rPr lang="en-CA" sz="25000">
                <a:solidFill>
                  <a:srgbClr val="903C7C"/>
                </a:solidFill>
                <a:latin typeface="Lato Black"/>
                <a:ea typeface="Lato Black"/>
                <a:cs typeface="Lato Black"/>
                <a:sym typeface="Lato Black"/>
              </a:rPr>
              <a:t>Día</a:t>
            </a:r>
            <a:endParaRPr sz="16100">
              <a:solidFill>
                <a:srgbClr val="903C7C"/>
              </a:solidFill>
              <a:latin typeface="Lato Black"/>
              <a:ea typeface="Lato Black"/>
              <a:cs typeface="Lato Black"/>
              <a:sym typeface="Lato Black"/>
            </a:endParaRPr>
          </a:p>
        </p:txBody>
      </p:sp>
      <p:sp>
        <p:nvSpPr>
          <p:cNvPr id="1145" name="Google Shape;1145;p109"/>
          <p:cNvSpPr txBox="1"/>
          <p:nvPr>
            <p:ph idx="4294967295" type="sldNum"/>
          </p:nvPr>
        </p:nvSpPr>
        <p:spPr>
          <a:xfrm>
            <a:off x="8611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CA" sz="1200" u="none" cap="none" strike="noStrike">
                <a:solidFill>
                  <a:srgbClr val="898989"/>
                </a:solidFill>
                <a:latin typeface="Lato"/>
                <a:ea typeface="Lato"/>
                <a:cs typeface="Lato"/>
                <a:sym typeface="Lato"/>
              </a:rPr>
              <a:t>‹#›</a:t>
            </a:fld>
            <a:endParaRPr b="0" i="0" sz="1200" u="none" cap="none" strike="noStrike">
              <a:solidFill>
                <a:srgbClr val="898989"/>
              </a:solidFill>
              <a:latin typeface="Lato"/>
              <a:ea typeface="Lato"/>
              <a:cs typeface="Lato"/>
              <a:sym typeface="Lato"/>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CEFF"/>
        </a:solidFill>
      </p:bgPr>
    </p:bg>
    <p:spTree>
      <p:nvGrpSpPr>
        <p:cNvPr id="1149" name="Shape 1149"/>
        <p:cNvGrpSpPr/>
        <p:nvPr/>
      </p:nvGrpSpPr>
      <p:grpSpPr>
        <a:xfrm>
          <a:off x="0" y="0"/>
          <a:ext cx="0" cy="0"/>
          <a:chOff x="0" y="0"/>
          <a:chExt cx="0" cy="0"/>
        </a:xfrm>
      </p:grpSpPr>
      <p:sp>
        <p:nvSpPr>
          <p:cNvPr id="1150" name="Google Shape;1150;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
        <p:nvSpPr>
          <p:cNvPr id="1151" name="Google Shape;1151;p110"/>
          <p:cNvSpPr txBox="1"/>
          <p:nvPr>
            <p:ph type="title"/>
          </p:nvPr>
        </p:nvSpPr>
        <p:spPr>
          <a:xfrm>
            <a:off x="838200" y="2374228"/>
            <a:ext cx="10515600" cy="241671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b="1" lang="en-CA" sz="5400">
                <a:solidFill>
                  <a:schemeClr val="lt1"/>
                </a:solidFill>
                <a:latin typeface="Lato"/>
                <a:ea typeface="Lato"/>
                <a:cs typeface="Lato"/>
                <a:sym typeface="Lato"/>
              </a:rPr>
              <a:t>The Multiple Barriers Method and </a:t>
            </a:r>
            <a:r>
              <a:rPr b="1" lang="en-CA" sz="5400">
                <a:solidFill>
                  <a:schemeClr val="accent1"/>
                </a:solidFill>
                <a:latin typeface="Lato"/>
                <a:ea typeface="Lato"/>
                <a:cs typeface="Lato"/>
                <a:sym typeface="Lato"/>
              </a:rPr>
              <a:t>HWTS options </a:t>
            </a:r>
            <a:endParaRPr b="1" sz="4400">
              <a:solidFill>
                <a:schemeClr val="accent1"/>
              </a:solidFill>
              <a:latin typeface="Lato"/>
              <a:ea typeface="Lato"/>
              <a:cs typeface="Lato"/>
              <a:sym typeface="Lato"/>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111"/>
          <p:cNvSpPr txBox="1"/>
          <p:nvPr>
            <p:ph type="title"/>
          </p:nvPr>
        </p:nvSpPr>
        <p:spPr>
          <a:xfrm>
            <a:off x="838200" y="494429"/>
            <a:ext cx="10515600" cy="1325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4800">
                <a:solidFill>
                  <a:schemeClr val="accent1"/>
                </a:solidFill>
              </a:rPr>
              <a:t>Objetivos de aprendizaje</a:t>
            </a:r>
            <a:endParaRPr/>
          </a:p>
        </p:txBody>
      </p:sp>
      <p:sp>
        <p:nvSpPr>
          <p:cNvPr id="1158" name="Google Shape;1158;p111"/>
          <p:cNvSpPr txBox="1"/>
          <p:nvPr>
            <p:ph idx="1" type="body"/>
          </p:nvPr>
        </p:nvSpPr>
        <p:spPr>
          <a:xfrm>
            <a:off x="838200" y="1663117"/>
            <a:ext cx="10346473" cy="4700454"/>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SzPts val="2000"/>
              <a:buNone/>
            </a:pPr>
            <a:r>
              <a:rPr b="1" lang="en-CA" sz="2600"/>
              <a:t>Al finalizar esta sesión, los participantes podrán:</a:t>
            </a:r>
            <a:endParaRPr/>
          </a:p>
          <a:p>
            <a:pPr indent="-330200" lvl="0" marL="457200" rtl="0" algn="l">
              <a:lnSpc>
                <a:spcPct val="100000"/>
              </a:lnSpc>
              <a:spcBef>
                <a:spcPts val="0"/>
              </a:spcBef>
              <a:spcAft>
                <a:spcPts val="0"/>
              </a:spcAft>
              <a:buSzPts val="2000"/>
              <a:buFont typeface="Courier New"/>
              <a:buNone/>
            </a:pPr>
            <a:r>
              <a:t/>
            </a:r>
            <a:endParaRPr sz="2600"/>
          </a:p>
          <a:p>
            <a:pPr indent="-457200" lvl="0" marL="457200" rtl="0" algn="l">
              <a:lnSpc>
                <a:spcPct val="100000"/>
              </a:lnSpc>
              <a:spcBef>
                <a:spcPts val="0"/>
              </a:spcBef>
              <a:spcAft>
                <a:spcPts val="0"/>
              </a:spcAft>
              <a:buSzPts val="2000"/>
              <a:buFont typeface="Courier New"/>
              <a:buChar char="o"/>
            </a:pPr>
            <a:r>
              <a:rPr lang="en-CA" sz="2600"/>
              <a:t>Explicar de qué se trata y por qué es importante el método de barreras múltiples.</a:t>
            </a:r>
            <a:endParaRPr/>
          </a:p>
          <a:p>
            <a:pPr indent="-457200" lvl="0" marL="457200" rtl="0" algn="l">
              <a:lnSpc>
                <a:spcPct val="100000"/>
              </a:lnSpc>
              <a:spcBef>
                <a:spcPts val="1200"/>
              </a:spcBef>
              <a:spcAft>
                <a:spcPts val="0"/>
              </a:spcAft>
              <a:buSzPts val="2000"/>
              <a:buFont typeface="Courier New"/>
              <a:buChar char="o"/>
            </a:pPr>
            <a:r>
              <a:rPr lang="en-CA" sz="2600"/>
              <a:t>Enumerar y dar ejemplos de las 7 barreras del método.</a:t>
            </a:r>
            <a:endParaRPr/>
          </a:p>
          <a:p>
            <a:pPr indent="-457200" lvl="0" marL="457200" rtl="0" algn="l">
              <a:lnSpc>
                <a:spcPct val="100000"/>
              </a:lnSpc>
              <a:spcBef>
                <a:spcPts val="1200"/>
              </a:spcBef>
              <a:spcAft>
                <a:spcPts val="0"/>
              </a:spcAft>
              <a:buSzPts val="2000"/>
              <a:buFont typeface="Courier New"/>
              <a:buChar char="o"/>
            </a:pPr>
            <a:r>
              <a:rPr lang="en-CA" sz="2600"/>
              <a:t>Definir TANDAS</a:t>
            </a:r>
            <a:endParaRPr/>
          </a:p>
          <a:p>
            <a:pPr indent="-457200" lvl="0" marL="457200" rtl="0" algn="l">
              <a:lnSpc>
                <a:spcPct val="100000"/>
              </a:lnSpc>
              <a:spcBef>
                <a:spcPts val="1200"/>
              </a:spcBef>
              <a:spcAft>
                <a:spcPts val="0"/>
              </a:spcAft>
              <a:buSzPts val="2000"/>
              <a:buFont typeface="Courier New"/>
              <a:buChar char="o"/>
            </a:pPr>
            <a:r>
              <a:rPr lang="en-CA" sz="2600"/>
              <a:t>Identificar soluciones domésticas que se adaptan al método de barreras múltiples (TANDAS)</a:t>
            </a:r>
            <a:endParaRPr/>
          </a:p>
          <a:p>
            <a:pPr indent="-457200" lvl="0" marL="457200" rtl="0" algn="l">
              <a:lnSpc>
                <a:spcPct val="100000"/>
              </a:lnSpc>
              <a:spcBef>
                <a:spcPts val="1200"/>
              </a:spcBef>
              <a:spcAft>
                <a:spcPts val="0"/>
              </a:spcAft>
              <a:buSzPts val="2000"/>
              <a:buFont typeface="Courier New"/>
              <a:buChar char="o"/>
            </a:pPr>
            <a:r>
              <a:rPr lang="en-CA" sz="2600"/>
              <a:t>Explicar la importancia del tratamiento del agua, especialmente de la filtración y la desinfección como complemento a los SCALL. </a:t>
            </a:r>
            <a:endParaRPr/>
          </a:p>
          <a:p>
            <a:pPr indent="0" lvl="0" marL="0" rtl="0" algn="l">
              <a:lnSpc>
                <a:spcPct val="100000"/>
              </a:lnSpc>
              <a:spcBef>
                <a:spcPts val="0"/>
              </a:spcBef>
              <a:spcAft>
                <a:spcPts val="0"/>
              </a:spcAft>
              <a:buSzPts val="2000"/>
              <a:buNone/>
            </a:pPr>
            <a:r>
              <a:t/>
            </a:r>
            <a:endParaRPr b="1" sz="2600"/>
          </a:p>
          <a:p>
            <a:pPr indent="0" lvl="0" marL="0" rtl="0" algn="l">
              <a:lnSpc>
                <a:spcPct val="100000"/>
              </a:lnSpc>
              <a:spcBef>
                <a:spcPts val="0"/>
              </a:spcBef>
              <a:spcAft>
                <a:spcPts val="0"/>
              </a:spcAft>
              <a:buSzPts val="2000"/>
              <a:buNone/>
            </a:pPr>
            <a:r>
              <a:t/>
            </a:r>
            <a:endParaRPr b="1" sz="2600"/>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pic>
        <p:nvPicPr>
          <p:cNvPr id="1164" name="Google Shape;1164;g332146177df_0_98"/>
          <p:cNvPicPr preferRelativeResize="0"/>
          <p:nvPr/>
        </p:nvPicPr>
        <p:blipFill rotWithShape="1">
          <a:blip r:embed="rId3">
            <a:alphaModFix/>
          </a:blip>
          <a:srcRect b="0" l="0" r="0" t="0"/>
          <a:stretch/>
        </p:blipFill>
        <p:spPr>
          <a:xfrm>
            <a:off x="543975" y="611975"/>
            <a:ext cx="11104051" cy="6246024"/>
          </a:xfrm>
          <a:prstGeom prst="rect">
            <a:avLst/>
          </a:prstGeom>
          <a:noFill/>
          <a:ln>
            <a:noFill/>
          </a:ln>
        </p:spPr>
      </p:pic>
      <p:sp>
        <p:nvSpPr>
          <p:cNvPr id="1165" name="Google Shape;1165;g332146177df_0_98"/>
          <p:cNvSpPr txBox="1"/>
          <p:nvPr>
            <p:ph type="title"/>
          </p:nvPr>
        </p:nvSpPr>
        <p:spPr>
          <a:xfrm>
            <a:off x="826275" y="661102"/>
            <a:ext cx="9317700" cy="743700"/>
          </a:xfrm>
          <a:prstGeom prst="rect">
            <a:avLst/>
          </a:prstGeom>
          <a:noFill/>
          <a:ln>
            <a:noFill/>
          </a:ln>
        </p:spPr>
        <p:txBody>
          <a:bodyPr anchorCtr="0" anchor="t" bIns="60925" lIns="121900" spcFirstLastPara="1" rIns="121900" wrap="square" tIns="60925">
            <a:normAutofit fontScale="90000"/>
          </a:bodyPr>
          <a:lstStyle/>
          <a:p>
            <a:pPr indent="0" lvl="0" marL="0" rtl="0" algn="l">
              <a:lnSpc>
                <a:spcPct val="90000"/>
              </a:lnSpc>
              <a:spcBef>
                <a:spcPts val="0"/>
              </a:spcBef>
              <a:spcAft>
                <a:spcPts val="0"/>
              </a:spcAft>
              <a:buClr>
                <a:schemeClr val="accent1"/>
              </a:buClr>
              <a:buSzPct val="75000"/>
              <a:buNone/>
            </a:pPr>
            <a:r>
              <a:rPr b="1" lang="en-CA" sz="4800">
                <a:solidFill>
                  <a:schemeClr val="accent1"/>
                </a:solidFill>
              </a:rPr>
              <a:t>Why rainwater needs to be treated?</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25"/>
          <p:cNvSpPr txBox="1"/>
          <p:nvPr>
            <p:ph idx="12"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1172" name="Google Shape;1172;p25"/>
          <p:cNvPicPr preferRelativeResize="0"/>
          <p:nvPr/>
        </p:nvPicPr>
        <p:blipFill rotWithShape="1">
          <a:blip r:embed="rId3">
            <a:alphaModFix/>
          </a:blip>
          <a:srcRect b="1" l="0" r="0" t="-227"/>
          <a:stretch/>
        </p:blipFill>
        <p:spPr>
          <a:xfrm>
            <a:off x="178419" y="366695"/>
            <a:ext cx="11524129" cy="64188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332146177df_0_497"/>
          <p:cNvSpPr txBox="1"/>
          <p:nvPr>
            <p:ph type="title"/>
          </p:nvPr>
        </p:nvSpPr>
        <p:spPr>
          <a:xfrm>
            <a:off x="381675" y="2"/>
            <a:ext cx="10515600" cy="7872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3600">
                <a:solidFill>
                  <a:schemeClr val="accent1"/>
                </a:solidFill>
              </a:rPr>
              <a:t>Water crisis in the world</a:t>
            </a:r>
            <a:endParaRPr sz="3600"/>
          </a:p>
        </p:txBody>
      </p:sp>
      <p:pic>
        <p:nvPicPr>
          <p:cNvPr id="212" name="Google Shape;212;g332146177df_0_497"/>
          <p:cNvPicPr preferRelativeResize="0"/>
          <p:nvPr/>
        </p:nvPicPr>
        <p:blipFill rotWithShape="1">
          <a:blip r:embed="rId3">
            <a:alphaModFix/>
          </a:blip>
          <a:srcRect b="0" l="6279" r="0" t="60078"/>
          <a:stretch/>
        </p:blipFill>
        <p:spPr>
          <a:xfrm>
            <a:off x="0" y="2009950"/>
            <a:ext cx="12192000" cy="3255611"/>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grpSp>
        <p:nvGrpSpPr>
          <p:cNvPr id="1178" name="Google Shape;1178;p26"/>
          <p:cNvGrpSpPr/>
          <p:nvPr/>
        </p:nvGrpSpPr>
        <p:grpSpPr>
          <a:xfrm>
            <a:off x="327190" y="497694"/>
            <a:ext cx="11864810" cy="4541733"/>
            <a:chOff x="163595" y="1089489"/>
            <a:chExt cx="11864810" cy="4541733"/>
          </a:xfrm>
        </p:grpSpPr>
        <p:grpSp>
          <p:nvGrpSpPr>
            <p:cNvPr id="1179" name="Google Shape;1179;p26"/>
            <p:cNvGrpSpPr/>
            <p:nvPr/>
          </p:nvGrpSpPr>
          <p:grpSpPr>
            <a:xfrm>
              <a:off x="163595" y="1089489"/>
              <a:ext cx="10107551" cy="4541733"/>
              <a:chOff x="557944" y="1334342"/>
              <a:chExt cx="10620918" cy="4772409"/>
            </a:xfrm>
          </p:grpSpPr>
          <p:pic>
            <p:nvPicPr>
              <p:cNvPr id="1180" name="Google Shape;1180;p26"/>
              <p:cNvPicPr preferRelativeResize="0"/>
              <p:nvPr/>
            </p:nvPicPr>
            <p:blipFill rotWithShape="1">
              <a:blip r:embed="rId4">
                <a:alphaModFix/>
              </a:blip>
              <a:srcRect b="22307" l="0" r="6822" t="9456"/>
              <a:stretch/>
            </p:blipFill>
            <p:spPr>
              <a:xfrm>
                <a:off x="557944" y="1334342"/>
                <a:ext cx="10620918" cy="3525406"/>
              </a:xfrm>
              <a:prstGeom prst="rect">
                <a:avLst/>
              </a:prstGeom>
              <a:noFill/>
              <a:ln>
                <a:noFill/>
              </a:ln>
            </p:spPr>
          </p:pic>
          <p:sp>
            <p:nvSpPr>
              <p:cNvPr id="1181" name="Google Shape;1181;p26"/>
              <p:cNvSpPr/>
              <p:nvPr/>
            </p:nvSpPr>
            <p:spPr>
              <a:xfrm>
                <a:off x="3913031" y="4844622"/>
                <a:ext cx="7018986" cy="12621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182" name="Google Shape;1182;p26"/>
            <p:cNvGrpSpPr/>
            <p:nvPr/>
          </p:nvGrpSpPr>
          <p:grpSpPr>
            <a:xfrm>
              <a:off x="10298867" y="1776716"/>
              <a:ext cx="1729538" cy="2517356"/>
              <a:chOff x="10298867" y="1776716"/>
              <a:chExt cx="1729538" cy="2517356"/>
            </a:xfrm>
          </p:grpSpPr>
          <p:sp>
            <p:nvSpPr>
              <p:cNvPr id="1183" name="Google Shape;1183;p26"/>
              <p:cNvSpPr/>
              <p:nvPr/>
            </p:nvSpPr>
            <p:spPr>
              <a:xfrm>
                <a:off x="10539235" y="2012085"/>
                <a:ext cx="1256526" cy="2281987"/>
              </a:xfrm>
              <a:prstGeom prst="rect">
                <a:avLst/>
              </a:prstGeom>
              <a:solidFill>
                <a:srgbClr val="B959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84" name="Google Shape;1184;p26"/>
              <p:cNvPicPr preferRelativeResize="0"/>
              <p:nvPr/>
            </p:nvPicPr>
            <p:blipFill rotWithShape="1">
              <a:blip r:embed="rId5">
                <a:alphaModFix/>
              </a:blip>
              <a:srcRect b="0" l="0" r="0" t="0"/>
              <a:stretch/>
            </p:blipFill>
            <p:spPr>
              <a:xfrm>
                <a:off x="10298867" y="1776716"/>
                <a:ext cx="1729538" cy="1729538"/>
              </a:xfrm>
              <a:prstGeom prst="rect">
                <a:avLst/>
              </a:prstGeom>
              <a:noFill/>
              <a:ln>
                <a:noFill/>
              </a:ln>
            </p:spPr>
          </p:pic>
          <p:sp>
            <p:nvSpPr>
              <p:cNvPr id="1185" name="Google Shape;1185;p26"/>
              <p:cNvSpPr txBox="1"/>
              <p:nvPr/>
            </p:nvSpPr>
            <p:spPr>
              <a:xfrm>
                <a:off x="10539235" y="3270885"/>
                <a:ext cx="1256526"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Lato"/>
                    <a:ea typeface="Lato"/>
                    <a:cs typeface="Lato"/>
                    <a:sym typeface="Lato"/>
                  </a:rPr>
                  <a:t>Manipulación segura</a:t>
                </a:r>
                <a:endParaRPr b="0" i="0" sz="1400" u="none" cap="none" strike="noStrike">
                  <a:solidFill>
                    <a:srgbClr val="000000"/>
                  </a:solidFill>
                  <a:latin typeface="Arial"/>
                  <a:ea typeface="Arial"/>
                  <a:cs typeface="Arial"/>
                  <a:sym typeface="Arial"/>
                </a:endParaRPr>
              </a:p>
            </p:txBody>
          </p:sp>
        </p:grpSp>
      </p:grpSp>
      <p:sp>
        <p:nvSpPr>
          <p:cNvPr id="1186" name="Google Shape;1186;p26"/>
          <p:cNvSpPr txBox="1"/>
          <p:nvPr/>
        </p:nvSpPr>
        <p:spPr>
          <a:xfrm>
            <a:off x="838200" y="5145498"/>
            <a:ext cx="1006763" cy="584775"/>
          </a:xfrm>
          <a:prstGeom prst="rect">
            <a:avLst/>
          </a:prstGeom>
          <a:solidFill>
            <a:srgbClr val="FEF3D8"/>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1600" u="none" cap="none" strike="noStrike">
                <a:solidFill>
                  <a:schemeClr val="dk1"/>
                </a:solidFill>
                <a:latin typeface="Lato"/>
                <a:ea typeface="Lato"/>
                <a:cs typeface="Lato"/>
                <a:sym typeface="Lato"/>
              </a:rPr>
              <a:t>Agua de lluvia</a:t>
            </a:r>
            <a:endParaRPr b="0" i="0" sz="1400" u="none" cap="none" strike="noStrike">
              <a:solidFill>
                <a:srgbClr val="000000"/>
              </a:solidFill>
              <a:latin typeface="Arial"/>
              <a:ea typeface="Arial"/>
              <a:cs typeface="Arial"/>
              <a:sym typeface="Arial"/>
            </a:endParaRPr>
          </a:p>
        </p:txBody>
      </p:sp>
      <p:sp>
        <p:nvSpPr>
          <p:cNvPr id="1187" name="Google Shape;1187;p26"/>
          <p:cNvSpPr txBox="1"/>
          <p:nvPr/>
        </p:nvSpPr>
        <p:spPr>
          <a:xfrm>
            <a:off x="3189249" y="4590956"/>
            <a:ext cx="1370545" cy="584775"/>
          </a:xfrm>
          <a:prstGeom prst="rect">
            <a:avLst/>
          </a:prstGeom>
          <a:solidFill>
            <a:srgbClr val="FEF3D8"/>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1600" u="none" cap="none" strike="noStrike">
                <a:solidFill>
                  <a:schemeClr val="dk1"/>
                </a:solidFill>
                <a:latin typeface="Lato"/>
                <a:ea typeface="Lato"/>
                <a:cs typeface="Lato"/>
                <a:sym typeface="Lato"/>
              </a:rPr>
              <a:t>Recolección en techos</a:t>
            </a:r>
            <a:endParaRPr b="0" i="0" sz="1400" u="none" cap="none" strike="noStrike">
              <a:solidFill>
                <a:srgbClr val="000000"/>
              </a:solidFill>
              <a:latin typeface="Arial"/>
              <a:ea typeface="Arial"/>
              <a:cs typeface="Arial"/>
              <a:sym typeface="Arial"/>
            </a:endParaRPr>
          </a:p>
        </p:txBody>
      </p:sp>
      <p:sp>
        <p:nvSpPr>
          <p:cNvPr id="1188" name="Google Shape;1188;p26"/>
          <p:cNvSpPr txBox="1"/>
          <p:nvPr/>
        </p:nvSpPr>
        <p:spPr>
          <a:xfrm>
            <a:off x="3208904" y="5356076"/>
            <a:ext cx="1350890" cy="584775"/>
          </a:xfrm>
          <a:prstGeom prst="rect">
            <a:avLst/>
          </a:prstGeom>
          <a:solidFill>
            <a:srgbClr val="FEF3D8"/>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1600" u="none" cap="none" strike="noStrike">
                <a:solidFill>
                  <a:schemeClr val="dk1"/>
                </a:solidFill>
                <a:latin typeface="Lato"/>
                <a:ea typeface="Lato"/>
                <a:cs typeface="Lato"/>
                <a:sym typeface="Lato"/>
              </a:rPr>
              <a:t>Canales y tuberías</a:t>
            </a:r>
            <a:endParaRPr b="0" i="0" sz="1400" u="none" cap="none" strike="noStrike">
              <a:solidFill>
                <a:srgbClr val="000000"/>
              </a:solidFill>
              <a:latin typeface="Arial"/>
              <a:ea typeface="Arial"/>
              <a:cs typeface="Arial"/>
              <a:sym typeface="Arial"/>
            </a:endParaRPr>
          </a:p>
        </p:txBody>
      </p:sp>
      <p:sp>
        <p:nvSpPr>
          <p:cNvPr id="1189" name="Google Shape;1189;p26"/>
          <p:cNvSpPr txBox="1"/>
          <p:nvPr/>
        </p:nvSpPr>
        <p:spPr>
          <a:xfrm>
            <a:off x="4876799" y="4585845"/>
            <a:ext cx="1641122" cy="338554"/>
          </a:xfrm>
          <a:prstGeom prst="rect">
            <a:avLst/>
          </a:prstGeom>
          <a:solidFill>
            <a:srgbClr val="FEF3D8"/>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1600" u="none" cap="none" strike="noStrike">
                <a:solidFill>
                  <a:schemeClr val="dk1"/>
                </a:solidFill>
                <a:latin typeface="Lato"/>
                <a:ea typeface="Lato"/>
                <a:cs typeface="Lato"/>
                <a:sym typeface="Lato"/>
              </a:rPr>
              <a:t>Filtro de hojas</a:t>
            </a:r>
            <a:endParaRPr b="0" i="0" sz="1400" u="none" cap="none" strike="noStrike">
              <a:solidFill>
                <a:srgbClr val="000000"/>
              </a:solidFill>
              <a:latin typeface="Arial"/>
              <a:ea typeface="Arial"/>
              <a:cs typeface="Arial"/>
              <a:sym typeface="Arial"/>
            </a:endParaRPr>
          </a:p>
        </p:txBody>
      </p:sp>
      <p:sp>
        <p:nvSpPr>
          <p:cNvPr id="1190" name="Google Shape;1190;p26"/>
          <p:cNvSpPr txBox="1"/>
          <p:nvPr/>
        </p:nvSpPr>
        <p:spPr>
          <a:xfrm>
            <a:off x="4854006" y="5183737"/>
            <a:ext cx="1662119" cy="584775"/>
          </a:xfrm>
          <a:prstGeom prst="rect">
            <a:avLst/>
          </a:prstGeom>
          <a:solidFill>
            <a:srgbClr val="FEF3D8"/>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1600" u="none" cap="none" strike="noStrike">
                <a:solidFill>
                  <a:schemeClr val="dk1"/>
                </a:solidFill>
                <a:latin typeface="Lato"/>
                <a:ea typeface="Lato"/>
                <a:cs typeface="Lato"/>
                <a:sym typeface="Lato"/>
              </a:rPr>
              <a:t>Separador de primeras lluvias</a:t>
            </a:r>
            <a:endParaRPr b="0" i="0" sz="1400" u="none" cap="none" strike="noStrike">
              <a:solidFill>
                <a:srgbClr val="000000"/>
              </a:solidFill>
              <a:latin typeface="Arial"/>
              <a:ea typeface="Arial"/>
              <a:cs typeface="Arial"/>
              <a:sym typeface="Arial"/>
            </a:endParaRPr>
          </a:p>
        </p:txBody>
      </p:sp>
      <p:sp>
        <p:nvSpPr>
          <p:cNvPr id="1191" name="Google Shape;1191;p26"/>
          <p:cNvSpPr txBox="1"/>
          <p:nvPr/>
        </p:nvSpPr>
        <p:spPr>
          <a:xfrm>
            <a:off x="6810337" y="4576128"/>
            <a:ext cx="2161641" cy="1077218"/>
          </a:xfrm>
          <a:prstGeom prst="rect">
            <a:avLst/>
          </a:prstGeom>
          <a:solidFill>
            <a:srgbClr val="FEF3D8"/>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1600" u="none" cap="none" strike="noStrike">
                <a:solidFill>
                  <a:schemeClr val="dk1"/>
                </a:solidFill>
                <a:latin typeface="Lato"/>
                <a:ea typeface="Lato"/>
                <a:cs typeface="Lato"/>
                <a:sym typeface="Lato"/>
              </a:rPr>
              <a:t>Almacenamiento, rebosadero y reductor de turbulencia</a:t>
            </a:r>
            <a:endParaRPr b="0" i="0" sz="1400" u="none" cap="none" strike="noStrike">
              <a:solidFill>
                <a:srgbClr val="000000"/>
              </a:solidFill>
              <a:latin typeface="Arial"/>
              <a:ea typeface="Arial"/>
              <a:cs typeface="Arial"/>
              <a:sym typeface="Arial"/>
            </a:endParaRPr>
          </a:p>
        </p:txBody>
      </p:sp>
      <p:sp>
        <p:nvSpPr>
          <p:cNvPr id="1192" name="Google Shape;1192;p26"/>
          <p:cNvSpPr txBox="1"/>
          <p:nvPr/>
        </p:nvSpPr>
        <p:spPr>
          <a:xfrm>
            <a:off x="6810337" y="5784982"/>
            <a:ext cx="1662118" cy="830997"/>
          </a:xfrm>
          <a:prstGeom prst="rect">
            <a:avLst/>
          </a:prstGeom>
          <a:solidFill>
            <a:srgbClr val="FEF3D8"/>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1600" u="none" cap="none" strike="noStrike">
                <a:solidFill>
                  <a:schemeClr val="dk1"/>
                </a:solidFill>
                <a:latin typeface="Lato"/>
                <a:ea typeface="Lato"/>
                <a:cs typeface="Lato"/>
                <a:sym typeface="Lato"/>
              </a:rPr>
              <a:t>Dispositivo para extracción y tratamiento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g3312220b4e8_0_175"/>
          <p:cNvSpPr txBox="1"/>
          <p:nvPr>
            <p:ph type="title"/>
          </p:nvPr>
        </p:nvSpPr>
        <p:spPr>
          <a:xfrm>
            <a:off x="838200" y="448025"/>
            <a:ext cx="90552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Drinking water RWH system</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1199" name="Google Shape;1199;g3312220b4e8_0_175"/>
          <p:cNvPicPr preferRelativeResize="0"/>
          <p:nvPr/>
        </p:nvPicPr>
        <p:blipFill rotWithShape="1">
          <a:blip r:embed="rId3">
            <a:alphaModFix/>
          </a:blip>
          <a:srcRect b="14442" l="0" r="0" t="0"/>
          <a:stretch/>
        </p:blipFill>
        <p:spPr>
          <a:xfrm>
            <a:off x="471075" y="2051250"/>
            <a:ext cx="11249825" cy="344815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g332ccc84bbf_0_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CA"/>
              <a:t>‹#›</a:t>
            </a:fld>
            <a:endParaRPr/>
          </a:p>
        </p:txBody>
      </p:sp>
      <p:pic>
        <p:nvPicPr>
          <p:cNvPr id="1206" name="Google Shape;1206;g332ccc84bbf_0_2"/>
          <p:cNvPicPr preferRelativeResize="0"/>
          <p:nvPr/>
        </p:nvPicPr>
        <p:blipFill rotWithShape="1">
          <a:blip r:embed="rId3">
            <a:alphaModFix/>
          </a:blip>
          <a:srcRect b="24236" l="0" r="0" t="0"/>
          <a:stretch/>
        </p:blipFill>
        <p:spPr>
          <a:xfrm>
            <a:off x="3256225" y="0"/>
            <a:ext cx="5679546" cy="685799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grpSp>
        <p:nvGrpSpPr>
          <p:cNvPr id="1212" name="Google Shape;1212;g332ccc84bbf_0_22"/>
          <p:cNvGrpSpPr/>
          <p:nvPr/>
        </p:nvGrpSpPr>
        <p:grpSpPr>
          <a:xfrm>
            <a:off x="2574080" y="1100874"/>
            <a:ext cx="6858089" cy="4483335"/>
            <a:chOff x="2309761" y="898425"/>
            <a:chExt cx="7409344" cy="4943582"/>
          </a:xfrm>
        </p:grpSpPr>
        <p:pic>
          <p:nvPicPr>
            <p:cNvPr id="1213" name="Google Shape;1213;g332ccc84bbf_0_22"/>
            <p:cNvPicPr preferRelativeResize="0"/>
            <p:nvPr/>
          </p:nvPicPr>
          <p:blipFill rotWithShape="1">
            <a:blip r:embed="rId3">
              <a:alphaModFix/>
            </a:blip>
            <a:srcRect b="85065" l="0" r="38339" t="0"/>
            <a:stretch/>
          </p:blipFill>
          <p:spPr>
            <a:xfrm>
              <a:off x="2309761" y="898425"/>
              <a:ext cx="7409344" cy="1410014"/>
            </a:xfrm>
            <a:prstGeom prst="rect">
              <a:avLst/>
            </a:prstGeom>
            <a:noFill/>
            <a:ln>
              <a:noFill/>
            </a:ln>
          </p:spPr>
        </p:pic>
        <p:pic>
          <p:nvPicPr>
            <p:cNvPr id="1214" name="Google Shape;1214;g332ccc84bbf_0_22"/>
            <p:cNvPicPr preferRelativeResize="0"/>
            <p:nvPr/>
          </p:nvPicPr>
          <p:blipFill rotWithShape="1">
            <a:blip r:embed="rId3">
              <a:alphaModFix/>
            </a:blip>
            <a:srcRect b="18567" l="0" r="38864" t="44006"/>
            <a:stretch/>
          </p:blipFill>
          <p:spPr>
            <a:xfrm>
              <a:off x="2341246" y="2308438"/>
              <a:ext cx="7346376" cy="3533569"/>
            </a:xfrm>
            <a:prstGeom prst="rect">
              <a:avLst/>
            </a:prstGeom>
            <a:noFill/>
            <a:ln>
              <a:noFill/>
            </a:ln>
          </p:spPr>
        </p:pic>
      </p:grpSp>
      <p:sp>
        <p:nvSpPr>
          <p:cNvPr id="1215" name="Google Shape;1215;g332ccc84bbf_0_22"/>
          <p:cNvSpPr txBox="1"/>
          <p:nvPr>
            <p:ph type="title"/>
          </p:nvPr>
        </p:nvSpPr>
        <p:spPr>
          <a:xfrm>
            <a:off x="862000" y="315850"/>
            <a:ext cx="8996400" cy="5532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chemeClr val="accent1"/>
              </a:buClr>
              <a:buSzPts val="3600"/>
              <a:buNone/>
            </a:pPr>
            <a:r>
              <a:rPr b="1" lang="en-CA" sz="2600">
                <a:solidFill>
                  <a:schemeClr val="accent1"/>
                </a:solidFill>
              </a:rPr>
              <a:t>Effectiveness of different treatment processes in rainwater</a:t>
            </a:r>
            <a:endParaRPr sz="2600"/>
          </a:p>
        </p:txBody>
      </p:sp>
      <p:pic>
        <p:nvPicPr>
          <p:cNvPr id="1216" name="Google Shape;1216;g332ccc84bbf_0_22"/>
          <p:cNvPicPr preferRelativeResize="0"/>
          <p:nvPr/>
        </p:nvPicPr>
        <p:blipFill rotWithShape="1">
          <a:blip r:embed="rId3">
            <a:alphaModFix/>
          </a:blip>
          <a:srcRect b="0" l="0" r="50000" t="89078"/>
          <a:stretch/>
        </p:blipFill>
        <p:spPr>
          <a:xfrm>
            <a:off x="3737288" y="5703100"/>
            <a:ext cx="4531674" cy="7620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57"/>
          <p:cNvSpPr/>
          <p:nvPr/>
        </p:nvSpPr>
        <p:spPr>
          <a:xfrm>
            <a:off x="0" y="0"/>
            <a:ext cx="12192000" cy="6858000"/>
          </a:xfrm>
          <a:prstGeom prst="rect">
            <a:avLst/>
          </a:prstGeom>
          <a:solidFill>
            <a:srgbClr val="9DB25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C5C5C"/>
              </a:solidFill>
              <a:latin typeface="Calibri"/>
              <a:ea typeface="Calibri"/>
              <a:cs typeface="Calibri"/>
              <a:sym typeface="Calibri"/>
            </a:endParaRPr>
          </a:p>
        </p:txBody>
      </p:sp>
      <p:sp>
        <p:nvSpPr>
          <p:cNvPr id="1222" name="Google Shape;1222;p57"/>
          <p:cNvSpPr txBox="1"/>
          <p:nvPr/>
        </p:nvSpPr>
        <p:spPr>
          <a:xfrm>
            <a:off x="838200" y="2766219"/>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2500"/>
              <a:buFont typeface="Lato Light"/>
              <a:buNone/>
            </a:pPr>
            <a:r>
              <a:rPr b="0" i="0" lang="en-CA" sz="12500" u="none" cap="none" strike="noStrike">
                <a:solidFill>
                  <a:schemeClr val="lt1"/>
                </a:solidFill>
                <a:latin typeface="Lato Light"/>
                <a:ea typeface="Lato Light"/>
                <a:cs typeface="Lato Light"/>
                <a:sym typeface="Lato Light"/>
              </a:rPr>
              <a:t>Break</a:t>
            </a:r>
            <a:endParaRPr b="0" i="0" sz="12500" u="none" cap="none" strike="noStrike">
              <a:solidFill>
                <a:schemeClr val="lt1"/>
              </a:solidFill>
              <a:latin typeface="Lato Light"/>
              <a:ea typeface="Lato Light"/>
              <a:cs typeface="Lato Light"/>
              <a:sym typeface="Lato Light"/>
            </a:endParaRPr>
          </a:p>
        </p:txBody>
      </p:sp>
      <p:pic>
        <p:nvPicPr>
          <p:cNvPr id="1223" name="Google Shape;1223;p57"/>
          <p:cNvPicPr preferRelativeResize="0"/>
          <p:nvPr/>
        </p:nvPicPr>
        <p:blipFill rotWithShape="1">
          <a:blip r:embed="rId3">
            <a:alphaModFix/>
          </a:blip>
          <a:srcRect b="0" l="0" r="0" t="0"/>
          <a:stretch/>
        </p:blipFill>
        <p:spPr>
          <a:xfrm>
            <a:off x="9758717" y="4091778"/>
            <a:ext cx="1176900" cy="1130400"/>
          </a:xfrm>
          <a:prstGeom prst="rect">
            <a:avLst/>
          </a:prstGeom>
          <a:noFill/>
          <a:ln>
            <a:noFill/>
          </a:ln>
        </p:spPr>
      </p:pic>
      <p:sp>
        <p:nvSpPr>
          <p:cNvPr id="1224" name="Google Shape;1224;p57"/>
          <p:cNvSpPr txBox="1"/>
          <p:nvPr/>
        </p:nvSpPr>
        <p:spPr>
          <a:xfrm>
            <a:off x="9438025" y="5222175"/>
            <a:ext cx="18183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0" i="0" lang="en-CA" sz="2500" u="none" cap="none" strike="noStrike">
                <a:solidFill>
                  <a:schemeClr val="lt1"/>
                </a:solidFill>
                <a:latin typeface="Lato"/>
                <a:ea typeface="Lato"/>
                <a:cs typeface="Lato"/>
                <a:sym typeface="Lato"/>
              </a:rPr>
              <a:t>15 Minutes</a:t>
            </a:r>
            <a:endParaRPr b="0" i="0" sz="2500" u="none" cap="none" strike="noStrike">
              <a:solidFill>
                <a:schemeClr val="lt1"/>
              </a:solidFill>
              <a:latin typeface="Lato"/>
              <a:ea typeface="Lato"/>
              <a:cs typeface="Lato"/>
              <a:sym typeface="Lato"/>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CEFF"/>
        </a:solidFill>
      </p:bgPr>
    </p:bg>
    <p:spTree>
      <p:nvGrpSpPr>
        <p:cNvPr id="1228" name="Shape 1228"/>
        <p:cNvGrpSpPr/>
        <p:nvPr/>
      </p:nvGrpSpPr>
      <p:grpSpPr>
        <a:xfrm>
          <a:off x="0" y="0"/>
          <a:ext cx="0" cy="0"/>
          <a:chOff x="0" y="0"/>
          <a:chExt cx="0" cy="0"/>
        </a:xfrm>
      </p:grpSpPr>
      <p:sp>
        <p:nvSpPr>
          <p:cNvPr id="1229" name="Google Shape;1229;g332146177df_0_3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
        <p:nvSpPr>
          <p:cNvPr id="1230" name="Google Shape;1230;g332146177df_0_35"/>
          <p:cNvSpPr txBox="1"/>
          <p:nvPr>
            <p:ph type="title"/>
          </p:nvPr>
        </p:nvSpPr>
        <p:spPr>
          <a:xfrm>
            <a:off x="838200" y="2374228"/>
            <a:ext cx="10515600" cy="241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b="1" lang="en-CA" sz="5400">
                <a:solidFill>
                  <a:schemeClr val="lt1"/>
                </a:solidFill>
                <a:latin typeface="Lato"/>
                <a:ea typeface="Lato"/>
                <a:cs typeface="Lato"/>
                <a:sym typeface="Lato"/>
              </a:rPr>
              <a:t>Operation and Maintenance of </a:t>
            </a:r>
            <a:r>
              <a:rPr b="1" lang="en-CA" sz="5400">
                <a:solidFill>
                  <a:schemeClr val="accent1"/>
                </a:solidFill>
                <a:latin typeface="Lato"/>
                <a:ea typeface="Lato"/>
                <a:cs typeface="Lato"/>
                <a:sym typeface="Lato"/>
              </a:rPr>
              <a:t>RWH Systems</a:t>
            </a:r>
            <a:endParaRPr b="1" sz="4400">
              <a:solidFill>
                <a:schemeClr val="accent1"/>
              </a:solidFill>
              <a:latin typeface="Lato"/>
              <a:ea typeface="Lato"/>
              <a:cs typeface="Lato"/>
              <a:sym typeface="Lato"/>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g332146177df_0_29"/>
          <p:cNvSpPr txBox="1"/>
          <p:nvPr>
            <p:ph type="title"/>
          </p:nvPr>
        </p:nvSpPr>
        <p:spPr>
          <a:xfrm>
            <a:off x="838200" y="494429"/>
            <a:ext cx="10515600" cy="1325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4800">
                <a:solidFill>
                  <a:schemeClr val="accent1"/>
                </a:solidFill>
              </a:rPr>
              <a:t>Learning Outcomes</a:t>
            </a:r>
            <a:endParaRPr b="1" sz="4800">
              <a:solidFill>
                <a:schemeClr val="accent1"/>
              </a:solidFill>
            </a:endParaRPr>
          </a:p>
        </p:txBody>
      </p:sp>
      <p:sp>
        <p:nvSpPr>
          <p:cNvPr id="1237" name="Google Shape;1237;g332146177df_0_29"/>
          <p:cNvSpPr txBox="1"/>
          <p:nvPr>
            <p:ph idx="1" type="body"/>
          </p:nvPr>
        </p:nvSpPr>
        <p:spPr>
          <a:xfrm>
            <a:off x="838200" y="1347750"/>
            <a:ext cx="10886100" cy="5015700"/>
          </a:xfrm>
          <a:prstGeom prst="rect">
            <a:avLst/>
          </a:prstGeom>
          <a:noFill/>
          <a:ln>
            <a:noFill/>
          </a:ln>
        </p:spPr>
        <p:txBody>
          <a:bodyPr anchorCtr="0" anchor="t" bIns="60925" lIns="121900" spcFirstLastPara="1" rIns="121900" wrap="square" tIns="60925">
            <a:noAutofit/>
          </a:bodyPr>
          <a:lstStyle/>
          <a:p>
            <a:pPr indent="0" lvl="0" marL="0" marR="32385" rtl="0" algn="l">
              <a:lnSpc>
                <a:spcPct val="100000"/>
              </a:lnSpc>
              <a:spcBef>
                <a:spcPts val="0"/>
              </a:spcBef>
              <a:spcAft>
                <a:spcPts val="0"/>
              </a:spcAft>
              <a:buSzPts val="2000"/>
              <a:buNone/>
            </a:pPr>
            <a:r>
              <a:rPr b="1" lang="en-CA" sz="3200">
                <a:solidFill>
                  <a:srgbClr val="5C5C5C"/>
                </a:solidFill>
              </a:rPr>
              <a:t>At the end of this session participants will be able to:</a:t>
            </a:r>
            <a:endParaRPr b="1" sz="3200">
              <a:solidFill>
                <a:srgbClr val="5C5C5C"/>
              </a:solidFill>
            </a:endParaRPr>
          </a:p>
          <a:p>
            <a:pPr indent="0" lvl="0" marL="0" marR="32385" rtl="0" algn="l">
              <a:lnSpc>
                <a:spcPct val="100000"/>
              </a:lnSpc>
              <a:spcBef>
                <a:spcPts val="0"/>
              </a:spcBef>
              <a:spcAft>
                <a:spcPts val="0"/>
              </a:spcAft>
              <a:buSzPts val="2000"/>
              <a:buNone/>
            </a:pPr>
            <a:r>
              <a:t/>
            </a:r>
            <a:endParaRPr b="1" sz="3200">
              <a:solidFill>
                <a:srgbClr val="5C5C5C"/>
              </a:solidFill>
            </a:endParaRPr>
          </a:p>
          <a:p>
            <a:pPr indent="-300355" lvl="0" marL="300355" marR="900430" rtl="0" algn="l">
              <a:lnSpc>
                <a:spcPct val="100000"/>
              </a:lnSpc>
              <a:spcBef>
                <a:spcPts val="300"/>
              </a:spcBef>
              <a:spcAft>
                <a:spcPts val="0"/>
              </a:spcAft>
              <a:buClr>
                <a:srgbClr val="5C5C5C"/>
              </a:buClr>
              <a:buSzPts val="3200"/>
              <a:buFont typeface="Lato"/>
              <a:buChar char="○"/>
            </a:pPr>
            <a:r>
              <a:rPr lang="en-CA" sz="3200">
                <a:solidFill>
                  <a:srgbClr val="5C5C5C"/>
                </a:solidFill>
              </a:rPr>
              <a:t>Explain the importance of operation and maintenance in RWH systems for their sustainability </a:t>
            </a:r>
            <a:endParaRPr sz="3200">
              <a:solidFill>
                <a:srgbClr val="5C5C5C"/>
              </a:solidFill>
            </a:endParaRPr>
          </a:p>
          <a:p>
            <a:pPr indent="-300355" lvl="0" marL="300355" marR="900430" rtl="0" algn="l">
              <a:lnSpc>
                <a:spcPct val="100000"/>
              </a:lnSpc>
              <a:spcBef>
                <a:spcPts val="600"/>
              </a:spcBef>
              <a:spcAft>
                <a:spcPts val="0"/>
              </a:spcAft>
              <a:buClr>
                <a:srgbClr val="5C5C5C"/>
              </a:buClr>
              <a:buSzPts val="3200"/>
              <a:buFont typeface="Lato"/>
              <a:buChar char="○"/>
            </a:pPr>
            <a:r>
              <a:rPr lang="en-CA" sz="3200">
                <a:solidFill>
                  <a:srgbClr val="5C5C5C"/>
                </a:solidFill>
              </a:rPr>
              <a:t>Identify the steps required to perform a RWH system operation</a:t>
            </a:r>
            <a:endParaRPr sz="3200">
              <a:solidFill>
                <a:srgbClr val="5C5C5C"/>
              </a:solidFill>
            </a:endParaRPr>
          </a:p>
          <a:p>
            <a:pPr indent="-300355" lvl="0" marL="300355" marR="900430" rtl="0" algn="l">
              <a:lnSpc>
                <a:spcPct val="100000"/>
              </a:lnSpc>
              <a:spcBef>
                <a:spcPts val="600"/>
              </a:spcBef>
              <a:spcAft>
                <a:spcPts val="0"/>
              </a:spcAft>
              <a:buClr>
                <a:srgbClr val="5C5C5C"/>
              </a:buClr>
              <a:buSzPts val="3200"/>
              <a:buFont typeface="Lato"/>
              <a:buChar char="○"/>
            </a:pPr>
            <a:r>
              <a:rPr lang="en-CA" sz="3200">
                <a:solidFill>
                  <a:srgbClr val="5C5C5C"/>
                </a:solidFill>
              </a:rPr>
              <a:t>Identify the steps required to carry out the correct maintenance of a RWH system</a:t>
            </a:r>
            <a:endParaRPr sz="3200">
              <a:solidFill>
                <a:srgbClr val="5C5C5C"/>
              </a:solidFill>
            </a:endParaRPr>
          </a:p>
          <a:p>
            <a:pPr indent="0" lvl="0" marL="0" rtl="0" algn="l">
              <a:lnSpc>
                <a:spcPct val="100000"/>
              </a:lnSpc>
              <a:spcBef>
                <a:spcPts val="600"/>
              </a:spcBef>
              <a:spcAft>
                <a:spcPts val="0"/>
              </a:spcAft>
              <a:buSzPts val="2000"/>
              <a:buNone/>
            </a:pPr>
            <a:r>
              <a:t/>
            </a:r>
            <a:endParaRPr b="1" sz="2600"/>
          </a:p>
          <a:p>
            <a:pPr indent="0" lvl="0" marL="0" rtl="0" algn="l">
              <a:lnSpc>
                <a:spcPct val="100000"/>
              </a:lnSpc>
              <a:spcBef>
                <a:spcPts val="0"/>
              </a:spcBef>
              <a:spcAft>
                <a:spcPts val="0"/>
              </a:spcAft>
              <a:buSzPts val="2000"/>
              <a:buNone/>
            </a:pPr>
            <a:r>
              <a:t/>
            </a:r>
            <a:endParaRPr b="1" sz="2600"/>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pic>
        <p:nvPicPr>
          <p:cNvPr id="1243" name="Google Shape;1243;g332146177df_0_21"/>
          <p:cNvPicPr preferRelativeResize="0"/>
          <p:nvPr/>
        </p:nvPicPr>
        <p:blipFill rotWithShape="1">
          <a:blip r:embed="rId3">
            <a:alphaModFix/>
          </a:blip>
          <a:srcRect b="0" l="0" r="47843" t="0"/>
          <a:stretch/>
        </p:blipFill>
        <p:spPr>
          <a:xfrm>
            <a:off x="4357988" y="152400"/>
            <a:ext cx="5447927" cy="6553201"/>
          </a:xfrm>
          <a:prstGeom prst="rect">
            <a:avLst/>
          </a:prstGeom>
          <a:noFill/>
          <a:ln>
            <a:noFill/>
          </a:ln>
        </p:spPr>
      </p:pic>
      <p:sp>
        <p:nvSpPr>
          <p:cNvPr id="1244" name="Google Shape;1244;g332146177df_0_21"/>
          <p:cNvSpPr txBox="1"/>
          <p:nvPr>
            <p:ph type="title"/>
          </p:nvPr>
        </p:nvSpPr>
        <p:spPr>
          <a:xfrm>
            <a:off x="587725" y="152400"/>
            <a:ext cx="4612500" cy="1325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3600">
                <a:solidFill>
                  <a:schemeClr val="accent1"/>
                </a:solidFill>
              </a:rPr>
              <a:t>The water Mill</a:t>
            </a:r>
            <a:endParaRPr b="1" sz="3600">
              <a:solidFill>
                <a:schemeClr val="accent1"/>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graphicFrame>
        <p:nvGraphicFramePr>
          <p:cNvPr id="1250" name="Google Shape;1250;g332146177df_0_40"/>
          <p:cNvGraphicFramePr/>
          <p:nvPr/>
        </p:nvGraphicFramePr>
        <p:xfrm>
          <a:off x="596238" y="1072750"/>
          <a:ext cx="3000000" cy="3000000"/>
        </p:xfrm>
        <a:graphic>
          <a:graphicData uri="http://schemas.openxmlformats.org/drawingml/2006/table">
            <a:tbl>
              <a:tblPr>
                <a:noFill/>
                <a:tableStyleId>{26516621-212A-452B-B223-4652ADF153B5}</a:tableStyleId>
              </a:tblPr>
              <a:tblGrid>
                <a:gridCol w="1114475"/>
                <a:gridCol w="2049750"/>
                <a:gridCol w="1988050"/>
                <a:gridCol w="592800"/>
                <a:gridCol w="521225"/>
                <a:gridCol w="442600"/>
                <a:gridCol w="433550"/>
                <a:gridCol w="569600"/>
                <a:gridCol w="427825"/>
                <a:gridCol w="427825"/>
                <a:gridCol w="461600"/>
                <a:gridCol w="517900"/>
                <a:gridCol w="506625"/>
                <a:gridCol w="450325"/>
                <a:gridCol w="495375"/>
              </a:tblGrid>
              <a:tr h="190500">
                <a:tc>
                  <a:txBody>
                    <a:bodyPr/>
                    <a:lstStyle/>
                    <a:p>
                      <a:pPr indent="0" lvl="0" marL="0" marR="0" rtl="0" algn="l">
                        <a:lnSpc>
                          <a:spcPct val="115000"/>
                        </a:lnSpc>
                        <a:spcBef>
                          <a:spcPts val="0"/>
                        </a:spcBef>
                        <a:spcAft>
                          <a:spcPts val="0"/>
                        </a:spcAft>
                        <a:buClr>
                          <a:srgbClr val="000000"/>
                        </a:buClr>
                        <a:buSzPts val="1600"/>
                        <a:buFont typeface="Arial"/>
                        <a:buNone/>
                      </a:pPr>
                      <a:r>
                        <a:rPr b="1" lang="en-CA" sz="1600" u="none" cap="none" strike="noStrike">
                          <a:solidFill>
                            <a:srgbClr val="191919"/>
                          </a:solidFill>
                          <a:latin typeface="Calibri"/>
                          <a:ea typeface="Calibri"/>
                          <a:cs typeface="Calibri"/>
                          <a:sym typeface="Calibri"/>
                        </a:rPr>
                        <a:t>Component</a:t>
                      </a:r>
                      <a:endParaRPr b="1" sz="16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l">
                        <a:lnSpc>
                          <a:spcPct val="115000"/>
                        </a:lnSpc>
                        <a:spcBef>
                          <a:spcPts val="0"/>
                        </a:spcBef>
                        <a:spcAft>
                          <a:spcPts val="0"/>
                        </a:spcAft>
                        <a:buClr>
                          <a:srgbClr val="000000"/>
                        </a:buClr>
                        <a:buSzPts val="1600"/>
                        <a:buFont typeface="Arial"/>
                        <a:buNone/>
                      </a:pPr>
                      <a:r>
                        <a:rPr b="1" lang="en-CA" sz="1600" u="none" cap="none" strike="noStrike">
                          <a:solidFill>
                            <a:srgbClr val="191919"/>
                          </a:solidFill>
                          <a:latin typeface="Calibri"/>
                          <a:ea typeface="Calibri"/>
                          <a:cs typeface="Calibri"/>
                          <a:sym typeface="Calibri"/>
                        </a:rPr>
                        <a:t>Ongoing Maintenance</a:t>
                      </a:r>
                      <a:endParaRPr b="1" sz="16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l">
                        <a:lnSpc>
                          <a:spcPct val="115000"/>
                        </a:lnSpc>
                        <a:spcBef>
                          <a:spcPts val="0"/>
                        </a:spcBef>
                        <a:spcAft>
                          <a:spcPts val="0"/>
                        </a:spcAft>
                        <a:buClr>
                          <a:srgbClr val="000000"/>
                        </a:buClr>
                        <a:buSzPts val="1600"/>
                        <a:buFont typeface="Arial"/>
                        <a:buNone/>
                      </a:pPr>
                      <a:r>
                        <a:rPr b="1" lang="en-CA" sz="1600" u="none" cap="none" strike="noStrike">
                          <a:solidFill>
                            <a:srgbClr val="191919"/>
                          </a:solidFill>
                          <a:latin typeface="Calibri"/>
                          <a:ea typeface="Calibri"/>
                          <a:cs typeface="Calibri"/>
                          <a:sym typeface="Calibri"/>
                        </a:rPr>
                        <a:t>How Often?</a:t>
                      </a:r>
                      <a:endParaRPr b="1" sz="16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t>Jan</a:t>
                      </a:r>
                      <a:endParaRPr b="1"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t>Feb</a:t>
                      </a:r>
                      <a:endParaRPr b="1"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t>Mar</a:t>
                      </a:r>
                      <a:endParaRPr b="1"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t>Apr</a:t>
                      </a:r>
                      <a:endParaRPr b="1"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t>May</a:t>
                      </a:r>
                      <a:endParaRPr b="1"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t>Jun</a:t>
                      </a:r>
                      <a:endParaRPr b="1"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t>Jul</a:t>
                      </a:r>
                      <a:endParaRPr b="1"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t>Ago</a:t>
                      </a:r>
                      <a:endParaRPr b="1"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t>Sep</a:t>
                      </a:r>
                      <a:endParaRPr b="1"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t>Oct</a:t>
                      </a:r>
                      <a:endParaRPr b="1"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t>Nov</a:t>
                      </a:r>
                      <a:endParaRPr b="1"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t>Dic</a:t>
                      </a:r>
                      <a:endParaRPr b="1"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r>
              <a:tr h="523875">
                <a:tc rowSpan="5">
                  <a:txBody>
                    <a:bodyPr/>
                    <a:lstStyle/>
                    <a:p>
                      <a:pPr indent="0" lvl="0" marL="0" marR="0" rtl="0" algn="l">
                        <a:lnSpc>
                          <a:spcPct val="115000"/>
                        </a:lnSpc>
                        <a:spcBef>
                          <a:spcPts val="0"/>
                        </a:spcBef>
                        <a:spcAft>
                          <a:spcPts val="0"/>
                        </a:spcAft>
                        <a:buClr>
                          <a:srgbClr val="000000"/>
                        </a:buClr>
                        <a:buSzPts val="1600"/>
                        <a:buFont typeface="Arial"/>
                        <a:buNone/>
                      </a:pPr>
                      <a:r>
                        <a:rPr b="1" lang="en-CA" sz="1600" u="none" cap="none" strike="noStrike">
                          <a:solidFill>
                            <a:srgbClr val="191919"/>
                          </a:solidFill>
                          <a:latin typeface="Calibri"/>
                          <a:ea typeface="Calibri"/>
                          <a:cs typeface="Calibri"/>
                          <a:sym typeface="Calibri"/>
                        </a:rPr>
                        <a:t>Roof</a:t>
                      </a:r>
                      <a:endParaRPr b="1" sz="16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l">
                        <a:lnSpc>
                          <a:spcPct val="115000"/>
                        </a:lnSpc>
                        <a:spcBef>
                          <a:spcPts val="0"/>
                        </a:spcBef>
                        <a:spcAft>
                          <a:spcPts val="0"/>
                        </a:spcAft>
                        <a:buClr>
                          <a:srgbClr val="000000"/>
                        </a:buClr>
                        <a:buSzPts val="1600"/>
                        <a:buFont typeface="Arial"/>
                        <a:buNone/>
                      </a:pPr>
                      <a:r>
                        <a:rPr lang="en-CA" sz="1600" u="none" cap="none" strike="noStrike">
                          <a:solidFill>
                            <a:srgbClr val="191919"/>
                          </a:solidFill>
                          <a:latin typeface="Calibri"/>
                          <a:ea typeface="Calibri"/>
                          <a:cs typeface="Calibri"/>
                          <a:sym typeface="Calibri"/>
                        </a:rPr>
                        <a:t>Clean or sweep debris from the roof.</a:t>
                      </a:r>
                      <a:endParaRPr sz="16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600"/>
                        <a:buFont typeface="Arial"/>
                        <a:buNone/>
                      </a:pPr>
                      <a:r>
                        <a:rPr lang="en-CA" sz="1600" u="none" cap="none" strike="noStrike">
                          <a:solidFill>
                            <a:srgbClr val="191919"/>
                          </a:solidFill>
                          <a:latin typeface="Calibri"/>
                          <a:ea typeface="Calibri"/>
                          <a:cs typeface="Calibri"/>
                          <a:sym typeface="Calibri"/>
                        </a:rPr>
                        <a:t>Between rainfalls and especially after a long period of dry weather.</a:t>
                      </a:r>
                      <a:endParaRPr sz="16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solidFill>
                            <a:srgbClr val="FF0000"/>
                          </a:solidFill>
                          <a:latin typeface="Calibri"/>
                          <a:ea typeface="Calibri"/>
                          <a:cs typeface="Calibri"/>
                          <a:sym typeface="Calibri"/>
                        </a:rPr>
                        <a:t>X</a:t>
                      </a:r>
                      <a:endParaRPr b="1" sz="16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solidFill>
                            <a:srgbClr val="FF0000"/>
                          </a:solidFill>
                          <a:latin typeface="Calibri"/>
                          <a:ea typeface="Calibri"/>
                          <a:cs typeface="Calibri"/>
                          <a:sym typeface="Calibri"/>
                        </a:rPr>
                        <a:t>X</a:t>
                      </a:r>
                      <a:endParaRPr b="1" sz="16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3875">
                <a:tc vMerge="1"/>
                <a:tc>
                  <a:txBody>
                    <a:bodyPr/>
                    <a:lstStyle/>
                    <a:p>
                      <a:pPr indent="0" lvl="0" marL="0" marR="0" rtl="0" algn="l">
                        <a:lnSpc>
                          <a:spcPct val="115000"/>
                        </a:lnSpc>
                        <a:spcBef>
                          <a:spcPts val="0"/>
                        </a:spcBef>
                        <a:spcAft>
                          <a:spcPts val="0"/>
                        </a:spcAft>
                        <a:buClr>
                          <a:srgbClr val="000000"/>
                        </a:buClr>
                        <a:buSzPts val="1600"/>
                        <a:buFont typeface="Arial"/>
                        <a:buNone/>
                      </a:pPr>
                      <a:r>
                        <a:rPr lang="en-CA" sz="1600" u="none" cap="none" strike="noStrike">
                          <a:solidFill>
                            <a:srgbClr val="191919"/>
                          </a:solidFill>
                          <a:latin typeface="Calibri"/>
                          <a:ea typeface="Calibri"/>
                          <a:cs typeface="Calibri"/>
                          <a:sym typeface="Calibri"/>
                        </a:rPr>
                        <a:t>Prune and cut overhanging branches.</a:t>
                      </a:r>
                      <a:endParaRPr sz="16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600"/>
                        <a:buFont typeface="Arial"/>
                        <a:buNone/>
                      </a:pPr>
                      <a:r>
                        <a:rPr lang="en-CA" sz="1600" u="none" cap="none" strike="noStrike">
                          <a:solidFill>
                            <a:srgbClr val="191919"/>
                          </a:solidFill>
                          <a:latin typeface="Calibri"/>
                          <a:ea typeface="Calibri"/>
                          <a:cs typeface="Calibri"/>
                          <a:sym typeface="Calibri"/>
                        </a:rPr>
                        <a:t>Check tree growth every 6 months and prune when required.</a:t>
                      </a:r>
                      <a:endParaRPr sz="16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solidFill>
                            <a:srgbClr val="FF0000"/>
                          </a:solidFill>
                          <a:latin typeface="Calibri"/>
                          <a:ea typeface="Calibri"/>
                          <a:cs typeface="Calibri"/>
                          <a:sym typeface="Calibri"/>
                        </a:rPr>
                        <a:t>X</a:t>
                      </a:r>
                      <a:endParaRPr b="1" sz="16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600"/>
                        <a:buFont typeface="Arial"/>
                        <a:buNone/>
                      </a:pPr>
                      <a:r>
                        <a:rPr b="1" lang="en-CA" sz="1600" u="none" cap="none" strike="noStrike">
                          <a:solidFill>
                            <a:srgbClr val="FF0000"/>
                          </a:solidFill>
                          <a:latin typeface="Calibri"/>
                          <a:ea typeface="Calibri"/>
                          <a:cs typeface="Calibri"/>
                          <a:sym typeface="Calibri"/>
                        </a:rPr>
                        <a:t>X</a:t>
                      </a:r>
                      <a:endParaRPr b="1" sz="16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2425">
                <a:tc vMerge="1"/>
                <a:tc>
                  <a:txBody>
                    <a:bodyPr/>
                    <a:lstStyle/>
                    <a:p>
                      <a:pPr indent="0" lvl="0" marL="0" marR="0" rtl="0" algn="l">
                        <a:lnSpc>
                          <a:spcPct val="115000"/>
                        </a:lnSpc>
                        <a:spcBef>
                          <a:spcPts val="0"/>
                        </a:spcBef>
                        <a:spcAft>
                          <a:spcPts val="0"/>
                        </a:spcAft>
                        <a:buClr>
                          <a:srgbClr val="000000"/>
                        </a:buClr>
                        <a:buSzPts val="1600"/>
                        <a:buFont typeface="Arial"/>
                        <a:buNone/>
                      </a:pPr>
                      <a:r>
                        <a:rPr lang="en-CA" sz="1600" u="none" cap="none" strike="noStrike">
                          <a:solidFill>
                            <a:srgbClr val="191919"/>
                          </a:solidFill>
                          <a:latin typeface="Calibri"/>
                          <a:ea typeface="Calibri"/>
                          <a:cs typeface="Calibri"/>
                          <a:sym typeface="Calibri"/>
                        </a:rPr>
                        <a:t>Replace or paint over any rusted roofing material.</a:t>
                      </a:r>
                      <a:endParaRPr sz="16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600"/>
                        <a:buFont typeface="Arial"/>
                        <a:buNone/>
                      </a:pPr>
                      <a:r>
                        <a:rPr lang="en-CA" sz="1600" u="none" cap="none" strike="noStrike">
                          <a:solidFill>
                            <a:srgbClr val="191919"/>
                          </a:solidFill>
                          <a:latin typeface="Calibri"/>
                          <a:ea typeface="Calibri"/>
                          <a:cs typeface="Calibri"/>
                          <a:sym typeface="Calibri"/>
                        </a:rPr>
                        <a:t>When required.</a:t>
                      </a:r>
                      <a:endParaRPr sz="16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95325">
                <a:tc vMerge="1"/>
                <a:tc>
                  <a:txBody>
                    <a:bodyPr/>
                    <a:lstStyle/>
                    <a:p>
                      <a:pPr indent="0" lvl="0" marL="0" marR="0" rtl="0" algn="l">
                        <a:lnSpc>
                          <a:spcPct val="115000"/>
                        </a:lnSpc>
                        <a:spcBef>
                          <a:spcPts val="0"/>
                        </a:spcBef>
                        <a:spcAft>
                          <a:spcPts val="0"/>
                        </a:spcAft>
                        <a:buClr>
                          <a:srgbClr val="000000"/>
                        </a:buClr>
                        <a:buSzPts val="1600"/>
                        <a:buFont typeface="Arial"/>
                        <a:buNone/>
                      </a:pPr>
                      <a:r>
                        <a:rPr lang="en-CA" sz="1600" u="none" cap="none" strike="noStrike">
                          <a:solidFill>
                            <a:srgbClr val="191919"/>
                          </a:solidFill>
                          <a:latin typeface="Calibri"/>
                          <a:ea typeface="Calibri"/>
                          <a:cs typeface="Calibri"/>
                          <a:sym typeface="Calibri"/>
                        </a:rPr>
                        <a:t>Repair any holes in the roofing material and replace any broken tiles to prevent leaking.</a:t>
                      </a:r>
                      <a:endParaRPr sz="16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600"/>
                        <a:buFont typeface="Arial"/>
                        <a:buNone/>
                      </a:pPr>
                      <a:r>
                        <a:rPr lang="en-CA" sz="1600" u="none" cap="none" strike="noStrike">
                          <a:solidFill>
                            <a:srgbClr val="191919"/>
                          </a:solidFill>
                          <a:latin typeface="Calibri"/>
                          <a:ea typeface="Calibri"/>
                          <a:cs typeface="Calibri"/>
                          <a:sym typeface="Calibri"/>
                        </a:rPr>
                        <a:t>When required.</a:t>
                      </a:r>
                      <a:endParaRPr sz="16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2425">
                <a:tc vMerge="1"/>
                <a:tc>
                  <a:txBody>
                    <a:bodyPr/>
                    <a:lstStyle/>
                    <a:p>
                      <a:pPr indent="0" lvl="0" marL="0" marR="0" rtl="0" algn="l">
                        <a:lnSpc>
                          <a:spcPct val="115000"/>
                        </a:lnSpc>
                        <a:spcBef>
                          <a:spcPts val="0"/>
                        </a:spcBef>
                        <a:spcAft>
                          <a:spcPts val="0"/>
                        </a:spcAft>
                        <a:buClr>
                          <a:srgbClr val="000000"/>
                        </a:buClr>
                        <a:buSzPts val="1600"/>
                        <a:buFont typeface="Arial"/>
                        <a:buNone/>
                      </a:pPr>
                      <a:r>
                        <a:rPr lang="en-CA" sz="1600" u="none" cap="none" strike="noStrike">
                          <a:solidFill>
                            <a:srgbClr val="191919"/>
                          </a:solidFill>
                          <a:latin typeface="Calibri"/>
                          <a:ea typeface="Calibri"/>
                          <a:cs typeface="Calibri"/>
                          <a:sym typeface="Calibri"/>
                        </a:rPr>
                        <a:t>Seal any nail holes that are leaking.</a:t>
                      </a:r>
                      <a:endParaRPr sz="16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600"/>
                        <a:buFont typeface="Arial"/>
                        <a:buNone/>
                      </a:pPr>
                      <a:r>
                        <a:rPr lang="en-CA" sz="1600" u="none" cap="none" strike="noStrike">
                          <a:solidFill>
                            <a:srgbClr val="191919"/>
                          </a:solidFill>
                          <a:latin typeface="Calibri"/>
                          <a:ea typeface="Calibri"/>
                          <a:cs typeface="Calibri"/>
                          <a:sym typeface="Calibri"/>
                        </a:rPr>
                        <a:t>When required.</a:t>
                      </a:r>
                      <a:endParaRPr sz="16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251" name="Google Shape;1251;g332146177df_0_40"/>
          <p:cNvSpPr txBox="1"/>
          <p:nvPr>
            <p:ph type="title"/>
          </p:nvPr>
        </p:nvSpPr>
        <p:spPr>
          <a:xfrm>
            <a:off x="790475" y="369850"/>
            <a:ext cx="6103200" cy="626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3600">
                <a:solidFill>
                  <a:schemeClr val="accent1"/>
                </a:solidFill>
              </a:rPr>
              <a:t>Maintenance Guide</a:t>
            </a:r>
            <a:endParaRPr b="1" sz="3600">
              <a:solidFill>
                <a:schemeClr val="accent1"/>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g332146177df_0_74"/>
          <p:cNvSpPr txBox="1"/>
          <p:nvPr>
            <p:ph type="title"/>
          </p:nvPr>
        </p:nvSpPr>
        <p:spPr>
          <a:xfrm>
            <a:off x="790475" y="141250"/>
            <a:ext cx="6103200" cy="626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3600">
                <a:solidFill>
                  <a:schemeClr val="accent1"/>
                </a:solidFill>
              </a:rPr>
              <a:t>Maintenance Guide</a:t>
            </a:r>
            <a:endParaRPr b="1" sz="3600">
              <a:solidFill>
                <a:schemeClr val="accent1"/>
              </a:solidFill>
            </a:endParaRPr>
          </a:p>
        </p:txBody>
      </p:sp>
      <p:graphicFrame>
        <p:nvGraphicFramePr>
          <p:cNvPr id="1258" name="Google Shape;1258;g332146177df_0_74"/>
          <p:cNvGraphicFramePr/>
          <p:nvPr/>
        </p:nvGraphicFramePr>
        <p:xfrm>
          <a:off x="545975" y="982625"/>
          <a:ext cx="3000000" cy="3000000"/>
        </p:xfrm>
        <a:graphic>
          <a:graphicData uri="http://schemas.openxmlformats.org/drawingml/2006/table">
            <a:tbl>
              <a:tblPr>
                <a:noFill/>
                <a:tableStyleId>{26516621-212A-452B-B223-4652ADF153B5}</a:tableStyleId>
              </a:tblPr>
              <a:tblGrid>
                <a:gridCol w="905000"/>
                <a:gridCol w="2522800"/>
                <a:gridCol w="2116500"/>
                <a:gridCol w="471625"/>
                <a:gridCol w="471625"/>
                <a:gridCol w="471625"/>
                <a:gridCol w="460100"/>
                <a:gridCol w="460100"/>
                <a:gridCol w="437100"/>
                <a:gridCol w="437100"/>
                <a:gridCol w="471625"/>
                <a:gridCol w="529125"/>
                <a:gridCol w="517600"/>
                <a:gridCol w="460100"/>
                <a:gridCol w="506100"/>
              </a:tblGrid>
              <a:tr h="190500">
                <a:tc>
                  <a:txBody>
                    <a:bodyPr/>
                    <a:lstStyle/>
                    <a:p>
                      <a:pPr indent="0" lvl="0" marL="0" marR="0" rtl="0" algn="l">
                        <a:lnSpc>
                          <a:spcPct val="115000"/>
                        </a:lnSpc>
                        <a:spcBef>
                          <a:spcPts val="0"/>
                        </a:spcBef>
                        <a:spcAft>
                          <a:spcPts val="0"/>
                        </a:spcAft>
                        <a:buClr>
                          <a:srgbClr val="000000"/>
                        </a:buClr>
                        <a:buSzPts val="1200"/>
                        <a:buFont typeface="Arial"/>
                        <a:buNone/>
                      </a:pPr>
                      <a:r>
                        <a:rPr b="1" lang="en-CA" sz="1200" u="none" cap="none" strike="noStrike">
                          <a:solidFill>
                            <a:srgbClr val="191919"/>
                          </a:solidFill>
                          <a:latin typeface="Calibri"/>
                          <a:ea typeface="Calibri"/>
                          <a:cs typeface="Calibri"/>
                          <a:sym typeface="Calibri"/>
                        </a:rPr>
                        <a:t>Component</a:t>
                      </a:r>
                      <a:endParaRPr b="1"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l">
                        <a:lnSpc>
                          <a:spcPct val="115000"/>
                        </a:lnSpc>
                        <a:spcBef>
                          <a:spcPts val="0"/>
                        </a:spcBef>
                        <a:spcAft>
                          <a:spcPts val="0"/>
                        </a:spcAft>
                        <a:buClr>
                          <a:srgbClr val="000000"/>
                        </a:buClr>
                        <a:buSzPts val="1200"/>
                        <a:buFont typeface="Arial"/>
                        <a:buNone/>
                      </a:pPr>
                      <a:r>
                        <a:rPr b="1" lang="en-CA" sz="1200" u="none" cap="none" strike="noStrike">
                          <a:solidFill>
                            <a:srgbClr val="191919"/>
                          </a:solidFill>
                          <a:latin typeface="Calibri"/>
                          <a:ea typeface="Calibri"/>
                          <a:cs typeface="Calibri"/>
                          <a:sym typeface="Calibri"/>
                        </a:rPr>
                        <a:t>Ongoing Maintenance</a:t>
                      </a:r>
                      <a:endParaRPr b="1"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l">
                        <a:lnSpc>
                          <a:spcPct val="115000"/>
                        </a:lnSpc>
                        <a:spcBef>
                          <a:spcPts val="0"/>
                        </a:spcBef>
                        <a:spcAft>
                          <a:spcPts val="0"/>
                        </a:spcAft>
                        <a:buClr>
                          <a:srgbClr val="000000"/>
                        </a:buClr>
                        <a:buSzPts val="1200"/>
                        <a:buFont typeface="Arial"/>
                        <a:buNone/>
                      </a:pPr>
                      <a:r>
                        <a:rPr b="1" lang="en-CA" sz="1200" u="none" cap="none" strike="noStrike">
                          <a:solidFill>
                            <a:srgbClr val="191919"/>
                          </a:solidFill>
                          <a:latin typeface="Calibri"/>
                          <a:ea typeface="Calibri"/>
                          <a:cs typeface="Calibri"/>
                          <a:sym typeface="Calibri"/>
                        </a:rPr>
                        <a:t>How Often?</a:t>
                      </a:r>
                      <a:endParaRPr b="1"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t>Jan</a:t>
                      </a:r>
                      <a:endParaRPr b="1"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t>Feb</a:t>
                      </a:r>
                      <a:endParaRPr b="1"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t>Mar</a:t>
                      </a:r>
                      <a:endParaRPr b="1"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t>Apr</a:t>
                      </a:r>
                      <a:endParaRPr b="1"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t>May</a:t>
                      </a:r>
                      <a:endParaRPr b="1"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t>Jun</a:t>
                      </a:r>
                      <a:endParaRPr b="1"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t>Jul</a:t>
                      </a:r>
                      <a:endParaRPr b="1"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t>Ago</a:t>
                      </a:r>
                      <a:endParaRPr b="1"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t>Sep</a:t>
                      </a:r>
                      <a:endParaRPr b="1"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t>Oct</a:t>
                      </a:r>
                      <a:endParaRPr b="1"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t>Nov</a:t>
                      </a:r>
                      <a:endParaRPr b="1"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t>Dic</a:t>
                      </a:r>
                      <a:endParaRPr b="1"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r>
              <a:tr h="695325">
                <a:tc rowSpan="7">
                  <a:txBody>
                    <a:bodyPr/>
                    <a:lstStyle/>
                    <a:p>
                      <a:pPr indent="0" lvl="0" marL="0" marR="0" rtl="0" algn="l">
                        <a:lnSpc>
                          <a:spcPct val="115000"/>
                        </a:lnSpc>
                        <a:spcBef>
                          <a:spcPts val="0"/>
                        </a:spcBef>
                        <a:spcAft>
                          <a:spcPts val="0"/>
                        </a:spcAft>
                        <a:buClr>
                          <a:srgbClr val="000000"/>
                        </a:buClr>
                        <a:buSzPts val="1200"/>
                        <a:buFont typeface="Arial"/>
                        <a:buNone/>
                      </a:pPr>
                      <a:r>
                        <a:rPr b="1" lang="en-CA" sz="1200" u="none" cap="none" strike="noStrike">
                          <a:solidFill>
                            <a:srgbClr val="191919"/>
                          </a:solidFill>
                          <a:latin typeface="Calibri"/>
                          <a:ea typeface="Calibri"/>
                          <a:cs typeface="Calibri"/>
                          <a:sym typeface="Calibri"/>
                        </a:rPr>
                        <a:t>Gutters and Downpipe</a:t>
                      </a:r>
                      <a:endParaRPr b="1"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l">
                        <a:lnSpc>
                          <a:spcPct val="115000"/>
                        </a:lnSpc>
                        <a:spcBef>
                          <a:spcPts val="0"/>
                        </a:spcBef>
                        <a:spcAft>
                          <a:spcPts val="0"/>
                        </a:spcAft>
                        <a:buClr>
                          <a:srgbClr val="000000"/>
                        </a:buClr>
                        <a:buSzPts val="1200"/>
                        <a:buFont typeface="Arial"/>
                        <a:buNone/>
                      </a:pPr>
                      <a:r>
                        <a:rPr lang="en-CA" sz="1200" u="none" cap="none" strike="noStrike">
                          <a:solidFill>
                            <a:srgbClr val="191919"/>
                          </a:solidFill>
                          <a:latin typeface="Calibri"/>
                          <a:ea typeface="Calibri"/>
                          <a:cs typeface="Calibri"/>
                          <a:sym typeface="Calibri"/>
                        </a:rPr>
                        <a:t>Remove leaves and other debris from the gutters to avoid clogging and water overflow.</a:t>
                      </a:r>
                      <a:endParaRPr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200"/>
                        <a:buFont typeface="Arial"/>
                        <a:buNone/>
                      </a:pPr>
                      <a:r>
                        <a:rPr lang="en-CA" sz="1200" u="none" cap="none" strike="noStrike">
                          <a:solidFill>
                            <a:srgbClr val="191919"/>
                          </a:solidFill>
                          <a:latin typeface="Calibri"/>
                          <a:ea typeface="Calibri"/>
                          <a:cs typeface="Calibri"/>
                          <a:sym typeface="Calibri"/>
                        </a:rPr>
                        <a:t>Monthly and especially after a long period of dry weather.</a:t>
                      </a:r>
                      <a:endParaRPr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2425">
                <a:tc vMerge="1"/>
                <a:tc>
                  <a:txBody>
                    <a:bodyPr/>
                    <a:lstStyle/>
                    <a:p>
                      <a:pPr indent="0" lvl="0" marL="0" marR="0" rtl="0" algn="l">
                        <a:lnSpc>
                          <a:spcPct val="115000"/>
                        </a:lnSpc>
                        <a:spcBef>
                          <a:spcPts val="0"/>
                        </a:spcBef>
                        <a:spcAft>
                          <a:spcPts val="0"/>
                        </a:spcAft>
                        <a:buClr>
                          <a:srgbClr val="000000"/>
                        </a:buClr>
                        <a:buSzPts val="1200"/>
                        <a:buFont typeface="Arial"/>
                        <a:buNone/>
                      </a:pPr>
                      <a:r>
                        <a:rPr lang="en-CA" sz="1200" u="none" cap="none" strike="noStrike">
                          <a:solidFill>
                            <a:srgbClr val="191919"/>
                          </a:solidFill>
                          <a:latin typeface="Calibri"/>
                          <a:ea typeface="Calibri"/>
                          <a:cs typeface="Calibri"/>
                          <a:sym typeface="Calibri"/>
                        </a:rPr>
                        <a:t>Clean any screens to prevent clogging and water overflow.</a:t>
                      </a:r>
                      <a:endParaRPr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200"/>
                        <a:buFont typeface="Arial"/>
                        <a:buNone/>
                      </a:pPr>
                      <a:r>
                        <a:rPr lang="en-CA" sz="1200" u="none" cap="none" strike="noStrike">
                          <a:solidFill>
                            <a:srgbClr val="191919"/>
                          </a:solidFill>
                          <a:latin typeface="Calibri"/>
                          <a:ea typeface="Calibri"/>
                          <a:cs typeface="Calibri"/>
                          <a:sym typeface="Calibri"/>
                        </a:rPr>
                        <a:t>Monthly and especially after a long period of dry weather.</a:t>
                      </a:r>
                      <a:endParaRPr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95325">
                <a:tc vMerge="1"/>
                <a:tc>
                  <a:txBody>
                    <a:bodyPr/>
                    <a:lstStyle/>
                    <a:p>
                      <a:pPr indent="0" lvl="0" marL="0" marR="0" rtl="0" algn="l">
                        <a:lnSpc>
                          <a:spcPct val="115000"/>
                        </a:lnSpc>
                        <a:spcBef>
                          <a:spcPts val="0"/>
                        </a:spcBef>
                        <a:spcAft>
                          <a:spcPts val="0"/>
                        </a:spcAft>
                        <a:buClr>
                          <a:srgbClr val="000000"/>
                        </a:buClr>
                        <a:buSzPts val="1200"/>
                        <a:buFont typeface="Arial"/>
                        <a:buNone/>
                      </a:pPr>
                      <a:r>
                        <a:rPr lang="en-CA" sz="1200" u="none" cap="none" strike="noStrike">
                          <a:solidFill>
                            <a:srgbClr val="191919"/>
                          </a:solidFill>
                          <a:latin typeface="Calibri"/>
                          <a:ea typeface="Calibri"/>
                          <a:cs typeface="Calibri"/>
                          <a:sym typeface="Calibri"/>
                        </a:rPr>
                        <a:t>Check screens and mosquito mesh on inlets and other openings. Repair any rips or holes.</a:t>
                      </a:r>
                      <a:endParaRPr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200"/>
                        <a:buFont typeface="Arial"/>
                        <a:buNone/>
                      </a:pPr>
                      <a:r>
                        <a:rPr lang="en-CA" sz="1200" u="none" cap="none" strike="noStrike">
                          <a:solidFill>
                            <a:srgbClr val="191919"/>
                          </a:solidFill>
                          <a:latin typeface="Calibri"/>
                          <a:ea typeface="Calibri"/>
                          <a:cs typeface="Calibri"/>
                          <a:sym typeface="Calibri"/>
                        </a:rPr>
                        <a:t>Check every 6 months and repair when required.</a:t>
                      </a:r>
                      <a:endParaRPr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200"/>
                        <a:buFont typeface="Arial"/>
                        <a:buNone/>
                      </a:pPr>
                      <a:r>
                        <a:rPr b="1" lang="en-CA" sz="1200" u="none" cap="none" strike="noStrike">
                          <a:solidFill>
                            <a:srgbClr val="FF0000"/>
                          </a:solidFill>
                          <a:latin typeface="Calibri"/>
                          <a:ea typeface="Calibri"/>
                          <a:cs typeface="Calibri"/>
                          <a:sym typeface="Calibri"/>
                        </a:rPr>
                        <a:t>X</a:t>
                      </a:r>
                      <a:endParaRPr b="1" sz="12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95325">
                <a:tc vMerge="1"/>
                <a:tc>
                  <a:txBody>
                    <a:bodyPr/>
                    <a:lstStyle/>
                    <a:p>
                      <a:pPr indent="0" lvl="0" marL="0" marR="0" rtl="0" algn="l">
                        <a:lnSpc>
                          <a:spcPct val="115000"/>
                        </a:lnSpc>
                        <a:spcBef>
                          <a:spcPts val="0"/>
                        </a:spcBef>
                        <a:spcAft>
                          <a:spcPts val="0"/>
                        </a:spcAft>
                        <a:buClr>
                          <a:srgbClr val="000000"/>
                        </a:buClr>
                        <a:buSzPts val="1200"/>
                        <a:buFont typeface="Arial"/>
                        <a:buNone/>
                      </a:pPr>
                      <a:r>
                        <a:rPr lang="en-CA" sz="1200" u="none" cap="none" strike="noStrike">
                          <a:solidFill>
                            <a:srgbClr val="191919"/>
                          </a:solidFill>
                          <a:latin typeface="Calibri"/>
                          <a:ea typeface="Calibri"/>
                          <a:cs typeface="Calibri"/>
                          <a:sym typeface="Calibri"/>
                        </a:rPr>
                        <a:t>Check bamboo or wood gutters for rotting. Replace them if there is any sign of rot.</a:t>
                      </a:r>
                      <a:endParaRPr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200"/>
                        <a:buFont typeface="Arial"/>
                        <a:buNone/>
                      </a:pPr>
                      <a:r>
                        <a:rPr lang="en-CA" sz="1200" u="none" cap="none" strike="noStrike">
                          <a:solidFill>
                            <a:srgbClr val="191919"/>
                          </a:solidFill>
                          <a:latin typeface="Calibri"/>
                          <a:ea typeface="Calibri"/>
                          <a:cs typeface="Calibri"/>
                          <a:sym typeface="Calibri"/>
                        </a:rPr>
                        <a:t>Once a year.</a:t>
                      </a:r>
                      <a:endParaRPr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66775">
                <a:tc vMerge="1"/>
                <a:tc>
                  <a:txBody>
                    <a:bodyPr/>
                    <a:lstStyle/>
                    <a:p>
                      <a:pPr indent="0" lvl="0" marL="0" marR="0" rtl="0" algn="l">
                        <a:lnSpc>
                          <a:spcPct val="115000"/>
                        </a:lnSpc>
                        <a:spcBef>
                          <a:spcPts val="0"/>
                        </a:spcBef>
                        <a:spcAft>
                          <a:spcPts val="0"/>
                        </a:spcAft>
                        <a:buClr>
                          <a:srgbClr val="000000"/>
                        </a:buClr>
                        <a:buSzPts val="1200"/>
                        <a:buFont typeface="Arial"/>
                        <a:buNone/>
                      </a:pPr>
                      <a:r>
                        <a:rPr lang="en-CA" sz="1200" u="none" cap="none" strike="noStrike">
                          <a:solidFill>
                            <a:srgbClr val="191919"/>
                          </a:solidFill>
                          <a:latin typeface="Calibri"/>
                          <a:ea typeface="Calibri"/>
                          <a:cs typeface="Calibri"/>
                          <a:sym typeface="Calibri"/>
                        </a:rPr>
                        <a:t>Check that gutters are slanted to ensure steady flow and avoid pooling of water and collection of debris.</a:t>
                      </a:r>
                      <a:endParaRPr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200"/>
                        <a:buFont typeface="Arial"/>
                        <a:buNone/>
                      </a:pPr>
                      <a:r>
                        <a:rPr lang="en-CA" sz="1200" u="none" cap="none" strike="noStrike">
                          <a:solidFill>
                            <a:srgbClr val="191919"/>
                          </a:solidFill>
                          <a:latin typeface="Calibri"/>
                          <a:ea typeface="Calibri"/>
                          <a:cs typeface="Calibri"/>
                          <a:sym typeface="Calibri"/>
                        </a:rPr>
                        <a:t>Once a year.</a:t>
                      </a:r>
                      <a:endParaRPr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95325">
                <a:tc vMerge="1"/>
                <a:tc>
                  <a:txBody>
                    <a:bodyPr/>
                    <a:lstStyle/>
                    <a:p>
                      <a:pPr indent="0" lvl="0" marL="0" marR="0" rtl="0" algn="l">
                        <a:lnSpc>
                          <a:spcPct val="115000"/>
                        </a:lnSpc>
                        <a:spcBef>
                          <a:spcPts val="0"/>
                        </a:spcBef>
                        <a:spcAft>
                          <a:spcPts val="0"/>
                        </a:spcAft>
                        <a:buClr>
                          <a:srgbClr val="000000"/>
                        </a:buClr>
                        <a:buSzPts val="1200"/>
                        <a:buFont typeface="Arial"/>
                        <a:buNone/>
                      </a:pPr>
                      <a:r>
                        <a:rPr lang="en-CA" sz="1200" u="none" cap="none" strike="noStrike">
                          <a:solidFill>
                            <a:srgbClr val="191919"/>
                          </a:solidFill>
                          <a:latin typeface="Calibri"/>
                          <a:ea typeface="Calibri"/>
                          <a:cs typeface="Calibri"/>
                          <a:sym typeface="Calibri"/>
                        </a:rPr>
                        <a:t>Check that gutters are firmly fixed to the roof and that they are joined to prevent spilling.</a:t>
                      </a:r>
                      <a:endParaRPr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200"/>
                        <a:buFont typeface="Arial"/>
                        <a:buNone/>
                      </a:pPr>
                      <a:r>
                        <a:rPr lang="en-CA" sz="1200" u="none" cap="none" strike="noStrike">
                          <a:solidFill>
                            <a:srgbClr val="191919"/>
                          </a:solidFill>
                          <a:latin typeface="Calibri"/>
                          <a:ea typeface="Calibri"/>
                          <a:cs typeface="Calibri"/>
                          <a:sym typeface="Calibri"/>
                        </a:rPr>
                        <a:t>Once a year.</a:t>
                      </a:r>
                      <a:endParaRPr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2425">
                <a:tc vMerge="1"/>
                <a:tc>
                  <a:txBody>
                    <a:bodyPr/>
                    <a:lstStyle/>
                    <a:p>
                      <a:pPr indent="0" lvl="0" marL="0" marR="0" rtl="0" algn="l">
                        <a:lnSpc>
                          <a:spcPct val="115000"/>
                        </a:lnSpc>
                        <a:spcBef>
                          <a:spcPts val="0"/>
                        </a:spcBef>
                        <a:spcAft>
                          <a:spcPts val="0"/>
                        </a:spcAft>
                        <a:buClr>
                          <a:srgbClr val="000000"/>
                        </a:buClr>
                        <a:buSzPts val="1200"/>
                        <a:buFont typeface="Arial"/>
                        <a:buNone/>
                      </a:pPr>
                      <a:r>
                        <a:rPr lang="en-CA" sz="1200" u="none" cap="none" strike="noStrike">
                          <a:solidFill>
                            <a:srgbClr val="191919"/>
                          </a:solidFill>
                          <a:latin typeface="Calibri"/>
                          <a:ea typeface="Calibri"/>
                          <a:cs typeface="Calibri"/>
                          <a:sym typeface="Calibri"/>
                        </a:rPr>
                        <a:t>Repair any holes in the gutter to prevent leaking.</a:t>
                      </a:r>
                      <a:endParaRPr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200"/>
                        <a:buFont typeface="Arial"/>
                        <a:buNone/>
                      </a:pPr>
                      <a:r>
                        <a:rPr lang="en-CA" sz="1200" u="none" cap="none" strike="noStrike">
                          <a:solidFill>
                            <a:srgbClr val="191919"/>
                          </a:solidFill>
                          <a:latin typeface="Calibri"/>
                          <a:ea typeface="Calibri"/>
                          <a:cs typeface="Calibri"/>
                          <a:sym typeface="Calibri"/>
                        </a:rPr>
                        <a:t>When required.</a:t>
                      </a:r>
                      <a:endParaRPr sz="12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3312220b4e8_0_27"/>
          <p:cNvSpPr txBox="1"/>
          <p:nvPr>
            <p:ph type="title"/>
          </p:nvPr>
        </p:nvSpPr>
        <p:spPr>
          <a:xfrm>
            <a:off x="1372275" y="0"/>
            <a:ext cx="2600100" cy="17055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3600">
                <a:solidFill>
                  <a:schemeClr val="accent1"/>
                </a:solidFill>
              </a:rPr>
              <a:t>Climate Change and water</a:t>
            </a:r>
            <a:endParaRPr sz="3600"/>
          </a:p>
        </p:txBody>
      </p:sp>
      <p:pic>
        <p:nvPicPr>
          <p:cNvPr id="219" name="Google Shape;219;g3312220b4e8_0_27"/>
          <p:cNvPicPr preferRelativeResize="0"/>
          <p:nvPr/>
        </p:nvPicPr>
        <p:blipFill rotWithShape="1">
          <a:blip r:embed="rId4">
            <a:alphaModFix/>
          </a:blip>
          <a:srcRect b="0" l="0" r="0" t="0"/>
          <a:stretch/>
        </p:blipFill>
        <p:spPr>
          <a:xfrm>
            <a:off x="4293700" y="0"/>
            <a:ext cx="6885712" cy="671755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g332146177df_0_82"/>
          <p:cNvSpPr txBox="1"/>
          <p:nvPr>
            <p:ph type="title"/>
          </p:nvPr>
        </p:nvSpPr>
        <p:spPr>
          <a:xfrm>
            <a:off x="790475" y="141250"/>
            <a:ext cx="6103200" cy="626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3600">
                <a:solidFill>
                  <a:schemeClr val="accent1"/>
                </a:solidFill>
              </a:rPr>
              <a:t>Maintenance Guide</a:t>
            </a:r>
            <a:endParaRPr b="1" sz="3600">
              <a:solidFill>
                <a:schemeClr val="accent1"/>
              </a:solidFill>
            </a:endParaRPr>
          </a:p>
        </p:txBody>
      </p:sp>
      <p:graphicFrame>
        <p:nvGraphicFramePr>
          <p:cNvPr id="1265" name="Google Shape;1265;g332146177df_0_82"/>
          <p:cNvGraphicFramePr/>
          <p:nvPr/>
        </p:nvGraphicFramePr>
        <p:xfrm>
          <a:off x="476950" y="1525450"/>
          <a:ext cx="3000000" cy="3000000"/>
        </p:xfrm>
        <a:graphic>
          <a:graphicData uri="http://schemas.openxmlformats.org/drawingml/2006/table">
            <a:tbl>
              <a:tblPr>
                <a:noFill/>
                <a:tableStyleId>{26516621-212A-452B-B223-4652ADF153B5}</a:tableStyleId>
              </a:tblPr>
              <a:tblGrid>
                <a:gridCol w="1361500"/>
                <a:gridCol w="2106300"/>
                <a:gridCol w="2141200"/>
                <a:gridCol w="477125"/>
                <a:gridCol w="477125"/>
                <a:gridCol w="477125"/>
                <a:gridCol w="465475"/>
                <a:gridCol w="465475"/>
                <a:gridCol w="442200"/>
                <a:gridCol w="442200"/>
                <a:gridCol w="477125"/>
                <a:gridCol w="535300"/>
                <a:gridCol w="523650"/>
                <a:gridCol w="465475"/>
                <a:gridCol w="512025"/>
              </a:tblGrid>
              <a:tr h="190500">
                <a:tc>
                  <a:txBody>
                    <a:bodyPr/>
                    <a:lstStyle/>
                    <a:p>
                      <a:pPr indent="0" lvl="0" marL="0" marR="0" rtl="0" algn="l">
                        <a:lnSpc>
                          <a:spcPct val="115000"/>
                        </a:lnSpc>
                        <a:spcBef>
                          <a:spcPts val="0"/>
                        </a:spcBef>
                        <a:spcAft>
                          <a:spcPts val="0"/>
                        </a:spcAft>
                        <a:buClr>
                          <a:srgbClr val="000000"/>
                        </a:buClr>
                        <a:buSzPts val="1400"/>
                        <a:buFont typeface="Arial"/>
                        <a:buNone/>
                      </a:pPr>
                      <a:r>
                        <a:rPr b="1" lang="en-CA" sz="1400" u="none" cap="none" strike="noStrike">
                          <a:solidFill>
                            <a:srgbClr val="191919"/>
                          </a:solidFill>
                          <a:latin typeface="Calibri"/>
                          <a:ea typeface="Calibri"/>
                          <a:cs typeface="Calibri"/>
                          <a:sym typeface="Calibri"/>
                        </a:rPr>
                        <a:t>Component</a:t>
                      </a:r>
                      <a:endParaRPr b="1"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l">
                        <a:lnSpc>
                          <a:spcPct val="115000"/>
                        </a:lnSpc>
                        <a:spcBef>
                          <a:spcPts val="0"/>
                        </a:spcBef>
                        <a:spcAft>
                          <a:spcPts val="0"/>
                        </a:spcAft>
                        <a:buClr>
                          <a:srgbClr val="000000"/>
                        </a:buClr>
                        <a:buSzPts val="1400"/>
                        <a:buFont typeface="Arial"/>
                        <a:buNone/>
                      </a:pPr>
                      <a:r>
                        <a:rPr b="1" lang="en-CA" sz="1400" u="none" cap="none" strike="noStrike">
                          <a:solidFill>
                            <a:srgbClr val="191919"/>
                          </a:solidFill>
                          <a:latin typeface="Calibri"/>
                          <a:ea typeface="Calibri"/>
                          <a:cs typeface="Calibri"/>
                          <a:sym typeface="Calibri"/>
                        </a:rPr>
                        <a:t>Ongoing Maintenance</a:t>
                      </a:r>
                      <a:endParaRPr b="1"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l">
                        <a:lnSpc>
                          <a:spcPct val="115000"/>
                        </a:lnSpc>
                        <a:spcBef>
                          <a:spcPts val="0"/>
                        </a:spcBef>
                        <a:spcAft>
                          <a:spcPts val="0"/>
                        </a:spcAft>
                        <a:buClr>
                          <a:srgbClr val="000000"/>
                        </a:buClr>
                        <a:buSzPts val="1400"/>
                        <a:buFont typeface="Arial"/>
                        <a:buNone/>
                      </a:pPr>
                      <a:r>
                        <a:rPr b="1" lang="en-CA" sz="1400" u="none" cap="none" strike="noStrike">
                          <a:solidFill>
                            <a:srgbClr val="191919"/>
                          </a:solidFill>
                          <a:latin typeface="Calibri"/>
                          <a:ea typeface="Calibri"/>
                          <a:cs typeface="Calibri"/>
                          <a:sym typeface="Calibri"/>
                        </a:rPr>
                        <a:t>How Often?</a:t>
                      </a:r>
                      <a:endParaRPr b="1"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Jan</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Feb</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Mar</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Apr</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May</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Jun</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Jul</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Ago</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Sep</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Oct</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Nov</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Dic</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r>
              <a:tr h="695325">
                <a:tc rowSpan="5">
                  <a:txBody>
                    <a:bodyPr/>
                    <a:lstStyle/>
                    <a:p>
                      <a:pPr indent="0" lvl="0" marL="0" marR="0" rtl="0" algn="l">
                        <a:lnSpc>
                          <a:spcPct val="115000"/>
                        </a:lnSpc>
                        <a:spcBef>
                          <a:spcPts val="0"/>
                        </a:spcBef>
                        <a:spcAft>
                          <a:spcPts val="0"/>
                        </a:spcAft>
                        <a:buClr>
                          <a:srgbClr val="000000"/>
                        </a:buClr>
                        <a:buSzPts val="1400"/>
                        <a:buFont typeface="Arial"/>
                        <a:buNone/>
                      </a:pPr>
                      <a:r>
                        <a:rPr b="1" lang="en-CA" sz="1400" u="none" cap="none" strike="noStrike">
                          <a:solidFill>
                            <a:srgbClr val="191919"/>
                          </a:solidFill>
                          <a:latin typeface="Calibri"/>
                          <a:ea typeface="Calibri"/>
                          <a:cs typeface="Calibri"/>
                          <a:sym typeface="Calibri"/>
                        </a:rPr>
                        <a:t>Tank</a:t>
                      </a:r>
                      <a:endParaRPr b="1"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Drain and clean inside of tank if it has a removable lid or cover. See Factsheet 1 for instructions.</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Once a year.</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3875">
                <a:tc vMerge="1"/>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Remove accumulated sludge if the tank has a draw-off/wash-out pipe.</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Once a year</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2425">
                <a:tc vMerge="1"/>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Disinfect tank. See Factsheet 2 for instructions.</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When required.</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2425">
                <a:tc vMerge="1"/>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Repair any holes or cracks that are leaking.</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Immediately when required.</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vMerge="1"/>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Remove nearby tree roots.</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When required.</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g332146177df_0_90"/>
          <p:cNvSpPr txBox="1"/>
          <p:nvPr>
            <p:ph type="title"/>
          </p:nvPr>
        </p:nvSpPr>
        <p:spPr>
          <a:xfrm>
            <a:off x="790475" y="141250"/>
            <a:ext cx="6103200" cy="626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3600">
                <a:solidFill>
                  <a:schemeClr val="accent1"/>
                </a:solidFill>
              </a:rPr>
              <a:t>Maintenance Guide</a:t>
            </a:r>
            <a:endParaRPr b="1" sz="3600">
              <a:solidFill>
                <a:schemeClr val="accent1"/>
              </a:solidFill>
            </a:endParaRPr>
          </a:p>
        </p:txBody>
      </p:sp>
      <p:graphicFrame>
        <p:nvGraphicFramePr>
          <p:cNvPr id="1272" name="Google Shape;1272;g332146177df_0_90"/>
          <p:cNvGraphicFramePr/>
          <p:nvPr/>
        </p:nvGraphicFramePr>
        <p:xfrm>
          <a:off x="578275" y="1046925"/>
          <a:ext cx="3000000" cy="3000000"/>
        </p:xfrm>
        <a:graphic>
          <a:graphicData uri="http://schemas.openxmlformats.org/drawingml/2006/table">
            <a:tbl>
              <a:tblPr>
                <a:noFill/>
                <a:tableStyleId>{26516621-212A-452B-B223-4652ADF153B5}</a:tableStyleId>
              </a:tblPr>
              <a:tblGrid>
                <a:gridCol w="1321525"/>
                <a:gridCol w="2044425"/>
                <a:gridCol w="2078300"/>
                <a:gridCol w="463100"/>
                <a:gridCol w="463100"/>
                <a:gridCol w="463100"/>
                <a:gridCol w="451825"/>
                <a:gridCol w="451825"/>
                <a:gridCol w="429225"/>
                <a:gridCol w="429225"/>
                <a:gridCol w="463100"/>
                <a:gridCol w="519575"/>
                <a:gridCol w="508275"/>
                <a:gridCol w="451825"/>
                <a:gridCol w="497000"/>
              </a:tblGrid>
              <a:tr h="190500">
                <a:tc>
                  <a:txBody>
                    <a:bodyPr/>
                    <a:lstStyle/>
                    <a:p>
                      <a:pPr indent="0" lvl="0" marL="0" marR="0" rtl="0" algn="l">
                        <a:lnSpc>
                          <a:spcPct val="115000"/>
                        </a:lnSpc>
                        <a:spcBef>
                          <a:spcPts val="0"/>
                        </a:spcBef>
                        <a:spcAft>
                          <a:spcPts val="0"/>
                        </a:spcAft>
                        <a:buClr>
                          <a:srgbClr val="000000"/>
                        </a:buClr>
                        <a:buSzPts val="1400"/>
                        <a:buFont typeface="Arial"/>
                        <a:buNone/>
                      </a:pPr>
                      <a:r>
                        <a:rPr b="1" lang="en-CA" sz="1400" u="none" cap="none" strike="noStrike">
                          <a:solidFill>
                            <a:srgbClr val="191919"/>
                          </a:solidFill>
                          <a:latin typeface="Calibri"/>
                          <a:ea typeface="Calibri"/>
                          <a:cs typeface="Calibri"/>
                          <a:sym typeface="Calibri"/>
                        </a:rPr>
                        <a:t>Component</a:t>
                      </a:r>
                      <a:endParaRPr b="1"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l">
                        <a:lnSpc>
                          <a:spcPct val="115000"/>
                        </a:lnSpc>
                        <a:spcBef>
                          <a:spcPts val="0"/>
                        </a:spcBef>
                        <a:spcAft>
                          <a:spcPts val="0"/>
                        </a:spcAft>
                        <a:buClr>
                          <a:srgbClr val="000000"/>
                        </a:buClr>
                        <a:buSzPts val="1400"/>
                        <a:buFont typeface="Arial"/>
                        <a:buNone/>
                      </a:pPr>
                      <a:r>
                        <a:rPr b="1" lang="en-CA" sz="1400" u="none" cap="none" strike="noStrike">
                          <a:solidFill>
                            <a:srgbClr val="191919"/>
                          </a:solidFill>
                          <a:latin typeface="Calibri"/>
                          <a:ea typeface="Calibri"/>
                          <a:cs typeface="Calibri"/>
                          <a:sym typeface="Calibri"/>
                        </a:rPr>
                        <a:t>Ongoing Maintenance</a:t>
                      </a:r>
                      <a:endParaRPr b="1"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l">
                        <a:lnSpc>
                          <a:spcPct val="115000"/>
                        </a:lnSpc>
                        <a:spcBef>
                          <a:spcPts val="0"/>
                        </a:spcBef>
                        <a:spcAft>
                          <a:spcPts val="0"/>
                        </a:spcAft>
                        <a:buClr>
                          <a:srgbClr val="000000"/>
                        </a:buClr>
                        <a:buSzPts val="1400"/>
                        <a:buFont typeface="Arial"/>
                        <a:buNone/>
                      </a:pPr>
                      <a:r>
                        <a:rPr b="1" lang="en-CA" sz="1400" u="none" cap="none" strike="noStrike">
                          <a:solidFill>
                            <a:srgbClr val="191919"/>
                          </a:solidFill>
                          <a:latin typeface="Calibri"/>
                          <a:ea typeface="Calibri"/>
                          <a:cs typeface="Calibri"/>
                          <a:sym typeface="Calibri"/>
                        </a:rPr>
                        <a:t>How Often?</a:t>
                      </a:r>
                      <a:endParaRPr b="1"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Jan</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Feb</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Mar</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Apr</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May</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Jun</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Jul</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Ago</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Sep</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Oct</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Nov</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t>Dic</a:t>
                      </a:r>
                      <a:endParaRPr b="1"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r>
              <a:tr h="190500">
                <a:tc rowSpan="3">
                  <a:txBody>
                    <a:bodyPr/>
                    <a:lstStyle/>
                    <a:p>
                      <a:pPr indent="0" lvl="0" marL="0" marR="0" rtl="0" algn="l">
                        <a:lnSpc>
                          <a:spcPct val="115000"/>
                        </a:lnSpc>
                        <a:spcBef>
                          <a:spcPts val="0"/>
                        </a:spcBef>
                        <a:spcAft>
                          <a:spcPts val="0"/>
                        </a:spcAft>
                        <a:buClr>
                          <a:srgbClr val="000000"/>
                        </a:buClr>
                        <a:buSzPts val="1400"/>
                        <a:buFont typeface="Arial"/>
                        <a:buNone/>
                      </a:pPr>
                      <a:r>
                        <a:rPr b="1" lang="en-CA" sz="1400" u="none" cap="none" strike="noStrike">
                          <a:solidFill>
                            <a:srgbClr val="191919"/>
                          </a:solidFill>
                          <a:latin typeface="Calibri"/>
                          <a:ea typeface="Calibri"/>
                          <a:cs typeface="Calibri"/>
                          <a:sym typeface="Calibri"/>
                        </a:rPr>
                        <a:t>Tap</a:t>
                      </a:r>
                      <a:endParaRPr b="1"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Repair any leaking taps.</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Immediately when required.</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3875">
                <a:tc vMerge="1"/>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Sponge out excess water to ensure that it does not poor or collect.</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When required.</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2425">
                <a:tc vMerge="1"/>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Place stones or gravel at the tap stand to help drainage.</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When required.</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3875">
                <a:tc rowSpan="2">
                  <a:txBody>
                    <a:bodyPr/>
                    <a:lstStyle/>
                    <a:p>
                      <a:pPr indent="0" lvl="0" marL="0" marR="0" rtl="0" algn="l">
                        <a:lnSpc>
                          <a:spcPct val="115000"/>
                        </a:lnSpc>
                        <a:spcBef>
                          <a:spcPts val="0"/>
                        </a:spcBef>
                        <a:spcAft>
                          <a:spcPts val="0"/>
                        </a:spcAft>
                        <a:buClr>
                          <a:srgbClr val="000000"/>
                        </a:buClr>
                        <a:buSzPts val="1400"/>
                        <a:buFont typeface="Arial"/>
                        <a:buNone/>
                      </a:pPr>
                      <a:r>
                        <a:rPr b="1" lang="en-CA" sz="1400" u="none" cap="none" strike="noStrike">
                          <a:solidFill>
                            <a:srgbClr val="191919"/>
                          </a:solidFill>
                          <a:latin typeface="Calibri"/>
                          <a:ea typeface="Calibri"/>
                          <a:cs typeface="Calibri"/>
                          <a:sym typeface="Calibri"/>
                        </a:rPr>
                        <a:t>Overflow</a:t>
                      </a:r>
                      <a:endParaRPr b="1"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Securely fasten mosquito screen over the end of the overflow pipe.</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When required.</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2425">
                <a:tc vMerge="1"/>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Repair any rips or holes in screens.</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When required.</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3875">
                <a:tc>
                  <a:txBody>
                    <a:bodyPr/>
                    <a:lstStyle/>
                    <a:p>
                      <a:pPr indent="0" lvl="0" marL="0" marR="0" rtl="0" algn="l">
                        <a:lnSpc>
                          <a:spcPct val="115000"/>
                        </a:lnSpc>
                        <a:spcBef>
                          <a:spcPts val="0"/>
                        </a:spcBef>
                        <a:spcAft>
                          <a:spcPts val="0"/>
                        </a:spcAft>
                        <a:buClr>
                          <a:srgbClr val="000000"/>
                        </a:buClr>
                        <a:buSzPts val="1400"/>
                        <a:buFont typeface="Arial"/>
                        <a:buNone/>
                      </a:pPr>
                      <a:r>
                        <a:rPr b="1" lang="en-CA" sz="1400" u="none" cap="none" strike="noStrike">
                          <a:solidFill>
                            <a:srgbClr val="191919"/>
                          </a:solidFill>
                          <a:latin typeface="Calibri"/>
                          <a:ea typeface="Calibri"/>
                          <a:cs typeface="Calibri"/>
                          <a:sym typeface="Calibri"/>
                        </a:rPr>
                        <a:t>Fence</a:t>
                      </a:r>
                      <a:endParaRPr b="1"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Repair any gaps or holes in fencing to keep out animals and children.</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CA" sz="1400" u="none" cap="none" strike="noStrike">
                          <a:solidFill>
                            <a:srgbClr val="191919"/>
                          </a:solidFill>
                          <a:latin typeface="Calibri"/>
                          <a:ea typeface="Calibri"/>
                          <a:cs typeface="Calibri"/>
                          <a:sym typeface="Calibri"/>
                        </a:rPr>
                        <a:t>Check every 6 months and repair when required.</a:t>
                      </a:r>
                      <a:endParaRPr sz="1400" u="none" cap="none" strike="noStrike">
                        <a:solidFill>
                          <a:srgbClr val="191919"/>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solidFill>
                            <a:srgbClr val="FF0000"/>
                          </a:solidFill>
                          <a:latin typeface="Calibri"/>
                          <a:ea typeface="Calibri"/>
                          <a:cs typeface="Calibri"/>
                          <a:sym typeface="Calibri"/>
                        </a:rPr>
                        <a:t>X</a:t>
                      </a:r>
                      <a:endParaRPr b="1" sz="14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CA" sz="1400" u="none" cap="none" strike="noStrike">
                          <a:solidFill>
                            <a:srgbClr val="FF0000"/>
                          </a:solidFill>
                          <a:latin typeface="Calibri"/>
                          <a:ea typeface="Calibri"/>
                          <a:cs typeface="Calibri"/>
                          <a:sym typeface="Calibri"/>
                        </a:rPr>
                        <a:t>X</a:t>
                      </a:r>
                      <a:endParaRPr b="1" sz="1400" u="none" cap="none" strike="noStrike">
                        <a:solidFill>
                          <a:srgbClr val="FF0000"/>
                        </a:solidFill>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pic>
        <p:nvPicPr>
          <p:cNvPr id="1278" name="Google Shape;1278;g332ccc84bbf_0_97"/>
          <p:cNvPicPr preferRelativeResize="0"/>
          <p:nvPr/>
        </p:nvPicPr>
        <p:blipFill rotWithShape="1">
          <a:blip r:embed="rId3">
            <a:alphaModFix/>
          </a:blip>
          <a:srcRect b="0" l="0" r="62316" t="0"/>
          <a:stretch/>
        </p:blipFill>
        <p:spPr>
          <a:xfrm>
            <a:off x="128500" y="1965175"/>
            <a:ext cx="6277650" cy="3876826"/>
          </a:xfrm>
          <a:prstGeom prst="rect">
            <a:avLst/>
          </a:prstGeom>
          <a:noFill/>
          <a:ln>
            <a:noFill/>
          </a:ln>
        </p:spPr>
      </p:pic>
      <p:pic>
        <p:nvPicPr>
          <p:cNvPr id="1279" name="Google Shape;1279;g332ccc84bbf_0_97"/>
          <p:cNvPicPr preferRelativeResize="0"/>
          <p:nvPr/>
        </p:nvPicPr>
        <p:blipFill rotWithShape="1">
          <a:blip r:embed="rId3">
            <a:alphaModFix/>
          </a:blip>
          <a:srcRect b="0" l="67586" r="0" t="0"/>
          <a:stretch/>
        </p:blipFill>
        <p:spPr>
          <a:xfrm>
            <a:off x="6561725" y="1937175"/>
            <a:ext cx="5477876" cy="393285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pic>
        <p:nvPicPr>
          <p:cNvPr id="1285" name="Google Shape;1285;g332ccc84bbf_0_113"/>
          <p:cNvPicPr preferRelativeResize="0"/>
          <p:nvPr/>
        </p:nvPicPr>
        <p:blipFill rotWithShape="1">
          <a:blip r:embed="rId3">
            <a:alphaModFix/>
          </a:blip>
          <a:srcRect b="0" l="0" r="0" t="0"/>
          <a:stretch/>
        </p:blipFill>
        <p:spPr>
          <a:xfrm>
            <a:off x="445250" y="1182525"/>
            <a:ext cx="5879036" cy="4299375"/>
          </a:xfrm>
          <a:prstGeom prst="rect">
            <a:avLst/>
          </a:prstGeom>
          <a:noFill/>
          <a:ln>
            <a:noFill/>
          </a:ln>
        </p:spPr>
      </p:pic>
      <p:pic>
        <p:nvPicPr>
          <p:cNvPr id="1286" name="Google Shape;1286;g332ccc84bbf_0_113"/>
          <p:cNvPicPr preferRelativeResize="0"/>
          <p:nvPr/>
        </p:nvPicPr>
        <p:blipFill rotWithShape="1">
          <a:blip r:embed="rId4">
            <a:alphaModFix/>
          </a:blip>
          <a:srcRect b="0" l="0" r="0" t="0"/>
          <a:stretch/>
        </p:blipFill>
        <p:spPr>
          <a:xfrm>
            <a:off x="6692450" y="1182525"/>
            <a:ext cx="5383350" cy="429937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grpSp>
        <p:nvGrpSpPr>
          <p:cNvPr id="1291" name="Google Shape;1291;p27"/>
          <p:cNvGrpSpPr/>
          <p:nvPr/>
        </p:nvGrpSpPr>
        <p:grpSpPr>
          <a:xfrm>
            <a:off x="-1389320" y="1018699"/>
            <a:ext cx="14970642" cy="5530826"/>
            <a:chOff x="-1389320" y="-683581"/>
            <a:chExt cx="14970642" cy="5530826"/>
          </a:xfrm>
        </p:grpSpPr>
        <p:sp>
          <p:nvSpPr>
            <p:cNvPr id="1292" name="Google Shape;1292;p27"/>
            <p:cNvSpPr txBox="1"/>
            <p:nvPr/>
          </p:nvSpPr>
          <p:spPr>
            <a:xfrm>
              <a:off x="-1389320" y="-683581"/>
              <a:ext cx="14970642" cy="47753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B959A2"/>
                </a:buClr>
                <a:buSzPts val="45000"/>
                <a:buFont typeface="Lato Black"/>
                <a:buNone/>
              </a:pPr>
              <a:r>
                <a:rPr b="0" i="0" lang="en-CA" sz="20000" u="none" cap="none" strike="noStrike">
                  <a:solidFill>
                    <a:srgbClr val="B959A2"/>
                  </a:solidFill>
                  <a:latin typeface="Lato Black"/>
                  <a:ea typeface="Lato Black"/>
                  <a:cs typeface="Lato Black"/>
                  <a:sym typeface="Lato Black"/>
                </a:rPr>
                <a:t>Lunch</a:t>
              </a:r>
              <a:endParaRPr b="0" i="0" sz="20000" u="none" cap="none" strike="noStrike">
                <a:solidFill>
                  <a:srgbClr val="B959A2"/>
                </a:solidFill>
                <a:latin typeface="Lato Black"/>
                <a:ea typeface="Lato Black"/>
                <a:cs typeface="Lato Black"/>
                <a:sym typeface="Lato Black"/>
              </a:endParaRPr>
            </a:p>
          </p:txBody>
        </p:sp>
        <p:sp>
          <p:nvSpPr>
            <p:cNvPr id="1293" name="Google Shape;1293;p27"/>
            <p:cNvSpPr txBox="1"/>
            <p:nvPr/>
          </p:nvSpPr>
          <p:spPr>
            <a:xfrm>
              <a:off x="4873841" y="3831582"/>
              <a:ext cx="2444318" cy="101566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0" i="0" lang="en-CA" sz="5000" u="none" cap="none" strike="noStrike">
                  <a:solidFill>
                    <a:srgbClr val="5C5C5C"/>
                  </a:solidFill>
                  <a:latin typeface="Calibri"/>
                  <a:ea typeface="Calibri"/>
                  <a:cs typeface="Calibri"/>
                  <a:sym typeface="Calibri"/>
                </a:rPr>
                <a:t>1 Hour</a:t>
              </a:r>
              <a:endParaRPr b="0" i="0" sz="5000" u="none" cap="none" strike="noStrike">
                <a:solidFill>
                  <a:srgbClr val="5C5C5C"/>
                </a:solidFill>
                <a:latin typeface="Calibri"/>
                <a:ea typeface="Calibri"/>
                <a:cs typeface="Calibri"/>
                <a:sym typeface="Calibri"/>
              </a:endParaRPr>
            </a:p>
          </p:txBody>
        </p:sp>
      </p:grpSp>
      <p:pic>
        <p:nvPicPr>
          <p:cNvPr id="1294" name="Google Shape;1294;p27"/>
          <p:cNvPicPr preferRelativeResize="0"/>
          <p:nvPr/>
        </p:nvPicPr>
        <p:blipFill rotWithShape="1">
          <a:blip r:embed="rId3">
            <a:alphaModFix/>
          </a:blip>
          <a:srcRect b="0" l="0" r="0" t="0"/>
          <a:stretch/>
        </p:blipFill>
        <p:spPr>
          <a:xfrm>
            <a:off x="5507543" y="4612778"/>
            <a:ext cx="1176900" cy="113040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CEFF"/>
        </a:solidFill>
      </p:bgPr>
    </p:bg>
    <p:spTree>
      <p:nvGrpSpPr>
        <p:cNvPr id="1298" name="Shape 1298"/>
        <p:cNvGrpSpPr/>
        <p:nvPr/>
      </p:nvGrpSpPr>
      <p:grpSpPr>
        <a:xfrm>
          <a:off x="0" y="0"/>
          <a:ext cx="0" cy="0"/>
          <a:chOff x="0" y="0"/>
          <a:chExt cx="0" cy="0"/>
        </a:xfrm>
      </p:grpSpPr>
      <p:sp>
        <p:nvSpPr>
          <p:cNvPr id="1299" name="Google Shape;1299;g332146177df_0_10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
        <p:nvSpPr>
          <p:cNvPr id="1300" name="Google Shape;1300;g332146177df_0_107"/>
          <p:cNvSpPr txBox="1"/>
          <p:nvPr>
            <p:ph type="title"/>
          </p:nvPr>
        </p:nvSpPr>
        <p:spPr>
          <a:xfrm>
            <a:off x="838200" y="2374228"/>
            <a:ext cx="10515600" cy="241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b="1" lang="en-CA" sz="5400">
                <a:solidFill>
                  <a:schemeClr val="lt1"/>
                </a:solidFill>
                <a:latin typeface="Lato"/>
                <a:ea typeface="Lato"/>
                <a:cs typeface="Lato"/>
                <a:sym typeface="Lato"/>
              </a:rPr>
              <a:t>Shock Chlorination for </a:t>
            </a:r>
            <a:endParaRPr b="1" sz="5400">
              <a:solidFill>
                <a:schemeClr val="lt1"/>
              </a:solidFill>
              <a:latin typeface="Lato"/>
              <a:ea typeface="Lato"/>
              <a:cs typeface="Lato"/>
              <a:sym typeface="Lato"/>
            </a:endParaRPr>
          </a:p>
          <a:p>
            <a:pPr indent="0" lvl="0" marL="0" rtl="0" algn="ctr">
              <a:lnSpc>
                <a:spcPct val="90000"/>
              </a:lnSpc>
              <a:spcBef>
                <a:spcPts val="0"/>
              </a:spcBef>
              <a:spcAft>
                <a:spcPts val="0"/>
              </a:spcAft>
              <a:buSzPts val="4000"/>
              <a:buNone/>
            </a:pPr>
            <a:r>
              <a:rPr b="1" lang="en-CA" sz="5400">
                <a:solidFill>
                  <a:schemeClr val="lt1"/>
                </a:solidFill>
                <a:latin typeface="Lato"/>
                <a:ea typeface="Lato"/>
                <a:cs typeface="Lato"/>
                <a:sym typeface="Lato"/>
              </a:rPr>
              <a:t> </a:t>
            </a:r>
            <a:r>
              <a:rPr b="1" lang="en-CA" sz="5400">
                <a:solidFill>
                  <a:schemeClr val="accent1"/>
                </a:solidFill>
                <a:latin typeface="Lato"/>
                <a:ea typeface="Lato"/>
                <a:cs typeface="Lato"/>
                <a:sym typeface="Lato"/>
              </a:rPr>
              <a:t>RWH Storage Tanks</a:t>
            </a:r>
            <a:endParaRPr b="1" sz="4400">
              <a:solidFill>
                <a:schemeClr val="accent1"/>
              </a:solidFill>
              <a:latin typeface="Lato"/>
              <a:ea typeface="Lato"/>
              <a:cs typeface="Lato"/>
              <a:sym typeface="Lato"/>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g332146177df_0_112"/>
          <p:cNvSpPr txBox="1"/>
          <p:nvPr>
            <p:ph type="title"/>
          </p:nvPr>
        </p:nvSpPr>
        <p:spPr>
          <a:xfrm>
            <a:off x="838200" y="189627"/>
            <a:ext cx="10515600" cy="6810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3600">
                <a:solidFill>
                  <a:schemeClr val="accent1"/>
                </a:solidFill>
              </a:rPr>
              <a:t>Learning Outcomes</a:t>
            </a:r>
            <a:endParaRPr b="1" sz="3600">
              <a:solidFill>
                <a:schemeClr val="accent1"/>
              </a:solidFill>
            </a:endParaRPr>
          </a:p>
        </p:txBody>
      </p:sp>
      <p:sp>
        <p:nvSpPr>
          <p:cNvPr id="1307" name="Google Shape;1307;g332146177df_0_112"/>
          <p:cNvSpPr txBox="1"/>
          <p:nvPr>
            <p:ph idx="1" type="body"/>
          </p:nvPr>
        </p:nvSpPr>
        <p:spPr>
          <a:xfrm>
            <a:off x="838200" y="966750"/>
            <a:ext cx="10886100" cy="5015700"/>
          </a:xfrm>
          <a:prstGeom prst="rect">
            <a:avLst/>
          </a:prstGeom>
          <a:noFill/>
          <a:ln>
            <a:noFill/>
          </a:ln>
        </p:spPr>
        <p:txBody>
          <a:bodyPr anchorCtr="0" anchor="t" bIns="60925" lIns="121900" spcFirstLastPara="1" rIns="121900" wrap="square" tIns="60925">
            <a:noAutofit/>
          </a:bodyPr>
          <a:lstStyle/>
          <a:p>
            <a:pPr indent="0" lvl="0" marL="0" marR="32385" rtl="0" algn="l">
              <a:lnSpc>
                <a:spcPct val="100000"/>
              </a:lnSpc>
              <a:spcBef>
                <a:spcPts val="0"/>
              </a:spcBef>
              <a:spcAft>
                <a:spcPts val="0"/>
              </a:spcAft>
              <a:buSzPts val="2000"/>
              <a:buNone/>
            </a:pPr>
            <a:r>
              <a:rPr b="1" lang="en-CA" sz="3200">
                <a:solidFill>
                  <a:srgbClr val="5C5C5C"/>
                </a:solidFill>
              </a:rPr>
              <a:t>At the end of this session participants will be able to:</a:t>
            </a:r>
            <a:endParaRPr b="1" sz="3200">
              <a:solidFill>
                <a:srgbClr val="5C5C5C"/>
              </a:solidFill>
            </a:endParaRPr>
          </a:p>
          <a:p>
            <a:pPr indent="-300355" lvl="0" marL="300355" marR="1284599" rtl="0" algn="l">
              <a:lnSpc>
                <a:spcPct val="100000"/>
              </a:lnSpc>
              <a:spcBef>
                <a:spcPts val="1200"/>
              </a:spcBef>
              <a:spcAft>
                <a:spcPts val="0"/>
              </a:spcAft>
              <a:buClr>
                <a:srgbClr val="898989"/>
              </a:buClr>
              <a:buSzPts val="3000"/>
              <a:buFont typeface="Lato"/>
              <a:buChar char="○"/>
            </a:pPr>
            <a:r>
              <a:rPr lang="en-CA" sz="3000">
                <a:solidFill>
                  <a:srgbClr val="898989"/>
                </a:solidFill>
              </a:rPr>
              <a:t>Understand what shock chlorination is and why it is necessary for disinfecting rainwater harvesting (RWH) storage tanks.</a:t>
            </a:r>
            <a:endParaRPr sz="3000">
              <a:solidFill>
                <a:srgbClr val="898989"/>
              </a:solidFill>
            </a:endParaRPr>
          </a:p>
          <a:p>
            <a:pPr indent="0" lvl="0" marL="300355" marR="1284599" rtl="0" algn="l">
              <a:lnSpc>
                <a:spcPct val="100000"/>
              </a:lnSpc>
              <a:spcBef>
                <a:spcPts val="1200"/>
              </a:spcBef>
              <a:spcAft>
                <a:spcPts val="0"/>
              </a:spcAft>
              <a:buSzPts val="2000"/>
              <a:buNone/>
            </a:pPr>
            <a:r>
              <a:t/>
            </a:r>
            <a:endParaRPr sz="3000">
              <a:solidFill>
                <a:srgbClr val="898989"/>
              </a:solidFill>
            </a:endParaRPr>
          </a:p>
          <a:p>
            <a:pPr indent="-300355" lvl="0" marL="300355" marR="1284599" rtl="0" algn="l">
              <a:lnSpc>
                <a:spcPct val="100000"/>
              </a:lnSpc>
              <a:spcBef>
                <a:spcPts val="1200"/>
              </a:spcBef>
              <a:spcAft>
                <a:spcPts val="0"/>
              </a:spcAft>
              <a:buClr>
                <a:srgbClr val="898989"/>
              </a:buClr>
              <a:buSzPts val="3000"/>
              <a:buFont typeface="Lato"/>
              <a:buChar char="○"/>
            </a:pPr>
            <a:r>
              <a:rPr lang="en-CA" sz="3000">
                <a:solidFill>
                  <a:srgbClr val="898989"/>
                </a:solidFill>
              </a:rPr>
              <a:t>Identify the steps to safely disinfect a rainwater tank using shock chlorination.</a:t>
            </a:r>
            <a:endParaRPr sz="3000">
              <a:solidFill>
                <a:srgbClr val="898989"/>
              </a:solidFill>
            </a:endParaRPr>
          </a:p>
          <a:p>
            <a:pPr indent="0" lvl="0" marL="0" marR="1284599" rtl="0" algn="l">
              <a:lnSpc>
                <a:spcPct val="100000"/>
              </a:lnSpc>
              <a:spcBef>
                <a:spcPts val="1200"/>
              </a:spcBef>
              <a:spcAft>
                <a:spcPts val="0"/>
              </a:spcAft>
              <a:buSzPts val="2000"/>
              <a:buNone/>
            </a:pPr>
            <a:r>
              <a:t/>
            </a:r>
            <a:endParaRPr sz="3000">
              <a:solidFill>
                <a:srgbClr val="898989"/>
              </a:solidFill>
            </a:endParaRPr>
          </a:p>
          <a:p>
            <a:pPr indent="-300355" lvl="0" marL="300355" marR="1284599" rtl="0" algn="l">
              <a:lnSpc>
                <a:spcPct val="100000"/>
              </a:lnSpc>
              <a:spcBef>
                <a:spcPts val="1200"/>
              </a:spcBef>
              <a:spcAft>
                <a:spcPts val="0"/>
              </a:spcAft>
              <a:buClr>
                <a:srgbClr val="898989"/>
              </a:buClr>
              <a:buSzPts val="3000"/>
              <a:buFont typeface="Lato"/>
              <a:buChar char="○"/>
            </a:pPr>
            <a:r>
              <a:rPr lang="en-CA" sz="3000">
                <a:solidFill>
                  <a:srgbClr val="898989"/>
                </a:solidFill>
              </a:rPr>
              <a:t>Recognize when shock chlorination should be performed.</a:t>
            </a:r>
            <a:endParaRPr sz="3000">
              <a:solidFill>
                <a:srgbClr val="898989"/>
              </a:solidFill>
            </a:endParaRPr>
          </a:p>
          <a:p>
            <a:pPr indent="0" lvl="0" marL="0" rtl="0" algn="l">
              <a:lnSpc>
                <a:spcPct val="100000"/>
              </a:lnSpc>
              <a:spcBef>
                <a:spcPts val="1200"/>
              </a:spcBef>
              <a:spcAft>
                <a:spcPts val="0"/>
              </a:spcAft>
              <a:buSzPts val="2000"/>
              <a:buNone/>
            </a:pPr>
            <a:r>
              <a:t/>
            </a:r>
            <a:endParaRPr b="1" sz="2600"/>
          </a:p>
          <a:p>
            <a:pPr indent="0" lvl="0" marL="0" rtl="0" algn="l">
              <a:lnSpc>
                <a:spcPct val="100000"/>
              </a:lnSpc>
              <a:spcBef>
                <a:spcPts val="0"/>
              </a:spcBef>
              <a:spcAft>
                <a:spcPts val="0"/>
              </a:spcAft>
              <a:buSzPts val="2000"/>
              <a:buNone/>
            </a:pPr>
            <a:r>
              <a:t/>
            </a:r>
            <a:endParaRPr b="1" sz="2600"/>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g332146177df_0_118"/>
          <p:cNvSpPr/>
          <p:nvPr/>
        </p:nvSpPr>
        <p:spPr>
          <a:xfrm>
            <a:off x="0" y="0"/>
            <a:ext cx="12192000" cy="6858000"/>
          </a:xfrm>
          <a:prstGeom prst="rect">
            <a:avLst/>
          </a:prstGeom>
          <a:solidFill>
            <a:srgbClr val="9DB25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C5C5C"/>
              </a:solidFill>
              <a:latin typeface="Calibri"/>
              <a:ea typeface="Calibri"/>
              <a:cs typeface="Calibri"/>
              <a:sym typeface="Calibri"/>
            </a:endParaRPr>
          </a:p>
        </p:txBody>
      </p:sp>
      <p:sp>
        <p:nvSpPr>
          <p:cNvPr id="1313" name="Google Shape;1313;g332146177df_0_118"/>
          <p:cNvSpPr txBox="1"/>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2500"/>
              <a:buFont typeface="Lato Light"/>
              <a:buNone/>
            </a:pPr>
            <a:r>
              <a:rPr b="0" i="0" lang="en-CA" sz="12500" u="none" cap="none" strike="noStrike">
                <a:solidFill>
                  <a:schemeClr val="lt1"/>
                </a:solidFill>
                <a:latin typeface="Lato Light"/>
                <a:ea typeface="Lato Light"/>
                <a:cs typeface="Lato Light"/>
                <a:sym typeface="Lato Light"/>
              </a:rPr>
              <a:t>Break</a:t>
            </a:r>
            <a:endParaRPr b="0" i="0" sz="12500" u="none" cap="none" strike="noStrike">
              <a:solidFill>
                <a:schemeClr val="lt1"/>
              </a:solidFill>
              <a:latin typeface="Lato Light"/>
              <a:ea typeface="Lato Light"/>
              <a:cs typeface="Lato Light"/>
              <a:sym typeface="Lato Light"/>
            </a:endParaRPr>
          </a:p>
        </p:txBody>
      </p:sp>
      <p:pic>
        <p:nvPicPr>
          <p:cNvPr id="1314" name="Google Shape;1314;g332146177df_0_118"/>
          <p:cNvPicPr preferRelativeResize="0"/>
          <p:nvPr/>
        </p:nvPicPr>
        <p:blipFill rotWithShape="1">
          <a:blip r:embed="rId3">
            <a:alphaModFix/>
          </a:blip>
          <a:srcRect b="0" l="0" r="0" t="0"/>
          <a:stretch/>
        </p:blipFill>
        <p:spPr>
          <a:xfrm>
            <a:off x="9758717" y="4091778"/>
            <a:ext cx="1176900" cy="1130400"/>
          </a:xfrm>
          <a:prstGeom prst="rect">
            <a:avLst/>
          </a:prstGeom>
          <a:noFill/>
          <a:ln>
            <a:noFill/>
          </a:ln>
        </p:spPr>
      </p:pic>
      <p:sp>
        <p:nvSpPr>
          <p:cNvPr id="1315" name="Google Shape;1315;g332146177df_0_118"/>
          <p:cNvSpPr txBox="1"/>
          <p:nvPr/>
        </p:nvSpPr>
        <p:spPr>
          <a:xfrm>
            <a:off x="9438025" y="5222175"/>
            <a:ext cx="18183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0" i="0" lang="en-CA" sz="2500" u="none" cap="none" strike="noStrike">
                <a:solidFill>
                  <a:schemeClr val="lt1"/>
                </a:solidFill>
                <a:latin typeface="Lato"/>
                <a:ea typeface="Lato"/>
                <a:cs typeface="Lato"/>
                <a:sym typeface="Lato"/>
              </a:rPr>
              <a:t>15 Minutes</a:t>
            </a:r>
            <a:endParaRPr b="0" i="0" sz="2500" u="none" cap="none" strike="noStrike">
              <a:solidFill>
                <a:schemeClr val="lt1"/>
              </a:solidFill>
              <a:latin typeface="Lato"/>
              <a:ea typeface="Lato"/>
              <a:cs typeface="Lato"/>
              <a:sym typeface="Lato"/>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CEFF"/>
        </a:solidFill>
      </p:bgPr>
    </p:bg>
    <p:spTree>
      <p:nvGrpSpPr>
        <p:cNvPr id="1319" name="Shape 1319"/>
        <p:cNvGrpSpPr/>
        <p:nvPr/>
      </p:nvGrpSpPr>
      <p:grpSpPr>
        <a:xfrm>
          <a:off x="0" y="0"/>
          <a:ext cx="0" cy="0"/>
          <a:chOff x="0" y="0"/>
          <a:chExt cx="0" cy="0"/>
        </a:xfrm>
      </p:grpSpPr>
      <p:sp>
        <p:nvSpPr>
          <p:cNvPr id="1320" name="Google Shape;1320;g332146177df_0_1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
        <p:nvSpPr>
          <p:cNvPr id="1321" name="Google Shape;1321;g332146177df_0_125"/>
          <p:cNvSpPr txBox="1"/>
          <p:nvPr>
            <p:ph type="title"/>
          </p:nvPr>
        </p:nvSpPr>
        <p:spPr>
          <a:xfrm>
            <a:off x="838200" y="2374228"/>
            <a:ext cx="10515600" cy="241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b="1" lang="en-CA" sz="5400">
                <a:solidFill>
                  <a:schemeClr val="lt1"/>
                </a:solidFill>
                <a:latin typeface="Lato"/>
                <a:ea typeface="Lato"/>
                <a:cs typeface="Lato"/>
                <a:sym typeface="Lato"/>
              </a:rPr>
              <a:t>Challenges and </a:t>
            </a:r>
            <a:r>
              <a:rPr b="1" lang="en-CA" sz="5400">
                <a:solidFill>
                  <a:schemeClr val="accent1"/>
                </a:solidFill>
                <a:latin typeface="Lato"/>
                <a:ea typeface="Lato"/>
                <a:cs typeface="Lato"/>
                <a:sym typeface="Lato"/>
              </a:rPr>
              <a:t>Troubleshooting</a:t>
            </a:r>
            <a:endParaRPr b="1" sz="4400">
              <a:solidFill>
                <a:schemeClr val="accent1"/>
              </a:solidFill>
              <a:latin typeface="Lato"/>
              <a:ea typeface="Lato"/>
              <a:cs typeface="Lato"/>
              <a:sym typeface="Lato"/>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g332146177df_0_130"/>
          <p:cNvSpPr txBox="1"/>
          <p:nvPr>
            <p:ph type="title"/>
          </p:nvPr>
        </p:nvSpPr>
        <p:spPr>
          <a:xfrm>
            <a:off x="838200" y="189627"/>
            <a:ext cx="10515600" cy="6810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3600">
                <a:solidFill>
                  <a:schemeClr val="accent1"/>
                </a:solidFill>
              </a:rPr>
              <a:t>Learning Outcomes</a:t>
            </a:r>
            <a:endParaRPr b="1" sz="3600">
              <a:solidFill>
                <a:schemeClr val="accent1"/>
              </a:solidFill>
            </a:endParaRPr>
          </a:p>
        </p:txBody>
      </p:sp>
      <p:sp>
        <p:nvSpPr>
          <p:cNvPr id="1328" name="Google Shape;1328;g332146177df_0_130"/>
          <p:cNvSpPr txBox="1"/>
          <p:nvPr>
            <p:ph idx="1" type="body"/>
          </p:nvPr>
        </p:nvSpPr>
        <p:spPr>
          <a:xfrm>
            <a:off x="838200" y="966750"/>
            <a:ext cx="10886100" cy="5015700"/>
          </a:xfrm>
          <a:prstGeom prst="rect">
            <a:avLst/>
          </a:prstGeom>
          <a:noFill/>
          <a:ln>
            <a:noFill/>
          </a:ln>
        </p:spPr>
        <p:txBody>
          <a:bodyPr anchorCtr="0" anchor="t" bIns="60925" lIns="121900" spcFirstLastPara="1" rIns="121900" wrap="square" tIns="60925">
            <a:noAutofit/>
          </a:bodyPr>
          <a:lstStyle/>
          <a:p>
            <a:pPr indent="0" lvl="0" marL="0" marR="32385" rtl="0" algn="l">
              <a:lnSpc>
                <a:spcPct val="100000"/>
              </a:lnSpc>
              <a:spcBef>
                <a:spcPts val="0"/>
              </a:spcBef>
              <a:spcAft>
                <a:spcPts val="0"/>
              </a:spcAft>
              <a:buSzPts val="2000"/>
              <a:buNone/>
            </a:pPr>
            <a:r>
              <a:rPr b="1" lang="en-CA" sz="3200">
                <a:solidFill>
                  <a:srgbClr val="5C5C5C"/>
                </a:solidFill>
              </a:rPr>
              <a:t>At the end of this session participants will be able to:</a:t>
            </a:r>
            <a:endParaRPr b="1" sz="3200">
              <a:solidFill>
                <a:srgbClr val="5C5C5C"/>
              </a:solidFill>
            </a:endParaRPr>
          </a:p>
          <a:p>
            <a:pPr indent="0" lvl="0" marL="0" marR="32385" rtl="0" algn="l">
              <a:lnSpc>
                <a:spcPct val="100000"/>
              </a:lnSpc>
              <a:spcBef>
                <a:spcPts val="0"/>
              </a:spcBef>
              <a:spcAft>
                <a:spcPts val="0"/>
              </a:spcAft>
              <a:buSzPts val="2000"/>
              <a:buNone/>
            </a:pPr>
            <a:r>
              <a:t/>
            </a:r>
            <a:endParaRPr b="1" sz="3200">
              <a:solidFill>
                <a:srgbClr val="5C5C5C"/>
              </a:solidFill>
            </a:endParaRPr>
          </a:p>
          <a:p>
            <a:pPr indent="-300355" lvl="0" marL="300355" marR="900430" rtl="0" algn="l">
              <a:lnSpc>
                <a:spcPct val="100000"/>
              </a:lnSpc>
              <a:spcBef>
                <a:spcPts val="300"/>
              </a:spcBef>
              <a:spcAft>
                <a:spcPts val="0"/>
              </a:spcAft>
              <a:buClr>
                <a:srgbClr val="898989"/>
              </a:buClr>
              <a:buSzPts val="3000"/>
              <a:buFont typeface="Lato"/>
              <a:buChar char="○"/>
            </a:pPr>
            <a:r>
              <a:rPr lang="en-CA" sz="3000">
                <a:solidFill>
                  <a:srgbClr val="898989"/>
                </a:solidFill>
              </a:rPr>
              <a:t>Identify common challenges in the rainwater harvesting system</a:t>
            </a:r>
            <a:endParaRPr sz="3000">
              <a:solidFill>
                <a:srgbClr val="898989"/>
              </a:solidFill>
            </a:endParaRPr>
          </a:p>
          <a:p>
            <a:pPr indent="0" lvl="0" marL="300355" marR="900430" rtl="0" algn="l">
              <a:lnSpc>
                <a:spcPct val="100000"/>
              </a:lnSpc>
              <a:spcBef>
                <a:spcPts val="600"/>
              </a:spcBef>
              <a:spcAft>
                <a:spcPts val="0"/>
              </a:spcAft>
              <a:buSzPts val="2000"/>
              <a:buNone/>
            </a:pPr>
            <a:r>
              <a:t/>
            </a:r>
            <a:endParaRPr sz="3000">
              <a:solidFill>
                <a:srgbClr val="898989"/>
              </a:solidFill>
            </a:endParaRPr>
          </a:p>
          <a:p>
            <a:pPr indent="-300355" lvl="0" marL="300355" marR="1194600" rtl="0" algn="l">
              <a:lnSpc>
                <a:spcPct val="100000"/>
              </a:lnSpc>
              <a:spcBef>
                <a:spcPts val="600"/>
              </a:spcBef>
              <a:spcAft>
                <a:spcPts val="0"/>
              </a:spcAft>
              <a:buClr>
                <a:srgbClr val="898989"/>
              </a:buClr>
              <a:buSzPts val="3000"/>
              <a:buFont typeface="Lato"/>
              <a:buChar char="○"/>
            </a:pPr>
            <a:r>
              <a:rPr lang="en-CA" sz="3000">
                <a:solidFill>
                  <a:srgbClr val="898989"/>
                </a:solidFill>
              </a:rPr>
              <a:t>Identify regular maintenance tasks and frequency to keep a rainwater system operating properly</a:t>
            </a:r>
            <a:endParaRPr sz="3000">
              <a:solidFill>
                <a:srgbClr val="898989"/>
              </a:solidFill>
            </a:endParaRPr>
          </a:p>
          <a:p>
            <a:pPr indent="0" lvl="0" marL="300355" marR="1194600" rtl="0" algn="l">
              <a:lnSpc>
                <a:spcPct val="100000"/>
              </a:lnSpc>
              <a:spcBef>
                <a:spcPts val="600"/>
              </a:spcBef>
              <a:spcAft>
                <a:spcPts val="0"/>
              </a:spcAft>
              <a:buSzPts val="2000"/>
              <a:buNone/>
            </a:pPr>
            <a:r>
              <a:t/>
            </a:r>
            <a:endParaRPr sz="3000">
              <a:solidFill>
                <a:srgbClr val="898989"/>
              </a:solidFill>
            </a:endParaRPr>
          </a:p>
          <a:p>
            <a:pPr indent="-300355" lvl="0" marL="300355" marR="1284599" rtl="0" algn="l">
              <a:lnSpc>
                <a:spcPct val="100000"/>
              </a:lnSpc>
              <a:spcBef>
                <a:spcPts val="600"/>
              </a:spcBef>
              <a:spcAft>
                <a:spcPts val="0"/>
              </a:spcAft>
              <a:buClr>
                <a:srgbClr val="898989"/>
              </a:buClr>
              <a:buSzPts val="3000"/>
              <a:buFont typeface="Lato"/>
              <a:buChar char="○"/>
            </a:pPr>
            <a:r>
              <a:rPr lang="en-CA" sz="3000">
                <a:solidFill>
                  <a:srgbClr val="898989"/>
                </a:solidFill>
              </a:rPr>
              <a:t>Practice troubleshooting common problems, causes and corrective actions for rainwater harvesting systems </a:t>
            </a:r>
            <a:endParaRPr sz="3000">
              <a:solidFill>
                <a:srgbClr val="898989"/>
              </a:solidFill>
            </a:endParaRPr>
          </a:p>
          <a:p>
            <a:pPr indent="0" lvl="0" marL="0" rtl="0" algn="l">
              <a:lnSpc>
                <a:spcPct val="100000"/>
              </a:lnSpc>
              <a:spcBef>
                <a:spcPts val="600"/>
              </a:spcBef>
              <a:spcAft>
                <a:spcPts val="0"/>
              </a:spcAft>
              <a:buSzPts val="2000"/>
              <a:buNone/>
            </a:pPr>
            <a:r>
              <a:t/>
            </a:r>
            <a:endParaRPr b="1" sz="2600"/>
          </a:p>
          <a:p>
            <a:pPr indent="0" lvl="0" marL="0" rtl="0" algn="l">
              <a:lnSpc>
                <a:spcPct val="100000"/>
              </a:lnSpc>
              <a:spcBef>
                <a:spcPts val="0"/>
              </a:spcBef>
              <a:spcAft>
                <a:spcPts val="0"/>
              </a:spcAft>
              <a:buSzPts val="2000"/>
              <a:buNone/>
            </a:pPr>
            <a:r>
              <a:t/>
            </a:r>
            <a:endParaRPr b="1" sz="2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03"/>
          <p:cNvSpPr txBox="1"/>
          <p:nvPr>
            <p:ph type="title"/>
          </p:nvPr>
        </p:nvSpPr>
        <p:spPr>
          <a:xfrm>
            <a:off x="838200" y="482470"/>
            <a:ext cx="11015400" cy="7515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200"/>
              <a:buNone/>
            </a:pPr>
            <a:r>
              <a:rPr b="1" lang="en-CA" sz="3600">
                <a:solidFill>
                  <a:schemeClr val="accent1"/>
                </a:solidFill>
              </a:rPr>
              <a:t>Water Situation in </a:t>
            </a:r>
            <a:r>
              <a:rPr b="1" lang="en-CA" sz="3600">
                <a:solidFill>
                  <a:srgbClr val="15B7FF"/>
                </a:solidFill>
              </a:rPr>
              <a:t>Ethiopia</a:t>
            </a:r>
            <a:endParaRPr sz="3600">
              <a:solidFill>
                <a:srgbClr val="15B7FF"/>
              </a:solidFill>
            </a:endParaRPr>
          </a:p>
        </p:txBody>
      </p:sp>
      <p:grpSp>
        <p:nvGrpSpPr>
          <p:cNvPr id="225" name="Google Shape;225;p103"/>
          <p:cNvGrpSpPr/>
          <p:nvPr/>
        </p:nvGrpSpPr>
        <p:grpSpPr>
          <a:xfrm>
            <a:off x="4639624" y="2349813"/>
            <a:ext cx="3291682" cy="4222032"/>
            <a:chOff x="3658096" y="1597469"/>
            <a:chExt cx="1827900" cy="2399700"/>
          </a:xfrm>
        </p:grpSpPr>
        <p:sp>
          <p:nvSpPr>
            <p:cNvPr id="226" name="Google Shape;226;p103"/>
            <p:cNvSpPr/>
            <p:nvPr/>
          </p:nvSpPr>
          <p:spPr>
            <a:xfrm rot="5400000">
              <a:off x="3372196" y="1883369"/>
              <a:ext cx="2399700" cy="1827900"/>
            </a:xfrm>
            <a:prstGeom prst="rightArrowCallout">
              <a:avLst>
                <a:gd fmla="val 9283" name="adj1"/>
                <a:gd fmla="val 13570" name="adj2"/>
                <a:gd fmla="val 16082" name="adj3"/>
                <a:gd fmla="val 81236" name="adj4"/>
              </a:avLst>
            </a:prstGeom>
            <a:solidFill>
              <a:srgbClr val="38761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103"/>
            <p:cNvSpPr/>
            <p:nvPr/>
          </p:nvSpPr>
          <p:spPr>
            <a:xfrm flipH="1" rot="10800000">
              <a:off x="3748030" y="1687411"/>
              <a:ext cx="1649400" cy="1769700"/>
            </a:xfrm>
            <a:prstGeom prst="snip1Rect">
              <a:avLst>
                <a:gd fmla="val 0" name="adj"/>
              </a:avLst>
            </a:prstGeom>
            <a:solidFill>
              <a:srgbClr val="00B05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103"/>
            <p:cNvSpPr txBox="1"/>
            <p:nvPr/>
          </p:nvSpPr>
          <p:spPr>
            <a:xfrm>
              <a:off x="3748026" y="1700048"/>
              <a:ext cx="1649400" cy="1661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700"/>
                <a:buFont typeface="Arial"/>
                <a:buNone/>
              </a:pPr>
              <a:r>
                <a:rPr b="0" i="0" lang="en-CA" sz="1700" u="none" cap="none" strike="noStrike">
                  <a:solidFill>
                    <a:schemeClr val="lt1"/>
                  </a:solidFill>
                  <a:latin typeface="Lato"/>
                  <a:ea typeface="Lato"/>
                  <a:cs typeface="Lato"/>
                  <a:sym typeface="Lato"/>
                </a:rPr>
                <a:t>More than </a:t>
              </a:r>
              <a:r>
                <a:rPr b="0" i="0" lang="en-CA" sz="2400" u="none" cap="none" strike="noStrike">
                  <a:solidFill>
                    <a:schemeClr val="lt1"/>
                  </a:solidFill>
                  <a:latin typeface="Lato"/>
                  <a:ea typeface="Lato"/>
                  <a:cs typeface="Lato"/>
                  <a:sym typeface="Lato"/>
                </a:rPr>
                <a:t>41%</a:t>
              </a:r>
              <a:r>
                <a:rPr b="0" i="0" lang="en-CA" sz="1700" u="none" cap="none" strike="noStrike">
                  <a:solidFill>
                    <a:schemeClr val="lt1"/>
                  </a:solidFill>
                  <a:latin typeface="Lato"/>
                  <a:ea typeface="Lato"/>
                  <a:cs typeface="Lato"/>
                  <a:sym typeface="Lato"/>
                </a:rPr>
                <a:t> of Africa’s population lives in drylands, which cover roughly </a:t>
              </a:r>
              <a:r>
                <a:rPr b="0" i="0" lang="en-CA" sz="2400" u="none" cap="none" strike="noStrike">
                  <a:solidFill>
                    <a:schemeClr val="lt1"/>
                  </a:solidFill>
                  <a:latin typeface="Lato"/>
                  <a:ea typeface="Lato"/>
                  <a:cs typeface="Lato"/>
                  <a:sym typeface="Lato"/>
                </a:rPr>
                <a:t>43%</a:t>
              </a:r>
              <a:r>
                <a:rPr b="0" i="0" lang="en-CA" sz="1700" u="none" cap="none" strike="noStrike">
                  <a:solidFill>
                    <a:schemeClr val="lt1"/>
                  </a:solidFill>
                  <a:latin typeface="Lato"/>
                  <a:ea typeface="Lato"/>
                  <a:cs typeface="Lato"/>
                  <a:sym typeface="Lato"/>
                </a:rPr>
                <a:t> of the continent. </a:t>
              </a:r>
              <a:endParaRPr b="0" i="0" sz="17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700"/>
                <a:buFont typeface="Arial"/>
                <a:buNone/>
              </a:pPr>
              <a:r>
                <a:rPr b="0" i="0" lang="en-CA" sz="1700" u="none" cap="none" strike="noStrike">
                  <a:solidFill>
                    <a:schemeClr val="lt1"/>
                  </a:solidFill>
                  <a:latin typeface="Lato"/>
                  <a:ea typeface="Lato"/>
                  <a:cs typeface="Lato"/>
                  <a:sym typeface="Lato"/>
                </a:rPr>
                <a:t>Due to severe fluctuation in rainfall, extended dry seasons, and periodic droughts and dry spells, water is a major barrier for food production in drylands.</a:t>
              </a:r>
              <a:r>
                <a:rPr b="0" i="0" lang="en-CA" sz="1500" u="none" cap="none" strike="noStrike">
                  <a:solidFill>
                    <a:schemeClr val="lt1"/>
                  </a:solidFill>
                  <a:latin typeface="Lato"/>
                  <a:ea typeface="Lato"/>
                  <a:cs typeface="Lato"/>
                  <a:sym typeface="Lato"/>
                </a:rPr>
                <a:t> </a:t>
              </a:r>
              <a:endParaRPr b="0" i="0" sz="1500" u="none" cap="none" strike="noStrike">
                <a:solidFill>
                  <a:schemeClr val="lt1"/>
                </a:solidFill>
                <a:latin typeface="Arial"/>
                <a:ea typeface="Arial"/>
                <a:cs typeface="Arial"/>
                <a:sym typeface="Arial"/>
              </a:endParaRPr>
            </a:p>
          </p:txBody>
        </p:sp>
      </p:grpSp>
      <p:grpSp>
        <p:nvGrpSpPr>
          <p:cNvPr id="229" name="Google Shape;229;p103"/>
          <p:cNvGrpSpPr/>
          <p:nvPr/>
        </p:nvGrpSpPr>
        <p:grpSpPr>
          <a:xfrm>
            <a:off x="7931307" y="1556103"/>
            <a:ext cx="3291682" cy="4222032"/>
            <a:chOff x="5485996" y="1146343"/>
            <a:chExt cx="1827900" cy="2399700"/>
          </a:xfrm>
        </p:grpSpPr>
        <p:sp>
          <p:nvSpPr>
            <p:cNvPr id="230" name="Google Shape;230;p103"/>
            <p:cNvSpPr/>
            <p:nvPr/>
          </p:nvSpPr>
          <p:spPr>
            <a:xfrm rot="-5400000">
              <a:off x="5200096" y="1432243"/>
              <a:ext cx="2399700" cy="1827900"/>
            </a:xfrm>
            <a:prstGeom prst="rightArrowCallout">
              <a:avLst>
                <a:gd fmla="val 9283" name="adj1"/>
                <a:gd fmla="val 13570" name="adj2"/>
                <a:gd fmla="val 16082" name="adj3"/>
                <a:gd fmla="val 81236" name="adj4"/>
              </a:avLst>
            </a:prstGeom>
            <a:solidFill>
              <a:srgbClr val="92D05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103"/>
            <p:cNvSpPr/>
            <p:nvPr/>
          </p:nvSpPr>
          <p:spPr>
            <a:xfrm flipH="1">
              <a:off x="5574563" y="1686400"/>
              <a:ext cx="1649400" cy="1769700"/>
            </a:xfrm>
            <a:prstGeom prst="snip1Rect">
              <a:avLst>
                <a:gd fmla="val 0" name="adj"/>
              </a:avLst>
            </a:prstGeom>
            <a:solidFill>
              <a:srgbClr val="00B05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103"/>
            <p:cNvSpPr txBox="1"/>
            <p:nvPr/>
          </p:nvSpPr>
          <p:spPr>
            <a:xfrm>
              <a:off x="5574564" y="1747782"/>
              <a:ext cx="1649400" cy="1476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200"/>
                <a:buFont typeface="Arial"/>
                <a:buNone/>
              </a:pPr>
              <a:r>
                <a:rPr b="0" i="0" lang="en-CA" sz="2200" u="none" cap="none" strike="noStrike">
                  <a:solidFill>
                    <a:schemeClr val="lt1"/>
                  </a:solidFill>
                  <a:latin typeface="Lato"/>
                  <a:ea typeface="Lato"/>
                  <a:cs typeface="Lato"/>
                  <a:sym typeface="Lato"/>
                </a:rPr>
                <a:t>Africa’s rainfall variability is twice that of temperate regions, making agricultural droughts more common than anywhere else on the planet. </a:t>
              </a:r>
              <a:endParaRPr b="0" i="0" sz="2200" u="none" cap="none" strike="noStrike">
                <a:solidFill>
                  <a:schemeClr val="lt1"/>
                </a:solidFill>
                <a:latin typeface="Arial"/>
                <a:ea typeface="Arial"/>
                <a:cs typeface="Arial"/>
                <a:sym typeface="Arial"/>
              </a:endParaRPr>
            </a:p>
          </p:txBody>
        </p:sp>
      </p:grpSp>
      <p:grpSp>
        <p:nvGrpSpPr>
          <p:cNvPr id="233" name="Google Shape;233;p103"/>
          <p:cNvGrpSpPr/>
          <p:nvPr/>
        </p:nvGrpSpPr>
        <p:grpSpPr>
          <a:xfrm>
            <a:off x="1347672" y="1556103"/>
            <a:ext cx="3291682" cy="4222032"/>
            <a:chOff x="1830046" y="1146343"/>
            <a:chExt cx="1827900" cy="2399700"/>
          </a:xfrm>
        </p:grpSpPr>
        <p:sp>
          <p:nvSpPr>
            <p:cNvPr id="234" name="Google Shape;234;p103"/>
            <p:cNvSpPr/>
            <p:nvPr/>
          </p:nvSpPr>
          <p:spPr>
            <a:xfrm rot="-5400000">
              <a:off x="1544146" y="1432243"/>
              <a:ext cx="2399700" cy="1827900"/>
            </a:xfrm>
            <a:prstGeom prst="rightArrowCallout">
              <a:avLst>
                <a:gd fmla="val 9283" name="adj1"/>
                <a:gd fmla="val 13570" name="adj2"/>
                <a:gd fmla="val 16082" name="adj3"/>
                <a:gd fmla="val 81236" name="adj4"/>
              </a:avLst>
            </a:prstGeom>
            <a:solidFill>
              <a:srgbClr val="92D05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103"/>
            <p:cNvSpPr/>
            <p:nvPr/>
          </p:nvSpPr>
          <p:spPr>
            <a:xfrm flipH="1">
              <a:off x="1918613" y="1686400"/>
              <a:ext cx="1649400" cy="1769700"/>
            </a:xfrm>
            <a:prstGeom prst="snip1Rect">
              <a:avLst>
                <a:gd fmla="val 0" name="adj"/>
              </a:avLst>
            </a:prstGeom>
            <a:solidFill>
              <a:srgbClr val="00B05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103"/>
            <p:cNvSpPr txBox="1"/>
            <p:nvPr/>
          </p:nvSpPr>
          <p:spPr>
            <a:xfrm>
              <a:off x="1919299" y="1686403"/>
              <a:ext cx="1649400" cy="1769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100"/>
                <a:buFont typeface="Arial"/>
                <a:buNone/>
              </a:pPr>
              <a:r>
                <a:rPr b="0" i="0" lang="en-CA" sz="2100" u="none" cap="none" strike="noStrike">
                  <a:solidFill>
                    <a:schemeClr val="lt1"/>
                  </a:solidFill>
                  <a:latin typeface="Lato"/>
                  <a:ea typeface="Lato"/>
                  <a:cs typeface="Lato"/>
                  <a:sym typeface="Lato"/>
                </a:rPr>
                <a:t>The human population in Sub-Saharan Africa (SSA) grows at a rate of </a:t>
              </a:r>
              <a:r>
                <a:rPr b="1" i="0" lang="en-CA" sz="2400" u="none" cap="none" strike="noStrike">
                  <a:solidFill>
                    <a:schemeClr val="lt1"/>
                  </a:solidFill>
                  <a:latin typeface="Lato"/>
                  <a:ea typeface="Lato"/>
                  <a:cs typeface="Lato"/>
                  <a:sym typeface="Lato"/>
                </a:rPr>
                <a:t>3% </a:t>
              </a:r>
              <a:r>
                <a:rPr b="0" i="0" lang="en-CA" sz="2100" u="none" cap="none" strike="noStrike">
                  <a:solidFill>
                    <a:schemeClr val="lt1"/>
                  </a:solidFill>
                  <a:latin typeface="Lato"/>
                  <a:ea typeface="Lato"/>
                  <a:cs typeface="Lato"/>
                  <a:sym typeface="Lato"/>
                </a:rPr>
                <a:t>per year, yet yields of main food crops only grow at </a:t>
              </a:r>
              <a:r>
                <a:rPr b="1" i="0" lang="en-CA" sz="2400" u="none" cap="none" strike="noStrike">
                  <a:solidFill>
                    <a:schemeClr val="lt1"/>
                  </a:solidFill>
                  <a:latin typeface="Lato"/>
                  <a:ea typeface="Lato"/>
                  <a:cs typeface="Lato"/>
                  <a:sym typeface="Lato"/>
                </a:rPr>
                <a:t>1%</a:t>
              </a:r>
              <a:r>
                <a:rPr b="0" i="0" lang="en-CA" sz="2100" u="none" cap="none" strike="noStrike">
                  <a:solidFill>
                    <a:schemeClr val="lt1"/>
                  </a:solidFill>
                  <a:latin typeface="Lato"/>
                  <a:ea typeface="Lato"/>
                  <a:cs typeface="Lato"/>
                  <a:sym typeface="Lato"/>
                </a:rPr>
                <a:t> per year, signifying a decline in precipitant food supply.</a:t>
              </a:r>
              <a:endParaRPr b="0" i="0" sz="2100" u="none" cap="none" strike="noStrike">
                <a:solidFill>
                  <a:schemeClr val="lt1"/>
                </a:solidFill>
                <a:latin typeface="Arial"/>
                <a:ea typeface="Arial"/>
                <a:cs typeface="Arial"/>
                <a:sym typeface="Arial"/>
              </a:endParaRPr>
            </a:p>
          </p:txBody>
        </p:sp>
      </p:gr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pic>
        <p:nvPicPr>
          <p:cNvPr id="1334" name="Google Shape;1334;g332ccc84bbf_0_44"/>
          <p:cNvPicPr preferRelativeResize="0"/>
          <p:nvPr/>
        </p:nvPicPr>
        <p:blipFill rotWithShape="1">
          <a:blip r:embed="rId3">
            <a:alphaModFix/>
          </a:blip>
          <a:srcRect b="27081" l="0" r="7595" t="0"/>
          <a:stretch/>
        </p:blipFill>
        <p:spPr>
          <a:xfrm>
            <a:off x="2836820" y="0"/>
            <a:ext cx="6518354" cy="68580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pic>
        <p:nvPicPr>
          <p:cNvPr id="1340" name="Google Shape;1340;g332ccc84bbf_0_51"/>
          <p:cNvPicPr preferRelativeResize="0"/>
          <p:nvPr/>
        </p:nvPicPr>
        <p:blipFill rotWithShape="1">
          <a:blip r:embed="rId3">
            <a:alphaModFix/>
          </a:blip>
          <a:srcRect b="25688" l="0" r="0" t="0"/>
          <a:stretch/>
        </p:blipFill>
        <p:spPr>
          <a:xfrm>
            <a:off x="2635125" y="0"/>
            <a:ext cx="6921727" cy="685800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pic>
        <p:nvPicPr>
          <p:cNvPr id="1346" name="Google Shape;1346;g332ccc84bbf_0_57"/>
          <p:cNvPicPr preferRelativeResize="0"/>
          <p:nvPr/>
        </p:nvPicPr>
        <p:blipFill rotWithShape="1">
          <a:blip r:embed="rId3">
            <a:alphaModFix/>
          </a:blip>
          <a:srcRect b="0" l="0" r="0" t="0"/>
          <a:stretch/>
        </p:blipFill>
        <p:spPr>
          <a:xfrm>
            <a:off x="1524000" y="0"/>
            <a:ext cx="9144000" cy="685800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pic>
        <p:nvPicPr>
          <p:cNvPr id="1352" name="Google Shape;1352;g332ccc84bbf_0_63"/>
          <p:cNvPicPr preferRelativeResize="0"/>
          <p:nvPr/>
        </p:nvPicPr>
        <p:blipFill rotWithShape="1">
          <a:blip r:embed="rId3">
            <a:alphaModFix/>
          </a:blip>
          <a:srcRect b="18712" l="21612" r="6220" t="8475"/>
          <a:stretch/>
        </p:blipFill>
        <p:spPr>
          <a:xfrm>
            <a:off x="3220348" y="0"/>
            <a:ext cx="5098277" cy="685800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pic>
        <p:nvPicPr>
          <p:cNvPr id="1358" name="Google Shape;1358;g332ccc84bbf_0_69"/>
          <p:cNvPicPr preferRelativeResize="0"/>
          <p:nvPr/>
        </p:nvPicPr>
        <p:blipFill rotWithShape="1">
          <a:blip r:embed="rId3">
            <a:alphaModFix/>
          </a:blip>
          <a:srcRect b="0" l="30050" r="0" t="0"/>
          <a:stretch/>
        </p:blipFill>
        <p:spPr>
          <a:xfrm>
            <a:off x="2897886" y="0"/>
            <a:ext cx="6396227" cy="685800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62" name="Shape 1362"/>
        <p:cNvGrpSpPr/>
        <p:nvPr/>
      </p:nvGrpSpPr>
      <p:grpSpPr>
        <a:xfrm>
          <a:off x="0" y="0"/>
          <a:ext cx="0" cy="0"/>
          <a:chOff x="0" y="0"/>
          <a:chExt cx="0" cy="0"/>
        </a:xfrm>
      </p:grpSpPr>
      <p:sp>
        <p:nvSpPr>
          <p:cNvPr id="1363" name="Google Shape;1363;p7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r>
              <a:rPr lang="en-CA"/>
              <a:t>2</a:t>
            </a:r>
            <a:endParaRPr/>
          </a:p>
        </p:txBody>
      </p:sp>
      <p:pic>
        <p:nvPicPr>
          <p:cNvPr id="1364" name="Google Shape;1364;p77"/>
          <p:cNvPicPr preferRelativeResize="0"/>
          <p:nvPr/>
        </p:nvPicPr>
        <p:blipFill rotWithShape="1">
          <a:blip r:embed="rId3">
            <a:alphaModFix/>
          </a:blip>
          <a:srcRect b="51045" l="0" r="0" t="0"/>
          <a:stretch/>
        </p:blipFill>
        <p:spPr>
          <a:xfrm>
            <a:off x="304800" y="0"/>
            <a:ext cx="11887199" cy="1976925"/>
          </a:xfrm>
          <a:prstGeom prst="rect">
            <a:avLst/>
          </a:prstGeom>
          <a:noFill/>
          <a:ln>
            <a:noFill/>
          </a:ln>
        </p:spPr>
      </p:pic>
      <p:pic>
        <p:nvPicPr>
          <p:cNvPr id="1365" name="Google Shape;1365;p77"/>
          <p:cNvPicPr preferRelativeResize="0"/>
          <p:nvPr/>
        </p:nvPicPr>
        <p:blipFill rotWithShape="1">
          <a:blip r:embed="rId4">
            <a:alphaModFix/>
          </a:blip>
          <a:srcRect b="0" l="0" r="0" t="0"/>
          <a:stretch/>
        </p:blipFill>
        <p:spPr>
          <a:xfrm>
            <a:off x="38100" y="4040475"/>
            <a:ext cx="6864987" cy="1801525"/>
          </a:xfrm>
          <a:prstGeom prst="rect">
            <a:avLst/>
          </a:prstGeom>
          <a:noFill/>
          <a:ln>
            <a:noFill/>
          </a:ln>
        </p:spPr>
      </p:pic>
      <p:sp>
        <p:nvSpPr>
          <p:cNvPr id="1366" name="Google Shape;1366;p77"/>
          <p:cNvSpPr txBox="1"/>
          <p:nvPr/>
        </p:nvSpPr>
        <p:spPr>
          <a:xfrm>
            <a:off x="1405445" y="2378523"/>
            <a:ext cx="9948300" cy="1139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CA" sz="2400" u="none" cap="none" strike="noStrike">
                <a:solidFill>
                  <a:srgbClr val="003F5A"/>
                </a:solidFill>
                <a:latin typeface="Lato"/>
                <a:ea typeface="Lato"/>
                <a:cs typeface="Lato"/>
                <a:sym typeface="Lato"/>
              </a:rPr>
              <a:t>Johanna Vidal - Asesora ASH  </a:t>
            </a:r>
            <a:r>
              <a:rPr b="0" i="0" lang="en-CA" sz="2400" u="none" cap="none" strike="noStrike">
                <a:solidFill>
                  <a:srgbClr val="24A4D6"/>
                </a:solidFill>
                <a:latin typeface="Lato"/>
                <a:ea typeface="Lato"/>
                <a:cs typeface="Lato"/>
                <a:sym typeface="Lato"/>
              </a:rPr>
              <a:t>		                       </a:t>
            </a:r>
            <a:r>
              <a:rPr b="0" i="0" lang="en-CA" sz="2400" u="sng" cap="none" strike="noStrike">
                <a:solidFill>
                  <a:srgbClr val="24A4D6"/>
                </a:solidFill>
                <a:latin typeface="Lato"/>
                <a:ea typeface="Lato"/>
                <a:cs typeface="Lato"/>
                <a:sym typeface="Lato"/>
                <a:hlinkClick r:id="rId5">
                  <a:extLst>
                    <a:ext uri="{A12FA001-AC4F-418D-AE19-62706E023703}">
                      <ahyp:hlinkClr val="tx"/>
                    </a:ext>
                  </a:extLst>
                </a:hlinkClick>
              </a:rPr>
              <a:t>gomez@cawst.org</a:t>
            </a:r>
            <a:endParaRPr b="0" i="0" sz="2400" u="sng" cap="none" strike="noStrike">
              <a:solidFill>
                <a:srgbClr val="24A4D6"/>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0" i="0" lang="en-CA" sz="2400" u="none" cap="none" strike="noStrike">
                <a:solidFill>
                  <a:srgbClr val="003F5A"/>
                </a:solidFill>
                <a:latin typeface="Lato"/>
                <a:ea typeface="Lato"/>
                <a:cs typeface="Lato"/>
                <a:sym typeface="Lato"/>
              </a:rPr>
              <a:t>Norma Hincapie - Asesora ASH  </a:t>
            </a:r>
            <a:r>
              <a:rPr b="0" i="0" lang="en-CA" sz="2400" u="none" cap="none" strike="noStrike">
                <a:solidFill>
                  <a:srgbClr val="24A4D6"/>
                </a:solidFill>
                <a:latin typeface="Lato"/>
                <a:ea typeface="Lato"/>
                <a:cs typeface="Lato"/>
                <a:sym typeface="Lato"/>
              </a:rPr>
              <a:t>		                    </a:t>
            </a:r>
            <a:r>
              <a:rPr b="0" i="0" lang="en-CA" sz="2400" u="sng" cap="none" strike="noStrike">
                <a:solidFill>
                  <a:srgbClr val="24A4D6"/>
                </a:solidFill>
                <a:latin typeface="Lato"/>
                <a:ea typeface="Lato"/>
                <a:cs typeface="Lato"/>
                <a:sym typeface="Lato"/>
                <a:hlinkClick r:id="rId6">
                  <a:extLst>
                    <a:ext uri="{A12FA001-AC4F-418D-AE19-62706E023703}">
                      <ahyp:hlinkClr val="tx"/>
                    </a:ext>
                  </a:extLst>
                </a:hlinkClick>
              </a:rPr>
              <a:t>nhicapie@cawst.org</a:t>
            </a:r>
            <a:endParaRPr b="0" i="0" sz="2400" u="sng" cap="none" strike="noStrike">
              <a:solidFill>
                <a:srgbClr val="24A4D6"/>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Arial"/>
              <a:ea typeface="Arial"/>
              <a:cs typeface="Arial"/>
              <a:sym typeface="Arial"/>
            </a:endParaRPr>
          </a:p>
        </p:txBody>
      </p:sp>
      <p:pic>
        <p:nvPicPr>
          <p:cNvPr id="1367" name="Google Shape;1367;p77"/>
          <p:cNvPicPr preferRelativeResize="0"/>
          <p:nvPr/>
        </p:nvPicPr>
        <p:blipFill rotWithShape="1">
          <a:blip r:embed="rId7">
            <a:alphaModFix/>
          </a:blip>
          <a:srcRect b="0" l="0" r="0" t="0"/>
          <a:stretch/>
        </p:blipFill>
        <p:spPr>
          <a:xfrm>
            <a:off x="7375381" y="3820873"/>
            <a:ext cx="4315720" cy="219653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332146177df_0_136"/>
          <p:cNvSpPr txBox="1"/>
          <p:nvPr>
            <p:ph type="title"/>
          </p:nvPr>
        </p:nvSpPr>
        <p:spPr>
          <a:xfrm>
            <a:off x="838200" y="482470"/>
            <a:ext cx="11015400" cy="7515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200"/>
              <a:buNone/>
            </a:pPr>
            <a:r>
              <a:rPr b="1" lang="en-CA" sz="3600">
                <a:solidFill>
                  <a:schemeClr val="accent1"/>
                </a:solidFill>
              </a:rPr>
              <a:t>Water Situation in </a:t>
            </a:r>
            <a:r>
              <a:rPr b="1" lang="en-CA" sz="3600">
                <a:solidFill>
                  <a:srgbClr val="15B7FF"/>
                </a:solidFill>
              </a:rPr>
              <a:t>Ethiopia</a:t>
            </a:r>
            <a:endParaRPr sz="3600">
              <a:solidFill>
                <a:srgbClr val="15B7FF"/>
              </a:solidFill>
            </a:endParaRPr>
          </a:p>
        </p:txBody>
      </p:sp>
      <p:pic>
        <p:nvPicPr>
          <p:cNvPr id="242" name="Google Shape;242;g332146177df_0_136"/>
          <p:cNvPicPr preferRelativeResize="0"/>
          <p:nvPr/>
        </p:nvPicPr>
        <p:blipFill rotWithShape="1">
          <a:blip r:embed="rId3">
            <a:alphaModFix/>
          </a:blip>
          <a:srcRect b="0" l="0" r="0" t="0"/>
          <a:stretch/>
        </p:blipFill>
        <p:spPr>
          <a:xfrm>
            <a:off x="942225" y="1165325"/>
            <a:ext cx="10307551" cy="5552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332146177df_0_156"/>
          <p:cNvSpPr txBox="1"/>
          <p:nvPr>
            <p:ph type="title"/>
          </p:nvPr>
        </p:nvSpPr>
        <p:spPr>
          <a:xfrm>
            <a:off x="682200" y="166975"/>
            <a:ext cx="5836500" cy="7515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200"/>
              <a:buNone/>
            </a:pPr>
            <a:r>
              <a:rPr b="1" lang="en-CA" sz="3600">
                <a:solidFill>
                  <a:schemeClr val="accent1"/>
                </a:solidFill>
              </a:rPr>
              <a:t>Water Situation in </a:t>
            </a:r>
            <a:r>
              <a:rPr b="1" lang="en-CA" sz="3600">
                <a:solidFill>
                  <a:srgbClr val="15B7FF"/>
                </a:solidFill>
              </a:rPr>
              <a:t>Ethiopia</a:t>
            </a:r>
            <a:endParaRPr sz="3600">
              <a:solidFill>
                <a:srgbClr val="15B7FF"/>
              </a:solidFill>
            </a:endParaRPr>
          </a:p>
        </p:txBody>
      </p:sp>
      <p:grpSp>
        <p:nvGrpSpPr>
          <p:cNvPr id="248" name="Google Shape;248;g332146177df_0_156"/>
          <p:cNvGrpSpPr/>
          <p:nvPr/>
        </p:nvGrpSpPr>
        <p:grpSpPr>
          <a:xfrm>
            <a:off x="3084880" y="493762"/>
            <a:ext cx="6041108" cy="5986783"/>
            <a:chOff x="2256567" y="160775"/>
            <a:chExt cx="4530945" cy="4490199"/>
          </a:xfrm>
        </p:grpSpPr>
        <p:sp>
          <p:nvSpPr>
            <p:cNvPr id="249" name="Google Shape;249;g332146177df_0_156"/>
            <p:cNvSpPr/>
            <p:nvPr/>
          </p:nvSpPr>
          <p:spPr>
            <a:xfrm rot="-6596588">
              <a:off x="3948037" y="3771196"/>
              <a:ext cx="771357" cy="771357"/>
            </a:xfrm>
            <a:prstGeom prst="ellipse">
              <a:avLst/>
            </a:prstGeom>
            <a:solidFill>
              <a:srgbClr val="CFE2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g332146177df_0_156"/>
            <p:cNvSpPr/>
            <p:nvPr/>
          </p:nvSpPr>
          <p:spPr>
            <a:xfrm rot="-6599386">
              <a:off x="2318596" y="1407533"/>
              <a:ext cx="440541" cy="440541"/>
            </a:xfrm>
            <a:prstGeom prst="ellipse">
              <a:avLst/>
            </a:prstGeom>
            <a:solidFill>
              <a:srgbClr val="CFE2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g332146177df_0_156"/>
            <p:cNvSpPr/>
            <p:nvPr/>
          </p:nvSpPr>
          <p:spPr>
            <a:xfrm rot="-6598986">
              <a:off x="2695682" y="2568871"/>
              <a:ext cx="1601203" cy="1572163"/>
            </a:xfrm>
            <a:prstGeom prst="ellipse">
              <a:avLst/>
            </a:prstGeom>
            <a:solidFill>
              <a:srgbClr val="63CE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g332146177df_0_156"/>
            <p:cNvSpPr/>
            <p:nvPr/>
          </p:nvSpPr>
          <p:spPr>
            <a:xfrm rot="-6598496">
              <a:off x="4718956" y="400383"/>
              <a:ext cx="1796791" cy="1837031"/>
            </a:xfrm>
            <a:prstGeom prst="ellipse">
              <a:avLst/>
            </a:prstGeom>
            <a:solidFill>
              <a:srgbClr val="24A4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332146177df_0_156"/>
            <p:cNvSpPr/>
            <p:nvPr/>
          </p:nvSpPr>
          <p:spPr>
            <a:xfrm rot="-6597866">
              <a:off x="2661829" y="2208216"/>
              <a:ext cx="629106" cy="629106"/>
            </a:xfrm>
            <a:prstGeom prst="ellipse">
              <a:avLst/>
            </a:prstGeom>
            <a:solidFill>
              <a:srgbClr val="24A4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g332146177df_0_156"/>
            <p:cNvSpPr/>
            <p:nvPr/>
          </p:nvSpPr>
          <p:spPr>
            <a:xfrm rot="-6597701">
              <a:off x="3267625" y="1113818"/>
              <a:ext cx="274172" cy="274172"/>
            </a:xfrm>
            <a:prstGeom prst="ellipse">
              <a:avLst/>
            </a:prstGeom>
            <a:solidFill>
              <a:srgbClr val="3BC7F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5" name="Google Shape;255;g332146177df_0_156"/>
          <p:cNvGrpSpPr/>
          <p:nvPr/>
        </p:nvGrpSpPr>
        <p:grpSpPr>
          <a:xfrm>
            <a:off x="6005644" y="2624160"/>
            <a:ext cx="3253519" cy="3253519"/>
            <a:chOff x="4447194" y="1815766"/>
            <a:chExt cx="2440200" cy="2440200"/>
          </a:xfrm>
        </p:grpSpPr>
        <p:sp>
          <p:nvSpPr>
            <p:cNvPr id="256" name="Google Shape;256;g332146177df_0_156"/>
            <p:cNvSpPr/>
            <p:nvPr/>
          </p:nvSpPr>
          <p:spPr>
            <a:xfrm>
              <a:off x="4447194" y="1815766"/>
              <a:ext cx="2440200" cy="2440200"/>
            </a:xfrm>
            <a:prstGeom prst="ellipse">
              <a:avLst/>
            </a:prstGeom>
            <a:solidFill>
              <a:srgbClr val="005478"/>
            </a:solidFill>
            <a:ln>
              <a:noFill/>
            </a:ln>
            <a:effectLst>
              <a:outerShdw blurRad="228600" rotWithShape="0" algn="tl" dir="5400000" dist="50800">
                <a:srgbClr val="000000">
                  <a:alpha val="54509"/>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g332146177df_0_156"/>
            <p:cNvSpPr txBox="1"/>
            <p:nvPr/>
          </p:nvSpPr>
          <p:spPr>
            <a:xfrm>
              <a:off x="4678804" y="2186717"/>
              <a:ext cx="2008800" cy="1580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000"/>
                <a:buFont typeface="Arial"/>
                <a:buNone/>
              </a:pPr>
              <a:r>
                <a:rPr b="0" i="0" lang="en-CA" sz="3000" u="none" cap="none" strike="noStrike">
                  <a:solidFill>
                    <a:schemeClr val="lt1"/>
                  </a:solidFill>
                  <a:latin typeface="Lato"/>
                  <a:ea typeface="Lato"/>
                  <a:cs typeface="Lato"/>
                  <a:sym typeface="Lato"/>
                </a:rPr>
                <a:t>Economic value of agriculture: </a:t>
              </a:r>
              <a:endParaRPr b="0" i="0" sz="30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3000"/>
                <a:buFont typeface="Arial"/>
                <a:buNone/>
              </a:pPr>
              <a:r>
                <a:rPr b="0" i="0" lang="en-CA" sz="3000" u="none" cap="none" strike="noStrike">
                  <a:solidFill>
                    <a:schemeClr val="lt1"/>
                  </a:solidFill>
                  <a:latin typeface="Lato"/>
                  <a:ea typeface="Lato"/>
                  <a:cs typeface="Lato"/>
                  <a:sym typeface="Lato"/>
                </a:rPr>
                <a:t>41.9% of GDP</a:t>
              </a:r>
              <a:r>
                <a:rPr b="0" i="0" lang="en-CA" sz="2400" u="none" cap="none" strike="noStrike">
                  <a:solidFill>
                    <a:schemeClr val="lt1"/>
                  </a:solidFill>
                  <a:latin typeface="Lato"/>
                  <a:ea typeface="Lato"/>
                  <a:cs typeface="Lato"/>
                  <a:sym typeface="Lato"/>
                </a:rPr>
                <a:t> </a:t>
              </a:r>
              <a:endParaRPr b="0" i="0" sz="24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CA" sz="1800" u="none" cap="none" strike="noStrike">
                  <a:solidFill>
                    <a:schemeClr val="lt1"/>
                  </a:solidFill>
                  <a:latin typeface="Lato"/>
                  <a:ea typeface="Lato"/>
                  <a:cs typeface="Lato"/>
                  <a:sym typeface="Lato"/>
                </a:rPr>
                <a:t>(World Bank, 2014)</a:t>
              </a:r>
              <a:endParaRPr b="0" i="0" sz="1800" u="none" cap="none" strike="noStrike">
                <a:solidFill>
                  <a:schemeClr val="lt1"/>
                </a:solidFill>
                <a:latin typeface="Roboto"/>
                <a:ea typeface="Roboto"/>
                <a:cs typeface="Roboto"/>
                <a:sym typeface="Roboto"/>
              </a:endParaRPr>
            </a:p>
          </p:txBody>
        </p:sp>
      </p:grpSp>
      <p:grpSp>
        <p:nvGrpSpPr>
          <p:cNvPr id="258" name="Google Shape;258;g332146177df_0_156"/>
          <p:cNvGrpSpPr/>
          <p:nvPr/>
        </p:nvGrpSpPr>
        <p:grpSpPr>
          <a:xfrm>
            <a:off x="4429498" y="1950837"/>
            <a:ext cx="2321330" cy="2277938"/>
            <a:chOff x="3490737" y="1374053"/>
            <a:chExt cx="1436378" cy="1423800"/>
          </a:xfrm>
        </p:grpSpPr>
        <p:sp>
          <p:nvSpPr>
            <p:cNvPr id="259" name="Google Shape;259;g332146177df_0_156"/>
            <p:cNvSpPr/>
            <p:nvPr/>
          </p:nvSpPr>
          <p:spPr>
            <a:xfrm>
              <a:off x="3490737" y="1374053"/>
              <a:ext cx="1423800" cy="1423800"/>
            </a:xfrm>
            <a:prstGeom prst="ellipse">
              <a:avLst/>
            </a:prstGeom>
            <a:solidFill>
              <a:srgbClr val="0070C0"/>
            </a:solidFill>
            <a:ln>
              <a:noFill/>
            </a:ln>
            <a:effectLst>
              <a:outerShdw blurRad="228600" rotWithShape="0" algn="tl" dir="5400000" dist="50800">
                <a:srgbClr val="000000">
                  <a:alpha val="54509"/>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g332146177df_0_156"/>
            <p:cNvSpPr txBox="1"/>
            <p:nvPr/>
          </p:nvSpPr>
          <p:spPr>
            <a:xfrm>
              <a:off x="3503315" y="1613608"/>
              <a:ext cx="1423800" cy="9447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100"/>
                <a:buFont typeface="Arial"/>
                <a:buNone/>
              </a:pPr>
              <a:r>
                <a:rPr b="0" i="0" lang="en-CA" sz="2100" u="none" cap="none" strike="noStrike">
                  <a:solidFill>
                    <a:schemeClr val="lt1"/>
                  </a:solidFill>
                  <a:latin typeface="Lato"/>
                  <a:ea typeface="Lato"/>
                  <a:cs typeface="Lato"/>
                  <a:sym typeface="Lato"/>
                </a:rPr>
                <a:t>Employment in agriculture:</a:t>
              </a:r>
              <a:endParaRPr b="0" i="0" sz="21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100"/>
                <a:buFont typeface="Arial"/>
                <a:buNone/>
              </a:pPr>
              <a:r>
                <a:rPr b="0" i="0" lang="en-CA" sz="2100" u="none" cap="none" strike="noStrike">
                  <a:solidFill>
                    <a:schemeClr val="lt1"/>
                  </a:solidFill>
                  <a:latin typeface="Lato"/>
                  <a:ea typeface="Lato"/>
                  <a:cs typeface="Lato"/>
                  <a:sym typeface="Lato"/>
                </a:rPr>
                <a:t> 73% of total employment</a:t>
              </a:r>
              <a:endParaRPr b="0" i="0" sz="21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0" i="0" lang="en-CA" sz="1400" u="none" cap="none" strike="noStrike">
                  <a:solidFill>
                    <a:schemeClr val="lt1"/>
                  </a:solidFill>
                  <a:latin typeface="Lato"/>
                  <a:ea typeface="Lato"/>
                  <a:cs typeface="Lato"/>
                  <a:sym typeface="Lato"/>
                </a:rPr>
                <a:t> (World Bank, 2013)</a:t>
              </a:r>
              <a:endParaRPr b="0" i="0" sz="1400" u="none" cap="none" strike="noStrike">
                <a:solidFill>
                  <a:schemeClr val="lt1"/>
                </a:solidFill>
                <a:latin typeface="Roboto"/>
                <a:ea typeface="Roboto"/>
                <a:cs typeface="Roboto"/>
                <a:sym typeface="Roboto"/>
              </a:endParaRPr>
            </a:p>
          </p:txBody>
        </p:sp>
      </p:grpSp>
      <p:sp>
        <p:nvSpPr>
          <p:cNvPr id="261" name="Google Shape;261;g332146177df_0_156"/>
          <p:cNvSpPr txBox="1"/>
          <p:nvPr/>
        </p:nvSpPr>
        <p:spPr>
          <a:xfrm>
            <a:off x="6481901" y="1112750"/>
            <a:ext cx="2301000" cy="1511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CA" sz="1600" u="none" cap="none" strike="noStrike">
                <a:solidFill>
                  <a:schemeClr val="lt1"/>
                </a:solidFill>
                <a:latin typeface="Lato"/>
                <a:ea typeface="Lato"/>
                <a:cs typeface="Lato"/>
                <a:sym typeface="Lato"/>
              </a:rPr>
              <a:t>Major agricultural crops by tonnes produced: maize, sugar cane, sorghum, wheat</a:t>
            </a:r>
            <a:endParaRPr b="0" i="0" sz="16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0" i="0" lang="en-CA" sz="1400" u="none" cap="none" strike="noStrike">
                <a:solidFill>
                  <a:schemeClr val="lt1"/>
                </a:solidFill>
                <a:latin typeface="Lato"/>
                <a:ea typeface="Lato"/>
                <a:cs typeface="Lato"/>
                <a:sym typeface="Lato"/>
              </a:rPr>
              <a:t> (FAOSTAT, 2016)</a:t>
            </a:r>
            <a:endParaRPr b="0" i="0" sz="1400" u="none" cap="none" strike="noStrike">
              <a:solidFill>
                <a:schemeClr val="lt1"/>
              </a:solidFill>
              <a:latin typeface="Roboto"/>
              <a:ea typeface="Roboto"/>
              <a:cs typeface="Roboto"/>
              <a:sym typeface="Roboto"/>
            </a:endParaRPr>
          </a:p>
        </p:txBody>
      </p:sp>
      <p:sp>
        <p:nvSpPr>
          <p:cNvPr id="262" name="Google Shape;262;g332146177df_0_156"/>
          <p:cNvSpPr txBox="1"/>
          <p:nvPr/>
        </p:nvSpPr>
        <p:spPr>
          <a:xfrm>
            <a:off x="3600376" y="4113225"/>
            <a:ext cx="2301000" cy="1511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100"/>
              <a:buFont typeface="Arial"/>
              <a:buNone/>
            </a:pPr>
            <a:r>
              <a:rPr b="0" i="0" lang="en-CA" sz="2100" u="none" cap="none" strike="noStrike">
                <a:solidFill>
                  <a:schemeClr val="lt1"/>
                </a:solidFill>
                <a:latin typeface="Lato"/>
                <a:ea typeface="Lato"/>
                <a:cs typeface="Lato"/>
                <a:sym typeface="Lato"/>
              </a:rPr>
              <a:t>Major crops by export value: coffee, oilseeds</a:t>
            </a:r>
            <a:endParaRPr b="0" i="0" sz="21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0" i="0" lang="en-CA" sz="1400" u="none" cap="none" strike="noStrike">
                <a:solidFill>
                  <a:schemeClr val="lt1"/>
                </a:solidFill>
                <a:latin typeface="Lato"/>
                <a:ea typeface="Lato"/>
                <a:cs typeface="Lato"/>
                <a:sym typeface="Lato"/>
              </a:rPr>
              <a:t> (FAOSTAT, 2016)</a:t>
            </a:r>
            <a:endParaRPr b="0" i="0" sz="1400" u="none" cap="none" strike="noStrike">
              <a:solidFill>
                <a:schemeClr val="lt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331e1f38531_1_62"/>
          <p:cNvSpPr txBox="1"/>
          <p:nvPr>
            <p:ph type="title"/>
          </p:nvPr>
        </p:nvSpPr>
        <p:spPr>
          <a:xfrm>
            <a:off x="838200" y="267795"/>
            <a:ext cx="9204300" cy="7341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200"/>
              <a:buNone/>
            </a:pPr>
            <a:r>
              <a:rPr b="1" lang="en-CA" sz="3600">
                <a:solidFill>
                  <a:schemeClr val="accent1"/>
                </a:solidFill>
              </a:rPr>
              <a:t>Blue water scarcity in </a:t>
            </a:r>
            <a:r>
              <a:rPr b="1" lang="en-CA" sz="3600">
                <a:solidFill>
                  <a:srgbClr val="15B7FF"/>
                </a:solidFill>
              </a:rPr>
              <a:t>Ethiopia</a:t>
            </a:r>
            <a:endParaRPr sz="3600">
              <a:solidFill>
                <a:srgbClr val="15B7FF"/>
              </a:solidFill>
            </a:endParaRPr>
          </a:p>
        </p:txBody>
      </p:sp>
      <p:pic>
        <p:nvPicPr>
          <p:cNvPr id="268" name="Google Shape;268;g331e1f38531_1_62"/>
          <p:cNvPicPr preferRelativeResize="0"/>
          <p:nvPr/>
        </p:nvPicPr>
        <p:blipFill rotWithShape="1">
          <a:blip r:embed="rId3">
            <a:alphaModFix/>
          </a:blip>
          <a:srcRect b="0" l="0" r="0" t="0"/>
          <a:stretch/>
        </p:blipFill>
        <p:spPr>
          <a:xfrm>
            <a:off x="5831825" y="1164875"/>
            <a:ext cx="6219051" cy="3676151"/>
          </a:xfrm>
          <a:prstGeom prst="rect">
            <a:avLst/>
          </a:prstGeom>
          <a:noFill/>
          <a:ln>
            <a:noFill/>
          </a:ln>
        </p:spPr>
      </p:pic>
      <p:pic>
        <p:nvPicPr>
          <p:cNvPr id="269" name="Google Shape;269;g331e1f38531_1_62"/>
          <p:cNvPicPr preferRelativeResize="0"/>
          <p:nvPr/>
        </p:nvPicPr>
        <p:blipFill rotWithShape="1">
          <a:blip r:embed="rId4">
            <a:alphaModFix/>
          </a:blip>
          <a:srcRect b="0" l="0" r="0" t="0"/>
          <a:stretch/>
        </p:blipFill>
        <p:spPr>
          <a:xfrm>
            <a:off x="76200" y="1952374"/>
            <a:ext cx="5524425" cy="4216751"/>
          </a:xfrm>
          <a:prstGeom prst="rect">
            <a:avLst/>
          </a:prstGeom>
          <a:noFill/>
          <a:ln>
            <a:noFill/>
          </a:ln>
        </p:spPr>
      </p:pic>
      <p:cxnSp>
        <p:nvCxnSpPr>
          <p:cNvPr id="270" name="Google Shape;270;g331e1f38531_1_62"/>
          <p:cNvCxnSpPr/>
          <p:nvPr/>
        </p:nvCxnSpPr>
        <p:spPr>
          <a:xfrm flipH="1" rot="10800000">
            <a:off x="1932175" y="1241125"/>
            <a:ext cx="7009200" cy="1203900"/>
          </a:xfrm>
          <a:prstGeom prst="straightConnector1">
            <a:avLst/>
          </a:prstGeom>
          <a:noFill/>
          <a:ln cap="flat" cmpd="sng" w="38100">
            <a:solidFill>
              <a:srgbClr val="9E9E9E"/>
            </a:solidFill>
            <a:prstDash val="solid"/>
            <a:round/>
            <a:headEnd len="sm" w="sm" type="none"/>
            <a:tailEnd len="sm" w="sm" type="none"/>
          </a:ln>
        </p:spPr>
      </p:cxnSp>
      <p:cxnSp>
        <p:nvCxnSpPr>
          <p:cNvPr id="271" name="Google Shape;271;g331e1f38531_1_62"/>
          <p:cNvCxnSpPr/>
          <p:nvPr/>
        </p:nvCxnSpPr>
        <p:spPr>
          <a:xfrm flipH="1" rot="10800000">
            <a:off x="2421175" y="4782825"/>
            <a:ext cx="6965400" cy="1204500"/>
          </a:xfrm>
          <a:prstGeom prst="straightConnector1">
            <a:avLst/>
          </a:prstGeom>
          <a:noFill/>
          <a:ln cap="flat" cmpd="sng" w="38100">
            <a:solidFill>
              <a:srgbClr val="898989"/>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g331e1f38531_1_68"/>
          <p:cNvPicPr preferRelativeResize="0"/>
          <p:nvPr/>
        </p:nvPicPr>
        <p:blipFill rotWithShape="1">
          <a:blip r:embed="rId3">
            <a:alphaModFix/>
          </a:blip>
          <a:srcRect b="0" l="0" r="0" t="0"/>
          <a:stretch/>
        </p:blipFill>
        <p:spPr>
          <a:xfrm>
            <a:off x="1021175" y="1001900"/>
            <a:ext cx="10149649" cy="5703700"/>
          </a:xfrm>
          <a:prstGeom prst="rect">
            <a:avLst/>
          </a:prstGeom>
          <a:noFill/>
          <a:ln>
            <a:noFill/>
          </a:ln>
        </p:spPr>
      </p:pic>
      <p:sp>
        <p:nvSpPr>
          <p:cNvPr id="277" name="Google Shape;277;g331e1f38531_1_68"/>
          <p:cNvSpPr txBox="1"/>
          <p:nvPr>
            <p:ph type="title"/>
          </p:nvPr>
        </p:nvSpPr>
        <p:spPr>
          <a:xfrm>
            <a:off x="838200" y="267795"/>
            <a:ext cx="9204300" cy="7341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200"/>
              <a:buNone/>
            </a:pPr>
            <a:r>
              <a:rPr b="1" lang="en-CA" sz="3600">
                <a:solidFill>
                  <a:schemeClr val="accent1"/>
                </a:solidFill>
              </a:rPr>
              <a:t>Blue water scarcity in </a:t>
            </a:r>
            <a:r>
              <a:rPr b="1" lang="en-CA" sz="3600">
                <a:solidFill>
                  <a:srgbClr val="15B7FF"/>
                </a:solidFill>
              </a:rPr>
              <a:t>Ethiopia</a:t>
            </a:r>
            <a:endParaRPr sz="3600">
              <a:solidFill>
                <a:srgbClr val="15B7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32d536625c8_0_8"/>
          <p:cNvSpPr txBox="1"/>
          <p:nvPr>
            <p:ph type="title"/>
          </p:nvPr>
        </p:nvSpPr>
        <p:spPr>
          <a:xfrm>
            <a:off x="838200" y="482463"/>
            <a:ext cx="11015400" cy="1325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200"/>
              <a:buNone/>
            </a:pPr>
            <a:r>
              <a:rPr b="1" lang="en-CA" sz="4400">
                <a:solidFill>
                  <a:schemeClr val="accent1"/>
                </a:solidFill>
              </a:rPr>
              <a:t>Water and Sanitation Situation in </a:t>
            </a:r>
            <a:r>
              <a:rPr b="1" lang="en-CA" sz="4400">
                <a:solidFill>
                  <a:srgbClr val="15B7FF"/>
                </a:solidFill>
              </a:rPr>
              <a:t>Ethiopia</a:t>
            </a:r>
            <a:endParaRPr sz="4400">
              <a:solidFill>
                <a:srgbClr val="15B7FF"/>
              </a:solidFill>
            </a:endParaRPr>
          </a:p>
        </p:txBody>
      </p:sp>
      <p:pic>
        <p:nvPicPr>
          <p:cNvPr id="283" name="Google Shape;283;g32d536625c8_0_8"/>
          <p:cNvPicPr preferRelativeResize="0"/>
          <p:nvPr/>
        </p:nvPicPr>
        <p:blipFill rotWithShape="1">
          <a:blip r:embed="rId3">
            <a:alphaModFix/>
          </a:blip>
          <a:srcRect b="0" l="0" r="0" t="0"/>
          <a:stretch/>
        </p:blipFill>
        <p:spPr>
          <a:xfrm>
            <a:off x="152400" y="1960563"/>
            <a:ext cx="11887201" cy="44983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
          <p:cNvSpPr txBox="1"/>
          <p:nvPr/>
        </p:nvSpPr>
        <p:spPr>
          <a:xfrm>
            <a:off x="7726532" y="-3192930"/>
            <a:ext cx="4465468" cy="1317283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0"/>
              <a:buFont typeface="Arial"/>
              <a:buNone/>
            </a:pPr>
            <a:r>
              <a:rPr b="0" i="0" lang="en-CA" sz="40000" u="none" cap="none" strike="noStrike">
                <a:solidFill>
                  <a:srgbClr val="38C6F4"/>
                </a:solidFill>
                <a:latin typeface="Merriweather Black"/>
                <a:ea typeface="Merriweather Black"/>
                <a:cs typeface="Merriweather Black"/>
                <a:sym typeface="Merriweather Black"/>
              </a:rPr>
              <a:t>1</a:t>
            </a:r>
            <a:endParaRPr b="0" i="0" sz="40000" u="none" cap="none" strike="noStrike">
              <a:solidFill>
                <a:srgbClr val="38C6F4"/>
              </a:solidFill>
              <a:latin typeface="Merriweather Black"/>
              <a:ea typeface="Merriweather Black"/>
              <a:cs typeface="Merriweather Black"/>
              <a:sym typeface="Merriweather Black"/>
            </a:endParaRPr>
          </a:p>
        </p:txBody>
      </p:sp>
      <p:sp>
        <p:nvSpPr>
          <p:cNvPr id="125" name="Google Shape;125;p2"/>
          <p:cNvSpPr txBox="1"/>
          <p:nvPr>
            <p:ph type="title"/>
          </p:nvPr>
        </p:nvSpPr>
        <p:spPr>
          <a:xfrm>
            <a:off x="838800" y="2730638"/>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C5C5C"/>
              </a:buClr>
              <a:buSzPts val="4000"/>
              <a:buFont typeface="Lato Black"/>
              <a:buNone/>
            </a:pPr>
            <a:r>
              <a:rPr lang="en-CA" sz="25000">
                <a:solidFill>
                  <a:srgbClr val="903C7C"/>
                </a:solidFill>
                <a:latin typeface="Lato Black"/>
                <a:ea typeface="Lato Black"/>
                <a:cs typeface="Lato Black"/>
                <a:sym typeface="Lato Black"/>
              </a:rPr>
              <a:t>Día</a:t>
            </a:r>
            <a:endParaRPr sz="16100">
              <a:solidFill>
                <a:srgbClr val="903C7C"/>
              </a:solidFill>
              <a:latin typeface="Lato Black"/>
              <a:ea typeface="Lato Black"/>
              <a:cs typeface="Lato Black"/>
              <a:sym typeface="Lato Black"/>
            </a:endParaRPr>
          </a:p>
        </p:txBody>
      </p:sp>
      <p:sp>
        <p:nvSpPr>
          <p:cNvPr id="126" name="Google Shape;126;p2"/>
          <p:cNvSpPr txBox="1"/>
          <p:nvPr>
            <p:ph idx="4294967295" type="sldNum"/>
          </p:nvPr>
        </p:nvSpPr>
        <p:spPr>
          <a:xfrm>
            <a:off x="8611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CA" sz="1200" u="none" cap="none" strike="noStrike">
                <a:solidFill>
                  <a:srgbClr val="898989"/>
                </a:solidFill>
                <a:latin typeface="Lato"/>
                <a:ea typeface="Lato"/>
                <a:cs typeface="Lato"/>
                <a:sym typeface="Lato"/>
              </a:rPr>
              <a:t>‹#›</a:t>
            </a:fld>
            <a:endParaRPr b="0" i="0" sz="1200" u="none" cap="none" strike="noStrike">
              <a:solidFill>
                <a:srgbClr val="898989"/>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32d536625c8_0_16"/>
          <p:cNvSpPr txBox="1"/>
          <p:nvPr>
            <p:ph type="title"/>
          </p:nvPr>
        </p:nvSpPr>
        <p:spPr>
          <a:xfrm>
            <a:off x="838200" y="482463"/>
            <a:ext cx="11015400" cy="1325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200"/>
              <a:buNone/>
            </a:pPr>
            <a:r>
              <a:rPr b="1" lang="en-CA" sz="4400">
                <a:solidFill>
                  <a:schemeClr val="accent1"/>
                </a:solidFill>
              </a:rPr>
              <a:t>Water and Sanitation Situation in </a:t>
            </a:r>
            <a:r>
              <a:rPr b="1" lang="en-CA" sz="4400">
                <a:solidFill>
                  <a:srgbClr val="15B7FF"/>
                </a:solidFill>
              </a:rPr>
              <a:t>Ethiopia</a:t>
            </a:r>
            <a:endParaRPr sz="4400">
              <a:solidFill>
                <a:srgbClr val="15B7FF"/>
              </a:solidFill>
            </a:endParaRPr>
          </a:p>
        </p:txBody>
      </p:sp>
      <p:pic>
        <p:nvPicPr>
          <p:cNvPr id="289" name="Google Shape;289;g32d536625c8_0_16"/>
          <p:cNvPicPr preferRelativeResize="0"/>
          <p:nvPr/>
        </p:nvPicPr>
        <p:blipFill rotWithShape="1">
          <a:blip r:embed="rId3">
            <a:alphaModFix/>
          </a:blip>
          <a:srcRect b="0" l="0" r="0" t="0"/>
          <a:stretch/>
        </p:blipFill>
        <p:spPr>
          <a:xfrm>
            <a:off x="152400" y="1960563"/>
            <a:ext cx="11887201" cy="45273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32d536625c8_0_22"/>
          <p:cNvSpPr txBox="1"/>
          <p:nvPr>
            <p:ph type="title"/>
          </p:nvPr>
        </p:nvSpPr>
        <p:spPr>
          <a:xfrm>
            <a:off x="838200" y="482463"/>
            <a:ext cx="11015400" cy="1325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200"/>
              <a:buNone/>
            </a:pPr>
            <a:r>
              <a:rPr b="1" lang="en-CA" sz="4400">
                <a:solidFill>
                  <a:schemeClr val="accent1"/>
                </a:solidFill>
              </a:rPr>
              <a:t>Water and Sanitation Situation in </a:t>
            </a:r>
            <a:r>
              <a:rPr b="1" lang="en-CA" sz="4400">
                <a:solidFill>
                  <a:srgbClr val="15B7FF"/>
                </a:solidFill>
              </a:rPr>
              <a:t>Ethiopia</a:t>
            </a:r>
            <a:endParaRPr sz="4400">
              <a:solidFill>
                <a:srgbClr val="15B7FF"/>
              </a:solidFill>
            </a:endParaRPr>
          </a:p>
        </p:txBody>
      </p:sp>
      <p:pic>
        <p:nvPicPr>
          <p:cNvPr id="295" name="Google Shape;295;g32d536625c8_0_22"/>
          <p:cNvPicPr preferRelativeResize="0"/>
          <p:nvPr/>
        </p:nvPicPr>
        <p:blipFill rotWithShape="1">
          <a:blip r:embed="rId3">
            <a:alphaModFix/>
          </a:blip>
          <a:srcRect b="0" l="0" r="0" t="0"/>
          <a:stretch/>
        </p:blipFill>
        <p:spPr>
          <a:xfrm>
            <a:off x="152400" y="1960563"/>
            <a:ext cx="11887201" cy="453896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32d536625c8_0_28"/>
          <p:cNvSpPr txBox="1"/>
          <p:nvPr>
            <p:ph type="title"/>
          </p:nvPr>
        </p:nvSpPr>
        <p:spPr>
          <a:xfrm>
            <a:off x="838200" y="482463"/>
            <a:ext cx="11015400" cy="1325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200"/>
              <a:buNone/>
            </a:pPr>
            <a:r>
              <a:rPr b="1" lang="en-CA" sz="4400">
                <a:solidFill>
                  <a:schemeClr val="accent1"/>
                </a:solidFill>
              </a:rPr>
              <a:t>Water and Sanitation Situation in </a:t>
            </a:r>
            <a:r>
              <a:rPr b="1" lang="en-CA" sz="4400">
                <a:solidFill>
                  <a:srgbClr val="15B7FF"/>
                </a:solidFill>
              </a:rPr>
              <a:t>Ethiopia</a:t>
            </a:r>
            <a:endParaRPr sz="4400">
              <a:solidFill>
                <a:srgbClr val="15B7FF"/>
              </a:solidFill>
            </a:endParaRPr>
          </a:p>
        </p:txBody>
      </p:sp>
      <p:pic>
        <p:nvPicPr>
          <p:cNvPr id="301" name="Google Shape;301;g32d536625c8_0_28"/>
          <p:cNvPicPr preferRelativeResize="0"/>
          <p:nvPr/>
        </p:nvPicPr>
        <p:blipFill rotWithShape="1">
          <a:blip r:embed="rId3">
            <a:alphaModFix/>
          </a:blip>
          <a:srcRect b="0" l="0" r="0" t="0"/>
          <a:stretch/>
        </p:blipFill>
        <p:spPr>
          <a:xfrm>
            <a:off x="152400" y="1960563"/>
            <a:ext cx="11887201" cy="45273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grpSp>
        <p:nvGrpSpPr>
          <p:cNvPr id="306" name="Google Shape;306;g332146177df_0_0"/>
          <p:cNvGrpSpPr/>
          <p:nvPr/>
        </p:nvGrpSpPr>
        <p:grpSpPr>
          <a:xfrm>
            <a:off x="-1389320" y="1018699"/>
            <a:ext cx="14970600" cy="5530963"/>
            <a:chOff x="-1389320" y="-683581"/>
            <a:chExt cx="14970600" cy="5530963"/>
          </a:xfrm>
        </p:grpSpPr>
        <p:sp>
          <p:nvSpPr>
            <p:cNvPr id="307" name="Google Shape;307;g332146177df_0_0"/>
            <p:cNvSpPr txBox="1"/>
            <p:nvPr/>
          </p:nvSpPr>
          <p:spPr>
            <a:xfrm>
              <a:off x="-1389320" y="-683581"/>
              <a:ext cx="14970600" cy="47754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B959A2"/>
                </a:buClr>
                <a:buSzPts val="45000"/>
                <a:buFont typeface="Lato Black"/>
                <a:buNone/>
              </a:pPr>
              <a:r>
                <a:rPr b="0" i="0" lang="en-CA" sz="20000" u="none" cap="none" strike="noStrike">
                  <a:solidFill>
                    <a:srgbClr val="B959A2"/>
                  </a:solidFill>
                  <a:latin typeface="Lato Black"/>
                  <a:ea typeface="Lato Black"/>
                  <a:cs typeface="Lato Black"/>
                  <a:sym typeface="Lato Black"/>
                </a:rPr>
                <a:t>Lunch</a:t>
              </a:r>
              <a:endParaRPr b="0" i="0" sz="20000" u="none" cap="none" strike="noStrike">
                <a:solidFill>
                  <a:srgbClr val="B959A2"/>
                </a:solidFill>
                <a:latin typeface="Lato Black"/>
                <a:ea typeface="Lato Black"/>
                <a:cs typeface="Lato Black"/>
                <a:sym typeface="Lato Black"/>
              </a:endParaRPr>
            </a:p>
          </p:txBody>
        </p:sp>
        <p:sp>
          <p:nvSpPr>
            <p:cNvPr id="308" name="Google Shape;308;g332146177df_0_0"/>
            <p:cNvSpPr txBox="1"/>
            <p:nvPr/>
          </p:nvSpPr>
          <p:spPr>
            <a:xfrm>
              <a:off x="4873841" y="3831582"/>
              <a:ext cx="2444400" cy="101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0" i="0" lang="en-CA" sz="5000" u="none" cap="none" strike="noStrike">
                  <a:solidFill>
                    <a:srgbClr val="5C5C5C"/>
                  </a:solidFill>
                  <a:latin typeface="Calibri"/>
                  <a:ea typeface="Calibri"/>
                  <a:cs typeface="Calibri"/>
                  <a:sym typeface="Calibri"/>
                </a:rPr>
                <a:t>1 Hour</a:t>
              </a:r>
              <a:endParaRPr b="0" i="0" sz="5000" u="none" cap="none" strike="noStrike">
                <a:solidFill>
                  <a:srgbClr val="5C5C5C"/>
                </a:solidFill>
                <a:latin typeface="Calibri"/>
                <a:ea typeface="Calibri"/>
                <a:cs typeface="Calibri"/>
                <a:sym typeface="Calibri"/>
              </a:endParaRPr>
            </a:p>
          </p:txBody>
        </p:sp>
      </p:grpSp>
      <p:pic>
        <p:nvPicPr>
          <p:cNvPr id="309" name="Google Shape;309;g332146177df_0_0"/>
          <p:cNvPicPr preferRelativeResize="0"/>
          <p:nvPr/>
        </p:nvPicPr>
        <p:blipFill rotWithShape="1">
          <a:blip r:embed="rId3">
            <a:alphaModFix/>
          </a:blip>
          <a:srcRect b="0" l="0" r="0" t="0"/>
          <a:stretch/>
        </p:blipFill>
        <p:spPr>
          <a:xfrm>
            <a:off x="5507543" y="4612778"/>
            <a:ext cx="1176900" cy="1130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CEFF"/>
        </a:solidFill>
      </p:bgPr>
    </p:bg>
    <p:spTree>
      <p:nvGrpSpPr>
        <p:cNvPr id="313" name="Shape 313"/>
        <p:cNvGrpSpPr/>
        <p:nvPr/>
      </p:nvGrpSpPr>
      <p:grpSpPr>
        <a:xfrm>
          <a:off x="0" y="0"/>
          <a:ext cx="0" cy="0"/>
          <a:chOff x="0" y="0"/>
          <a:chExt cx="0" cy="0"/>
        </a:xfrm>
      </p:grpSpPr>
      <p:sp>
        <p:nvSpPr>
          <p:cNvPr id="314" name="Google Shape;314;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
        <p:nvSpPr>
          <p:cNvPr id="315" name="Google Shape;315;p105"/>
          <p:cNvSpPr txBox="1"/>
          <p:nvPr>
            <p:ph type="title"/>
          </p:nvPr>
        </p:nvSpPr>
        <p:spPr>
          <a:xfrm>
            <a:off x="838200" y="2374228"/>
            <a:ext cx="10515600" cy="241671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b="1" lang="en-CA" sz="5400">
                <a:solidFill>
                  <a:schemeClr val="lt1"/>
                </a:solidFill>
                <a:latin typeface="Lato"/>
                <a:ea typeface="Lato"/>
                <a:cs typeface="Lato"/>
                <a:sym typeface="Lato"/>
              </a:rPr>
              <a:t>Safe drinking water and </a:t>
            </a:r>
            <a:br>
              <a:rPr b="1" lang="en-CA" sz="5400">
                <a:solidFill>
                  <a:schemeClr val="lt1"/>
                </a:solidFill>
                <a:latin typeface="Lato"/>
                <a:ea typeface="Lato"/>
                <a:cs typeface="Lato"/>
                <a:sym typeface="Lato"/>
              </a:rPr>
            </a:br>
            <a:r>
              <a:rPr b="1" lang="en-CA" sz="5400">
                <a:solidFill>
                  <a:schemeClr val="accent1"/>
                </a:solidFill>
                <a:latin typeface="Lato"/>
                <a:ea typeface="Lato"/>
                <a:cs typeface="Lato"/>
                <a:sym typeface="Lato"/>
              </a:rPr>
              <a:t>water safety risks</a:t>
            </a:r>
            <a:endParaRPr b="1" sz="4400">
              <a:solidFill>
                <a:schemeClr val="accent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06"/>
          <p:cNvSpPr txBox="1"/>
          <p:nvPr>
            <p:ph type="title"/>
          </p:nvPr>
        </p:nvSpPr>
        <p:spPr>
          <a:xfrm>
            <a:off x="838200" y="494429"/>
            <a:ext cx="10515600" cy="1325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4800">
                <a:solidFill>
                  <a:schemeClr val="accent1"/>
                </a:solidFill>
              </a:rPr>
              <a:t>Objetivos de aprendizaje</a:t>
            </a:r>
            <a:endParaRPr/>
          </a:p>
        </p:txBody>
      </p:sp>
      <p:sp>
        <p:nvSpPr>
          <p:cNvPr id="322" name="Google Shape;322;p106"/>
          <p:cNvSpPr txBox="1"/>
          <p:nvPr>
            <p:ph idx="1" type="body"/>
          </p:nvPr>
        </p:nvSpPr>
        <p:spPr>
          <a:xfrm>
            <a:off x="838199" y="1663117"/>
            <a:ext cx="10346473" cy="4700454"/>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SzPts val="2000"/>
              <a:buNone/>
            </a:pPr>
            <a:r>
              <a:rPr b="1" lang="en-CA" sz="2600"/>
              <a:t>Al finalizar esta sesión, los participantes podrán:</a:t>
            </a:r>
            <a:endParaRPr/>
          </a:p>
          <a:p>
            <a:pPr indent="-324000" lvl="1" marL="626850" rtl="0" algn="l">
              <a:lnSpc>
                <a:spcPct val="100000"/>
              </a:lnSpc>
              <a:spcBef>
                <a:spcPts val="1800"/>
              </a:spcBef>
              <a:spcAft>
                <a:spcPts val="0"/>
              </a:spcAft>
              <a:buSzPts val="2000"/>
              <a:buFont typeface="Courier New"/>
              <a:buChar char="o"/>
            </a:pPr>
            <a:r>
              <a:rPr lang="en-CA" sz="2600"/>
              <a:t>Explicar qué es agua segura para el consumo y su importancia</a:t>
            </a:r>
            <a:endParaRPr/>
          </a:p>
          <a:p>
            <a:pPr indent="-324000" lvl="1" marL="626850" rtl="0" algn="l">
              <a:lnSpc>
                <a:spcPct val="100000"/>
              </a:lnSpc>
              <a:spcBef>
                <a:spcPts val="1800"/>
              </a:spcBef>
              <a:spcAft>
                <a:spcPts val="0"/>
              </a:spcAft>
              <a:buSzPts val="2000"/>
              <a:buFont typeface="Courier New"/>
              <a:buChar char="o"/>
            </a:pPr>
            <a:r>
              <a:rPr lang="en-CA" sz="2600"/>
              <a:t>Explicar por qué el agua segura para el consumo debe combinarse con otros pilares del ASH</a:t>
            </a:r>
            <a:endParaRPr/>
          </a:p>
          <a:p>
            <a:pPr indent="-324000" lvl="1" marL="626850" rtl="0" algn="l">
              <a:lnSpc>
                <a:spcPct val="100000"/>
              </a:lnSpc>
              <a:spcBef>
                <a:spcPts val="1800"/>
              </a:spcBef>
              <a:spcAft>
                <a:spcPts val="0"/>
              </a:spcAft>
              <a:buSzPts val="2000"/>
              <a:buFont typeface="Courier New"/>
              <a:buChar char="o"/>
            </a:pPr>
            <a:r>
              <a:rPr lang="en-CA" sz="2600"/>
              <a:t>Definir "sistema de suministro/abastecimiento de agua"</a:t>
            </a:r>
            <a:endParaRPr/>
          </a:p>
          <a:p>
            <a:pPr indent="-324000" lvl="1" marL="626850" rtl="0" algn="l">
              <a:lnSpc>
                <a:spcPct val="100000"/>
              </a:lnSpc>
              <a:spcBef>
                <a:spcPts val="1800"/>
              </a:spcBef>
              <a:spcAft>
                <a:spcPts val="0"/>
              </a:spcAft>
              <a:buSzPts val="2000"/>
              <a:buFont typeface="Courier New"/>
              <a:buChar char="o"/>
            </a:pPr>
            <a:r>
              <a:rPr lang="en-CA" sz="2600"/>
              <a:t>Identificar los riesgos a la seguridad del agua en un sistema de suministro.</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1"/>
          <p:cNvSpPr txBox="1"/>
          <p:nvPr/>
        </p:nvSpPr>
        <p:spPr>
          <a:xfrm>
            <a:off x="8610599" y="-923307"/>
            <a:ext cx="5528128" cy="91717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9000"/>
              <a:buFont typeface="Arial"/>
              <a:buNone/>
            </a:pPr>
            <a:r>
              <a:rPr b="0" i="0" lang="en-CA" sz="59000" u="none" cap="none" strike="noStrike">
                <a:solidFill>
                  <a:srgbClr val="38C6F4"/>
                </a:solidFill>
                <a:latin typeface="Merriweather Black"/>
                <a:ea typeface="Merriweather Black"/>
                <a:cs typeface="Merriweather Black"/>
                <a:sym typeface="Merriweather Black"/>
              </a:rPr>
              <a:t>1</a:t>
            </a:r>
            <a:endParaRPr b="0" i="0" sz="1100" u="none" cap="none" strike="noStrike">
              <a:solidFill>
                <a:srgbClr val="000000"/>
              </a:solidFill>
              <a:latin typeface="Arial"/>
              <a:ea typeface="Arial"/>
              <a:cs typeface="Arial"/>
              <a:sym typeface="Arial"/>
            </a:endParaRPr>
          </a:p>
        </p:txBody>
      </p:sp>
      <p:sp>
        <p:nvSpPr>
          <p:cNvPr id="328" name="Google Shape;328;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
        <p:nvSpPr>
          <p:cNvPr id="329" name="Google Shape;329;p11"/>
          <p:cNvSpPr txBox="1"/>
          <p:nvPr>
            <p:ph type="title"/>
          </p:nvPr>
        </p:nvSpPr>
        <p:spPr>
          <a:xfrm>
            <a:off x="838200" y="349481"/>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5C5C"/>
              </a:buClr>
              <a:buSzPct val="92592"/>
              <a:buFont typeface="Lato Light"/>
              <a:buNone/>
            </a:pPr>
            <a:r>
              <a:rPr b="1" lang="en-CA" sz="4800">
                <a:solidFill>
                  <a:schemeClr val="accent1"/>
                </a:solidFill>
                <a:latin typeface="Lato"/>
                <a:ea typeface="Lato"/>
                <a:cs typeface="Lato"/>
                <a:sym typeface="Lato"/>
              </a:rPr>
              <a:t>¿Por qué es importante el agua segura para el consumo?</a:t>
            </a:r>
            <a:endParaRPr/>
          </a:p>
        </p:txBody>
      </p:sp>
      <p:sp>
        <p:nvSpPr>
          <p:cNvPr id="330" name="Google Shape;330;p11"/>
          <p:cNvSpPr txBox="1"/>
          <p:nvPr>
            <p:ph idx="1" type="body"/>
          </p:nvPr>
        </p:nvSpPr>
        <p:spPr>
          <a:xfrm>
            <a:off x="838200" y="1831067"/>
            <a:ext cx="4957482" cy="4357687"/>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50000"/>
              </a:lnSpc>
              <a:spcBef>
                <a:spcPts val="0"/>
              </a:spcBef>
              <a:spcAft>
                <a:spcPts val="0"/>
              </a:spcAft>
              <a:buClr>
                <a:srgbClr val="5C5C5C"/>
              </a:buClr>
              <a:buSzPct val="100100"/>
              <a:buNone/>
            </a:pPr>
            <a:r>
              <a:rPr lang="en-CA" sz="5400">
                <a:latin typeface="Lato Black"/>
                <a:ea typeface="Lato Black"/>
                <a:cs typeface="Lato Black"/>
                <a:sym typeface="Lato Black"/>
              </a:rPr>
              <a:t>Salud</a:t>
            </a:r>
            <a:endParaRPr sz="2400"/>
          </a:p>
          <a:p>
            <a:pPr indent="0" lvl="0" marL="0" rtl="0" algn="l">
              <a:lnSpc>
                <a:spcPct val="150000"/>
              </a:lnSpc>
              <a:spcBef>
                <a:spcPts val="1000"/>
              </a:spcBef>
              <a:spcAft>
                <a:spcPts val="0"/>
              </a:spcAft>
              <a:buClr>
                <a:srgbClr val="5C5C5C"/>
              </a:buClr>
              <a:buSzPct val="90089"/>
              <a:buNone/>
            </a:pPr>
            <a:r>
              <a:t/>
            </a:r>
            <a:endParaRPr sz="2400"/>
          </a:p>
          <a:p>
            <a:pPr indent="0" lvl="0" marL="0" rtl="0" algn="l">
              <a:lnSpc>
                <a:spcPct val="150000"/>
              </a:lnSpc>
              <a:spcBef>
                <a:spcPts val="1000"/>
              </a:spcBef>
              <a:spcAft>
                <a:spcPts val="0"/>
              </a:spcAft>
              <a:buClr>
                <a:srgbClr val="5C5C5C"/>
              </a:buClr>
              <a:buSzPct val="90089"/>
              <a:buNone/>
            </a:pPr>
            <a:r>
              <a:rPr lang="en-CA" sz="2400"/>
              <a:t>Alrededor de 1.000 niños mueren por día debido a agua de consumo insegura, saneamiento incorrecto e higiene deficiente </a:t>
            </a:r>
            <a:endParaRPr/>
          </a:p>
          <a:p>
            <a:pPr indent="0" lvl="0" marL="0" rtl="0" algn="l">
              <a:lnSpc>
                <a:spcPct val="150000"/>
              </a:lnSpc>
              <a:spcBef>
                <a:spcPts val="1000"/>
              </a:spcBef>
              <a:spcAft>
                <a:spcPts val="0"/>
              </a:spcAft>
              <a:buClr>
                <a:srgbClr val="5C5C5C"/>
              </a:buClr>
              <a:buSzPct val="90089"/>
              <a:buNone/>
            </a:pPr>
            <a:r>
              <a:rPr lang="en-CA" sz="2400"/>
              <a:t>(Prüss- Ustün, 2014)</a:t>
            </a:r>
            <a:endParaRPr sz="2400"/>
          </a:p>
          <a:p>
            <a:pPr indent="0" lvl="0" marL="0" rtl="0" algn="l">
              <a:lnSpc>
                <a:spcPct val="150000"/>
              </a:lnSpc>
              <a:spcBef>
                <a:spcPts val="1000"/>
              </a:spcBef>
              <a:spcAft>
                <a:spcPts val="0"/>
              </a:spcAft>
              <a:buClr>
                <a:srgbClr val="5C5C5C"/>
              </a:buClr>
              <a:buSzPct val="90089"/>
              <a:buNone/>
            </a:pPr>
            <a:r>
              <a:t/>
            </a:r>
            <a:endParaRPr sz="2400"/>
          </a:p>
        </p:txBody>
      </p:sp>
      <p:pic>
        <p:nvPicPr>
          <p:cNvPr id="331" name="Google Shape;331;p11"/>
          <p:cNvPicPr preferRelativeResize="0"/>
          <p:nvPr/>
        </p:nvPicPr>
        <p:blipFill rotWithShape="1">
          <a:blip r:embed="rId3">
            <a:alphaModFix/>
          </a:blip>
          <a:srcRect b="0" l="0" r="0" t="0"/>
          <a:stretch/>
        </p:blipFill>
        <p:spPr>
          <a:xfrm>
            <a:off x="5976161" y="2567342"/>
            <a:ext cx="3051629" cy="327839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12"/>
          <p:cNvSpPr txBox="1"/>
          <p:nvPr/>
        </p:nvSpPr>
        <p:spPr>
          <a:xfrm>
            <a:off x="6706314" y="-1671057"/>
            <a:ext cx="5528128" cy="109875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800"/>
              <a:buFont typeface="Arial"/>
              <a:buNone/>
            </a:pPr>
            <a:r>
              <a:rPr b="0" i="0" lang="en-CA" sz="70800" u="none" cap="none" strike="noStrike">
                <a:solidFill>
                  <a:srgbClr val="38C6F4"/>
                </a:solidFill>
                <a:latin typeface="Merriweather Black"/>
                <a:ea typeface="Merriweather Black"/>
                <a:cs typeface="Merriweather Black"/>
                <a:sym typeface="Merriweather Black"/>
              </a:rPr>
              <a:t>2</a:t>
            </a:r>
            <a:endParaRPr b="0" i="0" sz="1200" u="none" cap="none" strike="noStrike">
              <a:solidFill>
                <a:srgbClr val="000000"/>
              </a:solidFill>
              <a:latin typeface="Arial"/>
              <a:ea typeface="Arial"/>
              <a:cs typeface="Arial"/>
              <a:sym typeface="Arial"/>
            </a:endParaRPr>
          </a:p>
        </p:txBody>
      </p:sp>
      <p:sp>
        <p:nvSpPr>
          <p:cNvPr id="337" name="Google Shape;337;p12"/>
          <p:cNvSpPr txBox="1"/>
          <p:nvPr>
            <p:ph idx="1" type="body"/>
          </p:nvPr>
        </p:nvSpPr>
        <p:spPr>
          <a:xfrm>
            <a:off x="471566" y="2650745"/>
            <a:ext cx="4120264" cy="23733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5C5C5C"/>
              </a:buClr>
              <a:buSzPts val="5000"/>
              <a:buNone/>
            </a:pPr>
            <a:r>
              <a:rPr lang="en-CA" sz="5000">
                <a:latin typeface="Lato Black"/>
                <a:ea typeface="Lato Black"/>
                <a:cs typeface="Lato Black"/>
                <a:sym typeface="Lato Black"/>
              </a:rPr>
              <a:t>Crecimiento y desarrollo</a:t>
            </a:r>
            <a:endParaRPr/>
          </a:p>
          <a:p>
            <a:pPr indent="0" lvl="0" marL="0" rtl="0" algn="l">
              <a:lnSpc>
                <a:spcPct val="150000"/>
              </a:lnSpc>
              <a:spcBef>
                <a:spcPts val="1000"/>
              </a:spcBef>
              <a:spcAft>
                <a:spcPts val="0"/>
              </a:spcAft>
              <a:buClr>
                <a:srgbClr val="5C5C5C"/>
              </a:buClr>
              <a:buSzPts val="5000"/>
              <a:buNone/>
            </a:pPr>
            <a:r>
              <a:t/>
            </a:r>
            <a:endParaRPr sz="5000">
              <a:latin typeface="Lato Black"/>
              <a:ea typeface="Lato Black"/>
              <a:cs typeface="Lato Black"/>
              <a:sym typeface="Lato Black"/>
            </a:endParaRPr>
          </a:p>
          <a:p>
            <a:pPr indent="0" lvl="0" marL="0" rtl="0" algn="l">
              <a:lnSpc>
                <a:spcPct val="150000"/>
              </a:lnSpc>
              <a:spcBef>
                <a:spcPts val="1000"/>
              </a:spcBef>
              <a:spcAft>
                <a:spcPts val="0"/>
              </a:spcAft>
              <a:buClr>
                <a:srgbClr val="5C5C5C"/>
              </a:buClr>
              <a:buSzPts val="5000"/>
              <a:buNone/>
            </a:pPr>
            <a:r>
              <a:t/>
            </a:r>
            <a:endParaRPr sz="5000">
              <a:latin typeface="Lato Black"/>
              <a:ea typeface="Lato Black"/>
              <a:cs typeface="Lato Black"/>
              <a:sym typeface="Lato Black"/>
            </a:endParaRPr>
          </a:p>
        </p:txBody>
      </p:sp>
      <p:grpSp>
        <p:nvGrpSpPr>
          <p:cNvPr id="338" name="Google Shape;338;p12"/>
          <p:cNvGrpSpPr/>
          <p:nvPr/>
        </p:nvGrpSpPr>
        <p:grpSpPr>
          <a:xfrm>
            <a:off x="4540759" y="814668"/>
            <a:ext cx="7246682" cy="6904242"/>
            <a:chOff x="179566" y="-95898"/>
            <a:chExt cx="5281864" cy="4762679"/>
          </a:xfrm>
        </p:grpSpPr>
        <p:grpSp>
          <p:nvGrpSpPr>
            <p:cNvPr id="339" name="Google Shape;339;p12"/>
            <p:cNvGrpSpPr/>
            <p:nvPr/>
          </p:nvGrpSpPr>
          <p:grpSpPr>
            <a:xfrm>
              <a:off x="413752" y="-95898"/>
              <a:ext cx="5047678" cy="4762679"/>
              <a:chOff x="318502" y="-305448"/>
              <a:chExt cx="5047678" cy="4762679"/>
            </a:xfrm>
          </p:grpSpPr>
          <p:sp>
            <p:nvSpPr>
              <p:cNvPr id="340" name="Google Shape;340;p12"/>
              <p:cNvSpPr/>
              <p:nvPr/>
            </p:nvSpPr>
            <p:spPr>
              <a:xfrm>
                <a:off x="2902638" y="-158352"/>
                <a:ext cx="1848628" cy="155406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12"/>
              <p:cNvSpPr txBox="1"/>
              <p:nvPr/>
            </p:nvSpPr>
            <p:spPr>
              <a:xfrm>
                <a:off x="3121015" y="-305448"/>
                <a:ext cx="1848628" cy="1554064"/>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262626"/>
                  </a:buClr>
                  <a:buSzPts val="1600"/>
                  <a:buFont typeface="Lato"/>
                  <a:buNone/>
                </a:pPr>
                <a:r>
                  <a:rPr b="0" i="0" lang="en-CA" sz="1800" u="none" cap="none" strike="noStrike">
                    <a:solidFill>
                      <a:srgbClr val="262626"/>
                    </a:solidFill>
                    <a:highlight>
                      <a:srgbClr val="00FFFF"/>
                    </a:highlight>
                    <a:latin typeface="Lato"/>
                    <a:ea typeface="Lato"/>
                    <a:cs typeface="Lato"/>
                    <a:sym typeface="Lato"/>
                  </a:rPr>
                  <a:t>Infección provocada por el consumo de agua no apta o por saneamiento e higiene deficientes</a:t>
                </a:r>
                <a:endParaRPr b="0" i="0" sz="1600" u="none" cap="none" strike="noStrike">
                  <a:solidFill>
                    <a:srgbClr val="000000"/>
                  </a:solidFill>
                  <a:highlight>
                    <a:srgbClr val="00FFFF"/>
                  </a:highlight>
                  <a:latin typeface="Arial"/>
                  <a:ea typeface="Arial"/>
                  <a:cs typeface="Arial"/>
                  <a:sym typeface="Arial"/>
                </a:endParaRPr>
              </a:p>
            </p:txBody>
          </p:sp>
          <p:sp>
            <p:nvSpPr>
              <p:cNvPr id="342" name="Google Shape;342;p12"/>
              <p:cNvSpPr/>
              <p:nvPr/>
            </p:nvSpPr>
            <p:spPr>
              <a:xfrm>
                <a:off x="755346" y="114857"/>
                <a:ext cx="4061748" cy="3464391"/>
              </a:xfrm>
              <a:custGeom>
                <a:rect b="b" l="l" r="r" t="t"/>
                <a:pathLst>
                  <a:path extrusionOk="0" h="120000" w="120000">
                    <a:moveTo>
                      <a:pt x="111388" y="37279"/>
                    </a:moveTo>
                    <a:lnTo>
                      <a:pt x="111388" y="37279"/>
                    </a:lnTo>
                    <a:cubicBezTo>
                      <a:pt x="113777" y="42605"/>
                      <a:pt x="115312" y="48270"/>
                      <a:pt x="115936" y="54067"/>
                    </a:cubicBezTo>
                    <a:lnTo>
                      <a:pt x="119662" y="54057"/>
                    </a:lnTo>
                    <a:lnTo>
                      <a:pt x="113445" y="59846"/>
                    </a:lnTo>
                    <a:lnTo>
                      <a:pt x="106552" y="54094"/>
                    </a:lnTo>
                    <a:lnTo>
                      <a:pt x="110275" y="54084"/>
                    </a:lnTo>
                    <a:lnTo>
                      <a:pt x="110275" y="54084"/>
                    </a:lnTo>
                    <a:cubicBezTo>
                      <a:pt x="109661" y="49076"/>
                      <a:pt x="108271" y="44190"/>
                      <a:pt x="106154" y="39593"/>
                    </a:cubicBezTo>
                    <a:close/>
                  </a:path>
                </a:pathLst>
              </a:custGeom>
              <a:solidFill>
                <a:srgbClr val="FFFFFF"/>
              </a:solidFill>
              <a:ln cap="flat" cmpd="sng" w="12700">
                <a:solidFill>
                  <a:srgbClr val="26262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12"/>
              <p:cNvSpPr/>
              <p:nvPr/>
            </p:nvSpPr>
            <p:spPr>
              <a:xfrm>
                <a:off x="3574141" y="2046531"/>
                <a:ext cx="1792039" cy="110347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12"/>
              <p:cNvSpPr txBox="1"/>
              <p:nvPr/>
            </p:nvSpPr>
            <p:spPr>
              <a:xfrm>
                <a:off x="3574141" y="1944495"/>
                <a:ext cx="1792039" cy="1103478"/>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262626"/>
                  </a:buClr>
                  <a:buSzPts val="1600"/>
                  <a:buFont typeface="Lato"/>
                  <a:buNone/>
                </a:pPr>
                <a:r>
                  <a:rPr b="0" i="0" lang="en-CA" sz="1800" u="none" cap="none" strike="noStrike">
                    <a:solidFill>
                      <a:srgbClr val="262626"/>
                    </a:solidFill>
                    <a:highlight>
                      <a:srgbClr val="00FFFF"/>
                    </a:highlight>
                    <a:latin typeface="Lato"/>
                    <a:ea typeface="Lato"/>
                    <a:cs typeface="Lato"/>
                    <a:sym typeface="Lato"/>
                  </a:rPr>
                  <a:t>Daño intestinal y mala absorción de nutrientes</a:t>
                </a:r>
                <a:endParaRPr b="0" i="0" sz="1600" u="none" cap="none" strike="noStrike">
                  <a:solidFill>
                    <a:srgbClr val="000000"/>
                  </a:solidFill>
                  <a:highlight>
                    <a:srgbClr val="00FFFF"/>
                  </a:highlight>
                  <a:latin typeface="Arial"/>
                  <a:ea typeface="Arial"/>
                  <a:cs typeface="Arial"/>
                  <a:sym typeface="Arial"/>
                </a:endParaRPr>
              </a:p>
            </p:txBody>
          </p:sp>
          <p:sp>
            <p:nvSpPr>
              <p:cNvPr id="345" name="Google Shape;345;p12"/>
              <p:cNvSpPr/>
              <p:nvPr/>
            </p:nvSpPr>
            <p:spPr>
              <a:xfrm>
                <a:off x="849178" y="203640"/>
                <a:ext cx="4061748" cy="3464391"/>
              </a:xfrm>
              <a:custGeom>
                <a:rect b="b" l="l" r="r" t="t"/>
                <a:pathLst>
                  <a:path extrusionOk="0" h="120000" w="120000">
                    <a:moveTo>
                      <a:pt x="102276" y="96841"/>
                    </a:moveTo>
                    <a:cubicBezTo>
                      <a:pt x="99237" y="100278"/>
                      <a:pt x="95784" y="103331"/>
                      <a:pt x="91994" y="105932"/>
                    </a:cubicBezTo>
                    <a:lnTo>
                      <a:pt x="94004" y="109445"/>
                    </a:lnTo>
                    <a:lnTo>
                      <a:pt x="86270" y="105918"/>
                    </a:lnTo>
                    <a:lnTo>
                      <a:pt x="86978" y="97164"/>
                    </a:lnTo>
                    <a:lnTo>
                      <a:pt x="88988" y="100676"/>
                    </a:lnTo>
                    <a:cubicBezTo>
                      <a:pt x="92234" y="98456"/>
                      <a:pt x="95204" y="95869"/>
                      <a:pt x="97835" y="92971"/>
                    </a:cubicBezTo>
                    <a:close/>
                  </a:path>
                </a:pathLst>
              </a:custGeom>
              <a:solidFill>
                <a:srgbClr val="FFFFFF"/>
              </a:solidFill>
              <a:ln cap="flat" cmpd="sng" w="12700">
                <a:solidFill>
                  <a:srgbClr val="26262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12"/>
              <p:cNvSpPr/>
              <p:nvPr/>
            </p:nvSpPr>
            <p:spPr>
              <a:xfrm>
                <a:off x="2019875" y="3186218"/>
                <a:ext cx="1711105" cy="127101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12"/>
              <p:cNvSpPr txBox="1"/>
              <p:nvPr/>
            </p:nvSpPr>
            <p:spPr>
              <a:xfrm>
                <a:off x="2019875" y="3186218"/>
                <a:ext cx="1958650" cy="1271013"/>
              </a:xfrm>
              <a:prstGeom prst="rect">
                <a:avLst/>
              </a:prstGeom>
              <a:noFill/>
              <a:ln>
                <a:noFill/>
              </a:ln>
            </p:spPr>
            <p:txBody>
              <a:bodyPr anchorCtr="0" anchor="t" bIns="20300" lIns="20300" spcFirstLastPara="1" rIns="20300" wrap="square" tIns="20300">
                <a:noAutofit/>
              </a:bodyPr>
              <a:lstStyle/>
              <a:p>
                <a:pPr indent="0" lvl="0" marL="0" marR="0" rtl="0" algn="ctr">
                  <a:lnSpc>
                    <a:spcPct val="90000"/>
                  </a:lnSpc>
                  <a:spcBef>
                    <a:spcPts val="0"/>
                  </a:spcBef>
                  <a:spcAft>
                    <a:spcPts val="0"/>
                  </a:spcAft>
                  <a:buClr>
                    <a:srgbClr val="262626"/>
                  </a:buClr>
                  <a:buSzPts val="1600"/>
                  <a:buFont typeface="Lato"/>
                  <a:buNone/>
                </a:pPr>
                <a:r>
                  <a:rPr b="0" i="0" lang="en-CA" sz="1800" u="none" cap="none" strike="noStrike">
                    <a:solidFill>
                      <a:srgbClr val="262626"/>
                    </a:solidFill>
                    <a:highlight>
                      <a:srgbClr val="00FFFF"/>
                    </a:highlight>
                    <a:latin typeface="Lato"/>
                    <a:ea typeface="Lato"/>
                    <a:cs typeface="Lato"/>
                    <a:sym typeface="Lato"/>
                  </a:rPr>
                  <a:t>Desnutrición</a:t>
                </a:r>
                <a:endParaRPr b="0" i="0" sz="1600" u="none" cap="none" strike="noStrike">
                  <a:solidFill>
                    <a:srgbClr val="000000"/>
                  </a:solidFill>
                  <a:highlight>
                    <a:srgbClr val="00FFFF"/>
                  </a:highlight>
                  <a:latin typeface="Arial"/>
                  <a:ea typeface="Arial"/>
                  <a:cs typeface="Arial"/>
                  <a:sym typeface="Arial"/>
                </a:endParaRPr>
              </a:p>
              <a:p>
                <a:pPr indent="0" lvl="0" marL="0" marR="0" rtl="0" algn="ctr">
                  <a:lnSpc>
                    <a:spcPct val="90000"/>
                  </a:lnSpc>
                  <a:spcBef>
                    <a:spcPts val="560"/>
                  </a:spcBef>
                  <a:spcAft>
                    <a:spcPts val="0"/>
                  </a:spcAft>
                  <a:buClr>
                    <a:srgbClr val="262626"/>
                  </a:buClr>
                  <a:buSzPts val="1600"/>
                  <a:buFont typeface="Lato"/>
                  <a:buNone/>
                </a:pPr>
                <a:r>
                  <a:rPr b="0" i="0" lang="en-CA" sz="1800" u="none" cap="none" strike="noStrike">
                    <a:solidFill>
                      <a:srgbClr val="262626"/>
                    </a:solidFill>
                    <a:highlight>
                      <a:srgbClr val="00FFFF"/>
                    </a:highlight>
                    <a:latin typeface="Lato"/>
                    <a:ea typeface="Lato"/>
                    <a:cs typeface="Lato"/>
                    <a:sym typeface="Lato"/>
                  </a:rPr>
                  <a:t>Crecimiento y desarrollo cognitivo lentos</a:t>
                </a:r>
                <a:endParaRPr b="0" i="0" sz="1600" u="none" cap="none" strike="noStrike">
                  <a:solidFill>
                    <a:srgbClr val="000000"/>
                  </a:solidFill>
                  <a:highlight>
                    <a:srgbClr val="00FFFF"/>
                  </a:highlight>
                  <a:latin typeface="Arial"/>
                  <a:ea typeface="Arial"/>
                  <a:cs typeface="Arial"/>
                  <a:sym typeface="Arial"/>
                </a:endParaRPr>
              </a:p>
            </p:txBody>
          </p:sp>
          <p:sp>
            <p:nvSpPr>
              <p:cNvPr id="348" name="Google Shape;348;p12"/>
              <p:cNvSpPr/>
              <p:nvPr/>
            </p:nvSpPr>
            <p:spPr>
              <a:xfrm>
                <a:off x="758515" y="322946"/>
                <a:ext cx="4061748" cy="3464391"/>
              </a:xfrm>
              <a:custGeom>
                <a:rect b="b" l="l" r="r" t="t"/>
                <a:pathLst>
                  <a:path extrusionOk="0" h="120000" w="120000">
                    <a:moveTo>
                      <a:pt x="37703" y="111270"/>
                    </a:moveTo>
                    <a:lnTo>
                      <a:pt x="37703" y="111270"/>
                    </a:lnTo>
                    <a:cubicBezTo>
                      <a:pt x="31687" y="108691"/>
                      <a:pt x="26170" y="105089"/>
                      <a:pt x="21403" y="100626"/>
                    </a:cubicBezTo>
                    <a:lnTo>
                      <a:pt x="18504" y="103156"/>
                    </a:lnTo>
                    <a:lnTo>
                      <a:pt x="19977" y="94943"/>
                    </a:lnTo>
                    <a:lnTo>
                      <a:pt x="28807" y="94161"/>
                    </a:lnTo>
                    <a:lnTo>
                      <a:pt x="25914" y="96687"/>
                    </a:lnTo>
                    <a:lnTo>
                      <a:pt x="25914" y="96687"/>
                    </a:lnTo>
                    <a:cubicBezTo>
                      <a:pt x="30114" y="100432"/>
                      <a:pt x="34927" y="103459"/>
                      <a:pt x="40152" y="105640"/>
                    </a:cubicBezTo>
                    <a:close/>
                  </a:path>
                </a:pathLst>
              </a:custGeom>
              <a:solidFill>
                <a:srgbClr val="FFFFFF"/>
              </a:solidFill>
              <a:ln cap="flat" cmpd="sng" w="12700">
                <a:solidFill>
                  <a:srgbClr val="26262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12"/>
              <p:cNvSpPr/>
              <p:nvPr/>
            </p:nvSpPr>
            <p:spPr>
              <a:xfrm>
                <a:off x="318502" y="2046531"/>
                <a:ext cx="1567555" cy="110347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12"/>
              <p:cNvSpPr txBox="1"/>
              <p:nvPr/>
            </p:nvSpPr>
            <p:spPr>
              <a:xfrm>
                <a:off x="318502" y="2046531"/>
                <a:ext cx="1567555" cy="1103478"/>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262626"/>
                  </a:buClr>
                  <a:buSzPts val="1600"/>
                  <a:buFont typeface="Lato"/>
                  <a:buNone/>
                </a:pPr>
                <a:r>
                  <a:rPr b="0" i="0" lang="en-CA" sz="1800" u="none" cap="none" strike="noStrike">
                    <a:solidFill>
                      <a:srgbClr val="262626"/>
                    </a:solidFill>
                    <a:highlight>
                      <a:srgbClr val="00FFFF"/>
                    </a:highlight>
                    <a:latin typeface="Lato"/>
                    <a:ea typeface="Lato"/>
                    <a:cs typeface="Lato"/>
                    <a:sym typeface="Lato"/>
                  </a:rPr>
                  <a:t>Vulnerabilidad a infecciones</a:t>
                </a:r>
                <a:endParaRPr b="0" i="0" sz="1600" u="none" cap="none" strike="noStrike">
                  <a:solidFill>
                    <a:srgbClr val="000000"/>
                  </a:solidFill>
                  <a:highlight>
                    <a:srgbClr val="00FFFF"/>
                  </a:highlight>
                  <a:latin typeface="Arial"/>
                  <a:ea typeface="Arial"/>
                  <a:cs typeface="Arial"/>
                  <a:sym typeface="Arial"/>
                </a:endParaRPr>
              </a:p>
            </p:txBody>
          </p:sp>
          <p:sp>
            <p:nvSpPr>
              <p:cNvPr id="351" name="Google Shape;351;p12"/>
              <p:cNvSpPr/>
              <p:nvPr/>
            </p:nvSpPr>
            <p:spPr>
              <a:xfrm>
                <a:off x="755346" y="318929"/>
                <a:ext cx="4061748" cy="3464391"/>
              </a:xfrm>
              <a:custGeom>
                <a:rect b="b" l="l" r="r" t="t"/>
                <a:pathLst>
                  <a:path extrusionOk="0" h="120000" w="120000">
                    <a:moveTo>
                      <a:pt x="3746" y="59838"/>
                    </a:moveTo>
                    <a:lnTo>
                      <a:pt x="3746" y="59838"/>
                    </a:lnTo>
                    <a:cubicBezTo>
                      <a:pt x="3772" y="50808"/>
                      <a:pt x="6004" y="41919"/>
                      <a:pt x="10250" y="33933"/>
                    </a:cubicBezTo>
                    <a:lnTo>
                      <a:pt x="7023" y="31816"/>
                    </a:lnTo>
                    <a:lnTo>
                      <a:pt x="15492" y="30811"/>
                    </a:lnTo>
                    <a:lnTo>
                      <a:pt x="18308" y="39218"/>
                    </a:lnTo>
                    <a:lnTo>
                      <a:pt x="15081" y="37101"/>
                    </a:lnTo>
                    <a:cubicBezTo>
                      <a:pt x="11348" y="44129"/>
                      <a:pt x="9388" y="51931"/>
                      <a:pt x="9364" y="59854"/>
                    </a:cubicBezTo>
                    <a:close/>
                  </a:path>
                </a:pathLst>
              </a:custGeom>
              <a:solidFill>
                <a:srgbClr val="FFFFFF"/>
              </a:solidFill>
              <a:ln cap="flat" cmpd="sng" w="12700">
                <a:solidFill>
                  <a:srgbClr val="26262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12"/>
              <p:cNvSpPr/>
              <p:nvPr/>
            </p:nvSpPr>
            <p:spPr>
              <a:xfrm>
                <a:off x="994900" y="87128"/>
                <a:ext cx="1501174" cy="106310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12"/>
              <p:cNvSpPr txBox="1"/>
              <p:nvPr/>
            </p:nvSpPr>
            <p:spPr>
              <a:xfrm>
                <a:off x="919668" y="185514"/>
                <a:ext cx="1501174" cy="1063102"/>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262626"/>
                  </a:buClr>
                  <a:buSzPts val="1600"/>
                  <a:buFont typeface="Lato"/>
                  <a:buNone/>
                </a:pPr>
                <a:r>
                  <a:rPr b="0" i="0" lang="en-CA" sz="1800" u="none" cap="none" strike="noStrike">
                    <a:solidFill>
                      <a:srgbClr val="262626"/>
                    </a:solidFill>
                    <a:highlight>
                      <a:srgbClr val="00FFFF"/>
                    </a:highlight>
                    <a:latin typeface="Lato"/>
                    <a:ea typeface="Lato"/>
                    <a:cs typeface="Lato"/>
                    <a:sym typeface="Lato"/>
                  </a:rPr>
                  <a:t>Más infecciones e impactos en la salud </a:t>
                </a:r>
                <a:endParaRPr b="0" i="0" sz="1600" u="none" cap="none" strike="noStrike">
                  <a:solidFill>
                    <a:srgbClr val="000000"/>
                  </a:solidFill>
                  <a:highlight>
                    <a:srgbClr val="00FFFF"/>
                  </a:highlight>
                  <a:latin typeface="Arial"/>
                  <a:ea typeface="Arial"/>
                  <a:cs typeface="Arial"/>
                  <a:sym typeface="Arial"/>
                </a:endParaRPr>
              </a:p>
            </p:txBody>
          </p:sp>
          <p:sp>
            <p:nvSpPr>
              <p:cNvPr id="354" name="Google Shape;354;p12"/>
              <p:cNvSpPr/>
              <p:nvPr/>
            </p:nvSpPr>
            <p:spPr>
              <a:xfrm>
                <a:off x="791039" y="55945"/>
                <a:ext cx="3990360" cy="3990360"/>
              </a:xfrm>
              <a:custGeom>
                <a:rect b="b" l="l" r="r" t="t"/>
                <a:pathLst>
                  <a:path extrusionOk="0" h="120000" w="120000">
                    <a:moveTo>
                      <a:pt x="50309" y="4784"/>
                    </a:moveTo>
                    <a:cubicBezTo>
                      <a:pt x="52989" y="4310"/>
                      <a:pt x="55701" y="4033"/>
                      <a:pt x="58421" y="3956"/>
                    </a:cubicBezTo>
                    <a:lnTo>
                      <a:pt x="58693" y="45"/>
                    </a:lnTo>
                    <a:lnTo>
                      <a:pt x="63689" y="7014"/>
                    </a:lnTo>
                    <a:lnTo>
                      <a:pt x="57737" y="13783"/>
                    </a:lnTo>
                    <a:lnTo>
                      <a:pt x="58009" y="9874"/>
                    </a:lnTo>
                    <a:lnTo>
                      <a:pt x="58009" y="9874"/>
                    </a:lnTo>
                    <a:cubicBezTo>
                      <a:pt x="55769" y="9965"/>
                      <a:pt x="53538" y="10209"/>
                      <a:pt x="51330" y="10606"/>
                    </a:cubicBezTo>
                    <a:close/>
                  </a:path>
                </a:pathLst>
              </a:custGeom>
              <a:solidFill>
                <a:srgbClr val="FFFFFF"/>
              </a:solidFill>
              <a:ln cap="flat" cmpd="sng" w="12700">
                <a:solidFill>
                  <a:srgbClr val="26262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55" name="Google Shape;355;p12"/>
            <p:cNvPicPr preferRelativeResize="0"/>
            <p:nvPr/>
          </p:nvPicPr>
          <p:blipFill rotWithShape="1">
            <a:blip r:embed="rId3">
              <a:alphaModFix/>
            </a:blip>
            <a:srcRect b="0" l="0" r="0" t="0"/>
            <a:stretch/>
          </p:blipFill>
          <p:spPr>
            <a:xfrm>
              <a:off x="179566" y="549887"/>
              <a:ext cx="854984" cy="943170"/>
            </a:xfrm>
            <a:prstGeom prst="rect">
              <a:avLst/>
            </a:prstGeom>
            <a:noFill/>
            <a:ln>
              <a:noFill/>
            </a:ln>
          </p:spPr>
        </p:pic>
        <p:pic>
          <p:nvPicPr>
            <p:cNvPr descr="N:\Education Program Development\Images (CAWST's)\Noun Project Images\noun_543687.png" id="356" name="Google Shape;356;p12"/>
            <p:cNvPicPr preferRelativeResize="0"/>
            <p:nvPr/>
          </p:nvPicPr>
          <p:blipFill rotWithShape="1">
            <a:blip r:embed="rId4">
              <a:alphaModFix/>
            </a:blip>
            <a:srcRect b="0" l="0" r="0" t="0"/>
            <a:stretch/>
          </p:blipFill>
          <p:spPr>
            <a:xfrm>
              <a:off x="2792447" y="1931613"/>
              <a:ext cx="1086071" cy="1086072"/>
            </a:xfrm>
            <a:prstGeom prst="rect">
              <a:avLst/>
            </a:prstGeom>
            <a:noFill/>
            <a:ln>
              <a:noFill/>
            </a:ln>
          </p:spPr>
        </p:pic>
      </p:grpSp>
      <p:sp>
        <p:nvSpPr>
          <p:cNvPr id="357" name="Google Shape;357;p12"/>
          <p:cNvSpPr/>
          <p:nvPr/>
        </p:nvSpPr>
        <p:spPr>
          <a:xfrm>
            <a:off x="422304" y="5984114"/>
            <a:ext cx="273231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rgbClr val="262626"/>
                </a:solidFill>
                <a:latin typeface="Lato"/>
                <a:ea typeface="Lato"/>
                <a:cs typeface="Lato"/>
                <a:sym typeface="Lato"/>
              </a:rPr>
              <a:t>Figura adaptada de Guerrant et al., 2008</a:t>
            </a:r>
            <a:endParaRPr b="0" i="0" sz="1400" u="none" cap="none" strike="noStrike">
              <a:solidFill>
                <a:srgbClr val="000000"/>
              </a:solidFill>
              <a:latin typeface="Arial"/>
              <a:ea typeface="Arial"/>
              <a:cs typeface="Arial"/>
              <a:sym typeface="Arial"/>
            </a:endParaRPr>
          </a:p>
        </p:txBody>
      </p:sp>
      <p:sp>
        <p:nvSpPr>
          <p:cNvPr id="358" name="Google Shape;35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
        <p:nvSpPr>
          <p:cNvPr id="359" name="Google Shape;359;p12"/>
          <p:cNvSpPr txBox="1"/>
          <p:nvPr>
            <p:ph type="title"/>
          </p:nvPr>
        </p:nvSpPr>
        <p:spPr>
          <a:xfrm>
            <a:off x="838200" y="349481"/>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5C5C"/>
              </a:buClr>
              <a:buSzPct val="92592"/>
              <a:buFont typeface="Lato Light"/>
              <a:buNone/>
            </a:pPr>
            <a:r>
              <a:rPr b="1" lang="en-CA" sz="4800">
                <a:solidFill>
                  <a:schemeClr val="accent1"/>
                </a:solidFill>
                <a:latin typeface="Lato"/>
                <a:ea typeface="Lato"/>
                <a:cs typeface="Lato"/>
                <a:sym typeface="Lato"/>
              </a:rPr>
              <a:t>¿Por qué es importante el agua segura para el consumo?</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13"/>
          <p:cNvSpPr txBox="1"/>
          <p:nvPr/>
        </p:nvSpPr>
        <p:spPr>
          <a:xfrm>
            <a:off x="7578701" y="-1283635"/>
            <a:ext cx="5528128" cy="86484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5600"/>
              <a:buFont typeface="Arial"/>
              <a:buNone/>
            </a:pPr>
            <a:r>
              <a:rPr b="0" i="0" lang="en-CA" sz="55600" u="none" cap="none" strike="noStrike">
                <a:solidFill>
                  <a:srgbClr val="38C6F4"/>
                </a:solidFill>
                <a:latin typeface="Merriweather Black"/>
                <a:ea typeface="Merriweather Black"/>
                <a:cs typeface="Merriweather Black"/>
                <a:sym typeface="Merriweather Black"/>
              </a:rPr>
              <a:t>3</a:t>
            </a:r>
            <a:endParaRPr b="0" i="0" sz="1100" u="none" cap="none" strike="noStrike">
              <a:solidFill>
                <a:srgbClr val="000000"/>
              </a:solidFill>
              <a:latin typeface="Arial"/>
              <a:ea typeface="Arial"/>
              <a:cs typeface="Arial"/>
              <a:sym typeface="Arial"/>
            </a:endParaRPr>
          </a:p>
        </p:txBody>
      </p:sp>
      <p:sp>
        <p:nvSpPr>
          <p:cNvPr id="366" name="Google Shape;366;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
        <p:nvSpPr>
          <p:cNvPr id="367" name="Google Shape;367;p13"/>
          <p:cNvSpPr txBox="1"/>
          <p:nvPr>
            <p:ph idx="1" type="body"/>
          </p:nvPr>
        </p:nvSpPr>
        <p:spPr>
          <a:xfrm>
            <a:off x="838200" y="1808163"/>
            <a:ext cx="5339623" cy="435768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50000"/>
              </a:lnSpc>
              <a:spcBef>
                <a:spcPts val="0"/>
              </a:spcBef>
              <a:spcAft>
                <a:spcPts val="0"/>
              </a:spcAft>
              <a:buClr>
                <a:srgbClr val="5C5C5C"/>
              </a:buClr>
              <a:buSzPct val="100000"/>
              <a:buNone/>
            </a:pPr>
            <a:r>
              <a:rPr lang="en-CA" sz="5000">
                <a:latin typeface="Lato Black"/>
                <a:ea typeface="Lato Black"/>
                <a:cs typeface="Lato Black"/>
                <a:sym typeface="Lato Black"/>
              </a:rPr>
              <a:t>Oportunidades</a:t>
            </a:r>
            <a:endParaRPr/>
          </a:p>
          <a:p>
            <a:pPr indent="0" lvl="0" marL="0" rtl="0" algn="l">
              <a:lnSpc>
                <a:spcPct val="150000"/>
              </a:lnSpc>
              <a:spcBef>
                <a:spcPts val="1000"/>
              </a:spcBef>
              <a:spcAft>
                <a:spcPts val="0"/>
              </a:spcAft>
              <a:buClr>
                <a:srgbClr val="5C5C5C"/>
              </a:buClr>
              <a:buSzPct val="35012"/>
              <a:buNone/>
            </a:pPr>
            <a:br>
              <a:rPr lang="en-CA"/>
            </a:br>
            <a:r>
              <a:rPr lang="en-CA" sz="2600"/>
              <a:t>Las oportunidades laborales y escolares disminuyen si:</a:t>
            </a:r>
            <a:endParaRPr sz="2600"/>
          </a:p>
          <a:p>
            <a:pPr indent="-342900" lvl="0" marL="342900" rtl="0" algn="l">
              <a:lnSpc>
                <a:spcPct val="150000"/>
              </a:lnSpc>
              <a:spcBef>
                <a:spcPts val="1000"/>
              </a:spcBef>
              <a:spcAft>
                <a:spcPts val="0"/>
              </a:spcAft>
              <a:buClr>
                <a:srgbClr val="38C6F4"/>
              </a:buClr>
              <a:buSzPct val="100000"/>
              <a:buFont typeface="Arial"/>
              <a:buChar char="•"/>
            </a:pPr>
            <a:r>
              <a:rPr lang="en-CA" sz="2600"/>
              <a:t>Se pasa más tiempo en casa enfermo o cuidando a enfermos</a:t>
            </a:r>
            <a:endParaRPr sz="2600"/>
          </a:p>
          <a:p>
            <a:pPr indent="-342900" lvl="0" marL="342900" rtl="0" algn="l">
              <a:lnSpc>
                <a:spcPct val="150000"/>
              </a:lnSpc>
              <a:spcBef>
                <a:spcPts val="1000"/>
              </a:spcBef>
              <a:spcAft>
                <a:spcPts val="0"/>
              </a:spcAft>
              <a:buClr>
                <a:srgbClr val="38C6F4"/>
              </a:buClr>
              <a:buSzPct val="100000"/>
              <a:buFont typeface="Arial"/>
              <a:buChar char="•"/>
            </a:pPr>
            <a:r>
              <a:rPr lang="en-CA" sz="2600"/>
              <a:t>Se retrasa el desarrollo en el crecimiento por la desnutrición</a:t>
            </a:r>
            <a:endParaRPr sz="2600"/>
          </a:p>
          <a:p>
            <a:pPr indent="-225425" lvl="0" marL="342900" rtl="0" algn="l">
              <a:lnSpc>
                <a:spcPct val="150000"/>
              </a:lnSpc>
              <a:spcBef>
                <a:spcPts val="1000"/>
              </a:spcBef>
              <a:spcAft>
                <a:spcPts val="0"/>
              </a:spcAft>
              <a:buClr>
                <a:srgbClr val="38C6F4"/>
              </a:buClr>
              <a:buSzPct val="100000"/>
              <a:buFont typeface="Arial"/>
              <a:buNone/>
            </a:pPr>
            <a:r>
              <a:t/>
            </a:r>
            <a:endParaRPr/>
          </a:p>
          <a:p>
            <a:pPr indent="0" lvl="0" marL="0" rtl="0" algn="l">
              <a:lnSpc>
                <a:spcPct val="150000"/>
              </a:lnSpc>
              <a:spcBef>
                <a:spcPts val="1000"/>
              </a:spcBef>
              <a:spcAft>
                <a:spcPts val="0"/>
              </a:spcAft>
              <a:buClr>
                <a:srgbClr val="5C5C5C"/>
              </a:buClr>
              <a:buSzPct val="100000"/>
              <a:buNone/>
            </a:pPr>
            <a:r>
              <a:t/>
            </a:r>
            <a:endParaRPr/>
          </a:p>
        </p:txBody>
      </p:sp>
      <p:pic>
        <p:nvPicPr>
          <p:cNvPr descr="N:\Education Program Development\Images (CAWST's)\Noun Project Images\noun_575770.png" id="368" name="Google Shape;368;p13"/>
          <p:cNvPicPr preferRelativeResize="0"/>
          <p:nvPr/>
        </p:nvPicPr>
        <p:blipFill rotWithShape="1">
          <a:blip r:embed="rId3">
            <a:alphaModFix/>
          </a:blip>
          <a:srcRect b="0" l="0" r="0" t="0"/>
          <a:stretch/>
        </p:blipFill>
        <p:spPr>
          <a:xfrm>
            <a:off x="7578701" y="3336725"/>
            <a:ext cx="3463110" cy="3114090"/>
          </a:xfrm>
          <a:prstGeom prst="rect">
            <a:avLst/>
          </a:prstGeom>
          <a:noFill/>
          <a:ln>
            <a:noFill/>
          </a:ln>
        </p:spPr>
      </p:pic>
      <p:sp>
        <p:nvSpPr>
          <p:cNvPr id="369" name="Google Shape;369;p13"/>
          <p:cNvSpPr txBox="1"/>
          <p:nvPr/>
        </p:nvSpPr>
        <p:spPr>
          <a:xfrm>
            <a:off x="4688681" y="3356074"/>
            <a:ext cx="937736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CA"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70" name="Google Shape;370;p13"/>
          <p:cNvSpPr txBox="1"/>
          <p:nvPr>
            <p:ph type="title"/>
          </p:nvPr>
        </p:nvSpPr>
        <p:spPr>
          <a:xfrm>
            <a:off x="838200" y="349481"/>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5C5C"/>
              </a:buClr>
              <a:buSzPct val="92592"/>
              <a:buFont typeface="Lato Light"/>
              <a:buNone/>
            </a:pPr>
            <a:r>
              <a:rPr b="1" lang="en-CA" sz="4800">
                <a:solidFill>
                  <a:schemeClr val="accent1"/>
                </a:solidFill>
                <a:latin typeface="Lato"/>
                <a:ea typeface="Lato"/>
                <a:cs typeface="Lato"/>
                <a:sym typeface="Lato"/>
              </a:rPr>
              <a:t>¿Por qué es importante el agua segura para el consumo?</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14"/>
          <p:cNvPicPr preferRelativeResize="0"/>
          <p:nvPr/>
        </p:nvPicPr>
        <p:blipFill rotWithShape="1">
          <a:blip r:embed="rId3">
            <a:alphaModFix/>
          </a:blip>
          <a:srcRect b="0" l="0" r="0" t="0"/>
          <a:stretch/>
        </p:blipFill>
        <p:spPr>
          <a:xfrm>
            <a:off x="431" y="0"/>
            <a:ext cx="12191138" cy="6858000"/>
          </a:xfrm>
          <a:prstGeom prst="rect">
            <a:avLst/>
          </a:prstGeom>
          <a:noFill/>
          <a:ln>
            <a:noFill/>
          </a:ln>
        </p:spPr>
      </p:pic>
      <p:sp>
        <p:nvSpPr>
          <p:cNvPr id="377" name="Google Shape;377;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CA"/>
              <a:t>‹#›</a:t>
            </a:fld>
            <a:endParaRPr/>
          </a:p>
        </p:txBody>
      </p:sp>
      <p:sp>
        <p:nvSpPr>
          <p:cNvPr id="378" name="Google Shape;378;p14"/>
          <p:cNvSpPr txBox="1"/>
          <p:nvPr/>
        </p:nvSpPr>
        <p:spPr>
          <a:xfrm>
            <a:off x="223234" y="6538900"/>
            <a:ext cx="83873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CA" sz="1400" u="none" cap="none" strike="noStrike">
                <a:solidFill>
                  <a:schemeClr val="lt1"/>
                </a:solidFill>
                <a:latin typeface="Arial"/>
                <a:ea typeface="Arial"/>
                <a:cs typeface="Arial"/>
                <a:sym typeface="Arial"/>
              </a:rPr>
              <a:t>Imagen de Freepik de brgfx</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r>
              <a:rPr lang="en-CA"/>
              <a:t>2</a:t>
            </a:r>
            <a:endParaRPr/>
          </a:p>
        </p:txBody>
      </p:sp>
      <p:sp>
        <p:nvSpPr>
          <p:cNvPr id="132" name="Google Shape;132;p3"/>
          <p:cNvSpPr txBox="1"/>
          <p:nvPr>
            <p:ph type="title"/>
          </p:nvPr>
        </p:nvSpPr>
        <p:spPr>
          <a:xfrm>
            <a:off x="838199" y="1080325"/>
            <a:ext cx="10069945"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CA"/>
              <a:t>Acuerdos de grupo</a:t>
            </a:r>
            <a:br>
              <a:rPr b="1" lang="en-CA"/>
            </a:br>
            <a:r>
              <a:rPr i="1" lang="en-CA"/>
              <a:t>¡</a:t>
            </a:r>
            <a:r>
              <a:rPr i="1" lang="en-CA" sz="3500"/>
              <a:t>Acordemos juntos nuestro espacio de aprendizaje! </a:t>
            </a:r>
            <a:endParaRPr i="1" sz="1900"/>
          </a:p>
        </p:txBody>
      </p:sp>
      <p:sp>
        <p:nvSpPr>
          <p:cNvPr id="133" name="Google Shape;133;p3"/>
          <p:cNvSpPr txBox="1"/>
          <p:nvPr>
            <p:ph type="title"/>
          </p:nvPr>
        </p:nvSpPr>
        <p:spPr>
          <a:xfrm>
            <a:off x="838200" y="28754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CA"/>
              <a:t>Expectativas del Taller</a:t>
            </a:r>
            <a:br>
              <a:rPr lang="en-CA"/>
            </a:br>
            <a:r>
              <a:rPr i="1" lang="en-CA" sz="3500"/>
              <a:t>Qué esperas aprender o practicar en el taller</a:t>
            </a:r>
            <a:endParaRPr i="1" sz="1900"/>
          </a:p>
        </p:txBody>
      </p:sp>
      <p:sp>
        <p:nvSpPr>
          <p:cNvPr id="134" name="Google Shape;134;p3"/>
          <p:cNvSpPr txBox="1"/>
          <p:nvPr>
            <p:ph type="title"/>
          </p:nvPr>
        </p:nvSpPr>
        <p:spPr>
          <a:xfrm>
            <a:off x="838200" y="45612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CA"/>
              <a:t>Estacionamiento</a:t>
            </a:r>
            <a:br>
              <a:rPr b="1" lang="en-CA"/>
            </a:br>
            <a:r>
              <a:rPr i="1" lang="en-CA" sz="3500"/>
              <a:t>Tienes preguntas o dudas, ¡dejémoslas aquí! </a:t>
            </a:r>
            <a:endParaRPr i="1" sz="1900"/>
          </a:p>
        </p:txBody>
      </p:sp>
      <p:pic>
        <p:nvPicPr>
          <p:cNvPr id="135" name="Google Shape;135;p3"/>
          <p:cNvPicPr preferRelativeResize="0"/>
          <p:nvPr/>
        </p:nvPicPr>
        <p:blipFill rotWithShape="1">
          <a:blip r:embed="rId3">
            <a:alphaModFix/>
          </a:blip>
          <a:srcRect b="28350" l="24949" r="25354" t="27206"/>
          <a:stretch/>
        </p:blipFill>
        <p:spPr>
          <a:xfrm>
            <a:off x="9552706" y="2766150"/>
            <a:ext cx="2184515" cy="1953632"/>
          </a:xfrm>
          <a:prstGeom prst="ellipse">
            <a:avLst/>
          </a:prstGeom>
          <a:noFill/>
          <a:ln cap="rnd" cmpd="sng" w="57150">
            <a:solidFill>
              <a:srgbClr val="92D050"/>
            </a:solidFill>
            <a:prstDash val="solid"/>
            <a:round/>
            <a:headEnd len="sm" w="sm" type="none"/>
            <a:tailEnd len="sm" w="sm" type="none"/>
          </a:ln>
        </p:spPr>
      </p:pic>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15"/>
          <p:cNvSpPr txBox="1"/>
          <p:nvPr>
            <p:ph type="title"/>
          </p:nvPr>
        </p:nvSpPr>
        <p:spPr>
          <a:xfrm>
            <a:off x="1273098" y="2606049"/>
            <a:ext cx="77724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b="1" lang="en-CA" sz="6000">
                <a:solidFill>
                  <a:srgbClr val="00B0F0"/>
                </a:solidFill>
              </a:rPr>
              <a:t>¿Qué es </a:t>
            </a:r>
            <a:r>
              <a:rPr b="1" lang="en-CA" sz="6000">
                <a:solidFill>
                  <a:schemeClr val="accent1"/>
                </a:solidFill>
              </a:rPr>
              <a:t>Agua segura para el consumo</a:t>
            </a:r>
            <a:r>
              <a:rPr b="1" lang="en-CA" sz="8000">
                <a:solidFill>
                  <a:schemeClr val="accent1"/>
                </a:solidFill>
              </a:rPr>
              <a:t>?</a:t>
            </a:r>
            <a:endParaRPr b="1" sz="6000">
              <a:solidFill>
                <a:schemeClr val="accent1"/>
              </a:solidFill>
            </a:endParaRPr>
          </a:p>
        </p:txBody>
      </p:sp>
      <p:sp>
        <p:nvSpPr>
          <p:cNvPr id="385" name="Google Shape;385;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CA"/>
              <a:t>‹#›</a:t>
            </a:fld>
            <a:endParaRPr/>
          </a:p>
        </p:txBody>
      </p:sp>
      <p:pic>
        <p:nvPicPr>
          <p:cNvPr id="386" name="Google Shape;386;p15"/>
          <p:cNvPicPr preferRelativeResize="0"/>
          <p:nvPr/>
        </p:nvPicPr>
        <p:blipFill rotWithShape="1">
          <a:blip r:embed="rId3">
            <a:alphaModFix/>
          </a:blip>
          <a:srcRect b="0" l="0" r="0" t="0"/>
          <a:stretch/>
        </p:blipFill>
        <p:spPr>
          <a:xfrm>
            <a:off x="8238660" y="567667"/>
            <a:ext cx="5722666" cy="572266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CA" sz="4800">
                <a:solidFill>
                  <a:schemeClr val="accent1"/>
                </a:solidFill>
              </a:rPr>
              <a:t>Agua segura para el consumo</a:t>
            </a:r>
            <a:endParaRPr sz="3600">
              <a:solidFill>
                <a:schemeClr val="accent1"/>
              </a:solidFill>
            </a:endParaRPr>
          </a:p>
        </p:txBody>
      </p:sp>
      <p:sp>
        <p:nvSpPr>
          <p:cNvPr id="393" name="Google Shape;393;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CA"/>
              <a:t>‹#›</a:t>
            </a:fld>
            <a:endParaRPr/>
          </a:p>
        </p:txBody>
      </p:sp>
      <p:sp>
        <p:nvSpPr>
          <p:cNvPr id="394" name="Google Shape;394;p16"/>
          <p:cNvSpPr txBox="1"/>
          <p:nvPr>
            <p:ph idx="1" type="body"/>
          </p:nvPr>
        </p:nvSpPr>
        <p:spPr>
          <a:xfrm>
            <a:off x="1440000" y="1808168"/>
            <a:ext cx="7603639" cy="3711685"/>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00"/>
              </a:spcBef>
              <a:spcAft>
                <a:spcPts val="0"/>
              </a:spcAft>
              <a:buSzPts val="2000"/>
              <a:buNone/>
            </a:pPr>
            <a:r>
              <a:rPr lang="en-CA" sz="2800"/>
              <a:t>Agua que "</a:t>
            </a:r>
            <a:r>
              <a:rPr i="1" lang="en-CA" sz="2800"/>
              <a:t>no ocasiona un </a:t>
            </a:r>
            <a:r>
              <a:rPr b="1" i="1" lang="en-CA" sz="2800"/>
              <a:t>riesgo significativo</a:t>
            </a:r>
            <a:r>
              <a:rPr i="1" lang="en-CA" sz="2800"/>
              <a:t> para la salud cuando se consume durante </a:t>
            </a:r>
            <a:r>
              <a:rPr b="1" i="1" lang="en-CA" sz="2800"/>
              <a:t>toda una vida</a:t>
            </a:r>
            <a:r>
              <a:rPr i="1" lang="en-CA" sz="2800"/>
              <a:t>, teniendo en cuenta las </a:t>
            </a:r>
            <a:r>
              <a:rPr b="1" i="1" lang="en-CA" sz="2800"/>
              <a:t>diferentes vulnerabilidades</a:t>
            </a:r>
            <a:r>
              <a:rPr i="1" lang="en-CA" sz="2800"/>
              <a:t> que pueden presentar las personas en las </a:t>
            </a:r>
            <a:r>
              <a:rPr b="1" i="1" lang="en-CA" sz="2800"/>
              <a:t>distintas etapas de su vida</a:t>
            </a:r>
            <a:r>
              <a:rPr i="1" lang="en-CA" sz="2800"/>
              <a:t>"  </a:t>
            </a:r>
            <a:endParaRPr i="1" sz="2800"/>
          </a:p>
          <a:p>
            <a:pPr indent="0" lvl="0" marL="0" rtl="0" algn="r">
              <a:lnSpc>
                <a:spcPct val="150000"/>
              </a:lnSpc>
              <a:spcBef>
                <a:spcPts val="1000"/>
              </a:spcBef>
              <a:spcAft>
                <a:spcPts val="0"/>
              </a:spcAft>
              <a:buSzPts val="2000"/>
              <a:buNone/>
            </a:pPr>
            <a:r>
              <a:t/>
            </a:r>
            <a:endParaRPr i="1" sz="2400"/>
          </a:p>
        </p:txBody>
      </p:sp>
      <p:grpSp>
        <p:nvGrpSpPr>
          <p:cNvPr id="395" name="Google Shape;395;p16"/>
          <p:cNvGrpSpPr/>
          <p:nvPr/>
        </p:nvGrpSpPr>
        <p:grpSpPr>
          <a:xfrm>
            <a:off x="8610600" y="1593033"/>
            <a:ext cx="3801073" cy="3642732"/>
            <a:chOff x="8697951" y="1209696"/>
            <a:chExt cx="3801073" cy="3642732"/>
          </a:xfrm>
        </p:grpSpPr>
        <p:pic>
          <p:nvPicPr>
            <p:cNvPr id="396" name="Google Shape;396;p16"/>
            <p:cNvPicPr preferRelativeResize="0"/>
            <p:nvPr/>
          </p:nvPicPr>
          <p:blipFill rotWithShape="1">
            <a:blip r:embed="rId3">
              <a:alphaModFix/>
            </a:blip>
            <a:srcRect b="0" l="0" r="0" t="0"/>
            <a:stretch/>
          </p:blipFill>
          <p:spPr>
            <a:xfrm>
              <a:off x="9004975" y="1209696"/>
              <a:ext cx="3494049" cy="3494049"/>
            </a:xfrm>
            <a:prstGeom prst="rect">
              <a:avLst/>
            </a:prstGeom>
            <a:noFill/>
            <a:ln>
              <a:noFill/>
            </a:ln>
          </p:spPr>
        </p:pic>
        <p:pic>
          <p:nvPicPr>
            <p:cNvPr id="397" name="Google Shape;397;p16"/>
            <p:cNvPicPr preferRelativeResize="0"/>
            <p:nvPr/>
          </p:nvPicPr>
          <p:blipFill rotWithShape="1">
            <a:blip r:embed="rId4">
              <a:alphaModFix/>
            </a:blip>
            <a:srcRect b="0" l="0" r="0" t="0"/>
            <a:stretch/>
          </p:blipFill>
          <p:spPr>
            <a:xfrm>
              <a:off x="8697951" y="1358379"/>
              <a:ext cx="3494049" cy="3494049"/>
            </a:xfrm>
            <a:prstGeom prst="rect">
              <a:avLst/>
            </a:prstGeom>
            <a:noFill/>
            <a:ln>
              <a:noFill/>
            </a:ln>
          </p:spPr>
        </p:pic>
      </p:grpSp>
      <p:sp>
        <p:nvSpPr>
          <p:cNvPr id="398" name="Google Shape;398;p16"/>
          <p:cNvSpPr txBox="1"/>
          <p:nvPr/>
        </p:nvSpPr>
        <p:spPr>
          <a:xfrm>
            <a:off x="2548986" y="5444889"/>
            <a:ext cx="6094140" cy="493212"/>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Clr>
                <a:srgbClr val="000000"/>
              </a:buClr>
              <a:buSzPts val="2000"/>
              <a:buFont typeface="Arial"/>
              <a:buNone/>
            </a:pPr>
            <a:r>
              <a:rPr b="0" i="1" lang="en-CA" sz="2000" u="none" cap="none" strike="noStrike">
                <a:solidFill>
                  <a:srgbClr val="000000"/>
                </a:solidFill>
                <a:latin typeface="Lato"/>
                <a:ea typeface="Lato"/>
                <a:cs typeface="Lato"/>
                <a:sym typeface="Lato"/>
              </a:rPr>
              <a:t>(Organización Mundial de la Salud, 2017).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0"/>
          <p:cNvSpPr txBox="1"/>
          <p:nvPr>
            <p:ph type="title"/>
          </p:nvPr>
        </p:nvSpPr>
        <p:spPr>
          <a:xfrm>
            <a:off x="535492" y="2766150"/>
            <a:ext cx="8062332"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b="1" lang="en-CA" sz="4800">
                <a:solidFill>
                  <a:schemeClr val="accent1"/>
                </a:solidFill>
              </a:rPr>
              <a:t>¿Qué es un </a:t>
            </a:r>
            <a:r>
              <a:rPr b="1" lang="en-CA" sz="4800">
                <a:solidFill>
                  <a:srgbClr val="15B7FF"/>
                </a:solidFill>
              </a:rPr>
              <a:t>sistema de suministro o abastecimiento de agua?</a:t>
            </a:r>
            <a:endParaRPr b="1">
              <a:solidFill>
                <a:srgbClr val="15B7FF"/>
              </a:solidFill>
            </a:endParaRPr>
          </a:p>
        </p:txBody>
      </p:sp>
      <p:sp>
        <p:nvSpPr>
          <p:cNvPr id="404" name="Google Shape;404;p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CA" sz="1200" u="none" cap="none" strike="noStrike">
                <a:solidFill>
                  <a:srgbClr val="898989"/>
                </a:solidFill>
                <a:latin typeface="Lato"/>
                <a:ea typeface="Lato"/>
                <a:cs typeface="Lato"/>
                <a:sym typeface="Lato"/>
              </a:rPr>
              <a:t>‹#›</a:t>
            </a:fld>
            <a:endParaRPr b="0" i="0" sz="1200" u="none" cap="none" strike="noStrike">
              <a:solidFill>
                <a:srgbClr val="898989"/>
              </a:solidFill>
              <a:latin typeface="Lato"/>
              <a:ea typeface="Lato"/>
              <a:cs typeface="Lato"/>
              <a:sym typeface="Lato"/>
            </a:endParaRPr>
          </a:p>
        </p:txBody>
      </p:sp>
      <p:pic>
        <p:nvPicPr>
          <p:cNvPr id="405" name="Google Shape;405;p20"/>
          <p:cNvPicPr preferRelativeResize="0"/>
          <p:nvPr/>
        </p:nvPicPr>
        <p:blipFill rotWithShape="1">
          <a:blip r:embed="rId3">
            <a:alphaModFix/>
          </a:blip>
          <a:srcRect b="0" l="0" r="0" t="0"/>
          <a:stretch/>
        </p:blipFill>
        <p:spPr>
          <a:xfrm>
            <a:off x="7625343" y="633684"/>
            <a:ext cx="5722666" cy="572266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CA" sz="4400">
                <a:solidFill>
                  <a:schemeClr val="accent1"/>
                </a:solidFill>
              </a:rPr>
              <a:t>¿Qué es un sistema de suministro o abastecimiento de agua?</a:t>
            </a:r>
            <a:endParaRPr b="1" sz="4400">
              <a:solidFill>
                <a:schemeClr val="accent1"/>
              </a:solidFill>
            </a:endParaRPr>
          </a:p>
        </p:txBody>
      </p:sp>
      <p:sp>
        <p:nvSpPr>
          <p:cNvPr id="411" name="Google Shape;411;p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CA" sz="1200" u="none" cap="none" strike="noStrike">
                <a:solidFill>
                  <a:srgbClr val="898989"/>
                </a:solidFill>
                <a:latin typeface="Lato"/>
                <a:ea typeface="Lato"/>
                <a:cs typeface="Lato"/>
                <a:sym typeface="Lato"/>
              </a:rPr>
              <a:t>‹#›</a:t>
            </a:fld>
            <a:endParaRPr b="0" i="0" sz="1200" u="none" cap="none" strike="noStrike">
              <a:solidFill>
                <a:srgbClr val="898989"/>
              </a:solidFill>
              <a:latin typeface="Lato"/>
              <a:ea typeface="Lato"/>
              <a:cs typeface="Lato"/>
              <a:sym typeface="Lato"/>
            </a:endParaRPr>
          </a:p>
        </p:txBody>
      </p:sp>
      <p:sp>
        <p:nvSpPr>
          <p:cNvPr id="412" name="Google Shape;412;p21"/>
          <p:cNvSpPr txBox="1"/>
          <p:nvPr/>
        </p:nvSpPr>
        <p:spPr>
          <a:xfrm>
            <a:off x="1031748" y="1973811"/>
            <a:ext cx="10322052" cy="3244913"/>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1000"/>
              </a:spcBef>
              <a:spcAft>
                <a:spcPts val="0"/>
              </a:spcAft>
              <a:buClr>
                <a:srgbClr val="000000"/>
              </a:buClr>
              <a:buSzPts val="3200"/>
              <a:buFont typeface="Arial"/>
              <a:buNone/>
            </a:pPr>
            <a:r>
              <a:rPr b="0" i="1" lang="en-CA" sz="3200" u="none" cap="none" strike="noStrike">
                <a:solidFill>
                  <a:srgbClr val="000000"/>
                </a:solidFill>
                <a:latin typeface="Lato"/>
                <a:ea typeface="Lato"/>
                <a:cs typeface="Lato"/>
                <a:sym typeface="Lato"/>
              </a:rPr>
              <a:t>" La combinación de prácticas utilizadas dentro de la comunidad para la </a:t>
            </a:r>
            <a:r>
              <a:rPr b="1" i="1" lang="en-CA" sz="3200" u="none" cap="none" strike="noStrike">
                <a:solidFill>
                  <a:srgbClr val="15B7FF"/>
                </a:solidFill>
                <a:latin typeface="Lato"/>
                <a:ea typeface="Lato"/>
                <a:cs typeface="Lato"/>
                <a:sym typeface="Lato"/>
              </a:rPr>
              <a:t>recolección</a:t>
            </a:r>
            <a:r>
              <a:rPr b="0" i="1" lang="en-CA" sz="3200" u="none" cap="none" strike="noStrike">
                <a:solidFill>
                  <a:srgbClr val="000000"/>
                </a:solidFill>
                <a:latin typeface="Lato"/>
                <a:ea typeface="Lato"/>
                <a:cs typeface="Lato"/>
                <a:sym typeface="Lato"/>
              </a:rPr>
              <a:t>, el </a:t>
            </a:r>
            <a:r>
              <a:rPr b="1" i="1" lang="en-CA" sz="3200" u="none" cap="none" strike="noStrike">
                <a:solidFill>
                  <a:srgbClr val="B0A154"/>
                </a:solidFill>
                <a:latin typeface="Lato"/>
                <a:ea typeface="Lato"/>
                <a:cs typeface="Lato"/>
                <a:sym typeface="Lato"/>
              </a:rPr>
              <a:t>transporte</a:t>
            </a:r>
            <a:r>
              <a:rPr b="0" i="1" lang="en-CA" sz="3200" u="none" cap="none" strike="noStrike">
                <a:solidFill>
                  <a:srgbClr val="000000"/>
                </a:solidFill>
                <a:latin typeface="Lato"/>
                <a:ea typeface="Lato"/>
                <a:cs typeface="Lato"/>
                <a:sym typeface="Lato"/>
              </a:rPr>
              <a:t>, el </a:t>
            </a:r>
            <a:r>
              <a:rPr b="1" i="1" lang="en-CA" sz="3200" u="none" cap="none" strike="noStrike">
                <a:solidFill>
                  <a:srgbClr val="B959A2"/>
                </a:solidFill>
                <a:latin typeface="Lato"/>
                <a:ea typeface="Lato"/>
                <a:cs typeface="Lato"/>
                <a:sym typeface="Lato"/>
              </a:rPr>
              <a:t>tratamiento</a:t>
            </a:r>
            <a:r>
              <a:rPr b="0" i="1" lang="en-CA" sz="3200" u="none" cap="none" strike="noStrike">
                <a:solidFill>
                  <a:srgbClr val="000000"/>
                </a:solidFill>
                <a:latin typeface="Lato"/>
                <a:ea typeface="Lato"/>
                <a:cs typeface="Lato"/>
                <a:sym typeface="Lato"/>
              </a:rPr>
              <a:t> y el </a:t>
            </a:r>
            <a:r>
              <a:rPr b="1" i="1" lang="en-CA" sz="3200" u="none" cap="none" strike="noStrike">
                <a:solidFill>
                  <a:srgbClr val="00D1D6"/>
                </a:solidFill>
                <a:latin typeface="Lato"/>
                <a:ea typeface="Lato"/>
                <a:cs typeface="Lato"/>
                <a:sym typeface="Lato"/>
              </a:rPr>
              <a:t>almacenamiento</a:t>
            </a:r>
            <a:r>
              <a:rPr b="0" i="1" lang="en-CA" sz="3200" u="none" cap="none" strike="noStrike">
                <a:solidFill>
                  <a:srgbClr val="000000"/>
                </a:solidFill>
                <a:latin typeface="Lato"/>
                <a:ea typeface="Lato"/>
                <a:cs typeface="Lato"/>
                <a:sym typeface="Lato"/>
              </a:rPr>
              <a:t> del agua de consumo. Todos los pasos que sigue el agua entre la fuente original y el vaso que se usa para beber"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
        <p:nvSpPr>
          <p:cNvPr id="418" name="Google Shape;418;p22"/>
          <p:cNvSpPr txBox="1"/>
          <p:nvPr>
            <p:ph type="title"/>
          </p:nvPr>
        </p:nvSpPr>
        <p:spPr>
          <a:xfrm>
            <a:off x="1286933" y="309320"/>
            <a:ext cx="9777984" cy="54925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b="1" lang="en-CA" sz="4800">
                <a:solidFill>
                  <a:schemeClr val="accent1"/>
                </a:solidFill>
              </a:rPr>
              <a:t>El camino del agua</a:t>
            </a:r>
            <a:endParaRPr b="1" sz="4400">
              <a:solidFill>
                <a:schemeClr val="accent1"/>
              </a:solidFill>
            </a:endParaRPr>
          </a:p>
        </p:txBody>
      </p:sp>
      <p:sp>
        <p:nvSpPr>
          <p:cNvPr id="419" name="Google Shape;419;p22"/>
          <p:cNvSpPr txBox="1"/>
          <p:nvPr/>
        </p:nvSpPr>
        <p:spPr>
          <a:xfrm>
            <a:off x="0" y="4595774"/>
            <a:ext cx="1783080" cy="549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C5C5C"/>
              </a:buClr>
              <a:buSzPts val="4000"/>
              <a:buFont typeface="Lato"/>
              <a:buNone/>
            </a:pPr>
            <a:r>
              <a:rPr b="0" i="0" lang="en-CA" sz="3200" u="none" cap="none" strike="noStrike">
                <a:solidFill>
                  <a:srgbClr val="0070C0"/>
                </a:solidFill>
                <a:latin typeface="Lato"/>
                <a:ea typeface="Lato"/>
                <a:cs typeface="Lato"/>
                <a:sym typeface="Lato"/>
              </a:rPr>
              <a:t>Fuente</a:t>
            </a:r>
            <a:endParaRPr b="0" i="0" sz="1400" u="none" cap="none" strike="noStrike">
              <a:solidFill>
                <a:srgbClr val="000000"/>
              </a:solidFill>
              <a:latin typeface="Arial"/>
              <a:ea typeface="Arial"/>
              <a:cs typeface="Arial"/>
              <a:sym typeface="Arial"/>
            </a:endParaRPr>
          </a:p>
        </p:txBody>
      </p:sp>
      <p:sp>
        <p:nvSpPr>
          <p:cNvPr id="420" name="Google Shape;420;p22"/>
          <p:cNvSpPr txBox="1"/>
          <p:nvPr/>
        </p:nvSpPr>
        <p:spPr>
          <a:xfrm>
            <a:off x="10408920" y="3836517"/>
            <a:ext cx="1783080" cy="549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C5C5C"/>
              </a:buClr>
              <a:buSzPts val="4000"/>
              <a:buFont typeface="Lato"/>
              <a:buNone/>
            </a:pPr>
            <a:r>
              <a:rPr b="0" i="0" lang="en-CA" sz="3200" u="none" cap="none" strike="noStrike">
                <a:solidFill>
                  <a:srgbClr val="0070C0"/>
                </a:solidFill>
                <a:latin typeface="Lato"/>
                <a:ea typeface="Lato"/>
                <a:cs typeface="Lato"/>
                <a:sym typeface="Lato"/>
              </a:rPr>
              <a:t>Usuario</a:t>
            </a:r>
            <a:endParaRPr b="0" i="0" sz="1400" u="none" cap="none" strike="noStrike">
              <a:solidFill>
                <a:srgbClr val="000000"/>
              </a:solidFill>
              <a:latin typeface="Arial"/>
              <a:ea typeface="Arial"/>
              <a:cs typeface="Arial"/>
              <a:sym typeface="Arial"/>
            </a:endParaRPr>
          </a:p>
        </p:txBody>
      </p:sp>
      <p:sp>
        <p:nvSpPr>
          <p:cNvPr id="421" name="Google Shape;421;p22"/>
          <p:cNvSpPr/>
          <p:nvPr/>
        </p:nvSpPr>
        <p:spPr>
          <a:xfrm rot="-4396991">
            <a:off x="3214200" y="-536117"/>
            <a:ext cx="5537200" cy="8949737"/>
          </a:xfrm>
          <a:custGeom>
            <a:rect b="b" l="l" r="r" t="t"/>
            <a:pathLst>
              <a:path extrusionOk="0" h="4091940" w="5524528">
                <a:moveTo>
                  <a:pt x="15268" y="0"/>
                </a:moveTo>
                <a:cubicBezTo>
                  <a:pt x="10188" y="12700"/>
                  <a:pt x="-623" y="24437"/>
                  <a:pt x="28" y="38100"/>
                </a:cubicBezTo>
                <a:cubicBezTo>
                  <a:pt x="1995" y="79401"/>
                  <a:pt x="8883" y="121116"/>
                  <a:pt x="22888" y="160020"/>
                </a:cubicBezTo>
                <a:cubicBezTo>
                  <a:pt x="32194" y="185870"/>
                  <a:pt x="50516" y="207923"/>
                  <a:pt x="68608" y="228600"/>
                </a:cubicBezTo>
                <a:cubicBezTo>
                  <a:pt x="106687" y="272119"/>
                  <a:pt x="151961" y="299862"/>
                  <a:pt x="205768" y="320040"/>
                </a:cubicBezTo>
                <a:cubicBezTo>
                  <a:pt x="240396" y="333026"/>
                  <a:pt x="275968" y="344440"/>
                  <a:pt x="312448" y="350520"/>
                </a:cubicBezTo>
                <a:cubicBezTo>
                  <a:pt x="383002" y="362279"/>
                  <a:pt x="454688" y="365760"/>
                  <a:pt x="525808" y="373380"/>
                </a:cubicBezTo>
                <a:cubicBezTo>
                  <a:pt x="983008" y="368300"/>
                  <a:pt x="1440217" y="352279"/>
                  <a:pt x="1897408" y="358140"/>
                </a:cubicBezTo>
                <a:cubicBezTo>
                  <a:pt x="2290265" y="363177"/>
                  <a:pt x="2706948" y="296848"/>
                  <a:pt x="3070888" y="464820"/>
                </a:cubicBezTo>
                <a:cubicBezTo>
                  <a:pt x="3116374" y="485813"/>
                  <a:pt x="3161834" y="509080"/>
                  <a:pt x="3200428" y="541020"/>
                </a:cubicBezTo>
                <a:cubicBezTo>
                  <a:pt x="3236510" y="570881"/>
                  <a:pt x="3261388" y="612140"/>
                  <a:pt x="3291868" y="647700"/>
                </a:cubicBezTo>
                <a:cubicBezTo>
                  <a:pt x="3302028" y="698500"/>
                  <a:pt x="3327338" y="748535"/>
                  <a:pt x="3322348" y="800100"/>
                </a:cubicBezTo>
                <a:cubicBezTo>
                  <a:pt x="3305547" y="973711"/>
                  <a:pt x="3297575" y="1152321"/>
                  <a:pt x="3116608" y="1219200"/>
                </a:cubicBezTo>
                <a:cubicBezTo>
                  <a:pt x="3046861" y="1244976"/>
                  <a:pt x="2969288" y="1239520"/>
                  <a:pt x="2895628" y="1249680"/>
                </a:cubicBezTo>
                <a:lnTo>
                  <a:pt x="2674648" y="1242060"/>
                </a:lnTo>
                <a:cubicBezTo>
                  <a:pt x="2403396" y="1193837"/>
                  <a:pt x="2142032" y="1081670"/>
                  <a:pt x="1866928" y="1066800"/>
                </a:cubicBezTo>
                <a:lnTo>
                  <a:pt x="1584988" y="1051560"/>
                </a:lnTo>
                <a:cubicBezTo>
                  <a:pt x="1401129" y="1102632"/>
                  <a:pt x="1182992" y="1148534"/>
                  <a:pt x="1021108" y="1257300"/>
                </a:cubicBezTo>
                <a:cubicBezTo>
                  <a:pt x="874460" y="1355829"/>
                  <a:pt x="783036" y="1513128"/>
                  <a:pt x="685828" y="1653540"/>
                </a:cubicBezTo>
                <a:cubicBezTo>
                  <a:pt x="673128" y="1704340"/>
                  <a:pt x="649223" y="1753598"/>
                  <a:pt x="647728" y="1805940"/>
                </a:cubicBezTo>
                <a:cubicBezTo>
                  <a:pt x="645290" y="1891274"/>
                  <a:pt x="722986" y="2007642"/>
                  <a:pt x="777268" y="2057400"/>
                </a:cubicBezTo>
                <a:cubicBezTo>
                  <a:pt x="894836" y="2165171"/>
                  <a:pt x="1100601" y="2245024"/>
                  <a:pt x="1249708" y="2263140"/>
                </a:cubicBezTo>
                <a:cubicBezTo>
                  <a:pt x="1421186" y="2283974"/>
                  <a:pt x="1595148" y="2268220"/>
                  <a:pt x="1767868" y="2270760"/>
                </a:cubicBezTo>
                <a:cubicBezTo>
                  <a:pt x="1963448" y="2258060"/>
                  <a:pt x="2161247" y="2264665"/>
                  <a:pt x="2354608" y="2232660"/>
                </a:cubicBezTo>
                <a:cubicBezTo>
                  <a:pt x="2899134" y="2142532"/>
                  <a:pt x="3436641" y="2014183"/>
                  <a:pt x="3977668" y="1905000"/>
                </a:cubicBezTo>
                <a:cubicBezTo>
                  <a:pt x="4279921" y="1844003"/>
                  <a:pt x="4679978" y="1752600"/>
                  <a:pt x="4884448" y="1722120"/>
                </a:cubicBezTo>
                <a:cubicBezTo>
                  <a:pt x="5088918" y="1691640"/>
                  <a:pt x="5097807" y="1722120"/>
                  <a:pt x="5204487" y="1722120"/>
                </a:cubicBezTo>
                <a:cubicBezTo>
                  <a:pt x="5240047" y="1742440"/>
                  <a:pt x="5364508" y="1817370"/>
                  <a:pt x="5417848" y="1897380"/>
                </a:cubicBezTo>
                <a:cubicBezTo>
                  <a:pt x="5471188" y="1977390"/>
                  <a:pt x="5502851" y="2103086"/>
                  <a:pt x="5524528" y="2202180"/>
                </a:cubicBezTo>
                <a:cubicBezTo>
                  <a:pt x="5516908" y="2268220"/>
                  <a:pt x="5520880" y="2336659"/>
                  <a:pt x="5501668" y="2400300"/>
                </a:cubicBezTo>
                <a:cubicBezTo>
                  <a:pt x="5453928" y="2558437"/>
                  <a:pt x="5337207" y="2716496"/>
                  <a:pt x="5212108" y="2819400"/>
                </a:cubicBezTo>
                <a:cubicBezTo>
                  <a:pt x="5126648" y="2889698"/>
                  <a:pt x="5034020" y="2956450"/>
                  <a:pt x="4930168" y="2994660"/>
                </a:cubicBezTo>
                <a:cubicBezTo>
                  <a:pt x="4761323" y="3056782"/>
                  <a:pt x="4579648" y="3075940"/>
                  <a:pt x="4404388" y="3116580"/>
                </a:cubicBezTo>
                <a:cubicBezTo>
                  <a:pt x="4089428" y="3106420"/>
                  <a:pt x="3774628" y="3084599"/>
                  <a:pt x="3459508" y="3086100"/>
                </a:cubicBezTo>
                <a:cubicBezTo>
                  <a:pt x="3010668" y="3088237"/>
                  <a:pt x="2845786" y="3059992"/>
                  <a:pt x="2499388" y="3253740"/>
                </a:cubicBezTo>
                <a:cubicBezTo>
                  <a:pt x="2444324" y="3284539"/>
                  <a:pt x="2402868" y="3335020"/>
                  <a:pt x="2354608" y="3375660"/>
                </a:cubicBezTo>
                <a:cubicBezTo>
                  <a:pt x="2341908" y="3411220"/>
                  <a:pt x="2319519" y="3444700"/>
                  <a:pt x="2316508" y="3482340"/>
                </a:cubicBezTo>
                <a:cubicBezTo>
                  <a:pt x="2314199" y="3511208"/>
                  <a:pt x="2322883" y="3542349"/>
                  <a:pt x="2339368" y="3566160"/>
                </a:cubicBezTo>
                <a:cubicBezTo>
                  <a:pt x="2406106" y="3662560"/>
                  <a:pt x="2481445" y="3708049"/>
                  <a:pt x="2590828" y="3741420"/>
                </a:cubicBezTo>
                <a:cubicBezTo>
                  <a:pt x="2943441" y="3848997"/>
                  <a:pt x="2937783" y="3818811"/>
                  <a:pt x="3345208" y="3832860"/>
                </a:cubicBezTo>
                <a:lnTo>
                  <a:pt x="4655848" y="3810000"/>
                </a:lnTo>
                <a:cubicBezTo>
                  <a:pt x="4887270" y="3805253"/>
                  <a:pt x="4760064" y="3790539"/>
                  <a:pt x="4922548" y="3817620"/>
                </a:cubicBezTo>
                <a:cubicBezTo>
                  <a:pt x="4937788" y="3827780"/>
                  <a:pt x="4957842" y="3833041"/>
                  <a:pt x="4968268" y="3848100"/>
                </a:cubicBezTo>
                <a:cubicBezTo>
                  <a:pt x="4986540" y="3874492"/>
                  <a:pt x="4993241" y="3929359"/>
                  <a:pt x="4998748" y="3962400"/>
                </a:cubicBezTo>
                <a:cubicBezTo>
                  <a:pt x="4982837" y="4081735"/>
                  <a:pt x="4983508" y="4038263"/>
                  <a:pt x="4983508" y="4091940"/>
                </a:cubicBezTo>
              </a:path>
            </a:pathLst>
          </a:custGeom>
          <a:noFill/>
          <a:ln cap="flat" cmpd="sng" w="12700">
            <a:solidFill>
              <a:srgbClr val="1C3052"/>
            </a:solidFill>
            <a:prstDash val="lgDash"/>
            <a:miter lim="800000"/>
            <a:headEnd len="sm" w="sm" type="none"/>
            <a:tailEnd len="sm" w="sm" type="none"/>
          </a:ln>
        </p:spPr>
        <p:txBody>
          <a:bodyPr anchorCtr="0" anchor="ctr" bIns="91425" lIns="91425" spcFirstLastPara="1" rIns="91425" wrap="square" tIns="91425">
            <a:noAutofit/>
          </a:bodyPr>
          <a:lstStyle/>
          <a:p>
            <a:pPr indent="0" lvl="0" marL="0" marR="32385" rtl="0" algn="l">
              <a:lnSpc>
                <a:spcPct val="100000"/>
              </a:lnSpc>
              <a:spcBef>
                <a:spcPts val="600"/>
              </a:spcBef>
              <a:spcAft>
                <a:spcPts val="0"/>
              </a:spcAft>
              <a:buClr>
                <a:srgbClr val="000000"/>
              </a:buClr>
              <a:buSzPts val="1100"/>
              <a:buFont typeface="Arial"/>
              <a:buNone/>
            </a:pPr>
            <a:r>
              <a:rPr b="0" i="0" lang="en-CA" sz="1100" u="none" cap="none" strike="noStrike">
                <a:solidFill>
                  <a:srgbClr val="202020"/>
                </a:solidFill>
                <a:latin typeface="Calibri"/>
                <a:ea typeface="Calibri"/>
                <a:cs typeface="Calibri"/>
                <a:sym typeface="Calibri"/>
              </a:rPr>
              <a:t> </a:t>
            </a:r>
            <a:endParaRPr b="0" i="0" sz="1100" u="none" cap="none" strike="noStrike">
              <a:solidFill>
                <a:srgbClr val="202020"/>
              </a:solidFill>
              <a:latin typeface="Calibri"/>
              <a:ea typeface="Calibri"/>
              <a:cs typeface="Calibri"/>
              <a:sym typeface="Calibri"/>
            </a:endParaRPr>
          </a:p>
        </p:txBody>
      </p:sp>
      <p:pic>
        <p:nvPicPr>
          <p:cNvPr id="422" name="Google Shape;422;p22"/>
          <p:cNvPicPr preferRelativeResize="0"/>
          <p:nvPr/>
        </p:nvPicPr>
        <p:blipFill rotWithShape="1">
          <a:blip r:embed="rId3">
            <a:alphaModFix/>
          </a:blip>
          <a:srcRect b="0" l="0" r="0" t="0"/>
          <a:stretch/>
        </p:blipFill>
        <p:spPr>
          <a:xfrm>
            <a:off x="10559034" y="2776829"/>
            <a:ext cx="1589532" cy="105968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107"/>
          <p:cNvSpPr txBox="1"/>
          <p:nvPr>
            <p:ph type="title"/>
          </p:nvPr>
        </p:nvSpPr>
        <p:spPr>
          <a:xfrm>
            <a:off x="4449337" y="2628351"/>
            <a:ext cx="706058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b="1" lang="en-CA" sz="5400">
                <a:solidFill>
                  <a:srgbClr val="00B0F0"/>
                </a:solidFill>
              </a:rPr>
              <a:t>¿Qué entendemos por </a:t>
            </a:r>
            <a:r>
              <a:rPr b="1" lang="en-CA" sz="5400">
                <a:solidFill>
                  <a:schemeClr val="accent1"/>
                </a:solidFill>
              </a:rPr>
              <a:t>Riesgo?</a:t>
            </a:r>
            <a:endParaRPr b="1" sz="5400">
              <a:solidFill>
                <a:schemeClr val="accent1"/>
              </a:solidFill>
            </a:endParaRPr>
          </a:p>
        </p:txBody>
      </p:sp>
      <p:sp>
        <p:nvSpPr>
          <p:cNvPr id="429" name="Google Shape;429;p10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CA"/>
              <a:t>‹#›</a:t>
            </a:fld>
            <a:endParaRPr/>
          </a:p>
        </p:txBody>
      </p:sp>
      <p:pic>
        <p:nvPicPr>
          <p:cNvPr id="430" name="Google Shape;430;p107"/>
          <p:cNvPicPr preferRelativeResize="0"/>
          <p:nvPr/>
        </p:nvPicPr>
        <p:blipFill rotWithShape="1">
          <a:blip r:embed="rId3">
            <a:alphaModFix/>
          </a:blip>
          <a:srcRect b="0" l="0" r="0" t="0"/>
          <a:stretch/>
        </p:blipFill>
        <p:spPr>
          <a:xfrm>
            <a:off x="-1730531" y="0"/>
            <a:ext cx="7172325" cy="7172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10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CA" sz="4800">
                <a:solidFill>
                  <a:schemeClr val="accent1"/>
                </a:solidFill>
              </a:rPr>
              <a:t>Definiciones de Riesgo</a:t>
            </a:r>
            <a:endParaRPr/>
          </a:p>
        </p:txBody>
      </p:sp>
      <p:sp>
        <p:nvSpPr>
          <p:cNvPr id="437" name="Google Shape;437;p10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2000"/>
              <a:buNone/>
            </a:pPr>
            <a:r>
              <a:rPr lang="en-CA" sz="2800"/>
              <a:t>La combinación de peligros o amenazas, la exposición de personas y activos a éstos, y sus vulnerabilidades y capacidades de afrontarlos en un lugar en particular (PNUD ALC, sf).</a:t>
            </a:r>
            <a:endParaRPr/>
          </a:p>
          <a:p>
            <a:pPr indent="-228600" lvl="0" marL="457200" rtl="0" algn="l">
              <a:lnSpc>
                <a:spcPct val="100000"/>
              </a:lnSpc>
              <a:spcBef>
                <a:spcPts val="1000"/>
              </a:spcBef>
              <a:spcAft>
                <a:spcPts val="0"/>
              </a:spcAft>
              <a:buSzPts val="2000"/>
              <a:buNone/>
            </a:pPr>
            <a:r>
              <a:t/>
            </a:r>
            <a:endParaRPr sz="2800"/>
          </a:p>
          <a:p>
            <a:pPr indent="0" lvl="0" marL="0" rtl="0" algn="l">
              <a:lnSpc>
                <a:spcPct val="100000"/>
              </a:lnSpc>
              <a:spcBef>
                <a:spcPts val="1000"/>
              </a:spcBef>
              <a:spcAft>
                <a:spcPts val="0"/>
              </a:spcAft>
              <a:buSzPts val="2000"/>
              <a:buNone/>
            </a:pPr>
            <a:r>
              <a:rPr lang="en-CA" sz="2800"/>
              <a:t>La probabilidad de que una amenaza se convierta en un desastre</a:t>
            </a:r>
            <a:endParaRPr sz="2800"/>
          </a:p>
          <a:p>
            <a:pPr indent="0" lvl="0" marL="0" rtl="0" algn="l">
              <a:lnSpc>
                <a:spcPct val="100000"/>
              </a:lnSpc>
              <a:spcBef>
                <a:spcPts val="1000"/>
              </a:spcBef>
              <a:spcAft>
                <a:spcPts val="0"/>
              </a:spcAft>
              <a:buSzPts val="2000"/>
              <a:buNone/>
            </a:pPr>
            <a:r>
              <a:t/>
            </a:r>
            <a:endParaRPr sz="2800"/>
          </a:p>
          <a:p>
            <a:pPr indent="0" lvl="0" marL="0" rtl="0" algn="ctr">
              <a:lnSpc>
                <a:spcPct val="100000"/>
              </a:lnSpc>
              <a:spcBef>
                <a:spcPts val="1000"/>
              </a:spcBef>
              <a:spcAft>
                <a:spcPts val="0"/>
              </a:spcAft>
              <a:buSzPts val="2000"/>
              <a:buNone/>
            </a:pPr>
            <a:r>
              <a:rPr b="1" lang="en-CA" sz="3600">
                <a:solidFill>
                  <a:srgbClr val="00B050"/>
                </a:solidFill>
              </a:rPr>
              <a:t>Riesgo = </a:t>
            </a:r>
            <a:r>
              <a:rPr b="1" lang="en-CA" sz="3600">
                <a:solidFill>
                  <a:schemeClr val="accent5"/>
                </a:solidFill>
              </a:rPr>
              <a:t>Amenaza</a:t>
            </a:r>
            <a:r>
              <a:rPr b="1" lang="en-CA" sz="3600"/>
              <a:t> + </a:t>
            </a:r>
            <a:r>
              <a:rPr b="1" lang="en-CA" sz="3600">
                <a:solidFill>
                  <a:srgbClr val="00B0F0"/>
                </a:solidFill>
              </a:rPr>
              <a:t>Vulnerabilidad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32d536625c8_0_40"/>
          <p:cNvSpPr/>
          <p:nvPr/>
        </p:nvSpPr>
        <p:spPr>
          <a:xfrm>
            <a:off x="0" y="0"/>
            <a:ext cx="12192000" cy="6858000"/>
          </a:xfrm>
          <a:prstGeom prst="rect">
            <a:avLst/>
          </a:prstGeom>
          <a:solidFill>
            <a:srgbClr val="9DB25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C5C5C"/>
              </a:solidFill>
              <a:latin typeface="Calibri"/>
              <a:ea typeface="Calibri"/>
              <a:cs typeface="Calibri"/>
              <a:sym typeface="Calibri"/>
            </a:endParaRPr>
          </a:p>
        </p:txBody>
      </p:sp>
      <p:sp>
        <p:nvSpPr>
          <p:cNvPr id="443" name="Google Shape;443;g32d536625c8_0_40"/>
          <p:cNvSpPr txBox="1"/>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FFFFFF"/>
              </a:buClr>
              <a:buSzPts val="12500"/>
              <a:buFont typeface="Lato Light"/>
              <a:buNone/>
            </a:pPr>
            <a:r>
              <a:rPr b="0" i="0" lang="en-CA" sz="12500" u="none" cap="none" strike="noStrike">
                <a:solidFill>
                  <a:srgbClr val="FFFFFF"/>
                </a:solidFill>
                <a:latin typeface="Lato Light"/>
                <a:ea typeface="Lato Light"/>
                <a:cs typeface="Lato Light"/>
                <a:sym typeface="Lato Light"/>
              </a:rPr>
              <a:t>Receso</a:t>
            </a:r>
            <a:endParaRPr b="0" i="0" sz="12500" u="none" cap="none" strike="noStrike">
              <a:solidFill>
                <a:srgbClr val="FFFFFF"/>
              </a:solidFill>
              <a:latin typeface="Lato Light"/>
              <a:ea typeface="Lato Light"/>
              <a:cs typeface="Lato Light"/>
              <a:sym typeface="Lato Light"/>
            </a:endParaRPr>
          </a:p>
        </p:txBody>
      </p:sp>
      <p:pic>
        <p:nvPicPr>
          <p:cNvPr id="444" name="Google Shape;444;g32d536625c8_0_40"/>
          <p:cNvPicPr preferRelativeResize="0"/>
          <p:nvPr/>
        </p:nvPicPr>
        <p:blipFill rotWithShape="1">
          <a:blip r:embed="rId3">
            <a:alphaModFix/>
          </a:blip>
          <a:srcRect b="0" l="0" r="0" t="0"/>
          <a:stretch/>
        </p:blipFill>
        <p:spPr>
          <a:xfrm>
            <a:off x="9758717" y="4091778"/>
            <a:ext cx="1176900" cy="1130400"/>
          </a:xfrm>
          <a:prstGeom prst="rect">
            <a:avLst/>
          </a:prstGeom>
          <a:noFill/>
          <a:ln>
            <a:noFill/>
          </a:ln>
        </p:spPr>
      </p:pic>
      <p:sp>
        <p:nvSpPr>
          <p:cNvPr id="445" name="Google Shape;445;g32d536625c8_0_40"/>
          <p:cNvSpPr txBox="1"/>
          <p:nvPr/>
        </p:nvSpPr>
        <p:spPr>
          <a:xfrm>
            <a:off x="9438025" y="5222175"/>
            <a:ext cx="18183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0" i="0" lang="en-CA" sz="2500" u="none" cap="none" strike="noStrike">
                <a:solidFill>
                  <a:srgbClr val="FFFFFF"/>
                </a:solidFill>
                <a:latin typeface="Lato"/>
                <a:ea typeface="Lato"/>
                <a:cs typeface="Lato"/>
                <a:sym typeface="Lato"/>
              </a:rPr>
              <a:t>15 Minutos</a:t>
            </a:r>
            <a:endParaRPr b="0" i="0" sz="2500" u="none" cap="none" strike="noStrike">
              <a:solidFill>
                <a:srgbClr val="FFFFFF"/>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9" name="Shape 449"/>
        <p:cNvGrpSpPr/>
        <p:nvPr/>
      </p:nvGrpSpPr>
      <p:grpSpPr>
        <a:xfrm>
          <a:off x="0" y="0"/>
          <a:ext cx="0" cy="0"/>
          <a:chOff x="0" y="0"/>
          <a:chExt cx="0" cy="0"/>
        </a:xfrm>
      </p:grpSpPr>
      <p:sp>
        <p:nvSpPr>
          <p:cNvPr id="450" name="Google Shape;450;p52"/>
          <p:cNvSpPr txBox="1"/>
          <p:nvPr/>
        </p:nvSpPr>
        <p:spPr>
          <a:xfrm>
            <a:off x="7726532" y="-3192930"/>
            <a:ext cx="4465500" cy="13172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0"/>
              <a:buFont typeface="Arial"/>
              <a:buNone/>
            </a:pPr>
            <a:r>
              <a:rPr b="0" i="0" lang="en-CA" sz="40000" u="none" cap="none" strike="noStrike">
                <a:solidFill>
                  <a:srgbClr val="38C6F4"/>
                </a:solidFill>
                <a:latin typeface="Merriweather Black"/>
                <a:ea typeface="Merriweather Black"/>
                <a:cs typeface="Merriweather Black"/>
                <a:sym typeface="Merriweather Black"/>
              </a:rPr>
              <a:t>2</a:t>
            </a:r>
            <a:endParaRPr b="0" i="0" sz="40000" u="none" cap="none" strike="noStrike">
              <a:solidFill>
                <a:srgbClr val="38C6F4"/>
              </a:solidFill>
              <a:latin typeface="Merriweather Black"/>
              <a:ea typeface="Merriweather Black"/>
              <a:cs typeface="Merriweather Black"/>
              <a:sym typeface="Merriweather Black"/>
            </a:endParaRPr>
          </a:p>
        </p:txBody>
      </p:sp>
      <p:sp>
        <p:nvSpPr>
          <p:cNvPr id="451" name="Google Shape;451;p52"/>
          <p:cNvSpPr txBox="1"/>
          <p:nvPr>
            <p:ph type="title"/>
          </p:nvPr>
        </p:nvSpPr>
        <p:spPr>
          <a:xfrm>
            <a:off x="838201" y="2448169"/>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C5C5C"/>
              </a:buClr>
              <a:buSzPts val="4000"/>
              <a:buFont typeface="Lato Black"/>
              <a:buNone/>
            </a:pPr>
            <a:r>
              <a:rPr lang="en-CA" sz="25000">
                <a:latin typeface="Lato Black"/>
                <a:ea typeface="Lato Black"/>
                <a:cs typeface="Lato Black"/>
                <a:sym typeface="Lato Black"/>
              </a:rPr>
              <a:t>  </a:t>
            </a:r>
            <a:r>
              <a:rPr lang="en-CA" sz="16200">
                <a:latin typeface="Lato Black"/>
                <a:ea typeface="Lato Black"/>
                <a:cs typeface="Lato Black"/>
                <a:sym typeface="Lato Black"/>
              </a:rPr>
              <a:t>Bloque</a:t>
            </a:r>
            <a:endParaRPr sz="16100">
              <a:latin typeface="Lato Black"/>
              <a:ea typeface="Lato Black"/>
              <a:cs typeface="Lato Black"/>
              <a:sym typeface="Lato Black"/>
            </a:endParaRPr>
          </a:p>
        </p:txBody>
      </p:sp>
      <p:sp>
        <p:nvSpPr>
          <p:cNvPr id="452" name="Google Shape;452;p52"/>
          <p:cNvSpPr txBox="1"/>
          <p:nvPr>
            <p:ph idx="4294967295" type="sldNum"/>
          </p:nvPr>
        </p:nvSpPr>
        <p:spPr>
          <a:xfrm>
            <a:off x="86112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CEFF"/>
        </a:solidFill>
      </p:bgPr>
    </p:bg>
    <p:spTree>
      <p:nvGrpSpPr>
        <p:cNvPr id="456" name="Shape 456"/>
        <p:cNvGrpSpPr/>
        <p:nvPr/>
      </p:nvGrpSpPr>
      <p:grpSpPr>
        <a:xfrm>
          <a:off x="0" y="0"/>
          <a:ext cx="0" cy="0"/>
          <a:chOff x="0" y="0"/>
          <a:chExt cx="0" cy="0"/>
        </a:xfrm>
      </p:grpSpPr>
      <p:sp>
        <p:nvSpPr>
          <p:cNvPr id="457" name="Google Shape;457;g3312220b4e8_0_20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
        <p:nvSpPr>
          <p:cNvPr id="458" name="Google Shape;458;g3312220b4e8_0_205"/>
          <p:cNvSpPr txBox="1"/>
          <p:nvPr>
            <p:ph type="title"/>
          </p:nvPr>
        </p:nvSpPr>
        <p:spPr>
          <a:xfrm>
            <a:off x="838200" y="2374228"/>
            <a:ext cx="10515600" cy="241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b="1" lang="en-CA" sz="5400">
                <a:solidFill>
                  <a:schemeClr val="lt1"/>
                </a:solidFill>
                <a:latin typeface="Lato"/>
                <a:ea typeface="Lato"/>
                <a:cs typeface="Lato"/>
                <a:sym typeface="Lato"/>
              </a:rPr>
              <a:t>Introduction to  </a:t>
            </a:r>
            <a:br>
              <a:rPr b="1" lang="en-CA" sz="5400">
                <a:solidFill>
                  <a:schemeClr val="lt1"/>
                </a:solidFill>
                <a:latin typeface="Lato"/>
                <a:ea typeface="Lato"/>
                <a:cs typeface="Lato"/>
                <a:sym typeface="Lato"/>
              </a:rPr>
            </a:br>
            <a:r>
              <a:rPr b="1" lang="en-CA" sz="5400">
                <a:solidFill>
                  <a:schemeClr val="accent1"/>
                </a:solidFill>
                <a:latin typeface="Lato"/>
                <a:ea typeface="Lato"/>
                <a:cs typeface="Lato"/>
                <a:sym typeface="Lato"/>
              </a:rPr>
              <a:t>Rainwater Harvesting System</a:t>
            </a:r>
            <a:endParaRPr b="1" sz="4400">
              <a:solidFill>
                <a:schemeClr val="accent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CA"/>
              <a:t>Autoevaluación </a:t>
            </a:r>
            <a:endParaRPr b="1"/>
          </a:p>
        </p:txBody>
      </p:sp>
      <p:cxnSp>
        <p:nvCxnSpPr>
          <p:cNvPr id="141" name="Google Shape;141;p4"/>
          <p:cNvCxnSpPr/>
          <p:nvPr/>
        </p:nvCxnSpPr>
        <p:spPr>
          <a:xfrm flipH="1" rot="10800000">
            <a:off x="767400" y="4434300"/>
            <a:ext cx="10657200" cy="19500"/>
          </a:xfrm>
          <a:prstGeom prst="straightConnector1">
            <a:avLst/>
          </a:prstGeom>
          <a:noFill/>
          <a:ln cap="flat" cmpd="sng" w="28575">
            <a:solidFill>
              <a:schemeClr val="accent1"/>
            </a:solidFill>
            <a:prstDash val="solid"/>
            <a:round/>
            <a:headEnd len="med" w="med" type="oval"/>
            <a:tailEnd len="med" w="med" type="oval"/>
          </a:ln>
        </p:spPr>
      </p:cxnSp>
      <p:cxnSp>
        <p:nvCxnSpPr>
          <p:cNvPr id="142" name="Google Shape;142;p4"/>
          <p:cNvCxnSpPr/>
          <p:nvPr/>
        </p:nvCxnSpPr>
        <p:spPr>
          <a:xfrm>
            <a:off x="6026750" y="4167500"/>
            <a:ext cx="0" cy="612900"/>
          </a:xfrm>
          <a:prstGeom prst="straightConnector1">
            <a:avLst/>
          </a:prstGeom>
          <a:noFill/>
          <a:ln cap="flat" cmpd="sng" w="9525">
            <a:solidFill>
              <a:schemeClr val="accent1"/>
            </a:solidFill>
            <a:prstDash val="solid"/>
            <a:round/>
            <a:headEnd len="sm" w="sm" type="none"/>
            <a:tailEnd len="sm" w="sm" type="none"/>
          </a:ln>
        </p:spPr>
      </p:cxnSp>
      <p:sp>
        <p:nvSpPr>
          <p:cNvPr id="143" name="Google Shape;143;p4"/>
          <p:cNvSpPr txBox="1"/>
          <p:nvPr/>
        </p:nvSpPr>
        <p:spPr>
          <a:xfrm>
            <a:off x="838200" y="1690825"/>
            <a:ext cx="9786900" cy="1385400"/>
          </a:xfrm>
          <a:prstGeom prst="rect">
            <a:avLst/>
          </a:prstGeom>
          <a:noFill/>
          <a:ln>
            <a:noFill/>
          </a:ln>
        </p:spPr>
        <p:txBody>
          <a:bodyPr anchorCtr="0" anchor="t" bIns="91425" lIns="91425" spcFirstLastPara="1" rIns="91425" wrap="square" tIns="91425">
            <a:spAutoFit/>
          </a:bodyPr>
          <a:lstStyle/>
          <a:p>
            <a:pPr indent="-393700" lvl="0" marL="457200" marR="0" rtl="0" algn="l">
              <a:lnSpc>
                <a:spcPct val="100000"/>
              </a:lnSpc>
              <a:spcBef>
                <a:spcPts val="0"/>
              </a:spcBef>
              <a:spcAft>
                <a:spcPts val="0"/>
              </a:spcAft>
              <a:buClr>
                <a:schemeClr val="dk1"/>
              </a:buClr>
              <a:buSzPts val="2600"/>
              <a:buFont typeface="Lato"/>
              <a:buChar char="●"/>
            </a:pPr>
            <a:r>
              <a:rPr b="0" i="0" lang="en-CA" sz="2600" u="none" cap="none" strike="noStrike">
                <a:solidFill>
                  <a:schemeClr val="dk1"/>
                </a:solidFill>
                <a:latin typeface="Lato"/>
                <a:ea typeface="Lato"/>
                <a:cs typeface="Lato"/>
                <a:sym typeface="Lato"/>
              </a:rPr>
              <a:t>Vamos a pegar una calcomanía en la tabla representando el nivel de conocimiento o habilidad que tienen actualmente sobre cada tema</a:t>
            </a:r>
            <a:endParaRPr b="0" i="0" sz="2600" u="none" cap="none" strike="noStrike">
              <a:solidFill>
                <a:schemeClr val="dk1"/>
              </a:solidFill>
              <a:latin typeface="Lato"/>
              <a:ea typeface="Lato"/>
              <a:cs typeface="Lato"/>
              <a:sym typeface="Lato"/>
            </a:endParaRPr>
          </a:p>
        </p:txBody>
      </p:sp>
      <p:sp>
        <p:nvSpPr>
          <p:cNvPr id="144" name="Google Shape;144;p4"/>
          <p:cNvSpPr/>
          <p:nvPr/>
        </p:nvSpPr>
        <p:spPr>
          <a:xfrm>
            <a:off x="5371250" y="4305750"/>
            <a:ext cx="281100" cy="276600"/>
          </a:xfrm>
          <a:prstGeom prst="ellipse">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4"/>
          <p:cNvSpPr/>
          <p:nvPr/>
        </p:nvSpPr>
        <p:spPr>
          <a:xfrm>
            <a:off x="2186725" y="4969150"/>
            <a:ext cx="1829100" cy="1325700"/>
          </a:xfrm>
          <a:prstGeom prst="flowChartAlternateProcess">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CA" sz="2000" u="none" cap="none" strike="noStrike">
                <a:solidFill>
                  <a:schemeClr val="lt1"/>
                </a:solidFill>
                <a:latin typeface="Lato"/>
                <a:ea typeface="Lato"/>
                <a:cs typeface="Lato"/>
                <a:sym typeface="Lato"/>
              </a:rPr>
              <a:t>Usos del agua de lluvia</a:t>
            </a:r>
            <a:endParaRPr b="0" i="0" sz="2000" u="none" cap="none" strike="noStrike">
              <a:solidFill>
                <a:schemeClr val="lt1"/>
              </a:solidFill>
              <a:latin typeface="Lato"/>
              <a:ea typeface="Lato"/>
              <a:cs typeface="Lato"/>
              <a:sym typeface="Lato"/>
            </a:endParaRPr>
          </a:p>
        </p:txBody>
      </p:sp>
      <p:sp>
        <p:nvSpPr>
          <p:cNvPr id="146" name="Google Shape;146;p4"/>
          <p:cNvSpPr/>
          <p:nvPr/>
        </p:nvSpPr>
        <p:spPr>
          <a:xfrm>
            <a:off x="5301674" y="4969150"/>
            <a:ext cx="1898671" cy="1325700"/>
          </a:xfrm>
          <a:prstGeom prst="flowChartAlternateProcess">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CA" sz="2000" u="none" cap="none" strike="noStrike">
                <a:solidFill>
                  <a:schemeClr val="lt1"/>
                </a:solidFill>
                <a:latin typeface="Lato"/>
                <a:ea typeface="Lato"/>
                <a:cs typeface="Lato"/>
                <a:sym typeface="Lato"/>
              </a:rPr>
              <a:t>Componentes de un SCALL</a:t>
            </a:r>
            <a:endParaRPr b="0" i="0" sz="2000" u="none" cap="none" strike="noStrike">
              <a:solidFill>
                <a:schemeClr val="lt1"/>
              </a:solidFill>
              <a:latin typeface="Lato"/>
              <a:ea typeface="Lato"/>
              <a:cs typeface="Lato"/>
              <a:sym typeface="Lato"/>
            </a:endParaRPr>
          </a:p>
        </p:txBody>
      </p:sp>
      <p:cxnSp>
        <p:nvCxnSpPr>
          <p:cNvPr id="147" name="Google Shape;147;p4"/>
          <p:cNvCxnSpPr/>
          <p:nvPr/>
        </p:nvCxnSpPr>
        <p:spPr>
          <a:xfrm>
            <a:off x="3256075" y="4167500"/>
            <a:ext cx="0" cy="612900"/>
          </a:xfrm>
          <a:prstGeom prst="straightConnector1">
            <a:avLst/>
          </a:prstGeom>
          <a:noFill/>
          <a:ln cap="flat" cmpd="sng" w="9525">
            <a:solidFill>
              <a:schemeClr val="accent1"/>
            </a:solidFill>
            <a:prstDash val="solid"/>
            <a:round/>
            <a:headEnd len="sm" w="sm" type="none"/>
            <a:tailEnd len="sm" w="sm" type="none"/>
          </a:ln>
        </p:spPr>
      </p:cxnSp>
      <p:cxnSp>
        <p:nvCxnSpPr>
          <p:cNvPr id="148" name="Google Shape;148;p4"/>
          <p:cNvCxnSpPr/>
          <p:nvPr/>
        </p:nvCxnSpPr>
        <p:spPr>
          <a:xfrm>
            <a:off x="8797425" y="4137600"/>
            <a:ext cx="0" cy="612900"/>
          </a:xfrm>
          <a:prstGeom prst="straightConnector1">
            <a:avLst/>
          </a:prstGeom>
          <a:noFill/>
          <a:ln cap="flat" cmpd="sng" w="9525">
            <a:solidFill>
              <a:schemeClr val="accent1"/>
            </a:solidFill>
            <a:prstDash val="solid"/>
            <a:round/>
            <a:headEnd len="sm" w="sm" type="none"/>
            <a:tailEnd len="sm" w="sm" type="none"/>
          </a:ln>
        </p:spPr>
      </p:cxnSp>
      <p:sp>
        <p:nvSpPr>
          <p:cNvPr id="149" name="Google Shape;149;p4"/>
          <p:cNvSpPr/>
          <p:nvPr/>
        </p:nvSpPr>
        <p:spPr>
          <a:xfrm>
            <a:off x="8421690" y="4969150"/>
            <a:ext cx="1829100" cy="1325700"/>
          </a:xfrm>
          <a:prstGeom prst="flowChartAlternateProcess">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CA" sz="2000" u="none" cap="none" strike="noStrike">
                <a:solidFill>
                  <a:schemeClr val="lt1"/>
                </a:solidFill>
                <a:latin typeface="Lato"/>
                <a:ea typeface="Lato"/>
                <a:cs typeface="Lato"/>
                <a:sym typeface="Lato"/>
              </a:rPr>
              <a:t>Calidad del agua de lluvia</a:t>
            </a:r>
            <a:endParaRPr b="0" i="0" sz="2000" u="none" cap="none" strike="noStrike">
              <a:solidFill>
                <a:schemeClr val="lt1"/>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32d536625c8_0_34"/>
          <p:cNvSpPr txBox="1"/>
          <p:nvPr>
            <p:ph type="title"/>
          </p:nvPr>
        </p:nvSpPr>
        <p:spPr>
          <a:xfrm>
            <a:off x="838200" y="494429"/>
            <a:ext cx="10515600" cy="1325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4800">
                <a:solidFill>
                  <a:schemeClr val="accent1"/>
                </a:solidFill>
              </a:rPr>
              <a:t>Learning Outcomes</a:t>
            </a:r>
            <a:endParaRPr/>
          </a:p>
        </p:txBody>
      </p:sp>
      <p:sp>
        <p:nvSpPr>
          <p:cNvPr id="465" name="Google Shape;465;g32d536625c8_0_34"/>
          <p:cNvSpPr txBox="1"/>
          <p:nvPr>
            <p:ph idx="1" type="body"/>
          </p:nvPr>
        </p:nvSpPr>
        <p:spPr>
          <a:xfrm>
            <a:off x="838200" y="1663125"/>
            <a:ext cx="11008500" cy="4700400"/>
          </a:xfrm>
          <a:prstGeom prst="rect">
            <a:avLst/>
          </a:prstGeom>
          <a:noFill/>
          <a:ln>
            <a:noFill/>
          </a:ln>
        </p:spPr>
        <p:txBody>
          <a:bodyPr anchorCtr="0" anchor="t" bIns="60925" lIns="121900" spcFirstLastPara="1" rIns="121900" wrap="square" tIns="60925">
            <a:noAutofit/>
          </a:bodyPr>
          <a:lstStyle/>
          <a:p>
            <a:pPr indent="0" lvl="0" marL="0" marR="32385" rtl="0" algn="l">
              <a:lnSpc>
                <a:spcPct val="100000"/>
              </a:lnSpc>
              <a:spcBef>
                <a:spcPts val="0"/>
              </a:spcBef>
              <a:spcAft>
                <a:spcPts val="0"/>
              </a:spcAft>
              <a:buSzPts val="2000"/>
              <a:buNone/>
            </a:pPr>
            <a:r>
              <a:rPr b="1" lang="en-CA" sz="2600">
                <a:solidFill>
                  <a:schemeClr val="dk2"/>
                </a:solidFill>
              </a:rPr>
              <a:t>At the end of this session, participants will be able to:</a:t>
            </a:r>
            <a:endParaRPr b="1" sz="2600">
              <a:solidFill>
                <a:schemeClr val="dk2"/>
              </a:solidFill>
            </a:endParaRPr>
          </a:p>
          <a:p>
            <a:pPr indent="-300355" lvl="0" marL="300355" rtl="0" algn="l">
              <a:lnSpc>
                <a:spcPct val="100000"/>
              </a:lnSpc>
              <a:spcBef>
                <a:spcPts val="1200"/>
              </a:spcBef>
              <a:spcAft>
                <a:spcPts val="0"/>
              </a:spcAft>
              <a:buClr>
                <a:schemeClr val="dk2"/>
              </a:buClr>
              <a:buSzPts val="3000"/>
              <a:buFont typeface="Lato"/>
              <a:buChar char="○"/>
            </a:pPr>
            <a:r>
              <a:rPr lang="en-CA" sz="3000">
                <a:solidFill>
                  <a:schemeClr val="dk2"/>
                </a:solidFill>
              </a:rPr>
              <a:t>Identify the key benefits of RWH for various contexts.</a:t>
            </a:r>
            <a:endParaRPr sz="3000">
              <a:solidFill>
                <a:schemeClr val="dk2"/>
              </a:solidFill>
            </a:endParaRPr>
          </a:p>
          <a:p>
            <a:pPr indent="-300355" lvl="0" marL="300355" rtl="0" algn="l">
              <a:lnSpc>
                <a:spcPct val="100000"/>
              </a:lnSpc>
              <a:spcBef>
                <a:spcPts val="0"/>
              </a:spcBef>
              <a:spcAft>
                <a:spcPts val="0"/>
              </a:spcAft>
              <a:buClr>
                <a:schemeClr val="dk2"/>
              </a:buClr>
              <a:buSzPts val="3000"/>
              <a:buFont typeface="Lato"/>
              <a:buChar char="○"/>
            </a:pPr>
            <a:r>
              <a:rPr lang="en-CA" sz="3000">
                <a:solidFill>
                  <a:schemeClr val="dk2"/>
                </a:solidFill>
              </a:rPr>
              <a:t>Discuss scenarios where RWH may not be effective or appropriate.</a:t>
            </a:r>
            <a:endParaRPr sz="3000">
              <a:solidFill>
                <a:schemeClr val="dk2"/>
              </a:solidFill>
            </a:endParaRPr>
          </a:p>
          <a:p>
            <a:pPr indent="-300355" lvl="0" marL="300355" marR="900430" rtl="0" algn="l">
              <a:lnSpc>
                <a:spcPct val="100000"/>
              </a:lnSpc>
              <a:spcBef>
                <a:spcPts val="300"/>
              </a:spcBef>
              <a:spcAft>
                <a:spcPts val="0"/>
              </a:spcAft>
              <a:buClr>
                <a:schemeClr val="dk2"/>
              </a:buClr>
              <a:buSzPts val="3000"/>
              <a:buFont typeface="Lato"/>
              <a:buChar char="○"/>
            </a:pPr>
            <a:r>
              <a:rPr lang="en-CA" sz="3000">
                <a:solidFill>
                  <a:schemeClr val="dk2"/>
                </a:solidFill>
              </a:rPr>
              <a:t>Identify different scales of rainwater harvesting systems</a:t>
            </a:r>
            <a:endParaRPr sz="3000">
              <a:solidFill>
                <a:schemeClr val="dk2"/>
              </a:solidFill>
            </a:endParaRPr>
          </a:p>
          <a:p>
            <a:pPr indent="-300355" lvl="0" marL="300355" marR="1284599" rtl="0" algn="l">
              <a:lnSpc>
                <a:spcPct val="100000"/>
              </a:lnSpc>
              <a:spcBef>
                <a:spcPts val="600"/>
              </a:spcBef>
              <a:spcAft>
                <a:spcPts val="0"/>
              </a:spcAft>
              <a:buClr>
                <a:schemeClr val="dk2"/>
              </a:buClr>
              <a:buSzPts val="3000"/>
              <a:buFont typeface="Lato"/>
              <a:buChar char="○"/>
            </a:pPr>
            <a:r>
              <a:rPr lang="en-CA" sz="3000">
                <a:solidFill>
                  <a:schemeClr val="dk2"/>
                </a:solidFill>
              </a:rPr>
              <a:t>Compare roof and ground catchment systems, including their benefits and limitations.</a:t>
            </a:r>
            <a:endParaRPr sz="3000">
              <a:solidFill>
                <a:schemeClr val="dk2"/>
              </a:solidFill>
            </a:endParaRPr>
          </a:p>
          <a:p>
            <a:pPr indent="-300355" lvl="0" marL="300355" marR="1284599" rtl="0" algn="l">
              <a:lnSpc>
                <a:spcPct val="100000"/>
              </a:lnSpc>
              <a:spcBef>
                <a:spcPts val="600"/>
              </a:spcBef>
              <a:spcAft>
                <a:spcPts val="600"/>
              </a:spcAft>
              <a:buClr>
                <a:schemeClr val="dk2"/>
              </a:buClr>
              <a:buSzPts val="3000"/>
              <a:buFont typeface="Lato"/>
              <a:buChar char="○"/>
            </a:pPr>
            <a:r>
              <a:rPr lang="en-CA" sz="3000">
                <a:solidFill>
                  <a:schemeClr val="dk2"/>
                </a:solidFill>
              </a:rPr>
              <a:t>Describe the three main components common to all rainwater harvesting systems</a:t>
            </a:r>
            <a:endParaRPr sz="3000">
              <a:solidFill>
                <a:schemeClr val="dk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332146177df_0_852"/>
          <p:cNvSpPr txBox="1"/>
          <p:nvPr>
            <p:ph type="title"/>
          </p:nvPr>
        </p:nvSpPr>
        <p:spPr>
          <a:xfrm>
            <a:off x="818875" y="61275"/>
            <a:ext cx="10999800" cy="7395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History of Rain Harvesting in the world</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p:txBody>
      </p:sp>
      <p:sp>
        <p:nvSpPr>
          <p:cNvPr id="472" name="Google Shape;472;g332146177df_0_852"/>
          <p:cNvSpPr/>
          <p:nvPr/>
        </p:nvSpPr>
        <p:spPr>
          <a:xfrm flipH="1" rot="747680">
            <a:off x="8602094" y="3940963"/>
            <a:ext cx="2459440" cy="110433"/>
          </a:xfrm>
          <a:prstGeom prst="roundRect">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332146177df_0_852"/>
          <p:cNvSpPr/>
          <p:nvPr/>
        </p:nvSpPr>
        <p:spPr>
          <a:xfrm rot="-747680">
            <a:off x="6275094" y="3940963"/>
            <a:ext cx="2459440" cy="110433"/>
          </a:xfrm>
          <a:prstGeom prst="roundRect">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4" name="Google Shape;474;g332146177df_0_852"/>
          <p:cNvGrpSpPr/>
          <p:nvPr/>
        </p:nvGrpSpPr>
        <p:grpSpPr>
          <a:xfrm>
            <a:off x="6713625" y="1150072"/>
            <a:ext cx="3970613" cy="2793657"/>
            <a:chOff x="4216113" y="1006646"/>
            <a:chExt cx="2186100" cy="1460049"/>
          </a:xfrm>
        </p:grpSpPr>
        <p:sp>
          <p:nvSpPr>
            <p:cNvPr id="475" name="Google Shape;475;g332146177df_0_852"/>
            <p:cNvSpPr/>
            <p:nvPr/>
          </p:nvSpPr>
          <p:spPr>
            <a:xfrm rot="-1789476">
              <a:off x="5185416" y="2276970"/>
              <a:ext cx="160451" cy="160451"/>
            </a:xfrm>
            <a:prstGeom prst="ellipse">
              <a:avLst/>
            </a:prstGeom>
            <a:solidFill>
              <a:srgbClr val="FFFFFF"/>
            </a:solidFill>
            <a:ln cap="flat" cmpd="sng" w="38100">
              <a:solidFill>
                <a:srgbClr val="85858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g332146177df_0_852"/>
            <p:cNvSpPr txBox="1"/>
            <p:nvPr/>
          </p:nvSpPr>
          <p:spPr>
            <a:xfrm>
              <a:off x="4795861" y="1985298"/>
              <a:ext cx="924000" cy="2760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400"/>
                <a:buFont typeface="Arial"/>
                <a:buNone/>
              </a:pPr>
              <a:r>
                <a:rPr b="1" i="0" lang="en-CA" sz="1400" u="none" cap="none" strike="noStrike">
                  <a:solidFill>
                    <a:srgbClr val="5E5E5E"/>
                  </a:solidFill>
                  <a:latin typeface="Roboto"/>
                  <a:ea typeface="Roboto"/>
                  <a:cs typeface="Roboto"/>
                  <a:sym typeface="Roboto"/>
                </a:rPr>
                <a:t>1970´s - 1980’s</a:t>
              </a:r>
              <a:endParaRPr b="1" i="0" sz="1400" u="none" cap="none" strike="noStrike">
                <a:solidFill>
                  <a:srgbClr val="5E5E5E"/>
                </a:solidFill>
                <a:latin typeface="Roboto"/>
                <a:ea typeface="Roboto"/>
                <a:cs typeface="Roboto"/>
                <a:sym typeface="Roboto"/>
              </a:endParaRPr>
            </a:p>
          </p:txBody>
        </p:sp>
        <p:sp>
          <p:nvSpPr>
            <p:cNvPr id="477" name="Google Shape;477;g332146177df_0_852"/>
            <p:cNvSpPr/>
            <p:nvPr/>
          </p:nvSpPr>
          <p:spPr>
            <a:xfrm>
              <a:off x="4216113" y="1050470"/>
              <a:ext cx="2186100" cy="873000"/>
            </a:xfrm>
            <a:prstGeom prst="roundRect">
              <a:avLst>
                <a:gd fmla="val 4485"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8" name="Google Shape;478;g332146177df_0_852"/>
            <p:cNvSpPr/>
            <p:nvPr/>
          </p:nvSpPr>
          <p:spPr>
            <a:xfrm rot="10800000">
              <a:off x="5220625" y="1919036"/>
              <a:ext cx="90000" cy="67500"/>
            </a:xfrm>
            <a:prstGeom prst="triangle">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g332146177df_0_852"/>
            <p:cNvSpPr txBox="1"/>
            <p:nvPr/>
          </p:nvSpPr>
          <p:spPr>
            <a:xfrm>
              <a:off x="4250399" y="1006646"/>
              <a:ext cx="2114400" cy="873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700"/>
                <a:buFont typeface="Arial"/>
                <a:buNone/>
              </a:pPr>
              <a:r>
                <a:rPr b="0" i="0" lang="en-CA" sz="1700" u="none" cap="none" strike="noStrike">
                  <a:solidFill>
                    <a:srgbClr val="3E3E3E"/>
                  </a:solidFill>
                  <a:latin typeface="Lato"/>
                  <a:ea typeface="Lato"/>
                  <a:cs typeface="Lato"/>
                  <a:sym typeface="Lato"/>
                </a:rPr>
                <a:t>When there was a widespread drought that resulted in crop failures, there was a growing awareness regarding the potential of rainwater gathering for enhanced crop production in Africa</a:t>
              </a:r>
              <a:endParaRPr b="0" i="0" sz="1400" u="none" cap="none" strike="noStrike">
                <a:solidFill>
                  <a:srgbClr val="3E3E3E"/>
                </a:solidFill>
                <a:latin typeface="Calibri"/>
                <a:ea typeface="Calibri"/>
                <a:cs typeface="Calibri"/>
                <a:sym typeface="Calibri"/>
              </a:endParaRPr>
            </a:p>
            <a:p>
              <a:pPr indent="0" lvl="0" marL="0" marR="0" rtl="0" algn="ctr">
                <a:lnSpc>
                  <a:spcPct val="115000"/>
                </a:lnSpc>
                <a:spcBef>
                  <a:spcPts val="0"/>
                </a:spcBef>
                <a:spcAft>
                  <a:spcPts val="2100"/>
                </a:spcAft>
                <a:buClr>
                  <a:srgbClr val="000000"/>
                </a:buClr>
                <a:buSzPts val="1100"/>
                <a:buFont typeface="Arial"/>
                <a:buNone/>
              </a:pPr>
              <a:r>
                <a:t/>
              </a:r>
              <a:endParaRPr b="0" i="0" sz="1100" u="none" cap="none" strike="noStrike">
                <a:solidFill>
                  <a:srgbClr val="5E5E5E"/>
                </a:solidFill>
                <a:latin typeface="Roboto"/>
                <a:ea typeface="Roboto"/>
                <a:cs typeface="Roboto"/>
                <a:sym typeface="Roboto"/>
              </a:endParaRPr>
            </a:p>
          </p:txBody>
        </p:sp>
      </p:grpSp>
      <p:sp>
        <p:nvSpPr>
          <p:cNvPr id="480" name="Google Shape;480;g332146177df_0_852"/>
          <p:cNvSpPr/>
          <p:nvPr/>
        </p:nvSpPr>
        <p:spPr>
          <a:xfrm flipH="1" rot="747680">
            <a:off x="3929045" y="3940963"/>
            <a:ext cx="2459440" cy="110433"/>
          </a:xfrm>
          <a:prstGeom prst="roundRect">
            <a:avLst>
              <a:gd fmla="val 50000" name="adj"/>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1" name="Google Shape;481;g332146177df_0_852"/>
          <p:cNvGrpSpPr/>
          <p:nvPr/>
        </p:nvGrpSpPr>
        <p:grpSpPr>
          <a:xfrm>
            <a:off x="4444075" y="4047855"/>
            <a:ext cx="3749388" cy="2661373"/>
            <a:chOff x="2835651" y="2541798"/>
            <a:chExt cx="2064300" cy="1390913"/>
          </a:xfrm>
        </p:grpSpPr>
        <p:sp>
          <p:nvSpPr>
            <p:cNvPr id="482" name="Google Shape;482;g332146177df_0_852"/>
            <p:cNvSpPr txBox="1"/>
            <p:nvPr/>
          </p:nvSpPr>
          <p:spPr>
            <a:xfrm>
              <a:off x="3529877" y="2735584"/>
              <a:ext cx="696900" cy="2760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200"/>
                <a:buFont typeface="Arial"/>
                <a:buNone/>
              </a:pPr>
              <a:r>
                <a:rPr b="1" i="0" lang="en-CA" sz="1200" u="none" cap="none" strike="noStrike">
                  <a:solidFill>
                    <a:schemeClr val="accent2"/>
                  </a:solidFill>
                  <a:latin typeface="Roboto"/>
                  <a:ea typeface="Roboto"/>
                  <a:cs typeface="Roboto"/>
                  <a:sym typeface="Roboto"/>
                </a:rPr>
                <a:t>BACK 4000 YEARS</a:t>
              </a:r>
              <a:endParaRPr b="1" i="0" sz="1200" u="none" cap="none" strike="noStrike">
                <a:solidFill>
                  <a:schemeClr val="accent2"/>
                </a:solidFill>
                <a:latin typeface="Roboto"/>
                <a:ea typeface="Roboto"/>
                <a:cs typeface="Roboto"/>
                <a:sym typeface="Roboto"/>
              </a:endParaRPr>
            </a:p>
          </p:txBody>
        </p:sp>
        <p:sp>
          <p:nvSpPr>
            <p:cNvPr id="483" name="Google Shape;483;g332146177df_0_852"/>
            <p:cNvSpPr/>
            <p:nvPr/>
          </p:nvSpPr>
          <p:spPr>
            <a:xfrm rot="-1789476">
              <a:off x="3798091" y="2571072"/>
              <a:ext cx="160451" cy="160451"/>
            </a:xfrm>
            <a:prstGeom prst="ellipse">
              <a:avLst/>
            </a:prstGeom>
            <a:solidFill>
              <a:srgbClr val="FFFFFF"/>
            </a:solidFill>
            <a:ln cap="flat" cmpd="sng" w="38100">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g332146177df_0_852"/>
            <p:cNvSpPr/>
            <p:nvPr/>
          </p:nvSpPr>
          <p:spPr>
            <a:xfrm>
              <a:off x="2835651" y="3069011"/>
              <a:ext cx="2064300" cy="863700"/>
            </a:xfrm>
            <a:prstGeom prst="roundRect">
              <a:avLst>
                <a:gd fmla="val 4485" name="adj"/>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5" name="Google Shape;485;g332146177df_0_852"/>
            <p:cNvSpPr txBox="1"/>
            <p:nvPr/>
          </p:nvSpPr>
          <p:spPr>
            <a:xfrm>
              <a:off x="2835651" y="3051438"/>
              <a:ext cx="2064300" cy="801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CA" sz="1600" u="none" cap="none" strike="noStrike">
                  <a:solidFill>
                    <a:schemeClr val="lt1"/>
                  </a:solidFill>
                  <a:latin typeface="Lato"/>
                  <a:ea typeface="Lato"/>
                  <a:cs typeface="Lato"/>
                  <a:sym typeface="Lato"/>
                </a:rPr>
                <a:t>Tunisia and Egypt are said to still have some of these in operation. Water-harvesting devices dating back 4,000 years or more have been uncovered in some of the world’s earliest farms, in Israel’s Negev Desert.</a:t>
              </a:r>
              <a:endParaRPr b="0" i="0" sz="1600" u="none" cap="none" strike="noStrike">
                <a:solidFill>
                  <a:schemeClr val="lt1"/>
                </a:solidFill>
                <a:latin typeface="Arial"/>
                <a:ea typeface="Arial"/>
                <a:cs typeface="Arial"/>
                <a:sym typeface="Arial"/>
              </a:endParaRPr>
            </a:p>
          </p:txBody>
        </p:sp>
        <p:sp>
          <p:nvSpPr>
            <p:cNvPr id="486" name="Google Shape;486;g332146177df_0_852"/>
            <p:cNvSpPr/>
            <p:nvPr/>
          </p:nvSpPr>
          <p:spPr>
            <a:xfrm>
              <a:off x="3833325" y="3004364"/>
              <a:ext cx="90000" cy="67500"/>
            </a:xfrm>
            <a:prstGeom prst="triangle">
              <a:avLst>
                <a:gd fmla="val 50000" name="adj"/>
              </a:avLst>
            </a:prstGeom>
            <a:solidFill>
              <a:srgbClr val="701C7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7" name="Google Shape;487;g332146177df_0_852"/>
          <p:cNvSpPr/>
          <p:nvPr/>
        </p:nvSpPr>
        <p:spPr>
          <a:xfrm rot="-747680">
            <a:off x="1614668" y="3940963"/>
            <a:ext cx="2459440" cy="110433"/>
          </a:xfrm>
          <a:prstGeom prst="roundRect">
            <a:avLst>
              <a:gd fmla="val 50000" name="adj"/>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8" name="Google Shape;488;g332146177df_0_852"/>
          <p:cNvGrpSpPr/>
          <p:nvPr/>
        </p:nvGrpSpPr>
        <p:grpSpPr>
          <a:xfrm>
            <a:off x="2034325" y="1233924"/>
            <a:ext cx="3749427" cy="2712312"/>
            <a:chOff x="1637326" y="1049160"/>
            <a:chExt cx="1712849" cy="1417535"/>
          </a:xfrm>
        </p:grpSpPr>
        <p:sp>
          <p:nvSpPr>
            <p:cNvPr id="489" name="Google Shape;489;g332146177df_0_852"/>
            <p:cNvSpPr/>
            <p:nvPr/>
          </p:nvSpPr>
          <p:spPr>
            <a:xfrm>
              <a:off x="1637475" y="1049160"/>
              <a:ext cx="1712700" cy="874200"/>
            </a:xfrm>
            <a:prstGeom prst="roundRect">
              <a:avLst>
                <a:gd fmla="val 4485" name="adj"/>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0" name="Google Shape;490;g332146177df_0_852"/>
            <p:cNvSpPr txBox="1"/>
            <p:nvPr/>
          </p:nvSpPr>
          <p:spPr>
            <a:xfrm>
              <a:off x="2144544" y="1985297"/>
              <a:ext cx="696900" cy="2760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400"/>
                <a:buFont typeface="Arial"/>
                <a:buNone/>
              </a:pPr>
              <a:r>
                <a:rPr b="1" i="0" lang="en-CA" sz="1400" u="none" cap="none" strike="noStrike">
                  <a:solidFill>
                    <a:schemeClr val="accent2"/>
                  </a:solidFill>
                  <a:latin typeface="Roboto"/>
                  <a:ea typeface="Roboto"/>
                  <a:cs typeface="Roboto"/>
                  <a:sym typeface="Roboto"/>
                </a:rPr>
                <a:t>ROMAN TIMES</a:t>
              </a:r>
              <a:endParaRPr b="1" i="0" sz="1400" u="none" cap="none" strike="noStrike">
                <a:solidFill>
                  <a:schemeClr val="accent2"/>
                </a:solidFill>
                <a:latin typeface="Roboto"/>
                <a:ea typeface="Roboto"/>
                <a:cs typeface="Roboto"/>
                <a:sym typeface="Roboto"/>
              </a:endParaRPr>
            </a:p>
          </p:txBody>
        </p:sp>
        <p:sp>
          <p:nvSpPr>
            <p:cNvPr id="491" name="Google Shape;491;g332146177df_0_852"/>
            <p:cNvSpPr/>
            <p:nvPr/>
          </p:nvSpPr>
          <p:spPr>
            <a:xfrm rot="10800000">
              <a:off x="2448800" y="1919036"/>
              <a:ext cx="90000" cy="67500"/>
            </a:xfrm>
            <a:prstGeom prst="triangle">
              <a:avLst>
                <a:gd fmla="val 50000" name="adj"/>
              </a:avLst>
            </a:prstGeom>
            <a:solidFill>
              <a:srgbClr val="701C7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g332146177df_0_852"/>
            <p:cNvSpPr txBox="1"/>
            <p:nvPr/>
          </p:nvSpPr>
          <p:spPr>
            <a:xfrm>
              <a:off x="1637326" y="1049160"/>
              <a:ext cx="1712700" cy="79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CA" sz="1600" u="none" cap="none" strike="noStrike">
                  <a:solidFill>
                    <a:schemeClr val="lt1"/>
                  </a:solidFill>
                  <a:latin typeface="Lato"/>
                  <a:ea typeface="Lato"/>
                  <a:cs typeface="Lato"/>
                  <a:sym typeface="Lato"/>
                </a:rPr>
                <a:t>Water storage in small ponds, tanks, and cisterns has been practiced for millennia all throughout the world.  Water held in ponds or tanks has been used for a number of reasons throughout North Africa</a:t>
              </a:r>
              <a:endParaRPr b="0" i="0" sz="1600" u="none" cap="none" strike="noStrike">
                <a:solidFill>
                  <a:schemeClr val="lt1"/>
                </a:solidFill>
                <a:latin typeface="Arial"/>
                <a:ea typeface="Arial"/>
                <a:cs typeface="Arial"/>
                <a:sym typeface="Arial"/>
              </a:endParaRPr>
            </a:p>
          </p:txBody>
        </p:sp>
        <p:sp>
          <p:nvSpPr>
            <p:cNvPr id="493" name="Google Shape;493;g332146177df_0_852"/>
            <p:cNvSpPr/>
            <p:nvPr/>
          </p:nvSpPr>
          <p:spPr>
            <a:xfrm rot="-1789476">
              <a:off x="2410765" y="2276970"/>
              <a:ext cx="160451" cy="160451"/>
            </a:xfrm>
            <a:prstGeom prst="ellipse">
              <a:avLst/>
            </a:prstGeom>
            <a:solidFill>
              <a:srgbClr val="FFFFFF"/>
            </a:solidFill>
            <a:ln cap="flat" cmpd="sng" w="38100">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3312220b4e8_0_69"/>
          <p:cNvSpPr txBox="1"/>
          <p:nvPr>
            <p:ph type="title"/>
          </p:nvPr>
        </p:nvSpPr>
        <p:spPr>
          <a:xfrm>
            <a:off x="838200" y="494427"/>
            <a:ext cx="10515600" cy="7395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History of Rain Harvesting in Ethiopia </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p:txBody>
      </p:sp>
      <p:sp>
        <p:nvSpPr>
          <p:cNvPr id="500" name="Google Shape;500;g3312220b4e8_0_69"/>
          <p:cNvSpPr/>
          <p:nvPr/>
        </p:nvSpPr>
        <p:spPr>
          <a:xfrm>
            <a:off x="2734217" y="2540283"/>
            <a:ext cx="792300" cy="49200"/>
          </a:xfrm>
          <a:prstGeom prst="roundRect">
            <a:avLst>
              <a:gd fmla="val 50000" name="adj"/>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1" name="Google Shape;501;g3312220b4e8_0_69"/>
          <p:cNvGrpSpPr/>
          <p:nvPr/>
        </p:nvGrpSpPr>
        <p:grpSpPr>
          <a:xfrm>
            <a:off x="429650" y="1994726"/>
            <a:ext cx="2724332" cy="3390081"/>
            <a:chOff x="436548" y="1838990"/>
            <a:chExt cx="2043300" cy="2542624"/>
          </a:xfrm>
        </p:grpSpPr>
        <p:sp>
          <p:nvSpPr>
            <p:cNvPr id="502" name="Google Shape;502;g3312220b4e8_0_69"/>
            <p:cNvSpPr/>
            <p:nvPr/>
          </p:nvSpPr>
          <p:spPr>
            <a:xfrm>
              <a:off x="1067954" y="1838990"/>
              <a:ext cx="810000" cy="810000"/>
            </a:xfrm>
            <a:prstGeom prst="ellipse">
              <a:avLst/>
            </a:prstGeom>
            <a:noFill/>
            <a:ln cap="flat" cmpd="sng" w="38100">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g3312220b4e8_0_69"/>
            <p:cNvSpPr txBox="1"/>
            <p:nvPr/>
          </p:nvSpPr>
          <p:spPr>
            <a:xfrm>
              <a:off x="1053196" y="2048957"/>
              <a:ext cx="810000" cy="3210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800"/>
                <a:buFont typeface="Arial"/>
                <a:buNone/>
              </a:pPr>
              <a:r>
                <a:rPr b="1" i="0" lang="en-CA" sz="1800" u="none" cap="none" strike="noStrike">
                  <a:solidFill>
                    <a:schemeClr val="accent3"/>
                  </a:solidFill>
                  <a:latin typeface="Roboto"/>
                  <a:ea typeface="Roboto"/>
                  <a:cs typeface="Roboto"/>
                  <a:sym typeface="Roboto"/>
                </a:rPr>
                <a:t>560 BC</a:t>
              </a:r>
              <a:endParaRPr b="1" i="0" sz="1800" u="none" cap="none" strike="noStrike">
                <a:solidFill>
                  <a:schemeClr val="accent3"/>
                </a:solidFill>
                <a:latin typeface="Roboto"/>
                <a:ea typeface="Roboto"/>
                <a:cs typeface="Roboto"/>
                <a:sym typeface="Roboto"/>
              </a:endParaRPr>
            </a:p>
          </p:txBody>
        </p:sp>
        <p:sp>
          <p:nvSpPr>
            <p:cNvPr id="504" name="Google Shape;504;g3312220b4e8_0_69"/>
            <p:cNvSpPr txBox="1"/>
            <p:nvPr/>
          </p:nvSpPr>
          <p:spPr>
            <a:xfrm>
              <a:off x="436548" y="2961414"/>
              <a:ext cx="2043300" cy="14202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chemeClr val="accent3"/>
                  </a:solidFill>
                  <a:latin typeface="Lato"/>
                  <a:ea typeface="Lato"/>
                  <a:cs typeface="Lato"/>
                  <a:sym typeface="Lato"/>
                </a:rPr>
                <a:t>RWH has a longstanding history in Ethiopia, with strong ties to the old Orthodox churches, and dates back to the pre Axumit period. Rainwater was collected and stored in ponds and tanks for agriculture and water supply at that time. </a:t>
              </a:r>
              <a:endParaRPr b="1" i="0" sz="1400" u="none" cap="none" strike="noStrike">
                <a:solidFill>
                  <a:schemeClr val="accent3"/>
                </a:solidFill>
                <a:latin typeface="Roboto"/>
                <a:ea typeface="Roboto"/>
                <a:cs typeface="Roboto"/>
                <a:sym typeface="Roboto"/>
              </a:endParaRPr>
            </a:p>
          </p:txBody>
        </p:sp>
      </p:grpSp>
      <p:grpSp>
        <p:nvGrpSpPr>
          <p:cNvPr id="505" name="Google Shape;505;g3312220b4e8_0_69"/>
          <p:cNvGrpSpPr/>
          <p:nvPr/>
        </p:nvGrpSpPr>
        <p:grpSpPr>
          <a:xfrm>
            <a:off x="3446750" y="1999868"/>
            <a:ext cx="2278743" cy="3234091"/>
            <a:chOff x="2699430" y="1842847"/>
            <a:chExt cx="1709100" cy="2425629"/>
          </a:xfrm>
        </p:grpSpPr>
        <p:sp>
          <p:nvSpPr>
            <p:cNvPr id="506" name="Google Shape;506;g3312220b4e8_0_69"/>
            <p:cNvSpPr/>
            <p:nvPr/>
          </p:nvSpPr>
          <p:spPr>
            <a:xfrm>
              <a:off x="3199671" y="1842847"/>
              <a:ext cx="810000" cy="810000"/>
            </a:xfrm>
            <a:prstGeom prst="ellipse">
              <a:avLst/>
            </a:prstGeom>
            <a:noFill/>
            <a:ln cap="flat" cmpd="sng" w="38100">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g3312220b4e8_0_69"/>
            <p:cNvSpPr txBox="1"/>
            <p:nvPr/>
          </p:nvSpPr>
          <p:spPr>
            <a:xfrm>
              <a:off x="2699430" y="3051676"/>
              <a:ext cx="1709100" cy="12168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1" i="0" lang="en-CA" sz="1600" u="none" cap="none" strike="noStrike">
                  <a:solidFill>
                    <a:schemeClr val="accent3"/>
                  </a:solidFill>
                  <a:latin typeface="Lato"/>
                  <a:ea typeface="Lato"/>
                  <a:cs typeface="Lato"/>
                  <a:sym typeface="Lato"/>
                </a:rPr>
                <a:t>Other evidence includes the ruins of one of Gondar’s medieval castles, built in the 15th and 16th centuries</a:t>
              </a:r>
              <a:endParaRPr b="1" i="0" sz="1600" u="none" cap="none" strike="noStrike">
                <a:solidFill>
                  <a:schemeClr val="accent3"/>
                </a:solidFill>
                <a:latin typeface="Roboto"/>
                <a:ea typeface="Roboto"/>
                <a:cs typeface="Roboto"/>
                <a:sym typeface="Roboto"/>
              </a:endParaRPr>
            </a:p>
          </p:txBody>
        </p:sp>
        <p:sp>
          <p:nvSpPr>
            <p:cNvPr id="508" name="Google Shape;508;g3312220b4e8_0_69"/>
            <p:cNvSpPr txBox="1"/>
            <p:nvPr/>
          </p:nvSpPr>
          <p:spPr>
            <a:xfrm>
              <a:off x="3097971" y="2048957"/>
              <a:ext cx="994200" cy="3210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600"/>
                <a:buFont typeface="Arial"/>
                <a:buNone/>
              </a:pPr>
              <a:r>
                <a:rPr b="1" i="0" lang="en-CA" sz="1600" u="none" cap="none" strike="noStrike">
                  <a:solidFill>
                    <a:schemeClr val="accent3"/>
                  </a:solidFill>
                  <a:latin typeface="Roboto"/>
                  <a:ea typeface="Roboto"/>
                  <a:cs typeface="Roboto"/>
                  <a:sym typeface="Roboto"/>
                </a:rPr>
                <a:t>XV-XVI C.</a:t>
              </a:r>
              <a:endParaRPr b="1" i="0" sz="1600" u="none" cap="none" strike="noStrike">
                <a:solidFill>
                  <a:schemeClr val="accent3"/>
                </a:solidFill>
                <a:latin typeface="Roboto"/>
                <a:ea typeface="Roboto"/>
                <a:cs typeface="Roboto"/>
                <a:sym typeface="Roboto"/>
              </a:endParaRPr>
            </a:p>
          </p:txBody>
        </p:sp>
      </p:grpSp>
      <p:grpSp>
        <p:nvGrpSpPr>
          <p:cNvPr id="509" name="Google Shape;509;g3312220b4e8_0_69"/>
          <p:cNvGrpSpPr/>
          <p:nvPr/>
        </p:nvGrpSpPr>
        <p:grpSpPr>
          <a:xfrm>
            <a:off x="6375050" y="1999868"/>
            <a:ext cx="2278743" cy="3195817"/>
            <a:chOff x="4895710" y="1842847"/>
            <a:chExt cx="1709100" cy="2396923"/>
          </a:xfrm>
        </p:grpSpPr>
        <p:sp>
          <p:nvSpPr>
            <p:cNvPr id="510" name="Google Shape;510;g3312220b4e8_0_69"/>
            <p:cNvSpPr/>
            <p:nvPr/>
          </p:nvSpPr>
          <p:spPr>
            <a:xfrm>
              <a:off x="5338808" y="1842847"/>
              <a:ext cx="810000" cy="810000"/>
            </a:xfrm>
            <a:prstGeom prst="ellipse">
              <a:avLst/>
            </a:prstGeom>
            <a:noFill/>
            <a:ln cap="flat" cmpd="sng" w="38100">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g3312220b4e8_0_69"/>
            <p:cNvSpPr txBox="1"/>
            <p:nvPr/>
          </p:nvSpPr>
          <p:spPr>
            <a:xfrm>
              <a:off x="4895710" y="3023270"/>
              <a:ext cx="1709100" cy="12165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1" i="0" lang="en-CA" sz="1600" u="none" cap="none" strike="noStrike">
                  <a:solidFill>
                    <a:schemeClr val="accent6"/>
                  </a:solidFill>
                  <a:latin typeface="Lato"/>
                  <a:ea typeface="Lato"/>
                  <a:cs typeface="Lato"/>
                  <a:sym typeface="Lato"/>
                </a:rPr>
                <a:t>Rockhewn chapels of Lalibela (almost 800 years ago), include a pool used to hold water for religious rites. </a:t>
              </a:r>
              <a:endParaRPr b="1" i="0" sz="1600" u="none" cap="none" strike="noStrike">
                <a:solidFill>
                  <a:schemeClr val="accent6"/>
                </a:solidFill>
                <a:latin typeface="Roboto"/>
                <a:ea typeface="Roboto"/>
                <a:cs typeface="Roboto"/>
                <a:sym typeface="Roboto"/>
              </a:endParaRPr>
            </a:p>
          </p:txBody>
        </p:sp>
      </p:grpSp>
      <p:grpSp>
        <p:nvGrpSpPr>
          <p:cNvPr id="512" name="Google Shape;512;g3312220b4e8_0_69"/>
          <p:cNvGrpSpPr/>
          <p:nvPr/>
        </p:nvGrpSpPr>
        <p:grpSpPr>
          <a:xfrm>
            <a:off x="8883375" y="1999868"/>
            <a:ext cx="2935127" cy="3900637"/>
            <a:chOff x="6777001" y="1842847"/>
            <a:chExt cx="2201400" cy="2925551"/>
          </a:xfrm>
        </p:grpSpPr>
        <p:sp>
          <p:nvSpPr>
            <p:cNvPr id="513" name="Google Shape;513;g3312220b4e8_0_69"/>
            <p:cNvSpPr/>
            <p:nvPr/>
          </p:nvSpPr>
          <p:spPr>
            <a:xfrm>
              <a:off x="7535089" y="1842847"/>
              <a:ext cx="810000" cy="810000"/>
            </a:xfrm>
            <a:prstGeom prst="ellipse">
              <a:avLst/>
            </a:prstGeom>
            <a:noFill/>
            <a:ln cap="flat" cmpd="sng" w="38100">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g3312220b4e8_0_69"/>
            <p:cNvSpPr txBox="1"/>
            <p:nvPr/>
          </p:nvSpPr>
          <p:spPr>
            <a:xfrm>
              <a:off x="6777001" y="2660898"/>
              <a:ext cx="2201400" cy="21075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chemeClr val="accent6"/>
                  </a:solidFill>
                  <a:latin typeface="Lato"/>
                  <a:ea typeface="Lato"/>
                  <a:cs typeface="Lato"/>
                  <a:sym typeface="Lato"/>
                </a:rPr>
                <a:t>RWH systems may be found in monasteries such as Mahbre Selassie in Gondar and Debrekerbie in Shoa. The Konso people in the south of the country have a long and well-established history of creating level terraces to catch rainwater, which is then utilized to effectively grow sorghum in an exceptionally hard climate marked by low, inconsistent, and variable rainfall.</a:t>
              </a:r>
              <a:endParaRPr b="1" i="0" sz="1400" u="none" cap="none" strike="noStrike">
                <a:solidFill>
                  <a:schemeClr val="accent6"/>
                </a:solidFill>
                <a:latin typeface="Roboto"/>
                <a:ea typeface="Roboto"/>
                <a:cs typeface="Roboto"/>
                <a:sym typeface="Roboto"/>
              </a:endParaRPr>
            </a:p>
          </p:txBody>
        </p:sp>
        <p:sp>
          <p:nvSpPr>
            <p:cNvPr id="515" name="Google Shape;515;g3312220b4e8_0_69"/>
            <p:cNvSpPr txBox="1"/>
            <p:nvPr/>
          </p:nvSpPr>
          <p:spPr>
            <a:xfrm>
              <a:off x="7517382" y="1991806"/>
              <a:ext cx="810000" cy="3210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400"/>
                <a:buFont typeface="Arial"/>
                <a:buNone/>
              </a:pPr>
              <a:r>
                <a:rPr b="1" i="0" lang="en-CA" sz="1400" u="none" cap="none" strike="noStrike">
                  <a:solidFill>
                    <a:schemeClr val="accent6"/>
                  </a:solidFill>
                  <a:latin typeface="Roboto"/>
                  <a:ea typeface="Roboto"/>
                  <a:cs typeface="Roboto"/>
                  <a:sym typeface="Roboto"/>
                </a:rPr>
                <a:t>KONSO CULTURE</a:t>
              </a:r>
              <a:endParaRPr b="1" i="0" sz="1400" u="none" cap="none" strike="noStrike">
                <a:solidFill>
                  <a:schemeClr val="accent6"/>
                </a:solidFill>
                <a:latin typeface="Roboto"/>
                <a:ea typeface="Roboto"/>
                <a:cs typeface="Roboto"/>
                <a:sym typeface="Roboto"/>
              </a:endParaRPr>
            </a:p>
          </p:txBody>
        </p:sp>
      </p:grpSp>
      <p:sp>
        <p:nvSpPr>
          <p:cNvPr id="516" name="Google Shape;516;g3312220b4e8_0_69"/>
          <p:cNvSpPr/>
          <p:nvPr/>
        </p:nvSpPr>
        <p:spPr>
          <a:xfrm>
            <a:off x="5630500" y="2540283"/>
            <a:ext cx="792300" cy="49200"/>
          </a:xfrm>
          <a:prstGeom prst="roundRect">
            <a:avLst>
              <a:gd fmla="val 50000" name="adj"/>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g3312220b4e8_0_69"/>
          <p:cNvSpPr/>
          <p:nvPr/>
        </p:nvSpPr>
        <p:spPr>
          <a:xfrm>
            <a:off x="8406480" y="2540275"/>
            <a:ext cx="1248000" cy="49200"/>
          </a:xfrm>
          <a:prstGeom prst="roundRect">
            <a:avLst>
              <a:gd fmla="val 50000" name="adj"/>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g3312220b4e8_0_69"/>
          <p:cNvSpPr txBox="1"/>
          <p:nvPr/>
        </p:nvSpPr>
        <p:spPr>
          <a:xfrm>
            <a:off x="6862900" y="2274625"/>
            <a:ext cx="1325700" cy="4281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600"/>
              <a:buFont typeface="Arial"/>
              <a:buNone/>
            </a:pPr>
            <a:r>
              <a:rPr b="1" i="0" lang="en-CA" sz="1600" u="none" cap="none" strike="noStrike">
                <a:solidFill>
                  <a:schemeClr val="accent6"/>
                </a:solidFill>
                <a:latin typeface="Roboto"/>
                <a:ea typeface="Roboto"/>
                <a:cs typeface="Roboto"/>
                <a:sym typeface="Roboto"/>
              </a:rPr>
              <a:t>800 YEARS AGO</a:t>
            </a:r>
            <a:endParaRPr b="1" i="0" sz="1600" u="none" cap="none" strike="noStrike">
              <a:solidFill>
                <a:schemeClr val="accent3"/>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3312220b4e8_0_76"/>
          <p:cNvSpPr txBox="1"/>
          <p:nvPr>
            <p:ph type="title"/>
          </p:nvPr>
        </p:nvSpPr>
        <p:spPr>
          <a:xfrm>
            <a:off x="838200" y="215027"/>
            <a:ext cx="10515600" cy="7395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History of Rain Harvesting in Ethiopia </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p:txBody>
      </p:sp>
      <p:pic>
        <p:nvPicPr>
          <p:cNvPr id="525" name="Google Shape;525;g3312220b4e8_0_76"/>
          <p:cNvPicPr preferRelativeResize="0"/>
          <p:nvPr/>
        </p:nvPicPr>
        <p:blipFill rotWithShape="1">
          <a:blip r:embed="rId3">
            <a:alphaModFix/>
          </a:blip>
          <a:srcRect b="0" l="0" r="0" t="0"/>
          <a:stretch/>
        </p:blipFill>
        <p:spPr>
          <a:xfrm>
            <a:off x="0" y="1551425"/>
            <a:ext cx="12192000" cy="466693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3312220b4e8_0_45"/>
          <p:cNvSpPr txBox="1"/>
          <p:nvPr>
            <p:ph type="title"/>
          </p:nvPr>
        </p:nvSpPr>
        <p:spPr>
          <a:xfrm>
            <a:off x="838200" y="138477"/>
            <a:ext cx="105156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Cases where it is suitable</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p:txBody>
      </p:sp>
      <p:sp>
        <p:nvSpPr>
          <p:cNvPr id="532" name="Google Shape;532;g3312220b4e8_0_45"/>
          <p:cNvSpPr txBox="1"/>
          <p:nvPr/>
        </p:nvSpPr>
        <p:spPr>
          <a:xfrm>
            <a:off x="976050" y="605575"/>
            <a:ext cx="10239900" cy="606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2"/>
              </a:solidFill>
              <a:highlight>
                <a:srgbClr val="FFFFFF"/>
              </a:highlight>
              <a:latin typeface="Lato"/>
              <a:ea typeface="Lato"/>
              <a:cs typeface="Lato"/>
              <a:sym typeface="Lato"/>
            </a:endParaRPr>
          </a:p>
          <a:p>
            <a:pPr indent="-457200" lvl="0" marL="457200" marR="0" rtl="0" algn="l">
              <a:lnSpc>
                <a:spcPct val="100000"/>
              </a:lnSpc>
              <a:spcBef>
                <a:spcPts val="0"/>
              </a:spcBef>
              <a:spcAft>
                <a:spcPts val="0"/>
              </a:spcAft>
              <a:buClr>
                <a:schemeClr val="dk2"/>
              </a:buClr>
              <a:buSzPts val="3600"/>
              <a:buFont typeface="Lato"/>
              <a:buChar char="○"/>
            </a:pPr>
            <a:r>
              <a:rPr b="0" i="0" lang="en-CA" sz="3600" u="none" cap="none" strike="noStrike">
                <a:solidFill>
                  <a:schemeClr val="dk2"/>
                </a:solidFill>
                <a:highlight>
                  <a:srgbClr val="FFFFFF"/>
                </a:highlight>
                <a:latin typeface="Lato"/>
                <a:ea typeface="Lato"/>
                <a:cs typeface="Lato"/>
                <a:sym typeface="Lato"/>
              </a:rPr>
              <a:t>The RWH technology has good potential in areas of rugged and steep terrain. </a:t>
            </a:r>
            <a:endParaRPr b="0" i="0" sz="3600" u="none" cap="none" strike="noStrike">
              <a:solidFill>
                <a:schemeClr val="dk2"/>
              </a:solidFill>
              <a:highlight>
                <a:srgbClr val="FFFFFF"/>
              </a:highlight>
              <a:latin typeface="Lato"/>
              <a:ea typeface="Lato"/>
              <a:cs typeface="Lato"/>
              <a:sym typeface="Lato"/>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2"/>
              </a:solidFill>
              <a:highlight>
                <a:srgbClr val="FFFFFF"/>
              </a:highlight>
              <a:latin typeface="Lato"/>
              <a:ea typeface="Lato"/>
              <a:cs typeface="Lato"/>
              <a:sym typeface="Lato"/>
            </a:endParaRPr>
          </a:p>
          <a:p>
            <a:pPr indent="-457200" lvl="0" marL="457200" marR="0" rtl="0" algn="l">
              <a:lnSpc>
                <a:spcPct val="100000"/>
              </a:lnSpc>
              <a:spcBef>
                <a:spcPts val="0"/>
              </a:spcBef>
              <a:spcAft>
                <a:spcPts val="0"/>
              </a:spcAft>
              <a:buClr>
                <a:schemeClr val="dk2"/>
              </a:buClr>
              <a:buSzPts val="3600"/>
              <a:buFont typeface="Lato"/>
              <a:buChar char="○"/>
            </a:pPr>
            <a:r>
              <a:rPr b="0" i="0" lang="en-CA" sz="3600" u="none" cap="none" strike="noStrike">
                <a:solidFill>
                  <a:schemeClr val="dk2"/>
                </a:solidFill>
                <a:highlight>
                  <a:srgbClr val="FFFFFF"/>
                </a:highlight>
                <a:latin typeface="Lato"/>
                <a:ea typeface="Lato"/>
                <a:cs typeface="Lato"/>
                <a:sym typeface="Lato"/>
              </a:rPr>
              <a:t>It is more feasible in high rainfall areas, because rain can fill the storage reservoirs more frequently. </a:t>
            </a:r>
            <a:endParaRPr b="0" i="0" sz="3600" u="none" cap="none" strike="noStrike">
              <a:solidFill>
                <a:schemeClr val="dk2"/>
              </a:solidFill>
              <a:highlight>
                <a:srgbClr val="FFFFFF"/>
              </a:highlight>
              <a:latin typeface="Lato"/>
              <a:ea typeface="Lato"/>
              <a:cs typeface="Lato"/>
              <a:sym typeface="Lato"/>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2"/>
              </a:solidFill>
              <a:highlight>
                <a:srgbClr val="FFFFFF"/>
              </a:highlight>
              <a:latin typeface="Lato"/>
              <a:ea typeface="Lato"/>
              <a:cs typeface="Lato"/>
              <a:sym typeface="Lato"/>
            </a:endParaRPr>
          </a:p>
          <a:p>
            <a:pPr indent="-457200" lvl="0" marL="457200" marR="0" rtl="0" algn="l">
              <a:lnSpc>
                <a:spcPct val="100000"/>
              </a:lnSpc>
              <a:spcBef>
                <a:spcPts val="0"/>
              </a:spcBef>
              <a:spcAft>
                <a:spcPts val="0"/>
              </a:spcAft>
              <a:buClr>
                <a:schemeClr val="dk2"/>
              </a:buClr>
              <a:buSzPts val="3600"/>
              <a:buFont typeface="Lato"/>
              <a:buChar char="○"/>
            </a:pPr>
            <a:r>
              <a:rPr b="0" i="0" lang="en-CA" sz="3600" u="none" cap="none" strike="noStrike">
                <a:solidFill>
                  <a:schemeClr val="dk2"/>
                </a:solidFill>
                <a:highlight>
                  <a:srgbClr val="FFFFFF"/>
                </a:highlight>
                <a:latin typeface="Lato"/>
                <a:ea typeface="Lato"/>
                <a:cs typeface="Lato"/>
                <a:sym typeface="Lato"/>
              </a:rPr>
              <a:t>On the other hand, it is quite suitable for arid and semi-arid areas where rainwater is the most inaccessible water source. </a:t>
            </a:r>
            <a:endParaRPr b="0" i="0" sz="2600" u="none" cap="none" strike="noStrike">
              <a:solidFill>
                <a:schemeClr val="dk2"/>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332146177df_0_147"/>
          <p:cNvSpPr txBox="1"/>
          <p:nvPr>
            <p:ph type="title"/>
          </p:nvPr>
        </p:nvSpPr>
        <p:spPr>
          <a:xfrm>
            <a:off x="838200" y="138477"/>
            <a:ext cx="105156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Cases where it is suitable</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p:txBody>
      </p:sp>
      <p:sp>
        <p:nvSpPr>
          <p:cNvPr id="539" name="Google Shape;539;g332146177df_0_147"/>
          <p:cNvSpPr txBox="1"/>
          <p:nvPr/>
        </p:nvSpPr>
        <p:spPr>
          <a:xfrm>
            <a:off x="976050" y="681775"/>
            <a:ext cx="10239900" cy="563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dk2"/>
              </a:solidFill>
              <a:highlight>
                <a:srgbClr val="FFFFFF"/>
              </a:highlight>
              <a:latin typeface="Lato"/>
              <a:ea typeface="Lato"/>
              <a:cs typeface="Lato"/>
              <a:sym typeface="Lato"/>
            </a:endParaRPr>
          </a:p>
          <a:p>
            <a:pPr indent="-457200" lvl="0" marL="457200" marR="0" rtl="0" algn="l">
              <a:lnSpc>
                <a:spcPct val="100000"/>
              </a:lnSpc>
              <a:spcBef>
                <a:spcPts val="0"/>
              </a:spcBef>
              <a:spcAft>
                <a:spcPts val="0"/>
              </a:spcAft>
              <a:buClr>
                <a:schemeClr val="dk2"/>
              </a:buClr>
              <a:buSzPts val="3600"/>
              <a:buFont typeface="Lato"/>
              <a:buChar char="○"/>
            </a:pPr>
            <a:r>
              <a:rPr b="0" i="0" lang="en-CA" sz="3600" u="none" cap="none" strike="noStrike">
                <a:solidFill>
                  <a:schemeClr val="dk2"/>
                </a:solidFill>
                <a:highlight>
                  <a:srgbClr val="FFFFFF"/>
                </a:highlight>
                <a:latin typeface="Lato"/>
                <a:ea typeface="Lato"/>
                <a:cs typeface="Lato"/>
                <a:sym typeface="Lato"/>
              </a:rPr>
              <a:t>The advantages of using this technology are that water is provided at the point of consumption, and there is good potential for community-based management of the collection systems (with low operating and maintenance costs).</a:t>
            </a:r>
            <a:endParaRPr b="0" i="0" sz="3600" u="none" cap="none" strike="noStrike">
              <a:solidFill>
                <a:schemeClr val="dk2"/>
              </a:solidFill>
              <a:highlight>
                <a:srgbClr val="FFFFFF"/>
              </a:highlight>
              <a:latin typeface="Lato"/>
              <a:ea typeface="Lato"/>
              <a:cs typeface="Lato"/>
              <a:sym typeface="Lato"/>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2"/>
              </a:solidFill>
              <a:highlight>
                <a:srgbClr val="FFFFFF"/>
              </a:highlight>
              <a:latin typeface="Lato"/>
              <a:ea typeface="Lato"/>
              <a:cs typeface="Lato"/>
              <a:sym typeface="Lato"/>
            </a:endParaRPr>
          </a:p>
          <a:p>
            <a:pPr indent="-457200" lvl="0" marL="457200" marR="0" rtl="0" algn="l">
              <a:lnSpc>
                <a:spcPct val="100000"/>
              </a:lnSpc>
              <a:spcBef>
                <a:spcPts val="0"/>
              </a:spcBef>
              <a:spcAft>
                <a:spcPts val="0"/>
              </a:spcAft>
              <a:buClr>
                <a:schemeClr val="dk2"/>
              </a:buClr>
              <a:buSzPts val="3600"/>
              <a:buFont typeface="Lato"/>
              <a:buChar char="○"/>
            </a:pPr>
            <a:r>
              <a:rPr b="0" i="0" lang="en-CA" sz="3600" u="none" cap="none" strike="noStrike">
                <a:solidFill>
                  <a:schemeClr val="dk2"/>
                </a:solidFill>
                <a:highlight>
                  <a:srgbClr val="FFFFFF"/>
                </a:highlight>
                <a:latin typeface="Lato"/>
                <a:ea typeface="Lato"/>
                <a:cs typeface="Lato"/>
                <a:sym typeface="Lato"/>
              </a:rPr>
              <a:t>Relatively good quality water can be obtained using this technology.</a:t>
            </a:r>
            <a:endParaRPr b="0" i="0" sz="3600" u="none" cap="none" strike="noStrike">
              <a:solidFill>
                <a:schemeClr val="dk2"/>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33bfa9966f0_0_0"/>
          <p:cNvSpPr txBox="1"/>
          <p:nvPr>
            <p:ph type="title"/>
          </p:nvPr>
        </p:nvSpPr>
        <p:spPr>
          <a:xfrm>
            <a:off x="838200" y="138477"/>
            <a:ext cx="105156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Cases where it is suitable</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p:txBody>
      </p:sp>
      <p:pic>
        <p:nvPicPr>
          <p:cNvPr id="546" name="Google Shape;546;g33bfa9966f0_0_0"/>
          <p:cNvPicPr preferRelativeResize="0"/>
          <p:nvPr/>
        </p:nvPicPr>
        <p:blipFill rotWithShape="1">
          <a:blip r:embed="rId3">
            <a:alphaModFix/>
          </a:blip>
          <a:srcRect b="0" l="0" r="0" t="0"/>
          <a:stretch/>
        </p:blipFill>
        <p:spPr>
          <a:xfrm>
            <a:off x="2272913" y="982877"/>
            <a:ext cx="7646163" cy="573462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g33bfa9966f0_0_7"/>
          <p:cNvSpPr txBox="1"/>
          <p:nvPr>
            <p:ph type="title"/>
          </p:nvPr>
        </p:nvSpPr>
        <p:spPr>
          <a:xfrm>
            <a:off x="838200" y="138477"/>
            <a:ext cx="105156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Cases where it is suitable</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p:txBody>
      </p:sp>
      <p:pic>
        <p:nvPicPr>
          <p:cNvPr id="553" name="Google Shape;553;g33bfa9966f0_0_7"/>
          <p:cNvPicPr preferRelativeResize="0"/>
          <p:nvPr/>
        </p:nvPicPr>
        <p:blipFill rotWithShape="1">
          <a:blip r:embed="rId3">
            <a:alphaModFix/>
          </a:blip>
          <a:srcRect b="12891" l="0" r="0" t="0"/>
          <a:stretch/>
        </p:blipFill>
        <p:spPr>
          <a:xfrm>
            <a:off x="1555563" y="875725"/>
            <a:ext cx="9080876" cy="593266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g33044503d27_0_2"/>
          <p:cNvSpPr txBox="1"/>
          <p:nvPr>
            <p:ph type="title"/>
          </p:nvPr>
        </p:nvSpPr>
        <p:spPr>
          <a:xfrm>
            <a:off x="838200" y="494429"/>
            <a:ext cx="10515600" cy="1325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240"/>
              <a:buNone/>
            </a:pPr>
            <a:r>
              <a:rPr b="1" lang="en-CA" sz="3820">
                <a:solidFill>
                  <a:schemeClr val="accent1"/>
                </a:solidFill>
              </a:rPr>
              <a:t>When Rain Water Harvesting may be not suitable</a:t>
            </a:r>
            <a:endParaRPr sz="3100"/>
          </a:p>
        </p:txBody>
      </p:sp>
      <p:sp>
        <p:nvSpPr>
          <p:cNvPr id="560" name="Google Shape;560;g33044503d27_0_2"/>
          <p:cNvSpPr txBox="1"/>
          <p:nvPr>
            <p:ph idx="1" type="body"/>
          </p:nvPr>
        </p:nvSpPr>
        <p:spPr>
          <a:xfrm>
            <a:off x="838200" y="1742925"/>
            <a:ext cx="11008500" cy="4241700"/>
          </a:xfrm>
          <a:prstGeom prst="rect">
            <a:avLst/>
          </a:prstGeom>
          <a:noFill/>
          <a:ln>
            <a:noFill/>
          </a:ln>
        </p:spPr>
        <p:txBody>
          <a:bodyPr anchorCtr="0" anchor="t" bIns="60925" lIns="121900" spcFirstLastPara="1" rIns="121900" wrap="square" tIns="60925">
            <a:noAutofit/>
          </a:bodyPr>
          <a:lstStyle/>
          <a:p>
            <a:pPr indent="0" lvl="0" marL="0" marR="32385" rtl="0" algn="l">
              <a:lnSpc>
                <a:spcPct val="100000"/>
              </a:lnSpc>
              <a:spcBef>
                <a:spcPts val="0"/>
              </a:spcBef>
              <a:spcAft>
                <a:spcPts val="0"/>
              </a:spcAft>
              <a:buSzPts val="2000"/>
              <a:buNone/>
            </a:pPr>
            <a:r>
              <a:t/>
            </a:r>
            <a:endParaRPr b="1" sz="2600">
              <a:solidFill>
                <a:schemeClr val="dk2"/>
              </a:solidFill>
            </a:endParaRPr>
          </a:p>
          <a:p>
            <a:pPr indent="-300355" lvl="0" marL="300355" marR="0" rtl="0" algn="l">
              <a:lnSpc>
                <a:spcPct val="150000"/>
              </a:lnSpc>
              <a:spcBef>
                <a:spcPts val="1200"/>
              </a:spcBef>
              <a:spcAft>
                <a:spcPts val="0"/>
              </a:spcAft>
              <a:buClr>
                <a:schemeClr val="accent1"/>
              </a:buClr>
              <a:buSzPts val="3000"/>
              <a:buChar char="○"/>
            </a:pPr>
            <a:r>
              <a:rPr lang="en-CA" sz="3000">
                <a:solidFill>
                  <a:schemeClr val="accent1"/>
                </a:solidFill>
              </a:rPr>
              <a:t>Meteorological factors</a:t>
            </a:r>
            <a:endParaRPr sz="3000">
              <a:solidFill>
                <a:schemeClr val="accent1"/>
              </a:solidFill>
            </a:endParaRPr>
          </a:p>
          <a:p>
            <a:pPr indent="-300355" lvl="0" marL="300355" marR="0" rtl="0" algn="l">
              <a:lnSpc>
                <a:spcPct val="150000"/>
              </a:lnSpc>
              <a:spcBef>
                <a:spcPts val="0"/>
              </a:spcBef>
              <a:spcAft>
                <a:spcPts val="0"/>
              </a:spcAft>
              <a:buClr>
                <a:schemeClr val="accent1"/>
              </a:buClr>
              <a:buSzPts val="3000"/>
              <a:buChar char="○"/>
            </a:pPr>
            <a:r>
              <a:rPr lang="en-CA" sz="3000">
                <a:solidFill>
                  <a:schemeClr val="accent1"/>
                </a:solidFill>
              </a:rPr>
              <a:t>Skilled personnel capacity</a:t>
            </a:r>
            <a:endParaRPr sz="3000">
              <a:solidFill>
                <a:schemeClr val="accent1"/>
              </a:solidFill>
            </a:endParaRPr>
          </a:p>
          <a:p>
            <a:pPr indent="-300355" lvl="0" marL="300355" marR="0" rtl="0" algn="l">
              <a:lnSpc>
                <a:spcPct val="150000"/>
              </a:lnSpc>
              <a:spcBef>
                <a:spcPts val="0"/>
              </a:spcBef>
              <a:spcAft>
                <a:spcPts val="0"/>
              </a:spcAft>
              <a:buClr>
                <a:schemeClr val="accent1"/>
              </a:buClr>
              <a:buSzPts val="3000"/>
              <a:buChar char="○"/>
            </a:pPr>
            <a:r>
              <a:rPr lang="en-CA" sz="3000">
                <a:solidFill>
                  <a:schemeClr val="accent1"/>
                </a:solidFill>
              </a:rPr>
              <a:t>Groundwater collection</a:t>
            </a:r>
            <a:endParaRPr sz="3000">
              <a:solidFill>
                <a:schemeClr val="accent1"/>
              </a:solidFill>
            </a:endParaRPr>
          </a:p>
          <a:p>
            <a:pPr indent="-300355" lvl="0" marL="300355" marR="0" rtl="0" algn="l">
              <a:lnSpc>
                <a:spcPct val="150000"/>
              </a:lnSpc>
              <a:spcBef>
                <a:spcPts val="0"/>
              </a:spcBef>
              <a:spcAft>
                <a:spcPts val="0"/>
              </a:spcAft>
              <a:buClr>
                <a:schemeClr val="accent1"/>
              </a:buClr>
              <a:buSzPts val="3000"/>
              <a:buChar char="○"/>
            </a:pPr>
            <a:r>
              <a:rPr lang="en-CA" sz="3000">
                <a:solidFill>
                  <a:schemeClr val="accent1"/>
                </a:solidFill>
              </a:rPr>
              <a:t>Roof materials availability</a:t>
            </a:r>
            <a:endParaRPr sz="3000">
              <a:solidFill>
                <a:schemeClr val="accent1"/>
              </a:solidFill>
              <a:extLst>
                <a:ext uri="http://customooxmlschemas.google.com/">
                  <go:slidesCustomData xmlns:go="http://customooxmlschemas.google.com/" textRoundtripDataId="5"/>
                </a:ext>
              </a:extLst>
            </a:endParaRPr>
          </a:p>
          <a:p>
            <a:pPr indent="0" lvl="0" marL="0" marR="0" rtl="0" algn="l">
              <a:lnSpc>
                <a:spcPct val="150000"/>
              </a:lnSpc>
              <a:spcBef>
                <a:spcPts val="1200"/>
              </a:spcBef>
              <a:spcAft>
                <a:spcPts val="1200"/>
              </a:spcAft>
              <a:buSzPts val="2000"/>
              <a:buNone/>
            </a:pPr>
            <a:r>
              <a:t/>
            </a:r>
            <a:endParaRPr sz="3000">
              <a:solidFill>
                <a:schemeClr val="accen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g3312220b4e8_0_91"/>
          <p:cNvPicPr preferRelativeResize="0"/>
          <p:nvPr/>
        </p:nvPicPr>
        <p:blipFill rotWithShape="1">
          <a:blip r:embed="rId3">
            <a:alphaModFix/>
          </a:blip>
          <a:srcRect b="0" l="0" r="0" t="0"/>
          <a:stretch/>
        </p:blipFill>
        <p:spPr>
          <a:xfrm>
            <a:off x="4279275" y="787400"/>
            <a:ext cx="7912725" cy="6070600"/>
          </a:xfrm>
          <a:prstGeom prst="rect">
            <a:avLst/>
          </a:prstGeom>
          <a:noFill/>
          <a:ln>
            <a:noFill/>
          </a:ln>
        </p:spPr>
      </p:pic>
      <p:sp>
        <p:nvSpPr>
          <p:cNvPr id="567" name="Google Shape;567;g3312220b4e8_0_91"/>
          <p:cNvSpPr txBox="1"/>
          <p:nvPr/>
        </p:nvSpPr>
        <p:spPr>
          <a:xfrm>
            <a:off x="228600" y="1297800"/>
            <a:ext cx="3784500" cy="406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a:p>
            <a:pPr indent="-342900" lvl="0" marL="457200" marR="0" rtl="0" algn="l">
              <a:lnSpc>
                <a:spcPct val="100000"/>
              </a:lnSpc>
              <a:spcBef>
                <a:spcPts val="0"/>
              </a:spcBef>
              <a:spcAft>
                <a:spcPts val="0"/>
              </a:spcAft>
              <a:buClr>
                <a:schemeClr val="dk2"/>
              </a:buClr>
              <a:buSzPts val="1800"/>
              <a:buFont typeface="Lato"/>
              <a:buChar char="○"/>
            </a:pPr>
            <a:r>
              <a:rPr b="0" i="0" lang="en-CA" sz="1800" u="none" cap="none" strike="noStrike">
                <a:solidFill>
                  <a:schemeClr val="dk2"/>
                </a:solidFill>
                <a:latin typeface="Lato"/>
                <a:ea typeface="Lato"/>
                <a:cs typeface="Lato"/>
                <a:sym typeface="Lato"/>
              </a:rPr>
              <a:t>Pond not to be sited on rocky area that could impede excavation.  Spillway for any excess water should be part of the design consideration, </a:t>
            </a:r>
            <a:endParaRPr b="0" i="0" sz="1800" u="none" cap="none" strike="noStrike">
              <a:solidFill>
                <a:schemeClr val="dk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a:p>
            <a:pPr indent="-342900" lvl="0" marL="457200" marR="0" rtl="0" algn="l">
              <a:lnSpc>
                <a:spcPct val="100000"/>
              </a:lnSpc>
              <a:spcBef>
                <a:spcPts val="0"/>
              </a:spcBef>
              <a:spcAft>
                <a:spcPts val="0"/>
              </a:spcAft>
              <a:buClr>
                <a:schemeClr val="dk2"/>
              </a:buClr>
              <a:buSzPts val="1800"/>
              <a:buFont typeface="Lato"/>
              <a:buChar char="○"/>
            </a:pPr>
            <a:r>
              <a:rPr b="0" i="0" lang="en-CA" sz="1800" u="none" cap="none" strike="noStrike">
                <a:solidFill>
                  <a:schemeClr val="dk2"/>
                </a:solidFill>
                <a:latin typeface="Lato"/>
                <a:ea typeface="Lato"/>
                <a:cs typeface="Lato"/>
                <a:sym typeface="Lato"/>
              </a:rPr>
              <a:t>Pond to be sited away from any source of pollution. </a:t>
            </a:r>
            <a:endParaRPr b="0" i="0" sz="1800" u="none" cap="none" strike="noStrike">
              <a:solidFill>
                <a:schemeClr val="dk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a:p>
            <a:pPr indent="-342900" lvl="0" marL="457200" marR="0" rtl="0" algn="l">
              <a:lnSpc>
                <a:spcPct val="100000"/>
              </a:lnSpc>
              <a:spcBef>
                <a:spcPts val="0"/>
              </a:spcBef>
              <a:spcAft>
                <a:spcPts val="0"/>
              </a:spcAft>
              <a:buClr>
                <a:schemeClr val="dk2"/>
              </a:buClr>
              <a:buSzPts val="1800"/>
              <a:buFont typeface="Lato"/>
              <a:buChar char="○"/>
            </a:pPr>
            <a:r>
              <a:rPr b="0" i="0" lang="en-CA" sz="1800" u="none" cap="none" strike="noStrike">
                <a:solidFill>
                  <a:schemeClr val="dk2"/>
                </a:solidFill>
                <a:latin typeface="Lato"/>
                <a:ea typeface="Lato"/>
                <a:cs typeface="Lato"/>
                <a:sym typeface="Lato"/>
              </a:rPr>
              <a:t>Pond  should not be sited in area where it can greatly contribute to the environmental degradation. </a:t>
            </a:r>
            <a:endParaRPr b="0" i="0" sz="1800" u="none" cap="none" strike="noStrike">
              <a:solidFill>
                <a:schemeClr val="dk2"/>
              </a:solidFill>
              <a:latin typeface="Lato"/>
              <a:ea typeface="Lato"/>
              <a:cs typeface="Lato"/>
              <a:sym typeface="Lato"/>
            </a:endParaRPr>
          </a:p>
        </p:txBody>
      </p:sp>
      <p:sp>
        <p:nvSpPr>
          <p:cNvPr id="568" name="Google Shape;568;g3312220b4e8_0_91"/>
          <p:cNvSpPr txBox="1"/>
          <p:nvPr>
            <p:ph type="title"/>
          </p:nvPr>
        </p:nvSpPr>
        <p:spPr>
          <a:xfrm>
            <a:off x="838200" y="138475"/>
            <a:ext cx="10219800" cy="1093500"/>
          </a:xfrm>
          <a:prstGeom prst="rect">
            <a:avLst/>
          </a:prstGeom>
          <a:noFill/>
          <a:ln>
            <a:noFill/>
          </a:ln>
        </p:spPr>
        <p:txBody>
          <a:bodyPr anchorCtr="0" anchor="t" bIns="60925" lIns="121900" spcFirstLastPara="1" rIns="121900" wrap="square" tIns="60925">
            <a:normAutofit fontScale="90000"/>
          </a:bodyPr>
          <a:lstStyle/>
          <a:p>
            <a:pPr indent="0" lvl="0" marL="0" rtl="0" algn="l">
              <a:lnSpc>
                <a:spcPct val="90000"/>
              </a:lnSpc>
              <a:spcBef>
                <a:spcPts val="0"/>
              </a:spcBef>
              <a:spcAft>
                <a:spcPts val="0"/>
              </a:spcAft>
              <a:buClr>
                <a:schemeClr val="accent1"/>
              </a:buClr>
              <a:buSzPct val="84816"/>
              <a:buFont typeface="Arial"/>
              <a:buNone/>
            </a:pPr>
            <a:r>
              <a:rPr b="1" lang="en-CA" sz="3820">
                <a:solidFill>
                  <a:schemeClr val="accent1"/>
                </a:solidFill>
              </a:rPr>
              <a:t>When Rain Water Harvesting may be not suitable</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5" name="Google Shape;155;p5"/>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CA">
                <a:solidFill>
                  <a:schemeClr val="lt2"/>
                </a:solidFill>
              </a:rPr>
              <a:t>DÍA 1</a:t>
            </a:r>
            <a:endParaRPr/>
          </a:p>
        </p:txBody>
      </p:sp>
      <p:sp>
        <p:nvSpPr>
          <p:cNvPr id="156" name="Google Shape;156;p5"/>
          <p:cNvSpPr txBox="1"/>
          <p:nvPr>
            <p:ph idx="1" type="body"/>
          </p:nvPr>
        </p:nvSpPr>
        <p:spPr>
          <a:xfrm>
            <a:off x="990550" y="1241826"/>
            <a:ext cx="9324900" cy="54795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rgbClr val="5C5C5C"/>
              </a:buClr>
              <a:buSzPts val="2000"/>
              <a:buNone/>
            </a:pPr>
            <a:r>
              <a:rPr lang="en-CA" sz="2100">
                <a:solidFill>
                  <a:schemeClr val="accent1"/>
                </a:solidFill>
              </a:rPr>
              <a:t>Bienvenida e introducción al taller</a:t>
            </a:r>
            <a:endParaRPr/>
          </a:p>
          <a:p>
            <a:pPr indent="0" lvl="0" marL="0" rtl="0" algn="l">
              <a:lnSpc>
                <a:spcPct val="150000"/>
              </a:lnSpc>
              <a:spcBef>
                <a:spcPts val="0"/>
              </a:spcBef>
              <a:spcAft>
                <a:spcPts val="0"/>
              </a:spcAft>
              <a:buSzPts val="2000"/>
              <a:buNone/>
            </a:pPr>
            <a:r>
              <a:rPr lang="en-CA" sz="2400">
                <a:solidFill>
                  <a:schemeClr val="accent2"/>
                </a:solidFill>
              </a:rPr>
              <a:t>RECESO</a:t>
            </a:r>
            <a:endParaRPr/>
          </a:p>
          <a:p>
            <a:pPr indent="0" lvl="0" marL="0" rtl="0" algn="l">
              <a:lnSpc>
                <a:spcPct val="150000"/>
              </a:lnSpc>
              <a:spcBef>
                <a:spcPts val="0"/>
              </a:spcBef>
              <a:spcAft>
                <a:spcPts val="0"/>
              </a:spcAft>
              <a:buClr>
                <a:schemeClr val="dk1"/>
              </a:buClr>
              <a:buSzPts val="2000"/>
              <a:buFont typeface="Arial"/>
              <a:buNone/>
            </a:pPr>
            <a:r>
              <a:rPr lang="en-CA" sz="2100">
                <a:solidFill>
                  <a:schemeClr val="accent1"/>
                </a:solidFill>
              </a:rPr>
              <a:t>Contexto: Acceso al agua y disponibilidad</a:t>
            </a:r>
            <a:endParaRPr sz="2100">
              <a:solidFill>
                <a:schemeClr val="accent1"/>
              </a:solidFill>
            </a:endParaRPr>
          </a:p>
          <a:p>
            <a:pPr indent="0" lvl="0" marL="0" rtl="0" algn="l">
              <a:lnSpc>
                <a:spcPct val="150000"/>
              </a:lnSpc>
              <a:spcBef>
                <a:spcPts val="0"/>
              </a:spcBef>
              <a:spcAft>
                <a:spcPts val="0"/>
              </a:spcAft>
              <a:buClr>
                <a:schemeClr val="dk1"/>
              </a:buClr>
              <a:buSzPts val="2000"/>
              <a:buNone/>
            </a:pPr>
            <a:r>
              <a:rPr lang="en-CA" sz="2400">
                <a:solidFill>
                  <a:srgbClr val="B959A2"/>
                </a:solidFill>
              </a:rPr>
              <a:t>ALMUERZO</a:t>
            </a:r>
            <a:endParaRPr/>
          </a:p>
          <a:p>
            <a:pPr indent="0" lvl="0" marL="0" rtl="0" algn="l">
              <a:lnSpc>
                <a:spcPct val="150000"/>
              </a:lnSpc>
              <a:spcBef>
                <a:spcPts val="0"/>
              </a:spcBef>
              <a:spcAft>
                <a:spcPts val="0"/>
              </a:spcAft>
              <a:buClr>
                <a:schemeClr val="dk1"/>
              </a:buClr>
              <a:buSzPts val="2000"/>
              <a:buFont typeface="Arial"/>
              <a:buNone/>
            </a:pPr>
            <a:r>
              <a:rPr lang="en-CA" sz="2100">
                <a:solidFill>
                  <a:schemeClr val="accent1"/>
                </a:solidFill>
              </a:rPr>
              <a:t>Agua segura para beber y riesgos</a:t>
            </a:r>
            <a:endParaRPr sz="2100">
              <a:solidFill>
                <a:schemeClr val="accent1"/>
              </a:solidFill>
            </a:endParaRPr>
          </a:p>
          <a:p>
            <a:pPr indent="0" lvl="0" marL="0" rtl="0" algn="l">
              <a:lnSpc>
                <a:spcPct val="150000"/>
              </a:lnSpc>
              <a:spcBef>
                <a:spcPts val="0"/>
              </a:spcBef>
              <a:spcAft>
                <a:spcPts val="0"/>
              </a:spcAft>
              <a:buClr>
                <a:schemeClr val="dk1"/>
              </a:buClr>
              <a:buSzPts val="2000"/>
              <a:buNone/>
            </a:pPr>
            <a:r>
              <a:rPr lang="en-CA" sz="2400">
                <a:solidFill>
                  <a:schemeClr val="accent2"/>
                </a:solidFill>
              </a:rPr>
              <a:t>RECESO</a:t>
            </a:r>
            <a:endParaRPr/>
          </a:p>
          <a:p>
            <a:pPr indent="0" lvl="0" marL="0" rtl="0" algn="l">
              <a:lnSpc>
                <a:spcPct val="150000"/>
              </a:lnSpc>
              <a:spcBef>
                <a:spcPts val="0"/>
              </a:spcBef>
              <a:spcAft>
                <a:spcPts val="0"/>
              </a:spcAft>
              <a:buClr>
                <a:schemeClr val="dk1"/>
              </a:buClr>
              <a:buSzPts val="2000"/>
              <a:buNone/>
            </a:pPr>
            <a:r>
              <a:rPr lang="en-CA" sz="2100">
                <a:solidFill>
                  <a:schemeClr val="accent1"/>
                </a:solidFill>
              </a:rPr>
              <a:t>Introducción a los sistemas de agua de lluvia</a:t>
            </a:r>
            <a:endParaRPr sz="2100">
              <a:solidFill>
                <a:schemeClr val="accent1"/>
              </a:solidFill>
            </a:endParaRPr>
          </a:p>
          <a:p>
            <a:pPr indent="0" lvl="0" marL="0" rtl="0" algn="l">
              <a:lnSpc>
                <a:spcPct val="150000"/>
              </a:lnSpc>
              <a:spcBef>
                <a:spcPts val="0"/>
              </a:spcBef>
              <a:spcAft>
                <a:spcPts val="0"/>
              </a:spcAft>
              <a:buClr>
                <a:schemeClr val="dk1"/>
              </a:buClr>
              <a:buSzPts val="2000"/>
              <a:buNone/>
            </a:pPr>
            <a:r>
              <a:rPr lang="en-CA" sz="2100">
                <a:solidFill>
                  <a:schemeClr val="accent1"/>
                </a:solidFill>
              </a:rPr>
              <a:t>Cierre del día</a:t>
            </a:r>
            <a:endParaRPr sz="2100">
              <a:solidFill>
                <a:schemeClr val="accent1"/>
              </a:solidFill>
            </a:endParaRPr>
          </a:p>
        </p:txBody>
      </p:sp>
      <p:sp>
        <p:nvSpPr>
          <p:cNvPr id="157" name="Google Shape;157;p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r>
              <a:rPr lang="en-CA"/>
              <a:t>2</a:t>
            </a:r>
            <a:endParaRPr/>
          </a:p>
        </p:txBody>
      </p:sp>
      <p:sp>
        <p:nvSpPr>
          <p:cNvPr id="158" name="Google Shape;158;p5"/>
          <p:cNvSpPr/>
          <p:nvPr/>
        </p:nvSpPr>
        <p:spPr>
          <a:xfrm>
            <a:off x="443050" y="1734450"/>
            <a:ext cx="547500" cy="3651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graphicFrame>
        <p:nvGraphicFramePr>
          <p:cNvPr id="574" name="Google Shape;574;g33044503d27_0_12"/>
          <p:cNvGraphicFramePr/>
          <p:nvPr/>
        </p:nvGraphicFramePr>
        <p:xfrm>
          <a:off x="952500" y="1820125"/>
          <a:ext cx="3000000" cy="3000000"/>
        </p:xfrm>
        <a:graphic>
          <a:graphicData uri="http://schemas.openxmlformats.org/drawingml/2006/table">
            <a:tbl>
              <a:tblPr>
                <a:noFill/>
                <a:tableStyleId>{A27AF80E-2AAE-4663-A4B1-468C94C877E3}</a:tableStyleId>
              </a:tblPr>
              <a:tblGrid>
                <a:gridCol w="2234425"/>
                <a:gridCol w="8052575"/>
              </a:tblGrid>
              <a:tr h="381000">
                <a:tc>
                  <a:txBody>
                    <a:bodyPr/>
                    <a:lstStyle/>
                    <a:p>
                      <a:pPr indent="0" lvl="0" marL="0" marR="0" rtl="0" algn="l">
                        <a:lnSpc>
                          <a:spcPct val="100000"/>
                        </a:lnSpc>
                        <a:spcBef>
                          <a:spcPts val="0"/>
                        </a:spcBef>
                        <a:spcAft>
                          <a:spcPts val="0"/>
                        </a:spcAft>
                        <a:buClr>
                          <a:srgbClr val="000000"/>
                        </a:buClr>
                        <a:buSzPts val="1800"/>
                        <a:buFont typeface="Arial"/>
                        <a:buNone/>
                      </a:pPr>
                      <a:r>
                        <a:rPr b="1" lang="en-CA" sz="1800" u="none" cap="none" strike="noStrike">
                          <a:solidFill>
                            <a:schemeClr val="accent1"/>
                          </a:solidFill>
                          <a:latin typeface="Lato"/>
                          <a:ea typeface="Lato"/>
                          <a:cs typeface="Lato"/>
                          <a:sym typeface="Lato"/>
                        </a:rPr>
                        <a:t>Condición climática</a:t>
                      </a:r>
                      <a:endParaRPr b="1" sz="1800" u="none" cap="none" strike="noStrike">
                        <a:solidFill>
                          <a:schemeClr val="accent1"/>
                        </a:solidFill>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800"/>
                        <a:buFont typeface="Arial"/>
                        <a:buNone/>
                      </a:pPr>
                      <a:r>
                        <a:rPr b="1" lang="en-CA" sz="1800" u="none" cap="none" strike="noStrike">
                          <a:solidFill>
                            <a:schemeClr val="accent1"/>
                          </a:solidFill>
                          <a:latin typeface="Lato"/>
                          <a:ea typeface="Lato"/>
                          <a:cs typeface="Lato"/>
                          <a:sym typeface="Lato"/>
                        </a:rPr>
                        <a:t>Estrategia de manejo de agua</a:t>
                      </a:r>
                      <a:endParaRPr b="1" sz="1800" u="none" cap="none" strike="noStrike">
                        <a:solidFill>
                          <a:schemeClr val="accent1"/>
                        </a:solidFill>
                        <a:latin typeface="Lato"/>
                        <a:ea typeface="Lato"/>
                        <a:cs typeface="Lato"/>
                        <a:sym typeface="Lato"/>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CA" sz="1400" u="none" cap="none" strike="noStrike">
                          <a:solidFill>
                            <a:schemeClr val="accent1"/>
                          </a:solidFill>
                          <a:latin typeface="Lato"/>
                          <a:ea typeface="Lato"/>
                          <a:cs typeface="Lato"/>
                          <a:sym typeface="Lato"/>
                        </a:rPr>
                        <a:t>Muy húmeda y húmeda </a:t>
                      </a:r>
                      <a:r>
                        <a:rPr lang="en-CA" sz="1400" u="none" cap="none" strike="noStrike">
                          <a:latin typeface="Lato"/>
                          <a:ea typeface="Lato"/>
                          <a:cs typeface="Lato"/>
                          <a:sym typeface="Lato"/>
                        </a:rPr>
                        <a:t>(más de 1.200 mm de precipitación anual)</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 Mantener infiltración elevada en el suelo.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 Prevención y control de la escorrentía, dado el riesgo alto de erosión hídrica.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 Técnicas para evitar la evaporación del agua del suelo y aumentar el almacenaje.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 Drenaje puede ser necesario en terrenos llanos.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 Baja necesidad de almacenar artificialmente el agua para utilización posterior.</a:t>
                      </a:r>
                      <a:endParaRPr sz="1400" u="none" cap="none" strike="noStrike">
                        <a:latin typeface="Lato"/>
                        <a:ea typeface="Lato"/>
                        <a:cs typeface="Lato"/>
                        <a:sym typeface="Lato"/>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CA" sz="1400" u="none" cap="none" strike="noStrike">
                          <a:solidFill>
                            <a:schemeClr val="accent1"/>
                          </a:solidFill>
                          <a:latin typeface="Lato"/>
                          <a:ea typeface="Lato"/>
                          <a:cs typeface="Lato"/>
                          <a:sym typeface="Lato"/>
                        </a:rPr>
                        <a:t>Subhúmeda </a:t>
                      </a:r>
                      <a:endParaRPr sz="14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(800 a 1.200 mm de precipitación anual)</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 Mantener infiltración elevada en el suelo.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 Prevención y control de la escorrentía, dado el riesgo alto de erosión hídrica en el periodo húmedo.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 Son recomendables técnicas para captar y almacenar agua en el periodo húmedo para uso en el periodo seco.</a:t>
                      </a:r>
                      <a:endParaRPr sz="1400" u="none" cap="none" strike="noStrike">
                        <a:latin typeface="Lato"/>
                        <a:ea typeface="Lato"/>
                        <a:cs typeface="Lato"/>
                        <a:sym typeface="Lato"/>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CA" sz="1400" u="none" cap="none" strike="noStrike">
                          <a:solidFill>
                            <a:schemeClr val="accent1"/>
                          </a:solidFill>
                          <a:latin typeface="Lato"/>
                          <a:ea typeface="Lato"/>
                          <a:cs typeface="Lato"/>
                          <a:sym typeface="Lato"/>
                        </a:rPr>
                        <a:t>Semiárida </a:t>
                      </a:r>
                      <a:endParaRPr b="1" sz="14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(200 a 800 mm de precipitación anual)</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 Mantener infiltración elevada en el suelo en los meses lluviosos.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 Control de la escorrentía, dado el riesgo alto de erosión hídrica en los meses lluviosos.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 Técnicas para evitar la evaporación del agua del suelo y aumentar el almacenaje.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 Es indispensable aplicar técnicas para captar y almacenar agua en el período húmedo.</a:t>
                      </a:r>
                      <a:endParaRPr sz="1400" u="none" cap="none" strike="noStrike">
                        <a:latin typeface="Lato"/>
                        <a:ea typeface="Lato"/>
                        <a:cs typeface="Lato"/>
                        <a:sym typeface="Lato"/>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CA" sz="1400" u="none" cap="none" strike="noStrike">
                          <a:solidFill>
                            <a:schemeClr val="accent1"/>
                          </a:solidFill>
                          <a:latin typeface="Lato"/>
                          <a:ea typeface="Lato"/>
                          <a:cs typeface="Lato"/>
                          <a:sym typeface="Lato"/>
                        </a:rPr>
                        <a:t>Árida</a:t>
                      </a:r>
                      <a:r>
                        <a:rPr lang="en-CA" sz="1400" u="none" cap="none" strike="noStrike">
                          <a:latin typeface="Lato"/>
                          <a:ea typeface="Lato"/>
                          <a:cs typeface="Lato"/>
                          <a:sym typeface="Lato"/>
                        </a:rPr>
                        <a:t>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(menos de 200 mm de precipitación anual)</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 Prioridad absoluta para consumo humano.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CA" sz="1400" u="none" cap="none" strike="noStrike">
                          <a:latin typeface="Lato"/>
                          <a:ea typeface="Lato"/>
                          <a:cs typeface="Lato"/>
                          <a:sym typeface="Lato"/>
                        </a:rPr>
                        <a:t>» Mantener hábitos y actividades productivas que dependan el mínimo del agua</a:t>
                      </a:r>
                      <a:endParaRPr sz="1400" u="none" cap="none" strike="noStrike">
                        <a:latin typeface="Lato"/>
                        <a:ea typeface="Lato"/>
                        <a:cs typeface="Lato"/>
                        <a:sym typeface="Lato"/>
                      </a:endParaRPr>
                    </a:p>
                  </a:txBody>
                  <a:tcPr marT="91425" marB="91425" marR="91425" marL="91425"/>
                </a:tc>
              </a:tr>
            </a:tbl>
          </a:graphicData>
        </a:graphic>
      </p:graphicFrame>
      <p:sp>
        <p:nvSpPr>
          <p:cNvPr id="575" name="Google Shape;575;g33044503d27_0_12"/>
          <p:cNvSpPr txBox="1"/>
          <p:nvPr>
            <p:ph type="title"/>
          </p:nvPr>
        </p:nvSpPr>
        <p:spPr>
          <a:xfrm>
            <a:off x="838200" y="494429"/>
            <a:ext cx="10515600" cy="1325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240"/>
              <a:buNone/>
            </a:pPr>
            <a:r>
              <a:rPr b="1" lang="en-CA" sz="3420">
                <a:solidFill>
                  <a:schemeClr val="accent1"/>
                </a:solidFill>
              </a:rPr>
              <a:t>Estrategias generales para manejar el recurso hídrico en función de las condiciones climáticas</a:t>
            </a:r>
            <a:endParaRPr sz="27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3312220b4e8_0_83"/>
          <p:cNvSpPr txBox="1"/>
          <p:nvPr>
            <p:ph type="title"/>
          </p:nvPr>
        </p:nvSpPr>
        <p:spPr>
          <a:xfrm>
            <a:off x="838200" y="138475"/>
            <a:ext cx="3174900" cy="15378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Types of RWH Systems</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p:txBody>
      </p:sp>
      <p:pic>
        <p:nvPicPr>
          <p:cNvPr id="582" name="Google Shape;582;g3312220b4e8_0_83"/>
          <p:cNvPicPr preferRelativeResize="0"/>
          <p:nvPr/>
        </p:nvPicPr>
        <p:blipFill rotWithShape="1">
          <a:blip r:embed="rId3">
            <a:alphaModFix/>
          </a:blip>
          <a:srcRect b="0" l="-9150" r="9150" t="0"/>
          <a:stretch/>
        </p:blipFill>
        <p:spPr>
          <a:xfrm>
            <a:off x="3433998" y="0"/>
            <a:ext cx="7076599"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3312220b4e8_0_111"/>
          <p:cNvSpPr txBox="1"/>
          <p:nvPr/>
        </p:nvSpPr>
        <p:spPr>
          <a:xfrm>
            <a:off x="406400" y="1522000"/>
            <a:ext cx="3784500" cy="51102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chemeClr val="dk2"/>
              </a:buClr>
              <a:buSzPts val="2000"/>
              <a:buFont typeface="Lato"/>
              <a:buChar char="○"/>
            </a:pPr>
            <a:r>
              <a:rPr b="0" i="0" lang="en-CA" sz="2000" u="none" cap="none" strike="noStrike">
                <a:solidFill>
                  <a:schemeClr val="dk2"/>
                </a:solidFill>
                <a:latin typeface="Lato"/>
                <a:ea typeface="Lato"/>
                <a:cs typeface="Lato"/>
                <a:sym typeface="Lato"/>
              </a:rPr>
              <a:t>Birkads are cement lined underground water storage tanks, commonly constructed in Somali speaking areas of the Horn of Africa. </a:t>
            </a:r>
            <a:endParaRPr b="0" i="0" sz="2000" u="none" cap="none" strike="noStrike">
              <a:solidFill>
                <a:schemeClr val="dk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Lato"/>
              <a:ea typeface="Lato"/>
              <a:cs typeface="Lato"/>
              <a:sym typeface="Lato"/>
            </a:endParaRPr>
          </a:p>
          <a:p>
            <a:pPr indent="-355600" lvl="0" marL="457200" marR="0" rtl="0" algn="l">
              <a:lnSpc>
                <a:spcPct val="100000"/>
              </a:lnSpc>
              <a:spcBef>
                <a:spcPts val="0"/>
              </a:spcBef>
              <a:spcAft>
                <a:spcPts val="0"/>
              </a:spcAft>
              <a:buClr>
                <a:schemeClr val="dk2"/>
              </a:buClr>
              <a:buSzPts val="2000"/>
              <a:buFont typeface="Lato"/>
              <a:buChar char="○"/>
            </a:pPr>
            <a:r>
              <a:rPr b="0" i="0" lang="en-CA" sz="2000" u="none" cap="none" strike="noStrike">
                <a:solidFill>
                  <a:schemeClr val="dk2"/>
                </a:solidFill>
                <a:latin typeface="Lato"/>
                <a:ea typeface="Lato"/>
                <a:cs typeface="Lato"/>
                <a:sym typeface="Lato"/>
              </a:rPr>
              <a:t>They are traditionally used in Somali Region of Ethiopia and in Somalia Proper.  </a:t>
            </a:r>
            <a:endParaRPr b="0" i="0" sz="2000" u="none" cap="none" strike="noStrike">
              <a:solidFill>
                <a:schemeClr val="dk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Lato"/>
              <a:ea typeface="Lato"/>
              <a:cs typeface="Lato"/>
              <a:sym typeface="Lato"/>
            </a:endParaRPr>
          </a:p>
          <a:p>
            <a:pPr indent="-355600" lvl="0" marL="457200" marR="0" rtl="0" algn="l">
              <a:lnSpc>
                <a:spcPct val="100000"/>
              </a:lnSpc>
              <a:spcBef>
                <a:spcPts val="0"/>
              </a:spcBef>
              <a:spcAft>
                <a:spcPts val="0"/>
              </a:spcAft>
              <a:buClr>
                <a:schemeClr val="dk2"/>
              </a:buClr>
              <a:buSzPts val="2000"/>
              <a:buFont typeface="Lato"/>
              <a:buChar char="○"/>
            </a:pPr>
            <a:r>
              <a:rPr b="0" i="0" lang="en-CA" sz="2000" u="none" cap="none" strike="noStrike">
                <a:solidFill>
                  <a:schemeClr val="dk2"/>
                </a:solidFill>
                <a:latin typeface="Lato"/>
                <a:ea typeface="Lato"/>
                <a:cs typeface="Lato"/>
                <a:sym typeface="Lato"/>
              </a:rPr>
              <a:t>Mostly they are privately owned, and water is sold to the community both for human consumption and for livestock watering.</a:t>
            </a:r>
            <a:endParaRPr b="0" i="0" sz="2000" u="none" cap="none" strike="noStrike">
              <a:solidFill>
                <a:schemeClr val="dk2"/>
              </a:solidFill>
              <a:latin typeface="Lato"/>
              <a:ea typeface="Lato"/>
              <a:cs typeface="Lato"/>
              <a:sym typeface="Lato"/>
            </a:endParaRPr>
          </a:p>
        </p:txBody>
      </p:sp>
      <p:pic>
        <p:nvPicPr>
          <p:cNvPr id="589" name="Google Shape;589;g3312220b4e8_0_111"/>
          <p:cNvPicPr preferRelativeResize="0"/>
          <p:nvPr/>
        </p:nvPicPr>
        <p:blipFill rotWithShape="1">
          <a:blip r:embed="rId3">
            <a:alphaModFix/>
          </a:blip>
          <a:srcRect b="0" l="0" r="0" t="0"/>
          <a:stretch/>
        </p:blipFill>
        <p:spPr>
          <a:xfrm>
            <a:off x="4648200" y="1297800"/>
            <a:ext cx="7543800" cy="5558590"/>
          </a:xfrm>
          <a:prstGeom prst="rect">
            <a:avLst/>
          </a:prstGeom>
          <a:noFill/>
          <a:ln>
            <a:noFill/>
          </a:ln>
        </p:spPr>
      </p:pic>
      <p:sp>
        <p:nvSpPr>
          <p:cNvPr id="590" name="Google Shape;590;g3312220b4e8_0_111"/>
          <p:cNvSpPr txBox="1"/>
          <p:nvPr>
            <p:ph type="title"/>
          </p:nvPr>
        </p:nvSpPr>
        <p:spPr>
          <a:xfrm>
            <a:off x="838200" y="138475"/>
            <a:ext cx="3784500" cy="10935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Types of RWH Systems</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g3312220b4e8_0_120"/>
          <p:cNvSpPr txBox="1"/>
          <p:nvPr/>
        </p:nvSpPr>
        <p:spPr>
          <a:xfrm>
            <a:off x="406400" y="1361300"/>
            <a:ext cx="4038600" cy="49254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chemeClr val="dk2"/>
              </a:buClr>
              <a:buSzPts val="2200"/>
              <a:buFont typeface="Lato"/>
              <a:buChar char="○"/>
            </a:pPr>
            <a:r>
              <a:rPr b="0" i="0" lang="en-CA" sz="2200" u="none" cap="none" strike="noStrike">
                <a:solidFill>
                  <a:schemeClr val="dk2"/>
                </a:solidFill>
                <a:latin typeface="Lato"/>
                <a:ea typeface="Lato"/>
                <a:cs typeface="Lato"/>
                <a:sym typeface="Lato"/>
              </a:rPr>
              <a:t>Rock catchment  is a rainwater-harvesting mechanism in areas where there is massive rock outcrop along the line of surface water runoff from precipitation. </a:t>
            </a:r>
            <a:endParaRPr b="0" i="0" sz="2200" u="none" cap="none" strike="noStrike">
              <a:solidFill>
                <a:schemeClr val="dk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2"/>
              </a:solidFill>
              <a:latin typeface="Lato"/>
              <a:ea typeface="Lato"/>
              <a:cs typeface="Lato"/>
              <a:sym typeface="Lato"/>
            </a:endParaRPr>
          </a:p>
          <a:p>
            <a:pPr indent="-368300" lvl="0" marL="457200" marR="0" rtl="0" algn="l">
              <a:lnSpc>
                <a:spcPct val="100000"/>
              </a:lnSpc>
              <a:spcBef>
                <a:spcPts val="0"/>
              </a:spcBef>
              <a:spcAft>
                <a:spcPts val="0"/>
              </a:spcAft>
              <a:buClr>
                <a:schemeClr val="dk2"/>
              </a:buClr>
              <a:buSzPts val="2200"/>
              <a:buFont typeface="Lato"/>
              <a:buChar char="○"/>
            </a:pPr>
            <a:r>
              <a:rPr b="0" i="0" lang="en-CA" sz="2200" u="none" cap="none" strike="noStrike">
                <a:solidFill>
                  <a:schemeClr val="dk2"/>
                </a:solidFill>
                <a:latin typeface="Lato"/>
                <a:ea typeface="Lato"/>
                <a:cs typeface="Lato"/>
                <a:sym typeface="Lato"/>
              </a:rPr>
              <a:t>It usually provides relatively fresh and relatively less turbid water, which eventually requires relatively less treatment to render the water potable.</a:t>
            </a:r>
            <a:endParaRPr b="0" i="0" sz="2200" u="none" cap="none" strike="noStrike">
              <a:solidFill>
                <a:schemeClr val="dk2"/>
              </a:solidFill>
              <a:latin typeface="Lato"/>
              <a:ea typeface="Lato"/>
              <a:cs typeface="Lato"/>
              <a:sym typeface="Lato"/>
            </a:endParaRPr>
          </a:p>
        </p:txBody>
      </p:sp>
      <p:pic>
        <p:nvPicPr>
          <p:cNvPr id="597" name="Google Shape;597;g3312220b4e8_0_120"/>
          <p:cNvPicPr preferRelativeResize="0"/>
          <p:nvPr/>
        </p:nvPicPr>
        <p:blipFill rotWithShape="1">
          <a:blip r:embed="rId3">
            <a:alphaModFix/>
          </a:blip>
          <a:srcRect b="0" l="0" r="0" t="0"/>
          <a:stretch/>
        </p:blipFill>
        <p:spPr>
          <a:xfrm>
            <a:off x="4648200" y="706700"/>
            <a:ext cx="7543800" cy="6151307"/>
          </a:xfrm>
          <a:prstGeom prst="rect">
            <a:avLst/>
          </a:prstGeom>
          <a:noFill/>
          <a:ln>
            <a:noFill/>
          </a:ln>
        </p:spPr>
      </p:pic>
      <p:sp>
        <p:nvSpPr>
          <p:cNvPr id="598" name="Google Shape;598;g3312220b4e8_0_120"/>
          <p:cNvSpPr txBox="1"/>
          <p:nvPr>
            <p:ph type="title"/>
          </p:nvPr>
        </p:nvSpPr>
        <p:spPr>
          <a:xfrm>
            <a:off x="762050" y="201975"/>
            <a:ext cx="3784500" cy="10935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Types of RWH Systems</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g3312220b4e8_0_129"/>
          <p:cNvSpPr txBox="1"/>
          <p:nvPr/>
        </p:nvSpPr>
        <p:spPr>
          <a:xfrm>
            <a:off x="419100" y="1330850"/>
            <a:ext cx="3784500" cy="51717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2"/>
              </a:buClr>
              <a:buSzPts val="1800"/>
              <a:buFont typeface="Lato"/>
              <a:buChar char="○"/>
            </a:pPr>
            <a:r>
              <a:rPr b="0" i="0" lang="en-CA" sz="1800" u="none" cap="none" strike="noStrike">
                <a:solidFill>
                  <a:schemeClr val="dk2"/>
                </a:solidFill>
                <a:latin typeface="Lato"/>
                <a:ea typeface="Lato"/>
                <a:cs typeface="Lato"/>
                <a:sym typeface="Lato"/>
              </a:rPr>
              <a:t>Check dams are small earthen or masonry barriers placed across streams for the purpose of capturing the water as it flows downstream. </a:t>
            </a:r>
            <a:endParaRPr b="0" i="0" sz="1800" u="none" cap="none" strike="noStrike">
              <a:solidFill>
                <a:schemeClr val="dk2"/>
              </a:solidFill>
              <a:latin typeface="Lato"/>
              <a:ea typeface="Lato"/>
              <a:cs typeface="Lato"/>
              <a:sym typeface="Lato"/>
            </a:endParaRPr>
          </a:p>
          <a:p>
            <a:pPr indent="-342900" lvl="0" marL="457200" marR="0" rtl="0" algn="l">
              <a:lnSpc>
                <a:spcPct val="100000"/>
              </a:lnSpc>
              <a:spcBef>
                <a:spcPts val="0"/>
              </a:spcBef>
              <a:spcAft>
                <a:spcPts val="0"/>
              </a:spcAft>
              <a:buClr>
                <a:schemeClr val="dk2"/>
              </a:buClr>
              <a:buSzPts val="1800"/>
              <a:buFont typeface="Lato"/>
              <a:buChar char="○"/>
            </a:pPr>
            <a:r>
              <a:rPr b="0" i="0" lang="en-CA" sz="1800" u="none" cap="none" strike="noStrike">
                <a:solidFill>
                  <a:schemeClr val="dk2"/>
                </a:solidFill>
                <a:latin typeface="Lato"/>
                <a:ea typeface="Lato"/>
                <a:cs typeface="Lato"/>
                <a:sym typeface="Lato"/>
              </a:rPr>
              <a:t>The complexity of the design of check dams can vary, depending on the purpose of the check dams, and the size and amount of the runoff water in the stream.  </a:t>
            </a:r>
            <a:endParaRPr b="0" i="0" sz="1800" u="none" cap="none" strike="noStrike">
              <a:solidFill>
                <a:schemeClr val="dk2"/>
              </a:solidFill>
              <a:latin typeface="Lato"/>
              <a:ea typeface="Lato"/>
              <a:cs typeface="Lato"/>
              <a:sym typeface="Lato"/>
            </a:endParaRPr>
          </a:p>
          <a:p>
            <a:pPr indent="-342900" lvl="0" marL="457200" marR="0" rtl="0" algn="l">
              <a:lnSpc>
                <a:spcPct val="100000"/>
              </a:lnSpc>
              <a:spcBef>
                <a:spcPts val="0"/>
              </a:spcBef>
              <a:spcAft>
                <a:spcPts val="0"/>
              </a:spcAft>
              <a:buClr>
                <a:schemeClr val="dk2"/>
              </a:buClr>
              <a:buSzPts val="1800"/>
              <a:buFont typeface="Lato"/>
              <a:buChar char="○"/>
            </a:pPr>
            <a:r>
              <a:rPr b="0" i="0" lang="en-CA" sz="1800" u="none" cap="none" strike="noStrike">
                <a:solidFill>
                  <a:schemeClr val="dk2"/>
                </a:solidFill>
                <a:latin typeface="Lato"/>
                <a:ea typeface="Lato"/>
                <a:cs typeface="Lato"/>
                <a:sym typeface="Lato"/>
              </a:rPr>
              <a:t>Check dams reduce the effective slope of the stream/drainage channel, thus reducing the velocity of the flowing water and allowing sediment settlement and reducing erosion.</a:t>
            </a:r>
            <a:endParaRPr b="0" i="0" sz="1800" u="none" cap="none" strike="noStrike">
              <a:solidFill>
                <a:schemeClr val="dk2"/>
              </a:solidFill>
              <a:latin typeface="Lato"/>
              <a:ea typeface="Lato"/>
              <a:cs typeface="Lato"/>
              <a:sym typeface="Lato"/>
            </a:endParaRPr>
          </a:p>
        </p:txBody>
      </p:sp>
      <p:pic>
        <p:nvPicPr>
          <p:cNvPr id="605" name="Google Shape;605;g3312220b4e8_0_129"/>
          <p:cNvPicPr preferRelativeResize="0"/>
          <p:nvPr/>
        </p:nvPicPr>
        <p:blipFill rotWithShape="1">
          <a:blip r:embed="rId3">
            <a:alphaModFix/>
          </a:blip>
          <a:srcRect b="0" l="0" r="0" t="0"/>
          <a:stretch/>
        </p:blipFill>
        <p:spPr>
          <a:xfrm>
            <a:off x="4315925" y="698501"/>
            <a:ext cx="7876075" cy="6159500"/>
          </a:xfrm>
          <a:prstGeom prst="rect">
            <a:avLst/>
          </a:prstGeom>
          <a:noFill/>
          <a:ln>
            <a:noFill/>
          </a:ln>
        </p:spPr>
      </p:pic>
      <p:sp>
        <p:nvSpPr>
          <p:cNvPr id="606" name="Google Shape;606;g3312220b4e8_0_129"/>
          <p:cNvSpPr txBox="1"/>
          <p:nvPr>
            <p:ph type="title"/>
          </p:nvPr>
        </p:nvSpPr>
        <p:spPr>
          <a:xfrm>
            <a:off x="838200" y="138475"/>
            <a:ext cx="3784500" cy="10935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Types of RWH Systems</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g3312220b4e8_0_102"/>
          <p:cNvSpPr txBox="1"/>
          <p:nvPr>
            <p:ph type="title"/>
          </p:nvPr>
        </p:nvSpPr>
        <p:spPr>
          <a:xfrm>
            <a:off x="838200" y="138475"/>
            <a:ext cx="58167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Ground Catchments</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p:txBody>
      </p:sp>
      <p:pic>
        <p:nvPicPr>
          <p:cNvPr id="613" name="Google Shape;613;g3312220b4e8_0_102"/>
          <p:cNvPicPr preferRelativeResize="0"/>
          <p:nvPr/>
        </p:nvPicPr>
        <p:blipFill rotWithShape="1">
          <a:blip r:embed="rId3">
            <a:alphaModFix/>
          </a:blip>
          <a:srcRect b="0" l="0" r="0" t="0"/>
          <a:stretch/>
        </p:blipFill>
        <p:spPr>
          <a:xfrm>
            <a:off x="1222063" y="1190300"/>
            <a:ext cx="9747865" cy="56677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g3312220b4e8_0_239"/>
          <p:cNvSpPr txBox="1"/>
          <p:nvPr>
            <p:ph type="title"/>
          </p:nvPr>
        </p:nvSpPr>
        <p:spPr>
          <a:xfrm>
            <a:off x="838200" y="138475"/>
            <a:ext cx="58167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Ground Catchments</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p:txBody>
      </p:sp>
      <p:pic>
        <p:nvPicPr>
          <p:cNvPr id="620" name="Google Shape;620;g3312220b4e8_0_239"/>
          <p:cNvPicPr preferRelativeResize="0"/>
          <p:nvPr/>
        </p:nvPicPr>
        <p:blipFill rotWithShape="1">
          <a:blip r:embed="rId3">
            <a:alphaModFix/>
          </a:blip>
          <a:srcRect b="0" l="0" r="0" t="0"/>
          <a:stretch/>
        </p:blipFill>
        <p:spPr>
          <a:xfrm>
            <a:off x="1699462" y="818580"/>
            <a:ext cx="8793088" cy="61616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g3312220b4e8_0_168"/>
          <p:cNvSpPr txBox="1"/>
          <p:nvPr>
            <p:ph type="title"/>
          </p:nvPr>
        </p:nvSpPr>
        <p:spPr>
          <a:xfrm>
            <a:off x="838200" y="138475"/>
            <a:ext cx="58167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Ground Catchments</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p:txBody>
      </p:sp>
      <p:pic>
        <p:nvPicPr>
          <p:cNvPr id="627" name="Google Shape;627;g3312220b4e8_0_168"/>
          <p:cNvPicPr preferRelativeResize="0"/>
          <p:nvPr/>
        </p:nvPicPr>
        <p:blipFill rotWithShape="1">
          <a:blip r:embed="rId3">
            <a:alphaModFix/>
          </a:blip>
          <a:srcRect b="0" l="0" r="0" t="0"/>
          <a:stretch/>
        </p:blipFill>
        <p:spPr>
          <a:xfrm>
            <a:off x="1193164" y="702525"/>
            <a:ext cx="9805675" cy="608213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3312220b4e8_0_152"/>
          <p:cNvSpPr txBox="1"/>
          <p:nvPr>
            <p:ph type="title"/>
          </p:nvPr>
        </p:nvSpPr>
        <p:spPr>
          <a:xfrm>
            <a:off x="838200" y="138475"/>
            <a:ext cx="58167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Roof Catchments</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p:txBody>
      </p:sp>
      <p:pic>
        <p:nvPicPr>
          <p:cNvPr id="634" name="Google Shape;634;g3312220b4e8_0_152"/>
          <p:cNvPicPr preferRelativeResize="0"/>
          <p:nvPr/>
        </p:nvPicPr>
        <p:blipFill rotWithShape="1">
          <a:blip r:embed="rId3">
            <a:alphaModFix/>
          </a:blip>
          <a:srcRect b="0" l="0" r="0" t="0"/>
          <a:stretch/>
        </p:blipFill>
        <p:spPr>
          <a:xfrm>
            <a:off x="1002350" y="733325"/>
            <a:ext cx="10464125" cy="61246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g3312220b4e8_0_160"/>
          <p:cNvSpPr txBox="1"/>
          <p:nvPr>
            <p:ph type="title"/>
          </p:nvPr>
        </p:nvSpPr>
        <p:spPr>
          <a:xfrm>
            <a:off x="838200" y="138475"/>
            <a:ext cx="58167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Roof Catchments</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p:txBody>
      </p:sp>
      <p:pic>
        <p:nvPicPr>
          <p:cNvPr id="641" name="Google Shape;641;g3312220b4e8_0_160"/>
          <p:cNvPicPr preferRelativeResize="0"/>
          <p:nvPr/>
        </p:nvPicPr>
        <p:blipFill rotWithShape="1">
          <a:blip r:embed="rId3">
            <a:alphaModFix/>
          </a:blip>
          <a:srcRect b="0" l="0" r="0" t="0"/>
          <a:stretch/>
        </p:blipFill>
        <p:spPr>
          <a:xfrm>
            <a:off x="2235200" y="970975"/>
            <a:ext cx="7474812" cy="5887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6"/>
          <p:cNvSpPr/>
          <p:nvPr/>
        </p:nvSpPr>
        <p:spPr>
          <a:xfrm>
            <a:off x="0" y="0"/>
            <a:ext cx="12192000" cy="6858000"/>
          </a:xfrm>
          <a:prstGeom prst="rect">
            <a:avLst/>
          </a:prstGeom>
          <a:solidFill>
            <a:srgbClr val="9DB25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C5C5C"/>
              </a:solidFill>
              <a:latin typeface="Calibri"/>
              <a:ea typeface="Calibri"/>
              <a:cs typeface="Calibri"/>
              <a:sym typeface="Calibri"/>
            </a:endParaRPr>
          </a:p>
        </p:txBody>
      </p:sp>
      <p:sp>
        <p:nvSpPr>
          <p:cNvPr id="164" name="Google Shape;164;p6"/>
          <p:cNvSpPr txBox="1"/>
          <p:nvPr/>
        </p:nvSpPr>
        <p:spPr>
          <a:xfrm>
            <a:off x="838200" y="2766219"/>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FFFFFF"/>
              </a:buClr>
              <a:buSzPts val="12500"/>
              <a:buFont typeface="Lato Light"/>
              <a:buNone/>
            </a:pPr>
            <a:r>
              <a:rPr b="0" i="0" lang="en-CA" sz="12500" u="none" cap="none" strike="noStrike">
                <a:solidFill>
                  <a:srgbClr val="FFFFFF"/>
                </a:solidFill>
                <a:latin typeface="Lato Light"/>
                <a:ea typeface="Lato Light"/>
                <a:cs typeface="Lato Light"/>
                <a:sym typeface="Lato Light"/>
              </a:rPr>
              <a:t>Break</a:t>
            </a:r>
            <a:endParaRPr b="0" i="0" sz="12500" u="none" cap="none" strike="noStrike">
              <a:solidFill>
                <a:srgbClr val="FFFFFF"/>
              </a:solidFill>
              <a:latin typeface="Lato Light"/>
              <a:ea typeface="Lato Light"/>
              <a:cs typeface="Lato Light"/>
              <a:sym typeface="Lato Light"/>
            </a:endParaRPr>
          </a:p>
        </p:txBody>
      </p:sp>
      <p:pic>
        <p:nvPicPr>
          <p:cNvPr id="165" name="Google Shape;165;p6"/>
          <p:cNvPicPr preferRelativeResize="0"/>
          <p:nvPr/>
        </p:nvPicPr>
        <p:blipFill rotWithShape="1">
          <a:blip r:embed="rId3">
            <a:alphaModFix/>
          </a:blip>
          <a:srcRect b="0" l="0" r="0" t="0"/>
          <a:stretch/>
        </p:blipFill>
        <p:spPr>
          <a:xfrm>
            <a:off x="9758717" y="4091778"/>
            <a:ext cx="1176900" cy="1130400"/>
          </a:xfrm>
          <a:prstGeom prst="rect">
            <a:avLst/>
          </a:prstGeom>
          <a:noFill/>
          <a:ln>
            <a:noFill/>
          </a:ln>
        </p:spPr>
      </p:pic>
      <p:sp>
        <p:nvSpPr>
          <p:cNvPr id="166" name="Google Shape;166;p6"/>
          <p:cNvSpPr txBox="1"/>
          <p:nvPr/>
        </p:nvSpPr>
        <p:spPr>
          <a:xfrm>
            <a:off x="9438025" y="5222175"/>
            <a:ext cx="18183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0" i="0" lang="en-CA" sz="2500" u="none" cap="none" strike="noStrike">
                <a:solidFill>
                  <a:srgbClr val="FFFFFF"/>
                </a:solidFill>
                <a:latin typeface="Lato"/>
                <a:ea typeface="Lato"/>
                <a:cs typeface="Lato"/>
                <a:sym typeface="Lato"/>
              </a:rPr>
              <a:t>15 Minutes</a:t>
            </a:r>
            <a:endParaRPr b="0" i="0" sz="2500" u="none" cap="none" strike="noStrike">
              <a:solidFill>
                <a:srgbClr val="FFFFFF"/>
              </a:solidFill>
              <a:latin typeface="Lato"/>
              <a:ea typeface="Lato"/>
              <a:cs typeface="Lato"/>
              <a:sym typeface="La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g3312220b4e8_0_253"/>
          <p:cNvSpPr txBox="1"/>
          <p:nvPr>
            <p:ph type="title"/>
          </p:nvPr>
        </p:nvSpPr>
        <p:spPr>
          <a:xfrm>
            <a:off x="838200" y="138475"/>
            <a:ext cx="58167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Roof Catchments</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p:txBody>
      </p:sp>
      <p:grpSp>
        <p:nvGrpSpPr>
          <p:cNvPr id="648" name="Google Shape;648;g3312220b4e8_0_253"/>
          <p:cNvGrpSpPr/>
          <p:nvPr/>
        </p:nvGrpSpPr>
        <p:grpSpPr>
          <a:xfrm>
            <a:off x="500921" y="1345779"/>
            <a:ext cx="11568833" cy="4623643"/>
            <a:chOff x="109850" y="1380275"/>
            <a:chExt cx="11972300" cy="5020242"/>
          </a:xfrm>
        </p:grpSpPr>
        <p:grpSp>
          <p:nvGrpSpPr>
            <p:cNvPr id="649" name="Google Shape;649;g3312220b4e8_0_253"/>
            <p:cNvGrpSpPr/>
            <p:nvPr/>
          </p:nvGrpSpPr>
          <p:grpSpPr>
            <a:xfrm>
              <a:off x="109850" y="1380275"/>
              <a:ext cx="11972300" cy="5020242"/>
              <a:chOff x="109850" y="1380275"/>
              <a:chExt cx="11972300" cy="5020242"/>
            </a:xfrm>
          </p:grpSpPr>
          <p:pic>
            <p:nvPicPr>
              <p:cNvPr id="650" name="Google Shape;650;g3312220b4e8_0_253"/>
              <p:cNvPicPr preferRelativeResize="0"/>
              <p:nvPr/>
            </p:nvPicPr>
            <p:blipFill rotWithShape="1">
              <a:blip r:embed="rId3">
                <a:alphaModFix/>
              </a:blip>
              <a:srcRect b="37784" l="14915" r="0" t="14642"/>
              <a:stretch/>
            </p:blipFill>
            <p:spPr>
              <a:xfrm>
                <a:off x="109850" y="1380275"/>
                <a:ext cx="11972300" cy="5020242"/>
              </a:xfrm>
              <a:prstGeom prst="rect">
                <a:avLst/>
              </a:prstGeom>
              <a:noFill/>
              <a:ln>
                <a:noFill/>
              </a:ln>
            </p:spPr>
          </p:pic>
          <p:grpSp>
            <p:nvGrpSpPr>
              <p:cNvPr id="651" name="Google Shape;651;g3312220b4e8_0_253"/>
              <p:cNvGrpSpPr/>
              <p:nvPr/>
            </p:nvGrpSpPr>
            <p:grpSpPr>
              <a:xfrm>
                <a:off x="4203700" y="1644650"/>
                <a:ext cx="2031900" cy="1047900"/>
                <a:chOff x="4203700" y="1644650"/>
                <a:chExt cx="2031900" cy="1047900"/>
              </a:xfrm>
            </p:grpSpPr>
            <p:sp>
              <p:nvSpPr>
                <p:cNvPr id="652" name="Google Shape;652;g3312220b4e8_0_253"/>
                <p:cNvSpPr txBox="1"/>
                <p:nvPr/>
              </p:nvSpPr>
              <p:spPr>
                <a:xfrm>
                  <a:off x="4203700" y="1644650"/>
                  <a:ext cx="2031900" cy="4317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Concrete Roof</a:t>
                  </a:r>
                  <a:endParaRPr b="1" i="0" sz="1800" u="none" cap="none" strike="noStrike">
                    <a:solidFill>
                      <a:schemeClr val="lt2"/>
                    </a:solidFill>
                    <a:latin typeface="Lato"/>
                    <a:ea typeface="Lato"/>
                    <a:cs typeface="Lato"/>
                    <a:sym typeface="Lato"/>
                  </a:endParaRPr>
                </a:p>
              </p:txBody>
            </p:sp>
            <p:cxnSp>
              <p:nvCxnSpPr>
                <p:cNvPr id="653" name="Google Shape;653;g3312220b4e8_0_253"/>
                <p:cNvCxnSpPr>
                  <a:stCxn id="652" idx="2"/>
                </p:cNvCxnSpPr>
                <p:nvPr/>
              </p:nvCxnSpPr>
              <p:spPr>
                <a:xfrm>
                  <a:off x="5219650" y="2076350"/>
                  <a:ext cx="0" cy="616200"/>
                </a:xfrm>
                <a:prstGeom prst="straightConnector1">
                  <a:avLst/>
                </a:prstGeom>
                <a:noFill/>
                <a:ln cap="flat" cmpd="sng" w="38100">
                  <a:solidFill>
                    <a:srgbClr val="38C6F4"/>
                  </a:solidFill>
                  <a:prstDash val="solid"/>
                  <a:round/>
                  <a:headEnd len="sm" w="sm" type="none"/>
                  <a:tailEnd len="med" w="med" type="triangle"/>
                </a:ln>
              </p:spPr>
            </p:cxnSp>
          </p:grpSp>
          <p:grpSp>
            <p:nvGrpSpPr>
              <p:cNvPr id="654" name="Google Shape;654;g3312220b4e8_0_253"/>
              <p:cNvGrpSpPr/>
              <p:nvPr/>
            </p:nvGrpSpPr>
            <p:grpSpPr>
              <a:xfrm>
                <a:off x="1333500" y="3746850"/>
                <a:ext cx="3282900" cy="431700"/>
                <a:chOff x="1333500" y="1575150"/>
                <a:chExt cx="3282900" cy="431700"/>
              </a:xfrm>
            </p:grpSpPr>
            <p:sp>
              <p:nvSpPr>
                <p:cNvPr id="655" name="Google Shape;655;g3312220b4e8_0_253"/>
                <p:cNvSpPr txBox="1"/>
                <p:nvPr/>
              </p:nvSpPr>
              <p:spPr>
                <a:xfrm>
                  <a:off x="2584500" y="1575150"/>
                  <a:ext cx="2031900" cy="4317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First Flush</a:t>
                  </a:r>
                  <a:endParaRPr b="1" i="0" sz="1800" u="none" cap="none" strike="noStrike">
                    <a:solidFill>
                      <a:schemeClr val="lt2"/>
                    </a:solidFill>
                    <a:latin typeface="Lato"/>
                    <a:ea typeface="Lato"/>
                    <a:cs typeface="Lato"/>
                    <a:sym typeface="Lato"/>
                  </a:endParaRPr>
                </a:p>
              </p:txBody>
            </p:sp>
            <p:cxnSp>
              <p:nvCxnSpPr>
                <p:cNvPr id="656" name="Google Shape;656;g3312220b4e8_0_253"/>
                <p:cNvCxnSpPr>
                  <a:stCxn id="655" idx="1"/>
                </p:cNvCxnSpPr>
                <p:nvPr/>
              </p:nvCxnSpPr>
              <p:spPr>
                <a:xfrm flipH="1">
                  <a:off x="1333500" y="1791000"/>
                  <a:ext cx="1251000" cy="202800"/>
                </a:xfrm>
                <a:prstGeom prst="straightConnector1">
                  <a:avLst/>
                </a:prstGeom>
                <a:noFill/>
                <a:ln cap="flat" cmpd="sng" w="38100">
                  <a:solidFill>
                    <a:srgbClr val="38C6F4"/>
                  </a:solidFill>
                  <a:prstDash val="solid"/>
                  <a:round/>
                  <a:headEnd len="sm" w="sm" type="none"/>
                  <a:tailEnd len="med" w="med" type="triangle"/>
                </a:ln>
              </p:spPr>
            </p:cxnSp>
          </p:grpSp>
          <p:grpSp>
            <p:nvGrpSpPr>
              <p:cNvPr id="657" name="Google Shape;657;g3312220b4e8_0_253"/>
              <p:cNvGrpSpPr/>
              <p:nvPr/>
            </p:nvGrpSpPr>
            <p:grpSpPr>
              <a:xfrm>
                <a:off x="8750300" y="3517950"/>
                <a:ext cx="2031900" cy="1092300"/>
                <a:chOff x="4546600" y="1600250"/>
                <a:chExt cx="2031900" cy="1092300"/>
              </a:xfrm>
            </p:grpSpPr>
            <p:sp>
              <p:nvSpPr>
                <p:cNvPr id="658" name="Google Shape;658;g3312220b4e8_0_253"/>
                <p:cNvSpPr txBox="1"/>
                <p:nvPr/>
              </p:nvSpPr>
              <p:spPr>
                <a:xfrm>
                  <a:off x="4546600" y="2260850"/>
                  <a:ext cx="2031900" cy="4317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Gutter</a:t>
                  </a:r>
                  <a:endParaRPr b="1" i="0" sz="1800" u="none" cap="none" strike="noStrike">
                    <a:solidFill>
                      <a:schemeClr val="lt2"/>
                    </a:solidFill>
                    <a:latin typeface="Lato"/>
                    <a:ea typeface="Lato"/>
                    <a:cs typeface="Lato"/>
                    <a:sym typeface="Lato"/>
                  </a:endParaRPr>
                </a:p>
              </p:txBody>
            </p:sp>
            <p:cxnSp>
              <p:nvCxnSpPr>
                <p:cNvPr id="659" name="Google Shape;659;g3312220b4e8_0_253"/>
                <p:cNvCxnSpPr>
                  <a:stCxn id="658" idx="0"/>
                </p:cNvCxnSpPr>
                <p:nvPr/>
              </p:nvCxnSpPr>
              <p:spPr>
                <a:xfrm flipH="1" rot="10800000">
                  <a:off x="5562550" y="1600250"/>
                  <a:ext cx="12900" cy="660600"/>
                </a:xfrm>
                <a:prstGeom prst="straightConnector1">
                  <a:avLst/>
                </a:prstGeom>
                <a:noFill/>
                <a:ln cap="flat" cmpd="sng" w="38100">
                  <a:solidFill>
                    <a:srgbClr val="38C6F4"/>
                  </a:solidFill>
                  <a:prstDash val="solid"/>
                  <a:round/>
                  <a:headEnd len="sm" w="sm" type="none"/>
                  <a:tailEnd len="med" w="med" type="triangle"/>
                </a:ln>
              </p:spPr>
            </p:cxnSp>
          </p:grpSp>
          <p:grpSp>
            <p:nvGrpSpPr>
              <p:cNvPr id="660" name="Google Shape;660;g3312220b4e8_0_253"/>
              <p:cNvGrpSpPr/>
              <p:nvPr/>
            </p:nvGrpSpPr>
            <p:grpSpPr>
              <a:xfrm>
                <a:off x="4559317" y="5480200"/>
                <a:ext cx="2611837" cy="723600"/>
                <a:chOff x="2455233" y="3156100"/>
                <a:chExt cx="4338600" cy="723600"/>
              </a:xfrm>
            </p:grpSpPr>
            <p:sp>
              <p:nvSpPr>
                <p:cNvPr id="661" name="Google Shape;661;g3312220b4e8_0_253"/>
                <p:cNvSpPr txBox="1"/>
                <p:nvPr/>
              </p:nvSpPr>
              <p:spPr>
                <a:xfrm>
                  <a:off x="4761933" y="3156100"/>
                  <a:ext cx="2031900" cy="7236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Storage Tank</a:t>
                  </a:r>
                  <a:endParaRPr b="1" i="0" sz="1800" u="none" cap="none" strike="noStrike">
                    <a:solidFill>
                      <a:schemeClr val="lt2"/>
                    </a:solidFill>
                    <a:latin typeface="Lato"/>
                    <a:ea typeface="Lato"/>
                    <a:cs typeface="Lato"/>
                    <a:sym typeface="Lato"/>
                  </a:endParaRPr>
                </a:p>
              </p:txBody>
            </p:sp>
            <p:cxnSp>
              <p:nvCxnSpPr>
                <p:cNvPr id="662" name="Google Shape;662;g3312220b4e8_0_253"/>
                <p:cNvCxnSpPr>
                  <a:stCxn id="661" idx="1"/>
                </p:cNvCxnSpPr>
                <p:nvPr/>
              </p:nvCxnSpPr>
              <p:spPr>
                <a:xfrm flipH="1">
                  <a:off x="2455233" y="3517900"/>
                  <a:ext cx="2306700" cy="12600"/>
                </a:xfrm>
                <a:prstGeom prst="straightConnector1">
                  <a:avLst/>
                </a:prstGeom>
                <a:noFill/>
                <a:ln cap="flat" cmpd="sng" w="38100">
                  <a:solidFill>
                    <a:srgbClr val="38C6F4"/>
                  </a:solidFill>
                  <a:prstDash val="solid"/>
                  <a:round/>
                  <a:headEnd len="sm" w="sm" type="none"/>
                  <a:tailEnd len="med" w="med" type="triangle"/>
                </a:ln>
              </p:spPr>
            </p:cxnSp>
          </p:grpSp>
          <p:grpSp>
            <p:nvGrpSpPr>
              <p:cNvPr id="663" name="Google Shape;663;g3312220b4e8_0_253"/>
              <p:cNvGrpSpPr/>
              <p:nvPr/>
            </p:nvGrpSpPr>
            <p:grpSpPr>
              <a:xfrm>
                <a:off x="529150" y="5296050"/>
                <a:ext cx="2036265" cy="723600"/>
                <a:chOff x="4705454" y="2463950"/>
                <a:chExt cx="3382500" cy="723600"/>
              </a:xfrm>
            </p:grpSpPr>
            <p:sp>
              <p:nvSpPr>
                <p:cNvPr id="664" name="Google Shape;664;g3312220b4e8_0_253"/>
                <p:cNvSpPr txBox="1"/>
                <p:nvPr/>
              </p:nvSpPr>
              <p:spPr>
                <a:xfrm>
                  <a:off x="4705454" y="2463950"/>
                  <a:ext cx="2031900" cy="7236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Overflow pipe</a:t>
                  </a:r>
                  <a:endParaRPr b="1" i="0" sz="1800" u="none" cap="none" strike="noStrike">
                    <a:solidFill>
                      <a:schemeClr val="lt2"/>
                    </a:solidFill>
                    <a:latin typeface="Lato"/>
                    <a:ea typeface="Lato"/>
                    <a:cs typeface="Lato"/>
                    <a:sym typeface="Lato"/>
                  </a:endParaRPr>
                </a:p>
              </p:txBody>
            </p:sp>
            <p:cxnSp>
              <p:nvCxnSpPr>
                <p:cNvPr id="665" name="Google Shape;665;g3312220b4e8_0_253"/>
                <p:cNvCxnSpPr>
                  <a:stCxn id="664" idx="3"/>
                </p:cNvCxnSpPr>
                <p:nvPr/>
              </p:nvCxnSpPr>
              <p:spPr>
                <a:xfrm flipH="1" rot="10800000">
                  <a:off x="6737354" y="2616050"/>
                  <a:ext cx="1350600" cy="209700"/>
                </a:xfrm>
                <a:prstGeom prst="straightConnector1">
                  <a:avLst/>
                </a:prstGeom>
                <a:noFill/>
                <a:ln cap="flat" cmpd="sng" w="38100">
                  <a:solidFill>
                    <a:srgbClr val="38C6F4"/>
                  </a:solidFill>
                  <a:prstDash val="solid"/>
                  <a:round/>
                  <a:headEnd len="sm" w="sm" type="none"/>
                  <a:tailEnd len="med" w="med" type="triangle"/>
                </a:ln>
              </p:spPr>
            </p:cxnSp>
          </p:grpSp>
        </p:grpSp>
        <p:sp>
          <p:nvSpPr>
            <p:cNvPr id="666" name="Google Shape;666;g3312220b4e8_0_253"/>
            <p:cNvSpPr txBox="1"/>
            <p:nvPr/>
          </p:nvSpPr>
          <p:spPr>
            <a:xfrm>
              <a:off x="5080050" y="4534250"/>
              <a:ext cx="2031900" cy="4317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Delivery pipe</a:t>
              </a:r>
              <a:endParaRPr b="1" i="0" sz="1800" u="none" cap="none" strike="noStrike">
                <a:solidFill>
                  <a:schemeClr val="lt2"/>
                </a:solidFill>
                <a:latin typeface="Lato"/>
                <a:ea typeface="Lato"/>
                <a:cs typeface="Lato"/>
                <a:sym typeface="Lato"/>
              </a:endParaRPr>
            </a:p>
          </p:txBody>
        </p:sp>
        <p:cxnSp>
          <p:nvCxnSpPr>
            <p:cNvPr id="667" name="Google Shape;667;g3312220b4e8_0_253"/>
            <p:cNvCxnSpPr/>
            <p:nvPr/>
          </p:nvCxnSpPr>
          <p:spPr>
            <a:xfrm rot="10800000">
              <a:off x="3632250" y="4407050"/>
              <a:ext cx="1447800" cy="356100"/>
            </a:xfrm>
            <a:prstGeom prst="straightConnector1">
              <a:avLst/>
            </a:prstGeom>
            <a:noFill/>
            <a:ln cap="flat" cmpd="sng" w="38100">
              <a:solidFill>
                <a:srgbClr val="38C6F4"/>
              </a:solidFill>
              <a:prstDash val="solid"/>
              <a:round/>
              <a:headEnd len="sm" w="sm" type="none"/>
              <a:tailEnd len="med" w="med" type="triangle"/>
            </a:ln>
          </p:spPr>
        </p:cxn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pic>
        <p:nvPicPr>
          <p:cNvPr id="673" name="Google Shape;673;g3312220b4e8_0_232"/>
          <p:cNvPicPr preferRelativeResize="0"/>
          <p:nvPr/>
        </p:nvPicPr>
        <p:blipFill rotWithShape="1">
          <a:blip r:embed="rId3">
            <a:alphaModFix/>
          </a:blip>
          <a:srcRect b="0" l="0" r="0" t="0"/>
          <a:stretch/>
        </p:blipFill>
        <p:spPr>
          <a:xfrm>
            <a:off x="784225" y="93550"/>
            <a:ext cx="10623550" cy="667089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53"/>
          <p:cNvSpPr txBox="1"/>
          <p:nvPr/>
        </p:nvSpPr>
        <p:spPr>
          <a:xfrm>
            <a:off x="7726532" y="-3192930"/>
            <a:ext cx="4465468" cy="1317283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0"/>
              <a:buFont typeface="Arial"/>
              <a:buNone/>
            </a:pPr>
            <a:r>
              <a:rPr b="0" i="0" lang="en-CA" sz="40000" u="none" cap="none" strike="noStrike">
                <a:solidFill>
                  <a:srgbClr val="38C6F4"/>
                </a:solidFill>
                <a:latin typeface="Merriweather Black"/>
                <a:ea typeface="Merriweather Black"/>
                <a:cs typeface="Merriweather Black"/>
                <a:sym typeface="Merriweather Black"/>
              </a:rPr>
              <a:t>2</a:t>
            </a:r>
            <a:endParaRPr b="0" i="0" sz="40000" u="none" cap="none" strike="noStrike">
              <a:solidFill>
                <a:srgbClr val="38C6F4"/>
              </a:solidFill>
              <a:latin typeface="Merriweather Black"/>
              <a:ea typeface="Merriweather Black"/>
              <a:cs typeface="Merriweather Black"/>
              <a:sym typeface="Merriweather Black"/>
            </a:endParaRPr>
          </a:p>
        </p:txBody>
      </p:sp>
      <p:sp>
        <p:nvSpPr>
          <p:cNvPr id="679" name="Google Shape;679;p53"/>
          <p:cNvSpPr txBox="1"/>
          <p:nvPr>
            <p:ph type="title"/>
          </p:nvPr>
        </p:nvSpPr>
        <p:spPr>
          <a:xfrm>
            <a:off x="562575" y="2766150"/>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C5C5C"/>
              </a:buClr>
              <a:buSzPts val="4000"/>
              <a:buFont typeface="Lato Black"/>
              <a:buNone/>
            </a:pPr>
            <a:r>
              <a:rPr lang="en-CA" sz="25000">
                <a:solidFill>
                  <a:srgbClr val="903C7C"/>
                </a:solidFill>
                <a:latin typeface="Lato Black"/>
                <a:ea typeface="Lato Black"/>
                <a:cs typeface="Lato Black"/>
                <a:sym typeface="Lato Black"/>
              </a:rPr>
              <a:t>Día</a:t>
            </a:r>
            <a:endParaRPr sz="16100">
              <a:solidFill>
                <a:srgbClr val="903C7C"/>
              </a:solidFill>
              <a:latin typeface="Lato Black"/>
              <a:ea typeface="Lato Black"/>
              <a:cs typeface="Lato Black"/>
              <a:sym typeface="Lato Black"/>
            </a:endParaRPr>
          </a:p>
        </p:txBody>
      </p:sp>
      <p:sp>
        <p:nvSpPr>
          <p:cNvPr id="680" name="Google Shape;680;p53"/>
          <p:cNvSpPr txBox="1"/>
          <p:nvPr>
            <p:ph idx="4294967295" type="sldNum"/>
          </p:nvPr>
        </p:nvSpPr>
        <p:spPr>
          <a:xfrm>
            <a:off x="8611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CA" sz="1200" u="none" cap="none" strike="noStrike">
                <a:solidFill>
                  <a:srgbClr val="898989"/>
                </a:solidFill>
                <a:latin typeface="Lato"/>
                <a:ea typeface="Lato"/>
                <a:cs typeface="Lato"/>
                <a:sym typeface="Lato"/>
              </a:rPr>
              <a:t>‹#›</a:t>
            </a:fld>
            <a:endParaRPr b="0" i="0" sz="1200" u="none" cap="none" strike="noStrike">
              <a:solidFill>
                <a:srgbClr val="898989"/>
              </a:solidFill>
              <a:latin typeface="Lato"/>
              <a:ea typeface="Lato"/>
              <a:cs typeface="Lato"/>
              <a:sym typeface="La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4" name="Shape 684"/>
        <p:cNvGrpSpPr/>
        <p:nvPr/>
      </p:nvGrpSpPr>
      <p:grpSpPr>
        <a:xfrm>
          <a:off x="0" y="0"/>
          <a:ext cx="0" cy="0"/>
          <a:chOff x="0" y="0"/>
          <a:chExt cx="0" cy="0"/>
        </a:xfrm>
      </p:grpSpPr>
      <p:sp>
        <p:nvSpPr>
          <p:cNvPr id="685" name="Google Shape;685;g3312220b4e8_0_188"/>
          <p:cNvSpPr txBox="1"/>
          <p:nvPr/>
        </p:nvSpPr>
        <p:spPr>
          <a:xfrm>
            <a:off x="7726532" y="-3192930"/>
            <a:ext cx="4465500" cy="13172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0"/>
              <a:buFont typeface="Arial"/>
              <a:buNone/>
            </a:pPr>
            <a:r>
              <a:rPr b="0" i="0" lang="en-CA" sz="40000" u="none" cap="none" strike="noStrike">
                <a:solidFill>
                  <a:srgbClr val="38C6F4"/>
                </a:solidFill>
                <a:latin typeface="Merriweather Black"/>
                <a:ea typeface="Merriweather Black"/>
                <a:cs typeface="Merriweather Black"/>
                <a:sym typeface="Merriweather Black"/>
              </a:rPr>
              <a:t>1</a:t>
            </a:r>
            <a:endParaRPr b="0" i="0" sz="40000" u="none" cap="none" strike="noStrike">
              <a:solidFill>
                <a:srgbClr val="38C6F4"/>
              </a:solidFill>
              <a:latin typeface="Merriweather Black"/>
              <a:ea typeface="Merriweather Black"/>
              <a:cs typeface="Merriweather Black"/>
              <a:sym typeface="Merriweather Black"/>
            </a:endParaRPr>
          </a:p>
        </p:txBody>
      </p:sp>
      <p:sp>
        <p:nvSpPr>
          <p:cNvPr id="686" name="Google Shape;686;g3312220b4e8_0_188"/>
          <p:cNvSpPr txBox="1"/>
          <p:nvPr>
            <p:ph type="title"/>
          </p:nvPr>
        </p:nvSpPr>
        <p:spPr>
          <a:xfrm>
            <a:off x="838201" y="2448169"/>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C5C5C"/>
              </a:buClr>
              <a:buSzPts val="4000"/>
              <a:buFont typeface="Lato Black"/>
              <a:buNone/>
            </a:pPr>
            <a:r>
              <a:rPr lang="en-CA" sz="25000">
                <a:latin typeface="Lato Black"/>
                <a:ea typeface="Lato Black"/>
                <a:cs typeface="Lato Black"/>
                <a:sym typeface="Lato Black"/>
              </a:rPr>
              <a:t>  </a:t>
            </a:r>
            <a:r>
              <a:rPr lang="en-CA" sz="16200">
                <a:latin typeface="Lato Black"/>
                <a:ea typeface="Lato Black"/>
                <a:cs typeface="Lato Black"/>
                <a:sym typeface="Lato Black"/>
              </a:rPr>
              <a:t>Bloque</a:t>
            </a:r>
            <a:endParaRPr sz="16100">
              <a:latin typeface="Lato Black"/>
              <a:ea typeface="Lato Black"/>
              <a:cs typeface="Lato Black"/>
              <a:sym typeface="Lato Black"/>
            </a:endParaRPr>
          </a:p>
        </p:txBody>
      </p:sp>
      <p:sp>
        <p:nvSpPr>
          <p:cNvPr id="687" name="Google Shape;687;g3312220b4e8_0_188"/>
          <p:cNvSpPr txBox="1"/>
          <p:nvPr>
            <p:ph idx="4294967295" type="sldNum"/>
          </p:nvPr>
        </p:nvSpPr>
        <p:spPr>
          <a:xfrm>
            <a:off x="86112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CEFF"/>
        </a:solidFill>
      </p:bgPr>
    </p:bg>
    <p:spTree>
      <p:nvGrpSpPr>
        <p:cNvPr id="691" name="Shape 691"/>
        <p:cNvGrpSpPr/>
        <p:nvPr/>
      </p:nvGrpSpPr>
      <p:grpSpPr>
        <a:xfrm>
          <a:off x="0" y="0"/>
          <a:ext cx="0" cy="0"/>
          <a:chOff x="0" y="0"/>
          <a:chExt cx="0" cy="0"/>
        </a:xfrm>
      </p:grpSpPr>
      <p:sp>
        <p:nvSpPr>
          <p:cNvPr id="692" name="Google Shape;692;g3312220b4e8_0_19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
        <p:nvSpPr>
          <p:cNvPr id="693" name="Google Shape;693;g3312220b4e8_0_194"/>
          <p:cNvSpPr txBox="1"/>
          <p:nvPr>
            <p:ph type="title"/>
          </p:nvPr>
        </p:nvSpPr>
        <p:spPr>
          <a:xfrm>
            <a:off x="838200" y="2374228"/>
            <a:ext cx="10515600" cy="241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b="1" lang="en-CA" sz="5400">
                <a:solidFill>
                  <a:schemeClr val="lt1"/>
                </a:solidFill>
                <a:latin typeface="Lato"/>
                <a:ea typeface="Lato"/>
                <a:cs typeface="Lato"/>
                <a:sym typeface="Lato"/>
              </a:rPr>
              <a:t>Components and practical installation of</a:t>
            </a:r>
            <a:endParaRPr b="1" sz="5400">
              <a:solidFill>
                <a:schemeClr val="lt1"/>
              </a:solidFill>
              <a:latin typeface="Lato"/>
              <a:ea typeface="Lato"/>
              <a:cs typeface="Lato"/>
              <a:sym typeface="Lato"/>
            </a:endParaRPr>
          </a:p>
          <a:p>
            <a:pPr indent="0" lvl="0" marL="0" rtl="0" algn="ctr">
              <a:lnSpc>
                <a:spcPct val="90000"/>
              </a:lnSpc>
              <a:spcBef>
                <a:spcPts val="0"/>
              </a:spcBef>
              <a:spcAft>
                <a:spcPts val="0"/>
              </a:spcAft>
              <a:buSzPts val="4000"/>
              <a:buNone/>
            </a:pPr>
            <a:r>
              <a:rPr b="1" lang="en-CA" sz="5400">
                <a:solidFill>
                  <a:schemeClr val="accent1"/>
                </a:solidFill>
                <a:latin typeface="Lato"/>
                <a:ea typeface="Lato"/>
                <a:cs typeface="Lato"/>
                <a:sym typeface="Lato"/>
              </a:rPr>
              <a:t>Rainwater Harvesting System</a:t>
            </a:r>
            <a:endParaRPr b="1" sz="4400">
              <a:solidFill>
                <a:schemeClr val="accent1"/>
              </a:solidFill>
              <a:latin typeface="Lato"/>
              <a:ea typeface="Lato"/>
              <a:cs typeface="Lato"/>
              <a:sym typeface="Lat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g3312220b4e8_0_199"/>
          <p:cNvSpPr txBox="1"/>
          <p:nvPr>
            <p:ph type="title"/>
          </p:nvPr>
        </p:nvSpPr>
        <p:spPr>
          <a:xfrm>
            <a:off x="838200" y="494429"/>
            <a:ext cx="10515600" cy="1325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4800">
                <a:solidFill>
                  <a:schemeClr val="accent1"/>
                </a:solidFill>
              </a:rPr>
              <a:t>Learning Outcomes</a:t>
            </a:r>
            <a:endParaRPr/>
          </a:p>
        </p:txBody>
      </p:sp>
      <p:sp>
        <p:nvSpPr>
          <p:cNvPr id="700" name="Google Shape;700;g3312220b4e8_0_199"/>
          <p:cNvSpPr txBox="1"/>
          <p:nvPr>
            <p:ph idx="1" type="body"/>
          </p:nvPr>
        </p:nvSpPr>
        <p:spPr>
          <a:xfrm>
            <a:off x="838199" y="1663117"/>
            <a:ext cx="10346400" cy="4700400"/>
          </a:xfrm>
          <a:prstGeom prst="rect">
            <a:avLst/>
          </a:prstGeom>
          <a:noFill/>
          <a:ln>
            <a:noFill/>
          </a:ln>
        </p:spPr>
        <p:txBody>
          <a:bodyPr anchorCtr="0" anchor="t" bIns="60925" lIns="121900" spcFirstLastPara="1" rIns="121900" wrap="square" tIns="60925">
            <a:noAutofit/>
          </a:bodyPr>
          <a:lstStyle/>
          <a:p>
            <a:pPr indent="0" lvl="0" marL="0" marR="32385" rtl="0" algn="l">
              <a:lnSpc>
                <a:spcPct val="100000"/>
              </a:lnSpc>
              <a:spcBef>
                <a:spcPts val="0"/>
              </a:spcBef>
              <a:spcAft>
                <a:spcPts val="0"/>
              </a:spcAft>
              <a:buSzPts val="2000"/>
              <a:buNone/>
            </a:pPr>
            <a:r>
              <a:rPr b="1" lang="en-CA" sz="3000">
                <a:solidFill>
                  <a:schemeClr val="dk2"/>
                </a:solidFill>
              </a:rPr>
              <a:t>At the end of this session, participants will be able to:</a:t>
            </a:r>
            <a:endParaRPr b="1" sz="3000">
              <a:solidFill>
                <a:schemeClr val="dk2"/>
              </a:solidFill>
            </a:endParaRPr>
          </a:p>
          <a:p>
            <a:pPr indent="0" lvl="0" marL="0" marR="32385" rtl="0" algn="l">
              <a:lnSpc>
                <a:spcPct val="100000"/>
              </a:lnSpc>
              <a:spcBef>
                <a:spcPts val="0"/>
              </a:spcBef>
              <a:spcAft>
                <a:spcPts val="0"/>
              </a:spcAft>
              <a:buSzPts val="2000"/>
              <a:buNone/>
            </a:pPr>
            <a:r>
              <a:t/>
            </a:r>
            <a:endParaRPr sz="3000">
              <a:solidFill>
                <a:schemeClr val="dk2"/>
              </a:solidFill>
            </a:endParaRPr>
          </a:p>
          <a:p>
            <a:pPr indent="-419100" lvl="0" marL="457200" rtl="0" algn="l">
              <a:lnSpc>
                <a:spcPct val="100000"/>
              </a:lnSpc>
              <a:spcBef>
                <a:spcPts val="1200"/>
              </a:spcBef>
              <a:spcAft>
                <a:spcPts val="0"/>
              </a:spcAft>
              <a:buClr>
                <a:schemeClr val="dk2"/>
              </a:buClr>
              <a:buSzPts val="3000"/>
              <a:buChar char="○"/>
            </a:pPr>
            <a:r>
              <a:rPr lang="en-CA" sz="3000">
                <a:solidFill>
                  <a:schemeClr val="dk2"/>
                </a:solidFill>
              </a:rPr>
              <a:t>Identify the components of a rainwater harvesting system (RWH system) and their functions.</a:t>
            </a:r>
            <a:endParaRPr sz="3000">
              <a:solidFill>
                <a:schemeClr val="dk2"/>
              </a:solidFill>
            </a:endParaRPr>
          </a:p>
          <a:p>
            <a:pPr indent="0" lvl="0" marL="457200" rtl="0" algn="l">
              <a:lnSpc>
                <a:spcPct val="100000"/>
              </a:lnSpc>
              <a:spcBef>
                <a:spcPts val="1200"/>
              </a:spcBef>
              <a:spcAft>
                <a:spcPts val="0"/>
              </a:spcAft>
              <a:buSzPts val="2000"/>
              <a:buNone/>
            </a:pPr>
            <a:r>
              <a:t/>
            </a:r>
            <a:endParaRPr sz="3000">
              <a:solidFill>
                <a:schemeClr val="dk2"/>
              </a:solidFill>
            </a:endParaRPr>
          </a:p>
          <a:p>
            <a:pPr indent="-419100" lvl="0" marL="457200" rtl="0" algn="l">
              <a:lnSpc>
                <a:spcPct val="100000"/>
              </a:lnSpc>
              <a:spcBef>
                <a:spcPts val="1200"/>
              </a:spcBef>
              <a:spcAft>
                <a:spcPts val="0"/>
              </a:spcAft>
              <a:buClr>
                <a:schemeClr val="dk2"/>
              </a:buClr>
              <a:buSzPts val="3000"/>
              <a:buChar char="○"/>
            </a:pPr>
            <a:r>
              <a:rPr lang="en-CA" sz="3000">
                <a:solidFill>
                  <a:schemeClr val="dk2"/>
                </a:solidFill>
              </a:rPr>
              <a:t>Assemble and test a small-scale RWH system.</a:t>
            </a:r>
            <a:endParaRPr sz="3000">
              <a:solidFill>
                <a:schemeClr val="dk2"/>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g3312220b4e8_0_182"/>
          <p:cNvSpPr txBox="1"/>
          <p:nvPr>
            <p:ph type="title"/>
          </p:nvPr>
        </p:nvSpPr>
        <p:spPr>
          <a:xfrm>
            <a:off x="838200" y="138475"/>
            <a:ext cx="90552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Components of Roof Catchment Systems</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707" name="Google Shape;707;g3312220b4e8_0_182"/>
          <p:cNvPicPr preferRelativeResize="0"/>
          <p:nvPr/>
        </p:nvPicPr>
        <p:blipFill rotWithShape="1">
          <a:blip r:embed="rId3">
            <a:alphaModFix/>
          </a:blip>
          <a:srcRect b="12028" l="0" r="0" t="12640"/>
          <a:stretch/>
        </p:blipFill>
        <p:spPr>
          <a:xfrm>
            <a:off x="1799038" y="818575"/>
            <a:ext cx="8593925" cy="60394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g3312220b4e8_0_332"/>
          <p:cNvSpPr txBox="1"/>
          <p:nvPr>
            <p:ph type="title"/>
          </p:nvPr>
        </p:nvSpPr>
        <p:spPr>
          <a:xfrm>
            <a:off x="838200" y="138475"/>
            <a:ext cx="90552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Key considerations for design and operation</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714" name="Google Shape;714;g3312220b4e8_0_332"/>
          <p:cNvSpPr txBox="1"/>
          <p:nvPr>
            <p:ph type="title"/>
          </p:nvPr>
        </p:nvSpPr>
        <p:spPr>
          <a:xfrm>
            <a:off x="838200" y="818575"/>
            <a:ext cx="75693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Catchment surface</a:t>
            </a:r>
            <a:endParaRPr sz="2650">
              <a:solidFill>
                <a:schemeClr val="dk2"/>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715" name="Google Shape;715;g3312220b4e8_0_332"/>
          <p:cNvPicPr preferRelativeResize="0"/>
          <p:nvPr/>
        </p:nvPicPr>
        <p:blipFill rotWithShape="1">
          <a:blip r:embed="rId3">
            <a:alphaModFix/>
          </a:blip>
          <a:srcRect b="41227" l="0" r="0" t="17024"/>
          <a:stretch/>
        </p:blipFill>
        <p:spPr>
          <a:xfrm>
            <a:off x="1214200" y="1423225"/>
            <a:ext cx="9763601" cy="5434774"/>
          </a:xfrm>
          <a:prstGeom prst="rect">
            <a:avLst/>
          </a:prstGeom>
          <a:noFill/>
          <a:ln>
            <a:noFill/>
          </a:ln>
        </p:spPr>
      </p:pic>
      <p:grpSp>
        <p:nvGrpSpPr>
          <p:cNvPr id="716" name="Google Shape;716;g3312220b4e8_0_332"/>
          <p:cNvGrpSpPr/>
          <p:nvPr/>
        </p:nvGrpSpPr>
        <p:grpSpPr>
          <a:xfrm>
            <a:off x="5969000" y="2533650"/>
            <a:ext cx="2692500" cy="1263600"/>
            <a:chOff x="5969000" y="2533650"/>
            <a:chExt cx="2692500" cy="1263600"/>
          </a:xfrm>
        </p:grpSpPr>
        <p:sp>
          <p:nvSpPr>
            <p:cNvPr id="717" name="Google Shape;717;g3312220b4e8_0_332"/>
            <p:cNvSpPr txBox="1"/>
            <p:nvPr/>
          </p:nvSpPr>
          <p:spPr>
            <a:xfrm>
              <a:off x="5969000" y="2533650"/>
              <a:ext cx="2692500" cy="4317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Catchment surface</a:t>
              </a:r>
              <a:endParaRPr b="1" i="0" sz="1800" u="none" cap="none" strike="noStrike">
                <a:solidFill>
                  <a:schemeClr val="lt2"/>
                </a:solidFill>
                <a:latin typeface="Lato"/>
                <a:ea typeface="Lato"/>
                <a:cs typeface="Lato"/>
                <a:sym typeface="Lato"/>
              </a:endParaRPr>
            </a:p>
          </p:txBody>
        </p:sp>
        <p:cxnSp>
          <p:nvCxnSpPr>
            <p:cNvPr id="718" name="Google Shape;718;g3312220b4e8_0_332"/>
            <p:cNvCxnSpPr>
              <a:stCxn id="717" idx="2"/>
            </p:cNvCxnSpPr>
            <p:nvPr/>
          </p:nvCxnSpPr>
          <p:spPr>
            <a:xfrm flipH="1">
              <a:off x="6591350" y="2965350"/>
              <a:ext cx="723900" cy="831900"/>
            </a:xfrm>
            <a:prstGeom prst="straightConnector1">
              <a:avLst/>
            </a:prstGeom>
            <a:noFill/>
            <a:ln cap="flat" cmpd="sng" w="38100">
              <a:solidFill>
                <a:srgbClr val="38C6F4"/>
              </a:solidFill>
              <a:prstDash val="solid"/>
              <a:round/>
              <a:headEnd len="sm" w="sm" type="none"/>
              <a:tailEnd len="med" w="med" type="triangle"/>
            </a:ln>
          </p:spPr>
        </p:cxnSp>
      </p:grpSp>
      <p:grpSp>
        <p:nvGrpSpPr>
          <p:cNvPr id="719" name="Google Shape;719;g3312220b4e8_0_332"/>
          <p:cNvGrpSpPr/>
          <p:nvPr/>
        </p:nvGrpSpPr>
        <p:grpSpPr>
          <a:xfrm>
            <a:off x="7442300" y="4394400"/>
            <a:ext cx="3339900" cy="431700"/>
            <a:chOff x="3238600" y="2476700"/>
            <a:chExt cx="3339900" cy="431700"/>
          </a:xfrm>
        </p:grpSpPr>
        <p:sp>
          <p:nvSpPr>
            <p:cNvPr id="720" name="Google Shape;720;g3312220b4e8_0_332"/>
            <p:cNvSpPr txBox="1"/>
            <p:nvPr/>
          </p:nvSpPr>
          <p:spPr>
            <a:xfrm>
              <a:off x="4546600" y="2476700"/>
              <a:ext cx="2031900" cy="4317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Gutter</a:t>
              </a:r>
              <a:endParaRPr b="1" i="0" sz="1800" u="none" cap="none" strike="noStrike">
                <a:solidFill>
                  <a:schemeClr val="lt2"/>
                </a:solidFill>
                <a:latin typeface="Lato"/>
                <a:ea typeface="Lato"/>
                <a:cs typeface="Lato"/>
                <a:sym typeface="Lato"/>
              </a:endParaRPr>
            </a:p>
          </p:txBody>
        </p:sp>
        <p:cxnSp>
          <p:nvCxnSpPr>
            <p:cNvPr id="721" name="Google Shape;721;g3312220b4e8_0_332"/>
            <p:cNvCxnSpPr>
              <a:stCxn id="720" idx="1"/>
            </p:cNvCxnSpPr>
            <p:nvPr/>
          </p:nvCxnSpPr>
          <p:spPr>
            <a:xfrm flipH="1">
              <a:off x="3238600" y="2692550"/>
              <a:ext cx="1308000" cy="25200"/>
            </a:xfrm>
            <a:prstGeom prst="straightConnector1">
              <a:avLst/>
            </a:prstGeom>
            <a:noFill/>
            <a:ln cap="flat" cmpd="sng" w="38100">
              <a:solidFill>
                <a:srgbClr val="38C6F4"/>
              </a:solidFill>
              <a:prstDash val="solid"/>
              <a:round/>
              <a:headEnd len="sm" w="sm" type="none"/>
              <a:tailEnd len="med" w="med" type="triangle"/>
            </a:ln>
          </p:spPr>
        </p:cxnSp>
      </p:grpSp>
      <p:grpSp>
        <p:nvGrpSpPr>
          <p:cNvPr id="722" name="Google Shape;722;g3312220b4e8_0_332"/>
          <p:cNvGrpSpPr/>
          <p:nvPr/>
        </p:nvGrpSpPr>
        <p:grpSpPr>
          <a:xfrm>
            <a:off x="5880050" y="5968950"/>
            <a:ext cx="3238500" cy="800400"/>
            <a:chOff x="3873450" y="4165550"/>
            <a:chExt cx="3238500" cy="800400"/>
          </a:xfrm>
        </p:grpSpPr>
        <p:sp>
          <p:nvSpPr>
            <p:cNvPr id="723" name="Google Shape;723;g3312220b4e8_0_332"/>
            <p:cNvSpPr txBox="1"/>
            <p:nvPr/>
          </p:nvSpPr>
          <p:spPr>
            <a:xfrm>
              <a:off x="5080050" y="4534250"/>
              <a:ext cx="2031900" cy="4317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Delivery pipe</a:t>
              </a:r>
              <a:endParaRPr b="1" i="0" sz="1800" u="none" cap="none" strike="noStrike">
                <a:solidFill>
                  <a:schemeClr val="lt2"/>
                </a:solidFill>
                <a:latin typeface="Lato"/>
                <a:ea typeface="Lato"/>
                <a:cs typeface="Lato"/>
                <a:sym typeface="Lato"/>
              </a:endParaRPr>
            </a:p>
          </p:txBody>
        </p:sp>
        <p:cxnSp>
          <p:nvCxnSpPr>
            <p:cNvPr id="724" name="Google Shape;724;g3312220b4e8_0_332"/>
            <p:cNvCxnSpPr/>
            <p:nvPr/>
          </p:nvCxnSpPr>
          <p:spPr>
            <a:xfrm rot="10800000">
              <a:off x="3873450" y="4165550"/>
              <a:ext cx="1206600" cy="597600"/>
            </a:xfrm>
            <a:prstGeom prst="straightConnector1">
              <a:avLst/>
            </a:prstGeom>
            <a:noFill/>
            <a:ln cap="flat" cmpd="sng" w="38100">
              <a:solidFill>
                <a:srgbClr val="38C6F4"/>
              </a:solidFill>
              <a:prstDash val="solid"/>
              <a:round/>
              <a:headEnd len="sm" w="sm" type="none"/>
              <a:tailEnd len="med" w="med" type="triangle"/>
            </a:ln>
          </p:spPr>
        </p:cxnSp>
      </p:grpSp>
      <p:cxnSp>
        <p:nvCxnSpPr>
          <p:cNvPr id="725" name="Google Shape;725;g3312220b4e8_0_332"/>
          <p:cNvCxnSpPr>
            <a:stCxn id="717" idx="2"/>
          </p:cNvCxnSpPr>
          <p:nvPr/>
        </p:nvCxnSpPr>
        <p:spPr>
          <a:xfrm>
            <a:off x="7315250" y="2965350"/>
            <a:ext cx="1003500" cy="755700"/>
          </a:xfrm>
          <a:prstGeom prst="straightConnector1">
            <a:avLst/>
          </a:prstGeom>
          <a:noFill/>
          <a:ln cap="flat" cmpd="sng" w="38100">
            <a:solidFill>
              <a:srgbClr val="38C6F4"/>
            </a:solidFill>
            <a:prstDash val="solid"/>
            <a:round/>
            <a:headEnd len="sm" w="sm" type="none"/>
            <a:tailEnd len="med" w="med" type="triangle"/>
          </a:ln>
        </p:spPr>
      </p:cxn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g3312220b4e8_0_326"/>
          <p:cNvSpPr txBox="1"/>
          <p:nvPr>
            <p:ph type="title"/>
          </p:nvPr>
        </p:nvSpPr>
        <p:spPr>
          <a:xfrm>
            <a:off x="838200" y="138475"/>
            <a:ext cx="90552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Key considerations for design and operation</a:t>
            </a:r>
            <a:endParaRPr sz="1100">
              <a:solidFill>
                <a:srgbClr val="191919"/>
              </a:solidFill>
              <a:latin typeface="Calibri"/>
              <a:ea typeface="Calibri"/>
              <a:cs typeface="Calibri"/>
              <a:sym typeface="Calibri"/>
            </a:endParaRPr>
          </a:p>
          <a:p>
            <a:pPr indent="0" lvl="0" marL="0" marR="900430" rtl="0" algn="l">
              <a:lnSpc>
                <a:spcPct val="100000"/>
              </a:lnSpc>
              <a:spcBef>
                <a:spcPts val="600"/>
              </a:spcBef>
              <a:spcAft>
                <a:spcPts val="0"/>
              </a:spcAft>
              <a:buSzPct val="167714"/>
              <a:buNone/>
            </a:pPr>
            <a:r>
              <a:rPr b="1" lang="en-CA" sz="2650">
                <a:solidFill>
                  <a:schemeClr val="dk2"/>
                </a:solidFill>
                <a:latin typeface="Arial"/>
                <a:ea typeface="Arial"/>
                <a:cs typeface="Arial"/>
                <a:sym typeface="Arial"/>
              </a:rPr>
              <a:t>Catchment surface</a:t>
            </a:r>
            <a:endParaRPr sz="2650">
              <a:solidFill>
                <a:schemeClr val="dk2"/>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latin typeface="Arial"/>
              <a:ea typeface="Arial"/>
              <a:cs typeface="Arial"/>
              <a:sym typeface="Aria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latin typeface="Arial"/>
              <a:ea typeface="Arial"/>
              <a:cs typeface="Arial"/>
              <a:sym typeface="Aria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732" name="Google Shape;732;g3312220b4e8_0_326"/>
          <p:cNvPicPr preferRelativeResize="0"/>
          <p:nvPr/>
        </p:nvPicPr>
        <p:blipFill rotWithShape="1">
          <a:blip r:embed="rId3">
            <a:alphaModFix/>
          </a:blip>
          <a:srcRect b="0" l="0" r="0" t="0"/>
          <a:stretch/>
        </p:blipFill>
        <p:spPr>
          <a:xfrm>
            <a:off x="1383175" y="1204300"/>
            <a:ext cx="9425650" cy="53459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g3312220b4e8_0_366"/>
          <p:cNvSpPr txBox="1"/>
          <p:nvPr>
            <p:ph type="title"/>
          </p:nvPr>
        </p:nvSpPr>
        <p:spPr>
          <a:xfrm>
            <a:off x="838200" y="138475"/>
            <a:ext cx="90552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Key considerations for design and operation</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739" name="Google Shape;739;g3312220b4e8_0_366"/>
          <p:cNvSpPr txBox="1"/>
          <p:nvPr>
            <p:ph type="title"/>
          </p:nvPr>
        </p:nvSpPr>
        <p:spPr>
          <a:xfrm>
            <a:off x="838200" y="818575"/>
            <a:ext cx="75693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Gutters</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740" name="Google Shape;740;g3312220b4e8_0_366"/>
          <p:cNvPicPr preferRelativeResize="0"/>
          <p:nvPr/>
        </p:nvPicPr>
        <p:blipFill rotWithShape="1">
          <a:blip r:embed="rId3">
            <a:alphaModFix/>
          </a:blip>
          <a:srcRect b="32478" l="10176" r="0" t="23218"/>
          <a:stretch/>
        </p:blipFill>
        <p:spPr>
          <a:xfrm>
            <a:off x="0" y="1603175"/>
            <a:ext cx="12192000" cy="4510094"/>
          </a:xfrm>
          <a:prstGeom prst="rect">
            <a:avLst/>
          </a:prstGeom>
          <a:noFill/>
          <a:ln>
            <a:noFill/>
          </a:ln>
        </p:spPr>
      </p:pic>
      <p:grpSp>
        <p:nvGrpSpPr>
          <p:cNvPr id="741" name="Google Shape;741;g3312220b4e8_0_366"/>
          <p:cNvGrpSpPr/>
          <p:nvPr/>
        </p:nvGrpSpPr>
        <p:grpSpPr>
          <a:xfrm>
            <a:off x="2210400" y="3740750"/>
            <a:ext cx="2031900" cy="1091700"/>
            <a:chOff x="-1395300" y="3318100"/>
            <a:chExt cx="2031900" cy="1091700"/>
          </a:xfrm>
        </p:grpSpPr>
        <p:sp>
          <p:nvSpPr>
            <p:cNvPr id="742" name="Google Shape;742;g3312220b4e8_0_366"/>
            <p:cNvSpPr txBox="1"/>
            <p:nvPr/>
          </p:nvSpPr>
          <p:spPr>
            <a:xfrm>
              <a:off x="-1395300" y="3978100"/>
              <a:ext cx="2031900" cy="4317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Gutter </a:t>
              </a:r>
              <a:endParaRPr b="1" i="0" sz="1800" u="none" cap="none" strike="noStrike">
                <a:solidFill>
                  <a:schemeClr val="lt2"/>
                </a:solidFill>
                <a:latin typeface="Lato"/>
                <a:ea typeface="Lato"/>
                <a:cs typeface="Lato"/>
                <a:sym typeface="Lato"/>
              </a:endParaRPr>
            </a:p>
          </p:txBody>
        </p:sp>
        <p:cxnSp>
          <p:nvCxnSpPr>
            <p:cNvPr id="743" name="Google Shape;743;g3312220b4e8_0_366"/>
            <p:cNvCxnSpPr>
              <a:stCxn id="742" idx="0"/>
            </p:cNvCxnSpPr>
            <p:nvPr/>
          </p:nvCxnSpPr>
          <p:spPr>
            <a:xfrm flipH="1" rot="10800000">
              <a:off x="-379350" y="3318100"/>
              <a:ext cx="667200" cy="660000"/>
            </a:xfrm>
            <a:prstGeom prst="straightConnector1">
              <a:avLst/>
            </a:prstGeom>
            <a:noFill/>
            <a:ln cap="flat" cmpd="sng" w="38100">
              <a:solidFill>
                <a:srgbClr val="38C6F4"/>
              </a:solidFill>
              <a:prstDash val="solid"/>
              <a:round/>
              <a:headEnd len="sm" w="sm" type="none"/>
              <a:tailEnd len="med" w="med" type="triangle"/>
            </a:ln>
          </p:spPr>
        </p:cxnSp>
      </p:grpSp>
      <p:grpSp>
        <p:nvGrpSpPr>
          <p:cNvPr id="744" name="Google Shape;744;g3312220b4e8_0_366"/>
          <p:cNvGrpSpPr/>
          <p:nvPr/>
        </p:nvGrpSpPr>
        <p:grpSpPr>
          <a:xfrm>
            <a:off x="3893025" y="5178575"/>
            <a:ext cx="3766500" cy="757350"/>
            <a:chOff x="2484425" y="4870225"/>
            <a:chExt cx="3766500" cy="757350"/>
          </a:xfrm>
        </p:grpSpPr>
        <p:sp>
          <p:nvSpPr>
            <p:cNvPr id="745" name="Google Shape;745;g3312220b4e8_0_366"/>
            <p:cNvSpPr txBox="1"/>
            <p:nvPr/>
          </p:nvSpPr>
          <p:spPr>
            <a:xfrm>
              <a:off x="2484425" y="5195875"/>
              <a:ext cx="2031900" cy="4317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Delivery pipe</a:t>
              </a:r>
              <a:endParaRPr b="1" i="0" sz="1800" u="none" cap="none" strike="noStrike">
                <a:solidFill>
                  <a:schemeClr val="lt2"/>
                </a:solidFill>
                <a:latin typeface="Lato"/>
                <a:ea typeface="Lato"/>
                <a:cs typeface="Lato"/>
                <a:sym typeface="Lato"/>
              </a:endParaRPr>
            </a:p>
          </p:txBody>
        </p:sp>
        <p:cxnSp>
          <p:nvCxnSpPr>
            <p:cNvPr id="746" name="Google Shape;746;g3312220b4e8_0_366"/>
            <p:cNvCxnSpPr>
              <a:stCxn id="745" idx="3"/>
            </p:cNvCxnSpPr>
            <p:nvPr/>
          </p:nvCxnSpPr>
          <p:spPr>
            <a:xfrm flipH="1" rot="10800000">
              <a:off x="4516325" y="4870225"/>
              <a:ext cx="1734600" cy="541500"/>
            </a:xfrm>
            <a:prstGeom prst="straightConnector1">
              <a:avLst/>
            </a:prstGeom>
            <a:noFill/>
            <a:ln cap="flat" cmpd="sng" w="38100">
              <a:solidFill>
                <a:srgbClr val="38C6F4"/>
              </a:solidFill>
              <a:prstDash val="solid"/>
              <a:round/>
              <a:headEnd len="sm" w="sm" type="none"/>
              <a:tailEnd len="med" w="med" type="triangle"/>
            </a:ln>
          </p:spPr>
        </p:cxnSp>
      </p:grpSp>
      <p:sp>
        <p:nvSpPr>
          <p:cNvPr id="747" name="Google Shape;747;g3312220b4e8_0_366"/>
          <p:cNvSpPr txBox="1"/>
          <p:nvPr/>
        </p:nvSpPr>
        <p:spPr>
          <a:xfrm>
            <a:off x="8511400" y="2844725"/>
            <a:ext cx="2031900" cy="6801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Gutter connection</a:t>
            </a:r>
            <a:endParaRPr b="1" i="0" sz="1800" u="none" cap="none" strike="noStrike">
              <a:solidFill>
                <a:schemeClr val="lt2"/>
              </a:solidFill>
              <a:latin typeface="Lato"/>
              <a:ea typeface="Lato"/>
              <a:cs typeface="Lato"/>
              <a:sym typeface="Lato"/>
            </a:endParaRPr>
          </a:p>
        </p:txBody>
      </p:sp>
      <p:cxnSp>
        <p:nvCxnSpPr>
          <p:cNvPr id="748" name="Google Shape;748;g3312220b4e8_0_366"/>
          <p:cNvCxnSpPr>
            <a:stCxn id="747" idx="2"/>
          </p:cNvCxnSpPr>
          <p:nvPr/>
        </p:nvCxnSpPr>
        <p:spPr>
          <a:xfrm>
            <a:off x="9527350" y="3524825"/>
            <a:ext cx="626100" cy="941100"/>
          </a:xfrm>
          <a:prstGeom prst="straightConnector1">
            <a:avLst/>
          </a:prstGeom>
          <a:noFill/>
          <a:ln cap="flat" cmpd="sng" w="38100">
            <a:solidFill>
              <a:srgbClr val="38C6F4"/>
            </a:solidFill>
            <a:prstDash val="solid"/>
            <a:round/>
            <a:headEnd len="sm" w="sm"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0" name="Shape 170"/>
        <p:cNvGrpSpPr/>
        <p:nvPr/>
      </p:nvGrpSpPr>
      <p:grpSpPr>
        <a:xfrm>
          <a:off x="0" y="0"/>
          <a:ext cx="0" cy="0"/>
          <a:chOff x="0" y="0"/>
          <a:chExt cx="0" cy="0"/>
        </a:xfrm>
      </p:grpSpPr>
      <p:sp>
        <p:nvSpPr>
          <p:cNvPr id="171" name="Google Shape;171;p7"/>
          <p:cNvSpPr txBox="1"/>
          <p:nvPr/>
        </p:nvSpPr>
        <p:spPr>
          <a:xfrm>
            <a:off x="7726532" y="-3192930"/>
            <a:ext cx="4465468" cy="1317283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0"/>
              <a:buFont typeface="Arial"/>
              <a:buNone/>
            </a:pPr>
            <a:r>
              <a:rPr b="0" i="0" lang="en-CA" sz="40000" u="none" cap="none" strike="noStrike">
                <a:solidFill>
                  <a:srgbClr val="38C6F4"/>
                </a:solidFill>
                <a:latin typeface="Merriweather Black"/>
                <a:ea typeface="Merriweather Black"/>
                <a:cs typeface="Merriweather Black"/>
                <a:sym typeface="Merriweather Black"/>
              </a:rPr>
              <a:t>1</a:t>
            </a:r>
            <a:endParaRPr b="0" i="0" sz="40000" u="none" cap="none" strike="noStrike">
              <a:solidFill>
                <a:srgbClr val="38C6F4"/>
              </a:solidFill>
              <a:latin typeface="Merriweather Black"/>
              <a:ea typeface="Merriweather Black"/>
              <a:cs typeface="Merriweather Black"/>
              <a:sym typeface="Merriweather Black"/>
            </a:endParaRPr>
          </a:p>
        </p:txBody>
      </p:sp>
      <p:sp>
        <p:nvSpPr>
          <p:cNvPr id="172" name="Google Shape;172;p7"/>
          <p:cNvSpPr txBox="1"/>
          <p:nvPr>
            <p:ph type="title"/>
          </p:nvPr>
        </p:nvSpPr>
        <p:spPr>
          <a:xfrm>
            <a:off x="838201" y="2448169"/>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C5C5C"/>
              </a:buClr>
              <a:buSzPts val="4000"/>
              <a:buFont typeface="Lato Black"/>
              <a:buNone/>
            </a:pPr>
            <a:r>
              <a:rPr lang="en-CA" sz="25000">
                <a:latin typeface="Lato Black"/>
                <a:ea typeface="Lato Black"/>
                <a:cs typeface="Lato Black"/>
                <a:sym typeface="Lato Black"/>
              </a:rPr>
              <a:t>  </a:t>
            </a:r>
            <a:r>
              <a:rPr lang="en-CA" sz="16200">
                <a:latin typeface="Lato Black"/>
                <a:ea typeface="Lato Black"/>
                <a:cs typeface="Lato Black"/>
                <a:sym typeface="Lato Black"/>
              </a:rPr>
              <a:t>Bloque</a:t>
            </a:r>
            <a:endParaRPr sz="16100">
              <a:latin typeface="Lato Black"/>
              <a:ea typeface="Lato Black"/>
              <a:cs typeface="Lato Black"/>
              <a:sym typeface="Lato Black"/>
            </a:endParaRPr>
          </a:p>
        </p:txBody>
      </p:sp>
      <p:sp>
        <p:nvSpPr>
          <p:cNvPr id="173" name="Google Shape;173;p7"/>
          <p:cNvSpPr txBox="1"/>
          <p:nvPr>
            <p:ph idx="4294967295" type="sldNum"/>
          </p:nvPr>
        </p:nvSpPr>
        <p:spPr>
          <a:xfrm>
            <a:off x="8611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g3312220b4e8_0_358"/>
          <p:cNvSpPr txBox="1"/>
          <p:nvPr>
            <p:ph type="title"/>
          </p:nvPr>
        </p:nvSpPr>
        <p:spPr>
          <a:xfrm>
            <a:off x="838200" y="138475"/>
            <a:ext cx="90552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Key considerations for design and operation</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755" name="Google Shape;755;g3312220b4e8_0_358"/>
          <p:cNvPicPr preferRelativeResize="0"/>
          <p:nvPr/>
        </p:nvPicPr>
        <p:blipFill rotWithShape="1">
          <a:blip r:embed="rId3">
            <a:alphaModFix/>
          </a:blip>
          <a:srcRect b="0" l="0" r="0" t="0"/>
          <a:stretch/>
        </p:blipFill>
        <p:spPr>
          <a:xfrm>
            <a:off x="1388138" y="1661500"/>
            <a:ext cx="9415725" cy="4180500"/>
          </a:xfrm>
          <a:prstGeom prst="rect">
            <a:avLst/>
          </a:prstGeom>
          <a:noFill/>
          <a:ln>
            <a:noFill/>
          </a:ln>
        </p:spPr>
      </p:pic>
      <p:sp>
        <p:nvSpPr>
          <p:cNvPr id="756" name="Google Shape;756;g3312220b4e8_0_358"/>
          <p:cNvSpPr txBox="1"/>
          <p:nvPr>
            <p:ph type="title"/>
          </p:nvPr>
        </p:nvSpPr>
        <p:spPr>
          <a:xfrm>
            <a:off x="838200" y="818575"/>
            <a:ext cx="75693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Gutters</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pic>
        <p:nvPicPr>
          <p:cNvPr id="762" name="Google Shape;762;g3312220b4e8_0_381"/>
          <p:cNvPicPr preferRelativeResize="0"/>
          <p:nvPr/>
        </p:nvPicPr>
        <p:blipFill rotWithShape="1">
          <a:blip r:embed="rId3">
            <a:alphaModFix/>
          </a:blip>
          <a:srcRect b="0" l="0" r="0" t="0"/>
          <a:stretch/>
        </p:blipFill>
        <p:spPr>
          <a:xfrm>
            <a:off x="5983875" y="1892825"/>
            <a:ext cx="5686724" cy="4265043"/>
          </a:xfrm>
          <a:prstGeom prst="rect">
            <a:avLst/>
          </a:prstGeom>
          <a:noFill/>
          <a:ln>
            <a:noFill/>
          </a:ln>
        </p:spPr>
      </p:pic>
      <p:sp>
        <p:nvSpPr>
          <p:cNvPr id="763" name="Google Shape;763;g3312220b4e8_0_381"/>
          <p:cNvSpPr txBox="1"/>
          <p:nvPr>
            <p:ph type="title"/>
          </p:nvPr>
        </p:nvSpPr>
        <p:spPr>
          <a:xfrm>
            <a:off x="838200" y="138475"/>
            <a:ext cx="90552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Key considerations for design and operation</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764" name="Google Shape;764;g3312220b4e8_0_381"/>
          <p:cNvSpPr txBox="1"/>
          <p:nvPr>
            <p:ph type="title"/>
          </p:nvPr>
        </p:nvSpPr>
        <p:spPr>
          <a:xfrm>
            <a:off x="838200" y="818575"/>
            <a:ext cx="75693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First Flush and leaf filter</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765" name="Google Shape;765;g3312220b4e8_0_381"/>
          <p:cNvSpPr txBox="1"/>
          <p:nvPr/>
        </p:nvSpPr>
        <p:spPr>
          <a:xfrm>
            <a:off x="6742825" y="5004625"/>
            <a:ext cx="2031900" cy="4317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Leaf Filter</a:t>
            </a:r>
            <a:endParaRPr b="1" i="0" sz="1800" u="none" cap="none" strike="noStrike">
              <a:solidFill>
                <a:schemeClr val="lt2"/>
              </a:solidFill>
              <a:latin typeface="Lato"/>
              <a:ea typeface="Lato"/>
              <a:cs typeface="Lato"/>
              <a:sym typeface="Lato"/>
            </a:endParaRPr>
          </a:p>
        </p:txBody>
      </p:sp>
      <p:pic>
        <p:nvPicPr>
          <p:cNvPr id="766" name="Google Shape;766;g3312220b4e8_0_381"/>
          <p:cNvPicPr preferRelativeResize="0"/>
          <p:nvPr/>
        </p:nvPicPr>
        <p:blipFill rotWithShape="1">
          <a:blip r:embed="rId4">
            <a:alphaModFix/>
          </a:blip>
          <a:srcRect b="0" l="9850" r="16195" t="8941"/>
          <a:stretch/>
        </p:blipFill>
        <p:spPr>
          <a:xfrm>
            <a:off x="2251700" y="1384925"/>
            <a:ext cx="3333576" cy="5473075"/>
          </a:xfrm>
          <a:prstGeom prst="rect">
            <a:avLst/>
          </a:prstGeom>
          <a:noFill/>
          <a:ln>
            <a:noFill/>
          </a:ln>
        </p:spPr>
      </p:pic>
      <p:grpSp>
        <p:nvGrpSpPr>
          <p:cNvPr id="767" name="Google Shape;767;g3312220b4e8_0_381"/>
          <p:cNvGrpSpPr/>
          <p:nvPr/>
        </p:nvGrpSpPr>
        <p:grpSpPr>
          <a:xfrm>
            <a:off x="571900" y="4784150"/>
            <a:ext cx="2978100" cy="487050"/>
            <a:chOff x="3222375" y="5140525"/>
            <a:chExt cx="2978100" cy="487050"/>
          </a:xfrm>
        </p:grpSpPr>
        <p:sp>
          <p:nvSpPr>
            <p:cNvPr id="768" name="Google Shape;768;g3312220b4e8_0_381"/>
            <p:cNvSpPr txBox="1"/>
            <p:nvPr/>
          </p:nvSpPr>
          <p:spPr>
            <a:xfrm>
              <a:off x="3222375" y="5195875"/>
              <a:ext cx="2031900" cy="4317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First Flush</a:t>
              </a:r>
              <a:endParaRPr b="1" i="0" sz="1800" u="none" cap="none" strike="noStrike">
                <a:solidFill>
                  <a:schemeClr val="lt2"/>
                </a:solidFill>
                <a:latin typeface="Lato"/>
                <a:ea typeface="Lato"/>
                <a:cs typeface="Lato"/>
                <a:sym typeface="Lato"/>
              </a:endParaRPr>
            </a:p>
          </p:txBody>
        </p:sp>
        <p:cxnSp>
          <p:nvCxnSpPr>
            <p:cNvPr id="769" name="Google Shape;769;g3312220b4e8_0_381"/>
            <p:cNvCxnSpPr>
              <a:stCxn id="768" idx="3"/>
            </p:cNvCxnSpPr>
            <p:nvPr/>
          </p:nvCxnSpPr>
          <p:spPr>
            <a:xfrm flipH="1" rot="10800000">
              <a:off x="5254275" y="5140525"/>
              <a:ext cx="946200" cy="271200"/>
            </a:xfrm>
            <a:prstGeom prst="straightConnector1">
              <a:avLst/>
            </a:prstGeom>
            <a:noFill/>
            <a:ln cap="flat" cmpd="sng" w="38100">
              <a:solidFill>
                <a:srgbClr val="38C6F4"/>
              </a:solidFill>
              <a:prstDash val="solid"/>
              <a:round/>
              <a:headEnd len="sm" w="sm" type="none"/>
              <a:tailEnd len="med" w="med" type="triangle"/>
            </a:ln>
          </p:spPr>
        </p:cxnSp>
      </p:grpSp>
      <p:grpSp>
        <p:nvGrpSpPr>
          <p:cNvPr id="770" name="Google Shape;770;g3312220b4e8_0_381"/>
          <p:cNvGrpSpPr/>
          <p:nvPr/>
        </p:nvGrpSpPr>
        <p:grpSpPr>
          <a:xfrm>
            <a:off x="571900" y="2705400"/>
            <a:ext cx="3079725" cy="431700"/>
            <a:chOff x="-1395300" y="3978100"/>
            <a:chExt cx="3079725" cy="431700"/>
          </a:xfrm>
        </p:grpSpPr>
        <p:sp>
          <p:nvSpPr>
            <p:cNvPr id="771" name="Google Shape;771;g3312220b4e8_0_381"/>
            <p:cNvSpPr txBox="1"/>
            <p:nvPr/>
          </p:nvSpPr>
          <p:spPr>
            <a:xfrm>
              <a:off x="-1395300" y="3978100"/>
              <a:ext cx="2031900" cy="431700"/>
            </a:xfrm>
            <a:prstGeom prst="rect">
              <a:avLst/>
            </a:prstGeom>
            <a:solidFill>
              <a:srgbClr val="38C6F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CA" sz="1800" u="none" cap="none" strike="noStrike">
                  <a:solidFill>
                    <a:schemeClr val="lt2"/>
                  </a:solidFill>
                  <a:latin typeface="Lato"/>
                  <a:ea typeface="Lato"/>
                  <a:cs typeface="Lato"/>
                  <a:sym typeface="Lato"/>
                </a:rPr>
                <a:t>Leaf Filter</a:t>
              </a:r>
              <a:endParaRPr b="1" i="0" sz="1800" u="none" cap="none" strike="noStrike">
                <a:solidFill>
                  <a:schemeClr val="lt2"/>
                </a:solidFill>
                <a:latin typeface="Lato"/>
                <a:ea typeface="Lato"/>
                <a:cs typeface="Lato"/>
                <a:sym typeface="Lato"/>
              </a:endParaRPr>
            </a:p>
          </p:txBody>
        </p:sp>
        <p:cxnSp>
          <p:nvCxnSpPr>
            <p:cNvPr id="772" name="Google Shape;772;g3312220b4e8_0_381"/>
            <p:cNvCxnSpPr/>
            <p:nvPr/>
          </p:nvCxnSpPr>
          <p:spPr>
            <a:xfrm>
              <a:off x="259425" y="4211850"/>
              <a:ext cx="1425000" cy="152700"/>
            </a:xfrm>
            <a:prstGeom prst="straightConnector1">
              <a:avLst/>
            </a:prstGeom>
            <a:noFill/>
            <a:ln cap="flat" cmpd="sng" w="38100">
              <a:solidFill>
                <a:srgbClr val="38C6F4"/>
              </a:solidFill>
              <a:prstDash val="solid"/>
              <a:round/>
              <a:headEnd len="sm" w="sm" type="none"/>
              <a:tailEnd len="med" w="med" type="triangle"/>
            </a:ln>
          </p:spPr>
        </p:cxnSp>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g3312220b4e8_0_280"/>
          <p:cNvSpPr txBox="1"/>
          <p:nvPr>
            <p:ph type="title"/>
          </p:nvPr>
        </p:nvSpPr>
        <p:spPr>
          <a:xfrm>
            <a:off x="838200" y="138475"/>
            <a:ext cx="90552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Key considerations for design and operation</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779" name="Google Shape;779;g3312220b4e8_0_280"/>
          <p:cNvPicPr preferRelativeResize="0"/>
          <p:nvPr/>
        </p:nvPicPr>
        <p:blipFill rotWithShape="1">
          <a:blip r:embed="rId3">
            <a:alphaModFix/>
          </a:blip>
          <a:srcRect b="0" l="0" r="0" t="0"/>
          <a:stretch/>
        </p:blipFill>
        <p:spPr>
          <a:xfrm>
            <a:off x="1358100" y="970975"/>
            <a:ext cx="9475794" cy="5887025"/>
          </a:xfrm>
          <a:prstGeom prst="rect">
            <a:avLst/>
          </a:prstGeom>
          <a:noFill/>
          <a:ln>
            <a:noFill/>
          </a:ln>
        </p:spPr>
      </p:pic>
      <p:sp>
        <p:nvSpPr>
          <p:cNvPr id="780" name="Google Shape;780;g3312220b4e8_0_280"/>
          <p:cNvSpPr txBox="1"/>
          <p:nvPr>
            <p:ph type="title"/>
          </p:nvPr>
        </p:nvSpPr>
        <p:spPr>
          <a:xfrm>
            <a:off x="838200" y="818575"/>
            <a:ext cx="75693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First Flush</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g3312220b4e8_0_294"/>
          <p:cNvSpPr txBox="1"/>
          <p:nvPr>
            <p:ph type="title"/>
          </p:nvPr>
        </p:nvSpPr>
        <p:spPr>
          <a:xfrm>
            <a:off x="838200" y="138475"/>
            <a:ext cx="90552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Key considerations for design and operation</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787" name="Google Shape;787;g3312220b4e8_0_294"/>
          <p:cNvPicPr preferRelativeResize="0"/>
          <p:nvPr/>
        </p:nvPicPr>
        <p:blipFill rotWithShape="1">
          <a:blip r:embed="rId3">
            <a:alphaModFix/>
          </a:blip>
          <a:srcRect b="0" l="0" r="0" t="0"/>
          <a:stretch/>
        </p:blipFill>
        <p:spPr>
          <a:xfrm>
            <a:off x="1143650" y="1325375"/>
            <a:ext cx="9308450" cy="5532625"/>
          </a:xfrm>
          <a:prstGeom prst="rect">
            <a:avLst/>
          </a:prstGeom>
          <a:noFill/>
          <a:ln>
            <a:noFill/>
          </a:ln>
        </p:spPr>
      </p:pic>
      <p:sp>
        <p:nvSpPr>
          <p:cNvPr id="788" name="Google Shape;788;g3312220b4e8_0_294"/>
          <p:cNvSpPr txBox="1"/>
          <p:nvPr>
            <p:ph type="title"/>
          </p:nvPr>
        </p:nvSpPr>
        <p:spPr>
          <a:xfrm>
            <a:off x="838200" y="818575"/>
            <a:ext cx="3238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Storage Tank</a:t>
            </a:r>
            <a:endParaRPr sz="2650">
              <a:solidFill>
                <a:schemeClr val="dk2"/>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g3312220b4e8_0_400"/>
          <p:cNvSpPr txBox="1"/>
          <p:nvPr>
            <p:ph type="title"/>
          </p:nvPr>
        </p:nvSpPr>
        <p:spPr>
          <a:xfrm>
            <a:off x="838200" y="138475"/>
            <a:ext cx="90552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Key considerations for design and operation</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795" name="Google Shape;795;g3312220b4e8_0_400"/>
          <p:cNvSpPr txBox="1"/>
          <p:nvPr>
            <p:ph type="title"/>
          </p:nvPr>
        </p:nvSpPr>
        <p:spPr>
          <a:xfrm>
            <a:off x="838200" y="818575"/>
            <a:ext cx="75693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Storage Tank</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796" name="Google Shape;796;g3312220b4e8_0_400"/>
          <p:cNvPicPr preferRelativeResize="0"/>
          <p:nvPr/>
        </p:nvPicPr>
        <p:blipFill rotWithShape="1">
          <a:blip r:embed="rId3">
            <a:alphaModFix/>
          </a:blip>
          <a:srcRect b="0" l="0" r="29388" t="30016"/>
          <a:stretch/>
        </p:blipFill>
        <p:spPr>
          <a:xfrm>
            <a:off x="2593575" y="1374150"/>
            <a:ext cx="7172400" cy="533145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g3312220b4e8_0_408"/>
          <p:cNvSpPr txBox="1"/>
          <p:nvPr>
            <p:ph type="title"/>
          </p:nvPr>
        </p:nvSpPr>
        <p:spPr>
          <a:xfrm>
            <a:off x="838200" y="138475"/>
            <a:ext cx="90552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Key considerations for design and operation</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803" name="Google Shape;803;g3312220b4e8_0_408"/>
          <p:cNvSpPr txBox="1"/>
          <p:nvPr>
            <p:ph type="title"/>
          </p:nvPr>
        </p:nvSpPr>
        <p:spPr>
          <a:xfrm>
            <a:off x="838200" y="818575"/>
            <a:ext cx="75693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Storage Tank</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804" name="Google Shape;804;g3312220b4e8_0_408"/>
          <p:cNvPicPr preferRelativeResize="0"/>
          <p:nvPr/>
        </p:nvPicPr>
        <p:blipFill rotWithShape="1">
          <a:blip r:embed="rId3">
            <a:alphaModFix/>
          </a:blip>
          <a:srcRect b="0" l="27943" r="0" t="-4471"/>
          <a:stretch/>
        </p:blipFill>
        <p:spPr>
          <a:xfrm>
            <a:off x="3329925" y="842200"/>
            <a:ext cx="5532150" cy="601580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g3312220b4e8_0_226"/>
          <p:cNvSpPr txBox="1"/>
          <p:nvPr>
            <p:ph type="title"/>
          </p:nvPr>
        </p:nvSpPr>
        <p:spPr>
          <a:xfrm>
            <a:off x="838200" y="138475"/>
            <a:ext cx="37464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Key considerations for design and operation</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811" name="Google Shape;811;g3312220b4e8_0_226"/>
          <p:cNvPicPr preferRelativeResize="0"/>
          <p:nvPr/>
        </p:nvPicPr>
        <p:blipFill rotWithShape="1">
          <a:blip r:embed="rId3">
            <a:alphaModFix/>
          </a:blip>
          <a:srcRect b="0" l="0" r="0" t="0"/>
          <a:stretch/>
        </p:blipFill>
        <p:spPr>
          <a:xfrm>
            <a:off x="4098337" y="0"/>
            <a:ext cx="5960063" cy="6858000"/>
          </a:xfrm>
          <a:prstGeom prst="rect">
            <a:avLst/>
          </a:prstGeom>
          <a:noFill/>
          <a:ln>
            <a:noFill/>
          </a:ln>
        </p:spPr>
      </p:pic>
      <p:sp>
        <p:nvSpPr>
          <p:cNvPr id="812" name="Google Shape;812;g3312220b4e8_0_226"/>
          <p:cNvSpPr txBox="1"/>
          <p:nvPr>
            <p:ph type="title"/>
          </p:nvPr>
        </p:nvSpPr>
        <p:spPr>
          <a:xfrm>
            <a:off x="838200" y="2216900"/>
            <a:ext cx="27624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Storage Tank</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g3312220b4e8_0_427"/>
          <p:cNvSpPr/>
          <p:nvPr/>
        </p:nvSpPr>
        <p:spPr>
          <a:xfrm>
            <a:off x="0" y="0"/>
            <a:ext cx="12192000" cy="6858000"/>
          </a:xfrm>
          <a:prstGeom prst="rect">
            <a:avLst/>
          </a:prstGeom>
          <a:solidFill>
            <a:srgbClr val="9DB25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5C5C5C"/>
              </a:solidFill>
              <a:latin typeface="Calibri"/>
              <a:ea typeface="Calibri"/>
              <a:cs typeface="Calibri"/>
              <a:sym typeface="Calibri"/>
            </a:endParaRPr>
          </a:p>
        </p:txBody>
      </p:sp>
      <p:sp>
        <p:nvSpPr>
          <p:cNvPr id="818" name="Google Shape;818;g3312220b4e8_0_427"/>
          <p:cNvSpPr txBox="1"/>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FFFFFF"/>
              </a:buClr>
              <a:buSzPts val="12500"/>
              <a:buFont typeface="Lato Light"/>
              <a:buNone/>
            </a:pPr>
            <a:r>
              <a:rPr b="0" i="0" lang="en-CA" sz="12500" u="none" cap="none" strike="noStrike">
                <a:solidFill>
                  <a:srgbClr val="FFFFFF"/>
                </a:solidFill>
                <a:latin typeface="Lato Light"/>
                <a:ea typeface="Lato Light"/>
                <a:cs typeface="Lato Light"/>
                <a:sym typeface="Lato Light"/>
              </a:rPr>
              <a:t>Break</a:t>
            </a:r>
            <a:endParaRPr b="0" i="0" sz="12500" u="none" cap="none" strike="noStrike">
              <a:solidFill>
                <a:srgbClr val="FFFFFF"/>
              </a:solidFill>
              <a:latin typeface="Lato Light"/>
              <a:ea typeface="Lato Light"/>
              <a:cs typeface="Lato Light"/>
              <a:sym typeface="Lato Light"/>
            </a:endParaRPr>
          </a:p>
        </p:txBody>
      </p:sp>
      <p:pic>
        <p:nvPicPr>
          <p:cNvPr id="819" name="Google Shape;819;g3312220b4e8_0_427"/>
          <p:cNvPicPr preferRelativeResize="0"/>
          <p:nvPr/>
        </p:nvPicPr>
        <p:blipFill rotWithShape="1">
          <a:blip r:embed="rId3">
            <a:alphaModFix/>
          </a:blip>
          <a:srcRect b="0" l="0" r="0" t="0"/>
          <a:stretch/>
        </p:blipFill>
        <p:spPr>
          <a:xfrm>
            <a:off x="9758717" y="4091778"/>
            <a:ext cx="1176900" cy="1130400"/>
          </a:xfrm>
          <a:prstGeom prst="rect">
            <a:avLst/>
          </a:prstGeom>
          <a:noFill/>
          <a:ln>
            <a:noFill/>
          </a:ln>
        </p:spPr>
      </p:pic>
      <p:sp>
        <p:nvSpPr>
          <p:cNvPr id="820" name="Google Shape;820;g3312220b4e8_0_427"/>
          <p:cNvSpPr txBox="1"/>
          <p:nvPr/>
        </p:nvSpPr>
        <p:spPr>
          <a:xfrm>
            <a:off x="9438025" y="5222175"/>
            <a:ext cx="18183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0" i="0" lang="en-CA" sz="2500" u="none" cap="none" strike="noStrike">
                <a:solidFill>
                  <a:srgbClr val="FFFFFF"/>
                </a:solidFill>
                <a:latin typeface="Lato"/>
                <a:ea typeface="Lato"/>
                <a:cs typeface="Lato"/>
                <a:sym typeface="Lato"/>
              </a:rPr>
              <a:t>15 Minutes</a:t>
            </a:r>
            <a:endParaRPr b="0" i="0" sz="2500" u="none" cap="none" strike="noStrike">
              <a:solidFill>
                <a:srgbClr val="FFFFFF"/>
              </a:solidFill>
              <a:latin typeface="Lato"/>
              <a:ea typeface="Lato"/>
              <a:cs typeface="Lato"/>
              <a:sym typeface="Lato"/>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g3312220b4e8_0_434"/>
          <p:cNvSpPr txBox="1"/>
          <p:nvPr>
            <p:ph type="title"/>
          </p:nvPr>
        </p:nvSpPr>
        <p:spPr>
          <a:xfrm>
            <a:off x="947750" y="21870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ctr">
              <a:lnSpc>
                <a:spcPct val="100000"/>
              </a:lnSpc>
              <a:spcBef>
                <a:spcPts val="300"/>
              </a:spcBef>
              <a:spcAft>
                <a:spcPts val="0"/>
              </a:spcAft>
              <a:buSzPct val="129954"/>
              <a:buNone/>
            </a:pPr>
            <a:r>
              <a:rPr b="1" lang="en-CA" sz="3420">
                <a:solidFill>
                  <a:schemeClr val="accent1"/>
                </a:solidFill>
              </a:rPr>
              <a:t>Installation of Mini RWH System</a:t>
            </a:r>
            <a:endParaRPr sz="1100">
              <a:solidFill>
                <a:srgbClr val="191919"/>
              </a:solidFill>
              <a:latin typeface="Calibri"/>
              <a:ea typeface="Calibri"/>
              <a:cs typeface="Calibri"/>
              <a:sym typeface="Calibri"/>
            </a:endParaRPr>
          </a:p>
          <a:p>
            <a:pPr indent="0" lvl="0" marL="0" rtl="0" algn="ctr">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ctr">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827" name="Google Shape;827;g3312220b4e8_0_434"/>
          <p:cNvPicPr preferRelativeResize="0"/>
          <p:nvPr/>
        </p:nvPicPr>
        <p:blipFill rotWithShape="1">
          <a:blip r:embed="rId3">
            <a:alphaModFix/>
          </a:blip>
          <a:srcRect b="27093" l="9502" r="11439" t="25620"/>
          <a:stretch/>
        </p:blipFill>
        <p:spPr>
          <a:xfrm>
            <a:off x="454525" y="898800"/>
            <a:ext cx="5601698" cy="5959201"/>
          </a:xfrm>
          <a:prstGeom prst="rect">
            <a:avLst/>
          </a:prstGeom>
          <a:noFill/>
          <a:ln>
            <a:noFill/>
          </a:ln>
        </p:spPr>
      </p:pic>
      <p:pic>
        <p:nvPicPr>
          <p:cNvPr id="828" name="Google Shape;828;g3312220b4e8_0_434"/>
          <p:cNvPicPr preferRelativeResize="0"/>
          <p:nvPr/>
        </p:nvPicPr>
        <p:blipFill rotWithShape="1">
          <a:blip r:embed="rId4">
            <a:alphaModFix/>
          </a:blip>
          <a:srcRect b="8551" l="6324" r="42092" t="11153"/>
          <a:stretch/>
        </p:blipFill>
        <p:spPr>
          <a:xfrm>
            <a:off x="6376750" y="1332600"/>
            <a:ext cx="5815251" cy="509160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grpSp>
        <p:nvGrpSpPr>
          <p:cNvPr id="833" name="Google Shape;833;g332146177df_0_7"/>
          <p:cNvGrpSpPr/>
          <p:nvPr/>
        </p:nvGrpSpPr>
        <p:grpSpPr>
          <a:xfrm>
            <a:off x="-1389320" y="1018699"/>
            <a:ext cx="14970600" cy="5530963"/>
            <a:chOff x="-1389320" y="-683581"/>
            <a:chExt cx="14970600" cy="5530963"/>
          </a:xfrm>
        </p:grpSpPr>
        <p:sp>
          <p:nvSpPr>
            <p:cNvPr id="834" name="Google Shape;834;g332146177df_0_7"/>
            <p:cNvSpPr txBox="1"/>
            <p:nvPr/>
          </p:nvSpPr>
          <p:spPr>
            <a:xfrm>
              <a:off x="-1389320" y="-683581"/>
              <a:ext cx="14970600" cy="47754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B959A2"/>
                </a:buClr>
                <a:buSzPts val="45000"/>
                <a:buFont typeface="Lato Black"/>
                <a:buNone/>
              </a:pPr>
              <a:r>
                <a:rPr b="0" i="0" lang="en-CA" sz="20000" u="none" cap="none" strike="noStrike">
                  <a:solidFill>
                    <a:srgbClr val="B959A2"/>
                  </a:solidFill>
                  <a:latin typeface="Lato Black"/>
                  <a:ea typeface="Lato Black"/>
                  <a:cs typeface="Lato Black"/>
                  <a:sym typeface="Lato Black"/>
                </a:rPr>
                <a:t>Lunch</a:t>
              </a:r>
              <a:endParaRPr b="0" i="0" sz="20000" u="none" cap="none" strike="noStrike">
                <a:solidFill>
                  <a:srgbClr val="B959A2"/>
                </a:solidFill>
                <a:latin typeface="Lato Black"/>
                <a:ea typeface="Lato Black"/>
                <a:cs typeface="Lato Black"/>
                <a:sym typeface="Lato Black"/>
              </a:endParaRPr>
            </a:p>
          </p:txBody>
        </p:sp>
        <p:sp>
          <p:nvSpPr>
            <p:cNvPr id="835" name="Google Shape;835;g332146177df_0_7"/>
            <p:cNvSpPr txBox="1"/>
            <p:nvPr/>
          </p:nvSpPr>
          <p:spPr>
            <a:xfrm>
              <a:off x="4873841" y="3831582"/>
              <a:ext cx="2444400" cy="101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0" i="0" lang="en-CA" sz="5000" u="none" cap="none" strike="noStrike">
                  <a:solidFill>
                    <a:srgbClr val="5C5C5C"/>
                  </a:solidFill>
                  <a:latin typeface="Calibri"/>
                  <a:ea typeface="Calibri"/>
                  <a:cs typeface="Calibri"/>
                  <a:sym typeface="Calibri"/>
                </a:rPr>
                <a:t>1 Hour</a:t>
              </a:r>
              <a:endParaRPr b="0" i="0" sz="5000" u="none" cap="none" strike="noStrike">
                <a:solidFill>
                  <a:srgbClr val="5C5C5C"/>
                </a:solidFill>
                <a:latin typeface="Calibri"/>
                <a:ea typeface="Calibri"/>
                <a:cs typeface="Calibri"/>
                <a:sym typeface="Calibri"/>
              </a:endParaRPr>
            </a:p>
          </p:txBody>
        </p:sp>
      </p:grpSp>
      <p:pic>
        <p:nvPicPr>
          <p:cNvPr id="836" name="Google Shape;836;g332146177df_0_7"/>
          <p:cNvPicPr preferRelativeResize="0"/>
          <p:nvPr/>
        </p:nvPicPr>
        <p:blipFill rotWithShape="1">
          <a:blip r:embed="rId3">
            <a:alphaModFix/>
          </a:blip>
          <a:srcRect b="0" l="0" r="0" t="0"/>
          <a:stretch/>
        </p:blipFill>
        <p:spPr>
          <a:xfrm>
            <a:off x="5507543" y="4612778"/>
            <a:ext cx="1176900" cy="1130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CEFF"/>
        </a:solidFill>
      </p:bgPr>
    </p:bg>
    <p:spTree>
      <p:nvGrpSpPr>
        <p:cNvPr id="177" name="Shape 177"/>
        <p:cNvGrpSpPr/>
        <p:nvPr/>
      </p:nvGrpSpPr>
      <p:grpSpPr>
        <a:xfrm>
          <a:off x="0" y="0"/>
          <a:ext cx="0" cy="0"/>
          <a:chOff x="0" y="0"/>
          <a:chExt cx="0" cy="0"/>
        </a:xfrm>
      </p:grpSpPr>
      <p:sp>
        <p:nvSpPr>
          <p:cNvPr id="178" name="Google Shape;178;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
        <p:nvSpPr>
          <p:cNvPr id="179" name="Google Shape;179;p97"/>
          <p:cNvSpPr txBox="1"/>
          <p:nvPr>
            <p:ph type="title"/>
          </p:nvPr>
        </p:nvSpPr>
        <p:spPr>
          <a:xfrm>
            <a:off x="838200" y="2374228"/>
            <a:ext cx="10515600" cy="241671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b="1" lang="en-CA" sz="5400">
                <a:solidFill>
                  <a:schemeClr val="lt1"/>
                </a:solidFill>
                <a:latin typeface="Lato"/>
                <a:ea typeface="Lato"/>
                <a:cs typeface="Lato"/>
                <a:sym typeface="Lato"/>
              </a:rPr>
              <a:t>Water access and availability</a:t>
            </a:r>
            <a:endParaRPr b="1" sz="5400">
              <a:solidFill>
                <a:schemeClr val="lt1"/>
              </a:solidFill>
              <a:latin typeface="Lato"/>
              <a:ea typeface="Lato"/>
              <a:cs typeface="Lato"/>
              <a:sym typeface="Lato"/>
            </a:endParaRPr>
          </a:p>
          <a:p>
            <a:pPr indent="0" lvl="0" marL="0" rtl="0" algn="ctr">
              <a:lnSpc>
                <a:spcPct val="90000"/>
              </a:lnSpc>
              <a:spcBef>
                <a:spcPts val="0"/>
              </a:spcBef>
              <a:spcAft>
                <a:spcPts val="0"/>
              </a:spcAft>
              <a:buSzPts val="4000"/>
              <a:buNone/>
            </a:pPr>
            <a:r>
              <a:rPr b="1" lang="en-CA" sz="5400">
                <a:solidFill>
                  <a:schemeClr val="lt1"/>
                </a:solidFill>
                <a:latin typeface="Lato"/>
                <a:ea typeface="Lato"/>
                <a:cs typeface="Lato"/>
                <a:sym typeface="Lato"/>
              </a:rPr>
              <a:t> </a:t>
            </a:r>
            <a:r>
              <a:rPr b="1" lang="en-CA" sz="5400">
                <a:solidFill>
                  <a:schemeClr val="accent1"/>
                </a:solidFill>
                <a:latin typeface="Lato"/>
                <a:ea typeface="Lato"/>
                <a:cs typeface="Lato"/>
                <a:sym typeface="Lato"/>
              </a:rPr>
              <a:t>at the local level</a:t>
            </a:r>
            <a:endParaRPr b="1" sz="4400">
              <a:solidFill>
                <a:schemeClr val="accent1"/>
              </a:solidFill>
              <a:latin typeface="Lato"/>
              <a:ea typeface="Lato"/>
              <a:cs typeface="Lato"/>
              <a:sym typeface="Lato"/>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0" name="Shape 840"/>
        <p:cNvGrpSpPr/>
        <p:nvPr/>
      </p:nvGrpSpPr>
      <p:grpSpPr>
        <a:xfrm>
          <a:off x="0" y="0"/>
          <a:ext cx="0" cy="0"/>
          <a:chOff x="0" y="0"/>
          <a:chExt cx="0" cy="0"/>
        </a:xfrm>
      </p:grpSpPr>
      <p:sp>
        <p:nvSpPr>
          <p:cNvPr id="841" name="Google Shape;841;g337427937c6_0_7"/>
          <p:cNvSpPr txBox="1"/>
          <p:nvPr/>
        </p:nvSpPr>
        <p:spPr>
          <a:xfrm>
            <a:off x="7726532" y="-3192930"/>
            <a:ext cx="4465500" cy="13172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0"/>
              <a:buFont typeface="Arial"/>
              <a:buNone/>
            </a:pPr>
            <a:r>
              <a:rPr b="0" i="0" lang="en-CA" sz="40000" u="none" cap="none" strike="noStrike">
                <a:solidFill>
                  <a:srgbClr val="38C6F4"/>
                </a:solidFill>
                <a:latin typeface="Merriweather Black"/>
                <a:ea typeface="Merriweather Black"/>
                <a:cs typeface="Merriweather Black"/>
                <a:sym typeface="Merriweather Black"/>
              </a:rPr>
              <a:t>2</a:t>
            </a:r>
            <a:endParaRPr b="0" i="0" sz="40000" u="none" cap="none" strike="noStrike">
              <a:solidFill>
                <a:srgbClr val="38C6F4"/>
              </a:solidFill>
              <a:latin typeface="Merriweather Black"/>
              <a:ea typeface="Merriweather Black"/>
              <a:cs typeface="Merriweather Black"/>
              <a:sym typeface="Merriweather Black"/>
            </a:endParaRPr>
          </a:p>
        </p:txBody>
      </p:sp>
      <p:sp>
        <p:nvSpPr>
          <p:cNvPr id="842" name="Google Shape;842;g337427937c6_0_7"/>
          <p:cNvSpPr txBox="1"/>
          <p:nvPr>
            <p:ph type="title"/>
          </p:nvPr>
        </p:nvSpPr>
        <p:spPr>
          <a:xfrm>
            <a:off x="838201" y="2448169"/>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C5C5C"/>
              </a:buClr>
              <a:buSzPts val="4000"/>
              <a:buFont typeface="Lato Black"/>
              <a:buNone/>
            </a:pPr>
            <a:r>
              <a:rPr lang="en-CA" sz="25000">
                <a:latin typeface="Lato Black"/>
                <a:ea typeface="Lato Black"/>
                <a:cs typeface="Lato Black"/>
                <a:sym typeface="Lato Black"/>
              </a:rPr>
              <a:t>  </a:t>
            </a:r>
            <a:r>
              <a:rPr lang="en-CA" sz="16200">
                <a:latin typeface="Lato Black"/>
                <a:ea typeface="Lato Black"/>
                <a:cs typeface="Lato Black"/>
                <a:sym typeface="Lato Black"/>
              </a:rPr>
              <a:t>Bloque</a:t>
            </a:r>
            <a:endParaRPr sz="16100">
              <a:latin typeface="Lato Black"/>
              <a:ea typeface="Lato Black"/>
              <a:cs typeface="Lato Black"/>
              <a:sym typeface="Lato Black"/>
            </a:endParaRPr>
          </a:p>
        </p:txBody>
      </p:sp>
      <p:sp>
        <p:nvSpPr>
          <p:cNvPr id="843" name="Google Shape;843;g337427937c6_0_7"/>
          <p:cNvSpPr txBox="1"/>
          <p:nvPr>
            <p:ph idx="4294967295" type="sldNum"/>
          </p:nvPr>
        </p:nvSpPr>
        <p:spPr>
          <a:xfrm>
            <a:off x="86112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CEFF"/>
        </a:solidFill>
      </p:bgPr>
    </p:bg>
    <p:spTree>
      <p:nvGrpSpPr>
        <p:cNvPr id="847" name="Shape 847"/>
        <p:cNvGrpSpPr/>
        <p:nvPr/>
      </p:nvGrpSpPr>
      <p:grpSpPr>
        <a:xfrm>
          <a:off x="0" y="0"/>
          <a:ext cx="0" cy="0"/>
          <a:chOff x="0" y="0"/>
          <a:chExt cx="0" cy="0"/>
        </a:xfrm>
      </p:grpSpPr>
      <p:sp>
        <p:nvSpPr>
          <p:cNvPr id="848" name="Google Shape;848;g337427937c6_0_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CA"/>
              <a:t>‹#›</a:t>
            </a:fld>
            <a:endParaRPr/>
          </a:p>
        </p:txBody>
      </p:sp>
      <p:sp>
        <p:nvSpPr>
          <p:cNvPr id="849" name="Google Shape;849;g337427937c6_0_13"/>
          <p:cNvSpPr txBox="1"/>
          <p:nvPr>
            <p:ph type="title"/>
          </p:nvPr>
        </p:nvSpPr>
        <p:spPr>
          <a:xfrm>
            <a:off x="838200" y="2374228"/>
            <a:ext cx="10515600" cy="241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b="1" lang="en-CA" sz="5400">
                <a:solidFill>
                  <a:schemeClr val="lt1"/>
                </a:solidFill>
                <a:latin typeface="Lato"/>
                <a:ea typeface="Lato"/>
                <a:cs typeface="Lato"/>
                <a:sym typeface="Lato"/>
              </a:rPr>
              <a:t>Calculation and design considerations for </a:t>
            </a:r>
            <a:endParaRPr b="1" sz="5400">
              <a:solidFill>
                <a:schemeClr val="lt1"/>
              </a:solidFill>
              <a:latin typeface="Lato"/>
              <a:ea typeface="Lato"/>
              <a:cs typeface="Lato"/>
              <a:sym typeface="Lato"/>
            </a:endParaRPr>
          </a:p>
          <a:p>
            <a:pPr indent="0" lvl="0" marL="0" rtl="0" algn="ctr">
              <a:lnSpc>
                <a:spcPct val="90000"/>
              </a:lnSpc>
              <a:spcBef>
                <a:spcPts val="0"/>
              </a:spcBef>
              <a:spcAft>
                <a:spcPts val="0"/>
              </a:spcAft>
              <a:buSzPts val="4000"/>
              <a:buNone/>
            </a:pPr>
            <a:r>
              <a:rPr b="1" lang="en-CA" sz="5400">
                <a:solidFill>
                  <a:schemeClr val="accent1"/>
                </a:solidFill>
                <a:latin typeface="Lato"/>
                <a:ea typeface="Lato"/>
                <a:cs typeface="Lato"/>
                <a:sym typeface="Lato"/>
              </a:rPr>
              <a:t>Roof RWH System</a:t>
            </a:r>
            <a:endParaRPr b="1" sz="4400">
              <a:solidFill>
                <a:schemeClr val="accent1"/>
              </a:solidFill>
              <a:latin typeface="Lato"/>
              <a:ea typeface="Lato"/>
              <a:cs typeface="Lato"/>
              <a:sym typeface="Lato"/>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g337427937c6_0_18"/>
          <p:cNvSpPr txBox="1"/>
          <p:nvPr>
            <p:ph type="title"/>
          </p:nvPr>
        </p:nvSpPr>
        <p:spPr>
          <a:xfrm>
            <a:off x="838200" y="494429"/>
            <a:ext cx="10515600" cy="1325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4800">
                <a:solidFill>
                  <a:schemeClr val="accent1"/>
                </a:solidFill>
              </a:rPr>
              <a:t>Learning Outcomes</a:t>
            </a:r>
            <a:endParaRPr/>
          </a:p>
        </p:txBody>
      </p:sp>
      <p:sp>
        <p:nvSpPr>
          <p:cNvPr id="856" name="Google Shape;856;g337427937c6_0_18"/>
          <p:cNvSpPr txBox="1"/>
          <p:nvPr>
            <p:ph idx="1" type="body"/>
          </p:nvPr>
        </p:nvSpPr>
        <p:spPr>
          <a:xfrm>
            <a:off x="838199" y="1663117"/>
            <a:ext cx="10346400" cy="4700400"/>
          </a:xfrm>
          <a:prstGeom prst="rect">
            <a:avLst/>
          </a:prstGeom>
          <a:noFill/>
          <a:ln>
            <a:noFill/>
          </a:ln>
        </p:spPr>
        <p:txBody>
          <a:bodyPr anchorCtr="0" anchor="t" bIns="60925" lIns="121900" spcFirstLastPara="1" rIns="121900" wrap="square" tIns="60925">
            <a:noAutofit/>
          </a:bodyPr>
          <a:lstStyle/>
          <a:p>
            <a:pPr indent="0" lvl="0" marL="0" marR="32385" rtl="0" algn="l">
              <a:lnSpc>
                <a:spcPct val="100000"/>
              </a:lnSpc>
              <a:spcBef>
                <a:spcPts val="0"/>
              </a:spcBef>
              <a:spcAft>
                <a:spcPts val="0"/>
              </a:spcAft>
              <a:buSzPts val="2000"/>
              <a:buNone/>
            </a:pPr>
            <a:r>
              <a:rPr b="1" lang="en-CA" sz="3000">
                <a:solidFill>
                  <a:schemeClr val="dk2"/>
                </a:solidFill>
              </a:rPr>
              <a:t>At the end of this session, participants will be able to:</a:t>
            </a:r>
            <a:endParaRPr sz="3000">
              <a:solidFill>
                <a:schemeClr val="dk2"/>
              </a:solidFill>
            </a:endParaRPr>
          </a:p>
          <a:p>
            <a:pPr indent="0" lvl="0" marL="0" marR="32385" rtl="0" algn="l">
              <a:lnSpc>
                <a:spcPct val="100000"/>
              </a:lnSpc>
              <a:spcBef>
                <a:spcPts val="0"/>
              </a:spcBef>
              <a:spcAft>
                <a:spcPts val="0"/>
              </a:spcAft>
              <a:buSzPts val="2000"/>
              <a:buNone/>
            </a:pPr>
            <a:r>
              <a:t/>
            </a:r>
            <a:endParaRPr sz="3000">
              <a:solidFill>
                <a:schemeClr val="dk2"/>
              </a:solidFill>
            </a:endParaRPr>
          </a:p>
          <a:p>
            <a:pPr indent="-300355" lvl="0" marL="300355" marR="900430" rtl="0" algn="l">
              <a:lnSpc>
                <a:spcPct val="100000"/>
              </a:lnSpc>
              <a:spcBef>
                <a:spcPts val="300"/>
              </a:spcBef>
              <a:spcAft>
                <a:spcPts val="0"/>
              </a:spcAft>
              <a:buClr>
                <a:schemeClr val="dk2"/>
              </a:buClr>
              <a:buSzPts val="2400"/>
              <a:buFont typeface="Lato"/>
              <a:buChar char="○"/>
            </a:pPr>
            <a:r>
              <a:rPr lang="en-CA" sz="2400">
                <a:solidFill>
                  <a:srgbClr val="191919"/>
                </a:solidFill>
              </a:rPr>
              <a:t>Calculate water demand for homes and schools dependent on the number of people    and number of days it will be used</a:t>
            </a:r>
            <a:endParaRPr sz="2400">
              <a:solidFill>
                <a:srgbClr val="191919"/>
              </a:solidFill>
            </a:endParaRPr>
          </a:p>
          <a:p>
            <a:pPr indent="-300355" lvl="0" marL="300355" marR="900430" rtl="0" algn="l">
              <a:lnSpc>
                <a:spcPct val="100000"/>
              </a:lnSpc>
              <a:spcBef>
                <a:spcPts val="600"/>
              </a:spcBef>
              <a:spcAft>
                <a:spcPts val="0"/>
              </a:spcAft>
              <a:buClr>
                <a:schemeClr val="dk2"/>
              </a:buClr>
              <a:buSzPts val="2400"/>
              <a:buFont typeface="Lato"/>
              <a:buChar char="○"/>
            </a:pPr>
            <a:r>
              <a:rPr lang="en-CA" sz="2400">
                <a:solidFill>
                  <a:srgbClr val="191919"/>
                </a:solidFill>
              </a:rPr>
              <a:t>Determine average monthly precipitation in the dry and wet seasons with rainwater calculator and/or tables</a:t>
            </a:r>
            <a:endParaRPr sz="2400">
              <a:solidFill>
                <a:srgbClr val="191919"/>
              </a:solidFill>
            </a:endParaRPr>
          </a:p>
          <a:p>
            <a:pPr indent="-300355" lvl="0" marL="300355" marR="900430" rtl="0" algn="l">
              <a:lnSpc>
                <a:spcPct val="100000"/>
              </a:lnSpc>
              <a:spcBef>
                <a:spcPts val="600"/>
              </a:spcBef>
              <a:spcAft>
                <a:spcPts val="0"/>
              </a:spcAft>
              <a:buClr>
                <a:schemeClr val="dk2"/>
              </a:buClr>
              <a:buSzPts val="2400"/>
              <a:buFont typeface="Lato"/>
              <a:buChar char="○"/>
            </a:pPr>
            <a:r>
              <a:rPr lang="en-CA" sz="2400">
                <a:solidFill>
                  <a:srgbClr val="191919"/>
                </a:solidFill>
              </a:rPr>
              <a:t>Determine monthly rainwater supply and run-off coefficient for different roof types</a:t>
            </a:r>
            <a:endParaRPr sz="2400">
              <a:solidFill>
                <a:srgbClr val="191919"/>
              </a:solidFill>
            </a:endParaRPr>
          </a:p>
          <a:p>
            <a:pPr indent="-300355" lvl="0" marL="300355" marR="900430" rtl="0" algn="l">
              <a:lnSpc>
                <a:spcPct val="100000"/>
              </a:lnSpc>
              <a:spcBef>
                <a:spcPts val="600"/>
              </a:spcBef>
              <a:spcAft>
                <a:spcPts val="0"/>
              </a:spcAft>
              <a:buClr>
                <a:schemeClr val="dk2"/>
              </a:buClr>
              <a:buSzPts val="2400"/>
              <a:buFont typeface="Lato"/>
              <a:buChar char="○"/>
            </a:pPr>
            <a:r>
              <a:rPr lang="en-CA" sz="2400">
                <a:solidFill>
                  <a:srgbClr val="191919"/>
                </a:solidFill>
              </a:rPr>
              <a:t>Calculate storage tank sizing according to the demand</a:t>
            </a:r>
            <a:endParaRPr sz="2400">
              <a:solidFill>
                <a:srgbClr val="191919"/>
              </a:solidFill>
            </a:endParaRPr>
          </a:p>
          <a:p>
            <a:pPr indent="-300355" lvl="0" marL="300355" marR="900430" rtl="0" algn="l">
              <a:lnSpc>
                <a:spcPct val="100000"/>
              </a:lnSpc>
              <a:spcBef>
                <a:spcPts val="600"/>
              </a:spcBef>
              <a:spcAft>
                <a:spcPts val="600"/>
              </a:spcAft>
              <a:buClr>
                <a:schemeClr val="dk2"/>
              </a:buClr>
              <a:buSzPts val="2400"/>
              <a:buFont typeface="Lato"/>
              <a:buChar char="○"/>
            </a:pPr>
            <a:r>
              <a:rPr lang="en-CA" sz="2400">
                <a:solidFill>
                  <a:srgbClr val="191919"/>
                </a:solidFill>
              </a:rPr>
              <a:t>Calculate the number of gutter, the volume of the first flush, and delivery system  required </a:t>
            </a:r>
            <a:endParaRPr sz="2400">
              <a:solidFill>
                <a:schemeClr val="dk2"/>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id="862" name="Google Shape;862;g337427937c6_0_32"/>
          <p:cNvPicPr preferRelativeResize="0"/>
          <p:nvPr/>
        </p:nvPicPr>
        <p:blipFill rotWithShape="1">
          <a:blip r:embed="rId4">
            <a:alphaModFix/>
          </a:blip>
          <a:srcRect b="12028" l="0" r="0" t="12640"/>
          <a:stretch/>
        </p:blipFill>
        <p:spPr>
          <a:xfrm>
            <a:off x="1216639" y="0"/>
            <a:ext cx="9758734" cy="6858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g3312220b4e8_0_443"/>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Water demand</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869" name="Google Shape;869;g3312220b4e8_0_443"/>
          <p:cNvSpPr txBox="1"/>
          <p:nvPr>
            <p:ph idx="1" type="body"/>
          </p:nvPr>
        </p:nvSpPr>
        <p:spPr>
          <a:xfrm>
            <a:off x="922800" y="1233806"/>
            <a:ext cx="10346400" cy="4550700"/>
          </a:xfrm>
          <a:prstGeom prst="rect">
            <a:avLst/>
          </a:prstGeom>
          <a:noFill/>
          <a:ln>
            <a:noFill/>
          </a:ln>
        </p:spPr>
        <p:txBody>
          <a:bodyPr anchorCtr="0" anchor="t" bIns="60925" lIns="121900" spcFirstLastPara="1" rIns="121900" wrap="square" tIns="60925">
            <a:noAutofit/>
          </a:bodyPr>
          <a:lstStyle/>
          <a:p>
            <a:pPr indent="-457200" lvl="0" marL="457200" marR="900430" rtl="0" algn="l">
              <a:lnSpc>
                <a:spcPct val="100000"/>
              </a:lnSpc>
              <a:spcBef>
                <a:spcPts val="300"/>
              </a:spcBef>
              <a:spcAft>
                <a:spcPts val="0"/>
              </a:spcAft>
              <a:buClr>
                <a:srgbClr val="898989"/>
              </a:buClr>
              <a:buSzPts val="3600"/>
              <a:buChar char="○"/>
            </a:pPr>
            <a:r>
              <a:rPr b="1" lang="en-CA" sz="3600">
                <a:solidFill>
                  <a:srgbClr val="898989"/>
                </a:solidFill>
              </a:rPr>
              <a:t>What do you use water for in your community? </a:t>
            </a:r>
            <a:endParaRPr b="1" sz="3600">
              <a:solidFill>
                <a:srgbClr val="898989"/>
              </a:solidFill>
            </a:endParaRPr>
          </a:p>
          <a:p>
            <a:pPr indent="0" lvl="0" marL="0" marR="900430" rtl="0" algn="l">
              <a:lnSpc>
                <a:spcPct val="100000"/>
              </a:lnSpc>
              <a:spcBef>
                <a:spcPts val="600"/>
              </a:spcBef>
              <a:spcAft>
                <a:spcPts val="0"/>
              </a:spcAft>
              <a:buSzPts val="2000"/>
              <a:buNone/>
            </a:pPr>
            <a:r>
              <a:t/>
            </a:r>
            <a:endParaRPr b="1" sz="3600">
              <a:solidFill>
                <a:srgbClr val="898989"/>
              </a:solidFill>
            </a:endParaRPr>
          </a:p>
          <a:p>
            <a:pPr indent="-457200" lvl="0" marL="457200" marR="900430" rtl="0" algn="l">
              <a:lnSpc>
                <a:spcPct val="100000"/>
              </a:lnSpc>
              <a:spcBef>
                <a:spcPts val="600"/>
              </a:spcBef>
              <a:spcAft>
                <a:spcPts val="0"/>
              </a:spcAft>
              <a:buClr>
                <a:srgbClr val="898989"/>
              </a:buClr>
              <a:buSzPts val="3600"/>
              <a:buChar char="○"/>
            </a:pPr>
            <a:r>
              <a:rPr b="1" lang="en-CA" sz="3600">
                <a:solidFill>
                  <a:srgbClr val="898989"/>
                </a:solidFill>
              </a:rPr>
              <a:t>Where does that water come from? </a:t>
            </a:r>
            <a:endParaRPr b="1" sz="3600">
              <a:solidFill>
                <a:srgbClr val="898989"/>
              </a:solidFill>
            </a:endParaRPr>
          </a:p>
          <a:p>
            <a:pPr indent="0" lvl="0" marL="0" marR="900430" rtl="0" algn="l">
              <a:lnSpc>
                <a:spcPct val="100000"/>
              </a:lnSpc>
              <a:spcBef>
                <a:spcPts val="600"/>
              </a:spcBef>
              <a:spcAft>
                <a:spcPts val="0"/>
              </a:spcAft>
              <a:buSzPts val="2000"/>
              <a:buNone/>
            </a:pPr>
            <a:r>
              <a:t/>
            </a:r>
            <a:endParaRPr b="1" sz="3600">
              <a:solidFill>
                <a:srgbClr val="898989"/>
              </a:solidFill>
            </a:endParaRPr>
          </a:p>
          <a:p>
            <a:pPr indent="-457200" lvl="0" marL="457200" marR="900430" rtl="0" algn="l">
              <a:lnSpc>
                <a:spcPct val="100000"/>
              </a:lnSpc>
              <a:spcBef>
                <a:spcPts val="600"/>
              </a:spcBef>
              <a:spcAft>
                <a:spcPts val="0"/>
              </a:spcAft>
              <a:buClr>
                <a:srgbClr val="898989"/>
              </a:buClr>
              <a:buSzPts val="3600"/>
              <a:buChar char="○"/>
            </a:pPr>
            <a:r>
              <a:rPr b="1" lang="en-CA" sz="3600">
                <a:solidFill>
                  <a:srgbClr val="898989"/>
                </a:solidFill>
              </a:rPr>
              <a:t>How do you know how much water you use per year?</a:t>
            </a:r>
            <a:endParaRPr b="1" sz="3600">
              <a:solidFill>
                <a:srgbClr val="898989"/>
              </a:solidFill>
            </a:endParaRPr>
          </a:p>
          <a:p>
            <a:pPr indent="0" lvl="0" marL="0" marR="900430" rtl="0" algn="l">
              <a:lnSpc>
                <a:spcPct val="100000"/>
              </a:lnSpc>
              <a:spcBef>
                <a:spcPts val="600"/>
              </a:spcBef>
              <a:spcAft>
                <a:spcPts val="600"/>
              </a:spcAft>
              <a:buSzPts val="2000"/>
              <a:buNone/>
            </a:pPr>
            <a:r>
              <a:rPr lang="en-CA" sz="2400">
                <a:solidFill>
                  <a:srgbClr val="191919"/>
                </a:solidFill>
              </a:rPr>
              <a:t> </a:t>
            </a:r>
            <a:endParaRPr sz="2400">
              <a:solidFill>
                <a:schemeClr val="dk2"/>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g337427937c6_0_25"/>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Water demand</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876" name="Google Shape;876;g337427937c6_0_25"/>
          <p:cNvSpPr txBox="1"/>
          <p:nvPr>
            <p:ph idx="1" type="body"/>
          </p:nvPr>
        </p:nvSpPr>
        <p:spPr>
          <a:xfrm>
            <a:off x="826200" y="1791100"/>
            <a:ext cx="10539600" cy="1394700"/>
          </a:xfrm>
          <a:prstGeom prst="rect">
            <a:avLst/>
          </a:prstGeom>
          <a:noFill/>
          <a:ln cap="flat" cmpd="sng" w="38100">
            <a:solidFill>
              <a:srgbClr val="15B7FF"/>
            </a:solidFill>
            <a:prstDash val="solid"/>
            <a:round/>
            <a:headEnd len="sm" w="sm" type="none"/>
            <a:tailEnd len="sm" w="sm" type="none"/>
          </a:ln>
        </p:spPr>
        <p:txBody>
          <a:bodyPr anchorCtr="0" anchor="t" bIns="60925" lIns="121900" spcFirstLastPara="1" rIns="121900" wrap="square" tIns="60925">
            <a:noAutofit/>
          </a:bodyPr>
          <a:lstStyle/>
          <a:p>
            <a:pPr indent="0" lvl="0" marL="0" rtl="0" algn="ctr">
              <a:lnSpc>
                <a:spcPct val="100000"/>
              </a:lnSpc>
              <a:spcBef>
                <a:spcPts val="0"/>
              </a:spcBef>
              <a:spcAft>
                <a:spcPts val="0"/>
              </a:spcAft>
              <a:buSzPts val="2000"/>
              <a:buNone/>
            </a:pPr>
            <a:r>
              <a:rPr b="1" i="1" lang="en-CA" sz="3600">
                <a:solidFill>
                  <a:srgbClr val="15B7FF"/>
                </a:solidFill>
              </a:rPr>
              <a:t>Demand (L/d)</a:t>
            </a:r>
            <a:r>
              <a:rPr b="1" i="1" lang="en-CA" sz="3600">
                <a:solidFill>
                  <a:srgbClr val="898989"/>
                </a:solidFill>
              </a:rPr>
              <a:t>= </a:t>
            </a:r>
            <a:r>
              <a:rPr b="1" i="1" lang="en-CA" sz="3600">
                <a:solidFill>
                  <a:schemeClr val="accent1"/>
                </a:solidFill>
              </a:rPr>
              <a:t>Number of Liters/Person/Day</a:t>
            </a:r>
            <a:r>
              <a:rPr b="1" i="1" lang="en-CA" sz="3600">
                <a:solidFill>
                  <a:srgbClr val="898989"/>
                </a:solidFill>
              </a:rPr>
              <a:t> x </a:t>
            </a:r>
            <a:r>
              <a:rPr b="1" i="1" lang="en-CA" sz="3600">
                <a:solidFill>
                  <a:srgbClr val="15B7FF"/>
                </a:solidFill>
              </a:rPr>
              <a:t>Number of people in household</a:t>
            </a:r>
            <a:r>
              <a:rPr b="1" i="1" lang="en-CA" sz="3600">
                <a:solidFill>
                  <a:srgbClr val="898989"/>
                </a:solidFill>
              </a:rPr>
              <a:t> x </a:t>
            </a:r>
            <a:r>
              <a:rPr b="1" i="1" lang="en-CA" sz="3600">
                <a:solidFill>
                  <a:schemeClr val="accent1"/>
                </a:solidFill>
              </a:rPr>
              <a:t>days in the month</a:t>
            </a:r>
            <a:endParaRPr b="1" i="1" sz="3600">
              <a:solidFill>
                <a:srgbClr val="191919"/>
              </a:solidFill>
            </a:endParaRPr>
          </a:p>
          <a:p>
            <a:pPr indent="0" lvl="0" marL="986155" rtl="0" algn="ctr">
              <a:lnSpc>
                <a:spcPct val="100000"/>
              </a:lnSpc>
              <a:spcBef>
                <a:spcPts val="600"/>
              </a:spcBef>
              <a:spcAft>
                <a:spcPts val="0"/>
              </a:spcAft>
              <a:buSzPts val="2000"/>
              <a:buNone/>
            </a:pPr>
            <a:r>
              <a:t/>
            </a:r>
            <a:endParaRPr b="1" i="1" sz="2400">
              <a:solidFill>
                <a:srgbClr val="191919"/>
              </a:solidFill>
            </a:endParaRPr>
          </a:p>
          <a:p>
            <a:pPr indent="0" lvl="0" marL="986155" rtl="0" algn="ctr">
              <a:lnSpc>
                <a:spcPct val="100000"/>
              </a:lnSpc>
              <a:spcBef>
                <a:spcPts val="600"/>
              </a:spcBef>
              <a:spcAft>
                <a:spcPts val="0"/>
              </a:spcAft>
              <a:buSzPts val="2000"/>
              <a:buNone/>
            </a:pPr>
            <a:r>
              <a:t/>
            </a:r>
            <a:endParaRPr b="1" i="1" sz="3600">
              <a:solidFill>
                <a:srgbClr val="15B7FF"/>
              </a:solidFill>
            </a:endParaRPr>
          </a:p>
          <a:p>
            <a:pPr indent="0" lvl="0" marL="0" marR="900430" rtl="0" algn="l">
              <a:lnSpc>
                <a:spcPct val="100000"/>
              </a:lnSpc>
              <a:spcBef>
                <a:spcPts val="600"/>
              </a:spcBef>
              <a:spcAft>
                <a:spcPts val="600"/>
              </a:spcAft>
              <a:buSzPts val="2000"/>
              <a:buNone/>
            </a:pPr>
            <a:r>
              <a:rPr lang="en-CA" sz="2400">
                <a:solidFill>
                  <a:srgbClr val="191919"/>
                </a:solidFill>
              </a:rPr>
              <a:t> </a:t>
            </a:r>
            <a:endParaRPr sz="2400">
              <a:solidFill>
                <a:schemeClr val="dk2"/>
              </a:solidFill>
            </a:endParaRPr>
          </a:p>
        </p:txBody>
      </p:sp>
      <p:sp>
        <p:nvSpPr>
          <p:cNvPr id="877" name="Google Shape;877;g337427937c6_0_25"/>
          <p:cNvSpPr/>
          <p:nvPr/>
        </p:nvSpPr>
        <p:spPr>
          <a:xfrm>
            <a:off x="4223475" y="3853550"/>
            <a:ext cx="3745062" cy="1049598"/>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600"/>
              </a:spcAft>
              <a:buClr>
                <a:srgbClr val="000000"/>
              </a:buClr>
              <a:buSzPts val="3600"/>
              <a:buFont typeface="Arial"/>
              <a:buNone/>
            </a:pPr>
            <a:r>
              <a:rPr b="1" i="1" lang="en-CA" sz="3600" u="none" cap="none" strike="noStrike">
                <a:solidFill>
                  <a:schemeClr val="lt1"/>
                </a:solidFill>
                <a:latin typeface="Lato"/>
                <a:ea typeface="Lato"/>
                <a:cs typeface="Lato"/>
                <a:sym typeface="Lato"/>
              </a:rPr>
              <a:t>1000 L = 1 m</a:t>
            </a:r>
            <a:r>
              <a:rPr b="1" baseline="30000" i="1" lang="en-CA" sz="3600" u="none" cap="none" strike="noStrike">
                <a:solidFill>
                  <a:schemeClr val="lt1"/>
                </a:solidFill>
                <a:latin typeface="Lato"/>
                <a:ea typeface="Lato"/>
                <a:cs typeface="Lato"/>
                <a:sym typeface="Lato"/>
              </a:rPr>
              <a:t>3</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g3380722f22f_0_778"/>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Water demand</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graphicFrame>
        <p:nvGraphicFramePr>
          <p:cNvPr id="884" name="Google Shape;884;g3380722f22f_0_778"/>
          <p:cNvGraphicFramePr/>
          <p:nvPr/>
        </p:nvGraphicFramePr>
        <p:xfrm>
          <a:off x="757550" y="1453475"/>
          <a:ext cx="3000000" cy="3000000"/>
        </p:xfrm>
        <a:graphic>
          <a:graphicData uri="http://schemas.openxmlformats.org/drawingml/2006/table">
            <a:tbl>
              <a:tblPr>
                <a:noFill/>
                <a:tableStyleId>{6D9B9202-F3E4-4578-9059-750FB1D25DCD}</a:tableStyleId>
              </a:tblPr>
              <a:tblGrid>
                <a:gridCol w="2027000"/>
                <a:gridCol w="1058150"/>
                <a:gridCol w="1707100"/>
                <a:gridCol w="2385825"/>
                <a:gridCol w="3681600"/>
              </a:tblGrid>
              <a:tr h="1910950">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Month</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Days</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Water demand (L)</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RW supply (L)</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3000"/>
                        <a:buFont typeface="Arial"/>
                        <a:buNone/>
                      </a:pPr>
                      <a:r>
                        <a:rPr b="1" lang="en-CA" sz="3000" u="none" cap="none" strike="noStrike">
                          <a:solidFill>
                            <a:schemeClr val="accent1"/>
                          </a:solidFill>
                          <a:latin typeface="Calibri"/>
                          <a:ea typeface="Calibri"/>
                          <a:cs typeface="Calibri"/>
                          <a:sym typeface="Calibri"/>
                        </a:rPr>
                        <a:t>Real storage in the tank at the end of the month (L)</a:t>
                      </a:r>
                      <a:endParaRPr sz="3000" u="none" cap="none" strike="noStrike">
                        <a:solidFill>
                          <a:schemeClr val="accent1"/>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solidFill>
                      <a:srgbClr val="D9EAD3"/>
                    </a:solidFill>
                  </a:tcPr>
                </a:tc>
              </a:tr>
              <a:tr h="759725">
                <a:tc>
                  <a:txBody>
                    <a:bodyPr/>
                    <a:lstStyle/>
                    <a:p>
                      <a:pPr indent="0" lvl="0" marL="0" marR="0" rtl="0" algn="ctr">
                        <a:lnSpc>
                          <a:spcPct val="115000"/>
                        </a:lnSpc>
                        <a:spcBef>
                          <a:spcPts val="0"/>
                        </a:spcBef>
                        <a:spcAft>
                          <a:spcPts val="0"/>
                        </a:spcAft>
                        <a:buClr>
                          <a:srgbClr val="000000"/>
                        </a:buClr>
                        <a:buSzPts val="3600"/>
                        <a:buFont typeface="Arial"/>
                        <a:buNone/>
                      </a:pPr>
                      <a:r>
                        <a:rPr b="1" lang="en-CA" sz="3400" u="none" cap="none" strike="noStrike">
                          <a:latin typeface="Calibri"/>
                          <a:ea typeface="Calibri"/>
                          <a:cs typeface="Calibri"/>
                          <a:sym typeface="Calibri"/>
                        </a:rPr>
                        <a:t>September</a:t>
                      </a:r>
                      <a:endParaRPr b="1" sz="3400" u="none" cap="none" strike="noStrike">
                        <a:latin typeface="Calibri"/>
                        <a:ea typeface="Calibri"/>
                        <a:cs typeface="Calibri"/>
                        <a:sym typeface="Calibri"/>
                      </a:endParaRPr>
                    </a:p>
                  </a:txBody>
                  <a:tcPr marT="0" marB="0" marR="25400" marL="25400" anchor="b">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solidFill>
                          <a:srgbClr val="FF0000"/>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solidFill>
                          <a:srgbClr val="FF0000"/>
                        </a:solidFill>
                        <a:latin typeface="Calibri"/>
                        <a:ea typeface="Calibri"/>
                        <a:cs typeface="Calibri"/>
                        <a:sym typeface="Calibri"/>
                      </a:endParaRPr>
                    </a:p>
                  </a:txBody>
                  <a:tcPr marT="0" marB="0" marR="25400" marL="25400" anchor="ctr">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latin typeface="Calibri"/>
                        <a:ea typeface="Calibri"/>
                        <a:cs typeface="Calibri"/>
                        <a:sym typeface="Calibri"/>
                      </a:endParaRPr>
                    </a:p>
                  </a:txBody>
                  <a:tcPr marT="0" marB="0" marR="25400" marL="25400" anchor="b">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3600"/>
                        <a:buFont typeface="Arial"/>
                        <a:buNone/>
                      </a:pPr>
                      <a:r>
                        <a:t/>
                      </a:r>
                      <a:endParaRPr sz="3600" u="none" cap="none" strike="noStrike">
                        <a:latin typeface="Calibri"/>
                        <a:ea typeface="Calibri"/>
                        <a:cs typeface="Calibri"/>
                        <a:sym typeface="Calibri"/>
                      </a:endParaRPr>
                    </a:p>
                  </a:txBody>
                  <a:tcPr marT="0" marB="0" marR="25400" marL="25400" anchor="b">
                    <a:lnL cap="flat" cmpd="sng" w="10575">
                      <a:solidFill>
                        <a:srgbClr val="191919"/>
                      </a:solidFill>
                      <a:prstDash val="solid"/>
                      <a:round/>
                      <a:headEnd len="sm" w="sm" type="none"/>
                      <a:tailEnd len="sm" w="sm" type="none"/>
                    </a:lnL>
                    <a:lnR cap="flat" cmpd="sng" w="10575">
                      <a:solidFill>
                        <a:srgbClr val="191919"/>
                      </a:solidFill>
                      <a:prstDash val="solid"/>
                      <a:round/>
                      <a:headEnd len="sm" w="sm" type="none"/>
                      <a:tailEnd len="sm" w="sm" type="none"/>
                    </a:lnR>
                    <a:lnT cap="flat" cmpd="sng" w="10575">
                      <a:solidFill>
                        <a:srgbClr val="191919"/>
                      </a:solidFill>
                      <a:prstDash val="solid"/>
                      <a:round/>
                      <a:headEnd len="sm" w="sm" type="none"/>
                      <a:tailEnd len="sm" w="sm" type="none"/>
                    </a:lnT>
                    <a:lnB cap="flat" cmpd="sng" w="10575">
                      <a:solidFill>
                        <a:srgbClr val="191919"/>
                      </a:solidFill>
                      <a:prstDash val="solid"/>
                      <a:round/>
                      <a:headEnd len="sm" w="sm" type="none"/>
                      <a:tailEnd len="sm" w="sm" type="none"/>
                    </a:lnB>
                    <a:solidFill>
                      <a:srgbClr val="D9EAD3"/>
                    </a:solidFill>
                  </a:tcPr>
                </a:tc>
              </a:tr>
            </a:tbl>
          </a:graphicData>
        </a:graphic>
      </p:graphicFrame>
      <p:sp>
        <p:nvSpPr>
          <p:cNvPr id="885" name="Google Shape;885;g3380722f22f_0_778"/>
          <p:cNvSpPr txBox="1"/>
          <p:nvPr/>
        </p:nvSpPr>
        <p:spPr>
          <a:xfrm>
            <a:off x="2931750" y="3420075"/>
            <a:ext cx="6687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0" i="0" lang="en-CA" sz="3600" u="none" cap="none" strike="noStrike">
                <a:solidFill>
                  <a:srgbClr val="FF0000"/>
                </a:solidFill>
                <a:latin typeface="Calibri"/>
                <a:ea typeface="Calibri"/>
                <a:cs typeface="Calibri"/>
                <a:sym typeface="Calibri"/>
              </a:rPr>
              <a:t>18</a:t>
            </a:r>
            <a:endParaRPr b="0" i="0" sz="2000" u="none" cap="none" strike="noStrike">
              <a:solidFill>
                <a:srgbClr val="5C5C5C"/>
              </a:solidFill>
              <a:latin typeface="Lato"/>
              <a:ea typeface="Lato"/>
              <a:cs typeface="Lato"/>
              <a:sym typeface="Lato"/>
            </a:endParaRPr>
          </a:p>
        </p:txBody>
      </p:sp>
      <p:sp>
        <p:nvSpPr>
          <p:cNvPr id="886" name="Google Shape;886;g3380722f22f_0_778"/>
          <p:cNvSpPr txBox="1"/>
          <p:nvPr/>
        </p:nvSpPr>
        <p:spPr>
          <a:xfrm>
            <a:off x="3910550" y="3420075"/>
            <a:ext cx="15855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0" i="0" lang="en-CA" sz="3600" u="none" cap="none" strike="noStrike">
                <a:solidFill>
                  <a:srgbClr val="FF0000"/>
                </a:solidFill>
                <a:latin typeface="Calibri"/>
                <a:ea typeface="Calibri"/>
                <a:cs typeface="Calibri"/>
                <a:sym typeface="Calibri"/>
              </a:rPr>
              <a:t>28 800</a:t>
            </a:r>
            <a:endParaRPr b="0" i="0" sz="2000" u="none" cap="none" strike="noStrike">
              <a:solidFill>
                <a:srgbClr val="5C5C5C"/>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g3380722f22f_0_79"/>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supply</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893" name="Google Shape;893;g3380722f22f_0_79"/>
          <p:cNvSpPr txBox="1"/>
          <p:nvPr>
            <p:ph idx="1" type="body"/>
          </p:nvPr>
        </p:nvSpPr>
        <p:spPr>
          <a:xfrm>
            <a:off x="922800" y="1233806"/>
            <a:ext cx="10346400" cy="4550700"/>
          </a:xfrm>
          <a:prstGeom prst="rect">
            <a:avLst/>
          </a:prstGeom>
          <a:noFill/>
          <a:ln>
            <a:noFill/>
          </a:ln>
        </p:spPr>
        <p:txBody>
          <a:bodyPr anchorCtr="0" anchor="t" bIns="60925" lIns="121900" spcFirstLastPara="1" rIns="121900" wrap="square" tIns="60925">
            <a:noAutofit/>
          </a:bodyPr>
          <a:lstStyle/>
          <a:p>
            <a:pPr indent="-457200" lvl="0" marL="457200" rtl="0" algn="l">
              <a:lnSpc>
                <a:spcPct val="100000"/>
              </a:lnSpc>
              <a:spcBef>
                <a:spcPts val="0"/>
              </a:spcBef>
              <a:spcAft>
                <a:spcPts val="0"/>
              </a:spcAft>
              <a:buClr>
                <a:srgbClr val="898989"/>
              </a:buClr>
              <a:buSzPts val="4800"/>
              <a:buFont typeface="Lato"/>
              <a:buChar char="○"/>
            </a:pPr>
            <a:r>
              <a:rPr b="1" lang="en-CA" sz="4800">
                <a:solidFill>
                  <a:srgbClr val="898989"/>
                </a:solidFill>
              </a:rPr>
              <a:t>Catchment Area </a:t>
            </a:r>
            <a:endParaRPr b="1" sz="4800">
              <a:solidFill>
                <a:srgbClr val="898989"/>
              </a:solidFill>
            </a:endParaRPr>
          </a:p>
          <a:p>
            <a:pPr indent="0" lvl="0" marL="457200" rtl="0" algn="l">
              <a:lnSpc>
                <a:spcPct val="100000"/>
              </a:lnSpc>
              <a:spcBef>
                <a:spcPts val="600"/>
              </a:spcBef>
              <a:spcAft>
                <a:spcPts val="0"/>
              </a:spcAft>
              <a:buSzPts val="2000"/>
              <a:buNone/>
            </a:pPr>
            <a:r>
              <a:t/>
            </a:r>
            <a:endParaRPr b="1" sz="4800">
              <a:solidFill>
                <a:srgbClr val="898989"/>
              </a:solidFill>
            </a:endParaRPr>
          </a:p>
          <a:p>
            <a:pPr indent="-457200" lvl="0" marL="457200" rtl="0" algn="l">
              <a:lnSpc>
                <a:spcPct val="100000"/>
              </a:lnSpc>
              <a:spcBef>
                <a:spcPts val="600"/>
              </a:spcBef>
              <a:spcAft>
                <a:spcPts val="0"/>
              </a:spcAft>
              <a:buClr>
                <a:srgbClr val="898989"/>
              </a:buClr>
              <a:buSzPts val="4800"/>
              <a:buFont typeface="Lato"/>
              <a:buChar char="○"/>
            </a:pPr>
            <a:r>
              <a:rPr b="1" lang="en-CA" sz="4800">
                <a:solidFill>
                  <a:srgbClr val="898989"/>
                </a:solidFill>
              </a:rPr>
              <a:t>Rainfall Information </a:t>
            </a:r>
            <a:endParaRPr b="1" sz="4800">
              <a:solidFill>
                <a:srgbClr val="898989"/>
              </a:solidFill>
            </a:endParaRPr>
          </a:p>
          <a:p>
            <a:pPr indent="0" lvl="0" marL="457200" rtl="0" algn="l">
              <a:lnSpc>
                <a:spcPct val="100000"/>
              </a:lnSpc>
              <a:spcBef>
                <a:spcPts val="600"/>
              </a:spcBef>
              <a:spcAft>
                <a:spcPts val="0"/>
              </a:spcAft>
              <a:buSzPts val="2000"/>
              <a:buNone/>
            </a:pPr>
            <a:r>
              <a:t/>
            </a:r>
            <a:endParaRPr b="1" sz="4800">
              <a:solidFill>
                <a:srgbClr val="898989"/>
              </a:solidFill>
            </a:endParaRPr>
          </a:p>
          <a:p>
            <a:pPr indent="-457200" lvl="0" marL="457200" marR="900430" rtl="0" algn="l">
              <a:lnSpc>
                <a:spcPct val="100000"/>
              </a:lnSpc>
              <a:spcBef>
                <a:spcPts val="600"/>
              </a:spcBef>
              <a:spcAft>
                <a:spcPts val="0"/>
              </a:spcAft>
              <a:buClr>
                <a:srgbClr val="898989"/>
              </a:buClr>
              <a:buSzPts val="4800"/>
              <a:buFont typeface="Lato"/>
              <a:buChar char="○"/>
            </a:pPr>
            <a:r>
              <a:rPr b="1" lang="en-CA" sz="4800">
                <a:solidFill>
                  <a:srgbClr val="898989"/>
                </a:solidFill>
              </a:rPr>
              <a:t>Runoff Coefficient </a:t>
            </a:r>
            <a:endParaRPr b="1" sz="4800">
              <a:solidFill>
                <a:srgbClr val="898989"/>
              </a:solidFill>
            </a:endParaRPr>
          </a:p>
          <a:p>
            <a:pPr indent="0" lvl="0" marL="0" marR="900430" rtl="0" algn="l">
              <a:lnSpc>
                <a:spcPct val="100000"/>
              </a:lnSpc>
              <a:spcBef>
                <a:spcPts val="600"/>
              </a:spcBef>
              <a:spcAft>
                <a:spcPts val="600"/>
              </a:spcAft>
              <a:buSzPts val="2000"/>
              <a:buNone/>
            </a:pPr>
            <a:r>
              <a:rPr lang="en-CA" sz="2400">
                <a:solidFill>
                  <a:srgbClr val="191919"/>
                </a:solidFill>
              </a:rPr>
              <a:t> </a:t>
            </a:r>
            <a:endParaRPr sz="2400">
              <a:solidFill>
                <a:schemeClr val="dk2"/>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g331a07b5168_0_36"/>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supply</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sp>
        <p:nvSpPr>
          <p:cNvPr id="900" name="Google Shape;900;g331a07b5168_0_36"/>
          <p:cNvSpPr txBox="1"/>
          <p:nvPr>
            <p:ph type="title"/>
          </p:nvPr>
        </p:nvSpPr>
        <p:spPr>
          <a:xfrm>
            <a:off x="947750" y="739125"/>
            <a:ext cx="35628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Catchment area</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pic>
        <p:nvPicPr>
          <p:cNvPr id="901" name="Google Shape;901;g331a07b5168_0_36"/>
          <p:cNvPicPr preferRelativeResize="0"/>
          <p:nvPr/>
        </p:nvPicPr>
        <p:blipFill rotWithShape="1">
          <a:blip r:embed="rId3">
            <a:alphaModFix/>
          </a:blip>
          <a:srcRect b="34618" l="0" r="0" t="0"/>
          <a:stretch/>
        </p:blipFill>
        <p:spPr>
          <a:xfrm>
            <a:off x="947750" y="1489362"/>
            <a:ext cx="10669499" cy="387927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g3380722f22f_0_0"/>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supply</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908" name="Google Shape;908;g3380722f22f_0_0"/>
          <p:cNvSpPr txBox="1"/>
          <p:nvPr>
            <p:ph type="title"/>
          </p:nvPr>
        </p:nvSpPr>
        <p:spPr>
          <a:xfrm>
            <a:off x="947750" y="739125"/>
            <a:ext cx="35628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Catchment area</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909" name="Google Shape;909;g3380722f22f_0_0"/>
          <p:cNvPicPr preferRelativeResize="0"/>
          <p:nvPr>
            <p:ph idx="1" type="body"/>
          </p:nvPr>
        </p:nvPicPr>
        <p:blipFill rotWithShape="1">
          <a:blip r:embed="rId3">
            <a:alphaModFix amt="54000"/>
          </a:blip>
          <a:srcRect b="0" l="0" r="0" t="0"/>
          <a:stretch/>
        </p:blipFill>
        <p:spPr>
          <a:xfrm>
            <a:off x="2422500" y="1319250"/>
            <a:ext cx="7347000" cy="5510400"/>
          </a:xfrm>
          <a:prstGeom prst="rect">
            <a:avLst/>
          </a:prstGeom>
          <a:noFill/>
          <a:ln cap="flat" cmpd="sng" w="38100">
            <a:solidFill>
              <a:srgbClr val="000000"/>
            </a:solidFill>
            <a:prstDash val="solid"/>
            <a:miter lim="800000"/>
            <a:headEnd len="sm" w="sm" type="none"/>
            <a:tailEnd len="sm" w="sm" type="none"/>
          </a:ln>
        </p:spPr>
      </p:pic>
      <p:grpSp>
        <p:nvGrpSpPr>
          <p:cNvPr id="910" name="Google Shape;910;g3380722f22f_0_0"/>
          <p:cNvGrpSpPr/>
          <p:nvPr/>
        </p:nvGrpSpPr>
        <p:grpSpPr>
          <a:xfrm>
            <a:off x="3017575" y="1705525"/>
            <a:ext cx="5665150" cy="1288100"/>
            <a:chOff x="3017575" y="1705525"/>
            <a:chExt cx="5665150" cy="1288100"/>
          </a:xfrm>
        </p:grpSpPr>
        <p:cxnSp>
          <p:nvCxnSpPr>
            <p:cNvPr id="911" name="Google Shape;911;g3380722f22f_0_0"/>
            <p:cNvCxnSpPr/>
            <p:nvPr/>
          </p:nvCxnSpPr>
          <p:spPr>
            <a:xfrm flipH="1" rot="10800000">
              <a:off x="3900125" y="1705525"/>
              <a:ext cx="4782600" cy="1228500"/>
            </a:xfrm>
            <a:prstGeom prst="straightConnector1">
              <a:avLst/>
            </a:prstGeom>
            <a:noFill/>
            <a:ln cap="flat" cmpd="sng" w="76200">
              <a:solidFill>
                <a:srgbClr val="FF0000"/>
              </a:solidFill>
              <a:prstDash val="solid"/>
              <a:round/>
              <a:headEnd len="sm" w="sm" type="none"/>
              <a:tailEnd len="sm" w="sm" type="none"/>
            </a:ln>
          </p:spPr>
        </p:cxnSp>
        <p:cxnSp>
          <p:nvCxnSpPr>
            <p:cNvPr id="912" name="Google Shape;912;g3380722f22f_0_0"/>
            <p:cNvCxnSpPr/>
            <p:nvPr/>
          </p:nvCxnSpPr>
          <p:spPr>
            <a:xfrm rot="10800000">
              <a:off x="3017575" y="1753300"/>
              <a:ext cx="822900" cy="1073400"/>
            </a:xfrm>
            <a:prstGeom prst="straightConnector1">
              <a:avLst/>
            </a:prstGeom>
            <a:noFill/>
            <a:ln cap="flat" cmpd="sng" w="76200">
              <a:solidFill>
                <a:srgbClr val="00FF00"/>
              </a:solidFill>
              <a:prstDash val="solid"/>
              <a:round/>
              <a:headEnd len="sm" w="sm" type="none"/>
              <a:tailEnd len="sm" w="sm" type="none"/>
            </a:ln>
          </p:spPr>
        </p:cxnSp>
        <p:sp>
          <p:nvSpPr>
            <p:cNvPr id="913" name="Google Shape;913;g3380722f22f_0_0"/>
            <p:cNvSpPr txBox="1"/>
            <p:nvPr/>
          </p:nvSpPr>
          <p:spPr>
            <a:xfrm>
              <a:off x="5891925" y="2555025"/>
              <a:ext cx="1168800" cy="438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CA" sz="2000" u="none" cap="none" strike="noStrike">
                  <a:solidFill>
                    <a:srgbClr val="FF0000"/>
                  </a:solidFill>
                  <a:latin typeface="Lato"/>
                  <a:ea typeface="Lato"/>
                  <a:cs typeface="Lato"/>
                  <a:sym typeface="Lato"/>
                </a:rPr>
                <a:t>Width</a:t>
              </a:r>
              <a:endParaRPr b="1" i="0" sz="2000" u="none" cap="none" strike="noStrike">
                <a:solidFill>
                  <a:srgbClr val="FF0000"/>
                </a:solidFill>
                <a:latin typeface="Lato"/>
                <a:ea typeface="Lato"/>
                <a:cs typeface="Lato"/>
                <a:sym typeface="Lato"/>
              </a:endParaRPr>
            </a:p>
          </p:txBody>
        </p:sp>
        <p:sp>
          <p:nvSpPr>
            <p:cNvPr id="914" name="Google Shape;914;g3380722f22f_0_0"/>
            <p:cNvSpPr txBox="1"/>
            <p:nvPr/>
          </p:nvSpPr>
          <p:spPr>
            <a:xfrm>
              <a:off x="3456175" y="1705525"/>
              <a:ext cx="1168800" cy="438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CA" sz="2000" u="none" cap="none" strike="noStrike">
                  <a:solidFill>
                    <a:srgbClr val="00FF00"/>
                  </a:solidFill>
                  <a:latin typeface="Lato"/>
                  <a:ea typeface="Lato"/>
                  <a:cs typeface="Lato"/>
                  <a:sym typeface="Lato"/>
                </a:rPr>
                <a:t>Length</a:t>
              </a:r>
              <a:endParaRPr b="1" i="0" sz="2000" u="none" cap="none" strike="noStrike">
                <a:solidFill>
                  <a:srgbClr val="00FF00"/>
                </a:solidFill>
                <a:latin typeface="Lato"/>
                <a:ea typeface="Lato"/>
                <a:cs typeface="Lato"/>
                <a:sym typeface="Lato"/>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98"/>
          <p:cNvSpPr txBox="1"/>
          <p:nvPr>
            <p:ph type="title"/>
          </p:nvPr>
        </p:nvSpPr>
        <p:spPr>
          <a:xfrm>
            <a:off x="838200" y="494429"/>
            <a:ext cx="10515600" cy="13257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chemeClr val="accent1"/>
              </a:buClr>
              <a:buSzPts val="3600"/>
              <a:buNone/>
            </a:pPr>
            <a:r>
              <a:rPr b="1" lang="en-CA" sz="4800">
                <a:solidFill>
                  <a:schemeClr val="accent1"/>
                </a:solidFill>
              </a:rPr>
              <a:t>Objetivos de aprendizaje</a:t>
            </a:r>
            <a:endParaRPr/>
          </a:p>
        </p:txBody>
      </p:sp>
      <p:sp>
        <p:nvSpPr>
          <p:cNvPr id="186" name="Google Shape;186;p98"/>
          <p:cNvSpPr txBox="1"/>
          <p:nvPr>
            <p:ph idx="1" type="body"/>
          </p:nvPr>
        </p:nvSpPr>
        <p:spPr>
          <a:xfrm>
            <a:off x="838199" y="1663117"/>
            <a:ext cx="10346473" cy="4700454"/>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SzPts val="2000"/>
              <a:buNone/>
            </a:pPr>
            <a:r>
              <a:rPr b="1" lang="en-CA" sz="2600"/>
              <a:t>Al finalizar esta sesión, los participantes podrán:</a:t>
            </a:r>
            <a:endParaRPr/>
          </a:p>
          <a:p>
            <a:pPr indent="-324000" lvl="1" marL="626850" rtl="0" algn="l">
              <a:lnSpc>
                <a:spcPct val="100000"/>
              </a:lnSpc>
              <a:spcBef>
                <a:spcPts val="1800"/>
              </a:spcBef>
              <a:spcAft>
                <a:spcPts val="0"/>
              </a:spcAft>
              <a:buSzPts val="2000"/>
              <a:buFont typeface="Courier New"/>
              <a:buChar char="o"/>
            </a:pPr>
            <a:r>
              <a:rPr lang="en-CA" sz="2600"/>
              <a:t>Describir los impactos que presenta el agua a nivel mundial. </a:t>
            </a:r>
            <a:endParaRPr/>
          </a:p>
          <a:p>
            <a:pPr indent="-324000" lvl="1" marL="626850" rtl="0" algn="l">
              <a:lnSpc>
                <a:spcPct val="100000"/>
              </a:lnSpc>
              <a:spcBef>
                <a:spcPts val="1800"/>
              </a:spcBef>
              <a:spcAft>
                <a:spcPts val="0"/>
              </a:spcAft>
              <a:buSzPts val="2000"/>
              <a:buFont typeface="Courier New"/>
              <a:buChar char="o"/>
            </a:pPr>
            <a:r>
              <a:rPr lang="en-CA" sz="2600"/>
              <a:t>Enumerar algunas características de la situación actual del agua para consumo humano a nivel local.</a:t>
            </a:r>
            <a:endParaRPr/>
          </a:p>
          <a:p>
            <a:pPr indent="-324000" lvl="1" marL="626850" rtl="0" algn="l">
              <a:lnSpc>
                <a:spcPct val="100000"/>
              </a:lnSpc>
              <a:spcBef>
                <a:spcPts val="1800"/>
              </a:spcBef>
              <a:spcAft>
                <a:spcPts val="0"/>
              </a:spcAft>
              <a:buSzPts val="2000"/>
              <a:buFont typeface="Courier New"/>
              <a:buChar char="o"/>
            </a:pPr>
            <a:r>
              <a:rPr lang="en-CA" sz="2600"/>
              <a:t>Relacionar la crisis del agua con el incumplimiento del Derecho Humano al Agua y al Saneamiento (DHAS).</a:t>
            </a:r>
            <a:endParaRPr/>
          </a:p>
          <a:p>
            <a:pPr indent="-324000" lvl="1" marL="626850" rtl="0" algn="l">
              <a:lnSpc>
                <a:spcPct val="100000"/>
              </a:lnSpc>
              <a:spcBef>
                <a:spcPts val="1800"/>
              </a:spcBef>
              <a:spcAft>
                <a:spcPts val="0"/>
              </a:spcAft>
              <a:buSzPts val="2000"/>
              <a:buFont typeface="Courier New"/>
              <a:buChar char="o"/>
            </a:pPr>
            <a:r>
              <a:rPr lang="en-CA" sz="2600"/>
              <a:t>Identificar posibles para disminuir el impacto en la cantidad y calidad del agua disponible.</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g3380722f22f_0_14"/>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supply</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921" name="Google Shape;921;g3380722f22f_0_14"/>
          <p:cNvSpPr txBox="1"/>
          <p:nvPr>
            <p:ph type="title"/>
          </p:nvPr>
        </p:nvSpPr>
        <p:spPr>
          <a:xfrm>
            <a:off x="947750" y="739125"/>
            <a:ext cx="35628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Catchment area</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grpSp>
        <p:nvGrpSpPr>
          <p:cNvPr id="922" name="Google Shape;922;g3380722f22f_0_14"/>
          <p:cNvGrpSpPr/>
          <p:nvPr/>
        </p:nvGrpSpPr>
        <p:grpSpPr>
          <a:xfrm>
            <a:off x="2444900" y="1223149"/>
            <a:ext cx="7290149" cy="5458574"/>
            <a:chOff x="2444900" y="1223149"/>
            <a:chExt cx="7290149" cy="5458574"/>
          </a:xfrm>
        </p:grpSpPr>
        <p:pic>
          <p:nvPicPr>
            <p:cNvPr id="923" name="Google Shape;923;g3380722f22f_0_14"/>
            <p:cNvPicPr preferRelativeResize="0"/>
            <p:nvPr/>
          </p:nvPicPr>
          <p:blipFill rotWithShape="1">
            <a:blip r:embed="rId3">
              <a:alphaModFix amt="70000"/>
            </a:blip>
            <a:srcRect b="0" l="0" r="0" t="0"/>
            <a:stretch/>
          </p:blipFill>
          <p:spPr>
            <a:xfrm>
              <a:off x="2456950" y="1223149"/>
              <a:ext cx="7278099" cy="5458574"/>
            </a:xfrm>
            <a:prstGeom prst="rect">
              <a:avLst/>
            </a:prstGeom>
            <a:noFill/>
            <a:ln>
              <a:noFill/>
            </a:ln>
          </p:spPr>
        </p:pic>
        <p:cxnSp>
          <p:nvCxnSpPr>
            <p:cNvPr id="924" name="Google Shape;924;g3380722f22f_0_14"/>
            <p:cNvCxnSpPr/>
            <p:nvPr/>
          </p:nvCxnSpPr>
          <p:spPr>
            <a:xfrm>
              <a:off x="4952450" y="2539075"/>
              <a:ext cx="3813900" cy="1027200"/>
            </a:xfrm>
            <a:prstGeom prst="straightConnector1">
              <a:avLst/>
            </a:prstGeom>
            <a:noFill/>
            <a:ln cap="flat" cmpd="sng" w="76200">
              <a:solidFill>
                <a:srgbClr val="FF0000"/>
              </a:solidFill>
              <a:prstDash val="solid"/>
              <a:round/>
              <a:headEnd len="sm" w="sm" type="none"/>
              <a:tailEnd len="sm" w="sm" type="none"/>
            </a:ln>
          </p:spPr>
        </p:cxnSp>
        <p:cxnSp>
          <p:nvCxnSpPr>
            <p:cNvPr id="925" name="Google Shape;925;g3380722f22f_0_14"/>
            <p:cNvCxnSpPr/>
            <p:nvPr/>
          </p:nvCxnSpPr>
          <p:spPr>
            <a:xfrm flipH="1">
              <a:off x="2444900" y="2540450"/>
              <a:ext cx="2469000" cy="942300"/>
            </a:xfrm>
            <a:prstGeom prst="straightConnector1">
              <a:avLst/>
            </a:prstGeom>
            <a:noFill/>
            <a:ln cap="flat" cmpd="sng" w="76200">
              <a:solidFill>
                <a:srgbClr val="00FF00"/>
              </a:solidFill>
              <a:prstDash val="solid"/>
              <a:round/>
              <a:headEnd len="sm" w="sm" type="none"/>
              <a:tailEnd len="sm" w="sm" type="none"/>
            </a:ln>
          </p:spPr>
        </p:cxnSp>
        <p:sp>
          <p:nvSpPr>
            <p:cNvPr id="926" name="Google Shape;926;g3380722f22f_0_14"/>
            <p:cNvSpPr txBox="1"/>
            <p:nvPr/>
          </p:nvSpPr>
          <p:spPr>
            <a:xfrm>
              <a:off x="6032075" y="2249600"/>
              <a:ext cx="1168800" cy="438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CA" sz="2000" u="none" cap="none" strike="noStrike">
                  <a:solidFill>
                    <a:srgbClr val="FF0000"/>
                  </a:solidFill>
                  <a:latin typeface="Lato"/>
                  <a:ea typeface="Lato"/>
                  <a:cs typeface="Lato"/>
                  <a:sym typeface="Lato"/>
                </a:rPr>
                <a:t>Width </a:t>
              </a:r>
              <a:endParaRPr b="1" i="0" sz="2000" u="none" cap="none" strike="noStrike">
                <a:solidFill>
                  <a:srgbClr val="FF0000"/>
                </a:solidFill>
                <a:latin typeface="Lato"/>
                <a:ea typeface="Lato"/>
                <a:cs typeface="Lato"/>
                <a:sym typeface="Lato"/>
              </a:endParaRPr>
            </a:p>
          </p:txBody>
        </p:sp>
        <p:sp>
          <p:nvSpPr>
            <p:cNvPr id="927" name="Google Shape;927;g3380722f22f_0_14"/>
            <p:cNvSpPr txBox="1"/>
            <p:nvPr/>
          </p:nvSpPr>
          <p:spPr>
            <a:xfrm>
              <a:off x="2669000" y="2388175"/>
              <a:ext cx="1168800" cy="438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CA" sz="2000" u="none" cap="none" strike="noStrike">
                  <a:solidFill>
                    <a:srgbClr val="00FF00"/>
                  </a:solidFill>
                  <a:latin typeface="Lato"/>
                  <a:ea typeface="Lato"/>
                  <a:cs typeface="Lato"/>
                  <a:sym typeface="Lato"/>
                </a:rPr>
                <a:t>Length</a:t>
              </a:r>
              <a:endParaRPr b="1" i="0" sz="2000" u="none" cap="none" strike="noStrike">
                <a:solidFill>
                  <a:srgbClr val="00FF00"/>
                </a:solidFill>
                <a:latin typeface="Lato"/>
                <a:ea typeface="Lato"/>
                <a:cs typeface="Lato"/>
                <a:sym typeface="Lato"/>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g3380722f22f_0_85"/>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supply</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934" name="Google Shape;934;g3380722f22f_0_85"/>
          <p:cNvSpPr txBox="1"/>
          <p:nvPr>
            <p:ph idx="1" type="body"/>
          </p:nvPr>
        </p:nvSpPr>
        <p:spPr>
          <a:xfrm>
            <a:off x="714650" y="2206475"/>
            <a:ext cx="11135700" cy="680100"/>
          </a:xfrm>
          <a:prstGeom prst="rect">
            <a:avLst/>
          </a:prstGeom>
          <a:noFill/>
          <a:ln cap="flat" cmpd="sng" w="38100">
            <a:solidFill>
              <a:srgbClr val="15B7FF"/>
            </a:solidFill>
            <a:prstDash val="solid"/>
            <a:round/>
            <a:headEnd len="sm" w="sm" type="none"/>
            <a:tailEnd len="sm" w="sm" type="none"/>
          </a:ln>
        </p:spPr>
        <p:txBody>
          <a:bodyPr anchorCtr="0" anchor="t" bIns="60925" lIns="121900" spcFirstLastPara="1" rIns="121900" wrap="square" tIns="60925">
            <a:noAutofit/>
          </a:bodyPr>
          <a:lstStyle/>
          <a:p>
            <a:pPr indent="0" lvl="0" marL="0" rtl="0" algn="ctr">
              <a:lnSpc>
                <a:spcPct val="100000"/>
              </a:lnSpc>
              <a:spcBef>
                <a:spcPts val="0"/>
              </a:spcBef>
              <a:spcAft>
                <a:spcPts val="0"/>
              </a:spcAft>
              <a:buSzPts val="2000"/>
              <a:buNone/>
            </a:pPr>
            <a:r>
              <a:rPr b="1" i="1" lang="en-CA" sz="3600">
                <a:solidFill>
                  <a:srgbClr val="15B7FF"/>
                </a:solidFill>
              </a:rPr>
              <a:t>Catchment area (m</a:t>
            </a:r>
            <a:r>
              <a:rPr b="1" baseline="30000" i="1" lang="en-CA" sz="3600">
                <a:solidFill>
                  <a:srgbClr val="15B7FF"/>
                </a:solidFill>
              </a:rPr>
              <a:t>2</a:t>
            </a:r>
            <a:r>
              <a:rPr b="1" i="1" lang="en-CA" sz="3600">
                <a:solidFill>
                  <a:srgbClr val="15B7FF"/>
                </a:solidFill>
              </a:rPr>
              <a:t>) </a:t>
            </a:r>
            <a:r>
              <a:rPr b="1" i="1" lang="en-CA" sz="3600">
                <a:solidFill>
                  <a:srgbClr val="898989"/>
                </a:solidFill>
              </a:rPr>
              <a:t>= </a:t>
            </a:r>
            <a:r>
              <a:rPr b="1" i="1" lang="en-CA" sz="3600">
                <a:solidFill>
                  <a:schemeClr val="accent1"/>
                </a:solidFill>
              </a:rPr>
              <a:t>Length</a:t>
            </a:r>
            <a:r>
              <a:rPr b="1" i="1" lang="en-CA" sz="3600">
                <a:solidFill>
                  <a:srgbClr val="898989"/>
                </a:solidFill>
              </a:rPr>
              <a:t> x </a:t>
            </a:r>
            <a:r>
              <a:rPr b="1" i="1" lang="en-CA" sz="3600">
                <a:solidFill>
                  <a:srgbClr val="15B7FF"/>
                </a:solidFill>
              </a:rPr>
              <a:t>Width </a:t>
            </a:r>
            <a:r>
              <a:rPr b="1" i="1" lang="en-CA" sz="3000">
                <a:solidFill>
                  <a:srgbClr val="9E9E9E"/>
                </a:solidFill>
              </a:rPr>
              <a:t>(of ground coverage)</a:t>
            </a:r>
            <a:endParaRPr b="1" i="1" sz="3000">
              <a:solidFill>
                <a:srgbClr val="9E9E9E"/>
              </a:solidFill>
            </a:endParaRPr>
          </a:p>
          <a:p>
            <a:pPr indent="0" lvl="0" marL="986155" rtl="0" algn="ctr">
              <a:lnSpc>
                <a:spcPct val="100000"/>
              </a:lnSpc>
              <a:spcBef>
                <a:spcPts val="600"/>
              </a:spcBef>
              <a:spcAft>
                <a:spcPts val="0"/>
              </a:spcAft>
              <a:buSzPts val="2000"/>
              <a:buNone/>
            </a:pPr>
            <a:r>
              <a:t/>
            </a:r>
            <a:endParaRPr b="1" i="1" sz="2400">
              <a:solidFill>
                <a:srgbClr val="191919"/>
              </a:solidFill>
            </a:endParaRPr>
          </a:p>
          <a:p>
            <a:pPr indent="0" lvl="0" marL="986155" rtl="0" algn="ctr">
              <a:lnSpc>
                <a:spcPct val="100000"/>
              </a:lnSpc>
              <a:spcBef>
                <a:spcPts val="600"/>
              </a:spcBef>
              <a:spcAft>
                <a:spcPts val="0"/>
              </a:spcAft>
              <a:buSzPts val="2000"/>
              <a:buNone/>
            </a:pPr>
            <a:r>
              <a:t/>
            </a:r>
            <a:endParaRPr b="1" i="1" sz="3600">
              <a:solidFill>
                <a:srgbClr val="15B7FF"/>
              </a:solidFill>
            </a:endParaRPr>
          </a:p>
          <a:p>
            <a:pPr indent="0" lvl="0" marL="0" marR="900430" rtl="0" algn="l">
              <a:lnSpc>
                <a:spcPct val="100000"/>
              </a:lnSpc>
              <a:spcBef>
                <a:spcPts val="600"/>
              </a:spcBef>
              <a:spcAft>
                <a:spcPts val="600"/>
              </a:spcAft>
              <a:buSzPts val="2000"/>
              <a:buNone/>
            </a:pPr>
            <a:r>
              <a:rPr lang="en-CA" sz="2400">
                <a:solidFill>
                  <a:srgbClr val="191919"/>
                </a:solidFill>
              </a:rPr>
              <a:t> </a:t>
            </a:r>
            <a:endParaRPr sz="2400">
              <a:solidFill>
                <a:schemeClr val="dk2"/>
              </a:solidFill>
            </a:endParaRPr>
          </a:p>
        </p:txBody>
      </p:sp>
      <p:sp>
        <p:nvSpPr>
          <p:cNvPr id="935" name="Google Shape;935;g3380722f22f_0_85"/>
          <p:cNvSpPr/>
          <p:nvPr/>
        </p:nvSpPr>
        <p:spPr>
          <a:xfrm>
            <a:off x="4223475" y="3625775"/>
            <a:ext cx="3745062" cy="1049598"/>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600"/>
              </a:spcAft>
              <a:buClr>
                <a:srgbClr val="000000"/>
              </a:buClr>
              <a:buSzPts val="3600"/>
              <a:buFont typeface="Arial"/>
              <a:buNone/>
            </a:pPr>
            <a:r>
              <a:rPr b="1" i="1" lang="en-CA" sz="3600" u="none" cap="none" strike="noStrike">
                <a:solidFill>
                  <a:schemeClr val="lt1"/>
                </a:solidFill>
                <a:latin typeface="Lato"/>
                <a:ea typeface="Lato"/>
                <a:cs typeface="Lato"/>
                <a:sym typeface="Lato"/>
              </a:rPr>
              <a:t>1 m = 1000 mm</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g3380722f22f_0_60"/>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supply</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942" name="Google Shape;942;g3380722f22f_0_60"/>
          <p:cNvSpPr txBox="1"/>
          <p:nvPr>
            <p:ph type="title"/>
          </p:nvPr>
        </p:nvSpPr>
        <p:spPr>
          <a:xfrm>
            <a:off x="947750" y="739125"/>
            <a:ext cx="49680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Runoff Coefficient</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graphicFrame>
        <p:nvGraphicFramePr>
          <p:cNvPr id="943" name="Google Shape;943;g3380722f22f_0_60"/>
          <p:cNvGraphicFramePr/>
          <p:nvPr/>
        </p:nvGraphicFramePr>
        <p:xfrm>
          <a:off x="1631750" y="1567225"/>
          <a:ext cx="3000000" cy="3000000"/>
        </p:xfrm>
        <a:graphic>
          <a:graphicData uri="http://schemas.openxmlformats.org/drawingml/2006/table">
            <a:tbl>
              <a:tblPr bandCol="1" bandRow="1" firstCol="1" firstRow="1" lastCol="1" lastRow="1">
                <a:noFill/>
                <a:tableStyleId>{31CAA1DB-44D4-4797-ABF5-540D588D7E3A}</a:tableStyleId>
              </a:tblPr>
              <a:tblGrid>
                <a:gridCol w="4460525"/>
                <a:gridCol w="4467950"/>
              </a:tblGrid>
              <a:tr h="874475">
                <a:tc>
                  <a:txBody>
                    <a:bodyPr/>
                    <a:lstStyle/>
                    <a:p>
                      <a:pPr indent="0" lvl="0" marL="0" marR="0" rtl="0" algn="l">
                        <a:lnSpc>
                          <a:spcPct val="100000"/>
                        </a:lnSpc>
                        <a:spcBef>
                          <a:spcPts val="0"/>
                        </a:spcBef>
                        <a:spcAft>
                          <a:spcPts val="0"/>
                        </a:spcAft>
                        <a:buClr>
                          <a:srgbClr val="000000"/>
                        </a:buClr>
                        <a:buSzPts val="2400"/>
                        <a:buFont typeface="Arial"/>
                        <a:buNone/>
                      </a:pPr>
                      <a:r>
                        <a:rPr b="1" lang="en-CA" sz="2400" u="none" cap="none" strike="noStrike">
                          <a:solidFill>
                            <a:srgbClr val="000000"/>
                          </a:solidFill>
                        </a:rPr>
                        <a:t>Surface type</a:t>
                      </a:r>
                      <a:endParaRPr b="1" sz="2400" u="none" cap="none" strike="noStrike">
                        <a:solidFill>
                          <a:srgbClr val="000000"/>
                        </a:solidFill>
                        <a:latin typeface="Times New Roman"/>
                        <a:ea typeface="Times New Roman"/>
                        <a:cs typeface="Times New Roman"/>
                        <a:sym typeface="Times New Roman"/>
                      </a:endParaRPr>
                    </a:p>
                  </a:txBody>
                  <a:tcPr marT="0" marB="0" marR="66025" marL="66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400"/>
                        <a:buFont typeface="Arial"/>
                        <a:buNone/>
                      </a:pPr>
                      <a:r>
                        <a:rPr b="1" lang="en-CA" sz="2400" u="none" cap="none" strike="noStrike">
                          <a:solidFill>
                            <a:srgbClr val="000000"/>
                          </a:solidFill>
                        </a:rPr>
                        <a:t>Runoff coefficient</a:t>
                      </a:r>
                      <a:endParaRPr b="1" sz="2400" u="none" cap="none" strike="noStrike">
                        <a:solidFill>
                          <a:srgbClr val="000000"/>
                        </a:solidFill>
                        <a:latin typeface="Times New Roman"/>
                        <a:ea typeface="Times New Roman"/>
                        <a:cs typeface="Times New Roman"/>
                        <a:sym typeface="Times New Roman"/>
                      </a:endParaRPr>
                    </a:p>
                  </a:txBody>
                  <a:tcPr marT="0" marB="0" marR="66025" marL="66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84000">
                <a:tc>
                  <a:txBody>
                    <a:bodyPr/>
                    <a:lstStyle/>
                    <a:p>
                      <a:pPr indent="0" lvl="0" marL="0" marR="0" rtl="0" algn="l">
                        <a:lnSpc>
                          <a:spcPct val="100000"/>
                        </a:lnSpc>
                        <a:spcBef>
                          <a:spcPts val="0"/>
                        </a:spcBef>
                        <a:spcAft>
                          <a:spcPts val="0"/>
                        </a:spcAft>
                        <a:buClr>
                          <a:srgbClr val="000000"/>
                        </a:buClr>
                        <a:buSzPts val="2400"/>
                        <a:buFont typeface="Arial"/>
                        <a:buNone/>
                      </a:pPr>
                      <a:r>
                        <a:rPr b="0" lang="en-CA" sz="2400" u="none" cap="none" strike="noStrike">
                          <a:solidFill>
                            <a:srgbClr val="000000"/>
                          </a:solidFill>
                        </a:rPr>
                        <a:t>Galvanized iron sheets </a:t>
                      </a:r>
                      <a:r>
                        <a:rPr b="0" baseline="30000" lang="en-CA" sz="2400" u="none" cap="none" strike="noStrike">
                          <a:solidFill>
                            <a:srgbClr val="000000"/>
                          </a:solidFill>
                        </a:rPr>
                        <a:t>2</a:t>
                      </a:r>
                      <a:endParaRPr b="0" sz="2400" u="none" cap="none" strike="noStrike">
                        <a:solidFill>
                          <a:srgbClr val="000000"/>
                        </a:solidFill>
                        <a:latin typeface="Times New Roman"/>
                        <a:ea typeface="Times New Roman"/>
                        <a:cs typeface="Times New Roman"/>
                        <a:sym typeface="Times New Roman"/>
                      </a:endParaRPr>
                    </a:p>
                  </a:txBody>
                  <a:tcPr marT="0" marB="0" marR="66025" marL="66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400"/>
                        <a:buFont typeface="Arial"/>
                        <a:buNone/>
                      </a:pPr>
                      <a:r>
                        <a:rPr b="0" lang="en-CA" sz="2400" u="none" cap="none" strike="noStrike">
                          <a:solidFill>
                            <a:srgbClr val="000000"/>
                          </a:solidFill>
                        </a:rPr>
                        <a:t>&gt; 0.90, 0.80 commonly used</a:t>
                      </a:r>
                      <a:endParaRPr b="0" sz="2400" u="none" cap="none" strike="noStrike">
                        <a:solidFill>
                          <a:srgbClr val="000000"/>
                        </a:solidFill>
                        <a:latin typeface="Times New Roman"/>
                        <a:ea typeface="Times New Roman"/>
                        <a:cs typeface="Times New Roman"/>
                        <a:sym typeface="Times New Roman"/>
                      </a:endParaRPr>
                    </a:p>
                  </a:txBody>
                  <a:tcPr marT="0" marB="0" marR="66025" marL="66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76425">
                <a:tc>
                  <a:txBody>
                    <a:bodyPr/>
                    <a:lstStyle/>
                    <a:p>
                      <a:pPr indent="0" lvl="0" marL="0" marR="0" rtl="0" algn="l">
                        <a:lnSpc>
                          <a:spcPct val="100000"/>
                        </a:lnSpc>
                        <a:spcBef>
                          <a:spcPts val="0"/>
                        </a:spcBef>
                        <a:spcAft>
                          <a:spcPts val="0"/>
                        </a:spcAft>
                        <a:buClr>
                          <a:srgbClr val="000000"/>
                        </a:buClr>
                        <a:buSzPts val="2400"/>
                        <a:buFont typeface="Arial"/>
                        <a:buNone/>
                      </a:pPr>
                      <a:r>
                        <a:rPr b="0" lang="en-CA" sz="2400" u="none" cap="none" strike="noStrike">
                          <a:solidFill>
                            <a:srgbClr val="000000"/>
                          </a:solidFill>
                        </a:rPr>
                        <a:t>Asbestos sheets </a:t>
                      </a:r>
                      <a:r>
                        <a:rPr b="0" baseline="30000" lang="en-CA" sz="2400" u="none" cap="none" strike="noStrike">
                          <a:solidFill>
                            <a:srgbClr val="000000"/>
                          </a:solidFill>
                        </a:rPr>
                        <a:t>2</a:t>
                      </a:r>
                      <a:endParaRPr b="0" sz="2400" u="none" cap="none" strike="noStrike">
                        <a:solidFill>
                          <a:srgbClr val="000000"/>
                        </a:solidFill>
                        <a:latin typeface="Times New Roman"/>
                        <a:ea typeface="Times New Roman"/>
                        <a:cs typeface="Times New Roman"/>
                        <a:sym typeface="Times New Roman"/>
                      </a:endParaRPr>
                    </a:p>
                  </a:txBody>
                  <a:tcPr marT="0" marB="0" marR="66025" marL="66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400"/>
                        <a:buFont typeface="Arial"/>
                        <a:buNone/>
                      </a:pPr>
                      <a:r>
                        <a:rPr b="0" lang="en-CA" sz="2400" u="none" cap="none" strike="noStrike">
                          <a:solidFill>
                            <a:srgbClr val="000000"/>
                          </a:solidFill>
                        </a:rPr>
                        <a:t>0.80 – 0.90</a:t>
                      </a:r>
                      <a:endParaRPr b="0" sz="2400" u="none" cap="none" strike="noStrike">
                        <a:solidFill>
                          <a:srgbClr val="000000"/>
                        </a:solidFill>
                        <a:latin typeface="Times New Roman"/>
                        <a:ea typeface="Times New Roman"/>
                        <a:cs typeface="Times New Roman"/>
                        <a:sym typeface="Times New Roman"/>
                      </a:endParaRPr>
                    </a:p>
                  </a:txBody>
                  <a:tcPr marT="0" marB="0" marR="66025" marL="66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76425">
                <a:tc>
                  <a:txBody>
                    <a:bodyPr/>
                    <a:lstStyle/>
                    <a:p>
                      <a:pPr indent="0" lvl="0" marL="0" marR="0" rtl="0" algn="l">
                        <a:lnSpc>
                          <a:spcPct val="100000"/>
                        </a:lnSpc>
                        <a:spcBef>
                          <a:spcPts val="0"/>
                        </a:spcBef>
                        <a:spcAft>
                          <a:spcPts val="0"/>
                        </a:spcAft>
                        <a:buClr>
                          <a:srgbClr val="000000"/>
                        </a:buClr>
                        <a:buSzPts val="2400"/>
                        <a:buFont typeface="Arial"/>
                        <a:buNone/>
                      </a:pPr>
                      <a:r>
                        <a:rPr b="0" lang="en-CA" sz="2400" u="none" cap="none" strike="noStrike">
                          <a:solidFill>
                            <a:srgbClr val="000000"/>
                          </a:solidFill>
                        </a:rPr>
                        <a:t>Cement tile</a:t>
                      </a:r>
                      <a:r>
                        <a:rPr b="0" baseline="30000" lang="en-CA" sz="2400" u="none" cap="none" strike="noStrike">
                          <a:solidFill>
                            <a:srgbClr val="000000"/>
                          </a:solidFill>
                        </a:rPr>
                        <a:t> 1</a:t>
                      </a:r>
                      <a:endParaRPr b="0" sz="2400" u="none" cap="none" strike="noStrike">
                        <a:solidFill>
                          <a:srgbClr val="000000"/>
                        </a:solidFill>
                        <a:latin typeface="Times New Roman"/>
                        <a:ea typeface="Times New Roman"/>
                        <a:cs typeface="Times New Roman"/>
                        <a:sym typeface="Times New Roman"/>
                      </a:endParaRPr>
                    </a:p>
                  </a:txBody>
                  <a:tcPr marT="0" marB="0" marR="66025" marL="66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400"/>
                        <a:buFont typeface="Arial"/>
                        <a:buNone/>
                      </a:pPr>
                      <a:r>
                        <a:rPr b="0" lang="en-CA" sz="2400" u="none" cap="none" strike="noStrike">
                          <a:solidFill>
                            <a:srgbClr val="000000"/>
                          </a:solidFill>
                        </a:rPr>
                        <a:t>0.62 – 0.69</a:t>
                      </a:r>
                      <a:endParaRPr b="0" sz="2400" u="none" cap="none" strike="noStrike">
                        <a:solidFill>
                          <a:srgbClr val="000000"/>
                        </a:solidFill>
                        <a:latin typeface="Times New Roman"/>
                        <a:ea typeface="Times New Roman"/>
                        <a:cs typeface="Times New Roman"/>
                        <a:sym typeface="Times New Roman"/>
                      </a:endParaRPr>
                    </a:p>
                  </a:txBody>
                  <a:tcPr marT="0" marB="0" marR="66025" marL="66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76425">
                <a:tc>
                  <a:txBody>
                    <a:bodyPr/>
                    <a:lstStyle/>
                    <a:p>
                      <a:pPr indent="0" lvl="0" marL="0" marR="0" rtl="0" algn="l">
                        <a:lnSpc>
                          <a:spcPct val="100000"/>
                        </a:lnSpc>
                        <a:spcBef>
                          <a:spcPts val="0"/>
                        </a:spcBef>
                        <a:spcAft>
                          <a:spcPts val="0"/>
                        </a:spcAft>
                        <a:buClr>
                          <a:srgbClr val="000000"/>
                        </a:buClr>
                        <a:buSzPts val="2400"/>
                        <a:buFont typeface="Arial"/>
                        <a:buNone/>
                      </a:pPr>
                      <a:r>
                        <a:rPr b="0" lang="en-CA" sz="2400" u="none" cap="none" strike="noStrike">
                          <a:solidFill>
                            <a:srgbClr val="000000"/>
                          </a:solidFill>
                        </a:rPr>
                        <a:t>Glazed tile </a:t>
                      </a:r>
                      <a:r>
                        <a:rPr b="0" baseline="30000" lang="en-CA" sz="2400" u="none" cap="none" strike="noStrike">
                          <a:solidFill>
                            <a:srgbClr val="000000"/>
                          </a:solidFill>
                        </a:rPr>
                        <a:t>2</a:t>
                      </a:r>
                      <a:endParaRPr b="0" sz="2400" u="none" cap="none" strike="noStrike">
                        <a:solidFill>
                          <a:srgbClr val="000000"/>
                        </a:solidFill>
                        <a:latin typeface="Times New Roman"/>
                        <a:ea typeface="Times New Roman"/>
                        <a:cs typeface="Times New Roman"/>
                        <a:sym typeface="Times New Roman"/>
                      </a:endParaRPr>
                    </a:p>
                  </a:txBody>
                  <a:tcPr marT="0" marB="0" marR="66025" marL="66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400"/>
                        <a:buFont typeface="Arial"/>
                        <a:buNone/>
                      </a:pPr>
                      <a:r>
                        <a:rPr b="0" lang="en-CA" sz="2400" u="none" cap="none" strike="noStrike">
                          <a:solidFill>
                            <a:srgbClr val="000000"/>
                          </a:solidFill>
                        </a:rPr>
                        <a:t>0.60 – 0.90</a:t>
                      </a:r>
                      <a:endParaRPr b="0" sz="2400" u="none" cap="none" strike="noStrike">
                        <a:solidFill>
                          <a:srgbClr val="000000"/>
                        </a:solidFill>
                        <a:latin typeface="Times New Roman"/>
                        <a:ea typeface="Times New Roman"/>
                        <a:cs typeface="Times New Roman"/>
                        <a:sym typeface="Times New Roman"/>
                      </a:endParaRPr>
                    </a:p>
                  </a:txBody>
                  <a:tcPr marT="0" marB="0" marR="66025" marL="66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72625">
                <a:tc>
                  <a:txBody>
                    <a:bodyPr/>
                    <a:lstStyle/>
                    <a:p>
                      <a:pPr indent="0" lvl="0" marL="0" marR="0" rtl="0" algn="l">
                        <a:lnSpc>
                          <a:spcPct val="100000"/>
                        </a:lnSpc>
                        <a:spcBef>
                          <a:spcPts val="0"/>
                        </a:spcBef>
                        <a:spcAft>
                          <a:spcPts val="0"/>
                        </a:spcAft>
                        <a:buClr>
                          <a:srgbClr val="000000"/>
                        </a:buClr>
                        <a:buSzPts val="2400"/>
                        <a:buFont typeface="Arial"/>
                        <a:buNone/>
                      </a:pPr>
                      <a:r>
                        <a:rPr b="0" lang="en-CA" sz="2400" u="none" cap="none" strike="noStrike">
                          <a:solidFill>
                            <a:srgbClr val="000000"/>
                          </a:solidFill>
                        </a:rPr>
                        <a:t>Clay tile (machine-made) </a:t>
                      </a:r>
                      <a:r>
                        <a:rPr b="0" baseline="30000" lang="en-CA" sz="2400" u="none" cap="none" strike="noStrike">
                          <a:solidFill>
                            <a:srgbClr val="000000"/>
                          </a:solidFill>
                        </a:rPr>
                        <a:t>1</a:t>
                      </a:r>
                      <a:endParaRPr b="0" sz="2400" u="none" cap="none" strike="noStrike">
                        <a:solidFill>
                          <a:srgbClr val="000000"/>
                        </a:solidFill>
                        <a:latin typeface="Times New Roman"/>
                        <a:ea typeface="Times New Roman"/>
                        <a:cs typeface="Times New Roman"/>
                        <a:sym typeface="Times New Roman"/>
                      </a:endParaRPr>
                    </a:p>
                  </a:txBody>
                  <a:tcPr marT="0" marB="0" marR="66025" marL="66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400"/>
                        <a:buFont typeface="Arial"/>
                        <a:buNone/>
                      </a:pPr>
                      <a:r>
                        <a:rPr b="0" lang="en-CA" sz="2400" u="none" cap="none" strike="noStrike">
                          <a:solidFill>
                            <a:srgbClr val="000000"/>
                          </a:solidFill>
                        </a:rPr>
                        <a:t>0.30 – 0.39</a:t>
                      </a:r>
                      <a:endParaRPr b="0" sz="2400" u="none" cap="none" strike="noStrike">
                        <a:solidFill>
                          <a:srgbClr val="000000"/>
                        </a:solidFill>
                        <a:latin typeface="Times New Roman"/>
                        <a:ea typeface="Times New Roman"/>
                        <a:cs typeface="Times New Roman"/>
                        <a:sym typeface="Times New Roman"/>
                      </a:endParaRPr>
                    </a:p>
                  </a:txBody>
                  <a:tcPr marT="0" marB="0" marR="66025" marL="66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76425">
                <a:tc>
                  <a:txBody>
                    <a:bodyPr/>
                    <a:lstStyle/>
                    <a:p>
                      <a:pPr indent="0" lvl="0" marL="0" marR="0" rtl="0" algn="l">
                        <a:lnSpc>
                          <a:spcPct val="100000"/>
                        </a:lnSpc>
                        <a:spcBef>
                          <a:spcPts val="0"/>
                        </a:spcBef>
                        <a:spcAft>
                          <a:spcPts val="0"/>
                        </a:spcAft>
                        <a:buClr>
                          <a:srgbClr val="000000"/>
                        </a:buClr>
                        <a:buSzPts val="2400"/>
                        <a:buFont typeface="Arial"/>
                        <a:buNone/>
                      </a:pPr>
                      <a:r>
                        <a:rPr b="0" lang="en-CA" sz="2400" u="none" cap="none" strike="noStrike">
                          <a:solidFill>
                            <a:srgbClr val="000000"/>
                          </a:solidFill>
                        </a:rPr>
                        <a:t>Clay tile (hand-made) </a:t>
                      </a:r>
                      <a:r>
                        <a:rPr b="0" baseline="30000" lang="en-CA" sz="2400" u="none" cap="none" strike="noStrike">
                          <a:solidFill>
                            <a:srgbClr val="000000"/>
                          </a:solidFill>
                        </a:rPr>
                        <a:t>1</a:t>
                      </a:r>
                      <a:endParaRPr b="0" sz="2400" u="none" cap="none" strike="noStrike">
                        <a:solidFill>
                          <a:srgbClr val="000000"/>
                        </a:solidFill>
                        <a:latin typeface="Times New Roman"/>
                        <a:ea typeface="Times New Roman"/>
                        <a:cs typeface="Times New Roman"/>
                        <a:sym typeface="Times New Roman"/>
                      </a:endParaRPr>
                    </a:p>
                  </a:txBody>
                  <a:tcPr marT="0" marB="0" marR="66025" marL="66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400"/>
                        <a:buFont typeface="Arial"/>
                        <a:buNone/>
                      </a:pPr>
                      <a:r>
                        <a:rPr b="0" lang="en-CA" sz="2400" u="none" cap="none" strike="noStrike">
                          <a:solidFill>
                            <a:srgbClr val="000000"/>
                          </a:solidFill>
                        </a:rPr>
                        <a:t>0.24 – 0.31</a:t>
                      </a:r>
                      <a:endParaRPr b="0" sz="2400" u="none" cap="none" strike="noStrike">
                        <a:solidFill>
                          <a:srgbClr val="000000"/>
                        </a:solidFill>
                        <a:latin typeface="Times New Roman"/>
                        <a:ea typeface="Times New Roman"/>
                        <a:cs typeface="Times New Roman"/>
                        <a:sym typeface="Times New Roman"/>
                      </a:endParaRPr>
                    </a:p>
                  </a:txBody>
                  <a:tcPr marT="0" marB="0" marR="66025" marL="66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76425">
                <a:tc>
                  <a:txBody>
                    <a:bodyPr/>
                    <a:lstStyle/>
                    <a:p>
                      <a:pPr indent="0" lvl="0" marL="0" marR="0" rtl="0" algn="l">
                        <a:lnSpc>
                          <a:spcPct val="100000"/>
                        </a:lnSpc>
                        <a:spcBef>
                          <a:spcPts val="0"/>
                        </a:spcBef>
                        <a:spcAft>
                          <a:spcPts val="0"/>
                        </a:spcAft>
                        <a:buClr>
                          <a:srgbClr val="000000"/>
                        </a:buClr>
                        <a:buSzPts val="2400"/>
                        <a:buFont typeface="Arial"/>
                        <a:buNone/>
                      </a:pPr>
                      <a:r>
                        <a:rPr b="0" lang="en-CA" sz="2400" u="none" cap="none" strike="noStrike">
                          <a:solidFill>
                            <a:srgbClr val="000000"/>
                          </a:solidFill>
                        </a:rPr>
                        <a:t>Thatch </a:t>
                      </a:r>
                      <a:r>
                        <a:rPr b="0" baseline="30000" lang="en-CA" sz="2400" u="none" cap="none" strike="noStrike">
                          <a:solidFill>
                            <a:srgbClr val="000000"/>
                          </a:solidFill>
                        </a:rPr>
                        <a:t>2</a:t>
                      </a:r>
                      <a:endParaRPr b="0" sz="2400" u="none" cap="none" strike="noStrike">
                        <a:solidFill>
                          <a:srgbClr val="000000"/>
                        </a:solidFill>
                        <a:latin typeface="Times New Roman"/>
                        <a:ea typeface="Times New Roman"/>
                        <a:cs typeface="Times New Roman"/>
                        <a:sym typeface="Times New Roman"/>
                      </a:endParaRPr>
                    </a:p>
                  </a:txBody>
                  <a:tcPr marT="0" marB="0" marR="66025" marL="66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400"/>
                        <a:buFont typeface="Arial"/>
                        <a:buNone/>
                      </a:pPr>
                      <a:r>
                        <a:rPr b="0" lang="en-CA" sz="2400" u="none" cap="none" strike="noStrike">
                          <a:solidFill>
                            <a:srgbClr val="000000"/>
                          </a:solidFill>
                        </a:rPr>
                        <a:t>0.20</a:t>
                      </a:r>
                      <a:endParaRPr b="0" sz="2400" u="none" cap="none" strike="noStrike">
                        <a:solidFill>
                          <a:srgbClr val="000000"/>
                        </a:solidFill>
                        <a:latin typeface="Times New Roman"/>
                        <a:ea typeface="Times New Roman"/>
                        <a:cs typeface="Times New Roman"/>
                        <a:sym typeface="Times New Roman"/>
                      </a:endParaRPr>
                    </a:p>
                  </a:txBody>
                  <a:tcPr marT="0" marB="0" marR="66025" marL="66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944" name="Google Shape;944;g3380722f22f_0_60"/>
          <p:cNvSpPr/>
          <p:nvPr/>
        </p:nvSpPr>
        <p:spPr>
          <a:xfrm>
            <a:off x="3527388" y="5841988"/>
            <a:ext cx="5137200" cy="523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CA" sz="1400" u="none" cap="none" strike="noStrike">
                <a:solidFill>
                  <a:srgbClr val="000000"/>
                </a:solidFill>
                <a:latin typeface="Arial"/>
                <a:ea typeface="Arial"/>
                <a:cs typeface="Arial"/>
                <a:sym typeface="Arial"/>
              </a:rPr>
              <a:t>Table 2.5-1 Typical runoff coefficients for various roof surfaces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CA" sz="1400" u="none" cap="none" strike="noStrike">
                <a:solidFill>
                  <a:srgbClr val="000000"/>
                </a:solidFill>
                <a:latin typeface="Arial"/>
                <a:ea typeface="Arial"/>
                <a:cs typeface="Arial"/>
                <a:sym typeface="Arial"/>
              </a:rPr>
              <a:t>(</a:t>
            </a:r>
            <a:r>
              <a:rPr b="0" baseline="30000" i="0" lang="en-CA" sz="1400" u="none" cap="none" strike="noStrike">
                <a:solidFill>
                  <a:srgbClr val="000000"/>
                </a:solidFill>
                <a:latin typeface="Arial"/>
                <a:ea typeface="Arial"/>
                <a:cs typeface="Arial"/>
                <a:sym typeface="Arial"/>
              </a:rPr>
              <a:t>1</a:t>
            </a:r>
            <a:r>
              <a:rPr b="0" i="0" lang="en-CA" sz="1400" u="none" cap="none" strike="noStrike">
                <a:solidFill>
                  <a:srgbClr val="000000"/>
                </a:solidFill>
                <a:latin typeface="Arial"/>
                <a:ea typeface="Arial"/>
                <a:cs typeface="Arial"/>
                <a:sym typeface="Arial"/>
              </a:rPr>
              <a:t> Zhu and Liu, 1998 and </a:t>
            </a:r>
            <a:r>
              <a:rPr b="0" baseline="30000" i="0" lang="en-CA" sz="1400" u="none" cap="none" strike="noStrike">
                <a:solidFill>
                  <a:srgbClr val="000000"/>
                </a:solidFill>
                <a:latin typeface="Arial"/>
                <a:ea typeface="Arial"/>
                <a:cs typeface="Arial"/>
                <a:sym typeface="Arial"/>
              </a:rPr>
              <a:t>2</a:t>
            </a:r>
            <a:r>
              <a:rPr b="0" i="0" lang="en-CA" sz="1400" u="none" cap="none" strike="noStrike">
                <a:solidFill>
                  <a:srgbClr val="000000"/>
                </a:solidFill>
                <a:latin typeface="Arial"/>
                <a:ea typeface="Arial"/>
                <a:cs typeface="Arial"/>
                <a:sym typeface="Arial"/>
              </a:rPr>
              <a:t> DTU, 2002)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g3380722f22f_0_69"/>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supply</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951" name="Google Shape;951;g3380722f22f_0_69"/>
          <p:cNvSpPr txBox="1"/>
          <p:nvPr>
            <p:ph type="title"/>
          </p:nvPr>
        </p:nvSpPr>
        <p:spPr>
          <a:xfrm>
            <a:off x="947750" y="739125"/>
            <a:ext cx="49680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Runoff Coefficient</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952" name="Google Shape;952;g3380722f22f_0_69"/>
          <p:cNvPicPr preferRelativeResize="0"/>
          <p:nvPr/>
        </p:nvPicPr>
        <p:blipFill rotWithShape="1">
          <a:blip r:embed="rId3">
            <a:alphaModFix/>
          </a:blip>
          <a:srcRect b="0" l="0" r="0" t="0"/>
          <a:stretch/>
        </p:blipFill>
        <p:spPr>
          <a:xfrm>
            <a:off x="581213" y="1419225"/>
            <a:ext cx="11029575" cy="470912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g3380722f22f_0_27"/>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supply</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959" name="Google Shape;959;g3380722f22f_0_27"/>
          <p:cNvSpPr txBox="1"/>
          <p:nvPr>
            <p:ph type="title"/>
          </p:nvPr>
        </p:nvSpPr>
        <p:spPr>
          <a:xfrm>
            <a:off x="947750" y="739125"/>
            <a:ext cx="49680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Rainfall information</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960" name="Google Shape;960;g3380722f22f_0_27"/>
          <p:cNvPicPr preferRelativeResize="0"/>
          <p:nvPr/>
        </p:nvPicPr>
        <p:blipFill rotWithShape="1">
          <a:blip r:embed="rId3">
            <a:alphaModFix/>
          </a:blip>
          <a:srcRect b="0" l="0" r="0" t="0"/>
          <a:stretch/>
        </p:blipFill>
        <p:spPr>
          <a:xfrm>
            <a:off x="978700" y="1650606"/>
            <a:ext cx="10607599" cy="4013303"/>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g3380722f22f_0_42"/>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supply</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967" name="Google Shape;967;g3380722f22f_0_42"/>
          <p:cNvSpPr txBox="1"/>
          <p:nvPr>
            <p:ph type="title"/>
          </p:nvPr>
        </p:nvSpPr>
        <p:spPr>
          <a:xfrm>
            <a:off x="947750" y="739125"/>
            <a:ext cx="49680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Rainfall information</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968" name="Google Shape;968;g3380722f22f_0_42"/>
          <p:cNvPicPr preferRelativeResize="0"/>
          <p:nvPr/>
        </p:nvPicPr>
        <p:blipFill rotWithShape="1">
          <a:blip r:embed="rId3">
            <a:alphaModFix/>
          </a:blip>
          <a:srcRect b="8364" l="0" r="22791" t="0"/>
          <a:stretch/>
        </p:blipFill>
        <p:spPr>
          <a:xfrm>
            <a:off x="1111763" y="1217000"/>
            <a:ext cx="9968471" cy="5640999"/>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g33bfa9966f0_0_15"/>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supply</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sp>
        <p:nvSpPr>
          <p:cNvPr id="975" name="Google Shape;975;g33bfa9966f0_0_15"/>
          <p:cNvSpPr txBox="1"/>
          <p:nvPr>
            <p:ph type="title"/>
          </p:nvPr>
        </p:nvSpPr>
        <p:spPr>
          <a:xfrm>
            <a:off x="947750" y="739125"/>
            <a:ext cx="49680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Rainfall information</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pic>
        <p:nvPicPr>
          <p:cNvPr id="976" name="Google Shape;976;g33bfa9966f0_0_15"/>
          <p:cNvPicPr preferRelativeResize="0"/>
          <p:nvPr/>
        </p:nvPicPr>
        <p:blipFill rotWithShape="1">
          <a:blip r:embed="rId3">
            <a:alphaModFix/>
          </a:blip>
          <a:srcRect b="0" l="19497" r="19497" t="0"/>
          <a:stretch/>
        </p:blipFill>
        <p:spPr>
          <a:xfrm>
            <a:off x="1524000" y="1226350"/>
            <a:ext cx="9821401" cy="55239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g33bfa9966f0_0_23"/>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supply</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sp>
        <p:nvSpPr>
          <p:cNvPr id="983" name="Google Shape;983;g33bfa9966f0_0_23"/>
          <p:cNvSpPr txBox="1"/>
          <p:nvPr>
            <p:ph type="title"/>
          </p:nvPr>
        </p:nvSpPr>
        <p:spPr>
          <a:xfrm>
            <a:off x="947750" y="739125"/>
            <a:ext cx="49680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Rainfall information</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4"/>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4"/>
              <a:buNone/>
            </a:pPr>
            <a:r>
              <a:t/>
            </a:r>
            <a:endParaRPr b="1" sz="3420">
              <a:solidFill>
                <a:schemeClr val="accent1"/>
              </a:solidFill>
            </a:endParaRPr>
          </a:p>
        </p:txBody>
      </p:sp>
      <p:pic>
        <p:nvPicPr>
          <p:cNvPr id="984" name="Google Shape;984;g33bfa9966f0_0_23"/>
          <p:cNvPicPr preferRelativeResize="0"/>
          <p:nvPr/>
        </p:nvPicPr>
        <p:blipFill rotWithShape="1">
          <a:blip r:embed="rId3">
            <a:alphaModFix/>
          </a:blip>
          <a:srcRect b="0" l="0" r="0" t="0"/>
          <a:stretch/>
        </p:blipFill>
        <p:spPr>
          <a:xfrm>
            <a:off x="2567177" y="1262075"/>
            <a:ext cx="7430650" cy="55959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g3380722f22f_0_51"/>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supply</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991" name="Google Shape;991;g3380722f22f_0_51"/>
          <p:cNvSpPr txBox="1"/>
          <p:nvPr>
            <p:ph type="title"/>
          </p:nvPr>
        </p:nvSpPr>
        <p:spPr>
          <a:xfrm>
            <a:off x="947750" y="739125"/>
            <a:ext cx="49680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Rainfall information</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992" name="Google Shape;992;g3380722f22f_0_51"/>
          <p:cNvPicPr preferRelativeResize="0"/>
          <p:nvPr/>
        </p:nvPicPr>
        <p:blipFill rotWithShape="1">
          <a:blip r:embed="rId3">
            <a:alphaModFix/>
          </a:blip>
          <a:srcRect b="0" l="0" r="0" t="0"/>
          <a:stretch/>
        </p:blipFill>
        <p:spPr>
          <a:xfrm>
            <a:off x="4892250" y="-21225"/>
            <a:ext cx="6369612" cy="690044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g3380722f22f_0_92"/>
          <p:cNvSpPr txBox="1"/>
          <p:nvPr>
            <p:ph type="title"/>
          </p:nvPr>
        </p:nvSpPr>
        <p:spPr>
          <a:xfrm>
            <a:off x="947750" y="194850"/>
            <a:ext cx="106695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29954"/>
              <a:buNone/>
            </a:pPr>
            <a:r>
              <a:rPr b="1" lang="en-CA" sz="3420">
                <a:solidFill>
                  <a:schemeClr val="accent1"/>
                </a:solidFill>
              </a:rPr>
              <a:t>Rainwater supply</a:t>
            </a:r>
            <a:endParaRPr sz="1100">
              <a:solidFill>
                <a:srgbClr val="191919"/>
              </a:solidFill>
              <a:latin typeface="Calibri"/>
              <a:ea typeface="Calibri"/>
              <a:cs typeface="Calibri"/>
              <a:sym typeface="Calibri"/>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sp>
        <p:nvSpPr>
          <p:cNvPr id="999" name="Google Shape;999;g3380722f22f_0_92"/>
          <p:cNvSpPr txBox="1"/>
          <p:nvPr>
            <p:ph type="title"/>
          </p:nvPr>
        </p:nvSpPr>
        <p:spPr>
          <a:xfrm>
            <a:off x="947750" y="739125"/>
            <a:ext cx="4968000" cy="680100"/>
          </a:xfrm>
          <a:prstGeom prst="rect">
            <a:avLst/>
          </a:prstGeom>
          <a:noFill/>
          <a:ln>
            <a:noFill/>
          </a:ln>
        </p:spPr>
        <p:txBody>
          <a:bodyPr anchorCtr="0" anchor="t" bIns="60925" lIns="121900" spcFirstLastPara="1" rIns="121900" wrap="square" tIns="60925">
            <a:normAutofit fontScale="90000"/>
          </a:bodyPr>
          <a:lstStyle/>
          <a:p>
            <a:pPr indent="0" lvl="0" marL="0" marR="900430" rtl="0" algn="l">
              <a:lnSpc>
                <a:spcPct val="100000"/>
              </a:lnSpc>
              <a:spcBef>
                <a:spcPts val="300"/>
              </a:spcBef>
              <a:spcAft>
                <a:spcPts val="0"/>
              </a:spcAft>
              <a:buSzPct val="167714"/>
              <a:buNone/>
            </a:pPr>
            <a:r>
              <a:rPr b="1" lang="en-CA" sz="2650">
                <a:solidFill>
                  <a:schemeClr val="dk2"/>
                </a:solidFill>
              </a:rPr>
              <a:t>Rainfall information</a:t>
            </a:r>
            <a:endParaRPr b="1" sz="2650">
              <a:solidFill>
                <a:schemeClr val="dk2"/>
              </a:solidFill>
            </a:endParaRPr>
          </a:p>
          <a:p>
            <a:pPr indent="0" lvl="0" marL="0" marR="900430" rtl="0" algn="l">
              <a:lnSpc>
                <a:spcPct val="100000"/>
              </a:lnSpc>
              <a:spcBef>
                <a:spcPts val="600"/>
              </a:spcBef>
              <a:spcAft>
                <a:spcPts val="0"/>
              </a:spcAft>
              <a:buSzPct val="167714"/>
              <a:buNone/>
            </a:pPr>
            <a:r>
              <a:t/>
            </a:r>
            <a:endParaRPr b="1" sz="2650">
              <a:solidFill>
                <a:schemeClr val="dk2"/>
              </a:solidFill>
            </a:endParaRPr>
          </a:p>
          <a:p>
            <a:pPr indent="0" lvl="0" marL="0" rtl="0" algn="l">
              <a:lnSpc>
                <a:spcPct val="90000"/>
              </a:lnSpc>
              <a:spcBef>
                <a:spcPts val="600"/>
              </a:spcBef>
              <a:spcAft>
                <a:spcPts val="0"/>
              </a:spcAft>
              <a:buClr>
                <a:schemeClr val="accent1"/>
              </a:buClr>
              <a:buSzPct val="94736"/>
              <a:buNone/>
            </a:pPr>
            <a:r>
              <a:t/>
            </a:r>
            <a:endParaRPr b="1" sz="3420">
              <a:solidFill>
                <a:schemeClr val="accent1"/>
              </a:solidFill>
            </a:endParaRPr>
          </a:p>
          <a:p>
            <a:pPr indent="0" lvl="0" marL="0" rtl="0" algn="l">
              <a:lnSpc>
                <a:spcPct val="90000"/>
              </a:lnSpc>
              <a:spcBef>
                <a:spcPts val="0"/>
              </a:spcBef>
              <a:spcAft>
                <a:spcPts val="0"/>
              </a:spcAft>
              <a:buClr>
                <a:schemeClr val="accent1"/>
              </a:buClr>
              <a:buSzPct val="94736"/>
              <a:buNone/>
            </a:pPr>
            <a:r>
              <a:t/>
            </a:r>
            <a:endParaRPr b="1" sz="3420">
              <a:solidFill>
                <a:schemeClr val="accent1"/>
              </a:solidFill>
            </a:endParaRPr>
          </a:p>
        </p:txBody>
      </p:sp>
      <p:pic>
        <p:nvPicPr>
          <p:cNvPr id="1000" name="Google Shape;1000;g3380722f22f_0_92"/>
          <p:cNvPicPr preferRelativeResize="0"/>
          <p:nvPr/>
        </p:nvPicPr>
        <p:blipFill rotWithShape="1">
          <a:blip r:embed="rId3">
            <a:alphaModFix/>
          </a:blip>
          <a:srcRect b="0" l="0" r="0" t="0"/>
          <a:stretch/>
        </p:blipFill>
        <p:spPr>
          <a:xfrm>
            <a:off x="3935787" y="1199400"/>
            <a:ext cx="4320425" cy="5658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AWST Title">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AWST Content">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Karen Lopez</dc:creator>
</cp:coreProperties>
</file>