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8" r:id="rId2"/>
    <p:sldId id="277" r:id="rId3"/>
    <p:sldId id="256" r:id="rId4"/>
    <p:sldId id="257" r:id="rId5"/>
    <p:sldId id="274" r:id="rId6"/>
    <p:sldId id="259" r:id="rId7"/>
    <p:sldId id="260" r:id="rId8"/>
    <p:sldId id="262" r:id="rId9"/>
    <p:sldId id="266" r:id="rId10"/>
    <p:sldId id="267" r:id="rId11"/>
    <p:sldId id="276" r:id="rId12"/>
    <p:sldId id="268" r:id="rId13"/>
    <p:sldId id="271" r:id="rId14"/>
    <p:sldId id="272" r:id="rId15"/>
    <p:sldId id="273" r:id="rId16"/>
    <p:sldId id="275"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15" autoAdjust="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26262-62AC-4F4F-86B1-63586338B2EC}" type="datetimeFigureOut">
              <a:rPr lang="en-CA" smtClean="0"/>
              <a:t>11/07/2014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038A0-B979-4225-ABCA-490FECA964D6}" type="slidenum">
              <a:rPr lang="en-CA" smtClean="0"/>
              <a:t>‹#›</a:t>
            </a:fld>
            <a:endParaRPr lang="en-CA"/>
          </a:p>
        </p:txBody>
      </p:sp>
    </p:spTree>
    <p:extLst>
      <p:ext uri="{BB962C8B-B14F-4D97-AF65-F5344CB8AC3E}">
        <p14:creationId xmlns:p14="http://schemas.microsoft.com/office/powerpoint/2010/main" val="70177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outube.com/watch?v=gEwzDydciWc"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33F7D9-936A-4C88-AF24-DC3DE377A249}" type="slidenum">
              <a:rPr lang="en-US" altLang="en-US"/>
              <a:pPr eaLnBrk="1" hangingPunct="1"/>
              <a:t>5</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marL="171450" indent="-171450" algn="l" eaLnBrk="1" hangingPunct="1">
              <a:buFont typeface="Arial" panose="020B0604020202020204" pitchFamily="34" charset="0"/>
              <a:buChar char="•"/>
            </a:pPr>
            <a:r>
              <a:rPr lang="en-US" altLang="en-US" sz="1000" b="0" dirty="0" smtClean="0">
                <a:solidFill>
                  <a:srgbClr val="FF0000"/>
                </a:solidFill>
              </a:rPr>
              <a:t>This slide is optional but is</a:t>
            </a:r>
            <a:r>
              <a:rPr lang="en-US" altLang="en-US" sz="1000" b="0" baseline="0" dirty="0" smtClean="0">
                <a:solidFill>
                  <a:srgbClr val="FF0000"/>
                </a:solidFill>
              </a:rPr>
              <a:t> a good visual for how bacteria form colonies</a:t>
            </a:r>
            <a:endParaRPr lang="en-US" altLang="en-US" sz="1000" b="0" dirty="0" smtClean="0">
              <a:solidFill>
                <a:srgbClr val="FF0000"/>
              </a:solidFill>
            </a:endParaRPr>
          </a:p>
          <a:p>
            <a:pPr marL="171450" indent="-171450" algn="l" eaLnBrk="1" hangingPunct="1">
              <a:buFont typeface="Arial" panose="020B0604020202020204" pitchFamily="34" charset="0"/>
              <a:buChar char="•"/>
            </a:pPr>
            <a:r>
              <a:rPr lang="en-US" altLang="en-US" sz="1000" b="0" dirty="0" smtClean="0">
                <a:solidFill>
                  <a:srgbClr val="FF0000"/>
                </a:solidFill>
              </a:rPr>
              <a:t>Th</a:t>
            </a:r>
            <a:r>
              <a:rPr lang="en-US" altLang="en-US" sz="1000" b="0" baseline="0" dirty="0" smtClean="0">
                <a:solidFill>
                  <a:srgbClr val="FF0000"/>
                </a:solidFill>
              </a:rPr>
              <a:t>is video is available online at </a:t>
            </a:r>
            <a:r>
              <a:rPr lang="en-US" sz="1200" u="sng" kern="1200" dirty="0" smtClean="0">
                <a:solidFill>
                  <a:schemeClr val="tx1"/>
                </a:solidFill>
                <a:effectLst/>
                <a:latin typeface="+mn-lt"/>
                <a:ea typeface="+mn-ea"/>
                <a:cs typeface="+mn-cs"/>
                <a:hlinkClick r:id="rId3"/>
              </a:rPr>
              <a:t>www.youtube.com/watch?v=gEwzDydciWc</a:t>
            </a:r>
            <a:r>
              <a:rPr lang="en-US" sz="1200" kern="1200" dirty="0" smtClean="0">
                <a:solidFill>
                  <a:schemeClr val="tx1"/>
                </a:solidFill>
                <a:effectLst/>
                <a:latin typeface="+mn-lt"/>
                <a:ea typeface="+mn-ea"/>
                <a:cs typeface="+mn-cs"/>
              </a:rPr>
              <a:t> </a:t>
            </a:r>
          </a:p>
          <a:p>
            <a:pPr marL="171450" indent="-171450" algn="l" eaLnBrk="1" hangingPunct="1">
              <a:buFont typeface="Arial" panose="020B0604020202020204" pitchFamily="34" charset="0"/>
              <a:buChar char="•"/>
            </a:pPr>
            <a:r>
              <a:rPr lang="en-US" altLang="en-US" sz="1000" b="0" dirty="0" smtClean="0">
                <a:solidFill>
                  <a:srgbClr val="FF0000"/>
                </a:solidFill>
              </a:rPr>
              <a:t>Alternatively, if you have access to the off line video, right</a:t>
            </a:r>
            <a:r>
              <a:rPr lang="en-US" altLang="en-US" sz="1000" b="0" baseline="0" dirty="0" smtClean="0">
                <a:solidFill>
                  <a:srgbClr val="FF0000"/>
                </a:solidFill>
              </a:rPr>
              <a:t> click on the link in the slide and left click on ‘Edit Hyperlink’, then find the correct link to the file</a:t>
            </a:r>
          </a:p>
          <a:p>
            <a:pPr marL="171450" indent="-171450" algn="l" eaLnBrk="1" hangingPunct="1">
              <a:buFont typeface="Arial" panose="020B0604020202020204" pitchFamily="34" charset="0"/>
              <a:buChar char="•"/>
            </a:pPr>
            <a:r>
              <a:rPr lang="en-US" altLang="en-US" sz="1000" b="0" baseline="0" dirty="0" smtClean="0">
                <a:solidFill>
                  <a:srgbClr val="FF0000"/>
                </a:solidFill>
              </a:rPr>
              <a:t>You will then be able to click on the link in slideshow mode to play the video </a:t>
            </a:r>
            <a:endParaRPr lang="en-US" altLang="en-US" sz="1000" b="0" dirty="0" smtClean="0">
              <a:solidFill>
                <a:srgbClr val="FF0000"/>
              </a:solidFill>
            </a:endParaRPr>
          </a:p>
          <a:p>
            <a:pPr algn="l" eaLnBrk="1" hangingPunct="1"/>
            <a:endParaRPr lang="en-US" altLang="en-US" sz="1000" b="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00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Total Coliforms include</a:t>
            </a:r>
            <a:r>
              <a:rPr lang="en-CA" sz="1000" baseline="0" dirty="0" smtClean="0">
                <a:latin typeface="Arial" panose="020B0604020202020204" pitchFamily="34" charset="0"/>
                <a:cs typeface="Arial" panose="020B0604020202020204" pitchFamily="34" charset="0"/>
              </a:rPr>
              <a:t> both general coliforms and </a:t>
            </a:r>
            <a:r>
              <a:rPr lang="en-CA" sz="1000" i="1" baseline="0" dirty="0" smtClean="0">
                <a:latin typeface="Arial" panose="020B0604020202020204" pitchFamily="34" charset="0"/>
                <a:cs typeface="Arial" panose="020B0604020202020204" pitchFamily="34" charset="0"/>
              </a:rPr>
              <a:t>E. coli </a:t>
            </a:r>
            <a:r>
              <a:rPr lang="en-CA" sz="1000" baseline="0" dirty="0" smtClean="0">
                <a:latin typeface="Arial" panose="020B0604020202020204" pitchFamily="34" charset="0"/>
                <a:cs typeface="Arial" panose="020B0604020202020204" pitchFamily="34" charset="0"/>
              </a:rPr>
              <a:t>(since </a:t>
            </a:r>
            <a:r>
              <a:rPr lang="en-CA" sz="1000" i="1" baseline="0" dirty="0" smtClean="0">
                <a:latin typeface="Arial" panose="020B0604020202020204" pitchFamily="34" charset="0"/>
                <a:cs typeface="Arial" panose="020B0604020202020204" pitchFamily="34" charset="0"/>
              </a:rPr>
              <a:t>E. coli </a:t>
            </a:r>
            <a:r>
              <a:rPr lang="en-CA" sz="1000" baseline="0" dirty="0" smtClean="0">
                <a:latin typeface="Arial" panose="020B0604020202020204" pitchFamily="34" charset="0"/>
                <a:cs typeface="Arial" panose="020B0604020202020204" pitchFamily="34" charset="0"/>
              </a:rPr>
              <a:t>is in the coliform family). Therefore, you must count both red and blue colonies to get the total coliform count.</a:t>
            </a:r>
          </a:p>
          <a:p>
            <a:pPr marL="171450" indent="-171450">
              <a:buFont typeface="Arial" panose="020B0604020202020204" pitchFamily="34" charset="0"/>
              <a:buChar char="•"/>
            </a:pPr>
            <a:endParaRPr lang="en-CA" sz="10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CA" dirty="0" smtClean="0"/>
              <a:t>Background</a:t>
            </a:r>
            <a:r>
              <a:rPr lang="en-CA" baseline="0" dirty="0" smtClean="0"/>
              <a:t> appears light blue. </a:t>
            </a:r>
            <a:endParaRPr lang="en-CA" dirty="0" smtClean="0"/>
          </a:p>
        </p:txBody>
      </p:sp>
      <p:sp>
        <p:nvSpPr>
          <p:cNvPr id="4" name="Slide Number Placeholder 3"/>
          <p:cNvSpPr>
            <a:spLocks noGrp="1"/>
          </p:cNvSpPr>
          <p:nvPr>
            <p:ph type="sldNum" sz="quarter" idx="10"/>
          </p:nvPr>
        </p:nvSpPr>
        <p:spPr/>
        <p:txBody>
          <a:bodyPr/>
          <a:lstStyle/>
          <a:p>
            <a:fld id="{2B8038A0-B979-4225-ABCA-490FECA964D6}" type="slidenum">
              <a:rPr lang="en-CA" smtClean="0"/>
              <a:t>6</a:t>
            </a:fld>
            <a:endParaRPr lang="en-CA"/>
          </a:p>
        </p:txBody>
      </p:sp>
    </p:spTree>
    <p:extLst>
      <p:ext uri="{BB962C8B-B14F-4D97-AF65-F5344CB8AC3E}">
        <p14:creationId xmlns:p14="http://schemas.microsoft.com/office/powerpoint/2010/main" val="354979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latin typeface="Arial" panose="020B0604020202020204" pitchFamily="34" charset="0"/>
                <a:cs typeface="Arial" panose="020B0604020202020204" pitchFamily="34" charset="0"/>
              </a:rPr>
              <a:t>Total Coliforms include</a:t>
            </a:r>
            <a:r>
              <a:rPr lang="en-CA" sz="1000" baseline="0" dirty="0" smtClean="0">
                <a:latin typeface="Arial" panose="020B0604020202020204" pitchFamily="34" charset="0"/>
                <a:cs typeface="Arial" panose="020B0604020202020204" pitchFamily="34" charset="0"/>
              </a:rPr>
              <a:t> both general coliforms and E. coli (since E. coli is in the coliform family)  therefore you must count pink, blue and purple colonies to get the total coliform count.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CA" sz="1000" dirty="0" smtClean="0">
                <a:latin typeface="Arial" panose="020B0604020202020204" pitchFamily="34" charset="0"/>
                <a:cs typeface="Arial" panose="020B0604020202020204" pitchFamily="34" charset="0"/>
              </a:rPr>
              <a:t>Background is clear. </a:t>
            </a: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7</a:t>
            </a:fld>
            <a:endParaRPr lang="en-CA"/>
          </a:p>
        </p:txBody>
      </p:sp>
    </p:spTree>
    <p:extLst>
      <p:ext uri="{BB962C8B-B14F-4D97-AF65-F5344CB8AC3E}">
        <p14:creationId xmlns:p14="http://schemas.microsoft.com/office/powerpoint/2010/main" val="158747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i="0" dirty="0" smtClean="0">
                <a:latin typeface="Arial" panose="020B0604020202020204" pitchFamily="34" charset="0"/>
                <a:cs typeface="Arial" panose="020B0604020202020204" pitchFamily="34" charset="0"/>
              </a:rPr>
              <a:t>Background is pink</a:t>
            </a:r>
          </a:p>
          <a:p>
            <a:pPr marL="171450" indent="-171450">
              <a:buFont typeface="Arial" panose="020B0604020202020204" pitchFamily="34" charset="0"/>
              <a:buChar char="•"/>
            </a:pPr>
            <a:endParaRPr lang="en-CA" sz="1000" i="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CA" sz="1000" i="0" dirty="0" smtClean="0">
                <a:latin typeface="Arial" panose="020B0604020202020204" pitchFamily="34" charset="0"/>
                <a:cs typeface="Arial" panose="020B0604020202020204" pitchFamily="34" charset="0"/>
              </a:rPr>
              <a:t>Only yellow colonies are counted</a:t>
            </a:r>
          </a:p>
          <a:p>
            <a:pPr marL="171450" indent="-171450">
              <a:buFont typeface="Arial" panose="020B0604020202020204" pitchFamily="34" charset="0"/>
              <a:buChar char="•"/>
            </a:pPr>
            <a:endParaRPr lang="en-CA" sz="1000" i="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CA" sz="1000" i="0" dirty="0" smtClean="0">
                <a:latin typeface="Arial" panose="020B0604020202020204" pitchFamily="34" charset="0"/>
                <a:cs typeface="Arial" panose="020B0604020202020204" pitchFamily="34" charset="0"/>
              </a:rPr>
              <a:t>Limitation:</a:t>
            </a:r>
            <a:r>
              <a:rPr lang="en-CA" sz="1000" i="0" baseline="0" dirty="0" smtClean="0">
                <a:latin typeface="Arial" panose="020B0604020202020204" pitchFamily="34" charset="0"/>
                <a:cs typeface="Arial" panose="020B0604020202020204" pitchFamily="34" charset="0"/>
              </a:rPr>
              <a:t> </a:t>
            </a:r>
            <a:r>
              <a:rPr lang="en-US" sz="1000" i="0" kern="1200" dirty="0" smtClean="0">
                <a:solidFill>
                  <a:schemeClr val="tx1"/>
                </a:solidFill>
                <a:effectLst/>
                <a:latin typeface="Arial" panose="020B0604020202020204" pitchFamily="34" charset="0"/>
                <a:ea typeface="+mn-ea"/>
                <a:cs typeface="Arial" panose="020B0604020202020204" pitchFamily="34" charset="0"/>
              </a:rPr>
              <a:t>Colonies grown on MLSB must be counted within 15 min of removal from incubator due to </a:t>
            </a:r>
            <a:r>
              <a:rPr lang="en-US" sz="1000" i="0" kern="1200" dirty="0" err="1" smtClean="0">
                <a:solidFill>
                  <a:schemeClr val="tx1"/>
                </a:solidFill>
                <a:effectLst/>
                <a:latin typeface="Arial" panose="020B0604020202020204" pitchFamily="34" charset="0"/>
                <a:ea typeface="+mn-ea"/>
                <a:cs typeface="Arial" panose="020B0604020202020204" pitchFamily="34" charset="0"/>
              </a:rPr>
              <a:t>colour</a:t>
            </a:r>
            <a:r>
              <a:rPr lang="en-US" sz="1000" i="0" kern="1200" dirty="0" smtClean="0">
                <a:solidFill>
                  <a:schemeClr val="tx1"/>
                </a:solidFill>
                <a:effectLst/>
                <a:latin typeface="Arial" panose="020B0604020202020204" pitchFamily="34" charset="0"/>
                <a:ea typeface="+mn-ea"/>
                <a:cs typeface="Arial" panose="020B0604020202020204" pitchFamily="34" charset="0"/>
              </a:rPr>
              <a:t> fading</a:t>
            </a: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8</a:t>
            </a:fld>
            <a:endParaRPr lang="en-CA"/>
          </a:p>
        </p:txBody>
      </p:sp>
    </p:spTree>
    <p:extLst>
      <p:ext uri="{BB962C8B-B14F-4D97-AF65-F5344CB8AC3E}">
        <p14:creationId xmlns:p14="http://schemas.microsoft.com/office/powerpoint/2010/main" val="158747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000" kern="0" dirty="0" smtClean="0">
                <a:latin typeface="Arial" panose="020B0604020202020204" pitchFamily="34" charset="0"/>
                <a:cs typeface="Arial" panose="020B0604020202020204" pitchFamily="34" charset="0"/>
              </a:rPr>
              <a:t>If plates are TNTC then next time dilute your sample water</a:t>
            </a:r>
          </a:p>
          <a:p>
            <a:endParaRPr lang="en-CA" dirty="0"/>
          </a:p>
        </p:txBody>
      </p:sp>
      <p:sp>
        <p:nvSpPr>
          <p:cNvPr id="4" name="Slide Number Placeholder 3"/>
          <p:cNvSpPr>
            <a:spLocks noGrp="1"/>
          </p:cNvSpPr>
          <p:nvPr>
            <p:ph type="sldNum" sz="quarter" idx="10"/>
          </p:nvPr>
        </p:nvSpPr>
        <p:spPr/>
        <p:txBody>
          <a:bodyPr/>
          <a:lstStyle/>
          <a:p>
            <a:fld id="{2B8038A0-B979-4225-ABCA-490FECA964D6}" type="slidenum">
              <a:rPr lang="en-CA" smtClean="0"/>
              <a:t>12</a:t>
            </a:fld>
            <a:endParaRPr lang="en-CA"/>
          </a:p>
        </p:txBody>
      </p:sp>
    </p:spTree>
    <p:extLst>
      <p:ext uri="{BB962C8B-B14F-4D97-AF65-F5344CB8AC3E}">
        <p14:creationId xmlns:p14="http://schemas.microsoft.com/office/powerpoint/2010/main" val="3934259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Divide the participants into pairs</a:t>
            </a:r>
            <a:r>
              <a:rPr lang="en-US" sz="1000" i="0" kern="1200" baseline="0" dirty="0" smtClean="0">
                <a:solidFill>
                  <a:schemeClr val="tx1"/>
                </a:solidFill>
                <a:effectLst/>
                <a:latin typeface="Arial" panose="020B0604020202020204" pitchFamily="34" charset="0"/>
                <a:ea typeface="+mn-ea"/>
                <a:cs typeface="Arial" panose="020B0604020202020204" pitchFamily="34" charset="0"/>
              </a:rPr>
              <a:t> and h</a:t>
            </a:r>
            <a:r>
              <a:rPr lang="en-US" sz="1000" i="0" kern="1200" dirty="0" smtClean="0">
                <a:solidFill>
                  <a:schemeClr val="tx1"/>
                </a:solidFill>
                <a:effectLst/>
                <a:latin typeface="Arial" panose="020B0604020202020204" pitchFamily="34" charset="0"/>
                <a:ea typeface="+mn-ea"/>
                <a:cs typeface="Arial" panose="020B0604020202020204" pitchFamily="34" charset="0"/>
              </a:rPr>
              <a:t>and out </a:t>
            </a:r>
            <a:r>
              <a:rPr lang="en-US" sz="1000" i="0" kern="1200" dirty="0" err="1" smtClean="0">
                <a:solidFill>
                  <a:schemeClr val="tx1"/>
                </a:solidFill>
                <a:effectLst/>
                <a:latin typeface="Arial" panose="020B0604020202020204" pitchFamily="34" charset="0"/>
                <a:ea typeface="+mn-ea"/>
                <a:cs typeface="Arial" panose="020B0604020202020204" pitchFamily="34" charset="0"/>
              </a:rPr>
              <a:t>Coliscan</a:t>
            </a:r>
            <a:r>
              <a:rPr lang="en-US" sz="1000" i="0" kern="1200" dirty="0" smtClean="0">
                <a:solidFill>
                  <a:schemeClr val="tx1"/>
                </a:solidFill>
                <a:effectLst/>
                <a:latin typeface="Arial" panose="020B0604020202020204" pitchFamily="34" charset="0"/>
                <a:ea typeface="+mn-ea"/>
                <a:cs typeface="Arial" panose="020B0604020202020204" pitchFamily="34" charset="0"/>
              </a:rPr>
              <a:t> Colony Color Guide Sheets.</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Ask the partners to count the E. coli (dark blue/purple), then the general coliform (pink) colonies</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Record the results on the flipchart under the heading Colony Counting Exercise (save results for Lesson Plan 13: Quality Control).</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Discuss the differences in results (variation in counting techniques).</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Different </a:t>
            </a:r>
            <a:r>
              <a:rPr lang="en-US" sz="1000" i="0" kern="1200" dirty="0" err="1" smtClean="0">
                <a:solidFill>
                  <a:schemeClr val="tx1"/>
                </a:solidFill>
                <a:effectLst/>
                <a:latin typeface="Arial" panose="020B0604020202020204" pitchFamily="34" charset="0"/>
                <a:ea typeface="+mn-ea"/>
                <a:cs typeface="Arial" panose="020B0604020202020204" pitchFamily="34" charset="0"/>
              </a:rPr>
              <a:t>colour</a:t>
            </a:r>
            <a:r>
              <a:rPr lang="en-US" sz="1000" i="0" kern="1200" dirty="0" smtClean="0">
                <a:solidFill>
                  <a:schemeClr val="tx1"/>
                </a:solidFill>
                <a:effectLst/>
                <a:latin typeface="Arial" panose="020B0604020202020204" pitchFamily="34" charset="0"/>
                <a:ea typeface="+mn-ea"/>
                <a:cs typeface="Arial" panose="020B0604020202020204" pitchFamily="34" charset="0"/>
              </a:rPr>
              <a:t> perception</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Subjective </a:t>
            </a:r>
            <a:r>
              <a:rPr lang="en-US" sz="1000" i="0" kern="1200" dirty="0" err="1" smtClean="0">
                <a:solidFill>
                  <a:schemeClr val="tx1"/>
                </a:solidFill>
                <a:effectLst/>
                <a:latin typeface="Arial" panose="020B0604020202020204" pitchFamily="34" charset="0"/>
                <a:ea typeface="+mn-ea"/>
                <a:cs typeface="Arial" panose="020B0604020202020204" pitchFamily="34" charset="0"/>
              </a:rPr>
              <a:t>colour</a:t>
            </a:r>
            <a:r>
              <a:rPr lang="en-US" sz="1000" i="0" kern="1200" dirty="0" smtClean="0">
                <a:solidFill>
                  <a:schemeClr val="tx1"/>
                </a:solidFill>
                <a:effectLst/>
                <a:latin typeface="Arial" panose="020B0604020202020204" pitchFamily="34" charset="0"/>
                <a:ea typeface="+mn-ea"/>
                <a:cs typeface="Arial" panose="020B0604020202020204" pitchFamily="34" charset="0"/>
              </a:rPr>
              <a:t> interpretation</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Size of colonies may be difficult to detect </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Differences in eyesight</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Lighting</a:t>
            </a:r>
            <a:endParaRPr lang="en-CA" sz="1000" i="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000" i="0" kern="1200" dirty="0" smtClean="0">
                <a:solidFill>
                  <a:schemeClr val="tx1"/>
                </a:solidFill>
                <a:effectLst/>
                <a:latin typeface="Arial" panose="020B0604020202020204" pitchFamily="34" charset="0"/>
                <a:ea typeface="+mn-ea"/>
                <a:cs typeface="Arial" panose="020B0604020202020204" pitchFamily="34" charset="0"/>
              </a:rPr>
              <a:t>The answer to the exercise is </a:t>
            </a:r>
            <a:r>
              <a:rPr lang="en-US" sz="1000" b="0" i="0" u="none" kern="1200" dirty="0" smtClean="0">
                <a:solidFill>
                  <a:schemeClr val="tx1"/>
                </a:solidFill>
                <a:effectLst/>
                <a:latin typeface="Arial" panose="020B0604020202020204" pitchFamily="34" charset="0"/>
                <a:ea typeface="+mn-ea"/>
                <a:cs typeface="Arial" panose="020B0604020202020204" pitchFamily="34" charset="0"/>
              </a:rPr>
              <a:t>: </a:t>
            </a:r>
            <a:r>
              <a:rPr lang="en-US" sz="1000" b="1" i="0" u="sng" kern="1200" dirty="0" smtClean="0">
                <a:solidFill>
                  <a:schemeClr val="tx1"/>
                </a:solidFill>
                <a:effectLst/>
                <a:latin typeface="Arial" panose="020B0604020202020204" pitchFamily="34" charset="0"/>
                <a:ea typeface="+mn-ea"/>
                <a:cs typeface="Arial" panose="020B0604020202020204" pitchFamily="34" charset="0"/>
              </a:rPr>
              <a:t>22 E. coli and 30 general coliforms</a:t>
            </a:r>
            <a:endParaRPr lang="en-CA" sz="1000" b="1" i="0" u="sng"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13</a:t>
            </a:fld>
            <a:endParaRPr lang="en-CA"/>
          </a:p>
        </p:txBody>
      </p:sp>
    </p:spTree>
    <p:extLst>
      <p:ext uri="{BB962C8B-B14F-4D97-AF65-F5344CB8AC3E}">
        <p14:creationId xmlns:p14="http://schemas.microsoft.com/office/powerpoint/2010/main" val="1111745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14</a:t>
            </a:fld>
            <a:endParaRPr lang="en-CA"/>
          </a:p>
        </p:txBody>
      </p:sp>
    </p:spTree>
    <p:extLst>
      <p:ext uri="{BB962C8B-B14F-4D97-AF65-F5344CB8AC3E}">
        <p14:creationId xmlns:p14="http://schemas.microsoft.com/office/powerpoint/2010/main" val="1111745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sz="1000" b="1" i="0" u="sng" kern="1200" dirty="0" smtClean="0">
                <a:solidFill>
                  <a:schemeClr val="tx1"/>
                </a:solidFill>
                <a:effectLst/>
                <a:latin typeface="Arial" panose="020B0604020202020204" pitchFamily="34" charset="0"/>
                <a:ea typeface="+mn-ea"/>
                <a:cs typeface="Arial" panose="020B0604020202020204" pitchFamily="34" charset="0"/>
              </a:rPr>
              <a:t>The answer to the exercise is : 22 E. coli and 30 general coliforms</a:t>
            </a:r>
          </a:p>
          <a:p>
            <a:pPr marL="171450" lvl="0" indent="-171450">
              <a:buFont typeface="Arial" panose="020B0604020202020204" pitchFamily="34" charset="0"/>
              <a:buChar char="•"/>
            </a:pPr>
            <a:endParaRPr lang="en-CA" sz="1000" b="1" i="0" u="sng"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15</a:t>
            </a:fld>
            <a:endParaRPr lang="en-CA"/>
          </a:p>
        </p:txBody>
      </p:sp>
    </p:spTree>
    <p:extLst>
      <p:ext uri="{BB962C8B-B14F-4D97-AF65-F5344CB8AC3E}">
        <p14:creationId xmlns:p14="http://schemas.microsoft.com/office/powerpoint/2010/main" val="1111745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000" i="0" dirty="0" smtClean="0">
                <a:latin typeface="Arial" panose="020B0604020202020204" pitchFamily="34" charset="0"/>
                <a:cs typeface="Arial" panose="020B0604020202020204" pitchFamily="34" charset="0"/>
              </a:rPr>
              <a:t>Don’t forget</a:t>
            </a:r>
            <a:r>
              <a:rPr lang="en-CA" sz="1000" i="0" baseline="0" dirty="0" smtClean="0">
                <a:latin typeface="Arial" panose="020B0604020202020204" pitchFamily="34" charset="0"/>
                <a:cs typeface="Arial" panose="020B0604020202020204" pitchFamily="34" charset="0"/>
              </a:rPr>
              <a:t> to count colonies within 15 minutes of taking the Petri dishes out of the incubator to avoid colour fading</a:t>
            </a: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B8038A0-B979-4225-ABCA-490FECA964D6}" type="slidenum">
              <a:rPr lang="en-CA" smtClean="0"/>
              <a:t>16</a:t>
            </a:fld>
            <a:endParaRPr lang="en-CA"/>
          </a:p>
        </p:txBody>
      </p:sp>
    </p:spTree>
    <p:extLst>
      <p:ext uri="{BB962C8B-B14F-4D97-AF65-F5344CB8AC3E}">
        <p14:creationId xmlns:p14="http://schemas.microsoft.com/office/powerpoint/2010/main" val="111174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p:spPr>
        <p:txBody>
          <a:bodyPr/>
          <a:lstStyle/>
          <a:p>
            <a:pPr lvl="0"/>
            <a:endParaRPr lang="en-CA"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7020272" y="6381328"/>
            <a:ext cx="2133600" cy="476250"/>
          </a:xfrm>
          <a:prstGeom prst="rect">
            <a:avLst/>
          </a:prstGeom>
          <a:ln/>
        </p:spPr>
        <p:txBody>
          <a:bodyPr/>
          <a:lstStyle>
            <a:lvl1pPr algn="r">
              <a:defRPr sz="1400"/>
            </a:lvl1pPr>
          </a:lstStyle>
          <a:p>
            <a:pPr>
              <a:defRPr/>
            </a:pPr>
            <a:fld id="{1F6ACB13-05F5-4B34-B95F-F3FF469C2A1B}" type="slidenum">
              <a:rPr lang="en-US" altLang="en-US" smtClean="0"/>
              <a:pPr>
                <a:defRPr/>
              </a:pPr>
              <a:t>‹#›</a:t>
            </a:fld>
            <a:endParaRPr lang="en-US" altLang="en-US"/>
          </a:p>
        </p:txBody>
      </p:sp>
    </p:spTree>
    <p:extLst>
      <p:ext uri="{BB962C8B-B14F-4D97-AF65-F5344CB8AC3E}">
        <p14:creationId xmlns:p14="http://schemas.microsoft.com/office/powerpoint/2010/main" val="623413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dirty="0"/>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Videos%20and%20Audio/How%20a%20Bacterial%20Colony%20Forms.wmv"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hyperlink" Target="How%20big%20-%20cel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Colony Counting</a:t>
            </a:r>
          </a:p>
        </p:txBody>
      </p:sp>
      <p:pic>
        <p:nvPicPr>
          <p:cNvPr id="6" name="Picture 72" descr="t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24000"/>
            <a:ext cx="77724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90C5138D-4C5F-48AF-A64F-FBCEEBACA0DF}" type="slidenum">
              <a:rPr lang="en-US" smtClean="0"/>
              <a:pPr/>
              <a:t>10</a:t>
            </a:fld>
            <a:endParaRPr lang="en-US" dirty="0"/>
          </a:p>
        </p:txBody>
      </p:sp>
    </p:spTree>
    <p:extLst>
      <p:ext uri="{BB962C8B-B14F-4D97-AF65-F5344CB8AC3E}">
        <p14:creationId xmlns:p14="http://schemas.microsoft.com/office/powerpoint/2010/main" val="4158366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Colony Counter or Hand Tally Counter Clicker</a:t>
            </a:r>
            <a:endParaRPr lang="en-CA" dirty="0"/>
          </a:p>
        </p:txBody>
      </p:sp>
      <p:pic>
        <p:nvPicPr>
          <p:cNvPr id="4"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099" y="1747836"/>
            <a:ext cx="3590925" cy="3362325"/>
          </a:xfrm>
          <a:prstGeom prst="rect">
            <a:avLst/>
          </a:prstGeom>
        </p:spPr>
      </p:pic>
      <p:sp>
        <p:nvSpPr>
          <p:cNvPr id="6" name="TextBox 5"/>
          <p:cNvSpPr txBox="1"/>
          <p:nvPr/>
        </p:nvSpPr>
        <p:spPr>
          <a:xfrm>
            <a:off x="5436096" y="5078619"/>
            <a:ext cx="2952328" cy="584775"/>
          </a:xfrm>
          <a:prstGeom prst="rect">
            <a:avLst/>
          </a:prstGeom>
          <a:noFill/>
        </p:spPr>
        <p:txBody>
          <a:bodyPr wrap="square" rtlCol="0">
            <a:spAutoFit/>
          </a:bodyPr>
          <a:lstStyle/>
          <a:p>
            <a:r>
              <a:rPr lang="en-CA" sz="1600" b="1" dirty="0" smtClean="0"/>
              <a:t>Hand </a:t>
            </a:r>
            <a:r>
              <a:rPr lang="en-CA" sz="1600" b="1" dirty="0"/>
              <a:t>Tally Counter Clicker </a:t>
            </a:r>
          </a:p>
          <a:p>
            <a:r>
              <a:rPr lang="en-CA" sz="1600" dirty="0" smtClean="0"/>
              <a:t>Credit: Gadget Plus</a:t>
            </a:r>
            <a:endParaRPr lang="en-CA" sz="1600" dirty="0"/>
          </a:p>
        </p:txBody>
      </p:sp>
      <p:sp>
        <p:nvSpPr>
          <p:cNvPr id="7" name="TextBox 6"/>
          <p:cNvSpPr txBox="1"/>
          <p:nvPr/>
        </p:nvSpPr>
        <p:spPr>
          <a:xfrm>
            <a:off x="611560" y="1747837"/>
            <a:ext cx="3528392" cy="2246769"/>
          </a:xfrm>
          <a:prstGeom prst="rect">
            <a:avLst/>
          </a:prstGeom>
          <a:noFill/>
        </p:spPr>
        <p:txBody>
          <a:bodyPr wrap="square" rtlCol="0">
            <a:spAutoFit/>
          </a:bodyPr>
          <a:lstStyle/>
          <a:p>
            <a:pPr marL="285750" indent="-285750">
              <a:buFont typeface="Arial" panose="020B0604020202020204" pitchFamily="34" charset="0"/>
              <a:buChar char="•"/>
            </a:pPr>
            <a:r>
              <a:rPr lang="en-CA" sz="2800" dirty="0" smtClean="0"/>
              <a:t>It is helpful to use a hand tally counter </a:t>
            </a:r>
            <a:r>
              <a:rPr lang="en-CA" sz="2800" dirty="0"/>
              <a:t>c</a:t>
            </a:r>
            <a:r>
              <a:rPr lang="en-CA" sz="2800" dirty="0" smtClean="0"/>
              <a:t>licker for higher colony counts if available</a:t>
            </a:r>
            <a:endParaRPr lang="en-CA" sz="2800" dirty="0"/>
          </a:p>
        </p:txBody>
      </p:sp>
      <p:sp>
        <p:nvSpPr>
          <p:cNvPr id="8" name="Slide Number Placeholder 7"/>
          <p:cNvSpPr>
            <a:spLocks noGrp="1"/>
          </p:cNvSpPr>
          <p:nvPr>
            <p:ph type="sldNum" sz="quarter" idx="12"/>
          </p:nvPr>
        </p:nvSpPr>
        <p:spPr>
          <a:xfrm>
            <a:off x="7046912" y="6409134"/>
            <a:ext cx="2133600" cy="476250"/>
          </a:xfrm>
        </p:spPr>
        <p:txBody>
          <a:bodyPr/>
          <a:lstStyle/>
          <a:p>
            <a:pPr algn="r"/>
            <a:fld id="{696D6939-B8AB-415C-8E07-37773906FC33}" type="slidenum">
              <a:rPr lang="en-US" sz="1400"/>
              <a:pPr algn="r"/>
              <a:t>11</a:t>
            </a:fld>
            <a:endParaRPr lang="en-US" sz="1400"/>
          </a:p>
        </p:txBody>
      </p:sp>
    </p:spTree>
    <p:extLst>
      <p:ext uri="{BB962C8B-B14F-4D97-AF65-F5344CB8AC3E}">
        <p14:creationId xmlns:p14="http://schemas.microsoft.com/office/powerpoint/2010/main" val="3020780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Colony Counting</a:t>
            </a:r>
          </a:p>
        </p:txBody>
      </p:sp>
      <p:sp>
        <p:nvSpPr>
          <p:cNvPr id="6" name="Rectangle 3"/>
          <p:cNvSpPr txBox="1">
            <a:spLocks noChangeArrowheads="1"/>
          </p:cNvSpPr>
          <p:nvPr/>
        </p:nvSpPr>
        <p:spPr>
          <a:xfrm>
            <a:off x="457200" y="1484784"/>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lnSpc>
                <a:spcPct val="90000"/>
              </a:lnSpc>
            </a:pPr>
            <a:r>
              <a:rPr lang="en-US" altLang="en-US" kern="0" dirty="0" smtClean="0"/>
              <a:t>Record results as the number of colony forming units (CFU) per 100 mL</a:t>
            </a:r>
          </a:p>
          <a:p>
            <a:pPr lvl="1">
              <a:lnSpc>
                <a:spcPct val="90000"/>
              </a:lnSpc>
            </a:pPr>
            <a:r>
              <a:rPr lang="en-US" altLang="en-US" kern="0" dirty="0" smtClean="0"/>
              <a:t>E.g., 55 CFU/100 mL</a:t>
            </a:r>
          </a:p>
          <a:p>
            <a:pPr>
              <a:lnSpc>
                <a:spcPct val="90000"/>
              </a:lnSpc>
            </a:pPr>
            <a:r>
              <a:rPr lang="en-US" altLang="en-US" kern="0" dirty="0" smtClean="0"/>
              <a:t>Prefer plates to have between 20 and 80 colonies</a:t>
            </a:r>
          </a:p>
          <a:p>
            <a:pPr>
              <a:lnSpc>
                <a:spcPct val="90000"/>
              </a:lnSpc>
            </a:pPr>
            <a:r>
              <a:rPr lang="en-US" altLang="en-US" kern="0" dirty="0" smtClean="0"/>
              <a:t>Samples with &gt;200 colonies are considered </a:t>
            </a:r>
            <a:r>
              <a:rPr lang="en-US" altLang="en-US" u="sng" kern="0" dirty="0" smtClean="0"/>
              <a:t>too numerous to count</a:t>
            </a:r>
            <a:r>
              <a:rPr lang="en-US" altLang="en-US" kern="0" dirty="0" smtClean="0"/>
              <a:t> (TNTC)</a:t>
            </a:r>
          </a:p>
        </p:txBody>
      </p:sp>
      <p:sp>
        <p:nvSpPr>
          <p:cNvPr id="3" name="Slide Number Placeholder 2"/>
          <p:cNvSpPr>
            <a:spLocks noGrp="1"/>
          </p:cNvSpPr>
          <p:nvPr>
            <p:ph type="sldNum" sz="quarter" idx="12"/>
          </p:nvPr>
        </p:nvSpPr>
        <p:spPr/>
        <p:txBody>
          <a:bodyPr/>
          <a:lstStyle/>
          <a:p>
            <a:fld id="{90C5138D-4C5F-48AF-A64F-FBCEEBACA0DF}" type="slidenum">
              <a:rPr lang="en-US" smtClean="0"/>
              <a:pPr/>
              <a:t>12</a:t>
            </a:fld>
            <a:endParaRPr lang="en-US" dirty="0"/>
          </a:p>
        </p:txBody>
      </p:sp>
    </p:spTree>
    <p:extLst>
      <p:ext uri="{BB962C8B-B14F-4D97-AF65-F5344CB8AC3E}">
        <p14:creationId xmlns:p14="http://schemas.microsoft.com/office/powerpoint/2010/main" val="178301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Colony Counting Exercise</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r>
              <a:rPr lang="en-US" dirty="0" smtClean="0"/>
              <a:t>In pairs, study the </a:t>
            </a:r>
            <a:r>
              <a:rPr lang="en-US" dirty="0" err="1"/>
              <a:t>Coliscan</a:t>
            </a:r>
            <a:r>
              <a:rPr lang="en-US" dirty="0"/>
              <a:t> Colony Counting </a:t>
            </a:r>
            <a:r>
              <a:rPr lang="en-US" dirty="0" smtClean="0"/>
              <a:t>Guide</a:t>
            </a:r>
            <a:endParaRPr lang="en-CA" dirty="0"/>
          </a:p>
          <a:p>
            <a:pPr lvl="0"/>
            <a:r>
              <a:rPr lang="en-US" dirty="0" smtClean="0"/>
              <a:t>Count </a:t>
            </a:r>
            <a:r>
              <a:rPr lang="en-US" dirty="0"/>
              <a:t>the </a:t>
            </a:r>
            <a:r>
              <a:rPr lang="en-US" i="1" dirty="0"/>
              <a:t>E. coli</a:t>
            </a:r>
            <a:r>
              <a:rPr lang="en-US" dirty="0"/>
              <a:t> (dark blue/purple</a:t>
            </a:r>
            <a:r>
              <a:rPr lang="en-US" dirty="0" smtClean="0"/>
              <a:t>), then count the general </a:t>
            </a:r>
            <a:r>
              <a:rPr lang="en-US" dirty="0"/>
              <a:t>coliform (pink) </a:t>
            </a:r>
            <a:r>
              <a:rPr lang="en-US" dirty="0" smtClean="0"/>
              <a:t>colonies</a:t>
            </a:r>
            <a:endParaRPr lang="en-CA" dirty="0"/>
          </a:p>
          <a:p>
            <a:r>
              <a:rPr lang="en-US" dirty="0" smtClean="0"/>
              <a:t>Results will be recorded </a:t>
            </a:r>
            <a:r>
              <a:rPr lang="en-US" dirty="0"/>
              <a:t>on </a:t>
            </a:r>
            <a:r>
              <a:rPr lang="en-US" dirty="0" smtClean="0"/>
              <a:t>the flipchart </a:t>
            </a:r>
          </a:p>
          <a:p>
            <a:r>
              <a:rPr lang="en-US" dirty="0" smtClean="0"/>
              <a:t>Are there any differences in results?</a:t>
            </a:r>
          </a:p>
          <a:p>
            <a:r>
              <a:rPr lang="en-US" dirty="0" smtClean="0"/>
              <a:t>If yes, discuss </a:t>
            </a:r>
            <a:r>
              <a:rPr lang="en-US" dirty="0"/>
              <a:t>the differences in </a:t>
            </a:r>
            <a:r>
              <a:rPr lang="en-US" dirty="0" smtClean="0"/>
              <a:t>results.</a:t>
            </a:r>
            <a:endParaRPr lang="en-CA" dirty="0"/>
          </a:p>
        </p:txBody>
      </p:sp>
      <p:sp>
        <p:nvSpPr>
          <p:cNvPr id="3" name="Slide Number Placeholder 2"/>
          <p:cNvSpPr>
            <a:spLocks noGrp="1"/>
          </p:cNvSpPr>
          <p:nvPr>
            <p:ph type="sldNum" sz="quarter" idx="12"/>
          </p:nvPr>
        </p:nvSpPr>
        <p:spPr/>
        <p:txBody>
          <a:bodyPr/>
          <a:lstStyle/>
          <a:p>
            <a:fld id="{90C5138D-4C5F-48AF-A64F-FBCEEBACA0DF}" type="slidenum">
              <a:rPr lang="en-US" smtClean="0"/>
              <a:pPr/>
              <a:t>13</a:t>
            </a:fld>
            <a:endParaRPr lang="en-US" dirty="0"/>
          </a:p>
        </p:txBody>
      </p:sp>
    </p:spTree>
    <p:extLst>
      <p:ext uri="{BB962C8B-B14F-4D97-AF65-F5344CB8AC3E}">
        <p14:creationId xmlns:p14="http://schemas.microsoft.com/office/powerpoint/2010/main" val="2712084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Colony Counting Exercise</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5850" y="1212850"/>
            <a:ext cx="4432300" cy="4432300"/>
          </a:xfrm>
          <a:prstGeom prst="rect">
            <a:avLst/>
          </a:prstGeom>
        </p:spPr>
      </p:pic>
      <p:sp>
        <p:nvSpPr>
          <p:cNvPr id="4" name="Slide Number Placeholder 3"/>
          <p:cNvSpPr>
            <a:spLocks noGrp="1"/>
          </p:cNvSpPr>
          <p:nvPr>
            <p:ph type="sldNum" sz="quarter" idx="12"/>
          </p:nvPr>
        </p:nvSpPr>
        <p:spPr/>
        <p:txBody>
          <a:bodyPr/>
          <a:lstStyle/>
          <a:p>
            <a:fld id="{90C5138D-4C5F-48AF-A64F-FBCEEBACA0DF}" type="slidenum">
              <a:rPr lang="en-US" smtClean="0"/>
              <a:pPr/>
              <a:t>14</a:t>
            </a:fld>
            <a:endParaRPr lang="en-US" dirty="0"/>
          </a:p>
        </p:txBody>
      </p:sp>
      <p:sp>
        <p:nvSpPr>
          <p:cNvPr id="7" name="Rectangle 6"/>
          <p:cNvSpPr/>
          <p:nvPr/>
        </p:nvSpPr>
        <p:spPr>
          <a:xfrm>
            <a:off x="3264591" y="5785505"/>
            <a:ext cx="3313728" cy="646331"/>
          </a:xfrm>
          <a:prstGeom prst="rect">
            <a:avLst/>
          </a:prstGeom>
        </p:spPr>
        <p:txBody>
          <a:bodyPr wrap="none">
            <a:spAutoFit/>
          </a:bodyPr>
          <a:lstStyle/>
          <a:p>
            <a:r>
              <a:rPr lang="en-CA" altLang="en-US" kern="0" dirty="0" err="1" smtClean="0">
                <a:solidFill>
                  <a:srgbClr val="000000"/>
                </a:solidFill>
              </a:rPr>
              <a:t>Coliscan</a:t>
            </a:r>
            <a:r>
              <a:rPr lang="en-CA" altLang="en-US" kern="0" dirty="0" smtClean="0">
                <a:solidFill>
                  <a:srgbClr val="000000"/>
                </a:solidFill>
              </a:rPr>
              <a:t> colonies in Petri dish </a:t>
            </a:r>
          </a:p>
          <a:p>
            <a:r>
              <a:rPr lang="en-CA" altLang="en-US" kern="0" dirty="0" smtClean="0">
                <a:solidFill>
                  <a:srgbClr val="000000"/>
                </a:solidFill>
              </a:rPr>
              <a:t>(Credit: </a:t>
            </a:r>
            <a:r>
              <a:rPr lang="en-CA" altLang="en-US" kern="0" dirty="0" err="1" smtClean="0">
                <a:solidFill>
                  <a:srgbClr val="000000"/>
                </a:solidFill>
              </a:rPr>
              <a:t>Micrology</a:t>
            </a:r>
            <a:r>
              <a:rPr lang="en-CA" altLang="en-US" kern="0" dirty="0" smtClean="0">
                <a:solidFill>
                  <a:srgbClr val="000000"/>
                </a:solidFill>
              </a:rPr>
              <a:t> Labs)</a:t>
            </a:r>
            <a:endParaRPr lang="en-US" altLang="en-US" kern="0" dirty="0">
              <a:solidFill>
                <a:srgbClr val="000000"/>
              </a:solidFill>
            </a:endParaRPr>
          </a:p>
        </p:txBody>
      </p:sp>
    </p:spTree>
    <p:extLst>
      <p:ext uri="{BB962C8B-B14F-4D97-AF65-F5344CB8AC3E}">
        <p14:creationId xmlns:p14="http://schemas.microsoft.com/office/powerpoint/2010/main" val="802074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Colony Counting Exercise</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7" name="Rectangle 3"/>
          <p:cNvSpPr txBox="1">
            <a:spLocks noChangeArrowheads="1"/>
          </p:cNvSpPr>
          <p:nvPr/>
        </p:nvSpPr>
        <p:spPr>
          <a:xfrm>
            <a:off x="609600" y="17526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r>
              <a:rPr lang="en-CA" dirty="0" smtClean="0"/>
              <a:t>Answer:</a:t>
            </a:r>
          </a:p>
          <a:p>
            <a:pPr lvl="1"/>
            <a:r>
              <a:rPr lang="en-US" sz="3200" b="1" dirty="0" smtClean="0">
                <a:latin typeface="Arial" panose="020B0604020202020204" pitchFamily="34" charset="0"/>
                <a:cs typeface="Arial" panose="020B0604020202020204" pitchFamily="34" charset="0"/>
              </a:rPr>
              <a:t>22 </a:t>
            </a:r>
            <a:r>
              <a:rPr lang="en-US" sz="3200" b="1" i="1" dirty="0">
                <a:latin typeface="Arial" panose="020B0604020202020204" pitchFamily="34" charset="0"/>
                <a:cs typeface="Arial" panose="020B0604020202020204" pitchFamily="34" charset="0"/>
              </a:rPr>
              <a:t>E. coli </a:t>
            </a:r>
            <a:endParaRPr lang="en-US" sz="3200" b="1" i="1" dirty="0" smtClean="0">
              <a:latin typeface="Arial" panose="020B0604020202020204" pitchFamily="34" charset="0"/>
              <a:cs typeface="Arial" panose="020B0604020202020204" pitchFamily="34" charset="0"/>
            </a:endParaRPr>
          </a:p>
          <a:p>
            <a:pPr lvl="1"/>
            <a:r>
              <a:rPr lang="en-US" sz="3200" b="1" dirty="0" smtClean="0">
                <a:latin typeface="Arial" panose="020B0604020202020204" pitchFamily="34" charset="0"/>
                <a:cs typeface="Arial" panose="020B0604020202020204" pitchFamily="34" charset="0"/>
              </a:rPr>
              <a:t>30 </a:t>
            </a:r>
            <a:r>
              <a:rPr lang="en-US" sz="3200" b="1" dirty="0">
                <a:latin typeface="Arial" panose="020B0604020202020204" pitchFamily="34" charset="0"/>
                <a:cs typeface="Arial" panose="020B0604020202020204" pitchFamily="34" charset="0"/>
              </a:rPr>
              <a:t>general </a:t>
            </a:r>
            <a:r>
              <a:rPr lang="en-US" sz="3200" b="1" dirty="0" smtClean="0">
                <a:latin typeface="Arial" panose="020B0604020202020204" pitchFamily="34" charset="0"/>
                <a:cs typeface="Arial" panose="020B0604020202020204" pitchFamily="34" charset="0"/>
              </a:rPr>
              <a:t>coliforms</a:t>
            </a:r>
          </a:p>
          <a:p>
            <a:pPr marL="457200" lvl="1" indent="0">
              <a:buNone/>
            </a:pPr>
            <a:endParaRPr lang="en-CA" b="1" dirty="0">
              <a:latin typeface="Arial" panose="020B0604020202020204" pitchFamily="34" charset="0"/>
              <a:cs typeface="Arial" panose="020B0604020202020204" pitchFamily="34" charset="0"/>
            </a:endParaRPr>
          </a:p>
          <a:p>
            <a:pPr lvl="1"/>
            <a:endParaRPr lang="en-CA" dirty="0" smtClean="0"/>
          </a:p>
          <a:p>
            <a:pPr lvl="1"/>
            <a:endParaRPr lang="en-CA" dirty="0"/>
          </a:p>
        </p:txBody>
      </p:sp>
      <p:sp>
        <p:nvSpPr>
          <p:cNvPr id="3" name="Slide Number Placeholder 2"/>
          <p:cNvSpPr>
            <a:spLocks noGrp="1"/>
          </p:cNvSpPr>
          <p:nvPr>
            <p:ph type="sldNum" sz="quarter" idx="12"/>
          </p:nvPr>
        </p:nvSpPr>
        <p:spPr/>
        <p:txBody>
          <a:bodyPr/>
          <a:lstStyle/>
          <a:p>
            <a:fld id="{90C5138D-4C5F-48AF-A64F-FBCEEBACA0DF}" type="slidenum">
              <a:rPr lang="en-US" smtClean="0"/>
              <a:pPr/>
              <a:t>15</a:t>
            </a:fld>
            <a:endParaRPr lang="en-US" dirty="0"/>
          </a:p>
        </p:txBody>
      </p:sp>
    </p:spTree>
    <p:extLst>
      <p:ext uri="{BB962C8B-B14F-4D97-AF65-F5344CB8AC3E}">
        <p14:creationId xmlns:p14="http://schemas.microsoft.com/office/powerpoint/2010/main" val="13792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a:t>Review</a:t>
            </a:r>
            <a:endParaRPr lang="en-US" altLang="en-US" b="1" kern="0" dirty="0" smtClean="0"/>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7" name="Rectangle 3"/>
          <p:cNvSpPr txBox="1">
            <a:spLocks noChangeArrowheads="1"/>
          </p:cNvSpPr>
          <p:nvPr/>
        </p:nvSpPr>
        <p:spPr>
          <a:xfrm>
            <a:off x="609600" y="17526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r>
              <a:rPr lang="en-CA" dirty="0" smtClean="0"/>
              <a:t>What colour are fecal coliforms grown on MLSB?</a:t>
            </a:r>
          </a:p>
          <a:p>
            <a:pPr lvl="0"/>
            <a:r>
              <a:rPr lang="en-CA" dirty="0" smtClean="0"/>
              <a:t>Answer:</a:t>
            </a:r>
          </a:p>
          <a:p>
            <a:pPr lvl="1"/>
            <a:r>
              <a:rPr lang="en-US" sz="3200" b="1" dirty="0" smtClean="0">
                <a:latin typeface="Arial" panose="020B0604020202020204" pitchFamily="34" charset="0"/>
                <a:cs typeface="Arial" panose="020B0604020202020204" pitchFamily="34" charset="0"/>
              </a:rPr>
              <a:t>Yellow	</a:t>
            </a:r>
          </a:p>
          <a:p>
            <a:pPr marL="457200" lvl="1" indent="0">
              <a:buNone/>
            </a:pPr>
            <a:endParaRPr lang="en-CA" b="1" dirty="0">
              <a:latin typeface="Arial" panose="020B0604020202020204" pitchFamily="34" charset="0"/>
              <a:cs typeface="Arial" panose="020B0604020202020204" pitchFamily="34" charset="0"/>
            </a:endParaRPr>
          </a:p>
          <a:p>
            <a:pPr lvl="1"/>
            <a:endParaRPr lang="en-CA" dirty="0" smtClean="0"/>
          </a:p>
          <a:p>
            <a:pPr lvl="1"/>
            <a:endParaRPr lang="en-CA" dirty="0"/>
          </a:p>
        </p:txBody>
      </p:sp>
      <p:sp>
        <p:nvSpPr>
          <p:cNvPr id="3" name="Slide Number Placeholder 2"/>
          <p:cNvSpPr>
            <a:spLocks noGrp="1"/>
          </p:cNvSpPr>
          <p:nvPr>
            <p:ph type="sldNum" sz="quarter" idx="12"/>
          </p:nvPr>
        </p:nvSpPr>
        <p:spPr/>
        <p:txBody>
          <a:bodyPr/>
          <a:lstStyle/>
          <a:p>
            <a:fld id="{90C5138D-4C5F-48AF-A64F-FBCEEBACA0DF}" type="slidenum">
              <a:rPr lang="en-US" smtClean="0"/>
              <a:pPr/>
              <a:t>16</a:t>
            </a:fld>
            <a:endParaRPr lang="en-US" dirty="0"/>
          </a:p>
        </p:txBody>
      </p:sp>
    </p:spTree>
    <p:extLst>
      <p:ext uri="{BB962C8B-B14F-4D97-AF65-F5344CB8AC3E}">
        <p14:creationId xmlns:p14="http://schemas.microsoft.com/office/powerpoint/2010/main" val="39438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0C5138D-4C5F-48AF-A64F-FBCEEBACA0DF}" type="slidenum">
              <a:rPr lang="en-US" smtClean="0"/>
              <a:pPr/>
              <a:t>2</a:t>
            </a:fld>
            <a:endParaRPr lang="en-US" dirty="0"/>
          </a:p>
        </p:txBody>
      </p:sp>
      <p:sp>
        <p:nvSpPr>
          <p:cNvPr id="3" name="Rectangle 2"/>
          <p:cNvSpPr/>
          <p:nvPr/>
        </p:nvSpPr>
        <p:spPr>
          <a:xfrm>
            <a:off x="1115616" y="1700808"/>
            <a:ext cx="6552728" cy="4327338"/>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12: Colony Counting</a:t>
            </a:r>
            <a:r>
              <a:rPr lang="en-US" sz="3200" kern="0" dirty="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Drinking Water Quality Testing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spTree>
    <p:extLst>
      <p:ext uri="{BB962C8B-B14F-4D97-AF65-F5344CB8AC3E}">
        <p14:creationId xmlns:p14="http://schemas.microsoft.com/office/powerpoint/2010/main" val="203136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844824"/>
            <a:ext cx="7772400" cy="1470025"/>
          </a:xfrm>
        </p:spPr>
        <p:txBody>
          <a:bodyPr/>
          <a:lstStyle/>
          <a:p>
            <a:r>
              <a:rPr lang="en-US" b="1" dirty="0" smtClean="0">
                <a:solidFill>
                  <a:schemeClr val="accent2"/>
                </a:solidFill>
              </a:rPr>
              <a:t>Colony Counting</a:t>
            </a:r>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4294967295"/>
          </p:nvPr>
        </p:nvSpPr>
        <p:spPr>
          <a:xfrm>
            <a:off x="467544" y="1567333"/>
            <a:ext cx="8229600" cy="4525963"/>
          </a:xfrm>
        </p:spPr>
        <p:txBody>
          <a:bodyPr/>
          <a:lstStyle/>
          <a:p>
            <a:pPr marL="514350" lvl="0" indent="-514350">
              <a:buFont typeface="+mj-lt"/>
              <a:buAutoNum type="arabicPeriod"/>
            </a:pPr>
            <a:r>
              <a:rPr lang="en-US" dirty="0"/>
              <a:t>Count bacterial colonies </a:t>
            </a:r>
            <a:endParaRPr lang="en-US" dirty="0" smtClean="0"/>
          </a:p>
          <a:p>
            <a:pPr marL="514350" lvl="0" indent="-514350">
              <a:buFont typeface="+mj-lt"/>
              <a:buAutoNum type="arabicPeriod"/>
            </a:pPr>
            <a:r>
              <a:rPr lang="en-US" dirty="0" smtClean="0"/>
              <a:t>Discuss </a:t>
            </a:r>
            <a:r>
              <a:rPr lang="en-US" dirty="0"/>
              <a:t>error and variation in colony counts </a:t>
            </a:r>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6974904" y="6381750"/>
            <a:ext cx="2133600" cy="476250"/>
          </a:xfrm>
        </p:spPr>
        <p:txBody>
          <a:bodyPr/>
          <a:lstStyle/>
          <a:p>
            <a:pPr algn="r"/>
            <a:fld id="{696D6939-B8AB-415C-8E07-37773906FC33}" type="slidenum">
              <a:rPr lang="en-US" sz="1400" smtClean="0"/>
              <a:pPr algn="r"/>
              <a:t>4</a:t>
            </a:fld>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p:nvPr>
        </p:nvSpPr>
        <p:spPr>
          <a:xfrm>
            <a:off x="457200" y="2971800"/>
            <a:ext cx="8229600" cy="1143000"/>
          </a:xfrm>
        </p:spPr>
        <p:txBody>
          <a:bodyPr/>
          <a:lstStyle/>
          <a:p>
            <a:pPr eaLnBrk="1" hangingPunct="1"/>
            <a:r>
              <a:rPr lang="en-US" altLang="en-US" dirty="0" smtClean="0">
                <a:hlinkClick r:id="rId3" action="ppaction://hlinkfile"/>
              </a:rPr>
              <a:t>How a Bacterial Colony Forms</a:t>
            </a:r>
            <a:endParaRPr lang="en-US" altLang="en-US" dirty="0" smtClean="0">
              <a:hlinkClick r:id="rId4" action="ppaction://hlinkfile"/>
            </a:endParaRPr>
          </a:p>
        </p:txBody>
      </p:sp>
      <p:sp>
        <p:nvSpPr>
          <p:cNvPr id="2" name="Slide Number Placeholder 1"/>
          <p:cNvSpPr>
            <a:spLocks noGrp="1"/>
          </p:cNvSpPr>
          <p:nvPr>
            <p:ph type="sldNum" sz="quarter" idx="12"/>
          </p:nvPr>
        </p:nvSpPr>
        <p:spPr/>
        <p:txBody>
          <a:bodyPr/>
          <a:lstStyle/>
          <a:p>
            <a:pPr>
              <a:defRPr/>
            </a:pPr>
            <a:fld id="{1F6ACB13-05F5-4B34-B95F-F3FF469C2A1B}" type="slidenum">
              <a:rPr lang="en-US" altLang="en-US" smtClean="0"/>
              <a:pPr>
                <a:defRPr/>
              </a:pPr>
              <a:t>5</a:t>
            </a:fld>
            <a:endParaRPr lang="en-US" altLang="en-US"/>
          </a:p>
        </p:txBody>
      </p:sp>
      <p:pic>
        <p:nvPicPr>
          <p:cNvPr id="4" name="Picture 4" descr="CAWST Colour - no text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435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Sample Petri Dish (m-ColiBlue24)</a:t>
            </a:r>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a:xfrm>
            <a:off x="339725" y="1736990"/>
            <a:ext cx="3873500" cy="38412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7"/>
          <p:cNvSpPr txBox="1">
            <a:spLocks noChangeArrowheads="1"/>
          </p:cNvSpPr>
          <p:nvPr/>
        </p:nvSpPr>
        <p:spPr>
          <a:xfrm>
            <a:off x="4427984" y="1404710"/>
            <a:ext cx="4536504"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CA" altLang="en-US" kern="0" dirty="0" smtClean="0">
                <a:solidFill>
                  <a:srgbClr val="000000"/>
                </a:solidFill>
              </a:rPr>
              <a:t>m-ColiBlue24 culture media (blue liquid)</a:t>
            </a:r>
          </a:p>
          <a:p>
            <a:r>
              <a:rPr lang="en-CA" altLang="en-US" i="1" kern="0" dirty="0" smtClean="0">
                <a:solidFill>
                  <a:srgbClr val="000000"/>
                </a:solidFill>
              </a:rPr>
              <a:t>E. coli</a:t>
            </a:r>
            <a:r>
              <a:rPr lang="en-CA" altLang="en-US" kern="0" dirty="0" smtClean="0">
                <a:solidFill>
                  <a:srgbClr val="000000"/>
                </a:solidFill>
              </a:rPr>
              <a:t> appear as </a:t>
            </a:r>
            <a:r>
              <a:rPr lang="en-CA" altLang="en-US" b="1" kern="0" dirty="0" smtClean="0">
                <a:solidFill>
                  <a:srgbClr val="000000"/>
                </a:solidFill>
              </a:rPr>
              <a:t>blue</a:t>
            </a:r>
            <a:r>
              <a:rPr lang="en-CA" altLang="en-US" kern="0" dirty="0" smtClean="0">
                <a:solidFill>
                  <a:srgbClr val="000000"/>
                </a:solidFill>
              </a:rPr>
              <a:t> dots </a:t>
            </a:r>
          </a:p>
          <a:p>
            <a:r>
              <a:rPr lang="en-CA" altLang="en-US" kern="0" dirty="0" smtClean="0">
                <a:solidFill>
                  <a:srgbClr val="000000"/>
                </a:solidFill>
              </a:rPr>
              <a:t>General coliform</a:t>
            </a:r>
            <a:r>
              <a:rPr lang="en-CA" altLang="en-US" u="sng" kern="0" dirty="0" smtClean="0">
                <a:solidFill>
                  <a:srgbClr val="000000"/>
                </a:solidFill>
              </a:rPr>
              <a:t> </a:t>
            </a:r>
            <a:r>
              <a:rPr lang="en-CA" altLang="en-US" kern="0" dirty="0" smtClean="0">
                <a:solidFill>
                  <a:srgbClr val="000000"/>
                </a:solidFill>
              </a:rPr>
              <a:t>appear as </a:t>
            </a:r>
            <a:r>
              <a:rPr lang="en-CA" altLang="en-US" b="1" kern="0" dirty="0" smtClean="0">
                <a:solidFill>
                  <a:srgbClr val="000000"/>
                </a:solidFill>
              </a:rPr>
              <a:t>red</a:t>
            </a:r>
            <a:r>
              <a:rPr lang="en-CA" altLang="en-US" kern="0" dirty="0" smtClean="0">
                <a:solidFill>
                  <a:srgbClr val="000000"/>
                </a:solidFill>
              </a:rPr>
              <a:t> dots</a:t>
            </a:r>
          </a:p>
          <a:p>
            <a:r>
              <a:rPr lang="en-CA" altLang="en-US" kern="0" dirty="0" smtClean="0">
                <a:solidFill>
                  <a:srgbClr val="000000"/>
                </a:solidFill>
              </a:rPr>
              <a:t>Total coliforms = blue + red dots</a:t>
            </a:r>
            <a:endParaRPr lang="en-US" altLang="en-US" kern="0" dirty="0" smtClean="0">
              <a:solidFill>
                <a:srgbClr val="000000"/>
              </a:solidFill>
            </a:endParaRPr>
          </a:p>
        </p:txBody>
      </p:sp>
      <p:sp>
        <p:nvSpPr>
          <p:cNvPr id="3" name="Slide Number Placeholder 2"/>
          <p:cNvSpPr>
            <a:spLocks noGrp="1"/>
          </p:cNvSpPr>
          <p:nvPr>
            <p:ph type="sldNum" sz="quarter" idx="12"/>
          </p:nvPr>
        </p:nvSpPr>
        <p:spPr/>
        <p:txBody>
          <a:bodyPr/>
          <a:lstStyle/>
          <a:p>
            <a:fld id="{90C5138D-4C5F-48AF-A64F-FBCEEBACA0DF}" type="slidenum">
              <a:rPr lang="en-US" smtClean="0"/>
              <a:pPr/>
              <a:t>6</a:t>
            </a:fld>
            <a:endParaRPr lang="en-US" dirty="0"/>
          </a:p>
        </p:txBody>
      </p:sp>
      <p:sp>
        <p:nvSpPr>
          <p:cNvPr id="4" name="Rectangle 3"/>
          <p:cNvSpPr/>
          <p:nvPr/>
        </p:nvSpPr>
        <p:spPr>
          <a:xfrm>
            <a:off x="604639" y="5578210"/>
            <a:ext cx="3813865" cy="646331"/>
          </a:xfrm>
          <a:prstGeom prst="rect">
            <a:avLst/>
          </a:prstGeom>
        </p:spPr>
        <p:txBody>
          <a:bodyPr wrap="none">
            <a:spAutoFit/>
          </a:bodyPr>
          <a:lstStyle/>
          <a:p>
            <a:r>
              <a:rPr lang="en-CA" altLang="en-US" kern="0" dirty="0" smtClean="0">
                <a:solidFill>
                  <a:srgbClr val="000000"/>
                </a:solidFill>
              </a:rPr>
              <a:t>M-</a:t>
            </a:r>
            <a:r>
              <a:rPr lang="en-CA" altLang="en-US" kern="0" dirty="0" err="1" smtClean="0">
                <a:solidFill>
                  <a:srgbClr val="000000"/>
                </a:solidFill>
              </a:rPr>
              <a:t>ColiBlue</a:t>
            </a:r>
            <a:r>
              <a:rPr lang="en-CA" altLang="en-US" kern="0" dirty="0" smtClean="0">
                <a:solidFill>
                  <a:srgbClr val="000000"/>
                </a:solidFill>
              </a:rPr>
              <a:t> 24 colonies in Petri dish</a:t>
            </a:r>
          </a:p>
          <a:p>
            <a:r>
              <a:rPr lang="en-CA" altLang="en-US" kern="0" dirty="0" smtClean="0">
                <a:solidFill>
                  <a:srgbClr val="000000"/>
                </a:solidFill>
              </a:rPr>
              <a:t>(Credit: </a:t>
            </a:r>
            <a:r>
              <a:rPr lang="en-CA" altLang="en-US" kern="0" dirty="0" err="1" smtClean="0">
                <a:solidFill>
                  <a:srgbClr val="000000"/>
                </a:solidFill>
              </a:rPr>
              <a:t>Hach</a:t>
            </a:r>
            <a:r>
              <a:rPr lang="en-CA" altLang="en-US" kern="0" dirty="0" smtClean="0">
                <a:solidFill>
                  <a:srgbClr val="000000"/>
                </a:solidFill>
              </a:rPr>
              <a:t>)</a:t>
            </a:r>
            <a:endParaRPr lang="en-US" altLang="en-US" kern="0" dirty="0">
              <a:solidFill>
                <a:srgbClr val="000000"/>
              </a:solidFill>
            </a:endParaRPr>
          </a:p>
        </p:txBody>
      </p:sp>
    </p:spTree>
    <p:extLst>
      <p:ext uri="{BB962C8B-B14F-4D97-AF65-F5344CB8AC3E}">
        <p14:creationId xmlns:p14="http://schemas.microsoft.com/office/powerpoint/2010/main" val="2490413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Sample Petri Dish (</a:t>
            </a:r>
            <a:r>
              <a:rPr lang="en-US" altLang="en-US" b="1" kern="0" dirty="0" err="1" smtClean="0"/>
              <a:t>Coliscan</a:t>
            </a:r>
            <a:r>
              <a:rPr lang="en-US" altLang="en-US" b="1" kern="0" dirty="0" smtClean="0"/>
              <a:t>)</a:t>
            </a:r>
          </a:p>
        </p:txBody>
      </p:sp>
      <p:sp>
        <p:nvSpPr>
          <p:cNvPr id="6" name="Rectangle 4"/>
          <p:cNvSpPr txBox="1">
            <a:spLocks noChangeArrowheads="1"/>
          </p:cNvSpPr>
          <p:nvPr/>
        </p:nvSpPr>
        <p:spPr>
          <a:xfrm>
            <a:off x="4724400" y="1124744"/>
            <a:ext cx="4267200"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CA" altLang="en-US" kern="0" dirty="0" err="1" smtClean="0">
                <a:solidFill>
                  <a:srgbClr val="000000"/>
                </a:solidFill>
              </a:rPr>
              <a:t>Coliscan</a:t>
            </a:r>
            <a:r>
              <a:rPr lang="en-CA" altLang="en-US" kern="0" dirty="0" smtClean="0">
                <a:solidFill>
                  <a:srgbClr val="000000"/>
                </a:solidFill>
              </a:rPr>
              <a:t> media (light yellow liquid)</a:t>
            </a:r>
          </a:p>
          <a:p>
            <a:r>
              <a:rPr lang="en-CA" altLang="en-US" i="1" kern="0" dirty="0" smtClean="0">
                <a:solidFill>
                  <a:srgbClr val="000000"/>
                </a:solidFill>
              </a:rPr>
              <a:t>E. coli</a:t>
            </a:r>
            <a:r>
              <a:rPr lang="en-CA" altLang="en-US" kern="0" dirty="0" smtClean="0">
                <a:solidFill>
                  <a:srgbClr val="000000"/>
                </a:solidFill>
              </a:rPr>
              <a:t> appear as </a:t>
            </a:r>
            <a:r>
              <a:rPr lang="en-CA" altLang="en-US" b="1" kern="0" dirty="0" smtClean="0">
                <a:solidFill>
                  <a:srgbClr val="000000"/>
                </a:solidFill>
              </a:rPr>
              <a:t>dark blue </a:t>
            </a:r>
            <a:r>
              <a:rPr lang="en-CA" altLang="en-US" kern="0" dirty="0" smtClean="0">
                <a:solidFill>
                  <a:srgbClr val="000000"/>
                </a:solidFill>
              </a:rPr>
              <a:t>to </a:t>
            </a:r>
            <a:r>
              <a:rPr lang="en-CA" altLang="en-US" b="1" kern="0" dirty="0" smtClean="0">
                <a:solidFill>
                  <a:srgbClr val="000000"/>
                </a:solidFill>
              </a:rPr>
              <a:t>purple</a:t>
            </a:r>
            <a:r>
              <a:rPr lang="en-CA" altLang="en-US" kern="0" dirty="0" smtClean="0">
                <a:solidFill>
                  <a:srgbClr val="000000"/>
                </a:solidFill>
              </a:rPr>
              <a:t> dots </a:t>
            </a:r>
          </a:p>
          <a:p>
            <a:r>
              <a:rPr lang="en-CA" altLang="en-US" kern="0" dirty="0" smtClean="0">
                <a:solidFill>
                  <a:srgbClr val="000000"/>
                </a:solidFill>
              </a:rPr>
              <a:t>General coliforms</a:t>
            </a:r>
            <a:r>
              <a:rPr lang="en-CA" altLang="en-US" u="sng" kern="0" dirty="0" smtClean="0">
                <a:solidFill>
                  <a:srgbClr val="000000"/>
                </a:solidFill>
              </a:rPr>
              <a:t> </a:t>
            </a:r>
            <a:r>
              <a:rPr lang="en-CA" altLang="en-US" kern="0" dirty="0" smtClean="0">
                <a:solidFill>
                  <a:srgbClr val="000000"/>
                </a:solidFill>
              </a:rPr>
              <a:t>appear as </a:t>
            </a:r>
            <a:r>
              <a:rPr lang="en-CA" altLang="en-US" b="1" kern="0" dirty="0" smtClean="0">
                <a:solidFill>
                  <a:srgbClr val="000000"/>
                </a:solidFill>
              </a:rPr>
              <a:t>pink</a:t>
            </a:r>
            <a:r>
              <a:rPr lang="en-CA" altLang="en-US" kern="0" dirty="0" smtClean="0">
                <a:solidFill>
                  <a:srgbClr val="000000"/>
                </a:solidFill>
              </a:rPr>
              <a:t> dots</a:t>
            </a:r>
          </a:p>
          <a:p>
            <a:r>
              <a:rPr lang="en-CA" altLang="en-US" kern="0" dirty="0">
                <a:solidFill>
                  <a:srgbClr val="000000"/>
                </a:solidFill>
              </a:rPr>
              <a:t>Total coliforms = </a:t>
            </a:r>
            <a:r>
              <a:rPr lang="en-CA" altLang="en-US" kern="0" dirty="0" smtClean="0">
                <a:solidFill>
                  <a:srgbClr val="000000"/>
                </a:solidFill>
              </a:rPr>
              <a:t>dark blue/purple </a:t>
            </a:r>
            <a:r>
              <a:rPr lang="en-CA" altLang="en-US" kern="0" dirty="0">
                <a:solidFill>
                  <a:srgbClr val="000000"/>
                </a:solidFill>
              </a:rPr>
              <a:t>+ </a:t>
            </a:r>
            <a:r>
              <a:rPr lang="en-CA" altLang="en-US" kern="0" dirty="0" smtClean="0">
                <a:solidFill>
                  <a:srgbClr val="000000"/>
                </a:solidFill>
              </a:rPr>
              <a:t>pink dots</a:t>
            </a:r>
            <a:endParaRPr lang="en-US" altLang="en-US" kern="0" dirty="0">
              <a:solidFill>
                <a:srgbClr val="000000"/>
              </a:solidFill>
            </a:endParaRPr>
          </a:p>
          <a:p>
            <a:endParaRPr lang="en-US" altLang="en-US" kern="0" dirty="0" smtClean="0">
              <a:solidFill>
                <a:srgbClr val="000000"/>
              </a:solidFill>
            </a:endParaRPr>
          </a:p>
        </p:txBody>
      </p:sp>
      <p:pic>
        <p:nvPicPr>
          <p:cNvPr id="7" name="Picture 9"/>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91601" y="1600200"/>
            <a:ext cx="3322147"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0C5138D-4C5F-48AF-A64F-FBCEEBACA0DF}" type="slidenum">
              <a:rPr lang="en-US" smtClean="0"/>
              <a:pPr/>
              <a:t>7</a:t>
            </a:fld>
            <a:endParaRPr lang="en-US" dirty="0"/>
          </a:p>
        </p:txBody>
      </p:sp>
      <p:sp>
        <p:nvSpPr>
          <p:cNvPr id="4" name="Rectangle 3"/>
          <p:cNvSpPr/>
          <p:nvPr/>
        </p:nvSpPr>
        <p:spPr>
          <a:xfrm>
            <a:off x="719320" y="4933950"/>
            <a:ext cx="3294428" cy="646331"/>
          </a:xfrm>
          <a:prstGeom prst="rect">
            <a:avLst/>
          </a:prstGeom>
        </p:spPr>
        <p:txBody>
          <a:bodyPr wrap="square">
            <a:spAutoFit/>
          </a:bodyPr>
          <a:lstStyle/>
          <a:p>
            <a:r>
              <a:rPr lang="en-CA" altLang="en-US" kern="0" dirty="0" err="1" smtClean="0">
                <a:solidFill>
                  <a:srgbClr val="000000"/>
                </a:solidFill>
              </a:rPr>
              <a:t>Coliscan</a:t>
            </a:r>
            <a:r>
              <a:rPr lang="en-CA" altLang="en-US" kern="0" dirty="0" smtClean="0">
                <a:solidFill>
                  <a:srgbClr val="000000"/>
                </a:solidFill>
              </a:rPr>
              <a:t> colonies in Petri dish </a:t>
            </a:r>
          </a:p>
          <a:p>
            <a:r>
              <a:rPr lang="en-CA" altLang="en-US" kern="0" dirty="0" smtClean="0">
                <a:solidFill>
                  <a:srgbClr val="000000"/>
                </a:solidFill>
              </a:rPr>
              <a:t>(Credit: </a:t>
            </a:r>
            <a:r>
              <a:rPr lang="en-CA" altLang="en-US" kern="0" dirty="0" err="1" smtClean="0">
                <a:solidFill>
                  <a:srgbClr val="000000"/>
                </a:solidFill>
              </a:rPr>
              <a:t>Micrology</a:t>
            </a:r>
            <a:r>
              <a:rPr lang="en-CA" altLang="en-US" kern="0" dirty="0" smtClean="0">
                <a:solidFill>
                  <a:srgbClr val="000000"/>
                </a:solidFill>
              </a:rPr>
              <a:t> Labs)</a:t>
            </a:r>
            <a:endParaRPr lang="en-US" altLang="en-US" kern="0" dirty="0">
              <a:solidFill>
                <a:srgbClr val="000000"/>
              </a:solidFill>
            </a:endParaRPr>
          </a:p>
        </p:txBody>
      </p:sp>
    </p:spTree>
    <p:extLst>
      <p:ext uri="{BB962C8B-B14F-4D97-AF65-F5344CB8AC3E}">
        <p14:creationId xmlns:p14="http://schemas.microsoft.com/office/powerpoint/2010/main" val="2441088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Sample Petri Dish (MLSB)</a:t>
            </a:r>
          </a:p>
        </p:txBody>
      </p:sp>
      <p:sp>
        <p:nvSpPr>
          <p:cNvPr id="6" name="Rectangle 4"/>
          <p:cNvSpPr txBox="1">
            <a:spLocks noChangeArrowheads="1"/>
          </p:cNvSpPr>
          <p:nvPr/>
        </p:nvSpPr>
        <p:spPr>
          <a:xfrm>
            <a:off x="4635729" y="1600200"/>
            <a:ext cx="4355871"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CA" altLang="en-US" sz="2800" kern="0" dirty="0">
                <a:solidFill>
                  <a:srgbClr val="000000"/>
                </a:solidFill>
              </a:rPr>
              <a:t>Membrane Lauryl Sulphate Broth </a:t>
            </a:r>
            <a:r>
              <a:rPr lang="en-CA" altLang="en-US" sz="2800" kern="0" dirty="0" smtClean="0">
                <a:solidFill>
                  <a:srgbClr val="000000"/>
                </a:solidFill>
              </a:rPr>
              <a:t>(MLSB) (magenta-red </a:t>
            </a:r>
            <a:r>
              <a:rPr lang="en-CA" altLang="en-US" sz="2800" kern="0" dirty="0">
                <a:solidFill>
                  <a:srgbClr val="000000"/>
                </a:solidFill>
              </a:rPr>
              <a:t>liquid)</a:t>
            </a:r>
          </a:p>
          <a:p>
            <a:r>
              <a:rPr lang="en-CA" altLang="en-US" sz="2800" i="1" kern="0" dirty="0">
                <a:solidFill>
                  <a:srgbClr val="000000"/>
                </a:solidFill>
              </a:rPr>
              <a:t>E. coli</a:t>
            </a:r>
            <a:r>
              <a:rPr lang="en-CA" altLang="en-US" sz="2800" kern="0" dirty="0">
                <a:solidFill>
                  <a:srgbClr val="000000"/>
                </a:solidFill>
              </a:rPr>
              <a:t> appear as </a:t>
            </a:r>
            <a:r>
              <a:rPr lang="en-CA" altLang="en-US" sz="2800" b="1" kern="0" dirty="0">
                <a:solidFill>
                  <a:srgbClr val="000000"/>
                </a:solidFill>
              </a:rPr>
              <a:t>bright yellow</a:t>
            </a:r>
            <a:r>
              <a:rPr lang="en-CA" altLang="en-US" sz="2800" kern="0" dirty="0">
                <a:solidFill>
                  <a:srgbClr val="000000"/>
                </a:solidFill>
              </a:rPr>
              <a:t> dots </a:t>
            </a:r>
            <a:r>
              <a:rPr lang="en-CA" altLang="en-US" sz="2800" kern="0" dirty="0" smtClean="0">
                <a:solidFill>
                  <a:srgbClr val="000000"/>
                </a:solidFill>
              </a:rPr>
              <a:t>when incubated at 44°C</a:t>
            </a:r>
          </a:p>
          <a:p>
            <a:r>
              <a:rPr lang="en-CA" altLang="en-US" sz="2800" kern="0" dirty="0" smtClean="0">
                <a:solidFill>
                  <a:srgbClr val="000000"/>
                </a:solidFill>
              </a:rPr>
              <a:t>General coliforms appear as </a:t>
            </a:r>
            <a:r>
              <a:rPr lang="en-CA" altLang="en-US" sz="2800" b="1" kern="0" dirty="0" smtClean="0">
                <a:solidFill>
                  <a:srgbClr val="000000"/>
                </a:solidFill>
              </a:rPr>
              <a:t>bright yellow </a:t>
            </a:r>
            <a:r>
              <a:rPr lang="en-CA" altLang="en-US" sz="2800" kern="0" dirty="0" smtClean="0">
                <a:solidFill>
                  <a:srgbClr val="000000"/>
                </a:solidFill>
              </a:rPr>
              <a:t>dots when incubated at 37°C</a:t>
            </a:r>
            <a:endParaRPr lang="en-CA" altLang="en-US" sz="2800" kern="0" dirty="0">
              <a:solidFill>
                <a:srgbClr val="000000"/>
              </a:solidFill>
            </a:endParaRPr>
          </a:p>
          <a:p>
            <a:endParaRPr lang="en-CA" altLang="en-US" kern="0" dirty="0">
              <a:solidFill>
                <a:srgbClr val="000000"/>
              </a:solidFill>
            </a:endParaRPr>
          </a:p>
        </p:txBody>
      </p:sp>
      <p:pic>
        <p:nvPicPr>
          <p:cNvPr id="7" name="Picture 9"/>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39552" y="1629936"/>
            <a:ext cx="3944128" cy="3887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0C5138D-4C5F-48AF-A64F-FBCEEBACA0DF}" type="slidenum">
              <a:rPr lang="en-US" smtClean="0"/>
              <a:pPr/>
              <a:t>8</a:t>
            </a:fld>
            <a:endParaRPr lang="en-US" dirty="0"/>
          </a:p>
        </p:txBody>
      </p:sp>
      <p:sp>
        <p:nvSpPr>
          <p:cNvPr id="4" name="Rectangle 3"/>
          <p:cNvSpPr/>
          <p:nvPr/>
        </p:nvSpPr>
        <p:spPr>
          <a:xfrm>
            <a:off x="457200" y="5549240"/>
            <a:ext cx="4572000" cy="646331"/>
          </a:xfrm>
          <a:prstGeom prst="rect">
            <a:avLst/>
          </a:prstGeom>
        </p:spPr>
        <p:txBody>
          <a:bodyPr>
            <a:spAutoFit/>
          </a:bodyPr>
          <a:lstStyle/>
          <a:p>
            <a:r>
              <a:rPr lang="en-CA" dirty="0" smtClean="0"/>
              <a:t>MLSB colonies in Petri dish</a:t>
            </a:r>
          </a:p>
          <a:p>
            <a:r>
              <a:rPr lang="en-CA" dirty="0" smtClean="0"/>
              <a:t>(Credit: UK Environment Agency)</a:t>
            </a:r>
            <a:endParaRPr lang="en-CA" dirty="0"/>
          </a:p>
        </p:txBody>
      </p:sp>
    </p:spTree>
    <p:extLst>
      <p:ext uri="{BB962C8B-B14F-4D97-AF65-F5344CB8AC3E}">
        <p14:creationId xmlns:p14="http://schemas.microsoft.com/office/powerpoint/2010/main" val="478130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en-US" altLang="en-US" b="1" kern="0" dirty="0" smtClean="0"/>
              <a:t>How Do We Count the Colonies?</a:t>
            </a:r>
          </a:p>
        </p:txBody>
      </p:sp>
      <p:sp>
        <p:nvSpPr>
          <p:cNvPr id="6" name="Rectangle 3"/>
          <p:cNvSpPr txBox="1">
            <a:spLocks noChangeArrowheads="1"/>
          </p:cNvSpPr>
          <p:nvPr/>
        </p:nvSpPr>
        <p:spPr>
          <a:xfrm>
            <a:off x="457200" y="14478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altLang="en-US" kern="0" dirty="0" smtClean="0"/>
              <a:t>Use the horizontal grid lines</a:t>
            </a:r>
          </a:p>
          <a:p>
            <a:r>
              <a:rPr lang="en-US" altLang="en-US" kern="0" dirty="0" smtClean="0"/>
              <a:t>Count all colonies of the particular </a:t>
            </a:r>
            <a:r>
              <a:rPr lang="en-US" altLang="en-US" kern="0" dirty="0" err="1" smtClean="0"/>
              <a:t>colour</a:t>
            </a:r>
            <a:r>
              <a:rPr lang="en-US" altLang="en-US" kern="0" dirty="0" smtClean="0"/>
              <a:t> you are looking for</a:t>
            </a:r>
          </a:p>
          <a:p>
            <a:r>
              <a:rPr lang="en-US" altLang="en-US" kern="0" dirty="0" smtClean="0"/>
              <a:t>Go from top to bottom/left to right until all grid squares are covered</a:t>
            </a:r>
          </a:p>
        </p:txBody>
      </p:sp>
      <p:sp>
        <p:nvSpPr>
          <p:cNvPr id="3" name="Slide Number Placeholder 2"/>
          <p:cNvSpPr>
            <a:spLocks noGrp="1"/>
          </p:cNvSpPr>
          <p:nvPr>
            <p:ph type="sldNum" sz="quarter" idx="12"/>
          </p:nvPr>
        </p:nvSpPr>
        <p:spPr/>
        <p:txBody>
          <a:bodyPr/>
          <a:lstStyle/>
          <a:p>
            <a:fld id="{90C5138D-4C5F-48AF-A64F-FBCEEBACA0DF}" type="slidenum">
              <a:rPr lang="en-US" smtClean="0"/>
              <a:pPr/>
              <a:t>9</a:t>
            </a:fld>
            <a:endParaRPr lang="en-US" dirty="0"/>
          </a:p>
        </p:txBody>
      </p:sp>
    </p:spTree>
    <p:extLst>
      <p:ext uri="{BB962C8B-B14F-4D97-AF65-F5344CB8AC3E}">
        <p14:creationId xmlns:p14="http://schemas.microsoft.com/office/powerpoint/2010/main" val="29418143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43537d0861f1925244cd74096e73553bcaf0ab"/>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168</TotalTime>
  <Words>825</Words>
  <Application>Microsoft Office PowerPoint</Application>
  <PresentationFormat>On-screen Show (4:3)</PresentationFormat>
  <Paragraphs>157</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Template_Powerpoint Presentation_2012</vt:lpstr>
      <vt:lpstr>PowerPoint Presentation</vt:lpstr>
      <vt:lpstr>PowerPoint Presentation</vt:lpstr>
      <vt:lpstr>Colony Counting</vt:lpstr>
      <vt:lpstr>Learning Expectations</vt:lpstr>
      <vt:lpstr>How a Bacterial Colony Forms</vt:lpstr>
      <vt:lpstr>PowerPoint Presentation</vt:lpstr>
      <vt:lpstr>PowerPoint Presentation</vt:lpstr>
      <vt:lpstr>PowerPoint Presentation</vt:lpstr>
      <vt:lpstr>PowerPoint Presentation</vt:lpstr>
      <vt:lpstr>PowerPoint Presentation</vt:lpstr>
      <vt:lpstr>Colony Counter or Hand Tally Counter Clicker</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Rebecca Brown</cp:lastModifiedBy>
  <cp:revision>38</cp:revision>
  <dcterms:created xsi:type="dcterms:W3CDTF">2013-10-17T20:20:44Z</dcterms:created>
  <dcterms:modified xsi:type="dcterms:W3CDTF">2014-07-11T21:38:49Z</dcterms:modified>
</cp:coreProperties>
</file>