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8" r:id="rId2"/>
    <p:sldId id="277" r:id="rId3"/>
    <p:sldId id="256" r:id="rId4"/>
    <p:sldId id="257" r:id="rId5"/>
    <p:sldId id="274" r:id="rId6"/>
    <p:sldId id="259" r:id="rId7"/>
    <p:sldId id="260" r:id="rId8"/>
    <p:sldId id="262" r:id="rId9"/>
    <p:sldId id="266" r:id="rId10"/>
    <p:sldId id="267" r:id="rId11"/>
    <p:sldId id="276" r:id="rId12"/>
    <p:sldId id="268" r:id="rId13"/>
    <p:sldId id="271" r:id="rId14"/>
    <p:sldId id="272" r:id="rId15"/>
    <p:sldId id="273" r:id="rId16"/>
    <p:sldId id="275" r:id="rId17"/>
  </p:sldIdLst>
  <p:sldSz cx="9144000" cy="6858000" type="screen4x3"/>
  <p:notesSz cx="6858000" cy="9144000"/>
  <p:custDataLst>
    <p:tags r:id="rId19"/>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615" autoAdjust="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D26262-62AC-4F4F-86B1-63586338B2EC}" type="datetimeFigureOut">
              <a:rPr lang="en-CA" smtClean="0"/>
              <a:t>11/07/2014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8038A0-B979-4225-ABCA-490FECA964D6}" type="slidenum">
              <a:rPr lang="en-CA" smtClean="0"/>
              <a:t>‹#›</a:t>
            </a:fld>
            <a:endParaRPr lang="en-CA"/>
          </a:p>
        </p:txBody>
      </p:sp>
    </p:spTree>
    <p:extLst>
      <p:ext uri="{BB962C8B-B14F-4D97-AF65-F5344CB8AC3E}">
        <p14:creationId xmlns:p14="http://schemas.microsoft.com/office/powerpoint/2010/main" val="701774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youtube.com/watch?v=gEwzDydciWc"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733F7D9-936A-4C88-AF24-DC3DE377A249}" type="slidenum">
              <a:rPr lang="en-US" altLang="en-US"/>
              <a:pPr eaLnBrk="1" hangingPunct="1"/>
              <a:t>5</a:t>
            </a:fld>
            <a:endParaRPr lang="en-US" alt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marL="171450" indent="-171450" algn="l" eaLnBrk="1" hangingPunct="1">
              <a:buFont typeface="Arial" panose="020B0604020202020204" pitchFamily="34" charset="0"/>
              <a:buChar char="•"/>
            </a:pPr>
            <a:r>
              <a:rPr lang="en-US" altLang="en-US" sz="1000" b="0" dirty="0" smtClean="0">
                <a:solidFill>
                  <a:srgbClr val="FF0000"/>
                </a:solidFill>
              </a:rPr>
              <a:t>This slide is optional but is</a:t>
            </a:r>
            <a:r>
              <a:rPr lang="en-US" altLang="en-US" sz="1000" b="0" baseline="0" dirty="0" smtClean="0">
                <a:solidFill>
                  <a:srgbClr val="FF0000"/>
                </a:solidFill>
              </a:rPr>
              <a:t> a good visual for how bacteria form colonies</a:t>
            </a:r>
            <a:endParaRPr lang="en-US" altLang="en-US" sz="1000" b="0" dirty="0" smtClean="0">
              <a:solidFill>
                <a:srgbClr val="FF0000"/>
              </a:solidFill>
            </a:endParaRPr>
          </a:p>
          <a:p>
            <a:pPr marL="171450" indent="-171450" algn="l" eaLnBrk="1" hangingPunct="1">
              <a:buFont typeface="Arial" panose="020B0604020202020204" pitchFamily="34" charset="0"/>
              <a:buChar char="•"/>
            </a:pPr>
            <a:r>
              <a:rPr lang="en-US" altLang="en-US" sz="1000" b="0" dirty="0" smtClean="0">
                <a:solidFill>
                  <a:srgbClr val="FF0000"/>
                </a:solidFill>
              </a:rPr>
              <a:t>Th</a:t>
            </a:r>
            <a:r>
              <a:rPr lang="en-US" altLang="en-US" sz="1000" b="0" baseline="0" dirty="0" smtClean="0">
                <a:solidFill>
                  <a:srgbClr val="FF0000"/>
                </a:solidFill>
              </a:rPr>
              <a:t>is video is available online at </a:t>
            </a:r>
            <a:r>
              <a:rPr lang="en-US" sz="1200" u="sng" kern="1200" dirty="0" smtClean="0">
                <a:solidFill>
                  <a:schemeClr val="tx1"/>
                </a:solidFill>
                <a:effectLst/>
                <a:latin typeface="+mn-lt"/>
                <a:ea typeface="+mn-ea"/>
                <a:cs typeface="+mn-cs"/>
                <a:hlinkClick r:id="rId3"/>
              </a:rPr>
              <a:t>www.youtube.com/watch?v=gEwzDydciWc</a:t>
            </a:r>
            <a:r>
              <a:rPr lang="en-US" sz="1200" kern="1200" dirty="0" smtClean="0">
                <a:solidFill>
                  <a:schemeClr val="tx1"/>
                </a:solidFill>
                <a:effectLst/>
                <a:latin typeface="+mn-lt"/>
                <a:ea typeface="+mn-ea"/>
                <a:cs typeface="+mn-cs"/>
              </a:rPr>
              <a:t> </a:t>
            </a:r>
          </a:p>
          <a:p>
            <a:pPr marL="171450" indent="-171450" algn="l" eaLnBrk="1" hangingPunct="1">
              <a:buFont typeface="Arial" panose="020B0604020202020204" pitchFamily="34" charset="0"/>
              <a:buChar char="•"/>
            </a:pPr>
            <a:r>
              <a:rPr lang="en-US" altLang="en-US" sz="1000" b="0" dirty="0" smtClean="0">
                <a:solidFill>
                  <a:srgbClr val="FF0000"/>
                </a:solidFill>
              </a:rPr>
              <a:t>Alternatively, if you have access to the off line video, right</a:t>
            </a:r>
            <a:r>
              <a:rPr lang="en-US" altLang="en-US" sz="1000" b="0" baseline="0" dirty="0" smtClean="0">
                <a:solidFill>
                  <a:srgbClr val="FF0000"/>
                </a:solidFill>
              </a:rPr>
              <a:t> click on the link in the slide and left click on ‘Edit Hyperlink’, then find the correct link to the file</a:t>
            </a:r>
          </a:p>
          <a:p>
            <a:pPr marL="171450" indent="-171450" algn="l" eaLnBrk="1" hangingPunct="1">
              <a:buFont typeface="Arial" panose="020B0604020202020204" pitchFamily="34" charset="0"/>
              <a:buChar char="•"/>
            </a:pPr>
            <a:r>
              <a:rPr lang="en-US" altLang="en-US" sz="1000" b="0" baseline="0" dirty="0" smtClean="0">
                <a:solidFill>
                  <a:srgbClr val="FF0000"/>
                </a:solidFill>
              </a:rPr>
              <a:t>You will then be able to click on the link in slideshow mode to play the video </a:t>
            </a:r>
            <a:endParaRPr lang="en-US" altLang="en-US" sz="1000" b="0" dirty="0" smtClean="0">
              <a:solidFill>
                <a:srgbClr val="FF0000"/>
              </a:solidFill>
            </a:endParaRPr>
          </a:p>
          <a:p>
            <a:pPr algn="l" eaLnBrk="1" hangingPunct="1"/>
            <a:endParaRPr lang="en-US" altLang="en-US" sz="1000" b="0"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8001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000" dirty="0" smtClean="0">
                <a:latin typeface="Arial" panose="020B0604020202020204" pitchFamily="34" charset="0"/>
                <a:cs typeface="Arial" panose="020B0604020202020204" pitchFamily="34" charset="0"/>
              </a:rPr>
              <a:t>Total Coliforms include</a:t>
            </a:r>
            <a:r>
              <a:rPr lang="en-CA" sz="1000" baseline="0" dirty="0" smtClean="0">
                <a:latin typeface="Arial" panose="020B0604020202020204" pitchFamily="34" charset="0"/>
                <a:cs typeface="Arial" panose="020B0604020202020204" pitchFamily="34" charset="0"/>
              </a:rPr>
              <a:t> both general coliforms and </a:t>
            </a:r>
            <a:r>
              <a:rPr lang="en-CA" sz="1000" i="1" baseline="0" dirty="0" smtClean="0">
                <a:latin typeface="Arial" panose="020B0604020202020204" pitchFamily="34" charset="0"/>
                <a:cs typeface="Arial" panose="020B0604020202020204" pitchFamily="34" charset="0"/>
              </a:rPr>
              <a:t>E. coli </a:t>
            </a:r>
            <a:r>
              <a:rPr lang="en-CA" sz="1000" baseline="0" dirty="0" smtClean="0">
                <a:latin typeface="Arial" panose="020B0604020202020204" pitchFamily="34" charset="0"/>
                <a:cs typeface="Arial" panose="020B0604020202020204" pitchFamily="34" charset="0"/>
              </a:rPr>
              <a:t>(since </a:t>
            </a:r>
            <a:r>
              <a:rPr lang="en-CA" sz="1000" i="1" baseline="0" dirty="0" smtClean="0">
                <a:latin typeface="Arial" panose="020B0604020202020204" pitchFamily="34" charset="0"/>
                <a:cs typeface="Arial" panose="020B0604020202020204" pitchFamily="34" charset="0"/>
              </a:rPr>
              <a:t>E. coli </a:t>
            </a:r>
            <a:r>
              <a:rPr lang="en-CA" sz="1000" baseline="0" dirty="0" smtClean="0">
                <a:latin typeface="Arial" panose="020B0604020202020204" pitchFamily="34" charset="0"/>
                <a:cs typeface="Arial" panose="020B0604020202020204" pitchFamily="34" charset="0"/>
              </a:rPr>
              <a:t>is in the coliform family). Therefore, you must count both red and blue colonies to get the total coliform count.</a:t>
            </a:r>
          </a:p>
          <a:p>
            <a:pPr marL="171450" indent="-171450">
              <a:buFont typeface="Arial" panose="020B0604020202020204" pitchFamily="34" charset="0"/>
              <a:buChar char="•"/>
            </a:pPr>
            <a:endParaRPr lang="en-CA" sz="1000" baseline="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CA" dirty="0" smtClean="0"/>
              <a:t>Background</a:t>
            </a:r>
            <a:r>
              <a:rPr lang="en-CA" baseline="0" dirty="0" smtClean="0"/>
              <a:t> appears light blue. </a:t>
            </a:r>
            <a:endParaRPr lang="en-CA" dirty="0" smtClean="0"/>
          </a:p>
        </p:txBody>
      </p:sp>
      <p:sp>
        <p:nvSpPr>
          <p:cNvPr id="4" name="Slide Number Placeholder 3"/>
          <p:cNvSpPr>
            <a:spLocks noGrp="1"/>
          </p:cNvSpPr>
          <p:nvPr>
            <p:ph type="sldNum" sz="quarter" idx="10"/>
          </p:nvPr>
        </p:nvSpPr>
        <p:spPr/>
        <p:txBody>
          <a:bodyPr/>
          <a:lstStyle/>
          <a:p>
            <a:fld id="{2B8038A0-B979-4225-ABCA-490FECA964D6}" type="slidenum">
              <a:rPr lang="en-CA" smtClean="0"/>
              <a:t>6</a:t>
            </a:fld>
            <a:endParaRPr lang="en-CA"/>
          </a:p>
        </p:txBody>
      </p:sp>
    </p:spTree>
    <p:extLst>
      <p:ext uri="{BB962C8B-B14F-4D97-AF65-F5344CB8AC3E}">
        <p14:creationId xmlns:p14="http://schemas.microsoft.com/office/powerpoint/2010/main" val="3549794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000" dirty="0" smtClean="0">
                <a:latin typeface="Arial" panose="020B0604020202020204" pitchFamily="34" charset="0"/>
                <a:cs typeface="Arial" panose="020B0604020202020204" pitchFamily="34" charset="0"/>
              </a:rPr>
              <a:t>Total Coliforms include</a:t>
            </a:r>
            <a:r>
              <a:rPr lang="en-CA" sz="1000" baseline="0" dirty="0" smtClean="0">
                <a:latin typeface="Arial" panose="020B0604020202020204" pitchFamily="34" charset="0"/>
                <a:cs typeface="Arial" panose="020B0604020202020204" pitchFamily="34" charset="0"/>
              </a:rPr>
              <a:t> both general coliforms and E. coli (since E. coli is in the coliform family)  therefore you must count pink, blue and purple colonies to get the total coliform count.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CA" sz="10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CA" sz="1000" dirty="0" smtClean="0">
                <a:latin typeface="Arial" panose="020B0604020202020204" pitchFamily="34" charset="0"/>
                <a:cs typeface="Arial" panose="020B0604020202020204" pitchFamily="34" charset="0"/>
              </a:rPr>
              <a:t>Background is clear. </a:t>
            </a:r>
            <a:endParaRPr lang="en-CA" sz="1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B8038A0-B979-4225-ABCA-490FECA964D6}" type="slidenum">
              <a:rPr lang="en-CA" smtClean="0"/>
              <a:t>7</a:t>
            </a:fld>
            <a:endParaRPr lang="en-CA"/>
          </a:p>
        </p:txBody>
      </p:sp>
    </p:spTree>
    <p:extLst>
      <p:ext uri="{BB962C8B-B14F-4D97-AF65-F5344CB8AC3E}">
        <p14:creationId xmlns:p14="http://schemas.microsoft.com/office/powerpoint/2010/main" val="1587470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000" i="0" dirty="0" smtClean="0">
                <a:latin typeface="Arial" panose="020B0604020202020204" pitchFamily="34" charset="0"/>
                <a:cs typeface="Arial" panose="020B0604020202020204" pitchFamily="34" charset="0"/>
              </a:rPr>
              <a:t>Background is pink</a:t>
            </a:r>
          </a:p>
          <a:p>
            <a:pPr marL="171450" indent="-171450">
              <a:buFont typeface="Arial" panose="020B0604020202020204" pitchFamily="34" charset="0"/>
              <a:buChar char="•"/>
            </a:pPr>
            <a:endParaRPr lang="en-CA" sz="1000" i="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CA" sz="1000" i="0" dirty="0" smtClean="0">
                <a:latin typeface="Arial" panose="020B0604020202020204" pitchFamily="34" charset="0"/>
                <a:cs typeface="Arial" panose="020B0604020202020204" pitchFamily="34" charset="0"/>
              </a:rPr>
              <a:t>Only yellow colonies are counted</a:t>
            </a:r>
          </a:p>
          <a:p>
            <a:pPr marL="171450" indent="-171450">
              <a:buFont typeface="Arial" panose="020B0604020202020204" pitchFamily="34" charset="0"/>
              <a:buChar char="•"/>
            </a:pPr>
            <a:endParaRPr lang="en-CA" sz="1000" i="0" baseline="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CA" sz="1000" i="0" dirty="0" smtClean="0">
                <a:latin typeface="Arial" panose="020B0604020202020204" pitchFamily="34" charset="0"/>
                <a:cs typeface="Arial" panose="020B0604020202020204" pitchFamily="34" charset="0"/>
              </a:rPr>
              <a:t>Limitation:</a:t>
            </a:r>
            <a:r>
              <a:rPr lang="en-CA" sz="1000" i="0" baseline="0" dirty="0" smtClean="0">
                <a:latin typeface="Arial" panose="020B0604020202020204" pitchFamily="34" charset="0"/>
                <a:cs typeface="Arial" panose="020B0604020202020204" pitchFamily="34" charset="0"/>
              </a:rPr>
              <a:t> </a:t>
            </a:r>
            <a:r>
              <a:rPr lang="en-US" sz="1000" i="0" kern="1200" dirty="0" smtClean="0">
                <a:solidFill>
                  <a:schemeClr val="tx1"/>
                </a:solidFill>
                <a:effectLst/>
                <a:latin typeface="Arial" panose="020B0604020202020204" pitchFamily="34" charset="0"/>
                <a:ea typeface="+mn-ea"/>
                <a:cs typeface="Arial" panose="020B0604020202020204" pitchFamily="34" charset="0"/>
              </a:rPr>
              <a:t>Colonies grown on MLSB must be counted within 15 min of removal from incubator due to </a:t>
            </a:r>
            <a:r>
              <a:rPr lang="en-US" sz="1000" i="0" kern="1200" dirty="0" err="1" smtClean="0">
                <a:solidFill>
                  <a:schemeClr val="tx1"/>
                </a:solidFill>
                <a:effectLst/>
                <a:latin typeface="Arial" panose="020B0604020202020204" pitchFamily="34" charset="0"/>
                <a:ea typeface="+mn-ea"/>
                <a:cs typeface="Arial" panose="020B0604020202020204" pitchFamily="34" charset="0"/>
              </a:rPr>
              <a:t>colour</a:t>
            </a:r>
            <a:r>
              <a:rPr lang="en-US" sz="1000" i="0" kern="1200" dirty="0" smtClean="0">
                <a:solidFill>
                  <a:schemeClr val="tx1"/>
                </a:solidFill>
                <a:effectLst/>
                <a:latin typeface="Arial" panose="020B0604020202020204" pitchFamily="34" charset="0"/>
                <a:ea typeface="+mn-ea"/>
                <a:cs typeface="Arial" panose="020B0604020202020204" pitchFamily="34" charset="0"/>
              </a:rPr>
              <a:t> fading</a:t>
            </a:r>
            <a:endParaRPr lang="en-CA" sz="100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B8038A0-B979-4225-ABCA-490FECA964D6}" type="slidenum">
              <a:rPr lang="en-CA" smtClean="0"/>
              <a:t>8</a:t>
            </a:fld>
            <a:endParaRPr lang="en-CA"/>
          </a:p>
        </p:txBody>
      </p:sp>
    </p:spTree>
    <p:extLst>
      <p:ext uri="{BB962C8B-B14F-4D97-AF65-F5344CB8AC3E}">
        <p14:creationId xmlns:p14="http://schemas.microsoft.com/office/powerpoint/2010/main" val="15874702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sz="1000" kern="0" dirty="0" smtClean="0">
                <a:latin typeface="Arial" panose="020B0604020202020204" pitchFamily="34" charset="0"/>
                <a:cs typeface="Arial" panose="020B0604020202020204" pitchFamily="34" charset="0"/>
              </a:rPr>
              <a:t>If plates are TNTC then next time dilute your sample water</a:t>
            </a:r>
          </a:p>
          <a:p>
            <a:endParaRPr lang="en-CA" dirty="0"/>
          </a:p>
        </p:txBody>
      </p:sp>
      <p:sp>
        <p:nvSpPr>
          <p:cNvPr id="4" name="Slide Number Placeholder 3"/>
          <p:cNvSpPr>
            <a:spLocks noGrp="1"/>
          </p:cNvSpPr>
          <p:nvPr>
            <p:ph type="sldNum" sz="quarter" idx="10"/>
          </p:nvPr>
        </p:nvSpPr>
        <p:spPr/>
        <p:txBody>
          <a:bodyPr/>
          <a:lstStyle/>
          <a:p>
            <a:fld id="{2B8038A0-B979-4225-ABCA-490FECA964D6}" type="slidenum">
              <a:rPr lang="en-CA" smtClean="0"/>
              <a:t>12</a:t>
            </a:fld>
            <a:endParaRPr lang="en-CA"/>
          </a:p>
        </p:txBody>
      </p:sp>
    </p:spTree>
    <p:extLst>
      <p:ext uri="{BB962C8B-B14F-4D97-AF65-F5344CB8AC3E}">
        <p14:creationId xmlns:p14="http://schemas.microsoft.com/office/powerpoint/2010/main" val="39342596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US" sz="1000" i="0" kern="1200" dirty="0" smtClean="0">
                <a:solidFill>
                  <a:schemeClr val="tx1"/>
                </a:solidFill>
                <a:effectLst/>
                <a:latin typeface="Arial" panose="020B0604020202020204" pitchFamily="34" charset="0"/>
                <a:ea typeface="+mn-ea"/>
                <a:cs typeface="Arial" panose="020B0604020202020204" pitchFamily="34" charset="0"/>
              </a:rPr>
              <a:t>Divide the participants into pairs</a:t>
            </a:r>
            <a:r>
              <a:rPr lang="en-US" sz="1000" i="0" kern="1200" baseline="0" dirty="0" smtClean="0">
                <a:solidFill>
                  <a:schemeClr val="tx1"/>
                </a:solidFill>
                <a:effectLst/>
                <a:latin typeface="Arial" panose="020B0604020202020204" pitchFamily="34" charset="0"/>
                <a:ea typeface="+mn-ea"/>
                <a:cs typeface="Arial" panose="020B0604020202020204" pitchFamily="34" charset="0"/>
              </a:rPr>
              <a:t> and h</a:t>
            </a:r>
            <a:r>
              <a:rPr lang="en-US" sz="1000" i="0" kern="1200" dirty="0" smtClean="0">
                <a:solidFill>
                  <a:schemeClr val="tx1"/>
                </a:solidFill>
                <a:effectLst/>
                <a:latin typeface="Arial" panose="020B0604020202020204" pitchFamily="34" charset="0"/>
                <a:ea typeface="+mn-ea"/>
                <a:cs typeface="Arial" panose="020B0604020202020204" pitchFamily="34" charset="0"/>
              </a:rPr>
              <a:t>and out </a:t>
            </a:r>
            <a:r>
              <a:rPr lang="en-US" sz="1000" i="0" kern="1200" dirty="0" err="1" smtClean="0">
                <a:solidFill>
                  <a:schemeClr val="tx1"/>
                </a:solidFill>
                <a:effectLst/>
                <a:latin typeface="Arial" panose="020B0604020202020204" pitchFamily="34" charset="0"/>
                <a:ea typeface="+mn-ea"/>
                <a:cs typeface="Arial" panose="020B0604020202020204" pitchFamily="34" charset="0"/>
              </a:rPr>
              <a:t>Coliscan</a:t>
            </a:r>
            <a:r>
              <a:rPr lang="en-US" sz="1000" i="0" kern="1200" dirty="0" smtClean="0">
                <a:solidFill>
                  <a:schemeClr val="tx1"/>
                </a:solidFill>
                <a:effectLst/>
                <a:latin typeface="Arial" panose="020B0604020202020204" pitchFamily="34" charset="0"/>
                <a:ea typeface="+mn-ea"/>
                <a:cs typeface="Arial" panose="020B0604020202020204" pitchFamily="34" charset="0"/>
              </a:rPr>
              <a:t> Colony Color Guide Sheets.</a:t>
            </a:r>
            <a:endParaRPr lang="en-CA" sz="1000" i="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000" i="0" kern="1200" dirty="0" smtClean="0">
                <a:solidFill>
                  <a:schemeClr val="tx1"/>
                </a:solidFill>
                <a:effectLst/>
                <a:latin typeface="Arial" panose="020B0604020202020204" pitchFamily="34" charset="0"/>
                <a:ea typeface="+mn-ea"/>
                <a:cs typeface="Arial" panose="020B0604020202020204" pitchFamily="34" charset="0"/>
              </a:rPr>
              <a:t>Ask the partners to count the E. coli (dark blue/purple), then the general coliform (pink) colonies</a:t>
            </a:r>
            <a:endParaRPr lang="en-CA" sz="1000" i="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000" i="0" kern="1200" dirty="0" smtClean="0">
                <a:solidFill>
                  <a:schemeClr val="tx1"/>
                </a:solidFill>
                <a:effectLst/>
                <a:latin typeface="Arial" panose="020B0604020202020204" pitchFamily="34" charset="0"/>
                <a:ea typeface="+mn-ea"/>
                <a:cs typeface="Arial" panose="020B0604020202020204" pitchFamily="34" charset="0"/>
              </a:rPr>
              <a:t>Record the results on the flipchart under the heading Colony Counting Exercise (save results for Lesson Plan 13: Quality Control).</a:t>
            </a:r>
            <a:endParaRPr lang="en-CA" sz="1000" i="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000" i="0" kern="1200" dirty="0" smtClean="0">
                <a:solidFill>
                  <a:schemeClr val="tx1"/>
                </a:solidFill>
                <a:effectLst/>
                <a:latin typeface="Arial" panose="020B0604020202020204" pitchFamily="34" charset="0"/>
                <a:ea typeface="+mn-ea"/>
                <a:cs typeface="Arial" panose="020B0604020202020204" pitchFamily="34" charset="0"/>
              </a:rPr>
              <a:t>Discuss the differences in results (variation in counting techniques).</a:t>
            </a:r>
            <a:endParaRPr lang="en-CA" sz="1000" i="0" kern="1200" dirty="0" smtClean="0">
              <a:solidFill>
                <a:schemeClr val="tx1"/>
              </a:solidFill>
              <a:effectLst/>
              <a:latin typeface="Arial" panose="020B0604020202020204" pitchFamily="34" charset="0"/>
              <a:ea typeface="+mn-ea"/>
              <a:cs typeface="Arial" panose="020B0604020202020204" pitchFamily="34" charset="0"/>
            </a:endParaRPr>
          </a:p>
          <a:p>
            <a:pPr marL="628650" lvl="1" indent="-171450">
              <a:buFont typeface="Arial" panose="020B0604020202020204" pitchFamily="34" charset="0"/>
              <a:buChar char="•"/>
            </a:pPr>
            <a:r>
              <a:rPr lang="en-US" sz="1000" i="0" kern="1200" dirty="0" smtClean="0">
                <a:solidFill>
                  <a:schemeClr val="tx1"/>
                </a:solidFill>
                <a:effectLst/>
                <a:latin typeface="Arial" panose="020B0604020202020204" pitchFamily="34" charset="0"/>
                <a:ea typeface="+mn-ea"/>
                <a:cs typeface="Arial" panose="020B0604020202020204" pitchFamily="34" charset="0"/>
              </a:rPr>
              <a:t>Different </a:t>
            </a:r>
            <a:r>
              <a:rPr lang="en-US" sz="1000" i="0" kern="1200" dirty="0" err="1" smtClean="0">
                <a:solidFill>
                  <a:schemeClr val="tx1"/>
                </a:solidFill>
                <a:effectLst/>
                <a:latin typeface="Arial" panose="020B0604020202020204" pitchFamily="34" charset="0"/>
                <a:ea typeface="+mn-ea"/>
                <a:cs typeface="Arial" panose="020B0604020202020204" pitchFamily="34" charset="0"/>
              </a:rPr>
              <a:t>colour</a:t>
            </a:r>
            <a:r>
              <a:rPr lang="en-US" sz="1000" i="0" kern="1200" dirty="0" smtClean="0">
                <a:solidFill>
                  <a:schemeClr val="tx1"/>
                </a:solidFill>
                <a:effectLst/>
                <a:latin typeface="Arial" panose="020B0604020202020204" pitchFamily="34" charset="0"/>
                <a:ea typeface="+mn-ea"/>
                <a:cs typeface="Arial" panose="020B0604020202020204" pitchFamily="34" charset="0"/>
              </a:rPr>
              <a:t> perception</a:t>
            </a:r>
            <a:endParaRPr lang="en-CA" sz="1000" i="0" kern="1200" dirty="0" smtClean="0">
              <a:solidFill>
                <a:schemeClr val="tx1"/>
              </a:solidFill>
              <a:effectLst/>
              <a:latin typeface="Arial" panose="020B0604020202020204" pitchFamily="34" charset="0"/>
              <a:ea typeface="+mn-ea"/>
              <a:cs typeface="Arial" panose="020B0604020202020204" pitchFamily="34" charset="0"/>
            </a:endParaRPr>
          </a:p>
          <a:p>
            <a:pPr marL="628650" lvl="1" indent="-171450">
              <a:buFont typeface="Arial" panose="020B0604020202020204" pitchFamily="34" charset="0"/>
              <a:buChar char="•"/>
            </a:pPr>
            <a:r>
              <a:rPr lang="en-US" sz="1000" i="0" kern="1200" dirty="0" smtClean="0">
                <a:solidFill>
                  <a:schemeClr val="tx1"/>
                </a:solidFill>
                <a:effectLst/>
                <a:latin typeface="Arial" panose="020B0604020202020204" pitchFamily="34" charset="0"/>
                <a:ea typeface="+mn-ea"/>
                <a:cs typeface="Arial" panose="020B0604020202020204" pitchFamily="34" charset="0"/>
              </a:rPr>
              <a:t>Subjective </a:t>
            </a:r>
            <a:r>
              <a:rPr lang="en-US" sz="1000" i="0" kern="1200" dirty="0" err="1" smtClean="0">
                <a:solidFill>
                  <a:schemeClr val="tx1"/>
                </a:solidFill>
                <a:effectLst/>
                <a:latin typeface="Arial" panose="020B0604020202020204" pitchFamily="34" charset="0"/>
                <a:ea typeface="+mn-ea"/>
                <a:cs typeface="Arial" panose="020B0604020202020204" pitchFamily="34" charset="0"/>
              </a:rPr>
              <a:t>colour</a:t>
            </a:r>
            <a:r>
              <a:rPr lang="en-US" sz="1000" i="0" kern="1200" dirty="0" smtClean="0">
                <a:solidFill>
                  <a:schemeClr val="tx1"/>
                </a:solidFill>
                <a:effectLst/>
                <a:latin typeface="Arial" panose="020B0604020202020204" pitchFamily="34" charset="0"/>
                <a:ea typeface="+mn-ea"/>
                <a:cs typeface="Arial" panose="020B0604020202020204" pitchFamily="34" charset="0"/>
              </a:rPr>
              <a:t> interpretation</a:t>
            </a:r>
            <a:endParaRPr lang="en-CA" sz="1000" i="0" kern="1200" dirty="0" smtClean="0">
              <a:solidFill>
                <a:schemeClr val="tx1"/>
              </a:solidFill>
              <a:effectLst/>
              <a:latin typeface="Arial" panose="020B0604020202020204" pitchFamily="34" charset="0"/>
              <a:ea typeface="+mn-ea"/>
              <a:cs typeface="Arial" panose="020B0604020202020204" pitchFamily="34" charset="0"/>
            </a:endParaRPr>
          </a:p>
          <a:p>
            <a:pPr marL="628650" lvl="1" indent="-171450">
              <a:buFont typeface="Arial" panose="020B0604020202020204" pitchFamily="34" charset="0"/>
              <a:buChar char="•"/>
            </a:pPr>
            <a:r>
              <a:rPr lang="en-US" sz="1000" i="0" kern="1200" dirty="0" smtClean="0">
                <a:solidFill>
                  <a:schemeClr val="tx1"/>
                </a:solidFill>
                <a:effectLst/>
                <a:latin typeface="Arial" panose="020B0604020202020204" pitchFamily="34" charset="0"/>
                <a:ea typeface="+mn-ea"/>
                <a:cs typeface="Arial" panose="020B0604020202020204" pitchFamily="34" charset="0"/>
              </a:rPr>
              <a:t>Size of colonies may be difficult to detect </a:t>
            </a:r>
            <a:endParaRPr lang="en-CA" sz="1000" i="0" kern="1200" dirty="0" smtClean="0">
              <a:solidFill>
                <a:schemeClr val="tx1"/>
              </a:solidFill>
              <a:effectLst/>
              <a:latin typeface="Arial" panose="020B0604020202020204" pitchFamily="34" charset="0"/>
              <a:ea typeface="+mn-ea"/>
              <a:cs typeface="Arial" panose="020B0604020202020204" pitchFamily="34" charset="0"/>
            </a:endParaRPr>
          </a:p>
          <a:p>
            <a:pPr marL="628650" lvl="1" indent="-171450">
              <a:buFont typeface="Arial" panose="020B0604020202020204" pitchFamily="34" charset="0"/>
              <a:buChar char="•"/>
            </a:pPr>
            <a:r>
              <a:rPr lang="en-US" sz="1000" i="0" kern="1200" dirty="0" smtClean="0">
                <a:solidFill>
                  <a:schemeClr val="tx1"/>
                </a:solidFill>
                <a:effectLst/>
                <a:latin typeface="Arial" panose="020B0604020202020204" pitchFamily="34" charset="0"/>
                <a:ea typeface="+mn-ea"/>
                <a:cs typeface="Arial" panose="020B0604020202020204" pitchFamily="34" charset="0"/>
              </a:rPr>
              <a:t>Differences in eyesight</a:t>
            </a:r>
            <a:endParaRPr lang="en-CA" sz="1000" i="0" kern="1200" dirty="0" smtClean="0">
              <a:solidFill>
                <a:schemeClr val="tx1"/>
              </a:solidFill>
              <a:effectLst/>
              <a:latin typeface="Arial" panose="020B0604020202020204" pitchFamily="34" charset="0"/>
              <a:ea typeface="+mn-ea"/>
              <a:cs typeface="Arial" panose="020B0604020202020204" pitchFamily="34" charset="0"/>
            </a:endParaRPr>
          </a:p>
          <a:p>
            <a:pPr marL="628650" lvl="1" indent="-171450">
              <a:buFont typeface="Arial" panose="020B0604020202020204" pitchFamily="34" charset="0"/>
              <a:buChar char="•"/>
            </a:pPr>
            <a:r>
              <a:rPr lang="en-US" sz="1000" i="0" kern="1200" dirty="0" smtClean="0">
                <a:solidFill>
                  <a:schemeClr val="tx1"/>
                </a:solidFill>
                <a:effectLst/>
                <a:latin typeface="Arial" panose="020B0604020202020204" pitchFamily="34" charset="0"/>
                <a:ea typeface="+mn-ea"/>
                <a:cs typeface="Arial" panose="020B0604020202020204" pitchFamily="34" charset="0"/>
              </a:rPr>
              <a:t>Lighting</a:t>
            </a:r>
            <a:endParaRPr lang="en-CA" sz="1000" i="0" kern="1200" dirty="0" smtClean="0">
              <a:solidFill>
                <a:schemeClr val="tx1"/>
              </a:solidFill>
              <a:effectLst/>
              <a:latin typeface="Arial" panose="020B0604020202020204" pitchFamily="34" charset="0"/>
              <a:ea typeface="+mn-ea"/>
              <a:cs typeface="Arial" panose="020B0604020202020204" pitchFamily="34" charset="0"/>
            </a:endParaRPr>
          </a:p>
          <a:p>
            <a:pPr marL="171450" lvl="0" indent="-171450">
              <a:buFont typeface="Arial" panose="020B0604020202020204" pitchFamily="34" charset="0"/>
              <a:buChar char="•"/>
            </a:pPr>
            <a:r>
              <a:rPr lang="en-US" sz="1000" i="0" kern="1200" dirty="0" smtClean="0">
                <a:solidFill>
                  <a:schemeClr val="tx1"/>
                </a:solidFill>
                <a:effectLst/>
                <a:latin typeface="Arial" panose="020B0604020202020204" pitchFamily="34" charset="0"/>
                <a:ea typeface="+mn-ea"/>
                <a:cs typeface="Arial" panose="020B0604020202020204" pitchFamily="34" charset="0"/>
              </a:rPr>
              <a:t>The answer to the exercise is </a:t>
            </a:r>
            <a:r>
              <a:rPr lang="en-US" sz="1000" b="0" i="0" u="none" kern="1200" dirty="0" smtClean="0">
                <a:solidFill>
                  <a:schemeClr val="tx1"/>
                </a:solidFill>
                <a:effectLst/>
                <a:latin typeface="Arial" panose="020B0604020202020204" pitchFamily="34" charset="0"/>
                <a:ea typeface="+mn-ea"/>
                <a:cs typeface="Arial" panose="020B0604020202020204" pitchFamily="34" charset="0"/>
              </a:rPr>
              <a:t>: </a:t>
            </a:r>
            <a:r>
              <a:rPr lang="en-US" sz="1000" b="1" i="0" u="sng" kern="1200" dirty="0" smtClean="0">
                <a:solidFill>
                  <a:schemeClr val="tx1"/>
                </a:solidFill>
                <a:effectLst/>
                <a:latin typeface="Arial" panose="020B0604020202020204" pitchFamily="34" charset="0"/>
                <a:ea typeface="+mn-ea"/>
                <a:cs typeface="Arial" panose="020B0604020202020204" pitchFamily="34" charset="0"/>
              </a:rPr>
              <a:t>22 E. coli and 30 general coliforms</a:t>
            </a:r>
            <a:endParaRPr lang="en-CA" sz="1000" b="1" i="0" u="sng" kern="1200" dirty="0" smtClean="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endParaRPr lang="en-CA" sz="100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B8038A0-B979-4225-ABCA-490FECA964D6}" type="slidenum">
              <a:rPr lang="en-CA" smtClean="0"/>
              <a:t>13</a:t>
            </a:fld>
            <a:endParaRPr lang="en-CA"/>
          </a:p>
        </p:txBody>
      </p:sp>
    </p:spTree>
    <p:extLst>
      <p:ext uri="{BB962C8B-B14F-4D97-AF65-F5344CB8AC3E}">
        <p14:creationId xmlns:p14="http://schemas.microsoft.com/office/powerpoint/2010/main" val="1111745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sz="100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B8038A0-B979-4225-ABCA-490FECA964D6}" type="slidenum">
              <a:rPr lang="en-CA" smtClean="0"/>
              <a:t>14</a:t>
            </a:fld>
            <a:endParaRPr lang="en-CA"/>
          </a:p>
        </p:txBody>
      </p:sp>
    </p:spTree>
    <p:extLst>
      <p:ext uri="{BB962C8B-B14F-4D97-AF65-F5344CB8AC3E}">
        <p14:creationId xmlns:p14="http://schemas.microsoft.com/office/powerpoint/2010/main" val="1111745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CA" sz="1000" b="1" i="0" u="sng" kern="1200" dirty="0" smtClean="0">
                <a:solidFill>
                  <a:schemeClr val="tx1"/>
                </a:solidFill>
                <a:effectLst/>
                <a:latin typeface="Arial" panose="020B0604020202020204" pitchFamily="34" charset="0"/>
                <a:ea typeface="+mn-ea"/>
                <a:cs typeface="Arial" panose="020B0604020202020204" pitchFamily="34" charset="0"/>
              </a:rPr>
              <a:t>The answer to the exercise is : 22 E. coli and 30 general coliforms</a:t>
            </a:r>
          </a:p>
          <a:p>
            <a:pPr marL="171450" lvl="0" indent="-171450">
              <a:buFont typeface="Arial" panose="020B0604020202020204" pitchFamily="34" charset="0"/>
              <a:buChar char="•"/>
            </a:pPr>
            <a:endParaRPr lang="en-CA" sz="1000" b="1" i="0" u="sng" kern="1200" dirty="0" smtClean="0">
              <a:solidFill>
                <a:schemeClr val="tx1"/>
              </a:solidFill>
              <a:effectLst/>
              <a:latin typeface="Arial" panose="020B0604020202020204" pitchFamily="34" charset="0"/>
              <a:ea typeface="+mn-ea"/>
              <a:cs typeface="Arial" panose="020B0604020202020204" pitchFamily="34" charset="0"/>
            </a:endParaRPr>
          </a:p>
          <a:p>
            <a:pPr marL="171450" indent="-171450">
              <a:buFont typeface="Arial" panose="020B0604020202020204" pitchFamily="34" charset="0"/>
              <a:buChar char="•"/>
            </a:pPr>
            <a:endParaRPr lang="en-CA" sz="100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B8038A0-B979-4225-ABCA-490FECA964D6}" type="slidenum">
              <a:rPr lang="en-CA" smtClean="0"/>
              <a:t>15</a:t>
            </a:fld>
            <a:endParaRPr lang="en-CA"/>
          </a:p>
        </p:txBody>
      </p:sp>
    </p:spTree>
    <p:extLst>
      <p:ext uri="{BB962C8B-B14F-4D97-AF65-F5344CB8AC3E}">
        <p14:creationId xmlns:p14="http://schemas.microsoft.com/office/powerpoint/2010/main" val="1111745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sz="1000" i="0" dirty="0" smtClean="0">
                <a:latin typeface="Arial" panose="020B0604020202020204" pitchFamily="34" charset="0"/>
                <a:cs typeface="Arial" panose="020B0604020202020204" pitchFamily="34" charset="0"/>
              </a:rPr>
              <a:t>Don’t forget</a:t>
            </a:r>
            <a:r>
              <a:rPr lang="en-CA" sz="1000" i="0" baseline="0" dirty="0" smtClean="0">
                <a:latin typeface="Arial" panose="020B0604020202020204" pitchFamily="34" charset="0"/>
                <a:cs typeface="Arial" panose="020B0604020202020204" pitchFamily="34" charset="0"/>
              </a:rPr>
              <a:t> to count colonies within 15 minutes of taking the Petri dishes out of the incubator to avoid colour fading</a:t>
            </a:r>
            <a:endParaRPr lang="en-CA" sz="1000" i="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2B8038A0-B979-4225-ABCA-490FECA964D6}" type="slidenum">
              <a:rPr lang="en-CA" smtClean="0"/>
              <a:t>16</a:t>
            </a:fld>
            <a:endParaRPr lang="en-CA"/>
          </a:p>
        </p:txBody>
      </p:sp>
    </p:spTree>
    <p:extLst>
      <p:ext uri="{BB962C8B-B14F-4D97-AF65-F5344CB8AC3E}">
        <p14:creationId xmlns:p14="http://schemas.microsoft.com/office/powerpoint/2010/main" val="1111745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68FE81C-1BF8-4F34-A344-0F9C0D0D7C24}" type="slidenum">
              <a:rPr lang="en-US"/>
              <a:pPr/>
              <a:t>‹#›</a:t>
            </a:fld>
            <a:endParaRPr lang="en-US"/>
          </a:p>
        </p:txBody>
      </p:sp>
    </p:spTree>
    <p:extLst>
      <p:ext uri="{BB962C8B-B14F-4D97-AF65-F5344CB8AC3E}">
        <p14:creationId xmlns:p14="http://schemas.microsoft.com/office/powerpoint/2010/main" val="38136694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019A2F44-FF70-4AA9-836B-F96FFABF0578}" type="slidenum">
              <a:rPr lang="en-US"/>
              <a:pPr/>
              <a:t>‹#›</a:t>
            </a:fld>
            <a:endParaRPr lang="en-US"/>
          </a:p>
        </p:txBody>
      </p:sp>
    </p:spTree>
    <p:extLst>
      <p:ext uri="{BB962C8B-B14F-4D97-AF65-F5344CB8AC3E}">
        <p14:creationId xmlns:p14="http://schemas.microsoft.com/office/powerpoint/2010/main" val="70899280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A5646B1E-3940-4F26-87B5-87CDE4B7D119}" type="slidenum">
              <a:rPr lang="en-US"/>
              <a:pPr/>
              <a:t>‹#›</a:t>
            </a:fld>
            <a:endParaRPr lang="en-US"/>
          </a:p>
        </p:txBody>
      </p:sp>
    </p:spTree>
    <p:extLst>
      <p:ext uri="{BB962C8B-B14F-4D97-AF65-F5344CB8AC3E}">
        <p14:creationId xmlns:p14="http://schemas.microsoft.com/office/powerpoint/2010/main" val="25100647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CA"/>
          </a:p>
        </p:txBody>
      </p:sp>
      <p:sp>
        <p:nvSpPr>
          <p:cNvPr id="3" name="Chart Placeholder 2"/>
          <p:cNvSpPr>
            <a:spLocks noGrp="1"/>
          </p:cNvSpPr>
          <p:nvPr>
            <p:ph type="chart" idx="1"/>
          </p:nvPr>
        </p:nvSpPr>
        <p:spPr>
          <a:xfrm>
            <a:off x="457200" y="1600200"/>
            <a:ext cx="8229600" cy="4525963"/>
          </a:xfrm>
        </p:spPr>
        <p:txBody>
          <a:bodyPr/>
          <a:lstStyle/>
          <a:p>
            <a:pPr lvl="0"/>
            <a:endParaRPr lang="en-CA" noProof="0" smtClean="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xfrm>
            <a:off x="7020272" y="6381328"/>
            <a:ext cx="2133600" cy="476250"/>
          </a:xfrm>
          <a:prstGeom prst="rect">
            <a:avLst/>
          </a:prstGeom>
          <a:ln/>
        </p:spPr>
        <p:txBody>
          <a:bodyPr/>
          <a:lstStyle>
            <a:lvl1pPr algn="r">
              <a:defRPr sz="1400"/>
            </a:lvl1pPr>
          </a:lstStyle>
          <a:p>
            <a:pPr>
              <a:defRPr/>
            </a:pPr>
            <a:fld id="{1F6ACB13-05F5-4B34-B95F-F3FF469C2A1B}" type="slidenum">
              <a:rPr lang="en-US" altLang="en-US" smtClean="0"/>
              <a:pPr>
                <a:defRPr/>
              </a:pPr>
              <a:t>‹#›</a:t>
            </a:fld>
            <a:endParaRPr lang="en-US" altLang="en-US"/>
          </a:p>
        </p:txBody>
      </p:sp>
    </p:spTree>
    <p:extLst>
      <p:ext uri="{BB962C8B-B14F-4D97-AF65-F5344CB8AC3E}">
        <p14:creationId xmlns:p14="http://schemas.microsoft.com/office/powerpoint/2010/main" val="6234138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4" descr="CAWST Colour - no text "/>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929313"/>
            <a:ext cx="1487488" cy="928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221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1A674979-EC48-41BA-A377-18B893688CC4}" type="slidenum">
              <a:rPr lang="en-US"/>
              <a:pPr/>
              <a:t>‹#›</a:t>
            </a:fld>
            <a:endParaRPr lang="en-US"/>
          </a:p>
        </p:txBody>
      </p:sp>
    </p:spTree>
    <p:extLst>
      <p:ext uri="{BB962C8B-B14F-4D97-AF65-F5344CB8AC3E}">
        <p14:creationId xmlns:p14="http://schemas.microsoft.com/office/powerpoint/2010/main" val="361179062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1208B727-11FE-4B81-8E9F-53EF06B85630}" type="slidenum">
              <a:rPr lang="en-US"/>
              <a:pPr/>
              <a:t>‹#›</a:t>
            </a:fld>
            <a:endParaRPr lang="en-US"/>
          </a:p>
        </p:txBody>
      </p:sp>
    </p:spTree>
    <p:extLst>
      <p:ext uri="{BB962C8B-B14F-4D97-AF65-F5344CB8AC3E}">
        <p14:creationId xmlns:p14="http://schemas.microsoft.com/office/powerpoint/2010/main" val="307204745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9" name="Slide Number Placeholder 8"/>
          <p:cNvSpPr>
            <a:spLocks noGrp="1"/>
          </p:cNvSpPr>
          <p:nvPr>
            <p:ph type="sldNum" sz="quarter" idx="12"/>
          </p:nvPr>
        </p:nvSpPr>
        <p:spPr>
          <a:xfrm>
            <a:off x="6553200" y="6245225"/>
            <a:ext cx="2133600" cy="476250"/>
          </a:xfrm>
          <a:prstGeom prst="rect">
            <a:avLst/>
          </a:prstGeom>
        </p:spPr>
        <p:txBody>
          <a:bodyPr/>
          <a:lstStyle>
            <a:lvl1pPr>
              <a:defRPr/>
            </a:lvl1pPr>
          </a:lstStyle>
          <a:p>
            <a:fld id="{3E7201AE-EBDF-4F9E-BBA4-D83EE29AE103}" type="slidenum">
              <a:rPr lang="en-US"/>
              <a:pPr/>
              <a:t>‹#›</a:t>
            </a:fld>
            <a:endParaRPr lang="en-US"/>
          </a:p>
        </p:txBody>
      </p:sp>
    </p:spTree>
    <p:extLst>
      <p:ext uri="{BB962C8B-B14F-4D97-AF65-F5344CB8AC3E}">
        <p14:creationId xmlns:p14="http://schemas.microsoft.com/office/powerpoint/2010/main" val="414142305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696D6939-B8AB-415C-8E07-37773906FC33}" type="slidenum">
              <a:rPr lang="en-US"/>
              <a:pPr/>
              <a:t>‹#›</a:t>
            </a:fld>
            <a:endParaRPr lang="en-US"/>
          </a:p>
        </p:txBody>
      </p:sp>
    </p:spTree>
    <p:extLst>
      <p:ext uri="{BB962C8B-B14F-4D97-AF65-F5344CB8AC3E}">
        <p14:creationId xmlns:p14="http://schemas.microsoft.com/office/powerpoint/2010/main" val="367358966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7020272" y="6381328"/>
            <a:ext cx="2133600" cy="476250"/>
          </a:xfrm>
          <a:prstGeom prst="rect">
            <a:avLst/>
          </a:prstGeom>
        </p:spPr>
        <p:txBody>
          <a:bodyPr/>
          <a:lstStyle>
            <a:lvl1pPr algn="r">
              <a:defRPr sz="1400"/>
            </a:lvl1pPr>
          </a:lstStyle>
          <a:p>
            <a:fld id="{90C5138D-4C5F-48AF-A64F-FBCEEBACA0DF}" type="slidenum">
              <a:rPr lang="en-US" smtClean="0"/>
              <a:pPr/>
              <a:t>‹#›</a:t>
            </a:fld>
            <a:endParaRPr lang="en-US" dirty="0"/>
          </a:p>
        </p:txBody>
      </p:sp>
    </p:spTree>
    <p:extLst>
      <p:ext uri="{BB962C8B-B14F-4D97-AF65-F5344CB8AC3E}">
        <p14:creationId xmlns:p14="http://schemas.microsoft.com/office/powerpoint/2010/main" val="39041674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273F326D-2649-4216-BBC7-53F95C3158E9}" type="slidenum">
              <a:rPr lang="en-US"/>
              <a:pPr/>
              <a:t>‹#›</a:t>
            </a:fld>
            <a:endParaRPr lang="en-US"/>
          </a:p>
        </p:txBody>
      </p:sp>
    </p:spTree>
    <p:extLst>
      <p:ext uri="{BB962C8B-B14F-4D97-AF65-F5344CB8AC3E}">
        <p14:creationId xmlns:p14="http://schemas.microsoft.com/office/powerpoint/2010/main" val="31224010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a:prstGeom prst="rect">
            <a:avLst/>
          </a:prstGeom>
        </p:spPr>
        <p:txBody>
          <a:bodyPr/>
          <a:lstStyle>
            <a:lvl1pPr>
              <a:defRPr/>
            </a:lvl1pPr>
          </a:lstStyle>
          <a:p>
            <a:fld id="{5C2EDC0C-8AD2-419E-9BC8-59FCE3CF71E8}" type="slidenum">
              <a:rPr lang="en-US"/>
              <a:pPr/>
              <a:t>‹#›</a:t>
            </a:fld>
            <a:endParaRPr lang="en-US"/>
          </a:p>
        </p:txBody>
      </p:sp>
    </p:spTree>
    <p:extLst>
      <p:ext uri="{BB962C8B-B14F-4D97-AF65-F5344CB8AC3E}">
        <p14:creationId xmlns:p14="http://schemas.microsoft.com/office/powerpoint/2010/main" val="35071891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3.jpg"/></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www.cawst.org/resource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Videos%20and%20Audio/How%20a%20Bacterial%20Colony%20Forms.wmv"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7.jpeg"/><Relationship Id="rId4" Type="http://schemas.openxmlformats.org/officeDocument/2006/relationships/hyperlink" Target="How%20big%20-%20cells.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0.jpg"/></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en-US" sz="1100" dirty="0"/>
          </a:p>
          <a:p>
            <a:pPr algn="ctr">
              <a:tabLst>
                <a:tab pos="1196975" algn="l"/>
              </a:tabLst>
            </a:pPr>
            <a:r>
              <a:rPr lang="en-US" sz="1100" dirty="0"/>
              <a:t>12, 2916 – 5</a:t>
            </a:r>
            <a:r>
              <a:rPr lang="en-US" sz="1100" baseline="30000" dirty="0"/>
              <a:t>th</a:t>
            </a:r>
            <a:r>
              <a:rPr lang="en-US" sz="1100" dirty="0"/>
              <a:t> Avenue</a:t>
            </a:r>
          </a:p>
          <a:p>
            <a:pPr algn="ctr">
              <a:tabLst>
                <a:tab pos="1196975" algn="l"/>
              </a:tabLst>
            </a:pPr>
            <a:r>
              <a:rPr lang="en-US" sz="1100" dirty="0" smtClean="0"/>
              <a:t>Calgary, Alberta, T2A 6K4, Canada</a:t>
            </a:r>
          </a:p>
          <a:p>
            <a:pPr algn="ctr">
              <a:tabLst>
                <a:tab pos="1196975" algn="l"/>
              </a:tabLst>
            </a:pPr>
            <a:r>
              <a:rPr lang="fr-FR" sz="1100" dirty="0" smtClean="0"/>
              <a:t>Phone: + 1 (403) 243-3285, Fax: + 1 (403) 243-6199</a:t>
            </a:r>
            <a:endParaRPr lang="en-US" sz="1100" dirty="0" smtClean="0"/>
          </a:p>
          <a:p>
            <a:pPr algn="ctr">
              <a:tabLst>
                <a:tab pos="1196975" algn="l"/>
              </a:tabLst>
            </a:pPr>
            <a:r>
              <a:rPr lang="fr-FR" sz="1100" dirty="0" smtClean="0"/>
              <a:t>E-mail: cawst@cawst.org, </a:t>
            </a:r>
            <a:r>
              <a:rPr lang="en-US" sz="1100" dirty="0" smtClean="0"/>
              <a:t>Website: </a:t>
            </a:r>
            <a:r>
              <a:rPr lang="en-US" sz="1100" dirty="0" smtClean="0">
                <a:hlinkClick r:id="rId3"/>
              </a:rPr>
              <a:t>www.cawst.org</a:t>
            </a:r>
            <a:endParaRPr lang="en-US" sz="1100" dirty="0" smtClean="0"/>
          </a:p>
          <a:p>
            <a:pPr algn="ctr">
              <a:tabLst>
                <a:tab pos="1196975" algn="l"/>
              </a:tabLst>
            </a:pPr>
            <a:endParaRPr lang="en-US" sz="1100" dirty="0"/>
          </a:p>
          <a:p>
            <a:r>
              <a:rPr lang="en-US" sz="900" dirty="0"/>
              <a:t>CAWST, the Centre for Affordable Water and Sanitation Technology, is a nonprofit organization that provides training and consulting to organizations working directly with populations in developing countries who lack access to clean water and basic sanitation.</a:t>
            </a:r>
          </a:p>
          <a:p>
            <a:r>
              <a:rPr lang="en-US" sz="900" dirty="0"/>
              <a:t> </a:t>
            </a:r>
          </a:p>
          <a:p>
            <a:r>
              <a:rPr lang="en-US" sz="900" dirty="0"/>
              <a:t>One of CAWST’s core strategies is to make knowledge about water common knowledge. This is achieved, in part, by developing and freely distributing education materials with the intent of increasing the availability of information to those who need it most.</a:t>
            </a:r>
          </a:p>
          <a:p>
            <a:r>
              <a:rPr lang="en-US" sz="900" dirty="0"/>
              <a:t> </a:t>
            </a:r>
          </a:p>
          <a:p>
            <a:r>
              <a:rPr lang="en-US" sz="900" dirty="0"/>
              <a:t>This document is open content and licensed under the Creative Commons Attribution Works 3.0 </a:t>
            </a:r>
            <a:r>
              <a:rPr lang="en-US" sz="900" dirty="0" err="1"/>
              <a:t>Unported</a:t>
            </a:r>
            <a:r>
              <a:rPr lang="en-US" sz="900" dirty="0"/>
              <a:t> License. To view a copy of this license, visit http://creativecommons.org/licenses/by/3.0 or send a letter to Creative Commons, 171 Second Street, Suite 300, San Francisco, California 94105, USA. </a:t>
            </a:r>
          </a:p>
          <a:p>
            <a:r>
              <a:rPr lang="en-US" sz="900" dirty="0"/>
              <a:t> </a:t>
            </a:r>
          </a:p>
          <a:p>
            <a:r>
              <a:rPr lang="en-US" sz="900" dirty="0" smtClean="0"/>
              <a:t>		You </a:t>
            </a:r>
            <a:r>
              <a:rPr lang="en-US" sz="900" dirty="0"/>
              <a:t>are free to:</a:t>
            </a:r>
          </a:p>
          <a:p>
            <a:pPr marL="2000250" lvl="4" indent="-171450">
              <a:buFont typeface="Arial" pitchFamily="34" charset="0"/>
              <a:buChar char="•"/>
            </a:pPr>
            <a:r>
              <a:rPr lang="en-US" sz="900" dirty="0"/>
              <a:t>Share – to copy, distribute and transmit this document</a:t>
            </a:r>
          </a:p>
          <a:p>
            <a:pPr marL="2000250" lvl="4" indent="-171450">
              <a:buFont typeface="Arial" pitchFamily="34" charset="0"/>
              <a:buChar char="•"/>
            </a:pPr>
            <a:r>
              <a:rPr lang="en-US" sz="900" dirty="0"/>
              <a:t>Remix – to adapt this document</a:t>
            </a:r>
          </a:p>
          <a:p>
            <a:r>
              <a:rPr lang="en-US" sz="900" dirty="0"/>
              <a:t> </a:t>
            </a:r>
          </a:p>
          <a:p>
            <a:r>
              <a:rPr lang="en-US" sz="900" dirty="0" smtClean="0"/>
              <a:t>		Under </a:t>
            </a:r>
            <a:r>
              <a:rPr lang="en-US" sz="900" dirty="0"/>
              <a:t>the following conditions:</a:t>
            </a:r>
          </a:p>
          <a:p>
            <a:pPr marL="2000250" lvl="4" indent="-171450">
              <a:buFont typeface="Arial" pitchFamily="34" charset="0"/>
              <a:buChar char="•"/>
            </a:pPr>
            <a:r>
              <a:rPr lang="en-US" sz="900" dirty="0" smtClean="0"/>
              <a:t>Attribution</a:t>
            </a:r>
            <a:r>
              <a:rPr lang="en-US" sz="900" dirty="0"/>
              <a:t>. You must give credit to CAWST as the original source of the document. Please include our website:  www.cawst.org</a:t>
            </a:r>
          </a:p>
          <a:p>
            <a:pPr algn="ctr">
              <a:tabLst>
                <a:tab pos="1196975" algn="l"/>
              </a:tabLst>
            </a:pPr>
            <a:endParaRPr lang="en-US" sz="900" dirty="0" smtClean="0"/>
          </a:p>
          <a:p>
            <a:pPr>
              <a:tabLst>
                <a:tab pos="1196975" algn="l"/>
              </a:tabLst>
            </a:pPr>
            <a:r>
              <a:rPr lang="en-US" sz="900" dirty="0"/>
              <a:t>CAWST will produce updated versions of this document periodically. For this reason, we do not recommend hosting this document to download from your website</a:t>
            </a:r>
            <a:r>
              <a:rPr lang="en-US" sz="900" dirty="0" smtClean="0"/>
              <a:t>.</a:t>
            </a:r>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r>
              <a:rPr lang="en-US" sz="900" b="1" dirty="0"/>
              <a:t> </a:t>
            </a:r>
            <a:r>
              <a:rPr lang="en-US" sz="900" dirty="0"/>
              <a:t>CAWST and its directors, employees, contractors, and volunteers do not assume any responsibility for and make no warranty with respect to the results that may be obtained from the use of the information provided</a:t>
            </a:r>
            <a:r>
              <a:rPr lang="en-US" sz="900" dirty="0" smtClean="0"/>
              <a:t>.</a:t>
            </a:r>
            <a:endParaRPr lang="en-US" sz="900"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305137"/>
            <a:ext cx="5328592" cy="1892826"/>
          </a:xfrm>
          <a:prstGeom prst="rect">
            <a:avLst/>
          </a:prstGeom>
          <a:noFill/>
          <a:ln w="15875">
            <a:solidFill>
              <a:schemeClr val="tx1"/>
            </a:solidFill>
          </a:ln>
        </p:spPr>
        <p:txBody>
          <a:bodyPr wrap="square" rtlCol="0">
            <a:spAutoFit/>
          </a:bodyPr>
          <a:lstStyle/>
          <a:p>
            <a:r>
              <a:rPr lang="en-US" b="1" dirty="0"/>
              <a:t> </a:t>
            </a:r>
            <a:r>
              <a:rPr lang="en-US" sz="1100" b="1" dirty="0" smtClean="0"/>
              <a:t>			Stay </a:t>
            </a:r>
            <a:r>
              <a:rPr lang="en-US" sz="1100" b="1" dirty="0"/>
              <a:t>up-to-date and get support:</a:t>
            </a:r>
            <a:endParaRPr lang="en-US" sz="1100" dirty="0"/>
          </a:p>
          <a:p>
            <a:pPr marL="3028950" lvl="6" indent="-285750">
              <a:buFont typeface="Arial" pitchFamily="34" charset="0"/>
              <a:buChar char="•"/>
            </a:pPr>
            <a:r>
              <a:rPr lang="en-US" sz="1100" dirty="0" smtClean="0"/>
              <a:t>Latest </a:t>
            </a:r>
            <a:r>
              <a:rPr lang="en-US" sz="1100" dirty="0"/>
              <a:t>updates to this document</a:t>
            </a:r>
          </a:p>
          <a:p>
            <a:pPr marL="3028950" lvl="6" indent="-285750">
              <a:buFont typeface="Arial" pitchFamily="34" charset="0"/>
              <a:buChar char="•"/>
            </a:pPr>
            <a:r>
              <a:rPr lang="en-US" sz="1100" dirty="0"/>
              <a:t>Other workshop &amp; training related resources</a:t>
            </a:r>
          </a:p>
          <a:p>
            <a:pPr marL="3028950" lvl="6" indent="-285750">
              <a:buFont typeface="Arial" pitchFamily="34" charset="0"/>
              <a:buChar char="•"/>
            </a:pPr>
            <a:r>
              <a:rPr lang="en-US" sz="1100" dirty="0"/>
              <a:t>Support on using this document in your work</a:t>
            </a:r>
          </a:p>
          <a:p>
            <a:r>
              <a:rPr lang="en-US" sz="1100" dirty="0"/>
              <a:t> </a:t>
            </a:r>
          </a:p>
          <a:p>
            <a:r>
              <a:rPr lang="en-US" sz="1100" i="1" dirty="0" smtClean="0"/>
              <a:t>CAWST provides mentorship and</a:t>
            </a:r>
          </a:p>
          <a:p>
            <a:r>
              <a:rPr lang="en-US" sz="1100" i="1" dirty="0" smtClean="0"/>
              <a:t>coaching on the use of its education</a:t>
            </a:r>
          </a:p>
          <a:p>
            <a:r>
              <a:rPr lang="en-US" sz="1100" i="1" dirty="0" smtClean="0"/>
              <a:t>and training resources.</a:t>
            </a:r>
            <a:endParaRPr lang="en-US" sz="1100"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4365104"/>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397061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Colony Counting</a:t>
            </a:r>
          </a:p>
        </p:txBody>
      </p:sp>
      <p:pic>
        <p:nvPicPr>
          <p:cNvPr id="6" name="Picture 72" descr="te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524000"/>
            <a:ext cx="7772400" cy="431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fld id="{90C5138D-4C5F-48AF-A64F-FBCEEBACA0DF}" type="slidenum">
              <a:rPr lang="en-US" smtClean="0"/>
              <a:pPr/>
              <a:t>10</a:t>
            </a:fld>
            <a:endParaRPr lang="en-US" dirty="0"/>
          </a:p>
        </p:txBody>
      </p:sp>
    </p:spTree>
    <p:extLst>
      <p:ext uri="{BB962C8B-B14F-4D97-AF65-F5344CB8AC3E}">
        <p14:creationId xmlns:p14="http://schemas.microsoft.com/office/powerpoint/2010/main" val="4158366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smtClean="0"/>
              <a:t>Colony Counter or Hand Tally Counter Clicker</a:t>
            </a:r>
            <a:endParaRPr lang="en-CA" dirty="0"/>
          </a:p>
        </p:txBody>
      </p:sp>
      <p:pic>
        <p:nvPicPr>
          <p:cNvPr id="4"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4099" y="1747836"/>
            <a:ext cx="3590925" cy="3362325"/>
          </a:xfrm>
          <a:prstGeom prst="rect">
            <a:avLst/>
          </a:prstGeom>
        </p:spPr>
      </p:pic>
      <p:sp>
        <p:nvSpPr>
          <p:cNvPr id="6" name="TextBox 5"/>
          <p:cNvSpPr txBox="1"/>
          <p:nvPr/>
        </p:nvSpPr>
        <p:spPr>
          <a:xfrm>
            <a:off x="5436096" y="5078619"/>
            <a:ext cx="2952328" cy="584775"/>
          </a:xfrm>
          <a:prstGeom prst="rect">
            <a:avLst/>
          </a:prstGeom>
          <a:noFill/>
        </p:spPr>
        <p:txBody>
          <a:bodyPr wrap="square" rtlCol="0">
            <a:spAutoFit/>
          </a:bodyPr>
          <a:lstStyle/>
          <a:p>
            <a:r>
              <a:rPr lang="en-CA" sz="1600" b="1" dirty="0" smtClean="0"/>
              <a:t>Hand </a:t>
            </a:r>
            <a:r>
              <a:rPr lang="en-CA" sz="1600" b="1" dirty="0"/>
              <a:t>Tally Counter Clicker </a:t>
            </a:r>
          </a:p>
          <a:p>
            <a:r>
              <a:rPr lang="en-CA" sz="1600" dirty="0" smtClean="0"/>
              <a:t>Credit: Gadget Plus</a:t>
            </a:r>
            <a:endParaRPr lang="en-CA" sz="1600" dirty="0"/>
          </a:p>
        </p:txBody>
      </p:sp>
      <p:sp>
        <p:nvSpPr>
          <p:cNvPr id="7" name="TextBox 6"/>
          <p:cNvSpPr txBox="1"/>
          <p:nvPr/>
        </p:nvSpPr>
        <p:spPr>
          <a:xfrm>
            <a:off x="611560" y="1747837"/>
            <a:ext cx="3528392" cy="2246769"/>
          </a:xfrm>
          <a:prstGeom prst="rect">
            <a:avLst/>
          </a:prstGeom>
          <a:noFill/>
        </p:spPr>
        <p:txBody>
          <a:bodyPr wrap="square" rtlCol="0">
            <a:spAutoFit/>
          </a:bodyPr>
          <a:lstStyle/>
          <a:p>
            <a:pPr marL="285750" indent="-285750">
              <a:buFont typeface="Arial" panose="020B0604020202020204" pitchFamily="34" charset="0"/>
              <a:buChar char="•"/>
            </a:pPr>
            <a:r>
              <a:rPr lang="en-CA" sz="2800" dirty="0" smtClean="0"/>
              <a:t>It is helpful to use a hand tally counter </a:t>
            </a:r>
            <a:r>
              <a:rPr lang="en-CA" sz="2800" dirty="0"/>
              <a:t>c</a:t>
            </a:r>
            <a:r>
              <a:rPr lang="en-CA" sz="2800" dirty="0" smtClean="0"/>
              <a:t>licker for higher colony counts if available</a:t>
            </a:r>
            <a:endParaRPr lang="en-CA" sz="2800" dirty="0"/>
          </a:p>
        </p:txBody>
      </p:sp>
      <p:sp>
        <p:nvSpPr>
          <p:cNvPr id="8" name="Slide Number Placeholder 7"/>
          <p:cNvSpPr>
            <a:spLocks noGrp="1"/>
          </p:cNvSpPr>
          <p:nvPr>
            <p:ph type="sldNum" sz="quarter" idx="12"/>
          </p:nvPr>
        </p:nvSpPr>
        <p:spPr>
          <a:xfrm>
            <a:off x="7046912" y="6409134"/>
            <a:ext cx="2133600" cy="476250"/>
          </a:xfrm>
        </p:spPr>
        <p:txBody>
          <a:bodyPr/>
          <a:lstStyle/>
          <a:p>
            <a:pPr algn="r"/>
            <a:fld id="{696D6939-B8AB-415C-8E07-37773906FC33}" type="slidenum">
              <a:rPr lang="en-US" sz="1400"/>
              <a:pPr algn="r"/>
              <a:t>11</a:t>
            </a:fld>
            <a:endParaRPr lang="en-US" sz="1400"/>
          </a:p>
        </p:txBody>
      </p:sp>
    </p:spTree>
    <p:extLst>
      <p:ext uri="{BB962C8B-B14F-4D97-AF65-F5344CB8AC3E}">
        <p14:creationId xmlns:p14="http://schemas.microsoft.com/office/powerpoint/2010/main" val="3020780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Colony Counting</a:t>
            </a:r>
          </a:p>
        </p:txBody>
      </p:sp>
      <p:sp>
        <p:nvSpPr>
          <p:cNvPr id="6" name="Rectangle 3"/>
          <p:cNvSpPr txBox="1">
            <a:spLocks noChangeArrowheads="1"/>
          </p:cNvSpPr>
          <p:nvPr/>
        </p:nvSpPr>
        <p:spPr>
          <a:xfrm>
            <a:off x="457200" y="1484784"/>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a:lnSpc>
                <a:spcPct val="90000"/>
              </a:lnSpc>
            </a:pPr>
            <a:r>
              <a:rPr lang="en-US" altLang="en-US" kern="0" dirty="0" smtClean="0"/>
              <a:t>Record results as the number of colony forming units (CFU) per 100 mL</a:t>
            </a:r>
          </a:p>
          <a:p>
            <a:pPr lvl="1">
              <a:lnSpc>
                <a:spcPct val="90000"/>
              </a:lnSpc>
            </a:pPr>
            <a:r>
              <a:rPr lang="en-US" altLang="en-US" kern="0" dirty="0" smtClean="0"/>
              <a:t>E.g., 55 CFU/100 mL</a:t>
            </a:r>
          </a:p>
          <a:p>
            <a:pPr>
              <a:lnSpc>
                <a:spcPct val="90000"/>
              </a:lnSpc>
            </a:pPr>
            <a:r>
              <a:rPr lang="en-US" altLang="en-US" kern="0" dirty="0" smtClean="0"/>
              <a:t>Prefer plates to have between 20 and 80 colonies</a:t>
            </a:r>
          </a:p>
          <a:p>
            <a:pPr>
              <a:lnSpc>
                <a:spcPct val="90000"/>
              </a:lnSpc>
            </a:pPr>
            <a:r>
              <a:rPr lang="en-US" altLang="en-US" kern="0" dirty="0" smtClean="0"/>
              <a:t>Samples with &gt;200 colonies are considered </a:t>
            </a:r>
            <a:r>
              <a:rPr lang="en-US" altLang="en-US" u="sng" kern="0" dirty="0" smtClean="0"/>
              <a:t>too numerous to count</a:t>
            </a:r>
            <a:r>
              <a:rPr lang="en-US" altLang="en-US" kern="0" dirty="0" smtClean="0"/>
              <a:t> (TNTC)</a:t>
            </a:r>
          </a:p>
        </p:txBody>
      </p:sp>
      <p:sp>
        <p:nvSpPr>
          <p:cNvPr id="3" name="Slide Number Placeholder 2"/>
          <p:cNvSpPr>
            <a:spLocks noGrp="1"/>
          </p:cNvSpPr>
          <p:nvPr>
            <p:ph type="sldNum" sz="quarter" idx="12"/>
          </p:nvPr>
        </p:nvSpPr>
        <p:spPr/>
        <p:txBody>
          <a:bodyPr/>
          <a:lstStyle/>
          <a:p>
            <a:fld id="{90C5138D-4C5F-48AF-A64F-FBCEEBACA0DF}" type="slidenum">
              <a:rPr lang="en-US" smtClean="0"/>
              <a:pPr/>
              <a:t>12</a:t>
            </a:fld>
            <a:endParaRPr lang="en-US" dirty="0"/>
          </a:p>
        </p:txBody>
      </p:sp>
    </p:spTree>
    <p:extLst>
      <p:ext uri="{BB962C8B-B14F-4D97-AF65-F5344CB8AC3E}">
        <p14:creationId xmlns:p14="http://schemas.microsoft.com/office/powerpoint/2010/main" val="1783019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fade">
                                      <p:cBhvr>
                                        <p:cTn id="11" dur="500"/>
                                        <p:tgtEl>
                                          <p:spTgt spid="6">
                                            <p:txEl>
                                              <p:pRg st="0" end="0"/>
                                            </p:txEl>
                                          </p:spTgt>
                                        </p:tgtEl>
                                      </p:cBhvr>
                                    </p:animEffect>
                                  </p:childTnLst>
                                </p:cTn>
                              </p:par>
                              <p:par>
                                <p:cTn id="12" presetID="10" presetClass="entr" presetSubtype="0" fill="hold" nodeType="with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500"/>
                                        <p:tgtEl>
                                          <p:spTgt spid="6">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500"/>
                                        <p:tgtEl>
                                          <p:spTgt spid="6">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fade">
                                      <p:cBhvr>
                                        <p:cTn id="24"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Colony Counting Exercise</a:t>
            </a:r>
          </a:p>
        </p:txBody>
      </p:sp>
      <p:sp>
        <p:nvSpPr>
          <p:cNvPr id="6" name="Rectangle 3"/>
          <p:cNvSpPr txBox="1">
            <a:spLocks noChangeArrowheads="1"/>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a:r>
              <a:rPr lang="en-US" dirty="0" smtClean="0"/>
              <a:t>In pairs, study the </a:t>
            </a:r>
            <a:r>
              <a:rPr lang="en-US" dirty="0" err="1"/>
              <a:t>Coliscan</a:t>
            </a:r>
            <a:r>
              <a:rPr lang="en-US" dirty="0"/>
              <a:t> Colony Counting </a:t>
            </a:r>
            <a:r>
              <a:rPr lang="en-US" dirty="0" smtClean="0"/>
              <a:t>Guide</a:t>
            </a:r>
            <a:endParaRPr lang="en-CA" dirty="0"/>
          </a:p>
          <a:p>
            <a:pPr lvl="0"/>
            <a:r>
              <a:rPr lang="en-US" dirty="0" smtClean="0"/>
              <a:t>Count </a:t>
            </a:r>
            <a:r>
              <a:rPr lang="en-US" dirty="0"/>
              <a:t>the </a:t>
            </a:r>
            <a:r>
              <a:rPr lang="en-US" i="1" dirty="0"/>
              <a:t>E. coli</a:t>
            </a:r>
            <a:r>
              <a:rPr lang="en-US" dirty="0"/>
              <a:t> (dark blue/purple</a:t>
            </a:r>
            <a:r>
              <a:rPr lang="en-US" dirty="0" smtClean="0"/>
              <a:t>), then count the general </a:t>
            </a:r>
            <a:r>
              <a:rPr lang="en-US" dirty="0"/>
              <a:t>coliform (pink) </a:t>
            </a:r>
            <a:r>
              <a:rPr lang="en-US" dirty="0" smtClean="0"/>
              <a:t>colonies</a:t>
            </a:r>
            <a:endParaRPr lang="en-CA" dirty="0"/>
          </a:p>
          <a:p>
            <a:r>
              <a:rPr lang="en-US" dirty="0" smtClean="0"/>
              <a:t>Results will be recorded </a:t>
            </a:r>
            <a:r>
              <a:rPr lang="en-US" dirty="0"/>
              <a:t>on </a:t>
            </a:r>
            <a:r>
              <a:rPr lang="en-US" dirty="0" smtClean="0"/>
              <a:t>the flipchart </a:t>
            </a:r>
          </a:p>
          <a:p>
            <a:r>
              <a:rPr lang="en-US" dirty="0" smtClean="0"/>
              <a:t>Are there any differences in results?</a:t>
            </a:r>
          </a:p>
          <a:p>
            <a:r>
              <a:rPr lang="en-US" dirty="0" smtClean="0"/>
              <a:t>If yes, discuss </a:t>
            </a:r>
            <a:r>
              <a:rPr lang="en-US" dirty="0"/>
              <a:t>the differences in </a:t>
            </a:r>
            <a:r>
              <a:rPr lang="en-US" dirty="0" smtClean="0"/>
              <a:t>results.</a:t>
            </a:r>
            <a:endParaRPr lang="en-CA" dirty="0"/>
          </a:p>
        </p:txBody>
      </p:sp>
      <p:sp>
        <p:nvSpPr>
          <p:cNvPr id="3" name="Slide Number Placeholder 2"/>
          <p:cNvSpPr>
            <a:spLocks noGrp="1"/>
          </p:cNvSpPr>
          <p:nvPr>
            <p:ph type="sldNum" sz="quarter" idx="12"/>
          </p:nvPr>
        </p:nvSpPr>
        <p:spPr/>
        <p:txBody>
          <a:bodyPr/>
          <a:lstStyle/>
          <a:p>
            <a:fld id="{90C5138D-4C5F-48AF-A64F-FBCEEBACA0DF}" type="slidenum">
              <a:rPr lang="en-US" smtClean="0"/>
              <a:pPr/>
              <a:t>13</a:t>
            </a:fld>
            <a:endParaRPr lang="en-US" dirty="0"/>
          </a:p>
        </p:txBody>
      </p:sp>
    </p:spTree>
    <p:extLst>
      <p:ext uri="{BB962C8B-B14F-4D97-AF65-F5344CB8AC3E}">
        <p14:creationId xmlns:p14="http://schemas.microsoft.com/office/powerpoint/2010/main" val="27120847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Colony Counting Exercise</a:t>
            </a:r>
          </a:p>
        </p:txBody>
      </p:sp>
      <p:sp>
        <p:nvSpPr>
          <p:cNvPr id="6" name="Rectangle 3"/>
          <p:cNvSpPr txBox="1">
            <a:spLocks noChangeArrowheads="1"/>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a:endParaRPr lang="en-CA"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5850" y="1212850"/>
            <a:ext cx="4432300" cy="4432300"/>
          </a:xfrm>
          <a:prstGeom prst="rect">
            <a:avLst/>
          </a:prstGeom>
        </p:spPr>
      </p:pic>
      <p:sp>
        <p:nvSpPr>
          <p:cNvPr id="4" name="Slide Number Placeholder 3"/>
          <p:cNvSpPr>
            <a:spLocks noGrp="1"/>
          </p:cNvSpPr>
          <p:nvPr>
            <p:ph type="sldNum" sz="quarter" idx="12"/>
          </p:nvPr>
        </p:nvSpPr>
        <p:spPr/>
        <p:txBody>
          <a:bodyPr/>
          <a:lstStyle/>
          <a:p>
            <a:fld id="{90C5138D-4C5F-48AF-A64F-FBCEEBACA0DF}" type="slidenum">
              <a:rPr lang="en-US" smtClean="0"/>
              <a:pPr/>
              <a:t>14</a:t>
            </a:fld>
            <a:endParaRPr lang="en-US" dirty="0"/>
          </a:p>
        </p:txBody>
      </p:sp>
      <p:sp>
        <p:nvSpPr>
          <p:cNvPr id="7" name="Rectangle 6"/>
          <p:cNvSpPr/>
          <p:nvPr/>
        </p:nvSpPr>
        <p:spPr>
          <a:xfrm>
            <a:off x="3264591" y="5785505"/>
            <a:ext cx="3313728" cy="646331"/>
          </a:xfrm>
          <a:prstGeom prst="rect">
            <a:avLst/>
          </a:prstGeom>
        </p:spPr>
        <p:txBody>
          <a:bodyPr wrap="none">
            <a:spAutoFit/>
          </a:bodyPr>
          <a:lstStyle/>
          <a:p>
            <a:r>
              <a:rPr lang="en-CA" altLang="en-US" kern="0" dirty="0" err="1" smtClean="0">
                <a:solidFill>
                  <a:srgbClr val="000000"/>
                </a:solidFill>
              </a:rPr>
              <a:t>Coliscan</a:t>
            </a:r>
            <a:r>
              <a:rPr lang="en-CA" altLang="en-US" kern="0" dirty="0" smtClean="0">
                <a:solidFill>
                  <a:srgbClr val="000000"/>
                </a:solidFill>
              </a:rPr>
              <a:t> colonies in Petri dish </a:t>
            </a:r>
          </a:p>
          <a:p>
            <a:r>
              <a:rPr lang="en-CA" altLang="en-US" kern="0" dirty="0" smtClean="0">
                <a:solidFill>
                  <a:srgbClr val="000000"/>
                </a:solidFill>
              </a:rPr>
              <a:t>(Credit: </a:t>
            </a:r>
            <a:r>
              <a:rPr lang="en-CA" altLang="en-US" kern="0" dirty="0" err="1" smtClean="0">
                <a:solidFill>
                  <a:srgbClr val="000000"/>
                </a:solidFill>
              </a:rPr>
              <a:t>Micrology</a:t>
            </a:r>
            <a:r>
              <a:rPr lang="en-CA" altLang="en-US" kern="0" dirty="0" smtClean="0">
                <a:solidFill>
                  <a:srgbClr val="000000"/>
                </a:solidFill>
              </a:rPr>
              <a:t> Labs)</a:t>
            </a:r>
            <a:endParaRPr lang="en-US" altLang="en-US" kern="0" dirty="0">
              <a:solidFill>
                <a:srgbClr val="000000"/>
              </a:solidFill>
            </a:endParaRPr>
          </a:p>
        </p:txBody>
      </p:sp>
    </p:spTree>
    <p:extLst>
      <p:ext uri="{BB962C8B-B14F-4D97-AF65-F5344CB8AC3E}">
        <p14:creationId xmlns:p14="http://schemas.microsoft.com/office/powerpoint/2010/main" val="8020748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Colony Counting Exercise</a:t>
            </a:r>
          </a:p>
        </p:txBody>
      </p:sp>
      <p:sp>
        <p:nvSpPr>
          <p:cNvPr id="6" name="Rectangle 3"/>
          <p:cNvSpPr txBox="1">
            <a:spLocks noChangeArrowheads="1"/>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a:endParaRPr lang="en-CA" dirty="0"/>
          </a:p>
        </p:txBody>
      </p:sp>
      <p:sp>
        <p:nvSpPr>
          <p:cNvPr id="7" name="Rectangle 3"/>
          <p:cNvSpPr txBox="1">
            <a:spLocks noChangeArrowheads="1"/>
          </p:cNvSpPr>
          <p:nvPr/>
        </p:nvSpPr>
        <p:spPr>
          <a:xfrm>
            <a:off x="609600" y="17526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a:r>
              <a:rPr lang="en-CA" dirty="0" smtClean="0"/>
              <a:t>Answer:</a:t>
            </a:r>
          </a:p>
          <a:p>
            <a:pPr lvl="1"/>
            <a:r>
              <a:rPr lang="en-US" sz="3200" b="1" dirty="0" smtClean="0">
                <a:latin typeface="Arial" panose="020B0604020202020204" pitchFamily="34" charset="0"/>
                <a:cs typeface="Arial" panose="020B0604020202020204" pitchFamily="34" charset="0"/>
              </a:rPr>
              <a:t>22 </a:t>
            </a:r>
            <a:r>
              <a:rPr lang="en-US" sz="3200" b="1" i="1" dirty="0">
                <a:latin typeface="Arial" panose="020B0604020202020204" pitchFamily="34" charset="0"/>
                <a:cs typeface="Arial" panose="020B0604020202020204" pitchFamily="34" charset="0"/>
              </a:rPr>
              <a:t>E. coli </a:t>
            </a:r>
            <a:endParaRPr lang="en-US" sz="3200" b="1" i="1" dirty="0" smtClean="0">
              <a:latin typeface="Arial" panose="020B0604020202020204" pitchFamily="34" charset="0"/>
              <a:cs typeface="Arial" panose="020B0604020202020204" pitchFamily="34" charset="0"/>
            </a:endParaRPr>
          </a:p>
          <a:p>
            <a:pPr lvl="1"/>
            <a:r>
              <a:rPr lang="en-US" sz="3200" b="1" dirty="0" smtClean="0">
                <a:latin typeface="Arial" panose="020B0604020202020204" pitchFamily="34" charset="0"/>
                <a:cs typeface="Arial" panose="020B0604020202020204" pitchFamily="34" charset="0"/>
              </a:rPr>
              <a:t>30 </a:t>
            </a:r>
            <a:r>
              <a:rPr lang="en-US" sz="3200" b="1" dirty="0">
                <a:latin typeface="Arial" panose="020B0604020202020204" pitchFamily="34" charset="0"/>
                <a:cs typeface="Arial" panose="020B0604020202020204" pitchFamily="34" charset="0"/>
              </a:rPr>
              <a:t>general </a:t>
            </a:r>
            <a:r>
              <a:rPr lang="en-US" sz="3200" b="1" dirty="0" smtClean="0">
                <a:latin typeface="Arial" panose="020B0604020202020204" pitchFamily="34" charset="0"/>
                <a:cs typeface="Arial" panose="020B0604020202020204" pitchFamily="34" charset="0"/>
              </a:rPr>
              <a:t>coliforms</a:t>
            </a:r>
          </a:p>
          <a:p>
            <a:pPr marL="457200" lvl="1" indent="0">
              <a:buNone/>
            </a:pPr>
            <a:endParaRPr lang="en-CA" b="1" dirty="0">
              <a:latin typeface="Arial" panose="020B0604020202020204" pitchFamily="34" charset="0"/>
              <a:cs typeface="Arial" panose="020B0604020202020204" pitchFamily="34" charset="0"/>
            </a:endParaRPr>
          </a:p>
          <a:p>
            <a:pPr lvl="1"/>
            <a:endParaRPr lang="en-CA" dirty="0" smtClean="0"/>
          </a:p>
          <a:p>
            <a:pPr lvl="1"/>
            <a:endParaRPr lang="en-CA" dirty="0"/>
          </a:p>
        </p:txBody>
      </p:sp>
      <p:sp>
        <p:nvSpPr>
          <p:cNvPr id="3" name="Slide Number Placeholder 2"/>
          <p:cNvSpPr>
            <a:spLocks noGrp="1"/>
          </p:cNvSpPr>
          <p:nvPr>
            <p:ph type="sldNum" sz="quarter" idx="12"/>
          </p:nvPr>
        </p:nvSpPr>
        <p:spPr/>
        <p:txBody>
          <a:bodyPr/>
          <a:lstStyle/>
          <a:p>
            <a:fld id="{90C5138D-4C5F-48AF-A64F-FBCEEBACA0DF}" type="slidenum">
              <a:rPr lang="en-US" smtClean="0"/>
              <a:pPr/>
              <a:t>15</a:t>
            </a:fld>
            <a:endParaRPr lang="en-US" dirty="0"/>
          </a:p>
        </p:txBody>
      </p:sp>
    </p:spTree>
    <p:extLst>
      <p:ext uri="{BB962C8B-B14F-4D97-AF65-F5344CB8AC3E}">
        <p14:creationId xmlns:p14="http://schemas.microsoft.com/office/powerpoint/2010/main" val="137923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500"/>
                                        <p:tgtEl>
                                          <p:spTgt spid="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1" end="1"/>
                                            </p:txEl>
                                          </p:spTgt>
                                        </p:tgtEl>
                                        <p:attrNameLst>
                                          <p:attrName>style.visibility</p:attrName>
                                        </p:attrNameLst>
                                      </p:cBhvr>
                                      <p:to>
                                        <p:strVal val="visible"/>
                                      </p:to>
                                    </p:set>
                                    <p:animEffect transition="in" filter="fade">
                                      <p:cBhvr>
                                        <p:cTn id="16" dur="500"/>
                                        <p:tgtEl>
                                          <p:spTgt spid="7">
                                            <p:txEl>
                                              <p:pRg st="1" end="1"/>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a:t>Review</a:t>
            </a:r>
            <a:endParaRPr lang="en-US" altLang="en-US" b="1" kern="0" dirty="0" smtClean="0"/>
          </a:p>
        </p:txBody>
      </p:sp>
      <p:sp>
        <p:nvSpPr>
          <p:cNvPr id="6" name="Rectangle 3"/>
          <p:cNvSpPr txBox="1">
            <a:spLocks noChangeArrowheads="1"/>
          </p:cNvSpPr>
          <p:nvPr/>
        </p:nvSpPr>
        <p:spPr>
          <a:xfrm>
            <a:off x="457200" y="16002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a:endParaRPr lang="en-CA" dirty="0"/>
          </a:p>
        </p:txBody>
      </p:sp>
      <p:sp>
        <p:nvSpPr>
          <p:cNvPr id="7" name="Rectangle 3"/>
          <p:cNvSpPr txBox="1">
            <a:spLocks noChangeArrowheads="1"/>
          </p:cNvSpPr>
          <p:nvPr/>
        </p:nvSpPr>
        <p:spPr>
          <a:xfrm>
            <a:off x="609600" y="17526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pPr lvl="0"/>
            <a:r>
              <a:rPr lang="en-CA" dirty="0" smtClean="0"/>
              <a:t>What colour are fecal coliforms grown on MLSB?</a:t>
            </a:r>
          </a:p>
          <a:p>
            <a:pPr lvl="0"/>
            <a:r>
              <a:rPr lang="en-CA" dirty="0" smtClean="0"/>
              <a:t>Answer:</a:t>
            </a:r>
          </a:p>
          <a:p>
            <a:pPr lvl="1"/>
            <a:r>
              <a:rPr lang="en-US" sz="3200" b="1" dirty="0" smtClean="0">
                <a:latin typeface="Arial" panose="020B0604020202020204" pitchFamily="34" charset="0"/>
                <a:cs typeface="Arial" panose="020B0604020202020204" pitchFamily="34" charset="0"/>
              </a:rPr>
              <a:t>Yellow	</a:t>
            </a:r>
          </a:p>
          <a:p>
            <a:pPr marL="457200" lvl="1" indent="0">
              <a:buNone/>
            </a:pPr>
            <a:endParaRPr lang="en-CA" b="1" dirty="0">
              <a:latin typeface="Arial" panose="020B0604020202020204" pitchFamily="34" charset="0"/>
              <a:cs typeface="Arial" panose="020B0604020202020204" pitchFamily="34" charset="0"/>
            </a:endParaRPr>
          </a:p>
          <a:p>
            <a:pPr lvl="1"/>
            <a:endParaRPr lang="en-CA" dirty="0" smtClean="0"/>
          </a:p>
          <a:p>
            <a:pPr lvl="1"/>
            <a:endParaRPr lang="en-CA" dirty="0"/>
          </a:p>
        </p:txBody>
      </p:sp>
      <p:sp>
        <p:nvSpPr>
          <p:cNvPr id="3" name="Slide Number Placeholder 2"/>
          <p:cNvSpPr>
            <a:spLocks noGrp="1"/>
          </p:cNvSpPr>
          <p:nvPr>
            <p:ph type="sldNum" sz="quarter" idx="12"/>
          </p:nvPr>
        </p:nvSpPr>
        <p:spPr/>
        <p:txBody>
          <a:bodyPr/>
          <a:lstStyle/>
          <a:p>
            <a:fld id="{90C5138D-4C5F-48AF-A64F-FBCEEBACA0DF}" type="slidenum">
              <a:rPr lang="en-US" smtClean="0"/>
              <a:pPr/>
              <a:t>16</a:t>
            </a:fld>
            <a:endParaRPr lang="en-US" dirty="0"/>
          </a:p>
        </p:txBody>
      </p:sp>
    </p:spTree>
    <p:extLst>
      <p:ext uri="{BB962C8B-B14F-4D97-AF65-F5344CB8AC3E}">
        <p14:creationId xmlns:p14="http://schemas.microsoft.com/office/powerpoint/2010/main" val="394385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fade">
                                      <p:cBhvr>
                                        <p:cTn id="11" dur="500"/>
                                        <p:tgtEl>
                                          <p:spTgt spid="7">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
                                            <p:txEl>
                                              <p:pRg st="2" end="2"/>
                                            </p:txEl>
                                          </p:spTgt>
                                        </p:tgtEl>
                                        <p:attrNameLst>
                                          <p:attrName>style.visibility</p:attrName>
                                        </p:attrNameLst>
                                      </p:cBhvr>
                                      <p:to>
                                        <p:strVal val="visible"/>
                                      </p:to>
                                    </p:set>
                                    <p:animEffect transition="in" filter="fade">
                                      <p:cBhvr>
                                        <p:cTn id="16" dur="500"/>
                                        <p:tgtEl>
                                          <p:spTgt spid="7">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animEffect transition="in" filter="fade">
                                      <p:cBhvr>
                                        <p:cTn id="2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0C5138D-4C5F-48AF-A64F-FBCEEBACA0DF}" type="slidenum">
              <a:rPr lang="en-US" smtClean="0"/>
              <a:pPr/>
              <a:t>2</a:t>
            </a:fld>
            <a:endParaRPr lang="en-US" dirty="0"/>
          </a:p>
        </p:txBody>
      </p:sp>
      <p:sp>
        <p:nvSpPr>
          <p:cNvPr id="3" name="Rectangle 2"/>
          <p:cNvSpPr/>
          <p:nvPr/>
        </p:nvSpPr>
        <p:spPr>
          <a:xfrm>
            <a:off x="1115616" y="1700808"/>
            <a:ext cx="6552728" cy="4327338"/>
          </a:xfrm>
          <a:prstGeom prst="rect">
            <a:avLst/>
          </a:prstGeom>
        </p:spPr>
        <p:txBody>
          <a:bodyPr wrap="square">
            <a:spAutoFit/>
          </a:bodyPr>
          <a:lstStyle/>
          <a:p>
            <a:pPr lvl="0" algn="ctr">
              <a:spcBef>
                <a:spcPct val="20000"/>
              </a:spcBef>
            </a:pPr>
            <a:r>
              <a:rPr lang="en-US" sz="3200" kern="0" dirty="0">
                <a:solidFill>
                  <a:srgbClr val="000000"/>
                </a:solidFill>
                <a:latin typeface="Arial"/>
                <a:cs typeface="Arial"/>
              </a:rPr>
              <a:t>This presentation is used with Lesson </a:t>
            </a:r>
            <a:r>
              <a:rPr lang="en-US" sz="3200" kern="0" dirty="0" smtClean="0">
                <a:solidFill>
                  <a:srgbClr val="000000"/>
                </a:solidFill>
                <a:latin typeface="Arial"/>
                <a:cs typeface="Arial"/>
              </a:rPr>
              <a:t>Plan 12: Colony Counting</a:t>
            </a:r>
            <a:r>
              <a:rPr lang="en-US" sz="3200" kern="0" dirty="0" smtClean="0">
                <a:solidFill>
                  <a:srgbClr val="FF0000"/>
                </a:solidFill>
                <a:latin typeface="Arial"/>
                <a:cs typeface="Arial"/>
              </a:rPr>
              <a:t> </a:t>
            </a:r>
            <a:r>
              <a:rPr lang="en-US" sz="3200" kern="0" dirty="0">
                <a:solidFill>
                  <a:srgbClr val="000000"/>
                </a:solidFill>
                <a:latin typeface="Arial"/>
                <a:cs typeface="Arial"/>
              </a:rPr>
              <a:t>in </a:t>
            </a:r>
            <a:r>
              <a:rPr lang="en-US" sz="3200" kern="0" dirty="0" smtClean="0">
                <a:solidFill>
                  <a:srgbClr val="000000"/>
                </a:solidFill>
                <a:latin typeface="Arial"/>
                <a:cs typeface="Arial"/>
              </a:rPr>
              <a:t>the Drinking Water Quality Testing Trainer Manual. </a:t>
            </a:r>
            <a:endParaRPr lang="en-US" sz="3200" kern="0" dirty="0">
              <a:solidFill>
                <a:srgbClr val="000000"/>
              </a:solidFill>
              <a:latin typeface="Arial"/>
              <a:cs typeface="Arial"/>
            </a:endParaRPr>
          </a:p>
          <a:p>
            <a:pPr lvl="0">
              <a:spcBef>
                <a:spcPct val="20000"/>
              </a:spcBef>
            </a:pPr>
            <a:endParaRPr lang="en-US" sz="3200" kern="0" dirty="0">
              <a:solidFill>
                <a:srgbClr val="000000"/>
              </a:solidFill>
              <a:latin typeface="Arial"/>
              <a:cs typeface="Arial"/>
            </a:endParaRPr>
          </a:p>
          <a:p>
            <a:pPr lvl="0" algn="ctr">
              <a:spcBef>
                <a:spcPct val="20000"/>
              </a:spcBef>
            </a:pPr>
            <a:r>
              <a:rPr lang="en-US" sz="3200" kern="0" dirty="0">
                <a:solidFill>
                  <a:srgbClr val="000000"/>
                </a:solidFill>
                <a:latin typeface="Arial"/>
                <a:cs typeface="Arial"/>
              </a:rPr>
              <a:t>Available at </a:t>
            </a:r>
            <a:r>
              <a:rPr lang="en-US" sz="3200" kern="0" dirty="0">
                <a:solidFill>
                  <a:srgbClr val="000000"/>
                </a:solidFill>
                <a:latin typeface="Arial"/>
                <a:cs typeface="Arial"/>
                <a:hlinkClick r:id="rId2"/>
              </a:rPr>
              <a:t>www.cawst.org/resources</a:t>
            </a:r>
            <a:endParaRPr lang="en-US" sz="3200" kern="0" dirty="0">
              <a:solidFill>
                <a:srgbClr val="000000"/>
              </a:solidFill>
              <a:latin typeface="Arial"/>
              <a:cs typeface="Arial"/>
            </a:endParaRPr>
          </a:p>
          <a:p>
            <a:pPr lvl="0">
              <a:spcBef>
                <a:spcPct val="20000"/>
              </a:spcBef>
            </a:pPr>
            <a:r>
              <a:rPr lang="en-US" sz="3200" kern="0" dirty="0">
                <a:solidFill>
                  <a:srgbClr val="000000"/>
                </a:solidFill>
                <a:latin typeface="Arial"/>
                <a:cs typeface="Arial"/>
              </a:rPr>
              <a:t> </a:t>
            </a:r>
            <a:endParaRPr lang="en-US" sz="3200" kern="0" dirty="0">
              <a:solidFill>
                <a:srgbClr val="000000"/>
              </a:solidFill>
              <a:latin typeface="Arial"/>
              <a:cs typeface="Arial"/>
            </a:endParaRPr>
          </a:p>
        </p:txBody>
      </p:sp>
    </p:spTree>
    <p:extLst>
      <p:ext uri="{BB962C8B-B14F-4D97-AF65-F5344CB8AC3E}">
        <p14:creationId xmlns:p14="http://schemas.microsoft.com/office/powerpoint/2010/main" val="203136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11560" y="1844824"/>
            <a:ext cx="7772400" cy="1470025"/>
          </a:xfrm>
        </p:spPr>
        <p:txBody>
          <a:bodyPr/>
          <a:lstStyle/>
          <a:p>
            <a:r>
              <a:rPr lang="en-US" b="1" dirty="0" smtClean="0">
                <a:solidFill>
                  <a:schemeClr val="accent2"/>
                </a:solidFill>
              </a:rPr>
              <a:t>Colony Counting</a:t>
            </a:r>
            <a:endParaRPr lang="en-US" b="1" dirty="0">
              <a:solidFill>
                <a:schemeClr val="accent2"/>
              </a:solidFill>
            </a:endParaRPr>
          </a:p>
        </p:txBody>
      </p:sp>
      <p:pic>
        <p:nvPicPr>
          <p:cNvPr id="2052" name="Picture 4"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b="1" dirty="0" smtClean="0">
                <a:solidFill>
                  <a:schemeClr val="accent2"/>
                </a:solidFill>
              </a:rPr>
              <a:t>Learning Expectations</a:t>
            </a:r>
            <a:endParaRPr lang="en-US" b="1" dirty="0">
              <a:solidFill>
                <a:schemeClr val="accent2"/>
              </a:solidFill>
            </a:endParaRPr>
          </a:p>
        </p:txBody>
      </p:sp>
      <p:sp>
        <p:nvSpPr>
          <p:cNvPr id="3075" name="Rectangle 3"/>
          <p:cNvSpPr>
            <a:spLocks noGrp="1" noChangeArrowheads="1"/>
          </p:cNvSpPr>
          <p:nvPr>
            <p:ph type="body" idx="4294967295"/>
          </p:nvPr>
        </p:nvSpPr>
        <p:spPr>
          <a:xfrm>
            <a:off x="467544" y="1567333"/>
            <a:ext cx="8229600" cy="4525963"/>
          </a:xfrm>
        </p:spPr>
        <p:txBody>
          <a:bodyPr/>
          <a:lstStyle/>
          <a:p>
            <a:pPr marL="514350" lvl="0" indent="-514350">
              <a:buFont typeface="+mj-lt"/>
              <a:buAutoNum type="arabicPeriod"/>
            </a:pPr>
            <a:r>
              <a:rPr lang="en-US" dirty="0"/>
              <a:t>Count bacterial colonies </a:t>
            </a:r>
            <a:endParaRPr lang="en-US" dirty="0" smtClean="0"/>
          </a:p>
          <a:p>
            <a:pPr marL="514350" lvl="0" indent="-514350">
              <a:buFont typeface="+mj-lt"/>
              <a:buAutoNum type="arabicPeriod"/>
            </a:pPr>
            <a:r>
              <a:rPr lang="en-US" dirty="0" smtClean="0"/>
              <a:t>Discuss </a:t>
            </a:r>
            <a:r>
              <a:rPr lang="en-US" dirty="0"/>
              <a:t>error and variation in colony counts </a:t>
            </a:r>
          </a:p>
        </p:txBody>
      </p:sp>
      <p:pic>
        <p:nvPicPr>
          <p:cNvPr id="5"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a:xfrm>
            <a:off x="6974904" y="6381750"/>
            <a:ext cx="2133600" cy="476250"/>
          </a:xfrm>
        </p:spPr>
        <p:txBody>
          <a:bodyPr/>
          <a:lstStyle/>
          <a:p>
            <a:pPr algn="r"/>
            <a:fld id="{696D6939-B8AB-415C-8E07-37773906FC33}" type="slidenum">
              <a:rPr lang="en-US" sz="1400" smtClean="0"/>
              <a:pPr algn="r"/>
              <a:t>4</a:t>
            </a:fld>
            <a:endParaRPr lang="en-US"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9"/>
          <p:cNvSpPr>
            <a:spLocks noGrp="1" noChangeArrowheads="1"/>
          </p:cNvSpPr>
          <p:nvPr>
            <p:ph type="title"/>
          </p:nvPr>
        </p:nvSpPr>
        <p:spPr>
          <a:xfrm>
            <a:off x="457200" y="2971800"/>
            <a:ext cx="8229600" cy="1143000"/>
          </a:xfrm>
        </p:spPr>
        <p:txBody>
          <a:bodyPr/>
          <a:lstStyle/>
          <a:p>
            <a:pPr eaLnBrk="1" hangingPunct="1"/>
            <a:r>
              <a:rPr lang="en-US" altLang="en-US" dirty="0" smtClean="0">
                <a:hlinkClick r:id="rId3" action="ppaction://hlinkfile"/>
              </a:rPr>
              <a:t>How a Bacterial Colony Forms</a:t>
            </a:r>
            <a:endParaRPr lang="en-US" altLang="en-US" dirty="0" smtClean="0">
              <a:hlinkClick r:id="rId4" action="ppaction://hlinkfile"/>
            </a:endParaRPr>
          </a:p>
        </p:txBody>
      </p:sp>
      <p:sp>
        <p:nvSpPr>
          <p:cNvPr id="2" name="Slide Number Placeholder 1"/>
          <p:cNvSpPr>
            <a:spLocks noGrp="1"/>
          </p:cNvSpPr>
          <p:nvPr>
            <p:ph type="sldNum" sz="quarter" idx="12"/>
          </p:nvPr>
        </p:nvSpPr>
        <p:spPr/>
        <p:txBody>
          <a:bodyPr/>
          <a:lstStyle/>
          <a:p>
            <a:pPr>
              <a:defRPr/>
            </a:pPr>
            <a:fld id="{1F6ACB13-05F5-4B34-B95F-F3FF469C2A1B}" type="slidenum">
              <a:rPr lang="en-US" altLang="en-US" smtClean="0"/>
              <a:pPr>
                <a:defRPr/>
              </a:pPr>
              <a:t>5</a:t>
            </a:fld>
            <a:endParaRPr lang="en-US" altLang="en-US"/>
          </a:p>
        </p:txBody>
      </p:sp>
      <p:pic>
        <p:nvPicPr>
          <p:cNvPr id="4" name="Picture 4" descr="CAWST Colour - no text "/>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84351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5"/>
          <p:cNvSpPr txBox="1">
            <a:spLocks noChangeArrowheads="1"/>
          </p:cNvSpPr>
          <p:nvPr/>
        </p:nvSpPr>
        <p:spPr>
          <a:xfrm>
            <a:off x="0" y="274638"/>
            <a:ext cx="91440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Sample Petri Dish (m-ColiBlue24)</a:t>
            </a:r>
          </a:p>
        </p:txBody>
      </p:sp>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a:xfrm>
            <a:off x="339725" y="1736990"/>
            <a:ext cx="3873500" cy="38412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 name="Rectangle 7"/>
          <p:cNvSpPr txBox="1">
            <a:spLocks noChangeArrowheads="1"/>
          </p:cNvSpPr>
          <p:nvPr/>
        </p:nvSpPr>
        <p:spPr>
          <a:xfrm>
            <a:off x="4427984" y="1404710"/>
            <a:ext cx="4536504" cy="4495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CA" altLang="en-US" kern="0" dirty="0" smtClean="0">
                <a:solidFill>
                  <a:srgbClr val="000000"/>
                </a:solidFill>
              </a:rPr>
              <a:t>m-ColiBlue24 culture media (blue liquid)</a:t>
            </a:r>
          </a:p>
          <a:p>
            <a:r>
              <a:rPr lang="en-CA" altLang="en-US" i="1" kern="0" dirty="0" smtClean="0">
                <a:solidFill>
                  <a:srgbClr val="000000"/>
                </a:solidFill>
              </a:rPr>
              <a:t>E. coli</a:t>
            </a:r>
            <a:r>
              <a:rPr lang="en-CA" altLang="en-US" kern="0" dirty="0" smtClean="0">
                <a:solidFill>
                  <a:srgbClr val="000000"/>
                </a:solidFill>
              </a:rPr>
              <a:t> appear as </a:t>
            </a:r>
            <a:r>
              <a:rPr lang="en-CA" altLang="en-US" b="1" kern="0" dirty="0" smtClean="0">
                <a:solidFill>
                  <a:srgbClr val="000000"/>
                </a:solidFill>
              </a:rPr>
              <a:t>blue</a:t>
            </a:r>
            <a:r>
              <a:rPr lang="en-CA" altLang="en-US" kern="0" dirty="0" smtClean="0">
                <a:solidFill>
                  <a:srgbClr val="000000"/>
                </a:solidFill>
              </a:rPr>
              <a:t> dots </a:t>
            </a:r>
          </a:p>
          <a:p>
            <a:r>
              <a:rPr lang="en-CA" altLang="en-US" kern="0" dirty="0" smtClean="0">
                <a:solidFill>
                  <a:srgbClr val="000000"/>
                </a:solidFill>
              </a:rPr>
              <a:t>General coliform</a:t>
            </a:r>
            <a:r>
              <a:rPr lang="en-CA" altLang="en-US" u="sng" kern="0" dirty="0" smtClean="0">
                <a:solidFill>
                  <a:srgbClr val="000000"/>
                </a:solidFill>
              </a:rPr>
              <a:t> </a:t>
            </a:r>
            <a:r>
              <a:rPr lang="en-CA" altLang="en-US" kern="0" dirty="0" smtClean="0">
                <a:solidFill>
                  <a:srgbClr val="000000"/>
                </a:solidFill>
              </a:rPr>
              <a:t>appear as </a:t>
            </a:r>
            <a:r>
              <a:rPr lang="en-CA" altLang="en-US" b="1" kern="0" dirty="0" smtClean="0">
                <a:solidFill>
                  <a:srgbClr val="000000"/>
                </a:solidFill>
              </a:rPr>
              <a:t>red</a:t>
            </a:r>
            <a:r>
              <a:rPr lang="en-CA" altLang="en-US" kern="0" dirty="0" smtClean="0">
                <a:solidFill>
                  <a:srgbClr val="000000"/>
                </a:solidFill>
              </a:rPr>
              <a:t> dots</a:t>
            </a:r>
          </a:p>
          <a:p>
            <a:r>
              <a:rPr lang="en-CA" altLang="en-US" kern="0" dirty="0" smtClean="0">
                <a:solidFill>
                  <a:srgbClr val="000000"/>
                </a:solidFill>
              </a:rPr>
              <a:t>Total coliforms = blue + red dots</a:t>
            </a:r>
            <a:endParaRPr lang="en-US" altLang="en-US" kern="0" dirty="0" smtClean="0">
              <a:solidFill>
                <a:srgbClr val="000000"/>
              </a:solidFill>
            </a:endParaRPr>
          </a:p>
        </p:txBody>
      </p:sp>
      <p:sp>
        <p:nvSpPr>
          <p:cNvPr id="3" name="Slide Number Placeholder 2"/>
          <p:cNvSpPr>
            <a:spLocks noGrp="1"/>
          </p:cNvSpPr>
          <p:nvPr>
            <p:ph type="sldNum" sz="quarter" idx="12"/>
          </p:nvPr>
        </p:nvSpPr>
        <p:spPr/>
        <p:txBody>
          <a:bodyPr/>
          <a:lstStyle/>
          <a:p>
            <a:fld id="{90C5138D-4C5F-48AF-A64F-FBCEEBACA0DF}" type="slidenum">
              <a:rPr lang="en-US" smtClean="0"/>
              <a:pPr/>
              <a:t>6</a:t>
            </a:fld>
            <a:endParaRPr lang="en-US" dirty="0"/>
          </a:p>
        </p:txBody>
      </p:sp>
      <p:sp>
        <p:nvSpPr>
          <p:cNvPr id="4" name="Rectangle 3"/>
          <p:cNvSpPr/>
          <p:nvPr/>
        </p:nvSpPr>
        <p:spPr>
          <a:xfrm>
            <a:off x="604639" y="5578210"/>
            <a:ext cx="3813865" cy="646331"/>
          </a:xfrm>
          <a:prstGeom prst="rect">
            <a:avLst/>
          </a:prstGeom>
        </p:spPr>
        <p:txBody>
          <a:bodyPr wrap="none">
            <a:spAutoFit/>
          </a:bodyPr>
          <a:lstStyle/>
          <a:p>
            <a:r>
              <a:rPr lang="en-CA" altLang="en-US" kern="0" dirty="0" smtClean="0">
                <a:solidFill>
                  <a:srgbClr val="000000"/>
                </a:solidFill>
              </a:rPr>
              <a:t>M-</a:t>
            </a:r>
            <a:r>
              <a:rPr lang="en-CA" altLang="en-US" kern="0" dirty="0" err="1" smtClean="0">
                <a:solidFill>
                  <a:srgbClr val="000000"/>
                </a:solidFill>
              </a:rPr>
              <a:t>ColiBlue</a:t>
            </a:r>
            <a:r>
              <a:rPr lang="en-CA" altLang="en-US" kern="0" dirty="0" smtClean="0">
                <a:solidFill>
                  <a:srgbClr val="000000"/>
                </a:solidFill>
              </a:rPr>
              <a:t> 24 colonies in Petri dish</a:t>
            </a:r>
          </a:p>
          <a:p>
            <a:r>
              <a:rPr lang="en-CA" altLang="en-US" kern="0" dirty="0" smtClean="0">
                <a:solidFill>
                  <a:srgbClr val="000000"/>
                </a:solidFill>
              </a:rPr>
              <a:t>(Credit: </a:t>
            </a:r>
            <a:r>
              <a:rPr lang="en-CA" altLang="en-US" kern="0" dirty="0" err="1" smtClean="0">
                <a:solidFill>
                  <a:srgbClr val="000000"/>
                </a:solidFill>
              </a:rPr>
              <a:t>Hach</a:t>
            </a:r>
            <a:r>
              <a:rPr lang="en-CA" altLang="en-US" kern="0" dirty="0" smtClean="0">
                <a:solidFill>
                  <a:srgbClr val="000000"/>
                </a:solidFill>
              </a:rPr>
              <a:t>)</a:t>
            </a:r>
            <a:endParaRPr lang="en-US" altLang="en-US" kern="0" dirty="0">
              <a:solidFill>
                <a:srgbClr val="000000"/>
              </a:solidFill>
            </a:endParaRPr>
          </a:p>
        </p:txBody>
      </p:sp>
    </p:spTree>
    <p:extLst>
      <p:ext uri="{BB962C8B-B14F-4D97-AF65-F5344CB8AC3E}">
        <p14:creationId xmlns:p14="http://schemas.microsoft.com/office/powerpoint/2010/main" val="2490413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Sample Petri Dish (</a:t>
            </a:r>
            <a:r>
              <a:rPr lang="en-US" altLang="en-US" b="1" kern="0" dirty="0" err="1" smtClean="0"/>
              <a:t>Coliscan</a:t>
            </a:r>
            <a:r>
              <a:rPr lang="en-US" altLang="en-US" b="1" kern="0" dirty="0" smtClean="0"/>
              <a:t>)</a:t>
            </a:r>
          </a:p>
        </p:txBody>
      </p:sp>
      <p:sp>
        <p:nvSpPr>
          <p:cNvPr id="6" name="Rectangle 4"/>
          <p:cNvSpPr txBox="1">
            <a:spLocks noChangeArrowheads="1"/>
          </p:cNvSpPr>
          <p:nvPr/>
        </p:nvSpPr>
        <p:spPr>
          <a:xfrm>
            <a:off x="4724400" y="1124744"/>
            <a:ext cx="4267200" cy="4495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CA" altLang="en-US" kern="0" dirty="0" err="1" smtClean="0">
                <a:solidFill>
                  <a:srgbClr val="000000"/>
                </a:solidFill>
              </a:rPr>
              <a:t>Coliscan</a:t>
            </a:r>
            <a:r>
              <a:rPr lang="en-CA" altLang="en-US" kern="0" dirty="0" smtClean="0">
                <a:solidFill>
                  <a:srgbClr val="000000"/>
                </a:solidFill>
              </a:rPr>
              <a:t> media (light yellow liquid)</a:t>
            </a:r>
          </a:p>
          <a:p>
            <a:r>
              <a:rPr lang="en-CA" altLang="en-US" i="1" kern="0" dirty="0" smtClean="0">
                <a:solidFill>
                  <a:srgbClr val="000000"/>
                </a:solidFill>
              </a:rPr>
              <a:t>E. coli</a:t>
            </a:r>
            <a:r>
              <a:rPr lang="en-CA" altLang="en-US" kern="0" dirty="0" smtClean="0">
                <a:solidFill>
                  <a:srgbClr val="000000"/>
                </a:solidFill>
              </a:rPr>
              <a:t> appear as </a:t>
            </a:r>
            <a:r>
              <a:rPr lang="en-CA" altLang="en-US" b="1" kern="0" dirty="0" smtClean="0">
                <a:solidFill>
                  <a:srgbClr val="000000"/>
                </a:solidFill>
              </a:rPr>
              <a:t>dark blue </a:t>
            </a:r>
            <a:r>
              <a:rPr lang="en-CA" altLang="en-US" kern="0" dirty="0" smtClean="0">
                <a:solidFill>
                  <a:srgbClr val="000000"/>
                </a:solidFill>
              </a:rPr>
              <a:t>to </a:t>
            </a:r>
            <a:r>
              <a:rPr lang="en-CA" altLang="en-US" b="1" kern="0" dirty="0" smtClean="0">
                <a:solidFill>
                  <a:srgbClr val="000000"/>
                </a:solidFill>
              </a:rPr>
              <a:t>purple</a:t>
            </a:r>
            <a:r>
              <a:rPr lang="en-CA" altLang="en-US" kern="0" dirty="0" smtClean="0">
                <a:solidFill>
                  <a:srgbClr val="000000"/>
                </a:solidFill>
              </a:rPr>
              <a:t> dots </a:t>
            </a:r>
          </a:p>
          <a:p>
            <a:r>
              <a:rPr lang="en-CA" altLang="en-US" kern="0" dirty="0" smtClean="0">
                <a:solidFill>
                  <a:srgbClr val="000000"/>
                </a:solidFill>
              </a:rPr>
              <a:t>General coliforms</a:t>
            </a:r>
            <a:r>
              <a:rPr lang="en-CA" altLang="en-US" u="sng" kern="0" dirty="0" smtClean="0">
                <a:solidFill>
                  <a:srgbClr val="000000"/>
                </a:solidFill>
              </a:rPr>
              <a:t> </a:t>
            </a:r>
            <a:r>
              <a:rPr lang="en-CA" altLang="en-US" kern="0" dirty="0" smtClean="0">
                <a:solidFill>
                  <a:srgbClr val="000000"/>
                </a:solidFill>
              </a:rPr>
              <a:t>appear as </a:t>
            </a:r>
            <a:r>
              <a:rPr lang="en-CA" altLang="en-US" b="1" kern="0" dirty="0" smtClean="0">
                <a:solidFill>
                  <a:srgbClr val="000000"/>
                </a:solidFill>
              </a:rPr>
              <a:t>pink</a:t>
            </a:r>
            <a:r>
              <a:rPr lang="en-CA" altLang="en-US" kern="0" dirty="0" smtClean="0">
                <a:solidFill>
                  <a:srgbClr val="000000"/>
                </a:solidFill>
              </a:rPr>
              <a:t> dots</a:t>
            </a:r>
          </a:p>
          <a:p>
            <a:r>
              <a:rPr lang="en-CA" altLang="en-US" kern="0" dirty="0">
                <a:solidFill>
                  <a:srgbClr val="000000"/>
                </a:solidFill>
              </a:rPr>
              <a:t>Total coliforms = </a:t>
            </a:r>
            <a:r>
              <a:rPr lang="en-CA" altLang="en-US" kern="0" dirty="0" smtClean="0">
                <a:solidFill>
                  <a:srgbClr val="000000"/>
                </a:solidFill>
              </a:rPr>
              <a:t>dark blue/purple </a:t>
            </a:r>
            <a:r>
              <a:rPr lang="en-CA" altLang="en-US" kern="0" dirty="0">
                <a:solidFill>
                  <a:srgbClr val="000000"/>
                </a:solidFill>
              </a:rPr>
              <a:t>+ </a:t>
            </a:r>
            <a:r>
              <a:rPr lang="en-CA" altLang="en-US" kern="0" dirty="0" smtClean="0">
                <a:solidFill>
                  <a:srgbClr val="000000"/>
                </a:solidFill>
              </a:rPr>
              <a:t>pink dots</a:t>
            </a:r>
            <a:endParaRPr lang="en-US" altLang="en-US" kern="0" dirty="0">
              <a:solidFill>
                <a:srgbClr val="000000"/>
              </a:solidFill>
            </a:endParaRPr>
          </a:p>
          <a:p>
            <a:endParaRPr lang="en-US" altLang="en-US" kern="0" dirty="0" smtClean="0">
              <a:solidFill>
                <a:srgbClr val="000000"/>
              </a:solidFill>
            </a:endParaRPr>
          </a:p>
        </p:txBody>
      </p:sp>
      <p:pic>
        <p:nvPicPr>
          <p:cNvPr id="7" name="Picture 9"/>
          <p:cNvPicPr>
            <a:picLocks noChangeAspect="1" noChangeArrowheads="1"/>
          </p:cNvPicPr>
          <p:nvPr/>
        </p:nvPicPr>
        <p:blipFill>
          <a:blip r:embed="rId4" cstate="print">
            <a:extLst>
              <a:ext uri="{28A0092B-C50C-407E-A947-70E740481C1C}">
                <a14:useLocalDpi xmlns:a14="http://schemas.microsoft.com/office/drawing/2010/main" val="0"/>
              </a:ext>
            </a:extLst>
          </a:blip>
          <a:stretch>
            <a:fillRect/>
          </a:stretch>
        </p:blipFill>
        <p:spPr bwMode="auto">
          <a:xfrm>
            <a:off x="691601" y="1600200"/>
            <a:ext cx="3322147" cy="333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0C5138D-4C5F-48AF-A64F-FBCEEBACA0DF}" type="slidenum">
              <a:rPr lang="en-US" smtClean="0"/>
              <a:pPr/>
              <a:t>7</a:t>
            </a:fld>
            <a:endParaRPr lang="en-US" dirty="0"/>
          </a:p>
        </p:txBody>
      </p:sp>
      <p:sp>
        <p:nvSpPr>
          <p:cNvPr id="4" name="Rectangle 3"/>
          <p:cNvSpPr/>
          <p:nvPr/>
        </p:nvSpPr>
        <p:spPr>
          <a:xfrm>
            <a:off x="719320" y="4933950"/>
            <a:ext cx="3294428" cy="646331"/>
          </a:xfrm>
          <a:prstGeom prst="rect">
            <a:avLst/>
          </a:prstGeom>
        </p:spPr>
        <p:txBody>
          <a:bodyPr wrap="square">
            <a:spAutoFit/>
          </a:bodyPr>
          <a:lstStyle/>
          <a:p>
            <a:r>
              <a:rPr lang="en-CA" altLang="en-US" kern="0" dirty="0" err="1" smtClean="0">
                <a:solidFill>
                  <a:srgbClr val="000000"/>
                </a:solidFill>
              </a:rPr>
              <a:t>Coliscan</a:t>
            </a:r>
            <a:r>
              <a:rPr lang="en-CA" altLang="en-US" kern="0" dirty="0" smtClean="0">
                <a:solidFill>
                  <a:srgbClr val="000000"/>
                </a:solidFill>
              </a:rPr>
              <a:t> colonies in Petri dish </a:t>
            </a:r>
          </a:p>
          <a:p>
            <a:r>
              <a:rPr lang="en-CA" altLang="en-US" kern="0" dirty="0" smtClean="0">
                <a:solidFill>
                  <a:srgbClr val="000000"/>
                </a:solidFill>
              </a:rPr>
              <a:t>(Credit: </a:t>
            </a:r>
            <a:r>
              <a:rPr lang="en-CA" altLang="en-US" kern="0" dirty="0" err="1" smtClean="0">
                <a:solidFill>
                  <a:srgbClr val="000000"/>
                </a:solidFill>
              </a:rPr>
              <a:t>Micrology</a:t>
            </a:r>
            <a:r>
              <a:rPr lang="en-CA" altLang="en-US" kern="0" dirty="0" smtClean="0">
                <a:solidFill>
                  <a:srgbClr val="000000"/>
                </a:solidFill>
              </a:rPr>
              <a:t> Labs)</a:t>
            </a:r>
            <a:endParaRPr lang="en-US" altLang="en-US" kern="0" dirty="0">
              <a:solidFill>
                <a:srgbClr val="000000"/>
              </a:solidFill>
            </a:endParaRPr>
          </a:p>
        </p:txBody>
      </p:sp>
    </p:spTree>
    <p:extLst>
      <p:ext uri="{BB962C8B-B14F-4D97-AF65-F5344CB8AC3E}">
        <p14:creationId xmlns:p14="http://schemas.microsoft.com/office/powerpoint/2010/main" val="2441088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457200" y="274638"/>
            <a:ext cx="82296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Sample Petri Dish (MLSB)</a:t>
            </a:r>
          </a:p>
        </p:txBody>
      </p:sp>
      <p:sp>
        <p:nvSpPr>
          <p:cNvPr id="6" name="Rectangle 4"/>
          <p:cNvSpPr txBox="1">
            <a:spLocks noChangeArrowheads="1"/>
          </p:cNvSpPr>
          <p:nvPr/>
        </p:nvSpPr>
        <p:spPr>
          <a:xfrm>
            <a:off x="4635729" y="1600200"/>
            <a:ext cx="4355871" cy="4495800"/>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CA" altLang="en-US" sz="2800" kern="0" dirty="0">
                <a:solidFill>
                  <a:srgbClr val="000000"/>
                </a:solidFill>
              </a:rPr>
              <a:t>Membrane Lauryl Sulphate Broth </a:t>
            </a:r>
            <a:r>
              <a:rPr lang="en-CA" altLang="en-US" sz="2800" kern="0" dirty="0" smtClean="0">
                <a:solidFill>
                  <a:srgbClr val="000000"/>
                </a:solidFill>
              </a:rPr>
              <a:t>(MLSB) (magenta-red </a:t>
            </a:r>
            <a:r>
              <a:rPr lang="en-CA" altLang="en-US" sz="2800" kern="0" dirty="0">
                <a:solidFill>
                  <a:srgbClr val="000000"/>
                </a:solidFill>
              </a:rPr>
              <a:t>liquid)</a:t>
            </a:r>
          </a:p>
          <a:p>
            <a:r>
              <a:rPr lang="en-CA" altLang="en-US" sz="2800" i="1" kern="0" dirty="0">
                <a:solidFill>
                  <a:srgbClr val="000000"/>
                </a:solidFill>
              </a:rPr>
              <a:t>E. coli</a:t>
            </a:r>
            <a:r>
              <a:rPr lang="en-CA" altLang="en-US" sz="2800" kern="0" dirty="0">
                <a:solidFill>
                  <a:srgbClr val="000000"/>
                </a:solidFill>
              </a:rPr>
              <a:t> appear as </a:t>
            </a:r>
            <a:r>
              <a:rPr lang="en-CA" altLang="en-US" sz="2800" b="1" kern="0" dirty="0">
                <a:solidFill>
                  <a:srgbClr val="000000"/>
                </a:solidFill>
              </a:rPr>
              <a:t>bright yellow</a:t>
            </a:r>
            <a:r>
              <a:rPr lang="en-CA" altLang="en-US" sz="2800" kern="0" dirty="0">
                <a:solidFill>
                  <a:srgbClr val="000000"/>
                </a:solidFill>
              </a:rPr>
              <a:t> dots </a:t>
            </a:r>
            <a:r>
              <a:rPr lang="en-CA" altLang="en-US" sz="2800" kern="0" dirty="0" smtClean="0">
                <a:solidFill>
                  <a:srgbClr val="000000"/>
                </a:solidFill>
              </a:rPr>
              <a:t>when incubated at 44°C</a:t>
            </a:r>
          </a:p>
          <a:p>
            <a:r>
              <a:rPr lang="en-CA" altLang="en-US" sz="2800" kern="0" dirty="0" smtClean="0">
                <a:solidFill>
                  <a:srgbClr val="000000"/>
                </a:solidFill>
              </a:rPr>
              <a:t>General coliforms appear as </a:t>
            </a:r>
            <a:r>
              <a:rPr lang="en-CA" altLang="en-US" sz="2800" b="1" kern="0" dirty="0" smtClean="0">
                <a:solidFill>
                  <a:srgbClr val="000000"/>
                </a:solidFill>
              </a:rPr>
              <a:t>bright yellow </a:t>
            </a:r>
            <a:r>
              <a:rPr lang="en-CA" altLang="en-US" sz="2800" kern="0" dirty="0" smtClean="0">
                <a:solidFill>
                  <a:srgbClr val="000000"/>
                </a:solidFill>
              </a:rPr>
              <a:t>dots when incubated at 37°C</a:t>
            </a:r>
            <a:endParaRPr lang="en-CA" altLang="en-US" sz="2800" kern="0" dirty="0">
              <a:solidFill>
                <a:srgbClr val="000000"/>
              </a:solidFill>
            </a:endParaRPr>
          </a:p>
          <a:p>
            <a:endParaRPr lang="en-CA" altLang="en-US" kern="0" dirty="0">
              <a:solidFill>
                <a:srgbClr val="000000"/>
              </a:solidFill>
            </a:endParaRPr>
          </a:p>
        </p:txBody>
      </p:sp>
      <p:pic>
        <p:nvPicPr>
          <p:cNvPr id="7" name="Picture 9"/>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39552" y="1629936"/>
            <a:ext cx="3944128" cy="3887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lide Number Placeholder 2"/>
          <p:cNvSpPr>
            <a:spLocks noGrp="1"/>
          </p:cNvSpPr>
          <p:nvPr>
            <p:ph type="sldNum" sz="quarter" idx="12"/>
          </p:nvPr>
        </p:nvSpPr>
        <p:spPr/>
        <p:txBody>
          <a:bodyPr/>
          <a:lstStyle/>
          <a:p>
            <a:fld id="{90C5138D-4C5F-48AF-A64F-FBCEEBACA0DF}" type="slidenum">
              <a:rPr lang="en-US" smtClean="0"/>
              <a:pPr/>
              <a:t>8</a:t>
            </a:fld>
            <a:endParaRPr lang="en-US" dirty="0"/>
          </a:p>
        </p:txBody>
      </p:sp>
      <p:sp>
        <p:nvSpPr>
          <p:cNvPr id="4" name="Rectangle 3"/>
          <p:cNvSpPr/>
          <p:nvPr/>
        </p:nvSpPr>
        <p:spPr>
          <a:xfrm>
            <a:off x="457200" y="5549240"/>
            <a:ext cx="4572000" cy="646331"/>
          </a:xfrm>
          <a:prstGeom prst="rect">
            <a:avLst/>
          </a:prstGeom>
        </p:spPr>
        <p:txBody>
          <a:bodyPr>
            <a:spAutoFit/>
          </a:bodyPr>
          <a:lstStyle/>
          <a:p>
            <a:r>
              <a:rPr lang="en-CA" dirty="0" smtClean="0"/>
              <a:t>MLSB colonies in Petri dish</a:t>
            </a:r>
          </a:p>
          <a:p>
            <a:r>
              <a:rPr lang="en-CA" dirty="0" smtClean="0"/>
              <a:t>(Credit: UK Environment Agency)</a:t>
            </a:r>
            <a:endParaRPr lang="en-CA" dirty="0"/>
          </a:p>
        </p:txBody>
      </p:sp>
    </p:spTree>
    <p:extLst>
      <p:ext uri="{BB962C8B-B14F-4D97-AF65-F5344CB8AC3E}">
        <p14:creationId xmlns:p14="http://schemas.microsoft.com/office/powerpoint/2010/main" val="4781307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CAWST Colour - no text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392863"/>
            <a:ext cx="74453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a:xfrm>
            <a:off x="0" y="274638"/>
            <a:ext cx="9144000" cy="1143000"/>
          </a:xfrm>
          <a:prstGeom prst="rect">
            <a:avLst/>
          </a:prstGeom>
        </p:spPr>
        <p:txBody>
          <a:bodyPr/>
          <a:lstStyle>
            <a:lvl1pPr algn="ctr" rtl="0" eaLnBrk="1" fontAlgn="base" hangingPunct="1">
              <a:spcBef>
                <a:spcPct val="0"/>
              </a:spcBef>
              <a:spcAft>
                <a:spcPct val="0"/>
              </a:spcAft>
              <a:defRPr sz="4400">
                <a:solidFill>
                  <a:schemeClr val="accent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a:lstStyle>
          <a:p>
            <a:r>
              <a:rPr lang="en-US" altLang="en-US" b="1" kern="0" dirty="0" smtClean="0"/>
              <a:t>How Do We Count the Colonies?</a:t>
            </a:r>
          </a:p>
        </p:txBody>
      </p:sp>
      <p:sp>
        <p:nvSpPr>
          <p:cNvPr id="6" name="Rectangle 3"/>
          <p:cNvSpPr txBox="1">
            <a:spLocks noChangeArrowheads="1"/>
          </p:cNvSpPr>
          <p:nvPr/>
        </p:nvSpPr>
        <p:spPr>
          <a:xfrm>
            <a:off x="457200" y="1447800"/>
            <a:ext cx="8229600" cy="4525963"/>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altLang="en-US" kern="0" dirty="0" smtClean="0"/>
              <a:t>Use the horizontal grid lines</a:t>
            </a:r>
          </a:p>
          <a:p>
            <a:r>
              <a:rPr lang="en-US" altLang="en-US" kern="0" dirty="0" smtClean="0"/>
              <a:t>Count all colonies of the particular </a:t>
            </a:r>
            <a:r>
              <a:rPr lang="en-US" altLang="en-US" kern="0" dirty="0" err="1" smtClean="0"/>
              <a:t>colour</a:t>
            </a:r>
            <a:r>
              <a:rPr lang="en-US" altLang="en-US" kern="0" dirty="0" smtClean="0"/>
              <a:t> you are looking for</a:t>
            </a:r>
          </a:p>
          <a:p>
            <a:r>
              <a:rPr lang="en-US" altLang="en-US" kern="0" dirty="0" smtClean="0"/>
              <a:t>Go from top to bottom/left to right until all grid squares are covered</a:t>
            </a:r>
          </a:p>
        </p:txBody>
      </p:sp>
      <p:sp>
        <p:nvSpPr>
          <p:cNvPr id="3" name="Slide Number Placeholder 2"/>
          <p:cNvSpPr>
            <a:spLocks noGrp="1"/>
          </p:cNvSpPr>
          <p:nvPr>
            <p:ph type="sldNum" sz="quarter" idx="12"/>
          </p:nvPr>
        </p:nvSpPr>
        <p:spPr/>
        <p:txBody>
          <a:bodyPr/>
          <a:lstStyle/>
          <a:p>
            <a:fld id="{90C5138D-4C5F-48AF-A64F-FBCEEBACA0DF}" type="slidenum">
              <a:rPr lang="en-US" smtClean="0"/>
              <a:pPr/>
              <a:t>9</a:t>
            </a:fld>
            <a:endParaRPr lang="en-US" dirty="0"/>
          </a:p>
        </p:txBody>
      </p:sp>
    </p:spTree>
    <p:extLst>
      <p:ext uri="{BB962C8B-B14F-4D97-AF65-F5344CB8AC3E}">
        <p14:creationId xmlns:p14="http://schemas.microsoft.com/office/powerpoint/2010/main" val="29418143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43537d0861f1925244cd74096e73553bcaf0ab"/>
</p:tagLst>
</file>

<file path=ppt/theme/theme1.xml><?xml version="1.0" encoding="utf-8"?>
<a:theme xmlns:a="http://schemas.openxmlformats.org/drawingml/2006/main" name="Template_Powerpoint Presentation_2012">
  <a:themeElements>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_PowerPoint Presentati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emplate_PowerPoint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_PowerPoint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_PowerPoint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_PowerPoint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_PowerPoint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_PowerPoint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_PowerPoint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_PowerPoint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_PowerPoint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_PowerPoint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_PowerPoint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_PowerPoint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Template_Powerpoint Presentation_2012</Template>
  <TotalTime>168</TotalTime>
  <Words>825</Words>
  <Application>Microsoft Office PowerPoint</Application>
  <PresentationFormat>On-screen Show (4:3)</PresentationFormat>
  <Paragraphs>157</Paragraphs>
  <Slides>16</Slides>
  <Notes>9</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Template_Powerpoint Presentation_2012</vt:lpstr>
      <vt:lpstr>PowerPoint Presentation</vt:lpstr>
      <vt:lpstr>PowerPoint Presentation</vt:lpstr>
      <vt:lpstr>Colony Counting</vt:lpstr>
      <vt:lpstr>Learning Expectations</vt:lpstr>
      <vt:lpstr>How a Bacterial Colony Forms</vt:lpstr>
      <vt:lpstr>PowerPoint Presentation</vt:lpstr>
      <vt:lpstr>PowerPoint Presentation</vt:lpstr>
      <vt:lpstr>PowerPoint Presentation</vt:lpstr>
      <vt:lpstr>PowerPoint Presentation</vt:lpstr>
      <vt:lpstr>PowerPoint Presentation</vt:lpstr>
      <vt:lpstr>Colony Counter or Hand Tally Counter Clicker</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CAWST</dc:creator>
  <cp:lastModifiedBy>Rebecca Brown</cp:lastModifiedBy>
  <cp:revision>38</cp:revision>
  <dcterms:created xsi:type="dcterms:W3CDTF">2013-10-17T20:20:44Z</dcterms:created>
  <dcterms:modified xsi:type="dcterms:W3CDTF">2014-07-11T21:38:49Z</dcterms:modified>
</cp:coreProperties>
</file>