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69" r:id="rId3"/>
    <p:sldId id="256" r:id="rId4"/>
    <p:sldId id="258" r:id="rId5"/>
    <p:sldId id="259" r:id="rId6"/>
    <p:sldId id="267" r:id="rId7"/>
    <p:sldId id="272" r:id="rId8"/>
    <p:sldId id="257" r:id="rId9"/>
    <p:sldId id="266" r:id="rId10"/>
    <p:sldId id="260" r:id="rId11"/>
    <p:sldId id="264" r:id="rId12"/>
    <p:sldId id="261" r:id="rId13"/>
    <p:sldId id="271" r:id="rId14"/>
    <p:sldId id="263" r:id="rId15"/>
    <p:sldId id="26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46" autoAdjust="0"/>
  </p:normalViewPr>
  <p:slideViewPr>
    <p:cSldViewPr>
      <p:cViewPr varScale="1">
        <p:scale>
          <a:sx n="71" d="100"/>
          <a:sy n="71" d="100"/>
        </p:scale>
        <p:origin x="178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366B171-2E49-417B-A10E-05DFE3A31F2C}" type="slidenum">
              <a:rPr lang="en-US"/>
              <a:pPr>
                <a:defRPr/>
              </a:pPr>
              <a:t>‹#›</a:t>
            </a:fld>
            <a:endParaRPr lang="en-US"/>
          </a:p>
        </p:txBody>
      </p:sp>
    </p:spTree>
    <p:extLst>
      <p:ext uri="{BB962C8B-B14F-4D97-AF65-F5344CB8AC3E}">
        <p14:creationId xmlns:p14="http://schemas.microsoft.com/office/powerpoint/2010/main" val="2795134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p>
        </p:txBody>
      </p:sp>
      <p:sp>
        <p:nvSpPr>
          <p:cNvPr id="26628" name="Slide Number Placehold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bg1"/>
                </a:solidFill>
                <a:latin typeface="Arial" charset="0"/>
                <a:ea typeface="Microsoft YaHei" charset="-122"/>
              </a:defRPr>
            </a:lvl1pPr>
            <a:lvl2pPr eaLnBrk="0">
              <a:tabLst>
                <a:tab pos="634643" algn="l"/>
                <a:tab pos="1269286" algn="l"/>
                <a:tab pos="1903929" algn="l"/>
                <a:tab pos="2538573" algn="l"/>
              </a:tabLst>
              <a:defRPr>
                <a:solidFill>
                  <a:schemeClr val="bg1"/>
                </a:solidFill>
                <a:latin typeface="Arial" charset="0"/>
                <a:ea typeface="Microsoft YaHei" charset="-122"/>
              </a:defRPr>
            </a:lvl2pPr>
            <a:lvl3pPr eaLnBrk="0">
              <a:tabLst>
                <a:tab pos="634643" algn="l"/>
                <a:tab pos="1269286" algn="l"/>
                <a:tab pos="1903929" algn="l"/>
                <a:tab pos="2538573" algn="l"/>
              </a:tabLst>
              <a:defRPr>
                <a:solidFill>
                  <a:schemeClr val="bg1"/>
                </a:solidFill>
                <a:latin typeface="Arial" charset="0"/>
                <a:ea typeface="Microsoft YaHei" charset="-122"/>
              </a:defRPr>
            </a:lvl3pPr>
            <a:lvl4pPr eaLnBrk="0">
              <a:tabLst>
                <a:tab pos="634643" algn="l"/>
                <a:tab pos="1269286" algn="l"/>
                <a:tab pos="1903929" algn="l"/>
                <a:tab pos="2538573" algn="l"/>
              </a:tabLst>
              <a:defRPr>
                <a:solidFill>
                  <a:schemeClr val="bg1"/>
                </a:solidFill>
                <a:latin typeface="Arial" charset="0"/>
                <a:ea typeface="Microsoft YaHei" charset="-122"/>
              </a:defRPr>
            </a:lvl4pPr>
            <a:lvl5pPr eaLnBrk="0">
              <a:tabLst>
                <a:tab pos="634643" algn="l"/>
                <a:tab pos="1269286" algn="l"/>
                <a:tab pos="1903929" algn="l"/>
                <a:tab pos="2538573"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9pPr>
          </a:lstStyle>
          <a:p>
            <a:pPr eaLnBrk="1"/>
            <a:fld id="{9CE3C867-BAE5-4729-B0F0-E3F6BB36BC8D}" type="slidenum">
              <a:rPr lang="en-US" altLang="en-US">
                <a:solidFill>
                  <a:srgbClr val="000000"/>
                </a:solidFill>
                <a:latin typeface="Times New Roman" pitchFamily="16" charset="0"/>
              </a:rPr>
              <a:pPr eaLnBrk="1"/>
              <a:t>1</a:t>
            </a:fld>
            <a:endParaRPr lang="en-US" altLang="en-US">
              <a:solidFill>
                <a:srgbClr val="000000"/>
              </a:solidFill>
              <a:latin typeface="Times New Roman" pitchFamily="16" charset="0"/>
            </a:endParaRPr>
          </a:p>
        </p:txBody>
      </p:sp>
    </p:spTree>
    <p:extLst>
      <p:ext uri="{BB962C8B-B14F-4D97-AF65-F5344CB8AC3E}">
        <p14:creationId xmlns:p14="http://schemas.microsoft.com/office/powerpoint/2010/main" val="184683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1EA8D6A-F360-48EE-B23B-593EA45487A7}" type="slidenum">
              <a:rPr/>
              <a:pPr rtl="0" eaLnBrk="1" hangingPunct="1"/>
              <a:t>11</a:t>
            </a:fld>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rtl="0" eaLnBrk="1" hangingPunct="1"/>
            <a:r>
              <a:rPr/>
              <a:t>Este molde se hace a partir de los moldes utilizados para hacer tuberías de concreto. Se ha añadido la nariz. Las paredes interiores son rectas y paralelas a las paredes exteriores, de manera que el molde interior se desarma en varias partes para extraerlo. ADB probó este molde y tuvo problemas al extraerlo. No obstante, estos moldes se utilizan normalmente para tuberías de concreto, así que ha de ser posible utilizarlos. No hay reborde para un difusor, así que el filtro debe utilizarse con una caja difusora.</a:t>
            </a:r>
          </a:p>
          <a:p>
            <a:pPr rtl="0" eaLnBrk="1" hangingPunct="1"/>
            <a:r>
              <a:rPr b="1" i="1"/>
              <a:t>Me imagino que la mano de obra y los materiales costarán lo mismo que en el filtro de segunda generación.</a:t>
            </a:r>
          </a:p>
          <a:p>
            <a:pPr eaLnBrk="1" hangingPunct="1"/>
            <a:endParaRPr lang="en-US" dirty="0" smtClean="0"/>
          </a:p>
          <a:p>
            <a:pPr rtl="0" eaLnBrk="1" hangingPunct="1"/>
            <a:r>
              <a:rPr/>
              <a:t>¿Más de 10 </a:t>
            </a:r>
            <a:r>
              <a:rPr baseline="0"/>
              <a:t>filtros</a:t>
            </a:r>
            <a:r>
              <a:rPr/>
              <a:t> en el mundo?</a:t>
            </a:r>
          </a:p>
        </p:txBody>
      </p:sp>
    </p:spTree>
    <p:extLst>
      <p:ext uri="{BB962C8B-B14F-4D97-AF65-F5344CB8AC3E}">
        <p14:creationId xmlns:p14="http://schemas.microsoft.com/office/powerpoint/2010/main" val="231374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B0CDB41-44E2-4CC0-98C2-CA09FF89FC25}" type="slidenum">
              <a:rPr/>
              <a:pPr rtl="0" eaLnBrk="1" hangingPunct="1"/>
              <a:t>12</a:t>
            </a:fld>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rtl="0" eaLnBrk="1" hangingPunct="1"/>
            <a:r>
              <a:rPr/>
              <a:t>El molde no va a durar tanto. Podemos construir al menos 10 filtros, pero no sabemos cuántos más. Placa difusora fabricada con una tapa de balde, pero el tamaño varía, de manera que a veces no está disponible el tamaño correcto.   </a:t>
            </a:r>
            <a:r>
              <a:rPr b="1" i="1"/>
              <a:t>Pero se puede hacer el molde más grande o más pequeño para adaptarlo a los diferentes tamaños de tapas de balde que hay.  Jerry Ohs me dijo que algunos moldes se han usado para 30 o 40 filtros sin deterioro significativo, así que duran un poco más de lo que yo pensaba.</a:t>
            </a:r>
          </a:p>
          <a:p>
            <a:pPr rtl="0" eaLnBrk="1" hangingPunct="1"/>
            <a:r>
              <a:rPr b="1" i="1"/>
              <a:t>El molde cuesta entre 30 y 80$.  No creo que se pueda hacer por 20$, y 200$ me parece mucho, a no ser que no puedas encontrar chapa metálica.</a:t>
            </a:r>
          </a:p>
          <a:p>
            <a:pPr rtl="0" eaLnBrk="1" hangingPunct="1"/>
            <a:r>
              <a:rPr b="1" i="1"/>
              <a:t>Los materiales del filtro serían los mismos que los del filtro de segunda generación.  El costo de mano de obra también sería el mismo. Puede llevar 3 o 4 minutos menos desmoldar, pero no hay mucha diferencia.</a:t>
            </a:r>
          </a:p>
          <a:p>
            <a:pPr rtl="0" eaLnBrk="1" hangingPunct="1"/>
            <a:r>
              <a:rPr b="1" i="1"/>
              <a:t>Jerry Ohs me envió una nota hace unas semanas para decirme que tenían unos 40 moldes funcionando con Life Water y Wycliffe.  Me imagino que ya habrá entre 300 y 500. </a:t>
            </a:r>
          </a:p>
        </p:txBody>
      </p:sp>
    </p:spTree>
    <p:extLst>
      <p:ext uri="{BB962C8B-B14F-4D97-AF65-F5344CB8AC3E}">
        <p14:creationId xmlns:p14="http://schemas.microsoft.com/office/powerpoint/2010/main" val="330118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B0CDB41-44E2-4CC0-98C2-CA09FF89FC25}" type="slidenum">
              <a:rPr/>
              <a:pPr rtl="0" eaLnBrk="1" hangingPunct="1"/>
              <a:t>13</a:t>
            </a:fld>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rtl="0" eaLnBrk="1" hangingPunct="1"/>
            <a:r>
              <a:rPr/>
              <a:t>En esta zona de Afganistán no se había trabajado con concreto</a:t>
            </a:r>
            <a:r>
              <a:rPr baseline="0"/>
              <a:t> ni cemento, pero sí había mucha experiencia de trabajar el metal, y por eso Solidarities decidió utilizar chapa metálica. CAWST recomendó añadir juntas de plástico en la base de la tubería (que es la parte que se puede oxidar más rápidamente) donde se corta.</a:t>
            </a:r>
          </a:p>
          <a:p>
            <a:pPr eaLnBrk="1" hangingPunct="1"/>
            <a:endParaRPr lang="en-US" baseline="0" dirty="0" smtClean="0"/>
          </a:p>
          <a:p>
            <a:pPr rtl="0" eaLnBrk="1" hangingPunct="1"/>
            <a:r>
              <a:rPr baseline="0"/>
              <a:t>**Los tanques de agua de chapa metálica pueden durar mucho tiempo si se fabrican bien. En las uniones puede haber fugas si no se conectan bien (se pueden soldar, pero es caro). En cuanto a la forma redondeada: puede dañarse la superficie galvanizada al darle la forma circular.</a:t>
            </a:r>
          </a:p>
          <a:p>
            <a:pPr eaLnBrk="1" hangingPunct="1"/>
            <a:endParaRPr lang="en-US" baseline="0" dirty="0" smtClean="0"/>
          </a:p>
          <a:p>
            <a:pPr rtl="0" eaLnBrk="1" hangingPunct="1"/>
            <a:r>
              <a:rPr baseline="0"/>
              <a:t>DACAAR escribió lo siguiente en septiembre de 2012:</a:t>
            </a:r>
          </a:p>
          <a:p>
            <a:pPr rtl="0" eaLnBrk="1" hangingPunct="1"/>
            <a:r>
              <a:rPr sz="1200" kern="1200">
                <a:solidFill>
                  <a:schemeClr val="tx1"/>
                </a:solidFill>
                <a:effectLst/>
                <a:latin typeface="Arial" charset="0"/>
                <a:ea typeface="+mn-ea"/>
                <a:cs typeface="Arial" charset="0"/>
              </a:rPr>
              <a:t>El gestor nacional principal del programa de Relief</a:t>
            </a:r>
            <a:r>
              <a:rPr sz="1200" kern="1200" baseline="0">
                <a:solidFill>
                  <a:schemeClr val="tx1"/>
                </a:solidFill>
                <a:effectLst/>
                <a:latin typeface="Arial" charset="0"/>
                <a:ea typeface="+mn-ea"/>
                <a:cs typeface="Arial" charset="0"/>
              </a:rPr>
              <a:t> </a:t>
            </a:r>
            <a:r>
              <a:rPr sz="1200" kern="1200">
                <a:solidFill>
                  <a:schemeClr val="tx1"/>
                </a:solidFill>
                <a:effectLst/>
                <a:latin typeface="Arial" charset="0"/>
                <a:ea typeface="+mn-ea"/>
                <a:cs typeface="Arial" charset="0"/>
              </a:rPr>
              <a:t> International, al que conocí hace poco en nuestra formación sobre el FBA, me dijo que cuando el personal de RI recibió formación de ACH sobre producción de FBA metálico, ACH recomendó que RI no produjera el FBA metálico redondo sino el de concreto, ya que los FBA metálicos tienen fugas (en las uniones) </a:t>
            </a:r>
            <a:r>
              <a:rPr baseline="0"/>
              <a:t> a través del acero y este no está galvanizado.</a:t>
            </a:r>
          </a:p>
        </p:txBody>
      </p:sp>
    </p:spTree>
    <p:extLst>
      <p:ext uri="{BB962C8B-B14F-4D97-AF65-F5344CB8AC3E}">
        <p14:creationId xmlns:p14="http://schemas.microsoft.com/office/powerpoint/2010/main" val="261682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5D11C9-84A6-4954-B025-58FA6A0D545F}" type="slidenum">
              <a:rPr/>
              <a:pPr rtl="0" eaLnBrk="1" hangingPunct="1"/>
              <a:t>14</a:t>
            </a:fld>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rtl="0" eaLnBrk="1" hangingPunct="1"/>
            <a:r>
              <a:rPr/>
              <a:t>Es más rápido de construir (se pueden hacer muchos </a:t>
            </a:r>
            <a:r>
              <a:rPr b="1" i="1"/>
              <a:t>entre 20 y 40 por trabajador</a:t>
            </a:r>
            <a:r>
              <a:rPr/>
              <a:t> en 1 día) Cuesta más en materiales: no necesariamente, </a:t>
            </a:r>
            <a:r>
              <a:rPr b="1" i="1"/>
              <a:t>aproximadamente lo mismo que el filtro de segunda generación</a:t>
            </a:r>
            <a:r>
              <a:rPr/>
              <a:t>. Es necesario un tubo de hierro galvanizado para que no se rompa. Utiliza un balde de plástico para la placa difusora y a veces el tamaño disponible en el mercado varía, de manera que tienen que cambiar el tamaño de la tubería de concreto para que encaje.</a:t>
            </a:r>
            <a:r>
              <a:rPr b="1" i="1"/>
              <a:t> </a:t>
            </a:r>
          </a:p>
          <a:p>
            <a:pPr rtl="0" eaLnBrk="1" hangingPunct="1"/>
            <a:r>
              <a:rPr b="1" i="1"/>
              <a:t> La vida útil puede ser algo más corta que la del filtro de segunda generación pero aún así deberían durar más de 15 años (los más antiguos tienen en este momento unos 5 años).</a:t>
            </a:r>
          </a:p>
          <a:p>
            <a:pPr rtl="0" eaLnBrk="1" hangingPunct="1"/>
            <a:r>
              <a:rPr b="1" i="1"/>
              <a:t>El peso del filtro de 30 cm de diámetro es ligeramente menos que el del filtro de segunda generación: unos 60 kg. (Mismo grosor de las paredes en todo el filtro)</a:t>
            </a:r>
          </a:p>
          <a:p>
            <a:pPr rtl="0" eaLnBrk="1" hangingPunct="1"/>
            <a:r>
              <a:rPr b="1" i="1"/>
              <a:t>El molde es la cajita que está en la base.  Utilizan una chapa metálica redonda en algunos de ellos, así que 5 $ está bien.</a:t>
            </a:r>
          </a:p>
          <a:p>
            <a:pPr rtl="0" eaLnBrk="1" hangingPunct="1"/>
            <a:r>
              <a:rPr b="1" i="1"/>
              <a:t>Utilizan tuberías de agua o de desagüe concreto prefabricadas.  El tamaño puede variar, pero normalmente tienen entre 25 y 30 cm de diámetro.    El costo de este filtro varía mucho dependiendo del país y la calidad.  En Calgary, cada uno costaría más de 150 $, solo por la tubería de desagüe.</a:t>
            </a:r>
          </a:p>
          <a:p>
            <a:pPr rtl="0" eaLnBrk="1" hangingPunct="1"/>
            <a:r>
              <a:rPr b="1" i="1"/>
              <a:t>Utilizan tubería de hierro galvanizado de media pulgada; también se podría utilizar tubería de plástico PVC de media pulgada, pero no sería igual de resistente (seguro).</a:t>
            </a:r>
          </a:p>
          <a:p>
            <a:pPr rtl="0" eaLnBrk="1" hangingPunct="1"/>
            <a:r>
              <a:rPr b="1" i="1"/>
              <a:t>   </a:t>
            </a:r>
          </a:p>
          <a:p>
            <a:pPr eaLnBrk="1" hangingPunct="1"/>
            <a:endParaRPr lang="en-US" b="1" i="1" smtClean="0"/>
          </a:p>
          <a:p>
            <a:pPr eaLnBrk="1" hangingPunct="1"/>
            <a:endParaRPr lang="en-US" b="1" i="1" smtClean="0"/>
          </a:p>
          <a:p>
            <a:pPr eaLnBrk="1" hangingPunct="1"/>
            <a:endParaRPr lang="en-US" smtClean="0"/>
          </a:p>
        </p:txBody>
      </p:sp>
    </p:spTree>
    <p:extLst>
      <p:ext uri="{BB962C8B-B14F-4D97-AF65-F5344CB8AC3E}">
        <p14:creationId xmlns:p14="http://schemas.microsoft.com/office/powerpoint/2010/main" val="337626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C38D2D2-0CA7-4AB0-B12A-D7B28DC7E2E2}" type="slidenum">
              <a:rPr/>
              <a:pPr rtl="0" eaLnBrk="1" hangingPunct="1"/>
              <a:t>3</a:t>
            </a:fld>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a:p>
            <a:pPr rtl="0" eaLnBrk="1" hangingPunct="1"/>
            <a:r>
              <a:rPr b="1" i="1"/>
              <a:t>La fotografía que aparece abajo a la derecha es de un prototipo de Pure Water for the World en Honduras.  Creo que construyeron solamente unos 50 o 100</a:t>
            </a:r>
          </a:p>
        </p:txBody>
      </p:sp>
    </p:spTree>
    <p:extLst>
      <p:ext uri="{BB962C8B-B14F-4D97-AF65-F5344CB8AC3E}">
        <p14:creationId xmlns:p14="http://schemas.microsoft.com/office/powerpoint/2010/main" val="214281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0591A9-7379-4A8C-9E1E-125CFA1E52DD}" type="slidenum">
              <a:rPr/>
              <a:pPr rtl="0" eaLnBrk="1" hangingPunct="1"/>
              <a:t>4</a:t>
            </a:fld>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rtl="0" eaLnBrk="1" hangingPunct="1"/>
            <a:r>
              <a:rPr/>
              <a:t>Resistencia probada. Más fácil de construir que la 2</a:t>
            </a:r>
            <a:r>
              <a:rPr baseline="30000"/>
              <a:t>a</a:t>
            </a:r>
            <a:r>
              <a:rPr/>
              <a:t> generación (mejor para que la comunidad participe en su construcción). Es pesado y difícil de transportar.</a:t>
            </a:r>
          </a:p>
          <a:p>
            <a:pPr rtl="0" eaLnBrk="1" hangingPunct="1"/>
            <a:r>
              <a:rPr b="1" i="1"/>
              <a:t>Byron Buzanis (y Shauna y Andy) visitaron algunos e los primeros filtros de concreto construidos en el año 1996 en Nicaragua. Ahora tendrán unos 14 o 15 años.  Los cuerpos de concreto de los filtros que encontraron estaban en buenas condiciones.</a:t>
            </a:r>
          </a:p>
          <a:p>
            <a:pPr rtl="0" eaLnBrk="1" hangingPunct="1"/>
            <a:r>
              <a:rPr b="1" i="1"/>
              <a:t>En Calgary, el molde costaría unos 1.800 $ (según una cotización que me dieron en 2004).  Sería aproximadamente lo mismo que el molde del filtro de segunda generación. Se requiere un poco más de materiales pero lleva casi el mismo trabajo de soldadura.</a:t>
            </a:r>
          </a:p>
          <a:p>
            <a:pPr rtl="0" eaLnBrk="1" hangingPunct="1"/>
            <a:r>
              <a:rPr b="1" i="1"/>
              <a:t>Los materiales más baratos para estos filtros que conozco cuestan entre 16 y 20 $.  La mezcla de concreto que utilizó Dave Manz por primera vez contenía 1 saco de 40 kg de cemento.  Se puede reducir la cantidad de cemento y conseguir igualmente un buen concreto.  El costo de la mano de obra depende mucho de las tarifas locales y de la forma de pago, pero creo que está en torno a 5 o 10 $ por filtro.</a:t>
            </a:r>
          </a:p>
          <a:p>
            <a:pPr rtl="0" eaLnBrk="1" hangingPunct="1"/>
            <a:r>
              <a:rPr b="1" i="1"/>
              <a:t>Cuanto más peso haya, más camiones se necesitarán, si se paga por peso o si se necesita un camión grande para moverlos.</a:t>
            </a:r>
          </a:p>
          <a:p>
            <a:pPr rtl="0" eaLnBrk="1" hangingPunct="1"/>
            <a:r>
              <a:rPr b="1" i="1"/>
              <a:t>Leí hace poco que SP tenía más de 100.000 filtros en la zona (pero ahora mismo no consigo encontrar dónde lo leí)</a:t>
            </a:r>
          </a:p>
          <a:p>
            <a:pPr eaLnBrk="1" hangingPunct="1"/>
            <a:endParaRPr lang="en-US" b="1" i="1" smtClean="0"/>
          </a:p>
          <a:p>
            <a:pPr eaLnBrk="1" hangingPunct="1"/>
            <a:endParaRPr lang="en-US" b="1" i="1" smtClean="0"/>
          </a:p>
          <a:p>
            <a:pPr eaLnBrk="1" hangingPunct="1"/>
            <a:endParaRPr lang="en-US" smtClean="0"/>
          </a:p>
        </p:txBody>
      </p:sp>
    </p:spTree>
    <p:extLst>
      <p:ext uri="{BB962C8B-B14F-4D97-AF65-F5344CB8AC3E}">
        <p14:creationId xmlns:p14="http://schemas.microsoft.com/office/powerpoint/2010/main" val="336284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1841471-1E08-4F97-AFCC-6A86894DCED3}" type="slidenum">
              <a:rPr/>
              <a:pPr rtl="0" eaLnBrk="1" hangingPunct="1"/>
              <a:t>5</a:t>
            </a:fld>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rtl="0" eaLnBrk="1" hangingPunct="1"/>
            <a:r>
              <a:rPr/>
              <a:t>La mitad de peso que el diseño original. Se necesitan más habilidades para construirlo sin fugas/fisuras. Utiliza un tubo más pequeño que puede ser taponado por los niños.</a:t>
            </a:r>
          </a:p>
          <a:p>
            <a:pPr rtl="0" eaLnBrk="1" hangingPunct="1"/>
            <a:r>
              <a:rPr b="1" i="1"/>
              <a:t>La vida útil debería de ser de al menos unos 15 años (creo que, en teoría, ¡deberían durar 50 años!)</a:t>
            </a:r>
          </a:p>
          <a:p>
            <a:pPr rtl="0" eaLnBrk="1" hangingPunct="1"/>
            <a:r>
              <a:rPr b="1" i="1"/>
              <a:t>El costo del molde debería de ser más o menos igual que el de primera generación.  No debería de costar más.</a:t>
            </a:r>
          </a:p>
          <a:p>
            <a:pPr rtl="0" eaLnBrk="1" hangingPunct="1"/>
            <a:r>
              <a:rPr b="1" i="1"/>
              <a:t>El costo de los materiales debería ser casi la mitad que el de primera generación porque se utiliza la mitad de materiales.  Con la mezcla de concreto revisada que utilizamos, solo se necesita 1/3 del saco de 40 kg de cemento y, por supuesto, se utiliza menos arena y grava.   Los materiales más baratos que conozco cuestan unos 9 USD (de acuerdo con Rod e Ingrid, de México).  El precio medio de los materiales ronda los 20 o 30 USD.  La mano de obra puede costar entre 0 y 30 USD, dependiendo de cómo se haga.   Tal hace pruebas de costos en la mayor parte de sus talleres y le sale alrededor de 20 USD por los materiales y otros 15 USD de mano de obra.</a:t>
            </a:r>
          </a:p>
          <a:p>
            <a:pPr rtl="0" eaLnBrk="1" hangingPunct="1"/>
            <a:r>
              <a:rPr b="1" i="1"/>
              <a:t>Con menos peso se pueden reducir mucho los costos del transporte (si se necesita llevarlos en camión), dependiendo de cuál sea la forma de pago.  O, al revés: se puede cargar más cantidad en un solo camión, si la capacidad del camión está limitada por el peso.</a:t>
            </a:r>
          </a:p>
        </p:txBody>
      </p:sp>
    </p:spTree>
    <p:extLst>
      <p:ext uri="{BB962C8B-B14F-4D97-AF65-F5344CB8AC3E}">
        <p14:creationId xmlns:p14="http://schemas.microsoft.com/office/powerpoint/2010/main" val="19337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D653F86-BBE3-4EBC-A917-B59BB48CA2CD}" type="slidenum">
              <a:rPr/>
              <a:pPr rtl="0" eaLnBrk="1" hangingPunct="1"/>
              <a:t>6</a:t>
            </a:fld>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rtl="0" eaLnBrk="1" hangingPunct="1"/>
            <a:r>
              <a:rPr/>
              <a:t>La mitad de peso que el diseño original. Se necesitan más habilidades para construirlo sin fugas/fisuras. Utiliza un tubo más pequeño que puede ser taponado por los niños.</a:t>
            </a:r>
          </a:p>
          <a:p>
            <a:pPr rtl="0" eaLnBrk="1" hangingPunct="1"/>
            <a:r>
              <a:rPr b="1" i="1"/>
              <a:t>La vida útil debería de ser de al menos unos 15 años (creo que, en teoría, ¡deberían durar 50 años!)</a:t>
            </a:r>
          </a:p>
          <a:p>
            <a:pPr rtl="0" eaLnBrk="1" hangingPunct="1"/>
            <a:r>
              <a:rPr b="1" i="1"/>
              <a:t>El costo del molde debería de ser más o menos igual que el de primera generación.  No debería de costar más.</a:t>
            </a:r>
          </a:p>
          <a:p>
            <a:pPr rtl="0" eaLnBrk="1" hangingPunct="1"/>
            <a:r>
              <a:rPr b="1" i="1"/>
              <a:t>El costo de los materiales debería ser casi la mitad que el de primera generación porque se utiliza la mitad de materiales.  Con la mezcla de concreto revisada que utilizamos, solo se necesita 1/3 del saco de 40 kg de cemento y, por supuesto, se utiliza menos arena y grava.   Los materiales más baratos que conozco cuestan unos 9 USD (de acuerdo con Rod e Ingrid, de México).  El precio medio de los materiales ronda los 20 o 30 USD.  La mano de obra puede costar entre 0 y 30 USD, dependiendo de cómo se haga.   Tal hace pruebas de costos en la mayor parte de sus talleres y le sale alrededor de 20 USD por los materiales y otros 15 USD de mano de obra.</a:t>
            </a:r>
          </a:p>
          <a:p>
            <a:pPr rtl="0" eaLnBrk="1" hangingPunct="1"/>
            <a:r>
              <a:rPr b="1" i="1"/>
              <a:t>Con menos peso se pueden reducir mucho los costos del transporte (si se necesita llevarlos en camión), dependiendo de cuál sea la forma de pago.  O, al revés: se puede cargar más cantidad en un solo camión, si la capacidad del camión está limitada por el peso.</a:t>
            </a:r>
          </a:p>
        </p:txBody>
      </p:sp>
    </p:spTree>
    <p:extLst>
      <p:ext uri="{BB962C8B-B14F-4D97-AF65-F5344CB8AC3E}">
        <p14:creationId xmlns:p14="http://schemas.microsoft.com/office/powerpoint/2010/main" val="425284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rtl="0" eaLnBrk="1" hangingPunct="1"/>
            <a:fld id="{830B99DF-8F52-4A95-A14E-E09B5D302C60}" type="slidenum">
              <a:rPr sz="1200"/>
              <a:pPr rtl="0" eaLnBrk="1" hangingPunct="1"/>
              <a:t>7</a:t>
            </a:fld>
            <a:endParaRPr sz="1200"/>
          </a:p>
        </p:txBody>
      </p:sp>
    </p:spTree>
    <p:extLst>
      <p:ext uri="{BB962C8B-B14F-4D97-AF65-F5344CB8AC3E}">
        <p14:creationId xmlns:p14="http://schemas.microsoft.com/office/powerpoint/2010/main" val="362273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2FDF2E-A187-4418-ADCD-CC36A6DED6CB}" type="slidenum">
              <a:rPr/>
              <a:pPr rtl="0" eaLnBrk="1" hangingPunct="1"/>
              <a:t>8</a:t>
            </a:fld>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rtl="0" eaLnBrk="1" hangingPunct="1"/>
            <a:r>
              <a:rPr/>
              <a:t>El tubo de salida está en el exterior del filtro, de manera que se puede dañar o tener fugas. El fabricante afirma que dura 10 años o más. Más caro que el concreto (especialmente si se incluye en envío). Menos trabajo o menos participación de la comunidad. Más rápido de construir o instalar. ¿El plástico es más bonito?</a:t>
            </a:r>
          </a:p>
          <a:p>
            <a:pPr eaLnBrk="1" hangingPunct="1"/>
            <a:endParaRPr lang="en-US" b="1" i="1" dirty="0" smtClean="0"/>
          </a:p>
          <a:p>
            <a:pPr rtl="0" eaLnBrk="1" hangingPunct="1"/>
            <a:r>
              <a:rPr b="0" i="0"/>
              <a:t>Producido por Triple Quest</a:t>
            </a:r>
            <a:r>
              <a:rPr b="0" i="0" baseline="0"/>
              <a:t> /Cascade Engineering</a:t>
            </a:r>
          </a:p>
          <a:p>
            <a:pPr eaLnBrk="1" hangingPunct="1"/>
            <a:endParaRPr lang="en-US" b="1" i="1" dirty="0" smtClean="0"/>
          </a:p>
          <a:p>
            <a:pPr rtl="0" eaLnBrk="1" hangingPunct="1"/>
            <a:r>
              <a:rPr b="1" i="1"/>
              <a:t>NOTAS</a:t>
            </a:r>
            <a:r>
              <a:rPr b="1" i="1" baseline="0"/>
              <a:t> ANTIGUAS (de 2008) </a:t>
            </a:r>
          </a:p>
          <a:p>
            <a:pPr rtl="0" eaLnBrk="1" hangingPunct="1"/>
            <a:r>
              <a:rPr b="1" i="1"/>
              <a:t>En International Aid me dijeron hace unas semanas que en este momento llevan enviados 22.000 a diferentes lugares.  Me imagino que todavía no se han instalado todos.  Seguramente a día de hoy solo habrán instalado la mitad.</a:t>
            </a:r>
          </a:p>
          <a:p>
            <a:pPr rtl="0" eaLnBrk="1" hangingPunct="1"/>
            <a:r>
              <a:rPr b="1" i="1"/>
              <a:t>El costo de un filtro es 32 $.  1125 o 2250 unidades de plástico para meterlas en un contenedor de transporte marítimo cuesta 32 $ cada una.  Enviar 300 filtros con arena preparada en un contenedor de transporte marítimo costaría 66 $ cada uno más el envío, que serían entre 3 y 8 $ cada uno.  En este enlace se pueden consultar sus precios. </a:t>
            </a:r>
          </a:p>
          <a:p>
            <a:pPr rtl="0" eaLnBrk="1" hangingPunct="1"/>
            <a:r>
              <a:rPr b="1" i="1"/>
              <a:t>http://www.hydraid.org/act-now/purchase-filters/</a:t>
            </a:r>
          </a:p>
          <a:p>
            <a:pPr rtl="0" eaLnBrk="1" hangingPunct="1"/>
            <a:r>
              <a:rPr b="1" i="1"/>
              <a:t>También existe un modelo de plástico parecido de una fábrica "autorizada" de Bangladesh (establecida con Dave Manz alrededor del 2001). No sé si harían envíos a Camboya, pero me imagino que sería más barato que el filtro Hydraid.  Puede valer la pena investigarlo si alguien está interesado.</a:t>
            </a:r>
          </a:p>
          <a:p>
            <a:pPr eaLnBrk="1" hangingPunct="1"/>
            <a:endParaRPr lang="en-US" dirty="0" smtClean="0"/>
          </a:p>
        </p:txBody>
      </p:sp>
    </p:spTree>
    <p:extLst>
      <p:ext uri="{BB962C8B-B14F-4D97-AF65-F5344CB8AC3E}">
        <p14:creationId xmlns:p14="http://schemas.microsoft.com/office/powerpoint/2010/main" val="86935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E63546B-56E5-43BC-AE8D-C2F05849981C}" type="slidenum">
              <a:rPr/>
              <a:pPr rtl="0" eaLnBrk="1" hangingPunct="1"/>
              <a:t>9</a:t>
            </a:fld>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rtl="0" eaLnBrk="1" hangingPunct="1"/>
            <a:r>
              <a:rPr/>
              <a:t>El tubo de salida está en el exterior del filtro, de manera que se puede dañar o tener fugas. El fabricante afirma que dura 10 años o más. Más caro que el concreto (especialmente si se incluye en envío). Menos trabajo o menos participación de la comunidad. Más rápido de construir o instalar. ¿El plástico es más bonito?</a:t>
            </a:r>
          </a:p>
          <a:p>
            <a:pPr eaLnBrk="1" hangingPunct="1"/>
            <a:endParaRPr lang="en-US" dirty="0" smtClean="0"/>
          </a:p>
        </p:txBody>
      </p:sp>
    </p:spTree>
    <p:extLst>
      <p:ext uri="{BB962C8B-B14F-4D97-AF65-F5344CB8AC3E}">
        <p14:creationId xmlns:p14="http://schemas.microsoft.com/office/powerpoint/2010/main" val="225020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A17DF6D-7089-402F-AFF5-36FDC4604253}" type="slidenum">
              <a:rPr/>
              <a:pPr rtl="0" eaLnBrk="1" hangingPunct="1"/>
              <a:t>10</a:t>
            </a:fld>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rtl="0" eaLnBrk="1" hangingPunct="1"/>
            <a:r>
              <a:rPr/>
              <a:t>Este molde requiere el uso de un doblatubos de 3 rodillos para formar las piezas curvas del molde. No todos los soldadores serán capaces de hacerlo. Tamaño y peso similar al del filtro de 2</a:t>
            </a:r>
            <a:r>
              <a:rPr baseline="30000"/>
              <a:t>a</a:t>
            </a:r>
            <a:r>
              <a:rPr/>
              <a:t> generación cuadrado de concreto.</a:t>
            </a:r>
          </a:p>
          <a:p>
            <a:pPr rtl="0" eaLnBrk="1" hangingPunct="1"/>
            <a:r>
              <a:rPr b="1" i="1"/>
              <a:t>Dado que este modelo utiliza aproximadamente la misma cantidad de concreto que el modelo de segunda generación, creo que el material y la mano de obra son iguales.</a:t>
            </a:r>
          </a:p>
          <a:p>
            <a:pPr rtl="0" eaLnBrk="1" hangingPunct="1"/>
            <a:r>
              <a:rPr b="1" i="1"/>
              <a:t>No creo que se hayan hecho muchos todavía, pero me imagino que habrá al menos 1000 (quizá 2000 o 3000).  Sobre todo en Kenia y Mozambique, en África. </a:t>
            </a:r>
          </a:p>
          <a:p>
            <a:pPr eaLnBrk="1" hangingPunct="1"/>
            <a:endParaRPr lang="en-US" smtClean="0"/>
          </a:p>
        </p:txBody>
      </p:sp>
    </p:spTree>
    <p:extLst>
      <p:ext uri="{BB962C8B-B14F-4D97-AF65-F5344CB8AC3E}">
        <p14:creationId xmlns:p14="http://schemas.microsoft.com/office/powerpoint/2010/main" val="378210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AA039-6ADA-49C7-B320-B9C93C000814}" type="slidenum">
              <a:rPr lang="en-US"/>
              <a:pPr>
                <a:defRPr/>
              </a:pPr>
              <a:t>‹#›</a:t>
            </a:fld>
            <a:endParaRPr lang="en-US"/>
          </a:p>
        </p:txBody>
      </p:sp>
    </p:spTree>
    <p:extLst>
      <p:ext uri="{BB962C8B-B14F-4D97-AF65-F5344CB8AC3E}">
        <p14:creationId xmlns:p14="http://schemas.microsoft.com/office/powerpoint/2010/main" val="248032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E8028-1614-46D4-8A0D-B9D1FFA7516F}" type="slidenum">
              <a:rPr lang="en-US"/>
              <a:pPr>
                <a:defRPr/>
              </a:pPr>
              <a:t>‹#›</a:t>
            </a:fld>
            <a:endParaRPr lang="en-US"/>
          </a:p>
        </p:txBody>
      </p:sp>
    </p:spTree>
    <p:extLst>
      <p:ext uri="{BB962C8B-B14F-4D97-AF65-F5344CB8AC3E}">
        <p14:creationId xmlns:p14="http://schemas.microsoft.com/office/powerpoint/2010/main" val="148143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BA7BB2-8EE4-4E1B-9D0D-1C94A0C8C636}" type="slidenum">
              <a:rPr lang="en-US"/>
              <a:pPr>
                <a:defRPr/>
              </a:pPr>
              <a:t>‹#›</a:t>
            </a:fld>
            <a:endParaRPr lang="en-US"/>
          </a:p>
        </p:txBody>
      </p:sp>
    </p:spTree>
    <p:extLst>
      <p:ext uri="{BB962C8B-B14F-4D97-AF65-F5344CB8AC3E}">
        <p14:creationId xmlns:p14="http://schemas.microsoft.com/office/powerpoint/2010/main" val="189027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2C35E-2F5A-4BEF-B642-4F403CEE216E}" type="slidenum">
              <a:rPr lang="en-US"/>
              <a:pPr>
                <a:defRPr/>
              </a:pPr>
              <a:t>‹#›</a:t>
            </a:fld>
            <a:endParaRPr lang="en-US"/>
          </a:p>
        </p:txBody>
      </p:sp>
    </p:spTree>
    <p:extLst>
      <p:ext uri="{BB962C8B-B14F-4D97-AF65-F5344CB8AC3E}">
        <p14:creationId xmlns:p14="http://schemas.microsoft.com/office/powerpoint/2010/main" val="365623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88AC2-458E-4866-907D-A285BBB2098C}" type="slidenum">
              <a:rPr lang="en-US"/>
              <a:pPr>
                <a:defRPr/>
              </a:pPr>
              <a:t>‹#›</a:t>
            </a:fld>
            <a:endParaRPr lang="en-US"/>
          </a:p>
        </p:txBody>
      </p:sp>
    </p:spTree>
    <p:extLst>
      <p:ext uri="{BB962C8B-B14F-4D97-AF65-F5344CB8AC3E}">
        <p14:creationId xmlns:p14="http://schemas.microsoft.com/office/powerpoint/2010/main" val="354131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9287A-2DA3-43EA-B48C-6AEC845BBD99}" type="slidenum">
              <a:rPr lang="en-US"/>
              <a:pPr>
                <a:defRPr/>
              </a:pPr>
              <a:t>‹#›</a:t>
            </a:fld>
            <a:endParaRPr lang="en-US"/>
          </a:p>
        </p:txBody>
      </p:sp>
    </p:spTree>
    <p:extLst>
      <p:ext uri="{BB962C8B-B14F-4D97-AF65-F5344CB8AC3E}">
        <p14:creationId xmlns:p14="http://schemas.microsoft.com/office/powerpoint/2010/main" val="138017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98B9D-8A7E-437C-BD1D-6D6180CD5FB6}" type="slidenum">
              <a:rPr lang="en-US"/>
              <a:pPr>
                <a:defRPr/>
              </a:pPr>
              <a:t>‹#›</a:t>
            </a:fld>
            <a:endParaRPr lang="en-US"/>
          </a:p>
        </p:txBody>
      </p:sp>
    </p:spTree>
    <p:extLst>
      <p:ext uri="{BB962C8B-B14F-4D97-AF65-F5344CB8AC3E}">
        <p14:creationId xmlns:p14="http://schemas.microsoft.com/office/powerpoint/2010/main" val="410172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BE2A61-5761-4233-8DE9-D31B6D769F0B}" type="slidenum">
              <a:rPr lang="en-US"/>
              <a:pPr>
                <a:defRPr/>
              </a:pPr>
              <a:t>‹#›</a:t>
            </a:fld>
            <a:endParaRPr lang="en-US"/>
          </a:p>
        </p:txBody>
      </p:sp>
    </p:spTree>
    <p:extLst>
      <p:ext uri="{BB962C8B-B14F-4D97-AF65-F5344CB8AC3E}">
        <p14:creationId xmlns:p14="http://schemas.microsoft.com/office/powerpoint/2010/main" val="10226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44FD24-BED2-4E0F-ABCA-EF0991302D11}" type="slidenum">
              <a:rPr lang="en-US"/>
              <a:pPr>
                <a:defRPr/>
              </a:pPr>
              <a:t>‹#›</a:t>
            </a:fld>
            <a:endParaRPr lang="en-US"/>
          </a:p>
        </p:txBody>
      </p:sp>
    </p:spTree>
    <p:extLst>
      <p:ext uri="{BB962C8B-B14F-4D97-AF65-F5344CB8AC3E}">
        <p14:creationId xmlns:p14="http://schemas.microsoft.com/office/powerpoint/2010/main" val="41316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13D97-FE59-44EF-9FD1-83E75F8BDC58}" type="slidenum">
              <a:rPr lang="en-US"/>
              <a:pPr>
                <a:defRPr/>
              </a:pPr>
              <a:t>‹#›</a:t>
            </a:fld>
            <a:endParaRPr lang="en-US"/>
          </a:p>
        </p:txBody>
      </p:sp>
    </p:spTree>
    <p:extLst>
      <p:ext uri="{BB962C8B-B14F-4D97-AF65-F5344CB8AC3E}">
        <p14:creationId xmlns:p14="http://schemas.microsoft.com/office/powerpoint/2010/main" val="275280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0D78F-F18E-4E2F-B438-4E8EAECAF21E}" type="slidenum">
              <a:rPr lang="en-US"/>
              <a:pPr>
                <a:defRPr/>
              </a:pPr>
              <a:t>‹#›</a:t>
            </a:fld>
            <a:endParaRPr lang="en-US"/>
          </a:p>
        </p:txBody>
      </p:sp>
    </p:spTree>
    <p:extLst>
      <p:ext uri="{BB962C8B-B14F-4D97-AF65-F5344CB8AC3E}">
        <p14:creationId xmlns:p14="http://schemas.microsoft.com/office/powerpoint/2010/main" val="8931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B9C75-E0F8-40F5-B706-09CEF2E199C4}" type="slidenum">
              <a:rPr lang="en-US"/>
              <a:pPr>
                <a:defRPr/>
              </a:pPr>
              <a:t>‹#›</a:t>
            </a:fld>
            <a:endParaRPr lang="en-US"/>
          </a:p>
        </p:txBody>
      </p:sp>
    </p:spTree>
    <p:extLst>
      <p:ext uri="{BB962C8B-B14F-4D97-AF65-F5344CB8AC3E}">
        <p14:creationId xmlns:p14="http://schemas.microsoft.com/office/powerpoint/2010/main" val="365185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14AC1DB-7216-4849-9C50-E3BC9592ED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a:defRPr/>
            </a:pP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12, 2916 – </a:t>
            </a:r>
            <a:r>
              <a:rPr lang="es-SV" sz="1100" dirty="0" err="1">
                <a:solidFill>
                  <a:srgbClr val="000000"/>
                </a:solidFill>
                <a:latin typeface="Arial"/>
                <a:ea typeface="Microsoft YaHei" charset="-122"/>
              </a:rPr>
              <a:t>5</a:t>
            </a:r>
            <a:r>
              <a:rPr lang="es-SV" sz="1100" baseline="30000" dirty="0" err="1">
                <a:solidFill>
                  <a:srgbClr val="000000"/>
                </a:solidFill>
                <a:latin typeface="Arial"/>
                <a:ea typeface="Microsoft YaHei" charset="-122"/>
              </a:rPr>
              <a:t>th</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Avenue</a:t>
            </a: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Calgary, Alberta, </a:t>
            </a:r>
            <a:r>
              <a:rPr lang="es-SV" sz="1100" dirty="0" err="1">
                <a:solidFill>
                  <a:srgbClr val="000000"/>
                </a:solidFill>
                <a:latin typeface="Arial"/>
                <a:ea typeface="Microsoft YaHei" charset="-122"/>
              </a:rPr>
              <a:t>T2A</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6K4</a:t>
            </a:r>
            <a:r>
              <a:rPr lang="es-SV" sz="1100" dirty="0">
                <a:solidFill>
                  <a:srgbClr val="000000"/>
                </a:solidFill>
                <a:latin typeface="Arial"/>
                <a:ea typeface="Microsoft YaHei" charset="-122"/>
              </a:rPr>
              <a:t>, Canadá</a:t>
            </a:r>
          </a:p>
          <a:p>
            <a:pPr algn="ctr">
              <a:tabLst>
                <a:tab pos="1196975" algn="l"/>
              </a:tabLst>
              <a:defRPr/>
            </a:pPr>
            <a:r>
              <a:rPr lang="es-SV" sz="1100" dirty="0">
                <a:solidFill>
                  <a:srgbClr val="000000"/>
                </a:solidFill>
                <a:latin typeface="Arial"/>
                <a:ea typeface="Microsoft YaHei" charset="-122"/>
              </a:rPr>
              <a:t>Teléfono: + 1 (403) 243-3285, fax: + 1 (403) 243-6199</a:t>
            </a:r>
          </a:p>
          <a:p>
            <a:pPr algn="ctr">
              <a:tabLst>
                <a:tab pos="1196975" algn="l"/>
              </a:tabLst>
              <a:defRPr/>
            </a:pPr>
            <a:r>
              <a:rPr lang="es-SV" sz="1100" dirty="0">
                <a:solidFill>
                  <a:srgbClr val="000000"/>
                </a:solidFill>
                <a:latin typeface="Arial"/>
                <a:ea typeface="Microsoft YaHei" charset="-122"/>
                <a:hlinkClick r:id="rId4"/>
              </a:rPr>
              <a:t>Correo electrónico: cawst@cawst.org, sitio web: </a:t>
            </a:r>
            <a:r>
              <a:rPr lang="es-SV" sz="1100" dirty="0">
                <a:solidFill>
                  <a:srgbClr val="000000"/>
                </a:solidFill>
                <a:latin typeface="Arial"/>
                <a:ea typeface="Microsoft YaHei" charset="-122"/>
              </a:rPr>
              <a:t>www.cawst.org</a:t>
            </a:r>
          </a:p>
          <a:p>
            <a:pPr algn="ctr">
              <a:tabLst>
                <a:tab pos="1196975" algn="l"/>
              </a:tabLst>
              <a:defRPr/>
            </a:pPr>
            <a:endParaRPr lang="es-SV" sz="1100" dirty="0">
              <a:solidFill>
                <a:srgbClr val="000000"/>
              </a:solidFill>
              <a:latin typeface="Arial"/>
              <a:ea typeface="Microsoft YaHei" charset="-122"/>
            </a:endParaRPr>
          </a:p>
          <a:p>
            <a:pPr>
              <a:defRPr/>
            </a:pPr>
            <a:r>
              <a:rPr lang="es-SV" sz="850" dirty="0">
                <a:solidFill>
                  <a:srgbClr val="000000"/>
                </a:solidFill>
                <a:latin typeface="Arial"/>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a:ea typeface="Microsoft YaHei" charset="-122"/>
              </a:rPr>
              <a:t>Second</a:t>
            </a:r>
            <a:r>
              <a:rPr lang="es-SV" sz="850" dirty="0">
                <a:solidFill>
                  <a:srgbClr val="000000"/>
                </a:solidFill>
                <a:latin typeface="Arial"/>
                <a:ea typeface="Microsoft YaHei" charset="-122"/>
              </a:rPr>
              <a:t> Street, Suite 300, San Francisco, California 94105, Estados Unidos. </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Usted es libre de:</a:t>
            </a:r>
          </a:p>
          <a:p>
            <a:pPr marL="2000250" lvl="4" indent="-171450">
              <a:buFont typeface="Arial" pitchFamily="34" charset="0"/>
              <a:buChar char="•"/>
              <a:defRPr/>
            </a:pPr>
            <a:r>
              <a:rPr lang="es-SV" sz="850" dirty="0">
                <a:solidFill>
                  <a:srgbClr val="000000"/>
                </a:solidFill>
                <a:latin typeface="Arial"/>
                <a:ea typeface="Microsoft YaHei" charset="-122"/>
              </a:rPr>
              <a:t>Compartir – copiar, distribuir y difundir este documento.</a:t>
            </a:r>
          </a:p>
          <a:p>
            <a:pPr marL="2000250" lvl="4" indent="-171450">
              <a:buFont typeface="Arial" pitchFamily="34" charset="0"/>
              <a:buChar char="•"/>
              <a:defRPr/>
            </a:pPr>
            <a:r>
              <a:rPr lang="es-SV" sz="850" dirty="0">
                <a:solidFill>
                  <a:srgbClr val="000000"/>
                </a:solidFill>
                <a:latin typeface="Arial"/>
                <a:ea typeface="Microsoft YaHei" charset="-122"/>
              </a:rPr>
              <a:t>Editar – adaptar este documento.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Bajo las siguientes condiciones:</a:t>
            </a:r>
          </a:p>
          <a:p>
            <a:pPr marL="2000250" lvl="4" indent="-171450">
              <a:buFont typeface="Arial" pitchFamily="34" charset="0"/>
              <a:buChar char="•"/>
              <a:defRPr/>
            </a:pPr>
            <a:r>
              <a:rPr lang="es-SV" sz="850" dirty="0">
                <a:solidFill>
                  <a:srgbClr val="000000"/>
                </a:solidFill>
                <a:latin typeface="Arial"/>
                <a:ea typeface="Microsoft YaHei" charset="-122"/>
              </a:rPr>
              <a:t>Atribución. Deberá atribuírsele a CAWST el crédito de ser la fuente original del documento. Por favor, incluya la dirección a nuestro sitio web: www.cawst.org.</a:t>
            </a:r>
          </a:p>
          <a:p>
            <a:pPr algn="ctr">
              <a:tabLst>
                <a:tab pos="1196975" algn="l"/>
              </a:tabLst>
              <a:defRPr/>
            </a:pPr>
            <a:endParaRPr lang="es-SV" sz="700" dirty="0">
              <a:solidFill>
                <a:srgbClr val="000000"/>
              </a:solidFill>
              <a:latin typeface="Arial"/>
              <a:ea typeface="Microsoft YaHei" charset="-122"/>
            </a:endParaRPr>
          </a:p>
          <a:p>
            <a:pPr>
              <a:tabLst>
                <a:tab pos="1196975" algn="l"/>
              </a:tabLst>
              <a:defRPr/>
            </a:pPr>
            <a:r>
              <a:rPr lang="es-SV" sz="850" dirty="0">
                <a:solidFill>
                  <a:srgbClr val="000000"/>
                </a:solidFill>
                <a:latin typeface="Arial"/>
                <a:ea typeface="Microsoft YaHei" charset="-122"/>
              </a:rPr>
              <a:t>CAWST actualizará este documento periódicamente. Por ese motivo, no se recomienda que lo almacene para descargarlo desde su sitio web.</a:t>
            </a:r>
          </a:p>
          <a:p>
            <a:pPr>
              <a:tabLst>
                <a:tab pos="1196975" algn="l"/>
              </a:tabLst>
              <a:defRPr/>
            </a:pPr>
            <a:endParaRPr lang="es-SV" sz="8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0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2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defRPr/>
            </a:pPr>
            <a:r>
              <a:rPr lang="es-SV" sz="900" b="1" dirty="0">
                <a:solidFill>
                  <a:srgbClr val="000000"/>
                </a:solidFill>
                <a:latin typeface="Arial"/>
                <a:ea typeface="Microsoft YaHei" charset="-122"/>
              </a:rPr>
              <a:t> </a:t>
            </a:r>
            <a:r>
              <a:rPr lang="es-SV" sz="900" dirty="0">
                <a:solidFill>
                  <a:srgbClr val="000000"/>
                </a:solidFill>
                <a:latin typeface="Arial"/>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a:defRPr/>
            </a:pPr>
            <a:r>
              <a:rPr b="1" dirty="0">
                <a:solidFill>
                  <a:srgbClr val="000000"/>
                </a:solidFill>
                <a:latin typeface="Arial"/>
                <a:ea typeface="Microsoft YaHei" charset="-122"/>
              </a:rPr>
              <a:t> </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Manténgase</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actualizado</a:t>
            </a:r>
            <a:r>
              <a:rPr sz="1100" b="1" dirty="0">
                <a:solidFill>
                  <a:srgbClr val="000000"/>
                </a:solidFill>
                <a:latin typeface="Arial"/>
                <a:ea typeface="Microsoft YaHei" charset="-122"/>
              </a:rPr>
              <a:t> y </a:t>
            </a:r>
            <a:r>
              <a:rPr sz="1100" b="1" dirty="0" err="1">
                <a:solidFill>
                  <a:srgbClr val="000000"/>
                </a:solidFill>
                <a:latin typeface="Arial"/>
                <a:ea typeface="Microsoft YaHei" charset="-122"/>
              </a:rPr>
              <a:t>obtenga</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apoyo</a:t>
            </a:r>
            <a:r>
              <a:rPr sz="1100" b="1"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Últimas</a:t>
            </a:r>
            <a:r>
              <a:rPr sz="1100" dirty="0">
                <a:solidFill>
                  <a:srgbClr val="000000"/>
                </a:solidFill>
                <a:latin typeface="Arial"/>
                <a:ea typeface="Microsoft YaHei" charset="-122"/>
              </a:rPr>
              <a:t> </a:t>
            </a:r>
            <a:r>
              <a:rPr sz="1100" dirty="0" err="1">
                <a:solidFill>
                  <a:srgbClr val="000000"/>
                </a:solidFill>
                <a:latin typeface="Arial"/>
                <a:ea typeface="Microsoft YaHei" charset="-122"/>
              </a:rPr>
              <a:t>actualizaciones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Otros</a:t>
            </a:r>
            <a:r>
              <a:rPr sz="1100" dirty="0">
                <a:solidFill>
                  <a:srgbClr val="000000"/>
                </a:solidFill>
                <a:latin typeface="Arial"/>
                <a:ea typeface="Microsoft YaHei" charset="-122"/>
              </a:rPr>
              <a:t> </a:t>
            </a:r>
            <a:r>
              <a:rPr sz="1100" dirty="0" err="1">
                <a:solidFill>
                  <a:srgbClr val="000000"/>
                </a:solidFill>
                <a:latin typeface="Arial"/>
                <a:ea typeface="Microsoft YaHei" charset="-122"/>
              </a:rPr>
              <a:t>talleres</a:t>
            </a:r>
            <a:r>
              <a:rPr sz="1100" dirty="0">
                <a:solidFill>
                  <a:srgbClr val="000000"/>
                </a:solidFill>
                <a:latin typeface="Arial"/>
                <a:ea typeface="Microsoft YaHei" charset="-122"/>
              </a:rPr>
              <a:t> y </a:t>
            </a:r>
            <a:r>
              <a:rPr sz="1100" dirty="0" err="1">
                <a:solidFill>
                  <a:srgbClr val="000000"/>
                </a:solidFill>
                <a:latin typeface="Arial"/>
                <a:ea typeface="Microsoft YaHei" charset="-122"/>
              </a:rPr>
              <a:t>recursos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capacitación</a:t>
            </a:r>
            <a:r>
              <a:rPr sz="1100" dirty="0">
                <a:solidFill>
                  <a:srgbClr val="000000"/>
                </a:solidFill>
                <a:latin typeface="Arial"/>
                <a:ea typeface="Microsoft YaHei" charset="-122"/>
              </a:rPr>
              <a:t> </a:t>
            </a:r>
            <a:r>
              <a:rPr sz="1100" dirty="0" err="1">
                <a:solidFill>
                  <a:srgbClr val="000000"/>
                </a:solidFill>
                <a:latin typeface="Arial"/>
                <a:ea typeface="Microsoft YaHei" charset="-122"/>
              </a:rPr>
              <a:t>relacionados</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Apoyo</a:t>
            </a:r>
            <a:r>
              <a:rPr sz="1100" dirty="0">
                <a:solidFill>
                  <a:srgbClr val="000000"/>
                </a:solidFill>
                <a:latin typeface="Arial"/>
                <a:ea typeface="Microsoft YaHei" charset="-122"/>
              </a:rPr>
              <a:t> </a:t>
            </a:r>
            <a:r>
              <a:rPr sz="1100" dirty="0" err="1">
                <a:solidFill>
                  <a:srgbClr val="000000"/>
                </a:solidFill>
                <a:latin typeface="Arial"/>
                <a:ea typeface="Microsoft YaHei" charset="-122"/>
              </a:rPr>
              <a:t>sobre</a:t>
            </a:r>
            <a:r>
              <a:rPr sz="1100" dirty="0">
                <a:solidFill>
                  <a:srgbClr val="000000"/>
                </a:solidFill>
                <a:latin typeface="Arial"/>
                <a:ea typeface="Microsoft YaHei" charset="-122"/>
              </a:rPr>
              <a:t> el </a:t>
            </a:r>
            <a:r>
              <a:rPr sz="1100" dirty="0" err="1">
                <a:solidFill>
                  <a:srgbClr val="000000"/>
                </a:solidFill>
                <a:latin typeface="Arial"/>
                <a:ea typeface="Microsoft YaHei" charset="-122"/>
              </a:rPr>
              <a:t>uso</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 para </a:t>
            </a:r>
            <a:r>
              <a:rPr sz="1100" dirty="0" err="1">
                <a:solidFill>
                  <a:srgbClr val="000000"/>
                </a:solidFill>
                <a:latin typeface="Arial"/>
                <a:ea typeface="Microsoft YaHei" charset="-122"/>
              </a:rPr>
              <a:t>su</a:t>
            </a:r>
            <a:r>
              <a:rPr sz="1100" dirty="0">
                <a:solidFill>
                  <a:srgbClr val="000000"/>
                </a:solidFill>
                <a:latin typeface="Arial"/>
                <a:ea typeface="Microsoft YaHei" charset="-122"/>
              </a:rPr>
              <a:t> </a:t>
            </a:r>
            <a:r>
              <a:rPr sz="1100" dirty="0" err="1">
                <a:solidFill>
                  <a:srgbClr val="000000"/>
                </a:solidFill>
                <a:latin typeface="Arial"/>
                <a:ea typeface="Microsoft YaHei" charset="-122"/>
              </a:rPr>
              <a:t>trabajo</a:t>
            </a:r>
            <a:r>
              <a:rPr sz="1100" dirty="0">
                <a:solidFill>
                  <a:srgbClr val="000000"/>
                </a:solidFill>
                <a:latin typeface="Arial"/>
                <a:ea typeface="Microsoft YaHei" charset="-122"/>
              </a:rPr>
              <a:t>.</a:t>
            </a:r>
          </a:p>
          <a:p>
            <a:pPr>
              <a:defRPr/>
            </a:pPr>
            <a:r>
              <a:rPr sz="1100" dirty="0">
                <a:solidFill>
                  <a:srgbClr val="000000"/>
                </a:solidFill>
                <a:latin typeface="Arial"/>
                <a:ea typeface="Microsoft YaHei" charset="-122"/>
              </a:rPr>
              <a:t> </a:t>
            </a:r>
          </a:p>
          <a:p>
            <a:pPr>
              <a:defRPr/>
            </a:pPr>
            <a:endParaRPr lang="en-GB"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CAWST </a:t>
            </a:r>
            <a:r>
              <a:rPr sz="1100" i="1" dirty="0" err="1">
                <a:solidFill>
                  <a:srgbClr val="000000"/>
                </a:solidFill>
                <a:latin typeface="Arial"/>
                <a:ea typeface="Microsoft YaHei" charset="-122"/>
              </a:rPr>
              <a:t>provee</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mentoría</a:t>
            </a:r>
            <a:r>
              <a:rPr sz="1100" i="1" dirty="0">
                <a:solidFill>
                  <a:srgbClr val="000000"/>
                </a:solidFill>
                <a:latin typeface="Arial"/>
                <a:ea typeface="Microsoft YaHei" charset="-122"/>
              </a:rPr>
              <a:t> y</a:t>
            </a:r>
          </a:p>
          <a:p>
            <a:pPr>
              <a:defRPr/>
            </a:pPr>
            <a:r>
              <a:rPr sz="1100" i="1" dirty="0" err="1">
                <a:solidFill>
                  <a:srgbClr val="000000"/>
                </a:solidFill>
                <a:latin typeface="Arial"/>
                <a:ea typeface="Microsoft YaHei" charset="-122"/>
              </a:rPr>
              <a:t>asesoramiento</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sobre</a:t>
            </a:r>
            <a:r>
              <a:rPr sz="1100" i="1" dirty="0">
                <a:solidFill>
                  <a:srgbClr val="000000"/>
                </a:solidFill>
                <a:latin typeface="Arial"/>
                <a:ea typeface="Microsoft YaHei" charset="-122"/>
              </a:rPr>
              <a:t> el </a:t>
            </a:r>
            <a:r>
              <a:rPr sz="1100" i="1" dirty="0" err="1">
                <a:solidFill>
                  <a:srgbClr val="000000"/>
                </a:solidFill>
                <a:latin typeface="Arial"/>
                <a:ea typeface="Microsoft YaHei" charset="-122"/>
              </a:rPr>
              <a:t>uso</a:t>
            </a:r>
            <a:r>
              <a:rPr sz="1100" i="1" dirty="0">
                <a:solidFill>
                  <a:srgbClr val="000000"/>
                </a:solidFill>
                <a:latin typeface="Arial"/>
                <a:ea typeface="Microsoft YaHei" charset="-122"/>
              </a:rPr>
              <a:t> de </a:t>
            </a:r>
            <a:r>
              <a:rPr sz="1100" i="1" dirty="0" err="1">
                <a:solidFill>
                  <a:srgbClr val="000000"/>
                </a:solidFill>
                <a:latin typeface="Arial"/>
                <a:ea typeface="Microsoft YaHei" charset="-122"/>
              </a:rPr>
              <a:t>sus</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materiales</a:t>
            </a:r>
            <a:endParaRPr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de </a:t>
            </a:r>
            <a:r>
              <a:rPr sz="1100" i="1" dirty="0" err="1">
                <a:solidFill>
                  <a:srgbClr val="000000"/>
                </a:solidFill>
                <a:latin typeface="Arial"/>
                <a:ea typeface="Microsoft YaHei" charset="-122"/>
              </a:rPr>
              <a:t>capacitación</a:t>
            </a:r>
            <a:r>
              <a:rPr sz="1100" i="1" dirty="0">
                <a:solidFill>
                  <a:srgbClr val="000000"/>
                </a:solidFill>
                <a:latin typeface="Arial"/>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48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rtl="0" eaLnBrk="1" hangingPunct="1"/>
            <a:r>
              <a:rPr sz="4000" b="1" dirty="0" err="1">
                <a:solidFill>
                  <a:schemeClr val="accent2"/>
                </a:solidFill>
              </a:rPr>
              <a:t>Filtro</a:t>
            </a:r>
            <a:r>
              <a:rPr sz="4000" b="1" dirty="0">
                <a:solidFill>
                  <a:schemeClr val="accent2"/>
                </a:solidFill>
              </a:rPr>
              <a:t> de bioarena </a:t>
            </a:r>
            <a:r>
              <a:rPr sz="4000" b="1" dirty="0" err="1">
                <a:solidFill>
                  <a:schemeClr val="accent2"/>
                </a:solidFill>
              </a:rPr>
              <a:t>BushProof</a:t>
            </a:r>
            <a:r>
              <a:rPr sz="4000" b="1" dirty="0">
                <a:solidFill>
                  <a:schemeClr val="accent2"/>
                </a:solidFill>
              </a:rPr>
              <a:t> </a:t>
            </a:r>
            <a:r>
              <a:rPr sz="4000" b="1" dirty="0" err="1">
                <a:solidFill>
                  <a:schemeClr val="accent2"/>
                </a:solidFill>
              </a:rPr>
              <a:t>redondo</a:t>
            </a:r>
            <a:r>
              <a:rPr sz="4000" b="1" dirty="0">
                <a:solidFill>
                  <a:schemeClr val="accent2"/>
                </a:solidFill>
              </a:rPr>
              <a:t> con </a:t>
            </a:r>
            <a:r>
              <a:rPr sz="4000" b="1" dirty="0" err="1">
                <a:solidFill>
                  <a:schemeClr val="accent2"/>
                </a:solidFill>
              </a:rPr>
              <a:t>tubería</a:t>
            </a:r>
            <a:r>
              <a:rPr sz="4000" b="1" dirty="0">
                <a:solidFill>
                  <a:schemeClr val="accent2"/>
                </a:solidFill>
              </a:rPr>
              <a:t> de </a:t>
            </a:r>
            <a:r>
              <a:rPr sz="4000" b="1" dirty="0" err="1">
                <a:solidFill>
                  <a:schemeClr val="accent2"/>
                </a:solidFill>
              </a:rPr>
              <a:t>concreto</a:t>
            </a:r>
            <a:endParaRPr sz="4000" b="1" dirty="0">
              <a:solidFill>
                <a:schemeClr val="accent2"/>
              </a:solidFill>
            </a:endParaRPr>
          </a:p>
        </p:txBody>
      </p:sp>
      <p:sp>
        <p:nvSpPr>
          <p:cNvPr id="8195" name="Rectangle 5"/>
          <p:cNvSpPr>
            <a:spLocks noGrp="1" noChangeArrowheads="1"/>
          </p:cNvSpPr>
          <p:nvPr>
            <p:ph type="body" sz="half" idx="1"/>
          </p:nvPr>
        </p:nvSpPr>
        <p:spPr>
          <a:xfrm>
            <a:off x="457200" y="1600200"/>
            <a:ext cx="4419600" cy="4525963"/>
          </a:xfrm>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30 años</a:t>
            </a:r>
            <a:r>
              <a:rPr sz="2400" b="1"/>
              <a:t> </a:t>
            </a:r>
          </a:p>
          <a:p>
            <a:pPr rtl="0" eaLnBrk="1" hangingPunct="1">
              <a:lnSpc>
                <a:spcPct val="80000"/>
              </a:lnSpc>
              <a:buFontTx/>
              <a:buNone/>
            </a:pPr>
            <a:r>
              <a:rPr sz="2400" b="1"/>
              <a:t>Dimensiones aproximadas:</a:t>
            </a:r>
          </a:p>
          <a:p>
            <a:pPr rtl="0" eaLnBrk="1" hangingPunct="1">
              <a:lnSpc>
                <a:spcPct val="80000"/>
              </a:lnSpc>
              <a:buFontTx/>
              <a:buNone/>
            </a:pPr>
            <a:r>
              <a:rPr sz="2400"/>
              <a:t>	Altura: 0,95 m</a:t>
            </a:r>
          </a:p>
          <a:p>
            <a:pPr rtl="0" eaLnBrk="1" hangingPunct="1">
              <a:lnSpc>
                <a:spcPct val="80000"/>
              </a:lnSpc>
              <a:buFontTx/>
              <a:buNone/>
            </a:pPr>
            <a:r>
              <a:rPr sz="2400"/>
              <a:t>	Diámetro: 0,35 m</a:t>
            </a:r>
          </a:p>
          <a:p>
            <a:pPr rtl="0" eaLnBrk="1" hangingPunct="1">
              <a:lnSpc>
                <a:spcPct val="80000"/>
              </a:lnSpc>
              <a:buFontTx/>
              <a:buNone/>
            </a:pPr>
            <a:r>
              <a:rPr sz="2400" b="1"/>
              <a:t>Peso aproximado:</a:t>
            </a:r>
          </a:p>
          <a:p>
            <a:pPr rtl="0" eaLnBrk="1" hangingPunct="1">
              <a:lnSpc>
                <a:spcPct val="80000"/>
              </a:lnSpc>
              <a:buFontTx/>
              <a:buNone/>
            </a:pPr>
            <a:r>
              <a:rPr sz="2400"/>
              <a:t>	Vacío: 80 kg</a:t>
            </a:r>
          </a:p>
          <a:p>
            <a:pPr rtl="0" eaLnBrk="1" hangingPunct="1">
              <a:lnSpc>
                <a:spcPct val="80000"/>
              </a:lnSpc>
              <a:buFontTx/>
              <a:buNone/>
            </a:pPr>
            <a:r>
              <a:rPr sz="2400"/>
              <a:t>	Lleno: 155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Entre 400 y 1.000 USD</a:t>
            </a:r>
          </a:p>
          <a:p>
            <a:pPr rtl="0" eaLnBrk="1" hangingPunct="1">
              <a:lnSpc>
                <a:spcPct val="80000"/>
              </a:lnSpc>
              <a:buFontTx/>
              <a:buNone/>
            </a:pPr>
            <a:r>
              <a:rPr sz="2400" b="1"/>
              <a:t>Costo directo:</a:t>
            </a:r>
          </a:p>
          <a:p>
            <a:pPr rtl="0" eaLnBrk="1" hangingPunct="1">
              <a:lnSpc>
                <a:spcPct val="80000"/>
              </a:lnSpc>
              <a:buFontTx/>
              <a:buNone/>
            </a:pPr>
            <a:r>
              <a:rPr sz="2400"/>
              <a:t>	Entre 12 y 50 USD</a:t>
            </a:r>
          </a:p>
        </p:txBody>
      </p:sp>
      <p:pic>
        <p:nvPicPr>
          <p:cNvPr id="8196" name="Picture 7"/>
          <p:cNvPicPr>
            <a:picLocks noGrp="1" noChangeAspect="1" noChangeArrowheads="1"/>
          </p:cNvPicPr>
          <p:nvPr>
            <p:ph sz="half" idx="2"/>
          </p:nvPr>
        </p:nvPicPr>
        <p:blipFill>
          <a:blip r:embed="rId3">
            <a:lum bright="6000"/>
            <a:extLst>
              <a:ext uri="{28A0092B-C50C-407E-A947-70E740481C1C}">
                <a14:useLocalDpi xmlns:a14="http://schemas.microsoft.com/office/drawing/2010/main" val="0"/>
              </a:ext>
            </a:extLst>
          </a:blip>
          <a:srcRect l="8209" t="7692"/>
          <a:stretch>
            <a:fillRect/>
          </a:stretch>
        </p:blipFill>
        <p:spPr>
          <a:xfrm>
            <a:off x="5143500" y="1600200"/>
            <a:ext cx="363696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6488668"/>
            <a:ext cx="4191000" cy="369332"/>
          </a:xfrm>
          <a:prstGeom prst="rect">
            <a:avLst/>
          </a:prstGeom>
          <a:noFill/>
        </p:spPr>
        <p:txBody>
          <a:bodyPr wrap="square" rtlCol="0">
            <a:spAutoFit/>
          </a:bodyPr>
          <a:lstStyle/>
          <a:p>
            <a:pPr rtl="0"/>
            <a:r>
              <a:rPr dirty="0" err="1"/>
              <a:t>Diseñado</a:t>
            </a:r>
            <a:r>
              <a:rPr dirty="0"/>
              <a:t> </a:t>
            </a:r>
            <a:r>
              <a:rPr dirty="0" err="1"/>
              <a:t>por</a:t>
            </a:r>
            <a:r>
              <a:rPr dirty="0"/>
              <a:t> </a:t>
            </a:r>
            <a:r>
              <a:rPr dirty="0" err="1"/>
              <a:t>BushProof</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b="1">
                <a:solidFill>
                  <a:schemeClr val="accent2"/>
                </a:solidFill>
              </a:rPr>
              <a:t>Ideas: Filtro de bioarena redondo de concreto</a:t>
            </a:r>
          </a:p>
        </p:txBody>
      </p:sp>
      <p:sp>
        <p:nvSpPr>
          <p:cNvPr id="9219" name="Rectangle 3"/>
          <p:cNvSpPr>
            <a:spLocks noGrp="1" noChangeArrowheads="1"/>
          </p:cNvSpPr>
          <p:nvPr>
            <p:ph type="body" sz="half" idx="1"/>
          </p:nvPr>
        </p:nvSpPr>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30 años</a:t>
            </a:r>
          </a:p>
          <a:p>
            <a:pPr rtl="0" eaLnBrk="1" hangingPunct="1">
              <a:lnSpc>
                <a:spcPct val="80000"/>
              </a:lnSpc>
              <a:buFontTx/>
              <a:buNone/>
            </a:pPr>
            <a:r>
              <a:rPr sz="2400" b="1"/>
              <a:t>Dimensiones aproximadas:</a:t>
            </a:r>
          </a:p>
          <a:p>
            <a:pPr rtl="0" eaLnBrk="1" hangingPunct="1">
              <a:lnSpc>
                <a:spcPct val="80000"/>
              </a:lnSpc>
              <a:buFontTx/>
              <a:buNone/>
            </a:pPr>
            <a:r>
              <a:rPr sz="2400"/>
              <a:t>	Altura: 0,92 m</a:t>
            </a:r>
          </a:p>
          <a:p>
            <a:pPr rtl="0" eaLnBrk="1" hangingPunct="1">
              <a:lnSpc>
                <a:spcPct val="80000"/>
              </a:lnSpc>
              <a:buFontTx/>
              <a:buNone/>
            </a:pPr>
            <a:r>
              <a:rPr sz="2400"/>
              <a:t>	Diámetro: 0,35 m</a:t>
            </a:r>
          </a:p>
          <a:p>
            <a:pPr rtl="0" eaLnBrk="1" hangingPunct="1">
              <a:lnSpc>
                <a:spcPct val="80000"/>
              </a:lnSpc>
              <a:buFontTx/>
              <a:buNone/>
            </a:pPr>
            <a:r>
              <a:rPr sz="2400" b="1"/>
              <a:t>Peso aproximado:</a:t>
            </a:r>
          </a:p>
          <a:p>
            <a:pPr rtl="0" eaLnBrk="1" hangingPunct="1">
              <a:lnSpc>
                <a:spcPct val="80000"/>
              </a:lnSpc>
              <a:buFontTx/>
              <a:buNone/>
            </a:pPr>
            <a:r>
              <a:rPr sz="2400"/>
              <a:t>	Vacío: 62 kg</a:t>
            </a:r>
          </a:p>
          <a:p>
            <a:pPr rtl="0" eaLnBrk="1" hangingPunct="1">
              <a:lnSpc>
                <a:spcPct val="80000"/>
              </a:lnSpc>
              <a:buFontTx/>
              <a:buNone/>
            </a:pPr>
            <a:r>
              <a:rPr sz="2400"/>
              <a:t>	Lleno: 137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150 USD</a:t>
            </a:r>
          </a:p>
          <a:p>
            <a:pPr rtl="0" eaLnBrk="1" hangingPunct="1">
              <a:lnSpc>
                <a:spcPct val="80000"/>
              </a:lnSpc>
              <a:buFontTx/>
              <a:buNone/>
            </a:pPr>
            <a:r>
              <a:rPr sz="2400" b="1"/>
              <a:t>Costo directo del filtro:</a:t>
            </a:r>
          </a:p>
          <a:p>
            <a:pPr rtl="0" eaLnBrk="1" hangingPunct="1">
              <a:lnSpc>
                <a:spcPct val="80000"/>
              </a:lnSpc>
              <a:buFontTx/>
              <a:buNone/>
            </a:pPr>
            <a:r>
              <a:rPr sz="2400"/>
              <a:t>	Entre 12 y 50 USD</a:t>
            </a:r>
          </a:p>
        </p:txBody>
      </p:sp>
      <p:pic>
        <p:nvPicPr>
          <p:cNvPr id="9220" name="Picture 6" descr="IAW ROUND BSF MOULD &amp; CONCRETE FILTER"/>
          <p:cNvPicPr>
            <a:picLocks noGrp="1" noChangeAspect="1" noChangeArrowheads="1"/>
          </p:cNvPicPr>
          <p:nvPr>
            <p:ph sz="half" idx="2"/>
          </p:nvPr>
        </p:nvPicPr>
        <p:blipFill>
          <a:blip r:embed="rId4">
            <a:lum bright="6000"/>
            <a:extLst>
              <a:ext uri="{28A0092B-C50C-407E-A947-70E740481C1C}">
                <a14:useLocalDpi xmlns:a14="http://schemas.microsoft.com/office/drawing/2010/main" val="0"/>
              </a:ext>
            </a:extLst>
          </a:blip>
          <a:stretch>
            <a:fillRect/>
          </a:stretch>
        </p:blipFill>
        <p:spPr>
          <a:xfrm>
            <a:off x="4970264" y="1600200"/>
            <a:ext cx="339447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4"/>
          <p:cNvSpPr>
            <a:spLocks noGrp="1" noChangeArrowheads="1"/>
          </p:cNvSpPr>
          <p:nvPr>
            <p:ph type="title"/>
          </p:nvPr>
        </p:nvSpPr>
        <p:spPr/>
        <p:txBody>
          <a:bodyPr/>
          <a:lstStyle/>
          <a:p>
            <a:pPr rtl="0" eaLnBrk="1" hangingPunct="1"/>
            <a:r>
              <a:rPr sz="3200" b="1" dirty="0" err="1">
                <a:solidFill>
                  <a:schemeClr val="accent2"/>
                </a:solidFill>
              </a:rPr>
              <a:t>Filtro</a:t>
            </a:r>
            <a:r>
              <a:rPr sz="3200" b="1" dirty="0">
                <a:solidFill>
                  <a:schemeClr val="accent2"/>
                </a:solidFill>
              </a:rPr>
              <a:t> de bioarena </a:t>
            </a:r>
            <a:r>
              <a:rPr sz="3200" b="1" dirty="0" err="1">
                <a:solidFill>
                  <a:schemeClr val="accent2"/>
                </a:solidFill>
              </a:rPr>
              <a:t>redondo</a:t>
            </a:r>
            <a:r>
              <a:rPr sz="3200" b="1" dirty="0">
                <a:solidFill>
                  <a:schemeClr val="accent2"/>
                </a:solidFill>
              </a:rPr>
              <a:t> de </a:t>
            </a:r>
            <a:r>
              <a:rPr sz="3200" b="1" dirty="0" err="1">
                <a:solidFill>
                  <a:schemeClr val="accent2"/>
                </a:solidFill>
              </a:rPr>
              <a:t>concreto</a:t>
            </a:r>
            <a:r>
              <a:rPr sz="3200" b="1" dirty="0">
                <a:solidFill>
                  <a:schemeClr val="accent2"/>
                </a:solidFill>
              </a:rPr>
              <a:t> a </a:t>
            </a:r>
            <a:r>
              <a:rPr sz="3200" b="1" dirty="0" err="1">
                <a:solidFill>
                  <a:schemeClr val="accent2"/>
                </a:solidFill>
              </a:rPr>
              <a:t>partir</a:t>
            </a:r>
            <a:r>
              <a:rPr sz="3200" b="1" dirty="0">
                <a:solidFill>
                  <a:schemeClr val="accent2"/>
                </a:solidFill>
              </a:rPr>
              <a:t> de </a:t>
            </a:r>
            <a:r>
              <a:rPr sz="3200" b="1" dirty="0" err="1">
                <a:solidFill>
                  <a:schemeClr val="accent2"/>
                </a:solidFill>
              </a:rPr>
              <a:t>molde</a:t>
            </a:r>
            <a:r>
              <a:rPr sz="3200" b="1" dirty="0">
                <a:solidFill>
                  <a:schemeClr val="accent2"/>
                </a:solidFill>
              </a:rPr>
              <a:t> de </a:t>
            </a:r>
            <a:r>
              <a:rPr sz="3200" b="1" dirty="0" err="1">
                <a:solidFill>
                  <a:schemeClr val="accent2"/>
                </a:solidFill>
              </a:rPr>
              <a:t>chapa</a:t>
            </a:r>
            <a:r>
              <a:rPr sz="3200" b="1" dirty="0">
                <a:solidFill>
                  <a:schemeClr val="accent2"/>
                </a:solidFill>
              </a:rPr>
              <a:t> </a:t>
            </a:r>
            <a:r>
              <a:rPr sz="3200" b="1" dirty="0" err="1">
                <a:solidFill>
                  <a:schemeClr val="accent2"/>
                </a:solidFill>
              </a:rPr>
              <a:t>metálica</a:t>
            </a:r>
            <a:endParaRPr sz="3200" b="1" dirty="0">
              <a:solidFill>
                <a:schemeClr val="accent2"/>
              </a:solidFill>
            </a:endParaRPr>
          </a:p>
        </p:txBody>
      </p:sp>
      <p:sp>
        <p:nvSpPr>
          <p:cNvPr id="10243" name="Rectangle 5"/>
          <p:cNvSpPr>
            <a:spLocks noGrp="1" noChangeArrowheads="1"/>
          </p:cNvSpPr>
          <p:nvPr>
            <p:ph type="body" sz="half" idx="1"/>
          </p:nvPr>
        </p:nvSpPr>
        <p:spPr>
          <a:xfrm>
            <a:off x="457200" y="1417638"/>
            <a:ext cx="5029200" cy="4525963"/>
          </a:xfrm>
        </p:spPr>
        <p:txBody>
          <a:bodyPr/>
          <a:lstStyle/>
          <a:p>
            <a:pPr rtl="0" eaLnBrk="1" hangingPunct="1">
              <a:lnSpc>
                <a:spcPct val="90000"/>
              </a:lnSpc>
              <a:buFontTx/>
              <a:buNone/>
            </a:pPr>
            <a:r>
              <a:rPr sz="2400" b="1" dirty="0"/>
              <a:t>Vida </a:t>
            </a:r>
            <a:r>
              <a:rPr sz="2400" b="1" dirty="0" err="1"/>
              <a:t>útil</a:t>
            </a:r>
            <a:r>
              <a:rPr sz="2400" b="1" dirty="0"/>
              <a:t>: </a:t>
            </a:r>
          </a:p>
          <a:p>
            <a:pPr rtl="0" eaLnBrk="1" hangingPunct="1">
              <a:lnSpc>
                <a:spcPct val="90000"/>
              </a:lnSpc>
              <a:buFontTx/>
              <a:buNone/>
            </a:pPr>
            <a:r>
              <a:rPr sz="2400" b="1" dirty="0"/>
              <a:t>	</a:t>
            </a:r>
            <a:r>
              <a:rPr sz="2400" dirty="0" err="1"/>
              <a:t>Más</a:t>
            </a:r>
            <a:r>
              <a:rPr sz="2400" dirty="0"/>
              <a:t> de 30 </a:t>
            </a:r>
            <a:r>
              <a:rPr sz="2400" dirty="0" err="1"/>
              <a:t>años</a:t>
            </a:r>
            <a:r>
              <a:rPr sz="2400" b="1" dirty="0"/>
              <a:t> </a:t>
            </a:r>
          </a:p>
          <a:p>
            <a:pPr rtl="0" eaLnBrk="1" hangingPunct="1">
              <a:lnSpc>
                <a:spcPct val="90000"/>
              </a:lnSpc>
              <a:buFontTx/>
              <a:buNone/>
            </a:pPr>
            <a:r>
              <a:rPr sz="2400" b="1" dirty="0" err="1">
                <a:solidFill>
                  <a:srgbClr val="000000"/>
                </a:solidFill>
                <a:cs typeface="Times New Roman" pitchFamily="18" charset="0"/>
              </a:rPr>
              <a:t>Dimensiones</a:t>
            </a:r>
            <a:r>
              <a:rPr sz="2400" b="1" dirty="0">
                <a:solidFill>
                  <a:srgbClr val="000000"/>
                </a:solidFill>
                <a:cs typeface="Times New Roman" pitchFamily="18" charset="0"/>
              </a:rPr>
              <a:t> </a:t>
            </a:r>
            <a:r>
              <a:rPr sz="2400" b="1" dirty="0" err="1">
                <a:solidFill>
                  <a:srgbClr val="000000"/>
                </a:solidFill>
                <a:cs typeface="Times New Roman" pitchFamily="18" charset="0"/>
              </a:rPr>
              <a:t>aproximadas</a:t>
            </a:r>
            <a:r>
              <a:rPr sz="2400" b="1" dirty="0">
                <a:solidFill>
                  <a:srgbClr val="000000"/>
                </a:solidFill>
                <a:cs typeface="Times New Roman" pitchFamily="18" charset="0"/>
              </a:rPr>
              <a:t>:</a:t>
            </a:r>
          </a:p>
          <a:p>
            <a:pPr rtl="0" eaLnBrk="1" hangingPunct="1">
              <a:lnSpc>
                <a:spcPct val="90000"/>
              </a:lnSpc>
              <a:buFontTx/>
              <a:buNone/>
            </a:pPr>
            <a:r>
              <a:rPr sz="2400" dirty="0">
                <a:solidFill>
                  <a:srgbClr val="000000"/>
                </a:solidFill>
                <a:cs typeface="Times New Roman" pitchFamily="18" charset="0"/>
              </a:rPr>
              <a:t>	</a:t>
            </a:r>
            <a:r>
              <a:rPr sz="2400" dirty="0" err="1">
                <a:solidFill>
                  <a:srgbClr val="000000"/>
                </a:solidFill>
                <a:cs typeface="Times New Roman" pitchFamily="18" charset="0"/>
              </a:rPr>
              <a:t>Altura</a:t>
            </a:r>
            <a:r>
              <a:rPr sz="2400" dirty="0">
                <a:solidFill>
                  <a:srgbClr val="000000"/>
                </a:solidFill>
                <a:cs typeface="Times New Roman" pitchFamily="18" charset="0"/>
              </a:rPr>
              <a:t>: 0,91 m</a:t>
            </a:r>
          </a:p>
          <a:p>
            <a:pPr rtl="0" eaLnBrk="1" hangingPunct="1">
              <a:lnSpc>
                <a:spcPct val="90000"/>
              </a:lnSpc>
              <a:buFontTx/>
              <a:buNone/>
            </a:pPr>
            <a:r>
              <a:rPr sz="2400" dirty="0">
                <a:solidFill>
                  <a:srgbClr val="000000"/>
                </a:solidFill>
                <a:cs typeface="Times New Roman" pitchFamily="18" charset="0"/>
              </a:rPr>
              <a:t>	</a:t>
            </a:r>
            <a:r>
              <a:rPr sz="2400" dirty="0" err="1">
                <a:solidFill>
                  <a:srgbClr val="000000"/>
                </a:solidFill>
                <a:cs typeface="Times New Roman" pitchFamily="18" charset="0"/>
              </a:rPr>
              <a:t>Diámetro</a:t>
            </a:r>
            <a:r>
              <a:rPr sz="2400" dirty="0">
                <a:solidFill>
                  <a:srgbClr val="000000"/>
                </a:solidFill>
                <a:cs typeface="Times New Roman" pitchFamily="18" charset="0"/>
              </a:rPr>
              <a:t>: 0,3 m</a:t>
            </a:r>
          </a:p>
          <a:p>
            <a:pPr rtl="0" eaLnBrk="1" hangingPunct="1">
              <a:lnSpc>
                <a:spcPct val="90000"/>
              </a:lnSpc>
              <a:buFontTx/>
              <a:buNone/>
            </a:pPr>
            <a:r>
              <a:rPr sz="2400" b="1" dirty="0">
                <a:solidFill>
                  <a:srgbClr val="000000"/>
                </a:solidFill>
                <a:cs typeface="Times New Roman" pitchFamily="18" charset="0"/>
              </a:rPr>
              <a:t>Peso </a:t>
            </a:r>
            <a:r>
              <a:rPr sz="2400" b="1" dirty="0" err="1">
                <a:solidFill>
                  <a:srgbClr val="000000"/>
                </a:solidFill>
                <a:cs typeface="Times New Roman" pitchFamily="18" charset="0"/>
              </a:rPr>
              <a:t>aproximado</a:t>
            </a:r>
            <a:r>
              <a:rPr sz="2400" b="1" dirty="0">
                <a:solidFill>
                  <a:srgbClr val="000000"/>
                </a:solidFill>
                <a:cs typeface="Times New Roman" pitchFamily="18" charset="0"/>
              </a:rPr>
              <a:t>:</a:t>
            </a:r>
          </a:p>
          <a:p>
            <a:pPr rtl="0" eaLnBrk="1" hangingPunct="1">
              <a:lnSpc>
                <a:spcPct val="90000"/>
              </a:lnSpc>
              <a:buFontTx/>
              <a:buNone/>
            </a:pPr>
            <a:r>
              <a:rPr sz="2400" dirty="0"/>
              <a:t>	</a:t>
            </a:r>
            <a:r>
              <a:rPr sz="2400" dirty="0" err="1"/>
              <a:t>Vacío</a:t>
            </a:r>
            <a:r>
              <a:rPr sz="2400" dirty="0"/>
              <a:t>: 75 kg</a:t>
            </a:r>
          </a:p>
          <a:p>
            <a:pPr rtl="0" eaLnBrk="1" hangingPunct="1">
              <a:lnSpc>
                <a:spcPct val="90000"/>
              </a:lnSpc>
              <a:buFontTx/>
              <a:buNone/>
            </a:pPr>
            <a:r>
              <a:rPr sz="2400" dirty="0"/>
              <a:t>	</a:t>
            </a:r>
            <a:r>
              <a:rPr sz="2400" dirty="0" err="1"/>
              <a:t>Lleno</a:t>
            </a:r>
            <a:r>
              <a:rPr sz="2400" dirty="0"/>
              <a:t>: 150 kg</a:t>
            </a:r>
          </a:p>
          <a:p>
            <a:pPr rtl="0" eaLnBrk="1" hangingPunct="1">
              <a:lnSpc>
                <a:spcPct val="90000"/>
              </a:lnSpc>
              <a:buFontTx/>
              <a:buNone/>
            </a:pPr>
            <a:r>
              <a:rPr sz="2400" b="1" dirty="0" err="1">
                <a:solidFill>
                  <a:srgbClr val="000000"/>
                </a:solidFill>
                <a:cs typeface="Times New Roman" pitchFamily="18" charset="0"/>
              </a:rPr>
              <a:t>Costo</a:t>
            </a:r>
            <a:r>
              <a:rPr sz="2400" b="1" dirty="0">
                <a:solidFill>
                  <a:srgbClr val="000000"/>
                </a:solidFill>
                <a:cs typeface="Times New Roman" pitchFamily="18" charset="0"/>
              </a:rPr>
              <a:t> del </a:t>
            </a:r>
            <a:r>
              <a:rPr sz="2400" b="1" dirty="0" err="1">
                <a:solidFill>
                  <a:srgbClr val="000000"/>
                </a:solidFill>
                <a:cs typeface="Times New Roman" pitchFamily="18" charset="0"/>
              </a:rPr>
              <a:t>molde</a:t>
            </a:r>
            <a:r>
              <a:rPr sz="2400" b="1" dirty="0">
                <a:solidFill>
                  <a:srgbClr val="000000"/>
                </a:solidFill>
                <a:cs typeface="Times New Roman" pitchFamily="18" charset="0"/>
              </a:rPr>
              <a:t>: </a:t>
            </a:r>
          </a:p>
          <a:p>
            <a:pPr rtl="0" eaLnBrk="1" hangingPunct="1">
              <a:lnSpc>
                <a:spcPct val="90000"/>
              </a:lnSpc>
              <a:buFontTx/>
              <a:buNone/>
            </a:pPr>
            <a:r>
              <a:rPr sz="2400" b="1" dirty="0">
                <a:solidFill>
                  <a:srgbClr val="000000"/>
                </a:solidFill>
                <a:cs typeface="Times New Roman" pitchFamily="18" charset="0"/>
              </a:rPr>
              <a:t>	</a:t>
            </a:r>
            <a:r>
              <a:rPr sz="2400" dirty="0">
                <a:solidFill>
                  <a:srgbClr val="000000"/>
                </a:solidFill>
                <a:cs typeface="Times New Roman" pitchFamily="18" charset="0"/>
              </a:rPr>
              <a:t>Entre 20 y 200 USD, </a:t>
            </a:r>
            <a:r>
              <a:rPr sz="2400" dirty="0" err="1">
                <a:solidFill>
                  <a:srgbClr val="000000"/>
                </a:solidFill>
                <a:cs typeface="Times New Roman" pitchFamily="18" charset="0"/>
              </a:rPr>
              <a:t>vida</a:t>
            </a:r>
            <a:r>
              <a:rPr sz="2400" dirty="0">
                <a:solidFill>
                  <a:srgbClr val="000000"/>
                </a:solidFill>
                <a:cs typeface="Times New Roman" pitchFamily="18" charset="0"/>
              </a:rPr>
              <a:t> </a:t>
            </a:r>
            <a:r>
              <a:rPr sz="2400" dirty="0" err="1">
                <a:solidFill>
                  <a:srgbClr val="000000"/>
                </a:solidFill>
                <a:cs typeface="Times New Roman" pitchFamily="18" charset="0"/>
              </a:rPr>
              <a:t>útil</a:t>
            </a:r>
            <a:r>
              <a:rPr sz="2400" dirty="0">
                <a:solidFill>
                  <a:srgbClr val="000000"/>
                </a:solidFill>
                <a:cs typeface="Times New Roman" pitchFamily="18" charset="0"/>
              </a:rPr>
              <a:t> </a:t>
            </a:r>
            <a:r>
              <a:rPr sz="2400" dirty="0" err="1">
                <a:solidFill>
                  <a:srgbClr val="000000"/>
                </a:solidFill>
                <a:cs typeface="Times New Roman" pitchFamily="18" charset="0"/>
              </a:rPr>
              <a:t>desconocida</a:t>
            </a:r>
            <a:endParaRPr sz="2400" dirty="0">
              <a:solidFill>
                <a:srgbClr val="000000"/>
              </a:solidFill>
              <a:cs typeface="Times New Roman" pitchFamily="18" charset="0"/>
            </a:endParaRPr>
          </a:p>
          <a:p>
            <a:pPr rtl="0" eaLnBrk="1" hangingPunct="1">
              <a:lnSpc>
                <a:spcPct val="90000"/>
              </a:lnSpc>
              <a:buFontTx/>
              <a:buNone/>
            </a:pPr>
            <a:r>
              <a:rPr sz="2400" b="1" dirty="0" err="1"/>
              <a:t>Costo</a:t>
            </a:r>
            <a:r>
              <a:rPr sz="2400" b="1" dirty="0"/>
              <a:t> </a:t>
            </a:r>
            <a:r>
              <a:rPr sz="2400" b="1" dirty="0" err="1"/>
              <a:t>directo</a:t>
            </a:r>
            <a:r>
              <a:rPr sz="2400" b="1" dirty="0"/>
              <a:t> del </a:t>
            </a:r>
            <a:r>
              <a:rPr sz="2400" b="1" dirty="0" err="1"/>
              <a:t>filtro</a:t>
            </a:r>
            <a:r>
              <a:rPr sz="2400" b="1" dirty="0"/>
              <a:t>:</a:t>
            </a:r>
          </a:p>
          <a:p>
            <a:pPr rtl="0" eaLnBrk="1" hangingPunct="1">
              <a:lnSpc>
                <a:spcPct val="90000"/>
              </a:lnSpc>
              <a:buFontTx/>
              <a:buNone/>
            </a:pPr>
            <a:r>
              <a:rPr sz="2400" dirty="0"/>
              <a:t>	Entre 12 y 50 USD</a:t>
            </a:r>
          </a:p>
        </p:txBody>
      </p:sp>
      <p:pic>
        <p:nvPicPr>
          <p:cNvPr id="10244" name="Picture 7" descr="FIRST FILT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15000" y="1600200"/>
            <a:ext cx="29908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715000" y="6096000"/>
            <a:ext cx="3429000" cy="646331"/>
          </a:xfrm>
          <a:prstGeom prst="rect">
            <a:avLst/>
          </a:prstGeom>
          <a:noFill/>
        </p:spPr>
        <p:txBody>
          <a:bodyPr wrap="square" rtlCol="0">
            <a:spAutoFit/>
          </a:bodyPr>
          <a:lstStyle/>
          <a:p>
            <a:pPr rtl="0"/>
            <a:r>
              <a:rPr/>
              <a:t>Diseñado por Wycliffe Associates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856" y="1333500"/>
            <a:ext cx="2356096"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4"/>
          <p:cNvSpPr>
            <a:spLocks noGrp="1" noChangeArrowheads="1"/>
          </p:cNvSpPr>
          <p:nvPr>
            <p:ph type="title"/>
          </p:nvPr>
        </p:nvSpPr>
        <p:spPr/>
        <p:txBody>
          <a:bodyPr/>
          <a:lstStyle/>
          <a:p>
            <a:pPr rtl="0" eaLnBrk="1" hangingPunct="1"/>
            <a:r>
              <a:rPr b="1">
                <a:solidFill>
                  <a:schemeClr val="accent2"/>
                </a:solidFill>
              </a:rPr>
              <a:t>Filtro de bioarena metálico redondo (chapa metálica)</a:t>
            </a:r>
          </a:p>
        </p:txBody>
      </p:sp>
      <p:sp>
        <p:nvSpPr>
          <p:cNvPr id="10243" name="Rectangle 5"/>
          <p:cNvSpPr>
            <a:spLocks noGrp="1" noChangeArrowheads="1"/>
          </p:cNvSpPr>
          <p:nvPr>
            <p:ph type="body" sz="half" idx="1"/>
          </p:nvPr>
        </p:nvSpPr>
        <p:spPr>
          <a:xfrm>
            <a:off x="457200" y="1600200"/>
            <a:ext cx="4343400" cy="4525963"/>
          </a:xfrm>
        </p:spPr>
        <p:txBody>
          <a:bodyPr/>
          <a:lstStyle/>
          <a:p>
            <a:pPr rtl="0" eaLnBrk="1" hangingPunct="1">
              <a:lnSpc>
                <a:spcPct val="90000"/>
              </a:lnSpc>
              <a:buFontTx/>
              <a:buNone/>
            </a:pPr>
            <a:r>
              <a:rPr sz="2400" b="1"/>
              <a:t>Vida útil: </a:t>
            </a:r>
          </a:p>
          <a:p>
            <a:pPr rtl="0" eaLnBrk="1" hangingPunct="1">
              <a:lnSpc>
                <a:spcPct val="90000"/>
              </a:lnSpc>
              <a:buFontTx/>
              <a:buNone/>
            </a:pPr>
            <a:r>
              <a:rPr sz="2400" b="1"/>
              <a:t>	</a:t>
            </a:r>
            <a:r>
              <a:rPr sz="2400"/>
              <a:t>? Años</a:t>
            </a:r>
            <a:r>
              <a:rPr sz="2400" b="1"/>
              <a:t> </a:t>
            </a:r>
          </a:p>
          <a:p>
            <a:pPr rtl="0" eaLnBrk="1" hangingPunct="1">
              <a:lnSpc>
                <a:spcPct val="90000"/>
              </a:lnSpc>
              <a:buFontTx/>
              <a:buNone/>
            </a:pPr>
            <a:r>
              <a:rPr sz="2400" b="1">
                <a:solidFill>
                  <a:srgbClr val="000000"/>
                </a:solidFill>
                <a:cs typeface="Times New Roman" pitchFamily="18" charset="0"/>
              </a:rPr>
              <a:t>Dimensiones aproximadas:</a:t>
            </a:r>
          </a:p>
          <a:p>
            <a:pPr rtl="0" eaLnBrk="1" hangingPunct="1">
              <a:lnSpc>
                <a:spcPct val="80000"/>
              </a:lnSpc>
              <a:buFontTx/>
              <a:buNone/>
            </a:pPr>
            <a:r>
              <a:rPr sz="2400"/>
              <a:t>	Altura: 0,95 m</a:t>
            </a:r>
          </a:p>
          <a:p>
            <a:pPr rtl="0" eaLnBrk="1" hangingPunct="1">
              <a:lnSpc>
                <a:spcPct val="80000"/>
              </a:lnSpc>
              <a:buFontTx/>
              <a:buNone/>
            </a:pPr>
            <a:r>
              <a:rPr sz="2400"/>
              <a:t>	Anchura: 0,3 m x 0,3 m</a:t>
            </a:r>
          </a:p>
          <a:p>
            <a:pPr rtl="0" eaLnBrk="1" hangingPunct="1">
              <a:lnSpc>
                <a:spcPct val="90000"/>
              </a:lnSpc>
              <a:buFontTx/>
              <a:buNone/>
            </a:pPr>
            <a:r>
              <a:rPr sz="2400" b="1">
                <a:solidFill>
                  <a:srgbClr val="000000"/>
                </a:solidFill>
                <a:cs typeface="Times New Roman" pitchFamily="18" charset="0"/>
              </a:rPr>
              <a:t>Peso aproximado:</a:t>
            </a:r>
          </a:p>
          <a:p>
            <a:pPr rtl="0" eaLnBrk="1" hangingPunct="1">
              <a:lnSpc>
                <a:spcPct val="90000"/>
              </a:lnSpc>
              <a:buFontTx/>
              <a:buNone/>
            </a:pPr>
            <a:r>
              <a:rPr sz="2400"/>
              <a:t>	Vacío: 2 kg</a:t>
            </a:r>
          </a:p>
          <a:p>
            <a:pPr rtl="0" eaLnBrk="1" hangingPunct="1">
              <a:lnSpc>
                <a:spcPct val="90000"/>
              </a:lnSpc>
              <a:buFontTx/>
              <a:buNone/>
            </a:pPr>
            <a:r>
              <a:rPr sz="2400"/>
              <a:t>	Lleno: 80 kg</a:t>
            </a:r>
          </a:p>
          <a:p>
            <a:pPr rtl="0" eaLnBrk="1" hangingPunct="1">
              <a:lnSpc>
                <a:spcPct val="90000"/>
              </a:lnSpc>
              <a:buFontTx/>
              <a:buNone/>
            </a:pPr>
            <a:r>
              <a:rPr sz="2400" b="1">
                <a:solidFill>
                  <a:srgbClr val="000000"/>
                </a:solidFill>
                <a:cs typeface="Times New Roman" pitchFamily="18" charset="0"/>
              </a:rPr>
              <a:t>Costo del molde: </a:t>
            </a:r>
          </a:p>
          <a:p>
            <a:pPr rtl="0" eaLnBrk="1" hangingPunct="1">
              <a:lnSpc>
                <a:spcPct val="90000"/>
              </a:lnSpc>
              <a:buFontTx/>
              <a:buNone/>
            </a:pPr>
            <a:r>
              <a:rPr sz="2400" b="1">
                <a:solidFill>
                  <a:srgbClr val="000000"/>
                </a:solidFill>
                <a:cs typeface="Times New Roman" pitchFamily="18" charset="0"/>
              </a:rPr>
              <a:t>	</a:t>
            </a:r>
            <a:r>
              <a:rPr sz="2400">
                <a:solidFill>
                  <a:srgbClr val="000000"/>
                </a:solidFill>
                <a:cs typeface="Times New Roman" pitchFamily="18" charset="0"/>
              </a:rPr>
              <a:t>0 USD</a:t>
            </a:r>
          </a:p>
          <a:p>
            <a:pPr rtl="0" eaLnBrk="1" hangingPunct="1">
              <a:lnSpc>
                <a:spcPct val="90000"/>
              </a:lnSpc>
              <a:buFontTx/>
              <a:buNone/>
            </a:pPr>
            <a:r>
              <a:rPr sz="2400" b="1"/>
              <a:t>Costo directo del filtro:</a:t>
            </a:r>
          </a:p>
          <a:p>
            <a:pPr rtl="0" eaLnBrk="1" hangingPunct="1">
              <a:lnSpc>
                <a:spcPct val="90000"/>
              </a:lnSpc>
              <a:buFontTx/>
              <a:buNone/>
            </a:pPr>
            <a:r>
              <a:rPr sz="2400"/>
              <a:t>	18 USD (Afganistán)</a:t>
            </a:r>
          </a:p>
        </p:txBody>
      </p:sp>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6096000"/>
            <a:ext cx="3048000" cy="646331"/>
          </a:xfrm>
          <a:prstGeom prst="rect">
            <a:avLst/>
          </a:prstGeom>
          <a:noFill/>
        </p:spPr>
        <p:txBody>
          <a:bodyPr wrap="square" rtlCol="0">
            <a:spAutoFit/>
          </a:bodyPr>
          <a:lstStyle/>
          <a:p>
            <a:pPr rtl="0"/>
            <a:r>
              <a:rPr/>
              <a:t>Diseñado por </a:t>
            </a:r>
          </a:p>
          <a:p>
            <a:pPr rtl="0"/>
            <a:r>
              <a:rPr/>
              <a:t>Solidarities Afghanistan</a:t>
            </a:r>
          </a:p>
        </p:txBody>
      </p:sp>
    </p:spTree>
    <p:extLst>
      <p:ext uri="{BB962C8B-B14F-4D97-AF65-F5344CB8AC3E}">
        <p14:creationId xmlns:p14="http://schemas.microsoft.com/office/powerpoint/2010/main" val="218462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28600" y="274638"/>
            <a:ext cx="8686800" cy="1143000"/>
          </a:xfrm>
        </p:spPr>
        <p:txBody>
          <a:bodyPr/>
          <a:lstStyle/>
          <a:p>
            <a:pPr rtl="0" eaLnBrk="1" hangingPunct="1"/>
            <a:r>
              <a:rPr b="1">
                <a:solidFill>
                  <a:schemeClr val="accent2"/>
                </a:solidFill>
              </a:rPr>
              <a:t>Filtro de bioarena redondo con tubería de concreto</a:t>
            </a:r>
          </a:p>
        </p:txBody>
      </p:sp>
      <p:sp>
        <p:nvSpPr>
          <p:cNvPr id="11267" name="Rectangle 3"/>
          <p:cNvSpPr>
            <a:spLocks noGrp="1" noChangeArrowheads="1"/>
          </p:cNvSpPr>
          <p:nvPr>
            <p:ph type="body" sz="half" idx="1"/>
          </p:nvPr>
        </p:nvSpPr>
        <p:spPr>
          <a:xfrm>
            <a:off x="488201" y="1295400"/>
            <a:ext cx="4419600" cy="5257800"/>
          </a:xfrm>
        </p:spPr>
        <p:txBody>
          <a:bodyPr/>
          <a:lstStyle/>
          <a:p>
            <a:pPr rtl="0" eaLnBrk="1" hangingPunct="1">
              <a:buFontTx/>
              <a:buNone/>
            </a:pPr>
            <a:r>
              <a:rPr sz="2400" b="1" dirty="0"/>
              <a:t>Vida </a:t>
            </a:r>
            <a:r>
              <a:rPr sz="2400" b="1" dirty="0" err="1"/>
              <a:t>útil</a:t>
            </a:r>
            <a:r>
              <a:rPr sz="2400" b="1" dirty="0"/>
              <a:t>: </a:t>
            </a:r>
          </a:p>
          <a:p>
            <a:pPr rtl="0" eaLnBrk="1" hangingPunct="1">
              <a:buFontTx/>
              <a:buNone/>
            </a:pPr>
            <a:r>
              <a:rPr sz="2400" b="1" dirty="0"/>
              <a:t>	</a:t>
            </a:r>
            <a:r>
              <a:rPr sz="2400" dirty="0" err="1"/>
              <a:t>Más</a:t>
            </a:r>
            <a:r>
              <a:rPr sz="2400" dirty="0"/>
              <a:t> de 30 </a:t>
            </a:r>
            <a:r>
              <a:rPr sz="2400" dirty="0" err="1"/>
              <a:t>años</a:t>
            </a:r>
            <a:r>
              <a:rPr sz="2400" b="1" dirty="0"/>
              <a:t> </a:t>
            </a:r>
          </a:p>
          <a:p>
            <a:pPr rtl="0" eaLnBrk="1" hangingPunct="1">
              <a:buFontTx/>
              <a:buNone/>
            </a:pPr>
            <a:r>
              <a:rPr sz="2400" b="1" dirty="0" err="1">
                <a:solidFill>
                  <a:srgbClr val="000000"/>
                </a:solidFill>
                <a:cs typeface="Times New Roman" pitchFamily="18" charset="0"/>
              </a:rPr>
              <a:t>Dimensiones</a:t>
            </a:r>
            <a:r>
              <a:rPr sz="2400" b="1" dirty="0">
                <a:solidFill>
                  <a:srgbClr val="000000"/>
                </a:solidFill>
                <a:cs typeface="Times New Roman" pitchFamily="18" charset="0"/>
              </a:rPr>
              <a:t> </a:t>
            </a:r>
            <a:r>
              <a:rPr sz="2400" b="1" dirty="0" err="1">
                <a:solidFill>
                  <a:srgbClr val="000000"/>
                </a:solidFill>
                <a:cs typeface="Times New Roman" pitchFamily="18" charset="0"/>
              </a:rPr>
              <a:t>aproximadas</a:t>
            </a:r>
            <a:r>
              <a:rPr sz="2400" b="1" dirty="0">
                <a:solidFill>
                  <a:srgbClr val="000000"/>
                </a:solidFill>
                <a:cs typeface="Times New Roman" pitchFamily="18" charset="0"/>
              </a:rPr>
              <a:t>:</a:t>
            </a:r>
          </a:p>
          <a:p>
            <a:pPr rtl="0" eaLnBrk="1" hangingPunct="1">
              <a:buFontTx/>
              <a:buNone/>
            </a:pPr>
            <a:r>
              <a:rPr sz="2400" dirty="0">
                <a:solidFill>
                  <a:srgbClr val="000000"/>
                </a:solidFill>
                <a:cs typeface="Times New Roman" pitchFamily="18" charset="0"/>
              </a:rPr>
              <a:t>	</a:t>
            </a:r>
            <a:r>
              <a:rPr sz="2400" dirty="0" err="1">
                <a:solidFill>
                  <a:srgbClr val="000000"/>
                </a:solidFill>
                <a:cs typeface="Times New Roman" pitchFamily="18" charset="0"/>
              </a:rPr>
              <a:t>Altura</a:t>
            </a:r>
            <a:r>
              <a:rPr sz="2400" dirty="0">
                <a:solidFill>
                  <a:srgbClr val="000000"/>
                </a:solidFill>
                <a:cs typeface="Times New Roman" pitchFamily="18" charset="0"/>
              </a:rPr>
              <a:t>: 0,94 m</a:t>
            </a:r>
          </a:p>
          <a:p>
            <a:pPr rtl="0" eaLnBrk="1" hangingPunct="1">
              <a:buFontTx/>
              <a:buNone/>
            </a:pPr>
            <a:r>
              <a:rPr sz="2400" dirty="0">
                <a:solidFill>
                  <a:srgbClr val="000000"/>
                </a:solidFill>
                <a:cs typeface="Times New Roman" pitchFamily="18" charset="0"/>
              </a:rPr>
              <a:t>	</a:t>
            </a:r>
            <a:r>
              <a:rPr sz="2400" dirty="0" err="1">
                <a:solidFill>
                  <a:srgbClr val="000000"/>
                </a:solidFill>
                <a:cs typeface="Times New Roman" pitchFamily="18" charset="0"/>
              </a:rPr>
              <a:t>Diámetro</a:t>
            </a:r>
            <a:r>
              <a:rPr sz="2400" dirty="0">
                <a:solidFill>
                  <a:srgbClr val="000000"/>
                </a:solidFill>
                <a:cs typeface="Times New Roman" pitchFamily="18" charset="0"/>
              </a:rPr>
              <a:t>: entre 0,23 y 0,3 m</a:t>
            </a:r>
          </a:p>
          <a:p>
            <a:pPr rtl="0" eaLnBrk="1" hangingPunct="1">
              <a:buFontTx/>
              <a:buNone/>
            </a:pPr>
            <a:r>
              <a:rPr sz="2400" b="1" dirty="0">
                <a:solidFill>
                  <a:srgbClr val="000000"/>
                </a:solidFill>
                <a:cs typeface="Times New Roman" pitchFamily="18" charset="0"/>
              </a:rPr>
              <a:t>Peso </a:t>
            </a:r>
            <a:r>
              <a:rPr sz="2400" b="1" dirty="0" err="1">
                <a:solidFill>
                  <a:srgbClr val="000000"/>
                </a:solidFill>
                <a:cs typeface="Times New Roman" pitchFamily="18" charset="0"/>
              </a:rPr>
              <a:t>aproximado</a:t>
            </a:r>
            <a:r>
              <a:rPr sz="2400" b="1" dirty="0">
                <a:solidFill>
                  <a:srgbClr val="000000"/>
                </a:solidFill>
                <a:cs typeface="Times New Roman" pitchFamily="18" charset="0"/>
              </a:rPr>
              <a:t>: </a:t>
            </a:r>
          </a:p>
          <a:p>
            <a:pPr rtl="0" eaLnBrk="1" hangingPunct="1">
              <a:lnSpc>
                <a:spcPct val="90000"/>
              </a:lnSpc>
              <a:buFontTx/>
              <a:buNone/>
            </a:pPr>
            <a:r>
              <a:rPr sz="2400" b="1" dirty="0">
                <a:solidFill>
                  <a:srgbClr val="000000"/>
                </a:solidFill>
                <a:cs typeface="Times New Roman" pitchFamily="18" charset="0"/>
              </a:rPr>
              <a:t>	</a:t>
            </a:r>
            <a:r>
              <a:rPr sz="2400" dirty="0" err="1"/>
              <a:t>Vacío</a:t>
            </a:r>
            <a:r>
              <a:rPr sz="2400" dirty="0"/>
              <a:t>: ?</a:t>
            </a:r>
          </a:p>
          <a:p>
            <a:pPr rtl="0" eaLnBrk="1" hangingPunct="1">
              <a:lnSpc>
                <a:spcPct val="90000"/>
              </a:lnSpc>
              <a:buFontTx/>
              <a:buNone/>
            </a:pPr>
            <a:r>
              <a:rPr sz="2400" dirty="0"/>
              <a:t>	</a:t>
            </a:r>
            <a:r>
              <a:rPr sz="2400" dirty="0" err="1"/>
              <a:t>Lleno</a:t>
            </a:r>
            <a:r>
              <a:rPr sz="2400" dirty="0"/>
              <a:t>: ?</a:t>
            </a:r>
          </a:p>
          <a:p>
            <a:pPr rtl="0" eaLnBrk="1" hangingPunct="1">
              <a:buFontTx/>
              <a:buNone/>
            </a:pPr>
            <a:r>
              <a:rPr sz="2400" b="1" dirty="0" err="1">
                <a:solidFill>
                  <a:srgbClr val="000000"/>
                </a:solidFill>
                <a:cs typeface="Times New Roman" pitchFamily="18" charset="0"/>
              </a:rPr>
              <a:t>Costo</a:t>
            </a:r>
            <a:r>
              <a:rPr sz="2400" b="1" dirty="0">
                <a:solidFill>
                  <a:srgbClr val="000000"/>
                </a:solidFill>
                <a:cs typeface="Times New Roman" pitchFamily="18" charset="0"/>
              </a:rPr>
              <a:t> del </a:t>
            </a:r>
            <a:r>
              <a:rPr sz="2400" b="1" dirty="0" err="1">
                <a:solidFill>
                  <a:srgbClr val="000000"/>
                </a:solidFill>
                <a:cs typeface="Times New Roman" pitchFamily="18" charset="0"/>
              </a:rPr>
              <a:t>molde</a:t>
            </a:r>
            <a:r>
              <a:rPr sz="2400" b="1" dirty="0">
                <a:solidFill>
                  <a:srgbClr val="000000"/>
                </a:solidFill>
                <a:cs typeface="Times New Roman" pitchFamily="18" charset="0"/>
              </a:rPr>
              <a:t>: </a:t>
            </a:r>
          </a:p>
          <a:p>
            <a:pPr rtl="0" eaLnBrk="1" hangingPunct="1">
              <a:buFontTx/>
              <a:buNone/>
            </a:pPr>
            <a:r>
              <a:rPr sz="2400" b="1" dirty="0">
                <a:solidFill>
                  <a:srgbClr val="000000"/>
                </a:solidFill>
                <a:cs typeface="Times New Roman" pitchFamily="18" charset="0"/>
              </a:rPr>
              <a:t>	</a:t>
            </a:r>
            <a:r>
              <a:rPr sz="2400" dirty="0">
                <a:solidFill>
                  <a:srgbClr val="000000"/>
                </a:solidFill>
                <a:cs typeface="Times New Roman" pitchFamily="18" charset="0"/>
              </a:rPr>
              <a:t>5 USD </a:t>
            </a:r>
          </a:p>
          <a:p>
            <a:pPr rtl="0" eaLnBrk="1" hangingPunct="1">
              <a:buFontTx/>
              <a:buNone/>
            </a:pPr>
            <a:r>
              <a:rPr sz="2400" b="1" dirty="0" err="1"/>
              <a:t>Costo</a:t>
            </a:r>
            <a:r>
              <a:rPr sz="2400" b="1" dirty="0"/>
              <a:t> </a:t>
            </a:r>
            <a:r>
              <a:rPr sz="2400" b="1" dirty="0" err="1"/>
              <a:t>directo</a:t>
            </a:r>
            <a:r>
              <a:rPr sz="2400" b="1" dirty="0"/>
              <a:t> del </a:t>
            </a:r>
            <a:r>
              <a:rPr sz="2400" b="1" dirty="0" err="1"/>
              <a:t>filtro</a:t>
            </a:r>
            <a:r>
              <a:rPr sz="2400" b="1" dirty="0"/>
              <a:t>:</a:t>
            </a:r>
          </a:p>
          <a:p>
            <a:pPr rtl="0" eaLnBrk="1" hangingPunct="1">
              <a:buFontTx/>
              <a:buNone/>
            </a:pPr>
            <a:r>
              <a:rPr sz="2400" dirty="0"/>
              <a:t>	21 USD (</a:t>
            </a:r>
            <a:r>
              <a:rPr sz="2400" dirty="0" err="1"/>
              <a:t>Pakistán</a:t>
            </a:r>
            <a:r>
              <a:rPr sz="2400" dirty="0"/>
              <a:t>)</a:t>
            </a:r>
          </a:p>
        </p:txBody>
      </p:sp>
      <p:pic>
        <p:nvPicPr>
          <p:cNvPr id="11268" name="Picture 6" descr="3 Concreting the bas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15210" y="1676401"/>
            <a:ext cx="4050421"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4648200" y="5486400"/>
            <a:ext cx="3810000" cy="369332"/>
          </a:xfrm>
          <a:prstGeom prst="rect">
            <a:avLst/>
          </a:prstGeom>
          <a:noFill/>
        </p:spPr>
        <p:txBody>
          <a:bodyPr wrap="square" rtlCol="0">
            <a:spAutoFit/>
          </a:bodyPr>
          <a:lstStyle/>
          <a:p>
            <a:pPr rtl="0"/>
            <a:r>
              <a:rPr/>
              <a:t>Diseñado por Koshish en Pakistán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SFs at SCOPE Tharparker Pakistan Mar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gl_2008 08_ (84)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049588"/>
            <a:ext cx="5076825"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IMG_2262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2997200"/>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238" y="2997200"/>
            <a:ext cx="2887662"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268413"/>
            <a:ext cx="7772400" cy="1470025"/>
          </a:xfrm>
        </p:spPr>
        <p:txBody>
          <a:bodyPr/>
          <a:lstStyle/>
          <a:p>
            <a:pPr rtl="0"/>
            <a:r>
              <a:rPr b="1">
                <a:solidFill>
                  <a:schemeClr val="accent2"/>
                </a:solidFill>
              </a:rPr>
              <a:t>Diferentes contenedores de filtros de bioarena</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407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IMG_57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2242433" cy="3352800"/>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6" descr="IMG_2262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10023"/>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BSFs at SCOPE Tharparker Pakistan Mar 2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67" y="462830"/>
            <a:ext cx="44196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ilters all in a row"/>
          <p:cNvPicPr>
            <a:picLocks noChangeAspect="1" noChangeArrowheads="1"/>
          </p:cNvPicPr>
          <p:nvPr/>
        </p:nvPicPr>
        <p:blipFill rotWithShape="1">
          <a:blip r:embed="rId6">
            <a:extLst>
              <a:ext uri="{28A0092B-C50C-407E-A947-70E740481C1C}">
                <a14:useLocalDpi xmlns:a14="http://schemas.microsoft.com/office/drawing/2010/main" val="0"/>
              </a:ext>
            </a:extLst>
          </a:blip>
          <a:srcRect l="45450" t="6451" b="-1076"/>
          <a:stretch/>
        </p:blipFill>
        <p:spPr bwMode="auto">
          <a:xfrm>
            <a:off x="5791200" y="263156"/>
            <a:ext cx="1960264" cy="2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AWST Colour - no text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304800"/>
            <a:ext cx="9144000" cy="1143000"/>
          </a:xfrm>
        </p:spPr>
        <p:txBody>
          <a:bodyPr/>
          <a:lstStyle/>
          <a:p>
            <a:pPr rtl="0" eaLnBrk="1" hangingPunct="1"/>
            <a:r>
              <a:rPr b="1">
                <a:solidFill>
                  <a:schemeClr val="accent2"/>
                </a:solidFill>
              </a:rPr>
              <a:t>Versión 8 de CAWST </a:t>
            </a:r>
            <a:r>
              <a:rPr lang="en-GB" b="1" dirty="0">
                <a:solidFill>
                  <a:schemeClr val="accent2"/>
                </a:solidFill>
              </a:rPr>
              <a:t/>
            </a:r>
            <a:br>
              <a:rPr lang="en-GB" b="1" dirty="0">
                <a:solidFill>
                  <a:schemeClr val="accent2"/>
                </a:solidFill>
              </a:rPr>
            </a:br>
            <a:r>
              <a:rPr b="1">
                <a:solidFill>
                  <a:schemeClr val="accent2"/>
                </a:solidFill>
              </a:rPr>
              <a:t>Filtro de bioarena de concreto </a:t>
            </a:r>
          </a:p>
        </p:txBody>
      </p:sp>
      <p:sp>
        <p:nvSpPr>
          <p:cNvPr id="3075" name="Rectangle 5"/>
          <p:cNvSpPr>
            <a:spLocks noGrp="1" noChangeArrowheads="1"/>
          </p:cNvSpPr>
          <p:nvPr>
            <p:ph type="body" sz="half" idx="1"/>
          </p:nvPr>
        </p:nvSpPr>
        <p:spPr>
          <a:xfrm>
            <a:off x="457200" y="1752600"/>
            <a:ext cx="4419600" cy="4373563"/>
          </a:xfrm>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30 años</a:t>
            </a:r>
          </a:p>
          <a:p>
            <a:pPr rtl="0" eaLnBrk="1" hangingPunct="1">
              <a:lnSpc>
                <a:spcPct val="80000"/>
              </a:lnSpc>
              <a:buFontTx/>
              <a:buNone/>
            </a:pPr>
            <a:r>
              <a:rPr sz="2400" b="1"/>
              <a:t>Dimensiones aproximadas:</a:t>
            </a:r>
          </a:p>
          <a:p>
            <a:pPr rtl="0" eaLnBrk="1" hangingPunct="1">
              <a:lnSpc>
                <a:spcPct val="80000"/>
              </a:lnSpc>
              <a:buFontTx/>
              <a:buNone/>
            </a:pPr>
            <a:r>
              <a:rPr sz="2400"/>
              <a:t>	Altura: 0,95 m</a:t>
            </a:r>
          </a:p>
          <a:p>
            <a:pPr rtl="0" eaLnBrk="1" hangingPunct="1">
              <a:lnSpc>
                <a:spcPct val="80000"/>
              </a:lnSpc>
              <a:buFontTx/>
              <a:buNone/>
            </a:pPr>
            <a:r>
              <a:rPr sz="2400"/>
              <a:t>	Anchura: 0,35 m x 0,35 m</a:t>
            </a:r>
          </a:p>
          <a:p>
            <a:pPr rtl="0" eaLnBrk="1" hangingPunct="1">
              <a:lnSpc>
                <a:spcPct val="80000"/>
              </a:lnSpc>
              <a:buFontTx/>
              <a:buNone/>
            </a:pPr>
            <a:r>
              <a:rPr sz="2400" b="1"/>
              <a:t>Peso aproximado:</a:t>
            </a:r>
          </a:p>
          <a:p>
            <a:pPr rtl="0" eaLnBrk="1" hangingPunct="1">
              <a:lnSpc>
                <a:spcPct val="80000"/>
              </a:lnSpc>
              <a:buFontTx/>
              <a:buNone/>
            </a:pPr>
            <a:r>
              <a:rPr sz="2400"/>
              <a:t>	Vacío: 150 kg</a:t>
            </a:r>
          </a:p>
          <a:p>
            <a:pPr rtl="0" eaLnBrk="1" hangingPunct="1">
              <a:lnSpc>
                <a:spcPct val="80000"/>
              </a:lnSpc>
              <a:buFontTx/>
              <a:buNone/>
            </a:pPr>
            <a:r>
              <a:rPr sz="2400"/>
              <a:t>	Lleno: 230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Entre 400 y 1.000 USD</a:t>
            </a:r>
          </a:p>
          <a:p>
            <a:pPr rtl="0" eaLnBrk="1" hangingPunct="1">
              <a:lnSpc>
                <a:spcPct val="80000"/>
              </a:lnSpc>
              <a:buFontTx/>
              <a:buNone/>
            </a:pPr>
            <a:r>
              <a:rPr sz="2400" b="1"/>
              <a:t>Costo directo del filtro:</a:t>
            </a:r>
          </a:p>
          <a:p>
            <a:pPr rtl="0" eaLnBrk="1" hangingPunct="1">
              <a:lnSpc>
                <a:spcPct val="80000"/>
              </a:lnSpc>
              <a:buFontTx/>
              <a:buNone/>
            </a:pPr>
            <a:r>
              <a:rPr sz="2400"/>
              <a:t>	Entre 20 y 60 USD</a:t>
            </a:r>
          </a:p>
          <a:p>
            <a:pPr eaLnBrk="1" hangingPunct="1">
              <a:lnSpc>
                <a:spcPct val="80000"/>
              </a:lnSpc>
              <a:buFontTx/>
              <a:buNone/>
            </a:pPr>
            <a:endParaRPr lang="en-GB" sz="2400" dirty="0" smtClean="0"/>
          </a:p>
        </p:txBody>
      </p:sp>
      <p:pic>
        <p:nvPicPr>
          <p:cNvPr id="3076" name="Picture 7" descr="DSC01843"/>
          <p:cNvPicPr>
            <a:picLocks noGrp="1" noChangeAspect="1" noChangeArrowheads="1"/>
          </p:cNvPicPr>
          <p:nvPr>
            <p:ph sz="half" idx="2"/>
          </p:nvPr>
        </p:nvPicPr>
        <p:blipFill>
          <a:blip r:embed="rId3" cstate="print">
            <a:lum bright="12000"/>
            <a:extLst>
              <a:ext uri="{28A0092B-C50C-407E-A947-70E740481C1C}">
                <a14:useLocalDpi xmlns:a14="http://schemas.microsoft.com/office/drawing/2010/main" val="0"/>
              </a:ext>
            </a:extLst>
          </a:blip>
          <a:srcRect/>
          <a:stretch>
            <a:fillRect/>
          </a:stretch>
        </p:blipFill>
        <p:spPr>
          <a:xfrm>
            <a:off x="5410200" y="1676400"/>
            <a:ext cx="2383359"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287110"/>
            <a:ext cx="914400" cy="570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a:spLocks noChangeArrowheads="1"/>
          </p:cNvSpPr>
          <p:nvPr/>
        </p:nvSpPr>
        <p:spPr bwMode="auto">
          <a:xfrm>
            <a:off x="5410200" y="5880100"/>
            <a:ext cx="3505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Versión 8</a:t>
            </a:r>
          </a:p>
          <a:p>
            <a:pPr rtl="0" eaLnBrk="1" hangingPunct="1"/>
            <a:r>
              <a:rPr/>
              <a:t>Capacidad del depósito: 18 l</a:t>
            </a:r>
          </a:p>
          <a:p>
            <a:pPr rtl="0" eaLnBrk="1" hangingPunct="1"/>
            <a:r>
              <a:rPr/>
              <a:t>Velocidad de flujo: 600 ml/min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accent2"/>
                </a:solidFill>
              </a:rPr>
              <a:t>Versión 9 de CAWST </a:t>
            </a:r>
            <a:r>
              <a:rPr lang="en-GB" b="1" dirty="0">
                <a:solidFill>
                  <a:schemeClr val="accent2"/>
                </a:solidFill>
              </a:rPr>
              <a:t/>
            </a:r>
            <a:br>
              <a:rPr lang="en-GB" b="1" dirty="0">
                <a:solidFill>
                  <a:schemeClr val="accent2"/>
                </a:solidFill>
              </a:rPr>
            </a:br>
            <a:r>
              <a:rPr b="1">
                <a:solidFill>
                  <a:schemeClr val="accent2"/>
                </a:solidFill>
              </a:rPr>
              <a:t>Filtro de bioarena de concreto</a:t>
            </a:r>
          </a:p>
        </p:txBody>
      </p:sp>
      <p:sp>
        <p:nvSpPr>
          <p:cNvPr id="4099" name="Rectangle 4"/>
          <p:cNvSpPr>
            <a:spLocks noGrp="1" noChangeArrowheads="1"/>
          </p:cNvSpPr>
          <p:nvPr>
            <p:ph type="body" sz="half" idx="1"/>
          </p:nvPr>
        </p:nvSpPr>
        <p:spPr>
          <a:xfrm>
            <a:off x="457200" y="1676400"/>
            <a:ext cx="4343400" cy="4664869"/>
          </a:xfrm>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30 años</a:t>
            </a:r>
            <a:r>
              <a:rPr sz="2400" b="1"/>
              <a:t> </a:t>
            </a:r>
          </a:p>
          <a:p>
            <a:pPr rtl="0" eaLnBrk="1" hangingPunct="1">
              <a:lnSpc>
                <a:spcPct val="80000"/>
              </a:lnSpc>
              <a:buFontTx/>
              <a:buNone/>
            </a:pPr>
            <a:r>
              <a:rPr sz="2400" b="1"/>
              <a:t>Dimensiones aproximadas:</a:t>
            </a:r>
          </a:p>
          <a:p>
            <a:pPr rtl="0" eaLnBrk="1" hangingPunct="1">
              <a:lnSpc>
                <a:spcPct val="80000"/>
              </a:lnSpc>
              <a:buFontTx/>
              <a:buNone/>
            </a:pPr>
            <a:r>
              <a:rPr sz="2400"/>
              <a:t>	Altura: 0,95 m</a:t>
            </a:r>
          </a:p>
          <a:p>
            <a:pPr rtl="0" eaLnBrk="1" hangingPunct="1">
              <a:lnSpc>
                <a:spcPct val="80000"/>
              </a:lnSpc>
              <a:buFontTx/>
              <a:buNone/>
            </a:pPr>
            <a:r>
              <a:rPr sz="2400"/>
              <a:t>	Anchura: 0,3 m x 0,3 m</a:t>
            </a:r>
          </a:p>
          <a:p>
            <a:pPr rtl="0" eaLnBrk="1" hangingPunct="1">
              <a:lnSpc>
                <a:spcPct val="80000"/>
              </a:lnSpc>
              <a:buFontTx/>
              <a:buNone/>
            </a:pPr>
            <a:r>
              <a:rPr sz="2400" b="1"/>
              <a:t>Peso aproximado:</a:t>
            </a:r>
          </a:p>
          <a:p>
            <a:pPr rtl="0" eaLnBrk="1" hangingPunct="1">
              <a:lnSpc>
                <a:spcPct val="80000"/>
              </a:lnSpc>
              <a:buFontTx/>
              <a:buNone/>
            </a:pPr>
            <a:r>
              <a:rPr sz="2400"/>
              <a:t>	Vacío: 75 kg</a:t>
            </a:r>
          </a:p>
          <a:p>
            <a:pPr rtl="0" eaLnBrk="1" hangingPunct="1">
              <a:lnSpc>
                <a:spcPct val="80000"/>
              </a:lnSpc>
              <a:buFontTx/>
              <a:buNone/>
            </a:pPr>
            <a:r>
              <a:rPr sz="2400"/>
              <a:t>	Lleno: 150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Entre 400 y 1.000 USD</a:t>
            </a:r>
          </a:p>
          <a:p>
            <a:pPr rtl="0" eaLnBrk="1" hangingPunct="1">
              <a:lnSpc>
                <a:spcPct val="80000"/>
              </a:lnSpc>
              <a:buFontTx/>
              <a:buNone/>
            </a:pPr>
            <a:r>
              <a:rPr sz="2400" b="1"/>
              <a:t>Costo directo:</a:t>
            </a:r>
          </a:p>
          <a:p>
            <a:pPr rtl="0" eaLnBrk="1" hangingPunct="1">
              <a:lnSpc>
                <a:spcPct val="80000"/>
              </a:lnSpc>
              <a:buFontTx/>
              <a:buNone/>
            </a:pPr>
            <a:r>
              <a:rPr sz="2400"/>
              <a:t>	Entre 12 y 50 USD</a:t>
            </a:r>
          </a:p>
          <a:p>
            <a:pPr eaLnBrk="1" hangingPunct="1">
              <a:lnSpc>
                <a:spcPct val="80000"/>
              </a:lnSpc>
              <a:buFontTx/>
              <a:buNone/>
            </a:pPr>
            <a:endParaRPr lang="en-GB" sz="2400" dirty="0" smtClean="0"/>
          </a:p>
        </p:txBody>
      </p:sp>
      <p:pic>
        <p:nvPicPr>
          <p:cNvPr id="4100" name="Picture 7" descr="India"/>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257801" y="1600200"/>
            <a:ext cx="31613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181600" y="5880100"/>
            <a:ext cx="3733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Versión 9</a:t>
            </a:r>
          </a:p>
          <a:p>
            <a:pPr rtl="0" eaLnBrk="1" hangingPunct="1"/>
            <a:r>
              <a:rPr/>
              <a:t>Capacidad del depósito: 18 L</a:t>
            </a:r>
          </a:p>
          <a:p>
            <a:pPr rtl="0" eaLnBrk="1" hangingPunct="1"/>
            <a:r>
              <a:rPr/>
              <a:t>Velocidad de flujo: 600 ml/min</a:t>
            </a:r>
          </a:p>
        </p:txBody>
      </p:sp>
      <p:pic>
        <p:nvPicPr>
          <p:cNvPr id="6"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Versión 10 de CAWST </a:t>
            </a:r>
            <a:r>
              <a:rPr lang="en-GB" b="1" dirty="0">
                <a:solidFill>
                  <a:schemeClr val="accent2"/>
                </a:solidFill>
              </a:rPr>
              <a:t/>
            </a:r>
            <a:br>
              <a:rPr lang="en-GB" b="1" dirty="0">
                <a:solidFill>
                  <a:schemeClr val="accent2"/>
                </a:solidFill>
              </a:rPr>
            </a:br>
            <a:r>
              <a:rPr b="1">
                <a:solidFill>
                  <a:schemeClr val="accent2"/>
                </a:solidFill>
              </a:rPr>
              <a:t>Filtro de bioarena de concreto</a:t>
            </a:r>
          </a:p>
        </p:txBody>
      </p:sp>
      <p:pic>
        <p:nvPicPr>
          <p:cNvPr id="5124" name="Picture 9" descr="IMG_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2004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Box 2"/>
          <p:cNvSpPr txBox="1">
            <a:spLocks noChangeArrowheads="1"/>
          </p:cNvSpPr>
          <p:nvPr/>
        </p:nvSpPr>
        <p:spPr bwMode="auto">
          <a:xfrm>
            <a:off x="5299753" y="5791200"/>
            <a:ext cx="365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Versión 10</a:t>
            </a:r>
            <a:r>
              <a:rPr lang="en-CA" dirty="0"/>
              <a:t/>
            </a:r>
            <a:br>
              <a:rPr lang="en-CA" dirty="0"/>
            </a:br>
            <a:r>
              <a:rPr/>
              <a:t>Capacidad del depósito: 12 L</a:t>
            </a:r>
          </a:p>
          <a:p>
            <a:pPr rtl="0" eaLnBrk="1" hangingPunct="1"/>
            <a:r>
              <a:rPr/>
              <a:t>Velocidad de flujo: 400 ml/min </a:t>
            </a:r>
          </a:p>
        </p:txBody>
      </p:sp>
      <p:sp>
        <p:nvSpPr>
          <p:cNvPr id="7" name="Rectangle 4"/>
          <p:cNvSpPr>
            <a:spLocks noGrp="1" noChangeArrowheads="1"/>
          </p:cNvSpPr>
          <p:nvPr>
            <p:ph type="body" sz="half" idx="1"/>
          </p:nvPr>
        </p:nvSpPr>
        <p:spPr>
          <a:xfrm>
            <a:off x="457200" y="1600200"/>
            <a:ext cx="4419600" cy="4525963"/>
          </a:xfrm>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30 años</a:t>
            </a:r>
          </a:p>
          <a:p>
            <a:pPr rtl="0" eaLnBrk="1" hangingPunct="1">
              <a:lnSpc>
                <a:spcPct val="80000"/>
              </a:lnSpc>
              <a:buFontTx/>
              <a:buNone/>
            </a:pPr>
            <a:r>
              <a:rPr sz="2400" b="1"/>
              <a:t>Dimensiones aproximadas:</a:t>
            </a:r>
          </a:p>
          <a:p>
            <a:pPr rtl="0" eaLnBrk="1" hangingPunct="1">
              <a:lnSpc>
                <a:spcPct val="80000"/>
              </a:lnSpc>
              <a:buFontTx/>
              <a:buNone/>
            </a:pPr>
            <a:r>
              <a:rPr sz="2400"/>
              <a:t>	Altura: 0,95 m</a:t>
            </a:r>
          </a:p>
          <a:p>
            <a:pPr rtl="0" eaLnBrk="1" hangingPunct="1">
              <a:lnSpc>
                <a:spcPct val="80000"/>
              </a:lnSpc>
              <a:buFontTx/>
              <a:buNone/>
            </a:pPr>
            <a:r>
              <a:rPr sz="2400"/>
              <a:t>	Anchura: 0,3 m x 0,3 m</a:t>
            </a:r>
          </a:p>
          <a:p>
            <a:pPr rtl="0" eaLnBrk="1" hangingPunct="1">
              <a:lnSpc>
                <a:spcPct val="80000"/>
              </a:lnSpc>
              <a:buFontTx/>
              <a:buNone/>
            </a:pPr>
            <a:r>
              <a:rPr sz="2400" b="1"/>
              <a:t>Peso aproximado:</a:t>
            </a:r>
          </a:p>
          <a:p>
            <a:pPr rtl="0" eaLnBrk="1" hangingPunct="1">
              <a:lnSpc>
                <a:spcPct val="80000"/>
              </a:lnSpc>
              <a:buFontTx/>
              <a:buNone/>
            </a:pPr>
            <a:r>
              <a:rPr sz="2400"/>
              <a:t>	Vacío: 75 kg</a:t>
            </a:r>
          </a:p>
          <a:p>
            <a:pPr rtl="0" eaLnBrk="1" hangingPunct="1">
              <a:lnSpc>
                <a:spcPct val="80000"/>
              </a:lnSpc>
              <a:buFontTx/>
              <a:buNone/>
            </a:pPr>
            <a:r>
              <a:rPr sz="2400"/>
              <a:t>	Lleno: 150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Entre 400 y 1.000 USD</a:t>
            </a:r>
          </a:p>
          <a:p>
            <a:pPr rtl="0" eaLnBrk="1" hangingPunct="1">
              <a:lnSpc>
                <a:spcPct val="80000"/>
              </a:lnSpc>
              <a:buFontTx/>
              <a:buNone/>
            </a:pPr>
            <a:r>
              <a:rPr sz="2400" b="1"/>
              <a:t>Costo directo:</a:t>
            </a:r>
          </a:p>
          <a:p>
            <a:pPr rtl="0" eaLnBrk="1" hangingPunct="1">
              <a:lnSpc>
                <a:spcPct val="80000"/>
              </a:lnSpc>
              <a:buFontTx/>
              <a:buNone/>
            </a:pPr>
            <a:r>
              <a:rPr sz="2400"/>
              <a:t>	Entre 12 y 50 USD</a:t>
            </a:r>
          </a:p>
        </p:txBody>
      </p:sp>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sz="3600" b="1">
                <a:solidFill>
                  <a:schemeClr val="accent2"/>
                </a:solidFill>
              </a:rPr>
              <a:t>Versiones CAWST del FBA</a:t>
            </a:r>
          </a:p>
        </p:txBody>
      </p:sp>
      <p:sp>
        <p:nvSpPr>
          <p:cNvPr id="16387" name="Rectangle 3"/>
          <p:cNvSpPr>
            <a:spLocks noGrp="1" noChangeArrowheads="1"/>
          </p:cNvSpPr>
          <p:nvPr>
            <p:ph type="body" idx="1"/>
          </p:nvPr>
        </p:nvSpPr>
        <p:spPr>
          <a:xfrm>
            <a:off x="457200" y="1300163"/>
            <a:ext cx="8229600" cy="4525962"/>
          </a:xfrm>
        </p:spPr>
        <p:txBody>
          <a:bodyPr/>
          <a:lstStyle/>
          <a:p>
            <a:pPr rtl="0" eaLnBrk="1" hangingPunct="1"/>
            <a:r>
              <a:rPr/>
              <a:t>El diseño se ha mejorado gracias a la investigación y experiencia.</a:t>
            </a:r>
          </a:p>
        </p:txBody>
      </p:sp>
      <p:sp>
        <p:nvSpPr>
          <p:cNvPr id="6" name="Text Box 3"/>
          <p:cNvSpPr txBox="1">
            <a:spLocks noChangeArrowheads="1"/>
          </p:cNvSpPr>
          <p:nvPr/>
        </p:nvSpPr>
        <p:spPr bwMode="auto">
          <a:xfrm>
            <a:off x="6084169" y="2577852"/>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defRPr/>
            </a:pPr>
            <a:r>
              <a:rPr sz="3200">
                <a:solidFill>
                  <a:schemeClr val="accent2"/>
                </a:solidFill>
              </a:rPr>
              <a:t>Versión 10</a:t>
            </a:r>
          </a:p>
        </p:txBody>
      </p:sp>
      <p:sp>
        <p:nvSpPr>
          <p:cNvPr id="16391" name="Text Box 4"/>
          <p:cNvSpPr txBox="1">
            <a:spLocks noChangeArrowheads="1"/>
          </p:cNvSpPr>
          <p:nvPr/>
        </p:nvSpPr>
        <p:spPr bwMode="auto">
          <a:xfrm>
            <a:off x="539552" y="2571749"/>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rtl="0" eaLnBrk="1" hangingPunct="1">
              <a:spcBef>
                <a:spcPct val="50000"/>
              </a:spcBef>
            </a:pPr>
            <a:r>
              <a:rPr sz="3200">
                <a:solidFill>
                  <a:schemeClr val="accent2"/>
                </a:solidFill>
              </a:rPr>
              <a:t>Versión 8</a:t>
            </a:r>
          </a:p>
        </p:txBody>
      </p:sp>
      <p:pic>
        <p:nvPicPr>
          <p:cNvPr id="10"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3338986" y="2571748"/>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defRPr/>
            </a:pPr>
            <a:r>
              <a:rPr sz="3200">
                <a:solidFill>
                  <a:schemeClr val="accent2"/>
                </a:solidFill>
              </a:rPr>
              <a:t>Versión 9</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62" r="20850"/>
          <a:stretch/>
        </p:blipFill>
        <p:spPr bwMode="auto">
          <a:xfrm>
            <a:off x="6519434" y="3256053"/>
            <a:ext cx="1606374" cy="334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56053"/>
            <a:ext cx="1584175" cy="334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107" y="3220795"/>
            <a:ext cx="1547217" cy="345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31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rtl="0" eaLnBrk="1" hangingPunct="1"/>
            <a:r>
              <a:rPr lang="en-GB" b="1" dirty="0" smtClean="0">
                <a:solidFill>
                  <a:schemeClr val="accent2"/>
                </a:solidFill>
              </a:rPr>
              <a:t/>
            </a:r>
            <a:br>
              <a:rPr lang="en-GB" b="1" dirty="0" smtClean="0">
                <a:solidFill>
                  <a:schemeClr val="accent2"/>
                </a:solidFill>
              </a:rPr>
            </a:br>
            <a:r>
              <a:rPr b="1">
                <a:solidFill>
                  <a:schemeClr val="accent2"/>
                </a:solidFill>
              </a:rPr>
              <a:t>Filtro de agua de bioarena HydrAid</a:t>
            </a:r>
            <a:r>
              <a:rPr b="1" baseline="30000">
                <a:solidFill>
                  <a:schemeClr val="accent2"/>
                </a:solidFill>
              </a:rPr>
              <a:t>®</a:t>
            </a:r>
          </a:p>
        </p:txBody>
      </p:sp>
      <p:sp>
        <p:nvSpPr>
          <p:cNvPr id="6147" name="Rectangle 5"/>
          <p:cNvSpPr>
            <a:spLocks noGrp="1" noChangeArrowheads="1"/>
          </p:cNvSpPr>
          <p:nvPr>
            <p:ph type="body" sz="half" idx="1"/>
          </p:nvPr>
        </p:nvSpPr>
        <p:spPr>
          <a:xfrm>
            <a:off x="228599" y="1600200"/>
            <a:ext cx="4953001" cy="4800600"/>
          </a:xfrm>
        </p:spPr>
        <p:txBody>
          <a:bodyPr/>
          <a:lstStyle/>
          <a:p>
            <a:pPr rtl="0" eaLnBrk="1" hangingPunct="1">
              <a:lnSpc>
                <a:spcPct val="80000"/>
              </a:lnSpc>
              <a:buFontTx/>
              <a:buNone/>
            </a:pPr>
            <a:r>
              <a:rPr sz="2400" b="1"/>
              <a:t>Vida útil</a:t>
            </a:r>
            <a:r>
              <a:rPr sz="2400"/>
              <a:t>: 10 años o más</a:t>
            </a:r>
          </a:p>
          <a:p>
            <a:pPr rtl="0" eaLnBrk="1" hangingPunct="1">
              <a:lnSpc>
                <a:spcPct val="80000"/>
              </a:lnSpc>
              <a:buFontTx/>
              <a:buNone/>
            </a:pPr>
            <a:r>
              <a:rPr sz="2400" b="1"/>
              <a:t>Dimensiones aproximadas:</a:t>
            </a:r>
          </a:p>
          <a:p>
            <a:pPr rtl="0" eaLnBrk="1" hangingPunct="1">
              <a:lnSpc>
                <a:spcPct val="80000"/>
              </a:lnSpc>
              <a:buFontTx/>
              <a:buNone/>
            </a:pPr>
            <a:r>
              <a:rPr sz="2400"/>
              <a:t>	Altura: 0.75 m</a:t>
            </a:r>
          </a:p>
          <a:p>
            <a:pPr rtl="0" eaLnBrk="1" hangingPunct="1">
              <a:lnSpc>
                <a:spcPct val="80000"/>
              </a:lnSpc>
              <a:buFontTx/>
              <a:buNone/>
            </a:pPr>
            <a:r>
              <a:rPr sz="2400"/>
              <a:t>	Diámetro: 0,4 m</a:t>
            </a:r>
          </a:p>
          <a:p>
            <a:pPr rtl="0" eaLnBrk="1" hangingPunct="1">
              <a:lnSpc>
                <a:spcPct val="80000"/>
              </a:lnSpc>
              <a:buFontTx/>
              <a:buNone/>
            </a:pPr>
            <a:r>
              <a:rPr sz="2400" b="1"/>
              <a:t>Peso aproximado:</a:t>
            </a:r>
          </a:p>
          <a:p>
            <a:pPr rtl="0" eaLnBrk="1" hangingPunct="1">
              <a:lnSpc>
                <a:spcPct val="80000"/>
              </a:lnSpc>
              <a:buFontTx/>
              <a:buNone/>
            </a:pPr>
            <a:r>
              <a:rPr sz="2400"/>
              <a:t>	Vacío: 3.5 kg</a:t>
            </a:r>
          </a:p>
          <a:p>
            <a:pPr rtl="0" eaLnBrk="1" hangingPunct="1">
              <a:lnSpc>
                <a:spcPct val="80000"/>
              </a:lnSpc>
              <a:buFontTx/>
              <a:buNone/>
            </a:pPr>
            <a:r>
              <a:rPr sz="2400"/>
              <a:t>	Lleno: 55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0$; hecho en EEUU</a:t>
            </a:r>
          </a:p>
          <a:p>
            <a:pPr rtl="0" eaLnBrk="1" hangingPunct="1">
              <a:lnSpc>
                <a:spcPct val="80000"/>
              </a:lnSpc>
              <a:buFontTx/>
              <a:buNone/>
            </a:pPr>
            <a:r>
              <a:rPr sz="2400" b="1"/>
              <a:t>Costo directo del filtro:</a:t>
            </a:r>
          </a:p>
          <a:p>
            <a:pPr rtl="0" eaLnBrk="1" hangingPunct="1">
              <a:lnSpc>
                <a:spcPct val="80000"/>
              </a:lnSpc>
              <a:buFontTx/>
              <a:buNone/>
            </a:pPr>
            <a:r>
              <a:rPr sz="2400"/>
              <a:t>	Filtro solo con arena: 22 USD </a:t>
            </a:r>
          </a:p>
          <a:p>
            <a:pPr rtl="0" eaLnBrk="1" hangingPunct="1">
              <a:lnSpc>
                <a:spcPct val="80000"/>
              </a:lnSpc>
              <a:buFontTx/>
              <a:buNone/>
            </a:pPr>
            <a:r>
              <a:rPr sz="2400"/>
              <a:t>	75 USD (envío no incluido)</a:t>
            </a:r>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16062"/>
            <a:ext cx="3554413" cy="473233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5257800" y="6272350"/>
            <a:ext cx="3524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sz="1400" b="1" i="0" u="none" strike="noStrike" cap="none" normalizeH="0" baseline="0">
                <a:ln>
                  <a:noFill/>
                </a:ln>
                <a:solidFill>
                  <a:schemeClr val="tx1"/>
                </a:solidFill>
                <a:effectLst/>
                <a:latin typeface="Arial" pitchFamily="34" charset="0"/>
                <a:cs typeface="Arial" pitchFamily="34" charset="0"/>
              </a:rPr>
              <a:t>Fuente: International Aid, ahora denominada Triple Quest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rtl="0" eaLnBrk="1" hangingPunct="1"/>
            <a:r>
              <a:rPr b="1">
                <a:solidFill>
                  <a:schemeClr val="accent2"/>
                </a:solidFill>
              </a:rPr>
              <a:t>Filtro de ENPHO Kanchan para arsénico </a:t>
            </a:r>
          </a:p>
        </p:txBody>
      </p:sp>
      <p:pic>
        <p:nvPicPr>
          <p:cNvPr id="71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13590"/>
            <a:ext cx="3276600" cy="438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body" sz="half" idx="1"/>
          </p:nvPr>
        </p:nvSpPr>
        <p:spPr>
          <a:xfrm>
            <a:off x="228600" y="1600200"/>
            <a:ext cx="4648200" cy="4800600"/>
          </a:xfrm>
        </p:spPr>
        <p:txBody>
          <a:bodyPr/>
          <a:lstStyle/>
          <a:p>
            <a:pPr rtl="0" eaLnBrk="1" hangingPunct="1">
              <a:lnSpc>
                <a:spcPct val="80000"/>
              </a:lnSpc>
              <a:buFontTx/>
              <a:buNone/>
            </a:pPr>
            <a:r>
              <a:rPr sz="2400" b="1"/>
              <a:t>Vida útil: </a:t>
            </a:r>
          </a:p>
          <a:p>
            <a:pPr rtl="0" eaLnBrk="1" hangingPunct="1">
              <a:lnSpc>
                <a:spcPct val="80000"/>
              </a:lnSpc>
              <a:buFontTx/>
              <a:buNone/>
            </a:pPr>
            <a:r>
              <a:rPr sz="2400" b="1"/>
              <a:t>	</a:t>
            </a:r>
            <a:r>
              <a:rPr sz="2400"/>
              <a:t>Más de 10 años</a:t>
            </a:r>
          </a:p>
          <a:p>
            <a:pPr rtl="0" eaLnBrk="1" hangingPunct="1">
              <a:lnSpc>
                <a:spcPct val="80000"/>
              </a:lnSpc>
              <a:buFontTx/>
              <a:buNone/>
            </a:pPr>
            <a:r>
              <a:rPr sz="2400" b="1"/>
              <a:t>Dimensiones aproximadas:</a:t>
            </a:r>
          </a:p>
          <a:p>
            <a:pPr rtl="0" eaLnBrk="1" hangingPunct="1">
              <a:lnSpc>
                <a:spcPct val="80000"/>
              </a:lnSpc>
              <a:buFontTx/>
              <a:buNone/>
            </a:pPr>
            <a:r>
              <a:rPr sz="2400"/>
              <a:t>	Altura:</a:t>
            </a:r>
          </a:p>
          <a:p>
            <a:pPr rtl="0" eaLnBrk="1" hangingPunct="1">
              <a:lnSpc>
                <a:spcPct val="80000"/>
              </a:lnSpc>
              <a:buFontTx/>
              <a:buNone/>
            </a:pPr>
            <a:r>
              <a:rPr sz="2400"/>
              <a:t>	Diámetro:</a:t>
            </a:r>
          </a:p>
          <a:p>
            <a:pPr rtl="0" eaLnBrk="1" hangingPunct="1">
              <a:lnSpc>
                <a:spcPct val="80000"/>
              </a:lnSpc>
              <a:buFontTx/>
              <a:buNone/>
            </a:pPr>
            <a:r>
              <a:rPr sz="2400" b="1"/>
              <a:t>Peso aproximado:</a:t>
            </a:r>
          </a:p>
          <a:p>
            <a:pPr rtl="0" eaLnBrk="1" hangingPunct="1">
              <a:lnSpc>
                <a:spcPct val="80000"/>
              </a:lnSpc>
              <a:buFontTx/>
              <a:buNone/>
            </a:pPr>
            <a:r>
              <a:rPr sz="2400"/>
              <a:t>	Vacío: 3.5 kg</a:t>
            </a:r>
          </a:p>
          <a:p>
            <a:pPr rtl="0" eaLnBrk="1" hangingPunct="1">
              <a:lnSpc>
                <a:spcPct val="80000"/>
              </a:lnSpc>
              <a:buFontTx/>
              <a:buNone/>
            </a:pPr>
            <a:r>
              <a:rPr sz="2400"/>
              <a:t>	Lleno: 55 kg</a:t>
            </a:r>
          </a:p>
          <a:p>
            <a:pPr rtl="0" eaLnBrk="1" hangingPunct="1">
              <a:lnSpc>
                <a:spcPct val="80000"/>
              </a:lnSpc>
              <a:buFontTx/>
              <a:buNone/>
            </a:pPr>
            <a:r>
              <a:rPr sz="2400" b="1"/>
              <a:t>Costo del molde: </a:t>
            </a:r>
          </a:p>
          <a:p>
            <a:pPr rtl="0" eaLnBrk="1" hangingPunct="1">
              <a:lnSpc>
                <a:spcPct val="80000"/>
              </a:lnSpc>
              <a:buFontTx/>
              <a:buNone/>
            </a:pPr>
            <a:r>
              <a:rPr sz="2400" b="1"/>
              <a:t>	</a:t>
            </a:r>
            <a:r>
              <a:rPr sz="2400"/>
              <a:t>0 USD</a:t>
            </a:r>
          </a:p>
          <a:p>
            <a:pPr rtl="0" eaLnBrk="1" hangingPunct="1">
              <a:lnSpc>
                <a:spcPct val="80000"/>
              </a:lnSpc>
              <a:buFontTx/>
              <a:buNone/>
            </a:pPr>
            <a:r>
              <a:rPr sz="2400" b="1"/>
              <a:t>Costo directo del filtro:</a:t>
            </a:r>
          </a:p>
          <a:p>
            <a:pPr rtl="0" eaLnBrk="1" hangingPunct="1">
              <a:lnSpc>
                <a:spcPct val="80000"/>
              </a:lnSpc>
              <a:buFontTx/>
              <a:buNone/>
            </a:pPr>
            <a:r>
              <a:rPr sz="2400"/>
              <a:t>	Entre 30 y 40 USD</a:t>
            </a:r>
          </a:p>
        </p:txBody>
      </p:sp>
      <p:sp>
        <p:nvSpPr>
          <p:cNvPr id="6" name="TextBox 5"/>
          <p:cNvSpPr txBox="1"/>
          <p:nvPr/>
        </p:nvSpPr>
        <p:spPr>
          <a:xfrm>
            <a:off x="5143928" y="5994400"/>
            <a:ext cx="4191000" cy="369332"/>
          </a:xfrm>
          <a:prstGeom prst="rect">
            <a:avLst/>
          </a:prstGeom>
          <a:noFill/>
        </p:spPr>
        <p:txBody>
          <a:bodyPr wrap="square" rtlCol="0">
            <a:spAutoFit/>
          </a:bodyPr>
          <a:lstStyle/>
          <a:p>
            <a:pPr rtl="0"/>
            <a:r>
              <a:rPr/>
              <a:t>Diseñado por ENPHO en Nepal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1544</TotalTime>
  <Words>2359</Words>
  <Application>Microsoft Office PowerPoint</Application>
  <PresentationFormat>On-screen Show (4:3)</PresentationFormat>
  <Paragraphs>263</Paragraphs>
  <Slides>15</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Microsoft YaHei</vt:lpstr>
      <vt:lpstr>ＭＳ Ｐゴシック</vt:lpstr>
      <vt:lpstr>Arial</vt:lpstr>
      <vt:lpstr>Times New Roman</vt:lpstr>
      <vt:lpstr>Default Design</vt:lpstr>
      <vt:lpstr>PowerPoint Presentation</vt:lpstr>
      <vt:lpstr>Diferentes contenedores de filtros de bioarena</vt:lpstr>
      <vt:lpstr>PowerPoint Presentation</vt:lpstr>
      <vt:lpstr>Versión 8 de CAWST  Filtro de bioarena de concreto </vt:lpstr>
      <vt:lpstr>Versión 9 de CAWST  Filtro de bioarena de concreto</vt:lpstr>
      <vt:lpstr>Versión 10 de CAWST  Filtro de bioarena de concreto</vt:lpstr>
      <vt:lpstr>Versiones CAWST del FBA</vt:lpstr>
      <vt:lpstr> Filtro de agua de bioarena HydrAid®</vt:lpstr>
      <vt:lpstr>Filtro de ENPHO Kanchan para arsénico </vt:lpstr>
      <vt:lpstr>Filtro de bioarena BushProof redondo con tubería de concreto</vt:lpstr>
      <vt:lpstr>Ideas: Filtro de bioarena redondo de concreto</vt:lpstr>
      <vt:lpstr>Filtro de bioarena redondo de concreto a partir de molde de chapa metálica</vt:lpstr>
      <vt:lpstr>Filtro de bioarena metálico redondo (chapa metálica)</vt:lpstr>
      <vt:lpstr>Filtro de bioarena redondo con tubería de concreto</vt:lpstr>
      <vt:lpstr>PowerPoint Presentation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Biosand Filter Bodies</dc:title>
  <dc:creator>M Adam</dc:creator>
  <cp:lastModifiedBy>Andrea Roach</cp:lastModifiedBy>
  <cp:revision>32</cp:revision>
  <dcterms:created xsi:type="dcterms:W3CDTF">2009-05-02T09:46:50Z</dcterms:created>
  <dcterms:modified xsi:type="dcterms:W3CDTF">2016-05-11T21:30:43Z</dcterms:modified>
</cp:coreProperties>
</file>