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comments/comment1.xml" ContentType="application/vnd.openxmlformats-officedocument.presentationml.comments+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24"/>
  </p:notesMasterIdLst>
  <p:handoutMasterIdLst>
    <p:handoutMasterId r:id="rId25"/>
  </p:handoutMasterIdLst>
  <p:sldIdLst>
    <p:sldId id="256" r:id="rId2"/>
    <p:sldId id="282" r:id="rId3"/>
    <p:sldId id="295" r:id="rId4"/>
    <p:sldId id="258" r:id="rId5"/>
    <p:sldId id="259" r:id="rId6"/>
    <p:sldId id="298" r:id="rId7"/>
    <p:sldId id="297" r:id="rId8"/>
    <p:sldId id="299" r:id="rId9"/>
    <p:sldId id="261" r:id="rId10"/>
    <p:sldId id="262" r:id="rId11"/>
    <p:sldId id="264" r:id="rId12"/>
    <p:sldId id="263" r:id="rId13"/>
    <p:sldId id="265" r:id="rId14"/>
    <p:sldId id="266" r:id="rId15"/>
    <p:sldId id="267" r:id="rId16"/>
    <p:sldId id="268" r:id="rId17"/>
    <p:sldId id="269" r:id="rId18"/>
    <p:sldId id="270" r:id="rId19"/>
    <p:sldId id="271" r:id="rId20"/>
    <p:sldId id="286" r:id="rId21"/>
    <p:sldId id="287" r:id="rId22"/>
    <p:sldId id="288" r:id="rId23"/>
  </p:sldIdLst>
  <p:sldSz cx="9144000" cy="5143500" type="screen16x9"/>
  <p:notesSz cx="6858000" cy="9144000"/>
  <p:embeddedFontLst>
    <p:embeddedFont>
      <p:font typeface="Lato" panose="020F0502020204030203" pitchFamily="34" charset="0"/>
      <p:regular r:id="rId26"/>
      <p:bold r:id="rId27"/>
      <p:italic r:id="rId28"/>
      <p:boldItalic r:id="rId29"/>
    </p:embeddedFont>
    <p:embeddedFont>
      <p:font typeface="Lato Black" panose="020F0A02020204030203" pitchFamily="34" charset="0"/>
      <p:bold r:id="rId30"/>
      <p:italic r:id="rId31"/>
      <p:boldItalic r:id="rId32"/>
    </p:embeddedFont>
    <p:embeddedFont>
      <p:font typeface="Lato Semibold" panose="020F0702020204030203" pitchFamily="34" charset="0"/>
      <p:regular r:id="rId33"/>
      <p:bold r:id="rId34"/>
      <p:italic r:id="rId35"/>
      <p:boldItalic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8" userDrawn="1">
          <p15:clr>
            <a:srgbClr val="747775"/>
          </p15:clr>
        </p15:guide>
        <p15:guide id="2" pos="385" userDrawn="1">
          <p15:clr>
            <a:srgbClr val="747775"/>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ryn Meyers" initials="" lastIdx="9" clrIdx="0"/>
  <p:cmAuthor id="1" name="Taryn Meyers" initials="TM" lastIdx="12" clrIdx="1">
    <p:extLst>
      <p:ext uri="{19B8F6BF-5375-455C-9EA6-DF929625EA0E}">
        <p15:presenceInfo xmlns:p15="http://schemas.microsoft.com/office/powerpoint/2012/main" userId="S::TMeyers@cawst.org::f1d967bf-7cac-414a-add6-2787d6b4e2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5B8"/>
    <a:srgbClr val="DD8CD4"/>
    <a:srgbClr val="DDAEDB"/>
    <a:srgbClr val="95509A"/>
    <a:srgbClr val="4CCCC7"/>
    <a:srgbClr val="FFC000"/>
    <a:srgbClr val="0E2841"/>
    <a:srgbClr val="4D95D9"/>
    <a:srgbClr val="DDE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7B23B-4470-4CAD-B9C2-997C8D84C5DC}" v="3" dt="2026-03-11T19:29:02.773"/>
  </p1510:revLst>
</p1510:revInfo>
</file>

<file path=ppt/tableStyles.xml><?xml version="1.0" encoding="utf-8"?>
<a:tblStyleLst xmlns:a="http://schemas.openxmlformats.org/drawingml/2006/main" def="{A4887F9F-E079-4C3E-A3A4-CAFB640BD649}">
  <a:tblStyle styleId="{A4887F9F-E079-4C3E-A3A4-CAFB640BD6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3793B9-BAEF-4013-B154-BBA535D95A37}"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60"/>
    <p:restoredTop sz="96247" autoAdjust="0"/>
  </p:normalViewPr>
  <p:slideViewPr>
    <p:cSldViewPr snapToGrid="0">
      <p:cViewPr varScale="1">
        <p:scale>
          <a:sx n="98" d="100"/>
          <a:sy n="98" d="100"/>
        </p:scale>
        <p:origin x="528" y="60"/>
      </p:cViewPr>
      <p:guideLst>
        <p:guide orient="horz" pos="418"/>
        <p:guide pos="385"/>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fne Hunt" userId="3a6638a2-016a-4825-9895-d04356872648" providerId="ADAL" clId="{C5D7E95E-1ADA-47CC-9D4E-38CF2C56E507}"/>
    <pc:docChg chg="custSel addSld delSld modSld">
      <pc:chgData name="Dafne Hunt" userId="3a6638a2-016a-4825-9895-d04356872648" providerId="ADAL" clId="{C5D7E95E-1ADA-47CC-9D4E-38CF2C56E507}" dt="2026-03-11T21:00:07.200" v="44" actId="47"/>
      <pc:docMkLst>
        <pc:docMk/>
      </pc:docMkLst>
      <pc:sldChg chg="modSp mod">
        <pc:chgData name="Dafne Hunt" userId="3a6638a2-016a-4825-9895-d04356872648" providerId="ADAL" clId="{C5D7E95E-1ADA-47CC-9D4E-38CF2C56E507}" dt="2026-03-11T19:28:41.522" v="0" actId="6549"/>
        <pc:sldMkLst>
          <pc:docMk/>
          <pc:sldMk cId="2797725737" sldId="288"/>
        </pc:sldMkLst>
        <pc:spChg chg="mod">
          <ac:chgData name="Dafne Hunt" userId="3a6638a2-016a-4825-9895-d04356872648" providerId="ADAL" clId="{C5D7E95E-1ADA-47CC-9D4E-38CF2C56E507}" dt="2026-03-11T19:28:41.522" v="0" actId="6549"/>
          <ac:spMkLst>
            <pc:docMk/>
            <pc:sldMk cId="2797725737" sldId="288"/>
            <ac:spMk id="2" creationId="{09D5083B-2A50-5266-0FB7-316DF2001ABF}"/>
          </ac:spMkLst>
        </pc:spChg>
      </pc:sldChg>
      <pc:sldChg chg="addSp delSp modSp new del mod">
        <pc:chgData name="Dafne Hunt" userId="3a6638a2-016a-4825-9895-d04356872648" providerId="ADAL" clId="{C5D7E95E-1ADA-47CC-9D4E-38CF2C56E507}" dt="2026-03-11T21:00:07.200" v="44" actId="47"/>
        <pc:sldMkLst>
          <pc:docMk/>
          <pc:sldMk cId="1172623204" sldId="300"/>
        </pc:sldMkLst>
        <pc:spChg chg="mod">
          <ac:chgData name="Dafne Hunt" userId="3a6638a2-016a-4825-9895-d04356872648" providerId="ADAL" clId="{C5D7E95E-1ADA-47CC-9D4E-38CF2C56E507}" dt="2026-03-11T19:30:11.726" v="43" actId="20577"/>
          <ac:spMkLst>
            <pc:docMk/>
            <pc:sldMk cId="1172623204" sldId="300"/>
            <ac:spMk id="2" creationId="{31435119-44CD-619E-88BB-851ADB416FDF}"/>
          </ac:spMkLst>
        </pc:spChg>
        <pc:spChg chg="del">
          <ac:chgData name="Dafne Hunt" userId="3a6638a2-016a-4825-9895-d04356872648" providerId="ADAL" clId="{C5D7E95E-1ADA-47CC-9D4E-38CF2C56E507}" dt="2026-03-11T19:28:49.124" v="3" actId="478"/>
          <ac:spMkLst>
            <pc:docMk/>
            <pc:sldMk cId="1172623204" sldId="300"/>
            <ac:spMk id="3" creationId="{17EAB3E3-F689-8027-7F80-CE4EBFCDFA81}"/>
          </ac:spMkLst>
        </pc:spChg>
        <pc:spChg chg="del">
          <ac:chgData name="Dafne Hunt" userId="3a6638a2-016a-4825-9895-d04356872648" providerId="ADAL" clId="{C5D7E95E-1ADA-47CC-9D4E-38CF2C56E507}" dt="2026-03-11T19:28:47.644" v="2" actId="478"/>
          <ac:spMkLst>
            <pc:docMk/>
            <pc:sldMk cId="1172623204" sldId="300"/>
            <ac:spMk id="4" creationId="{00DEA086-F1B6-26D6-2F93-49F6B254817B}"/>
          </ac:spMkLst>
        </pc:spChg>
        <pc:picChg chg="add mod">
          <ac:chgData name="Dafne Hunt" userId="3a6638a2-016a-4825-9895-d04356872648" providerId="ADAL" clId="{C5D7E95E-1ADA-47CC-9D4E-38CF2C56E507}" dt="2026-03-11T19:29:02.773" v="7"/>
          <ac:picMkLst>
            <pc:docMk/>
            <pc:sldMk cId="1172623204" sldId="300"/>
            <ac:picMk id="5" creationId="{90AFB169-0F36-0B36-4AD9-FED9D07F8959}"/>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6-03-03T21:02:40.110" idx="7">
    <p:pos x="5537" y="98"/>
    <p:text>Intermittent supply isn't mentioned here but you mention it on the slide with the picture of the little girl below (slide 14 right now)</p:text>
  </p:cm>
  <p:cm authorId="1" dt="2026-03-06T14:18:15.823" idx="9">
    <p:pos x="5537" y="234"/>
    <p:text>Can we put the little number 1 tag on this too. The tags correspond to the publication we are talking about.</p:text>
    <p:extLst>
      <p:ext uri="{C676402C-5697-4E1C-873F-D02D1690AC5C}">
        <p15:threadingInfo xmlns:p15="http://schemas.microsoft.com/office/powerpoint/2012/main" timeZoneBias="420">
          <p15:parentCm authorId="0" idx="7"/>
        </p15:threadingInfo>
      </p:ext>
    </p:extLst>
  </p:cm>
  <p:cm authorId="1" dt="2026-03-06T14:18:56.297" idx="10">
    <p:pos x="5537" y="370"/>
    <p:text>Please put a thumbnail of the front cover of the compendium</p:text>
    <p:extLst>
      <p:ext uri="{C676402C-5697-4E1C-873F-D02D1690AC5C}">
        <p15:threadingInfo xmlns:p15="http://schemas.microsoft.com/office/powerpoint/2012/main" timeZoneBias="420">
          <p15:parentCm authorId="0" idx="7"/>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D7775D-9043-90F5-B5FD-FEC417EAE6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E12C27-50D9-B275-5552-F32889AB2B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470647-0AA3-524A-8FF7-4992173B0B61}" type="datetimeFigureOut">
              <a:rPr lang="en-US" smtClean="0"/>
              <a:t>3/11/2026</a:t>
            </a:fld>
            <a:endParaRPr lang="en-US"/>
          </a:p>
        </p:txBody>
      </p:sp>
      <p:sp>
        <p:nvSpPr>
          <p:cNvPr id="4" name="Footer Placeholder 3">
            <a:extLst>
              <a:ext uri="{FF2B5EF4-FFF2-40B4-BE49-F238E27FC236}">
                <a16:creationId xmlns:a16="http://schemas.microsoft.com/office/drawing/2014/main" id="{6F7C50FC-E6DB-9EBA-30E9-D6124C802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6D3688-6C46-BD80-F35E-34F126FD07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70963A-E3D5-9C48-81E5-ACC1EB17E124}" type="slidenum">
              <a:rPr lang="en-US" smtClean="0"/>
              <a:t>‹#›</a:t>
            </a:fld>
            <a:endParaRPr lang="en-US"/>
          </a:p>
        </p:txBody>
      </p:sp>
    </p:spTree>
    <p:extLst>
      <p:ext uri="{BB962C8B-B14F-4D97-AF65-F5344CB8AC3E}">
        <p14:creationId xmlns:p14="http://schemas.microsoft.com/office/powerpoint/2010/main" val="3882112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unwater.org/publications/progress-household-drinking-water-sanitation-and-hygiene-2000-2024-special-focu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who.int/publications/i/item/978924007561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b70c0f4f86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3b70c0f4f86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120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bee8a6b775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bee8a6b775_0_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
        <p:nvSpPr>
          <p:cNvPr id="375" name="Google Shape;375;g3bee8a6b775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ccb979280b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ccb979280b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s-ES" dirty="0"/>
              <a:t>Estas publicaciones muestran claramente que la </a:t>
            </a:r>
            <a:r>
              <a:rPr lang="es-ES" dirty="0" err="1"/>
              <a:t>recontaminación</a:t>
            </a:r>
            <a:r>
              <a:rPr lang="es-ES" dirty="0"/>
              <a:t> está ocurriendo en todo tipo de sistemas de agua y que es un gran problema que debe abordarse. </a:t>
            </a:r>
          </a:p>
          <a:p>
            <a:pPr marL="171450" lvl="0" indent="-171450" algn="l" rtl="0">
              <a:spcBef>
                <a:spcPts val="0"/>
              </a:spcBef>
              <a:spcAft>
                <a:spcPts val="0"/>
              </a:spcAft>
            </a:pPr>
            <a:r>
              <a:rPr lang="es-ES" dirty="0"/>
              <a:t>Los comportamientos durante el transporte, el almacenamiento y la manipulación son aspectos críticos en los que se necesita apoyo y seguimiento específicos para cada contexto.</a:t>
            </a:r>
          </a:p>
          <a:p>
            <a:pPr marL="171450" lvl="0" indent="-171450" algn="l" rtl="0">
              <a:spcBef>
                <a:spcPts val="0"/>
              </a:spcBef>
              <a:spcAft>
                <a:spcPts val="0"/>
              </a:spcAft>
            </a:pPr>
            <a:endParaRPr lang="en" dirty="0"/>
          </a:p>
          <a:p>
            <a:pPr marL="0" lvl="0" indent="0" algn="l" rtl="0">
              <a:spcBef>
                <a:spcPts val="0"/>
              </a:spcBef>
              <a:spcAft>
                <a:spcPts val="0"/>
              </a:spcAft>
              <a:buNone/>
            </a:pPr>
            <a:r>
              <a:rPr lang="es-ES" dirty="0"/>
              <a:t>Estos documentos contienen información sobre la eficacia de los sistemas de tratamiento de agua domésticos (HWTS). Esto se trata en el informe técnico, no aquí.</a:t>
            </a:r>
            <a:endParaRPr dirty="0">
              <a:solidFill>
                <a:srgbClr val="FF0000"/>
              </a:solidFill>
            </a:endParaRPr>
          </a:p>
        </p:txBody>
      </p:sp>
      <p:sp>
        <p:nvSpPr>
          <p:cNvPr id="363" name="Google Shape;363;g3ccb979280b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bee8a6b775_0_3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s-ES" dirty="0"/>
              <a:t>Si sigues las publicaciones internacionales, quizá conozcas este informe como el informe GLAAS</a:t>
            </a:r>
            <a:r>
              <a:rPr lang="en" dirty="0"/>
              <a:t>. </a:t>
            </a:r>
          </a:p>
          <a:p>
            <a:pPr marL="171450" lvl="0" indent="-171450" algn="l" rtl="0">
              <a:spcBef>
                <a:spcPts val="0"/>
              </a:spcBef>
              <a:spcAft>
                <a:spcPts val="0"/>
              </a:spcAft>
            </a:pPr>
            <a:r>
              <a:rPr lang="es-ES" dirty="0"/>
              <a:t>Este gráfico muestra la relación entre las políticas y las medidas adoptadas, desglosadas por poblaciones clave que necesitan apoyo.</a:t>
            </a:r>
          </a:p>
          <a:p>
            <a:pPr marL="171450" lvl="0" indent="-171450" algn="l" rtl="0">
              <a:spcBef>
                <a:spcPts val="0"/>
              </a:spcBef>
              <a:spcAft>
                <a:spcPts val="0"/>
              </a:spcAft>
            </a:pPr>
            <a:r>
              <a:rPr lang="es-ES" dirty="0"/>
              <a:t>Esto demuestra que las personas con mayores necesidades no están recibiendo las inversiones que les corresponden. HWTS puede llegar a ellas.</a:t>
            </a:r>
          </a:p>
          <a:p>
            <a:pPr marL="171450" lvl="0" indent="-171450" algn="l" rtl="0">
              <a:spcBef>
                <a:spcPts val="0"/>
              </a:spcBef>
              <a:spcAft>
                <a:spcPts val="0"/>
              </a:spcAft>
            </a:pPr>
            <a:r>
              <a:rPr lang="es-ES" dirty="0"/>
              <a:t>Esto concuerda con lo que vimos en el informe «</a:t>
            </a:r>
            <a:r>
              <a:rPr lang="es-ES" dirty="0" err="1"/>
              <a:t>Progress</a:t>
            </a:r>
            <a:r>
              <a:rPr lang="es-ES" dirty="0"/>
              <a:t> </a:t>
            </a:r>
            <a:r>
              <a:rPr lang="es-ES" dirty="0" err="1"/>
              <a:t>on</a:t>
            </a:r>
            <a:r>
              <a:rPr lang="es-ES" dirty="0"/>
              <a:t> </a:t>
            </a:r>
            <a:r>
              <a:rPr lang="es-ES" dirty="0" err="1"/>
              <a:t>household</a:t>
            </a:r>
            <a:r>
              <a:rPr lang="es-ES" dirty="0"/>
              <a:t> </a:t>
            </a:r>
            <a:r>
              <a:rPr lang="es-ES" dirty="0" err="1"/>
              <a:t>drinking</a:t>
            </a:r>
            <a:r>
              <a:rPr lang="es-ES" dirty="0"/>
              <a:t>, </a:t>
            </a:r>
            <a:r>
              <a:rPr lang="es-ES" dirty="0" err="1"/>
              <a:t>water</a:t>
            </a:r>
            <a:r>
              <a:rPr lang="es-ES" dirty="0"/>
              <a:t> and </a:t>
            </a:r>
            <a:r>
              <a:rPr lang="es-ES" dirty="0" err="1"/>
              <a:t>sanitation</a:t>
            </a:r>
            <a:r>
              <a:rPr lang="es-ES" dirty="0"/>
              <a:t>» (Avances en el consumo de agua potable, el agua y el saneamiento en los hogares), que muestra que, con los enfoques globales actuales, no estamos llegando a los más necesitados.</a:t>
            </a:r>
            <a:endParaRPr dirty="0"/>
          </a:p>
        </p:txBody>
      </p:sp>
      <p:sp>
        <p:nvSpPr>
          <p:cNvPr id="385" name="Google Shape;385;g3bee8a6b775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ccb979280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ccb979280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bee8a6b775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bee8a6b775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s-ES" dirty="0"/>
              <a:t>Se ha publicado un nuevo compendio que ofrece una visión general de los sistemas y tecnologías de agua potable y temas transversales relacionadas con ellos</a:t>
            </a:r>
            <a:r>
              <a:rPr lang="en-CA" dirty="0"/>
              <a:t>.  </a:t>
            </a:r>
          </a:p>
          <a:p>
            <a:pPr marL="171450" lvl="0" indent="-171450" algn="l" rtl="0">
              <a:spcBef>
                <a:spcPts val="0"/>
              </a:spcBef>
              <a:spcAft>
                <a:spcPts val="0"/>
              </a:spcAft>
              <a:buFontTx/>
              <a:buChar char="-"/>
            </a:pPr>
            <a:r>
              <a:rPr lang="es-ES" dirty="0"/>
              <a:t>En esta publicación se han incluido y recomendado específicamente el tratamiento y el almacenamiento seguro del agua en los hogares. </a:t>
            </a:r>
          </a:p>
          <a:p>
            <a:pPr marL="171450" lvl="0" indent="-171450" algn="l" rtl="0">
              <a:spcBef>
                <a:spcPts val="0"/>
              </a:spcBef>
              <a:spcAft>
                <a:spcPts val="0"/>
              </a:spcAft>
              <a:buFontTx/>
              <a:buChar char="-"/>
            </a:pPr>
            <a:r>
              <a:rPr lang="es-ES" dirty="0"/>
              <a:t>Junto con estos usos recomendados del tratamiento del agua en los hogares, el compendio también señala que, en los sistemas de tuberías, el suministro intermitente, el mal funcionamiento y mantenimiento y la falta de higiene en los hogares se identifican como riesgos de contaminación. Y aunque esa información no es nueva, la inclusión del tratamiento del agua en los hogares en el compendio también ofrece una opción que las personas pueden considerar para resolver esos problemas.</a:t>
            </a:r>
            <a:endParaRPr dirty="0"/>
          </a:p>
        </p:txBody>
      </p:sp>
      <p:sp>
        <p:nvSpPr>
          <p:cNvPr id="401" name="Google Shape;401;g3bee8a6b775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cd016feb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cd016feb2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Quiero mostrarles específicamente qué incluye el compendio sobre tecnologías de tratamiento de agua para uso doméstico.</a:t>
            </a:r>
            <a:endParaRPr lang="en-CA" dirty="0"/>
          </a:p>
        </p:txBody>
      </p:sp>
      <p:sp>
        <p:nvSpPr>
          <p:cNvPr id="409" name="Google Shape;409;g3cd016feb2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bee8a6b775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bee8a6b775_0_1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Es positivo que se reconozca la importancia del transporte y la manipulación en la calidad del agua, y no solo la protección de las fuentes. El formulario SI sobre prácticas domésticas incluye una pregunta sobre los sistemas domésticos de tratamiento de agua (HWTS). Para responder a esa pregunta, el encuestador necesitaría un alto nivel de conocimientos e interpretación. Por lo tanto, CAWST considera que se necesitan formularios SI más detallados para tecnologías específicas.</a:t>
            </a:r>
            <a:endParaRPr dirty="0"/>
          </a:p>
        </p:txBody>
      </p:sp>
      <p:sp>
        <p:nvSpPr>
          <p:cNvPr id="427" name="Google Shape;427;g3bee8a6b775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ccb979280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ccb979280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Aft>
                <a:spcPts val="1200"/>
              </a:spcAft>
              <a:buNone/>
            </a:pPr>
            <a:r>
              <a:rPr lang="en-CA" sz="1100" b="1" dirty="0">
                <a:solidFill>
                  <a:srgbClr val="666666"/>
                </a:solidFill>
                <a:latin typeface="Lato" panose="020F0502020204030203" pitchFamily="34" charset="77"/>
                <a:sym typeface="Lato"/>
              </a:rPr>
              <a:t>Cabe </a:t>
            </a:r>
            <a:r>
              <a:rPr lang="en-CA" sz="1100" b="1" dirty="0" err="1">
                <a:solidFill>
                  <a:srgbClr val="666666"/>
                </a:solidFill>
                <a:latin typeface="Lato" panose="020F0502020204030203" pitchFamily="34" charset="77"/>
                <a:sym typeface="Lato"/>
              </a:rPr>
              <a:t>destacar</a:t>
            </a:r>
            <a:r>
              <a:rPr lang="en-CA" sz="1100" b="1" dirty="0">
                <a:solidFill>
                  <a:srgbClr val="666666"/>
                </a:solidFill>
                <a:latin typeface="Lato" panose="020F0502020204030203" pitchFamily="34" charset="77"/>
                <a:sym typeface="Lato"/>
              </a:rPr>
              <a:t> lo </a:t>
            </a:r>
            <a:r>
              <a:rPr lang="en-CA" sz="1100" b="1" dirty="0" err="1">
                <a:solidFill>
                  <a:srgbClr val="666666"/>
                </a:solidFill>
                <a:latin typeface="Lato" panose="020F0502020204030203" pitchFamily="34" charset="77"/>
                <a:sym typeface="Lato"/>
              </a:rPr>
              <a:t>siguiente</a:t>
            </a:r>
            <a:r>
              <a:rPr lang="en-CA" sz="1100" b="1" dirty="0">
                <a:solidFill>
                  <a:srgbClr val="666666"/>
                </a:solidFill>
                <a:latin typeface="Lato" panose="020F0502020204030203" pitchFamily="34" charset="77"/>
                <a:sym typeface="Lato"/>
              </a:rPr>
              <a:t>:</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es-ES" dirty="0">
                <a:solidFill>
                  <a:srgbClr val="666666"/>
                </a:solidFill>
                <a:latin typeface="Lato"/>
                <a:ea typeface="Lato"/>
                <a:cs typeface="Lato"/>
                <a:sym typeface="Lato"/>
              </a:rPr>
              <a:t>El suministro intermitente y las malas prácticas domésticas son riesgos para la calidad del agua </a:t>
            </a:r>
            <a:r>
              <a:rPr lang="en-CA" dirty="0">
                <a:solidFill>
                  <a:srgbClr val="666666"/>
                </a:solidFill>
                <a:latin typeface="Lato"/>
                <a:ea typeface="Lato"/>
                <a:cs typeface="Lato"/>
                <a:sym typeface="Lato"/>
              </a:rPr>
              <a:t>- </a:t>
            </a:r>
            <a:r>
              <a:rPr lang="en-CA" dirty="0" err="1">
                <a:solidFill>
                  <a:srgbClr val="666666"/>
                </a:solidFill>
                <a:latin typeface="Lato"/>
                <a:ea typeface="Lato"/>
                <a:cs typeface="Lato"/>
                <a:sym typeface="Lato"/>
              </a:rPr>
              <a:t>Compendio</a:t>
            </a:r>
            <a:endParaRPr lang="en-CA" dirty="0">
              <a:solidFill>
                <a:srgbClr val="666666"/>
              </a:solidFill>
              <a:latin typeface="Lato"/>
              <a:ea typeface="Lato"/>
              <a:cs typeface="Lato"/>
              <a:sym typeface="Lato"/>
            </a:endParaRP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es-ES" dirty="0">
                <a:solidFill>
                  <a:srgbClr val="666666"/>
                </a:solidFill>
                <a:latin typeface="Lato"/>
                <a:ea typeface="Lato"/>
                <a:cs typeface="Lato"/>
                <a:sym typeface="Lato"/>
              </a:rPr>
              <a:t>La contaminación suele aumentar desde la fuente hasta el punto de consumo </a:t>
            </a:r>
            <a:r>
              <a:rPr lang="en-CA" dirty="0">
                <a:solidFill>
                  <a:srgbClr val="666666"/>
                </a:solidFill>
                <a:latin typeface="Lato"/>
                <a:ea typeface="Lato"/>
                <a:cs typeface="Lato"/>
                <a:sym typeface="Lato"/>
              </a:rPr>
              <a:t>- </a:t>
            </a:r>
            <a:r>
              <a:rPr lang="es-ES" dirty="0">
                <a:solidFill>
                  <a:srgbClr val="666666"/>
                </a:solidFill>
                <a:latin typeface="Lato"/>
                <a:ea typeface="Lato"/>
                <a:cs typeface="Lato"/>
                <a:sym typeface="Lato"/>
              </a:rPr>
              <a:t>Integración de la calidad del agua en las encuestas de hogares </a:t>
            </a:r>
            <a:r>
              <a:rPr lang="es-ES" i="1" dirty="0">
                <a:solidFill>
                  <a:srgbClr val="666666"/>
                </a:solidFill>
                <a:latin typeface="Lato"/>
                <a:ea typeface="Lato"/>
                <a:cs typeface="Lato"/>
                <a:sym typeface="Lato"/>
              </a:rPr>
              <a:t>- OMS 2020</a:t>
            </a:r>
            <a:endParaRPr lang="en-CA" sz="1050" i="1" dirty="0">
              <a:solidFill>
                <a:srgbClr val="666666"/>
              </a:solidFill>
              <a:latin typeface="Lato"/>
              <a:ea typeface="Lato"/>
              <a:cs typeface="Lato"/>
              <a:sym typeface="Lato"/>
            </a:endParaRP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es-ES" dirty="0">
                <a:solidFill>
                  <a:srgbClr val="666666"/>
                </a:solidFill>
                <a:latin typeface="Lato"/>
                <a:ea typeface="Lato"/>
                <a:cs typeface="Lato"/>
                <a:sym typeface="Lato"/>
              </a:rPr>
              <a:t>En 27 países, la contaminación en el punto de uso fue entre un 19 % y un 99 % mayor que en el punto de recolección</a:t>
            </a:r>
            <a:r>
              <a:rPr lang="en-CA" dirty="0">
                <a:solidFill>
                  <a:srgbClr val="666666"/>
                </a:solidFill>
                <a:latin typeface="Lato"/>
                <a:ea typeface="Lato"/>
                <a:cs typeface="Lato"/>
                <a:sym typeface="Lato"/>
              </a:rPr>
              <a:t> - </a:t>
            </a:r>
            <a:r>
              <a:rPr lang="en-CA" sz="1050" i="1" dirty="0">
                <a:solidFill>
                  <a:srgbClr val="666666"/>
                </a:solidFill>
                <a:latin typeface="Lato"/>
                <a:ea typeface="Lato"/>
                <a:cs typeface="Lato"/>
                <a:sym typeface="Lato"/>
              </a:rPr>
              <a:t>Bain et al., 2021</a:t>
            </a: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spcBef>
                <a:spcPts val="1200"/>
              </a:spcBef>
              <a:spcAft>
                <a:spcPts val="1200"/>
              </a:spcAft>
            </a:pPr>
            <a:r>
              <a:rPr lang="es-ES" sz="1100" b="0" i="0" u="none" strike="noStrike" dirty="0">
                <a:solidFill>
                  <a:srgbClr val="000000"/>
                </a:solidFill>
                <a:effectLst/>
                <a:latin typeface="Lato" panose="020F0502020204030203" pitchFamily="34" charset="77"/>
              </a:rPr>
              <a:t>Como sector, debemos empezar a abordar seriamente la cuestión de la calidad del agua.</a:t>
            </a:r>
          </a:p>
          <a:p>
            <a:pPr rtl="0">
              <a:spcBef>
                <a:spcPts val="1200"/>
              </a:spcBef>
              <a:spcAft>
                <a:spcPts val="1200"/>
              </a:spcAft>
            </a:pPr>
            <a:r>
              <a:rPr lang="es-ES" sz="1100" b="0" i="0" u="none" strike="noStrike" dirty="0">
                <a:solidFill>
                  <a:srgbClr val="000000"/>
                </a:solidFill>
                <a:effectLst/>
                <a:latin typeface="Lato" panose="020F0502020204030203" pitchFamily="34" charset="77"/>
              </a:rPr>
              <a:t>Debemos empezar a incluir una serie de opciones en nuestros sistemas, y el tratamiento del agua en los hogares es una de ellas. Desempeña un papel importante y está respaldado por décadas de investigación y aplicación. El compendio es un recurso extremadamente valioso en el que pueden basarse los gobiernos y los responsables de la aplicación para decidir cómo será su sistema.</a:t>
            </a:r>
          </a:p>
          <a:p>
            <a:pPr rtl="0">
              <a:spcBef>
                <a:spcPts val="1200"/>
              </a:spcBef>
              <a:spcAft>
                <a:spcPts val="1200"/>
              </a:spcAft>
            </a:pPr>
            <a:r>
              <a:rPr lang="en-CA" sz="1100" b="0" i="0" u="none" strike="noStrike" dirty="0">
                <a:solidFill>
                  <a:srgbClr val="000000"/>
                </a:solidFill>
                <a:effectLst/>
                <a:latin typeface="Lato" panose="020F0502020204030203" pitchFamily="34" charset="77"/>
              </a:rPr>
              <a:t>W</a:t>
            </a:r>
            <a:r>
              <a:rPr lang="es-ES" sz="1100" b="0" i="0" u="none" strike="noStrike" dirty="0">
                <a:solidFill>
                  <a:srgbClr val="000000"/>
                </a:solidFill>
                <a:effectLst/>
                <a:latin typeface="Lato" panose="020F0502020204030203" pitchFamily="34" charset="77"/>
              </a:rPr>
              <a:t>Especialmente, debemos tener en cuenta la asequibilidad del agua potable para poder ampliarla rápidamente. Otro informe (que no hemos incluido en esta presentación) del Banco Mundial de 2024 afirmaba que, para cumplir el ODS 6, el mundo tendría que casi duplicar los niveles actuales de financiación pública hasta alcanzar al menos 131 000 millones de dólares anuales. No creo que esto vaya a suceder a corto plazo, por lo que debemos cambiar nuestros enfoques para hacer más con el dinero disponible y llegar a todo el mundo</a:t>
            </a:r>
            <a:r>
              <a:rPr lang="en-CA" sz="1100" b="0" i="0" u="none" strike="noStrike" dirty="0">
                <a:solidFill>
                  <a:srgbClr val="000000"/>
                </a:solidFill>
                <a:effectLst/>
                <a:latin typeface="Lato" panose="020F0502020204030203" pitchFamily="34" charset="77"/>
              </a:rPr>
              <a:t>.</a:t>
            </a:r>
          </a:p>
          <a:p>
            <a:pPr rtl="0">
              <a:spcBef>
                <a:spcPts val="1200"/>
              </a:spcBef>
              <a:spcAft>
                <a:spcPts val="1200"/>
              </a:spcAft>
            </a:pPr>
            <a:r>
              <a:rPr lang="es-ES" sz="1100" b="0" i="0" u="none" strike="noStrike" dirty="0">
                <a:solidFill>
                  <a:srgbClr val="000000"/>
                </a:solidFill>
                <a:effectLst/>
                <a:latin typeface="Lato" panose="020F0502020204030203" pitchFamily="34" charset="77"/>
              </a:rPr>
              <a:t>Y, dadas las altas tasas de </a:t>
            </a:r>
            <a:r>
              <a:rPr lang="es-ES" sz="1100" b="0" i="0" u="none" strike="noStrike" dirty="0" err="1">
                <a:solidFill>
                  <a:srgbClr val="000000"/>
                </a:solidFill>
                <a:effectLst/>
                <a:latin typeface="Lato" panose="020F0502020204030203" pitchFamily="34" charset="77"/>
              </a:rPr>
              <a:t>recontaminación</a:t>
            </a:r>
            <a:r>
              <a:rPr lang="es-ES" sz="1100" b="0" i="0" u="none" strike="noStrike" dirty="0">
                <a:solidFill>
                  <a:srgbClr val="000000"/>
                </a:solidFill>
                <a:effectLst/>
                <a:latin typeface="Lato" panose="020F0502020204030203" pitchFamily="34" charset="77"/>
              </a:rPr>
              <a:t> en torno al transporte y la manipulación, el desarrollo de capacidades es innegociable, independientemente del sistema que se utilice</a:t>
            </a:r>
            <a:r>
              <a:rPr lang="en-CA" sz="1100" b="0" i="0" u="none" strike="noStrike" dirty="0">
                <a:solidFill>
                  <a:srgbClr val="000000"/>
                </a:solidFill>
                <a:effectLst/>
                <a:latin typeface="Lato" panose="020F0502020204030203" pitchFamily="34" charset="77"/>
              </a:rPr>
              <a:t>.</a:t>
            </a:r>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extLst>
      <p:ext uri="{BB962C8B-B14F-4D97-AF65-F5344CB8AC3E}">
        <p14:creationId xmlns:p14="http://schemas.microsoft.com/office/powerpoint/2010/main" val="18042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dirty="0"/>
              <a:t>Hemos hecho un gran trabajo a nivel mundial para que las personas tengan agua más cerca de sus hogares</a:t>
            </a:r>
          </a:p>
          <a:p>
            <a:r>
              <a:rPr lang="es-ES" dirty="0"/>
              <a:t>Latinoamérica es particularmente impresionante, ya que está en camino de llegar a todos en 2030</a:t>
            </a:r>
            <a:r>
              <a:rPr lang="en-US" dirty="0"/>
              <a:t>. </a:t>
            </a:r>
          </a:p>
          <a:p>
            <a:r>
              <a:rPr lang="es-ES" dirty="0"/>
              <a:t>Esto demuestra que, como comunidad global, centrada en un objetivo, podemos lograr avances significativos.</a:t>
            </a:r>
          </a:p>
          <a:p>
            <a:r>
              <a:rPr lang="es-ES" dirty="0"/>
              <a:t>Centrémonos ahora en el futuro del agua. ¿Cómo podemos garantizar a todos un suministro de agua gestionado </a:t>
            </a:r>
            <a:r>
              <a:rPr lang="es-ES" b="1" dirty="0"/>
              <a:t>de forma segura</a:t>
            </a:r>
            <a:r>
              <a:rPr lang="es-ES" dirty="0"/>
              <a:t>? ¿Cómo podemos liberar el potencial humano y las oportunidades, sabiendo que el agua no va a causar enfermedades?</a:t>
            </a:r>
            <a:endParaRPr lang="en-US" dirty="0"/>
          </a:p>
        </p:txBody>
      </p:sp>
    </p:spTree>
    <p:extLst>
      <p:ext uri="{BB962C8B-B14F-4D97-AF65-F5344CB8AC3E}">
        <p14:creationId xmlns:p14="http://schemas.microsoft.com/office/powerpoint/2010/main" val="122521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spcBef>
                <a:spcPts val="1200"/>
              </a:spcBef>
              <a:spcAft>
                <a:spcPts val="1200"/>
              </a:spcAft>
            </a:pPr>
            <a:r>
              <a:rPr lang="es-ES" sz="1100" b="1" i="0" u="none" strike="noStrike" dirty="0">
                <a:solidFill>
                  <a:srgbClr val="000000"/>
                </a:solidFill>
                <a:effectLst/>
                <a:latin typeface="Lato" panose="020F0502020204030203" pitchFamily="34" charset="77"/>
              </a:rPr>
              <a:t>Son oportunidades para toda la red. CAWST le apoyará proporcionándole recursos.</a:t>
            </a:r>
            <a:endParaRPr lang="en-CA" b="0" dirty="0">
              <a:effectLst/>
            </a:endParaRPr>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extLst>
      <p:ext uri="{BB962C8B-B14F-4D97-AF65-F5344CB8AC3E}">
        <p14:creationId xmlns:p14="http://schemas.microsoft.com/office/powerpoint/2010/main" val="1474672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spcBef>
                <a:spcPts val="1200"/>
              </a:spcBef>
              <a:spcAft>
                <a:spcPts val="1200"/>
              </a:spcAft>
            </a:pPr>
            <a:r>
              <a:rPr lang="es-ES" sz="1100" b="1" i="0" u="none" strike="noStrike" dirty="0">
                <a:solidFill>
                  <a:srgbClr val="000000"/>
                </a:solidFill>
                <a:effectLst/>
                <a:latin typeface="Lato" panose="020F0502020204030203" pitchFamily="34" charset="77"/>
              </a:rPr>
              <a:t>Son oportunidades para toda la red. CAWST le apoyará proporcionándole recursos.</a:t>
            </a:r>
            <a:endParaRPr lang="en-CA" b="0" dirty="0">
              <a:effectLst/>
            </a:endParaRPr>
          </a:p>
          <a:p>
            <a:pPr rtl="0" fontAlgn="base">
              <a:spcBef>
                <a:spcPts val="1200"/>
              </a:spcBef>
              <a:spcAft>
                <a:spcPts val="0"/>
              </a:spcAft>
              <a:buFont typeface="Arial" panose="020B0604020202020204" pitchFamily="34" charset="0"/>
              <a:buChar char="•"/>
            </a:pPr>
            <a:r>
              <a:rPr lang="en-CA" sz="1100" b="0" i="0" u="none" strike="noStrike" dirty="0">
                <a:solidFill>
                  <a:srgbClr val="000000"/>
                </a:solidFill>
                <a:effectLst/>
                <a:latin typeface="Lato" panose="020F0502020204030203" pitchFamily="34" charset="77"/>
              </a:rPr>
              <a:t>Billions of people worldwide lack access to clean water and adequate sanitation</a:t>
            </a:r>
          </a:p>
          <a:p>
            <a:pPr marL="742950" lvl="1" indent="-285750" rtl="0" fontAlgn="base">
              <a:spcBef>
                <a:spcPts val="0"/>
              </a:spcBef>
              <a:spcAft>
                <a:spcPts val="0"/>
              </a:spcAft>
              <a:buFont typeface="Arial" panose="020B0604020202020204" pitchFamily="34" charset="0"/>
              <a:buChar char="•"/>
            </a:pPr>
            <a:r>
              <a:rPr lang="es-ES" sz="1100" b="0" i="0" u="none" strike="noStrike" dirty="0">
                <a:solidFill>
                  <a:srgbClr val="000000"/>
                </a:solidFill>
                <a:effectLst/>
                <a:latin typeface="Lato" panose="020F0502020204030203" pitchFamily="34" charset="77"/>
              </a:rPr>
              <a:t>2100 millones de personas siguen viviendo sin agua potable gestionada de forma segura, incluidos 106 millones que beben agua superficial</a:t>
            </a:r>
            <a:r>
              <a:rPr lang="en-CA" sz="1100" b="0" i="0" u="none" strike="noStrike" dirty="0">
                <a:solidFill>
                  <a:srgbClr val="000000"/>
                </a:solidFill>
                <a:effectLst/>
                <a:latin typeface="Lato" panose="020F0502020204030203" pitchFamily="34" charset="77"/>
              </a:rPr>
              <a:t>. (</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 </a:t>
            </a:r>
          </a:p>
          <a:p>
            <a:pPr marL="742950" lvl="1" indent="-285750" rtl="0" fontAlgn="base">
              <a:spcBef>
                <a:spcPts val="0"/>
              </a:spcBef>
              <a:spcAft>
                <a:spcPts val="0"/>
              </a:spcAft>
              <a:buFont typeface="Arial" panose="020B0604020202020204" pitchFamily="34" charset="0"/>
              <a:buChar char="•"/>
            </a:pPr>
            <a:r>
              <a:rPr lang="es-ES" sz="1100" b="0" i="0" u="none" strike="noStrike" dirty="0">
                <a:solidFill>
                  <a:srgbClr val="000000"/>
                </a:solidFill>
                <a:effectLst/>
                <a:latin typeface="Lato" panose="020F0502020204030203" pitchFamily="34" charset="77"/>
              </a:rPr>
              <a:t>3400 millones de personas siguen viviendo sin saneamiento gestionado de forma segura, incluidos 354 millones que practican la defecación al aire libre</a:t>
            </a:r>
            <a:r>
              <a:rPr lang="en-CA" sz="1100" b="0" i="0" u="none" strike="noStrike" dirty="0">
                <a:solidFill>
                  <a:srgbClr val="000000"/>
                </a:solidFill>
                <a:effectLst/>
                <a:latin typeface="Lato" panose="020F0502020204030203" pitchFamily="34" charset="77"/>
              </a:rPr>
              <a:t>. (</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a:t>
            </a:r>
          </a:p>
          <a:p>
            <a:pPr marL="742950" lvl="1" indent="-285750" rtl="0" fontAlgn="base">
              <a:spcBef>
                <a:spcPts val="0"/>
              </a:spcBef>
              <a:spcAft>
                <a:spcPts val="0"/>
              </a:spcAft>
              <a:buFont typeface="Arial" panose="020B0604020202020204" pitchFamily="34" charset="0"/>
              <a:buChar char="•"/>
            </a:pPr>
            <a:r>
              <a:rPr lang="es-ES" sz="1100" b="0" i="0" u="none" strike="noStrike" dirty="0">
                <a:solidFill>
                  <a:srgbClr val="000000"/>
                </a:solidFill>
                <a:effectLst/>
                <a:latin typeface="Lato" panose="020F0502020204030203" pitchFamily="34" charset="77"/>
              </a:rPr>
              <a:t>1700 millones siguen careciendo de servicios básicos de higiene, incluidos 611 millones que no disponen de ningún tipo de instalación</a:t>
            </a:r>
            <a:r>
              <a:rPr lang="en-CA" sz="1100" b="0" i="0" u="none" strike="noStrike" dirty="0">
                <a:solidFill>
                  <a:srgbClr val="000000"/>
                </a:solidFill>
                <a:effectLst/>
                <a:latin typeface="Lato" panose="020F0502020204030203" pitchFamily="34" charset="77"/>
              </a:rPr>
              <a:t>. (</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a:t>
            </a:r>
          </a:p>
          <a:p>
            <a:pPr rtl="0" fontAlgn="base">
              <a:spcBef>
                <a:spcPts val="0"/>
              </a:spcBef>
              <a:spcAft>
                <a:spcPts val="0"/>
              </a:spcAft>
              <a:buFont typeface="Arial" panose="020B0604020202020204" pitchFamily="34" charset="0"/>
              <a:buChar char="•"/>
            </a:pPr>
            <a:r>
              <a:rPr lang="es-ES" sz="1100" b="0" i="0" u="none" strike="noStrike" dirty="0">
                <a:solidFill>
                  <a:srgbClr val="000000"/>
                </a:solidFill>
                <a:effectLst/>
                <a:latin typeface="Lato" panose="020F0502020204030203" pitchFamily="34" charset="77"/>
              </a:rPr>
              <a:t>Los niños que enferman repetidamente se quedan atrás en la escuela y sufren retrasos en su desarrollo a largo plazo.</a:t>
            </a:r>
          </a:p>
          <a:p>
            <a:pPr rtl="0" fontAlgn="base">
              <a:spcBef>
                <a:spcPts val="0"/>
              </a:spcBef>
              <a:spcAft>
                <a:spcPts val="0"/>
              </a:spcAft>
              <a:buFont typeface="Arial" panose="020B0604020202020204" pitchFamily="34" charset="0"/>
              <a:buChar char="•"/>
            </a:pPr>
            <a:r>
              <a:rPr lang="es-ES" sz="1100" b="0" i="0" u="none" strike="noStrike" dirty="0">
                <a:solidFill>
                  <a:srgbClr val="000000"/>
                </a:solidFill>
                <a:effectLst/>
                <a:latin typeface="Lato" panose="020F0502020204030203" pitchFamily="34" charset="77"/>
              </a:rPr>
              <a:t>El agua, el saneamiento y la higiene insalubres son responsables de la muerte de alrededor de 1000 niños menores de 5 años cada día</a:t>
            </a:r>
            <a:r>
              <a:rPr lang="en-CA" sz="1100" b="0" i="0" u="none" strike="noStrike" dirty="0">
                <a:solidFill>
                  <a:srgbClr val="000000"/>
                </a:solidFill>
                <a:effectLst/>
                <a:latin typeface="Lato" panose="020F0502020204030203" pitchFamily="34" charset="77"/>
              </a:rPr>
              <a:t>. (</a:t>
            </a:r>
            <a:r>
              <a:rPr lang="en-CA" sz="1100" b="0" i="0" u="sng" strike="noStrike" dirty="0">
                <a:solidFill>
                  <a:srgbClr val="00A7D7"/>
                </a:solidFill>
                <a:effectLst/>
                <a:latin typeface="Lato" panose="020F0502020204030203" pitchFamily="34" charset="77"/>
                <a:hlinkClick r:id="rId4"/>
              </a:rPr>
              <a:t>WHO, 2023</a:t>
            </a:r>
            <a:r>
              <a:rPr lang="en-CA" sz="1100" b="0" i="0" u="none" strike="noStrike" dirty="0">
                <a:solidFill>
                  <a:srgbClr val="000000"/>
                </a:solidFill>
                <a:effectLst/>
                <a:latin typeface="Lato" panose="020F0502020204030203" pitchFamily="34" charset="77"/>
              </a:rPr>
              <a:t>)</a:t>
            </a:r>
          </a:p>
          <a:p>
            <a:pPr rtl="0" fontAlgn="base">
              <a:spcBef>
                <a:spcPts val="0"/>
              </a:spcBef>
              <a:spcAft>
                <a:spcPts val="1200"/>
              </a:spcAft>
              <a:buFont typeface="Arial" panose="020B0604020202020204" pitchFamily="34" charset="0"/>
              <a:buChar char="•"/>
            </a:pPr>
            <a:r>
              <a:rPr lang="es-ES" sz="1100" b="0" i="0" u="none" strike="noStrike" dirty="0">
                <a:solidFill>
                  <a:srgbClr val="000000"/>
                </a:solidFill>
                <a:effectLst/>
                <a:latin typeface="Lato" panose="020F0502020204030203" pitchFamily="34" charset="77"/>
              </a:rPr>
              <a:t>Para alcanzar el ODS 6 —agua y saneamiento para todos en 2030— será necesario multiplicar por ocho las tasas actuales de progreso mundial en materia de agua potable, por seis en materia de saneamiento y por dos en materia de higiene. </a:t>
            </a:r>
            <a:r>
              <a:rPr lang="en-CA" sz="1100" b="0" i="0" u="none" strike="noStrike" dirty="0">
                <a:solidFill>
                  <a:srgbClr val="000000"/>
                </a:solidFill>
                <a:effectLst/>
                <a:latin typeface="Lato" panose="020F0502020204030203" pitchFamily="34" charset="77"/>
              </a:rPr>
              <a:t>(</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a:t>
            </a:r>
          </a:p>
          <a:p>
            <a:pPr rtl="0">
              <a:spcBef>
                <a:spcPts val="1200"/>
              </a:spcBef>
              <a:spcAft>
                <a:spcPts val="1200"/>
              </a:spcAft>
            </a:pPr>
            <a:r>
              <a:rPr lang="es-ES" sz="1100" b="0" i="0" u="none" strike="noStrike" dirty="0">
                <a:solidFill>
                  <a:srgbClr val="000000"/>
                </a:solidFill>
                <a:effectLst/>
                <a:latin typeface="Lato" panose="020F0502020204030203" pitchFamily="34" charset="77"/>
              </a:rPr>
              <a:t>Pero lo que resulta especialmente preocupante es el ciclo de la pobreza hídrica. Sin agua potable, los niños no pueden asistir a la escuela porque están enfermos o pasan horas buscando agua. Los padres no pueden trabajar. Los sistemas de salud están desbordados. Y comunidades enteras permanecen atrapadas en la pobreza</a:t>
            </a:r>
            <a:r>
              <a:rPr lang="en-CA" sz="1100" b="0" i="0" u="none" strike="noStrike" dirty="0">
                <a:solidFill>
                  <a:srgbClr val="000000"/>
                </a:solidFill>
                <a:effectLst/>
                <a:latin typeface="Lato" panose="020F0502020204030203" pitchFamily="34" charset="77"/>
              </a:rPr>
              <a:t>.</a:t>
            </a:r>
            <a:endParaRPr lang="en-CA" b="0" dirty="0">
              <a:effectLst/>
            </a:endParaRPr>
          </a:p>
          <a:p>
            <a:pPr rtl="0">
              <a:spcBef>
                <a:spcPts val="1200"/>
              </a:spcBef>
              <a:spcAft>
                <a:spcPts val="1200"/>
              </a:spcAft>
            </a:pPr>
            <a:r>
              <a:rPr lang="es-ES" sz="1100" b="0" i="0" u="none" strike="noStrike" dirty="0">
                <a:solidFill>
                  <a:srgbClr val="000000"/>
                </a:solidFill>
                <a:effectLst/>
                <a:latin typeface="Lato" panose="020F0502020204030203" pitchFamily="34" charset="77"/>
              </a:rPr>
              <a:t>El Objetivo de Desarrollo Sostenible 6 de las Naciones Unidas tiene como meta garantizar el agua limpia y el saneamiento para todos en 2030. Pero las tasas de progreso actuales tendrían que multiplicarse por ocho —ocho veces— para alcanzar ese objetivo. Los enfoques tradicionales simplemente no pueden escalar lo suficientemente rápido</a:t>
            </a:r>
            <a:r>
              <a:rPr lang="en-CA" sz="1100" b="0" i="0" u="none" strike="noStrike" dirty="0">
                <a:solidFill>
                  <a:srgbClr val="000000"/>
                </a:solidFill>
                <a:effectLst/>
                <a:latin typeface="Lato" panose="020F0502020204030203" pitchFamily="34" charset="77"/>
              </a:rPr>
              <a:t>.</a:t>
            </a:r>
            <a:endParaRPr lang="en-CA" b="0" dirty="0">
              <a:effectLst/>
            </a:endParaRPr>
          </a:p>
          <a:p>
            <a:pPr rtl="0">
              <a:spcBef>
                <a:spcPts val="1200"/>
              </a:spcBef>
              <a:spcAft>
                <a:spcPts val="1200"/>
              </a:spcAft>
            </a:pPr>
            <a:r>
              <a:rPr lang="es-ES" sz="1100" b="0" i="0" u="none" strike="noStrike" dirty="0">
                <a:solidFill>
                  <a:srgbClr val="000000"/>
                </a:solidFill>
                <a:effectLst/>
                <a:latin typeface="Lato" panose="020F0502020204030203" pitchFamily="34" charset="77"/>
              </a:rPr>
              <a:t>Por eso necesitamos un modelo fundamentalmente diferente</a:t>
            </a:r>
            <a:r>
              <a:rPr lang="en-CA" sz="1100" b="0" i="0" u="none" strike="noStrike" dirty="0">
                <a:solidFill>
                  <a:srgbClr val="000000"/>
                </a:solidFill>
                <a:effectLst/>
                <a:latin typeface="Lato" panose="020F0502020204030203" pitchFamily="34" charset="77"/>
              </a:rPr>
              <a:t>.</a:t>
            </a:r>
            <a:endParaRPr lang="en-CA" b="0" dirty="0">
              <a:effectLst/>
            </a:endParaRPr>
          </a:p>
          <a:p>
            <a:pPr marL="158750" indent="0">
              <a:buNone/>
            </a:pPr>
            <a:br>
              <a:rPr lang="en-CA" b="0" dirty="0">
                <a:effectLst/>
              </a:rPr>
            </a:br>
            <a:endParaRPr dirty="0"/>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extLst>
      <p:ext uri="{BB962C8B-B14F-4D97-AF65-F5344CB8AC3E}">
        <p14:creationId xmlns:p14="http://schemas.microsoft.com/office/powerpoint/2010/main" val="262575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bee8a6b7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bee8a6b775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342900" lvl="0" indent="-241300" algn="l" rtl="0">
              <a:lnSpc>
                <a:spcPct val="100000"/>
              </a:lnSpc>
              <a:spcBef>
                <a:spcPts val="0"/>
              </a:spcBef>
              <a:spcAft>
                <a:spcPts val="0"/>
              </a:spcAft>
              <a:buClr>
                <a:srgbClr val="005478"/>
              </a:buClr>
              <a:buSzPts val="1200"/>
              <a:buFont typeface="Lato"/>
              <a:buChar char="•"/>
            </a:pPr>
            <a:r>
              <a:rPr lang="es-ES" sz="1200" dirty="0">
                <a:solidFill>
                  <a:srgbClr val="005478"/>
                </a:solidFill>
                <a:latin typeface="Lato"/>
                <a:ea typeface="Lato"/>
                <a:cs typeface="Lato"/>
                <a:sym typeface="Lato"/>
              </a:rPr>
              <a:t>Esta es la situación actual en lo que respecta a la gestión segura del agua a nivel mundial</a:t>
            </a:r>
            <a:r>
              <a:rPr lang="en" sz="1200" dirty="0">
                <a:solidFill>
                  <a:srgbClr val="005478"/>
                </a:solidFill>
                <a:latin typeface="Lato"/>
                <a:ea typeface="Lato"/>
                <a:cs typeface="Lato"/>
                <a:sym typeface="Lato"/>
              </a:rPr>
              <a:t>. </a:t>
            </a:r>
          </a:p>
          <a:p>
            <a:pPr marL="342900" lvl="0" indent="-241300" algn="l" rtl="0">
              <a:lnSpc>
                <a:spcPct val="100000"/>
              </a:lnSpc>
              <a:spcBef>
                <a:spcPts val="0"/>
              </a:spcBef>
              <a:spcAft>
                <a:spcPts val="0"/>
              </a:spcAft>
              <a:buClr>
                <a:srgbClr val="005478"/>
              </a:buClr>
              <a:buSzPts val="1200"/>
              <a:buFont typeface="Lato"/>
              <a:buChar char="•"/>
            </a:pPr>
            <a:r>
              <a:rPr lang="es-ES" sz="1200" dirty="0">
                <a:solidFill>
                  <a:srgbClr val="005478"/>
                </a:solidFill>
                <a:latin typeface="Lato"/>
                <a:ea typeface="Lato"/>
                <a:cs typeface="Lato"/>
                <a:sym typeface="Lato"/>
              </a:rPr>
              <a:t>Una de cada cuatro personas sigue sin tener acceso a agua potable y nuestro progreso solo ha sido del 6 % desde 2015.  Este ritmo de progreso no nos acerca a donde necesitamos estar en 2030. </a:t>
            </a:r>
          </a:p>
          <a:p>
            <a:pPr marL="342900" lvl="0" indent="-241300" algn="l" rtl="0">
              <a:lnSpc>
                <a:spcPct val="100000"/>
              </a:lnSpc>
              <a:spcBef>
                <a:spcPts val="0"/>
              </a:spcBef>
              <a:spcAft>
                <a:spcPts val="0"/>
              </a:spcAft>
              <a:buClr>
                <a:srgbClr val="005478"/>
              </a:buClr>
              <a:buSzPts val="1200"/>
              <a:buFont typeface="Lato"/>
              <a:buChar char="•"/>
            </a:pPr>
            <a:r>
              <a:rPr lang="es-ES" sz="1200" dirty="0">
                <a:solidFill>
                  <a:srgbClr val="005478"/>
                </a:solidFill>
                <a:latin typeface="Lato"/>
                <a:ea typeface="Lato"/>
                <a:cs typeface="Lato"/>
                <a:sym typeface="Lato"/>
              </a:rPr>
              <a:t>La necesidad de ir ocho veces más rápido es una media global, pero algunas partes del mundo, especialmente las zonas menos desarrolladas  o frágiles, necesitan ir mucho más rápido</a:t>
            </a:r>
            <a:r>
              <a:rPr lang="en" sz="1200" dirty="0">
                <a:solidFill>
                  <a:srgbClr val="005478"/>
                </a:solidFill>
                <a:latin typeface="Lato"/>
                <a:ea typeface="Lato"/>
                <a:cs typeface="Lato"/>
                <a:sym typeface="Lato"/>
              </a:rPr>
              <a:t>.  </a:t>
            </a:r>
          </a:p>
          <a:p>
            <a:pPr marL="342900" lvl="0" indent="-241300" algn="l" rtl="0">
              <a:lnSpc>
                <a:spcPct val="100000"/>
              </a:lnSpc>
              <a:spcBef>
                <a:spcPts val="0"/>
              </a:spcBef>
              <a:spcAft>
                <a:spcPts val="0"/>
              </a:spcAft>
              <a:buClr>
                <a:srgbClr val="005478"/>
              </a:buClr>
              <a:buSzPts val="1200"/>
              <a:buFont typeface="Lato"/>
              <a:buChar char="•"/>
            </a:pPr>
            <a:r>
              <a:rPr lang="es-ES" sz="1200" dirty="0">
                <a:solidFill>
                  <a:srgbClr val="005478"/>
                </a:solidFill>
                <a:latin typeface="Lato"/>
                <a:ea typeface="Lato"/>
                <a:cs typeface="Lato"/>
                <a:sym typeface="Lato"/>
              </a:rPr>
              <a:t>En los países menos desarrollados, la cobertura actual de gestión segura es del 37 % y solo ha crecido un 4 % desde 2015, mientras que en los contextos frágiles la cobertura es solo del 45 % y ha crecido solo un 2 % desde 2015. </a:t>
            </a:r>
            <a:endParaRPr lang="en"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endParaRPr lang="en"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es-ES" sz="1200" dirty="0">
                <a:solidFill>
                  <a:srgbClr val="005478"/>
                </a:solidFill>
                <a:latin typeface="Lato"/>
                <a:ea typeface="Lato"/>
                <a:cs typeface="Lato"/>
                <a:sym typeface="Lato"/>
              </a:rPr>
              <a:t>961 millones de personas han obtenido acceso a agua potable gestionada de forma segura desde 2015, pasando de una cobertura del 68 % al 74 %.</a:t>
            </a:r>
          </a:p>
          <a:p>
            <a:pPr marL="342900" lvl="0" indent="-241300" algn="l" rtl="0">
              <a:lnSpc>
                <a:spcPct val="100000"/>
              </a:lnSpc>
              <a:spcBef>
                <a:spcPts val="0"/>
              </a:spcBef>
              <a:spcAft>
                <a:spcPts val="0"/>
              </a:spcAft>
              <a:buClr>
                <a:srgbClr val="005478"/>
              </a:buClr>
              <a:buSzPts val="1200"/>
              <a:buFont typeface="Lato"/>
              <a:buChar char="•"/>
            </a:pPr>
            <a:r>
              <a:rPr lang="es-ES" sz="1200" dirty="0">
                <a:solidFill>
                  <a:srgbClr val="005478"/>
                </a:solidFill>
                <a:latin typeface="Lato"/>
                <a:ea typeface="Lato"/>
                <a:cs typeface="Lato"/>
                <a:sym typeface="Lato"/>
              </a:rPr>
              <a:t>Al ritmo actual, el mundo solo alcanzará una cobertura del 77 % para 2030, lo que dejará a unos 2000 millones de personas sin servicios gestionados de forma segura.</a:t>
            </a:r>
          </a:p>
          <a:p>
            <a:pPr marL="342900" lvl="0" indent="-241300" algn="l" rtl="0">
              <a:lnSpc>
                <a:spcPct val="100000"/>
              </a:lnSpc>
              <a:spcBef>
                <a:spcPts val="0"/>
              </a:spcBef>
              <a:spcAft>
                <a:spcPts val="0"/>
              </a:spcAft>
              <a:buClr>
                <a:srgbClr val="005478"/>
              </a:buClr>
              <a:buSzPts val="1200"/>
              <a:buFont typeface="Lato"/>
              <a:buChar char="•"/>
            </a:pPr>
            <a:r>
              <a:rPr lang="es-ES" sz="1200" dirty="0">
                <a:solidFill>
                  <a:srgbClr val="005478"/>
                </a:solidFill>
                <a:latin typeface="Lato"/>
                <a:ea typeface="Lato"/>
                <a:cs typeface="Lato"/>
                <a:sym typeface="Lato"/>
              </a:rPr>
              <a:t>La tasa de progreso tendría que aumentar 8 veces para alcanzar la cobertura universal para 2030.</a:t>
            </a:r>
            <a:endParaRPr sz="1200" dirty="0"/>
          </a:p>
        </p:txBody>
      </p:sp>
      <p:sp>
        <p:nvSpPr>
          <p:cNvPr id="291" name="Google Shape;291;g3bee8a6b7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ccb979280b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ccb979280b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342900" lvl="0" indent="-241300" algn="l" rtl="0">
              <a:lnSpc>
                <a:spcPct val="100000"/>
              </a:lnSpc>
              <a:spcBef>
                <a:spcPts val="0"/>
              </a:spcBef>
              <a:spcAft>
                <a:spcPts val="0"/>
              </a:spcAft>
              <a:buClr>
                <a:srgbClr val="005478"/>
              </a:buClr>
              <a:buSzPts val="1200"/>
              <a:buFont typeface="Lato"/>
              <a:buChar char="•"/>
            </a:pPr>
            <a:r>
              <a:rPr lang="es-ES" sz="1200" dirty="0"/>
              <a:t>Si lo analizamos más detenidamente, hay 31 países de ingresos altos que han logrado la cobertura universal de agua potable y otros 10 que están en camino de lograrlo</a:t>
            </a:r>
            <a:r>
              <a:rPr lang="en-CA" sz="1200" dirty="0"/>
              <a:t>. </a:t>
            </a:r>
          </a:p>
          <a:p>
            <a:pPr marL="342900" lvl="0" indent="-241300" algn="l" rtl="0">
              <a:lnSpc>
                <a:spcPct val="100000"/>
              </a:lnSpc>
              <a:spcBef>
                <a:spcPts val="0"/>
              </a:spcBef>
              <a:spcAft>
                <a:spcPts val="0"/>
              </a:spcAft>
              <a:buClr>
                <a:srgbClr val="005478"/>
              </a:buClr>
              <a:buSzPts val="1200"/>
              <a:buFont typeface="Lato"/>
              <a:buChar char="•"/>
            </a:pPr>
            <a:r>
              <a:rPr lang="es-ES" sz="1200" dirty="0"/>
              <a:t>Solo un país de ingresos medios-altos está en camino de lograrlo.</a:t>
            </a:r>
            <a:endParaRPr lang="en-CA" sz="1200" dirty="0"/>
          </a:p>
          <a:p>
            <a:pPr marL="342900" lvl="0" indent="-241300" algn="l" rtl="0">
              <a:lnSpc>
                <a:spcPct val="100000"/>
              </a:lnSpc>
              <a:spcBef>
                <a:spcPts val="0"/>
              </a:spcBef>
              <a:spcAft>
                <a:spcPts val="0"/>
              </a:spcAft>
              <a:buClr>
                <a:srgbClr val="005478"/>
              </a:buClr>
              <a:buSzPts val="1200"/>
              <a:buFont typeface="Lato"/>
              <a:buChar char="•"/>
            </a:pPr>
            <a:r>
              <a:rPr lang="es-ES" sz="1200" dirty="0"/>
              <a:t>Esto significa que NINGUNA región está en camino de lograrlo y que hay muchos lugares en el mundo que necesitan una intervención significativa y seria para acelerar el progreso</a:t>
            </a:r>
            <a:r>
              <a:rPr lang="en-CA" sz="1200" dirty="0"/>
              <a:t>. </a:t>
            </a:r>
          </a:p>
          <a:p>
            <a:pPr marL="342900" lvl="0" indent="-241300" algn="l" rtl="0">
              <a:lnSpc>
                <a:spcPct val="100000"/>
              </a:lnSpc>
              <a:spcBef>
                <a:spcPts val="0"/>
              </a:spcBef>
              <a:spcAft>
                <a:spcPts val="0"/>
              </a:spcAft>
              <a:buClr>
                <a:srgbClr val="005478"/>
              </a:buClr>
              <a:buSzPts val="1200"/>
              <a:buFont typeface="Lato"/>
              <a:buChar char="•"/>
            </a:pPr>
            <a:r>
              <a:rPr lang="es-ES" sz="1200" dirty="0"/>
              <a:t>Entre estas zonas del mundo, destaca el África subsahariana, que es la que tiene más necesidades, ya que solo una de cada tres personas tiene acceso al agua potable</a:t>
            </a:r>
            <a:r>
              <a:rPr lang="en-CA" sz="1200" dirty="0"/>
              <a:t>. </a:t>
            </a:r>
            <a:endParaRPr sz="1200" dirty="0"/>
          </a:p>
        </p:txBody>
      </p:sp>
      <p:sp>
        <p:nvSpPr>
          <p:cNvPr id="305" name="Google Shape;305;g3ccb979280b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EAD8D1F3-C5D7-2344-808B-FA84F655DBF2}"/>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2B6FAB76-0655-9A1F-267F-5DAE6615D0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7247A11B-60A9-4C8F-2078-C786ED06D3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s-ES" dirty="0"/>
              <a:t>17 países más están en camino de lograr la cobertura universal de al menos los servicios básicos de agua potable</a:t>
            </a:r>
          </a:p>
          <a:p>
            <a:pPr marL="457200" lvl="0" indent="-298450" algn="l" rtl="0">
              <a:spcBef>
                <a:spcPts val="0"/>
              </a:spcBef>
              <a:spcAft>
                <a:spcPts val="0"/>
              </a:spcAft>
              <a:buSzPts val="1100"/>
              <a:buChar char="-"/>
            </a:pPr>
            <a:r>
              <a:rPr lang="es-ES" dirty="0"/>
              <a:t>A pesar de la disminución en todas las regiones del número de personas que utilizan aguas superficiales, las fuentes no mejoradas solían ser más fiables que las tuberías en las instalaciones</a:t>
            </a:r>
          </a:p>
          <a:p>
            <a:pPr marL="457200" lvl="0" indent="-298450" algn="l" rtl="0">
              <a:spcBef>
                <a:spcPts val="0"/>
              </a:spcBef>
              <a:spcAft>
                <a:spcPts val="0"/>
              </a:spcAft>
              <a:buSzPts val="1100"/>
              <a:buChar char="-"/>
            </a:pPr>
            <a:r>
              <a:rPr lang="es-ES" dirty="0"/>
              <a:t>Los grifos públicos eran menos fiables que las tuberías en las instalaciones.</a:t>
            </a:r>
          </a:p>
          <a:p>
            <a:pPr marL="457200" lvl="0" indent="-298450" algn="l" rtl="0">
              <a:spcBef>
                <a:spcPts val="0"/>
              </a:spcBef>
              <a:spcAft>
                <a:spcPts val="0"/>
              </a:spcAft>
              <a:buSzPts val="1100"/>
              <a:buChar char="-"/>
            </a:pPr>
            <a:r>
              <a:rPr lang="es-ES" dirty="0"/>
              <a:t>En casi todos los países y en los diferentes tipos de sistemas de agua, es más probable que el agua esté libre de contaminación en el punto de recolección que en el punto de uso.</a:t>
            </a:r>
          </a:p>
          <a:p>
            <a:pPr marL="457200" lvl="0" indent="-298450" algn="l" rtl="0">
              <a:spcBef>
                <a:spcPts val="0"/>
              </a:spcBef>
              <a:spcAft>
                <a:spcPts val="0"/>
              </a:spcAft>
              <a:buSzPts val="1100"/>
              <a:buChar char="-"/>
            </a:pPr>
            <a:r>
              <a:rPr lang="es-ES" dirty="0"/>
              <a:t>Excepción: en Nauru y Tuvalu, donde más de la mitad de la población declaró hervir el agua antes de usarla, se registró una mejora en la calidad del agua entre la recolección y el uso.</a:t>
            </a:r>
          </a:p>
          <a:p>
            <a:pPr marL="457200" lvl="0" indent="-298450" algn="l" rtl="0">
              <a:spcBef>
                <a:spcPts val="0"/>
              </a:spcBef>
              <a:spcAft>
                <a:spcPts val="0"/>
              </a:spcAft>
              <a:buSzPts val="1100"/>
              <a:buChar char="-"/>
            </a:pPr>
            <a:r>
              <a:rPr lang="es-ES" dirty="0"/>
              <a:t>Los tres criterios son más altos en las zonas urbanas, pero cambian más rápidamente en las zonas rurales.</a:t>
            </a:r>
            <a:endParaRPr dirty="0"/>
          </a:p>
        </p:txBody>
      </p:sp>
    </p:spTree>
    <p:extLst>
      <p:ext uri="{BB962C8B-B14F-4D97-AF65-F5344CB8AC3E}">
        <p14:creationId xmlns:p14="http://schemas.microsoft.com/office/powerpoint/2010/main" val="404733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91FCFD8B-86FC-682E-AFC7-EF77E7689AA4}"/>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0E490CF5-2811-BF9A-725A-F16979BAB2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B6DA9AAE-BFE4-F4F8-E6DC-40DEE816B1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s-ES" dirty="0"/>
              <a:t>17 países más están en camino de lograr la cobertura universal de al menos los servicios básicos de agua potable</a:t>
            </a:r>
          </a:p>
          <a:p>
            <a:pPr marL="457200" lvl="0" indent="-298450" algn="l" rtl="0">
              <a:spcBef>
                <a:spcPts val="0"/>
              </a:spcBef>
              <a:spcAft>
                <a:spcPts val="0"/>
              </a:spcAft>
              <a:buSzPts val="1100"/>
              <a:buChar char="-"/>
            </a:pPr>
            <a:r>
              <a:rPr lang="es-ES" dirty="0"/>
              <a:t>A pesar de la disminución en todas las regiones del número de personas que utilizan aguas superficiales, las fuentes no mejoradas solían ser más fiables que las tuberías en las instalaciones</a:t>
            </a:r>
          </a:p>
          <a:p>
            <a:pPr marL="457200" lvl="0" indent="-298450" algn="l" rtl="0">
              <a:spcBef>
                <a:spcPts val="0"/>
              </a:spcBef>
              <a:spcAft>
                <a:spcPts val="0"/>
              </a:spcAft>
              <a:buSzPts val="1100"/>
              <a:buChar char="-"/>
            </a:pPr>
            <a:r>
              <a:rPr lang="es-ES" dirty="0"/>
              <a:t>Los grifos públicos eran menos fiables que las tuberías en las instalaciones.</a:t>
            </a:r>
          </a:p>
          <a:p>
            <a:pPr marL="457200" lvl="0" indent="-298450" algn="l" rtl="0">
              <a:spcBef>
                <a:spcPts val="0"/>
              </a:spcBef>
              <a:spcAft>
                <a:spcPts val="0"/>
              </a:spcAft>
              <a:buSzPts val="1100"/>
              <a:buChar char="-"/>
            </a:pPr>
            <a:r>
              <a:rPr lang="es-ES" dirty="0"/>
              <a:t>En casi todos los países y en los diferentes tipos de sistemas de agua, es más probable que el agua esté libre de contaminación en el punto de recolección que en el punto de uso</a:t>
            </a:r>
          </a:p>
          <a:p>
            <a:pPr marL="457200" lvl="0" indent="-298450" algn="l" rtl="0">
              <a:spcBef>
                <a:spcPts val="0"/>
              </a:spcBef>
              <a:spcAft>
                <a:spcPts val="0"/>
              </a:spcAft>
              <a:buSzPts val="1100"/>
              <a:buChar char="-"/>
            </a:pPr>
            <a:r>
              <a:rPr lang="es-ES" dirty="0"/>
              <a:t>Excepción: en Nauru y Tuvalu, donde más de la mitad de la población declaró hervir el agua antes de usarla, se registró una mejora en la calidad del agua entre la recolección y el uso.</a:t>
            </a:r>
          </a:p>
          <a:p>
            <a:pPr marL="457200" lvl="0" indent="-298450" algn="l" rtl="0">
              <a:spcBef>
                <a:spcPts val="0"/>
              </a:spcBef>
              <a:spcAft>
                <a:spcPts val="0"/>
              </a:spcAft>
              <a:buSzPts val="1100"/>
              <a:buChar char="-"/>
            </a:pPr>
            <a:r>
              <a:rPr lang="es-ES" dirty="0"/>
              <a:t>Los tres criterios son más altos en las zonas urbanas, pero cambian más rápidamente en las zonas rurales.</a:t>
            </a:r>
            <a:endParaRPr dirty="0"/>
          </a:p>
        </p:txBody>
      </p:sp>
    </p:spTree>
    <p:extLst>
      <p:ext uri="{BB962C8B-B14F-4D97-AF65-F5344CB8AC3E}">
        <p14:creationId xmlns:p14="http://schemas.microsoft.com/office/powerpoint/2010/main" val="270648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1B3C733C-AE39-EE8E-CD23-E9F5FDE92B5C}"/>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40517F22-5BDD-3048-E43A-92B3549845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0853C95C-08F5-7BDB-3967-8015635A59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17 more countries on track to achieve universal coverage of at least basic drinking water services</a:t>
            </a:r>
            <a:endParaRPr dirty="0"/>
          </a:p>
          <a:p>
            <a:pPr marL="457200" lvl="0" indent="-298450" algn="l" rtl="0">
              <a:spcBef>
                <a:spcPts val="0"/>
              </a:spcBef>
              <a:spcAft>
                <a:spcPts val="0"/>
              </a:spcAft>
              <a:buSzPts val="1100"/>
              <a:buChar char="-"/>
            </a:pPr>
            <a:r>
              <a:rPr lang="en" dirty="0"/>
              <a:t>Despite a decrease in all regions of people using surface water, Unimproved sources were usually more reliable than piped on premises</a:t>
            </a:r>
            <a:endParaRPr dirty="0"/>
          </a:p>
          <a:p>
            <a:pPr marL="457200" lvl="0" indent="-298450" algn="l" rtl="0">
              <a:spcBef>
                <a:spcPts val="0"/>
              </a:spcBef>
              <a:spcAft>
                <a:spcPts val="0"/>
              </a:spcAft>
              <a:buSzPts val="1100"/>
              <a:buChar char="-"/>
            </a:pPr>
            <a:r>
              <a:rPr lang="en" dirty="0"/>
              <a:t>Public taps were less reliable than piped on premises</a:t>
            </a:r>
            <a:endParaRPr dirty="0"/>
          </a:p>
          <a:p>
            <a:pPr marL="457200" lvl="0" indent="-298450" algn="l" rtl="0">
              <a:spcBef>
                <a:spcPts val="0"/>
              </a:spcBef>
              <a:spcAft>
                <a:spcPts val="0"/>
              </a:spcAft>
              <a:buSzPts val="1100"/>
              <a:buChar char="-"/>
            </a:pPr>
            <a:r>
              <a:rPr lang="en" dirty="0"/>
              <a:t>Across almost all countries and different types of water systems, water is more likely to be free from contamination at the point of collection than at the point of use</a:t>
            </a:r>
            <a:endParaRPr dirty="0"/>
          </a:p>
          <a:p>
            <a:pPr marL="457200" lvl="0" indent="-298450" algn="l" rtl="0">
              <a:spcBef>
                <a:spcPts val="0"/>
              </a:spcBef>
              <a:spcAft>
                <a:spcPts val="0"/>
              </a:spcAft>
              <a:buSzPts val="1100"/>
              <a:buChar char="-"/>
            </a:pPr>
            <a:r>
              <a:rPr lang="en" dirty="0"/>
              <a:t>Exception: In Nauru and Tuvalu, where more than half the population reported boiling water before use, an improvement in water quality between collection and use was recorded</a:t>
            </a:r>
            <a:endParaRPr dirty="0"/>
          </a:p>
          <a:p>
            <a:pPr marL="457200" lvl="0" indent="-298450" algn="l" rtl="0">
              <a:spcBef>
                <a:spcPts val="0"/>
              </a:spcBef>
              <a:spcAft>
                <a:spcPts val="0"/>
              </a:spcAft>
              <a:buSzPts val="1100"/>
              <a:buChar char="-"/>
            </a:pPr>
            <a:r>
              <a:rPr lang="en" dirty="0"/>
              <a:t>All 3 criteria are higher in urban areas but changing faster in rural areas</a:t>
            </a:r>
            <a:endParaRPr dirty="0"/>
          </a:p>
        </p:txBody>
      </p:sp>
    </p:spTree>
    <p:extLst>
      <p:ext uri="{BB962C8B-B14F-4D97-AF65-F5344CB8AC3E}">
        <p14:creationId xmlns:p14="http://schemas.microsoft.com/office/powerpoint/2010/main" val="46920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c0dc15f536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c0dc15f536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285750" lvl="0" indent="-285750" algn="l" rtl="0">
              <a:lnSpc>
                <a:spcPct val="107142"/>
              </a:lnSpc>
              <a:spcBef>
                <a:spcPts val="0"/>
              </a:spcBef>
              <a:spcAft>
                <a:spcPts val="0"/>
              </a:spcAft>
              <a:buFontTx/>
              <a:buChar char="-"/>
            </a:pPr>
            <a:r>
              <a:rPr lang="es-ES" sz="1440" dirty="0">
                <a:solidFill>
                  <a:srgbClr val="005478"/>
                </a:solidFill>
                <a:latin typeface="Lato"/>
                <a:ea typeface="Lato"/>
                <a:cs typeface="Lato"/>
                <a:sym typeface="Lato"/>
              </a:rPr>
              <a:t>Si no puedes leer este gráfico en detalle, puedes abrir el informe y dedicarle más tiempo para encontrar el país que te interesa</a:t>
            </a:r>
            <a:r>
              <a:rPr lang="en" sz="1440" dirty="0">
                <a:solidFill>
                  <a:srgbClr val="005478"/>
                </a:solidFill>
                <a:latin typeface="Lato"/>
                <a:ea typeface="Lato"/>
                <a:cs typeface="Lato"/>
                <a:sym typeface="Lato"/>
              </a:rPr>
              <a:t>.  </a:t>
            </a:r>
          </a:p>
          <a:p>
            <a:pPr marL="285750" lvl="0" indent="-285750" algn="l" rtl="0">
              <a:lnSpc>
                <a:spcPct val="107142"/>
              </a:lnSpc>
              <a:spcBef>
                <a:spcPts val="0"/>
              </a:spcBef>
              <a:spcAft>
                <a:spcPts val="0"/>
              </a:spcAft>
              <a:buFontTx/>
              <a:buChar char="-"/>
            </a:pPr>
            <a:r>
              <a:rPr lang="es-ES" sz="1440" dirty="0">
                <a:solidFill>
                  <a:srgbClr val="005478"/>
                </a:solidFill>
                <a:latin typeface="Lato"/>
                <a:ea typeface="Lato"/>
                <a:cs typeface="Lato"/>
                <a:sym typeface="Lato"/>
              </a:rPr>
              <a:t>Lo que nos muestra esta imagen es la diferencia entre la calidad del agua en el punto de recolección y la calidad del agua en el punto de uso</a:t>
            </a:r>
            <a:r>
              <a:rPr lang="en" sz="1440" dirty="0">
                <a:solidFill>
                  <a:srgbClr val="005478"/>
                </a:solidFill>
                <a:latin typeface="Lato"/>
                <a:ea typeface="Lato"/>
                <a:cs typeface="Lato"/>
                <a:sym typeface="Lato"/>
              </a:rPr>
              <a:t>.  </a:t>
            </a:r>
          </a:p>
          <a:p>
            <a:pPr marL="285750" lvl="0" indent="-285750" algn="l" rtl="0">
              <a:lnSpc>
                <a:spcPct val="107142"/>
              </a:lnSpc>
              <a:spcBef>
                <a:spcPts val="0"/>
              </a:spcBef>
              <a:spcAft>
                <a:spcPts val="0"/>
              </a:spcAft>
              <a:buFontTx/>
              <a:buChar char="-"/>
            </a:pPr>
            <a:r>
              <a:rPr lang="es-ES" sz="1440" dirty="0">
                <a:solidFill>
                  <a:srgbClr val="005478"/>
                </a:solidFill>
                <a:latin typeface="Lato"/>
                <a:ea typeface="Lato"/>
                <a:cs typeface="Lato"/>
                <a:sym typeface="Lato"/>
              </a:rPr>
              <a:t>El amarillo oscuro representa niveles muy altos de contaminación y la longitud de la barra muestra la proporción de la población que utiliza esa agua</a:t>
            </a:r>
            <a:r>
              <a:rPr lang="en" sz="1440" dirty="0">
                <a:solidFill>
                  <a:srgbClr val="005478"/>
                </a:solidFill>
                <a:latin typeface="Lato"/>
                <a:ea typeface="Lato"/>
                <a:cs typeface="Lato"/>
                <a:sym typeface="Lato"/>
              </a:rPr>
              <a:t>.</a:t>
            </a:r>
          </a:p>
          <a:p>
            <a:pPr marL="285750" lvl="0" indent="-285750" algn="l" rtl="0">
              <a:lnSpc>
                <a:spcPct val="107142"/>
              </a:lnSpc>
              <a:spcBef>
                <a:spcPts val="0"/>
              </a:spcBef>
              <a:spcAft>
                <a:spcPts val="0"/>
              </a:spcAft>
              <a:buFontTx/>
              <a:buChar char="-"/>
            </a:pPr>
            <a:r>
              <a:rPr lang="es-ES" sz="1440" dirty="0">
                <a:solidFill>
                  <a:srgbClr val="005478"/>
                </a:solidFill>
                <a:latin typeface="Lato"/>
                <a:ea typeface="Lato"/>
                <a:cs typeface="Lato"/>
                <a:sym typeface="Lato"/>
              </a:rPr>
              <a:t>En general, esto nos muestra que una gran parte de la población de los países de ingresos bajos y medios está expuesta a niveles muy altos de E. </a:t>
            </a:r>
            <a:r>
              <a:rPr lang="es-ES" sz="1440" dirty="0" err="1">
                <a:solidFill>
                  <a:srgbClr val="005478"/>
                </a:solidFill>
                <a:latin typeface="Lato"/>
                <a:ea typeface="Lato"/>
                <a:cs typeface="Lato"/>
                <a:sym typeface="Lato"/>
              </a:rPr>
              <a:t>coli</a:t>
            </a:r>
            <a:r>
              <a:rPr lang="es-ES" sz="1440" dirty="0">
                <a:solidFill>
                  <a:srgbClr val="005478"/>
                </a:solidFill>
                <a:latin typeface="Lato"/>
                <a:ea typeface="Lato"/>
                <a:cs typeface="Lato"/>
                <a:sym typeface="Lato"/>
              </a:rPr>
              <a:t>.</a:t>
            </a:r>
          </a:p>
          <a:p>
            <a:pPr marL="285750" lvl="0" indent="-285750" algn="l" rtl="0">
              <a:lnSpc>
                <a:spcPct val="107142"/>
              </a:lnSpc>
              <a:spcBef>
                <a:spcPts val="0"/>
              </a:spcBef>
              <a:spcAft>
                <a:spcPts val="0"/>
              </a:spcAft>
              <a:buFontTx/>
              <a:buChar char="-"/>
            </a:pPr>
            <a:r>
              <a:rPr lang="es-ES" sz="1440" dirty="0">
                <a:solidFill>
                  <a:srgbClr val="005478"/>
                </a:solidFill>
                <a:latin typeface="Lato"/>
                <a:ea typeface="Lato"/>
                <a:cs typeface="Lato"/>
                <a:sym typeface="Lato"/>
              </a:rPr>
              <a:t>Si observamos detenidamente cada una de estas líneas, también vemos que la calidad del agua en el punto de uso suele ser peor que la calidad del agua en el punto de recolección</a:t>
            </a:r>
            <a:r>
              <a:rPr lang="en" sz="1440" dirty="0">
                <a:solidFill>
                  <a:srgbClr val="005478"/>
                </a:solidFill>
                <a:latin typeface="Lato"/>
                <a:ea typeface="Lato"/>
                <a:cs typeface="Lato"/>
                <a:sym typeface="Lato"/>
              </a:rPr>
              <a:t>.</a:t>
            </a:r>
            <a:endParaRPr sz="1440" dirty="0">
              <a:solidFill>
                <a:srgbClr val="005478"/>
              </a:solidFill>
              <a:latin typeface="Lato"/>
              <a:ea typeface="Lato"/>
              <a:cs typeface="Lato"/>
              <a:sym typeface="Lato"/>
            </a:endParaRPr>
          </a:p>
          <a:p>
            <a:pPr marL="0" lvl="0" indent="0" algn="l" rtl="0">
              <a:spcBef>
                <a:spcPts val="800"/>
              </a:spcBef>
              <a:spcAft>
                <a:spcPts val="0"/>
              </a:spcAft>
              <a:buNone/>
            </a:pPr>
            <a:endParaRPr dirty="0"/>
          </a:p>
        </p:txBody>
      </p:sp>
      <p:sp>
        <p:nvSpPr>
          <p:cNvPr id="332" name="Google Shape;332;g3c0dc15f536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cb8afe858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cb8afe8588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r>
              <a:rPr lang="es-ES" dirty="0"/>
              <a:t>En esta diapositiva se puede observar que, a medida que se llega a los países de ingresos medios-altos y altos, los gráficos comienzan a verse muy azules, lo que indica que el riesgo de contaminación fecal por el agua potable es mucho menor.</a:t>
            </a:r>
          </a:p>
          <a:p>
            <a:pPr marL="0" lvl="0" indent="0" algn="l" rtl="0">
              <a:spcBef>
                <a:spcPts val="800"/>
              </a:spcBef>
              <a:spcAft>
                <a:spcPts val="0"/>
              </a:spcAft>
              <a:buNone/>
            </a:pPr>
            <a:r>
              <a:rPr lang="es-ES" dirty="0"/>
              <a:t>Esto nos lleva a comentar los otros dos informes que dicen cosas similares.</a:t>
            </a:r>
            <a:endParaRPr dirty="0"/>
          </a:p>
        </p:txBody>
      </p:sp>
      <p:sp>
        <p:nvSpPr>
          <p:cNvPr id="347" name="Google Shape;347;g3cb8afe8588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Cover slide - Blue background">
  <p:cSld name="Presentation Cover slide - Blue background">
    <p:spTree>
      <p:nvGrpSpPr>
        <p:cNvPr id="1" name="Shape 145"/>
        <p:cNvGrpSpPr/>
        <p:nvPr/>
      </p:nvGrpSpPr>
      <p:grpSpPr>
        <a:xfrm>
          <a:off x="0" y="0"/>
          <a:ext cx="0" cy="0"/>
          <a:chOff x="0" y="0"/>
          <a:chExt cx="0" cy="0"/>
        </a:xfrm>
      </p:grpSpPr>
      <p:sp>
        <p:nvSpPr>
          <p:cNvPr id="146" name="Google Shape;146;p36"/>
          <p:cNvSpPr/>
          <p:nvPr/>
        </p:nvSpPr>
        <p:spPr>
          <a:xfrm>
            <a:off x="0" y="0"/>
            <a:ext cx="9144000" cy="5143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36"/>
          <p:cNvSpPr txBox="1">
            <a:spLocks noGrp="1"/>
          </p:cNvSpPr>
          <p:nvPr>
            <p:ph type="body" idx="1"/>
          </p:nvPr>
        </p:nvSpPr>
        <p:spPr>
          <a:xfrm>
            <a:off x="798300" y="1700344"/>
            <a:ext cx="4095900" cy="923400"/>
          </a:xfrm>
          <a:prstGeom prst="rect">
            <a:avLst/>
          </a:prstGeom>
          <a:noFill/>
          <a:ln>
            <a:noFill/>
          </a:ln>
        </p:spPr>
        <p:txBody>
          <a:bodyPr spcFirstLastPara="1" wrap="square" lIns="51300" tIns="0" rIns="51425" bIns="0" anchor="t" anchorCtr="0">
            <a:spAutoFit/>
          </a:bodyPr>
          <a:lstStyle>
            <a:lvl1pPr marL="457200" marR="0" lvl="0" indent="-228600" algn="l">
              <a:lnSpc>
                <a:spcPct val="120000"/>
              </a:lnSpc>
              <a:spcBef>
                <a:spcPts val="0"/>
              </a:spcBef>
              <a:spcAft>
                <a:spcPts val="0"/>
              </a:spcAft>
              <a:buClr>
                <a:srgbClr val="5C5C5C"/>
              </a:buClr>
              <a:buSzPts val="1800"/>
              <a:buFont typeface="Arial"/>
              <a:buNone/>
              <a:defRPr sz="3000" b="1" i="0" u="none" strike="noStrike" cap="none">
                <a:solidFill>
                  <a:schemeClr val="lt2"/>
                </a:solidFill>
                <a:latin typeface="Arial"/>
                <a:ea typeface="Arial"/>
                <a:cs typeface="Arial"/>
                <a:sym typeface="Arial"/>
              </a:defRPr>
            </a:lvl1pPr>
            <a:lvl2pPr marL="914400" marR="0" lvl="1"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2pPr>
            <a:lvl3pPr marL="1371600" marR="0" lvl="2"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3pPr>
            <a:lvl4pPr marL="1828800" marR="0" lvl="3"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4pPr>
            <a:lvl5pPr marL="2286000" marR="0" lvl="4"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5pPr>
            <a:lvl6pPr marL="2743200" marR="0" lvl="5"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148" name="Google Shape;148;p36"/>
          <p:cNvSpPr txBox="1">
            <a:spLocks noGrp="1"/>
          </p:cNvSpPr>
          <p:nvPr>
            <p:ph type="body" idx="2"/>
          </p:nvPr>
        </p:nvSpPr>
        <p:spPr>
          <a:xfrm>
            <a:off x="798300" y="3069408"/>
            <a:ext cx="4095900" cy="279000"/>
          </a:xfrm>
          <a:prstGeom prst="rect">
            <a:avLst/>
          </a:prstGeom>
          <a:noFill/>
          <a:ln>
            <a:noFill/>
          </a:ln>
        </p:spPr>
        <p:txBody>
          <a:bodyPr spcFirstLastPara="1" wrap="square" lIns="51300" tIns="0" rIns="0" bIns="0" anchor="t" anchorCtr="0">
            <a:spAutoFit/>
          </a:bodyPr>
          <a:lstStyle>
            <a:lvl1pPr marL="457200" marR="0" lvl="0" indent="-228600" algn="l">
              <a:lnSpc>
                <a:spcPct val="120000"/>
              </a:lnSpc>
              <a:spcBef>
                <a:spcPts val="0"/>
              </a:spcBef>
              <a:spcAft>
                <a:spcPts val="0"/>
              </a:spcAft>
              <a:buClr>
                <a:srgbClr val="5C5C5C"/>
              </a:buClr>
              <a:buSzPts val="1800"/>
              <a:buFont typeface="Arial"/>
              <a:buNone/>
              <a:defRPr sz="1800" b="0" i="0" u="none" strike="noStrike" cap="none">
                <a:solidFill>
                  <a:schemeClr val="lt2"/>
                </a:solidFill>
                <a:latin typeface="Arial"/>
                <a:ea typeface="Arial"/>
                <a:cs typeface="Arial"/>
                <a:sym typeface="Arial"/>
              </a:defRPr>
            </a:lvl1pPr>
            <a:lvl2pPr marL="914400" marR="0" lvl="1"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2pPr>
            <a:lvl3pPr marL="1371600" marR="0" lvl="2"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3pPr>
            <a:lvl4pPr marL="1828800" marR="0" lvl="3"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4pPr>
            <a:lvl5pPr marL="2286000" marR="0" lvl="4"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5pPr>
            <a:lvl6pPr marL="2743200" marR="0" lvl="5"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pic>
        <p:nvPicPr>
          <p:cNvPr id="149" name="Google Shape;149;p36" descr="A white text on a black background&#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600474" y="1719638"/>
            <a:ext cx="2837362" cy="1012052"/>
          </a:xfrm>
          <a:prstGeom prst="rect">
            <a:avLst/>
          </a:prstGeom>
          <a:noFill/>
          <a:ln>
            <a:noFill/>
          </a:ln>
        </p:spPr>
      </p:pic>
      <p:pic>
        <p:nvPicPr>
          <p:cNvPr id="150" name="Google Shape;150;p36" descr="A white letter c and a black background&#10;&#10;Description automatically generated"/>
          <p:cNvPicPr preferRelativeResize="0"/>
          <p:nvPr/>
        </p:nvPicPr>
        <p:blipFill rotWithShape="1">
          <a:blip r:embed="rId3" cstate="email">
            <a:alphaModFix amt="10000"/>
            <a:extLst>
              <a:ext uri="{28A0092B-C50C-407E-A947-70E740481C1C}">
                <a14:useLocalDpi xmlns:a14="http://schemas.microsoft.com/office/drawing/2010/main"/>
              </a:ext>
            </a:extLst>
          </a:blip>
          <a:srcRect/>
          <a:stretch/>
        </p:blipFill>
        <p:spPr>
          <a:xfrm>
            <a:off x="4339652" y="0"/>
            <a:ext cx="4804350" cy="51434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Presentation Cover slide - White background">
  <p:cSld name="Presentation Cover slide - White background">
    <p:spTree>
      <p:nvGrpSpPr>
        <p:cNvPr id="1" name="Shape 151"/>
        <p:cNvGrpSpPr/>
        <p:nvPr/>
      </p:nvGrpSpPr>
      <p:grpSpPr>
        <a:xfrm>
          <a:off x="0" y="0"/>
          <a:ext cx="0" cy="0"/>
          <a:chOff x="0" y="0"/>
          <a:chExt cx="0" cy="0"/>
        </a:xfrm>
      </p:grpSpPr>
      <p:pic>
        <p:nvPicPr>
          <p:cNvPr id="152" name="Google Shape;152;p37" descr="A white and black logo&#10;&#10;Description automatically generated"/>
          <p:cNvPicPr preferRelativeResize="0"/>
          <p:nvPr/>
        </p:nvPicPr>
        <p:blipFill rotWithShape="1">
          <a:blip r:embed="rId2" cstate="email">
            <a:alphaModFix amt="47000"/>
            <a:extLst>
              <a:ext uri="{28A0092B-C50C-407E-A947-70E740481C1C}">
                <a14:useLocalDpi xmlns:a14="http://schemas.microsoft.com/office/drawing/2010/main"/>
              </a:ext>
            </a:extLst>
          </a:blip>
          <a:srcRect/>
          <a:stretch/>
        </p:blipFill>
        <p:spPr>
          <a:xfrm>
            <a:off x="4681331" y="0"/>
            <a:ext cx="4462673" cy="5143499"/>
          </a:xfrm>
          <a:prstGeom prst="rect">
            <a:avLst/>
          </a:prstGeom>
          <a:noFill/>
          <a:ln>
            <a:noFill/>
          </a:ln>
        </p:spPr>
      </p:pic>
      <p:sp>
        <p:nvSpPr>
          <p:cNvPr id="153" name="Google Shape;153;p37"/>
          <p:cNvSpPr txBox="1">
            <a:spLocks noGrp="1"/>
          </p:cNvSpPr>
          <p:nvPr>
            <p:ph type="body" idx="1"/>
          </p:nvPr>
        </p:nvSpPr>
        <p:spPr>
          <a:xfrm>
            <a:off x="799200" y="1701000"/>
            <a:ext cx="4250400" cy="992400"/>
          </a:xfrm>
          <a:prstGeom prst="rect">
            <a:avLst/>
          </a:prstGeom>
          <a:noFill/>
          <a:ln>
            <a:noFill/>
          </a:ln>
        </p:spPr>
        <p:txBody>
          <a:bodyPr spcFirstLastPara="1" wrap="square" lIns="68575" tIns="34275" rIns="68575" bIns="34275" anchor="t" anchorCtr="0">
            <a:spAutoFit/>
          </a:bodyPr>
          <a:lstStyle>
            <a:lvl1pPr marL="457200" marR="0" lvl="0" indent="-228600" algn="l">
              <a:lnSpc>
                <a:spcPct val="120000"/>
              </a:lnSpc>
              <a:spcBef>
                <a:spcPts val="0"/>
              </a:spcBef>
              <a:spcAft>
                <a:spcPts val="0"/>
              </a:spcAft>
              <a:buClr>
                <a:srgbClr val="2B95B8"/>
              </a:buClr>
              <a:buSzPts val="3000"/>
              <a:buFont typeface="Arial"/>
              <a:buNone/>
              <a:defRPr sz="3000" b="1" i="0" u="none" strike="noStrike" cap="none">
                <a:solidFill>
                  <a:srgbClr val="2B95B8"/>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54" name="Google Shape;154;p37"/>
          <p:cNvSpPr txBox="1">
            <a:spLocks noGrp="1"/>
          </p:cNvSpPr>
          <p:nvPr>
            <p:ph type="body" idx="2"/>
          </p:nvPr>
        </p:nvSpPr>
        <p:spPr>
          <a:xfrm>
            <a:off x="799200" y="3069900"/>
            <a:ext cx="4250400" cy="338700"/>
          </a:xfrm>
          <a:prstGeom prst="rect">
            <a:avLst/>
          </a:prstGeom>
          <a:noFill/>
          <a:ln>
            <a:noFill/>
          </a:ln>
        </p:spPr>
        <p:txBody>
          <a:bodyPr spcFirstLastPara="1" wrap="square" lIns="68575" tIns="34275" rIns="68575" bIns="34275" anchor="t" anchorCtr="0">
            <a:spAutoFit/>
          </a:bodyPr>
          <a:lstStyle>
            <a:lvl1pPr marL="457200" marR="0" lvl="0" indent="-228600" algn="l">
              <a:lnSpc>
                <a:spcPct val="116666"/>
              </a:lnSpc>
              <a:spcBef>
                <a:spcPts val="0"/>
              </a:spcBef>
              <a:spcAft>
                <a:spcPts val="0"/>
              </a:spcAft>
              <a:buClr>
                <a:srgbClr val="2B95B8"/>
              </a:buClr>
              <a:buSzPts val="1800"/>
              <a:buFont typeface="Arial"/>
              <a:buNone/>
              <a:defRPr sz="1800" b="0" i="0" u="none" strike="noStrike" cap="none">
                <a:solidFill>
                  <a:srgbClr val="2B95B8"/>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55" name="Google Shape;155;p37" descr="A blue and black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99801" y="1701000"/>
            <a:ext cx="2994313" cy="10680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352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slide" userDrawn="1">
  <p:cSld name="Agenda slide">
    <p:spTree>
      <p:nvGrpSpPr>
        <p:cNvPr id="1" name="Shape 156"/>
        <p:cNvGrpSpPr/>
        <p:nvPr/>
      </p:nvGrpSpPr>
      <p:grpSpPr>
        <a:xfrm>
          <a:off x="0" y="0"/>
          <a:ext cx="0" cy="0"/>
          <a:chOff x="0" y="0"/>
          <a:chExt cx="0" cy="0"/>
        </a:xfrm>
      </p:grpSpPr>
      <p:sp>
        <p:nvSpPr>
          <p:cNvPr id="157" name="Google Shape;157;p38"/>
          <p:cNvSpPr txBox="1">
            <a:spLocks noGrp="1"/>
          </p:cNvSpPr>
          <p:nvPr>
            <p:ph type="title"/>
          </p:nvPr>
        </p:nvSpPr>
        <p:spPr>
          <a:xfrm>
            <a:off x="540000" y="396000"/>
            <a:ext cx="7886700" cy="453940"/>
          </a:xfrm>
          <a:prstGeom prst="rect">
            <a:avLst/>
          </a:prstGeom>
          <a:noFill/>
          <a:ln>
            <a:noFill/>
          </a:ln>
        </p:spPr>
        <p:txBody>
          <a:bodyPr spcFirstLastPara="1" wrap="square" lIns="68575" tIns="34275" rIns="68575" bIns="34275" anchor="ctr" anchorCtr="0">
            <a:spAutoFit/>
          </a:bodyPr>
          <a:lstStyle>
            <a:lvl1pPr lvl="0" algn="l">
              <a:lnSpc>
                <a:spcPts val="2980"/>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58" name="Google Shape;158;p38"/>
          <p:cNvSpPr txBox="1">
            <a:spLocks noGrp="1"/>
          </p:cNvSpPr>
          <p:nvPr>
            <p:ph type="ftr" idx="11"/>
          </p:nvPr>
        </p:nvSpPr>
        <p:spPr>
          <a:xfrm>
            <a:off x="628650" y="4661625"/>
            <a:ext cx="6832200" cy="273900"/>
          </a:xfrm>
          <a:prstGeom prst="rect">
            <a:avLst/>
          </a:prstGeom>
          <a:noFill/>
          <a:ln>
            <a:noFill/>
          </a:ln>
        </p:spPr>
        <p:txBody>
          <a:bodyPr spcFirstLastPara="1" wrap="square" lIns="51300" tIns="35100" rIns="51300"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9" name="Google Shape;159;p38"/>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38"/>
          <p:cNvSpPr>
            <a:spLocks noGrp="1"/>
          </p:cNvSpPr>
          <p:nvPr>
            <p:ph type="tbl" idx="2"/>
          </p:nvPr>
        </p:nvSpPr>
        <p:spPr>
          <a:xfrm>
            <a:off x="628650" y="1581155"/>
            <a:ext cx="7886700" cy="2247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intro slide">
  <p:cSld name="Section intro slide">
    <p:spTree>
      <p:nvGrpSpPr>
        <p:cNvPr id="1" name="Shape 161"/>
        <p:cNvGrpSpPr/>
        <p:nvPr/>
      </p:nvGrpSpPr>
      <p:grpSpPr>
        <a:xfrm>
          <a:off x="0" y="0"/>
          <a:ext cx="0" cy="0"/>
          <a:chOff x="0" y="0"/>
          <a:chExt cx="0" cy="0"/>
        </a:xfrm>
      </p:grpSpPr>
      <p:sp>
        <p:nvSpPr>
          <p:cNvPr id="162" name="Google Shape;162;p39"/>
          <p:cNvSpPr/>
          <p:nvPr/>
        </p:nvSpPr>
        <p:spPr>
          <a:xfrm>
            <a:off x="0" y="0"/>
            <a:ext cx="9144000" cy="5143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9"/>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lt2"/>
                </a:solidFill>
                <a:latin typeface="Arial"/>
                <a:ea typeface="Arial"/>
                <a:cs typeface="Arial"/>
                <a:sym typeface="Arial"/>
              </a:defRPr>
            </a:lvl1pPr>
            <a:lvl2pPr marL="0" lvl="1" indent="0" algn="r">
              <a:spcBef>
                <a:spcPts val="0"/>
              </a:spcBef>
              <a:buNone/>
              <a:defRPr sz="900" b="0" i="0" u="none" strike="noStrike" cap="none">
                <a:solidFill>
                  <a:schemeClr val="lt2"/>
                </a:solidFill>
                <a:latin typeface="Arial"/>
                <a:ea typeface="Arial"/>
                <a:cs typeface="Arial"/>
                <a:sym typeface="Arial"/>
              </a:defRPr>
            </a:lvl2pPr>
            <a:lvl3pPr marL="0" lvl="2" indent="0" algn="r">
              <a:spcBef>
                <a:spcPts val="0"/>
              </a:spcBef>
              <a:buNone/>
              <a:defRPr sz="900" b="0" i="0" u="none" strike="noStrike" cap="none">
                <a:solidFill>
                  <a:schemeClr val="lt2"/>
                </a:solidFill>
                <a:latin typeface="Arial"/>
                <a:ea typeface="Arial"/>
                <a:cs typeface="Arial"/>
                <a:sym typeface="Arial"/>
              </a:defRPr>
            </a:lvl3pPr>
            <a:lvl4pPr marL="0" lvl="3" indent="0" algn="r">
              <a:spcBef>
                <a:spcPts val="0"/>
              </a:spcBef>
              <a:buNone/>
              <a:defRPr sz="900" b="0" i="0" u="none" strike="noStrike" cap="none">
                <a:solidFill>
                  <a:schemeClr val="lt2"/>
                </a:solidFill>
                <a:latin typeface="Arial"/>
                <a:ea typeface="Arial"/>
                <a:cs typeface="Arial"/>
                <a:sym typeface="Arial"/>
              </a:defRPr>
            </a:lvl4pPr>
            <a:lvl5pPr marL="0" lvl="4" indent="0" algn="r">
              <a:spcBef>
                <a:spcPts val="0"/>
              </a:spcBef>
              <a:buNone/>
              <a:defRPr sz="900" b="0" i="0" u="none" strike="noStrike" cap="none">
                <a:solidFill>
                  <a:schemeClr val="lt2"/>
                </a:solidFill>
                <a:latin typeface="Arial"/>
                <a:ea typeface="Arial"/>
                <a:cs typeface="Arial"/>
                <a:sym typeface="Arial"/>
              </a:defRPr>
            </a:lvl5pPr>
            <a:lvl6pPr marL="0" lvl="5" indent="0" algn="r">
              <a:spcBef>
                <a:spcPts val="0"/>
              </a:spcBef>
              <a:buNone/>
              <a:defRPr sz="900" b="0" i="0" u="none" strike="noStrike" cap="none">
                <a:solidFill>
                  <a:schemeClr val="lt2"/>
                </a:solidFill>
                <a:latin typeface="Arial"/>
                <a:ea typeface="Arial"/>
                <a:cs typeface="Arial"/>
                <a:sym typeface="Arial"/>
              </a:defRPr>
            </a:lvl6pPr>
            <a:lvl7pPr marL="0" lvl="6" indent="0" algn="r">
              <a:spcBef>
                <a:spcPts val="0"/>
              </a:spcBef>
              <a:buNone/>
              <a:defRPr sz="900" b="0" i="0" u="none" strike="noStrike" cap="none">
                <a:solidFill>
                  <a:schemeClr val="lt2"/>
                </a:solidFill>
                <a:latin typeface="Arial"/>
                <a:ea typeface="Arial"/>
                <a:cs typeface="Arial"/>
                <a:sym typeface="Arial"/>
              </a:defRPr>
            </a:lvl7pPr>
            <a:lvl8pPr marL="0" lvl="7" indent="0" algn="r">
              <a:spcBef>
                <a:spcPts val="0"/>
              </a:spcBef>
              <a:buNone/>
              <a:defRPr sz="900" b="0" i="0" u="none" strike="noStrike" cap="none">
                <a:solidFill>
                  <a:schemeClr val="lt2"/>
                </a:solidFill>
                <a:latin typeface="Arial"/>
                <a:ea typeface="Arial"/>
                <a:cs typeface="Arial"/>
                <a:sym typeface="Arial"/>
              </a:defRPr>
            </a:lvl8pPr>
            <a:lvl9pPr marL="0" lvl="8" indent="0" algn="r">
              <a:spcBef>
                <a:spcPts val="0"/>
              </a:spcBef>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39"/>
          <p:cNvSpPr txBox="1">
            <a:spLocks noGrp="1"/>
          </p:cNvSpPr>
          <p:nvPr>
            <p:ph type="body" idx="1"/>
          </p:nvPr>
        </p:nvSpPr>
        <p:spPr>
          <a:xfrm>
            <a:off x="1462521" y="1543655"/>
            <a:ext cx="6219000" cy="2056200"/>
          </a:xfrm>
          <a:prstGeom prst="rect">
            <a:avLst/>
          </a:prstGeom>
          <a:noFill/>
          <a:ln>
            <a:noFill/>
          </a:ln>
        </p:spPr>
        <p:txBody>
          <a:bodyPr spcFirstLastPara="1" wrap="square" lIns="68575" tIns="34275" rIns="68575" bIns="34275" anchor="ctr" anchorCtr="0">
            <a:normAutofit/>
          </a:bodyPr>
          <a:lstStyle>
            <a:lvl1pPr marL="457200" marR="0" lvl="0" indent="-228600" algn="ctr">
              <a:lnSpc>
                <a:spcPct val="111000"/>
              </a:lnSpc>
              <a:spcBef>
                <a:spcPts val="80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L="914400" marR="0" lvl="1" indent="-228600" algn="l">
              <a:lnSpc>
                <a:spcPct val="82000"/>
              </a:lnSpc>
              <a:spcBef>
                <a:spcPts val="500"/>
              </a:spcBef>
              <a:spcAft>
                <a:spcPts val="0"/>
              </a:spcAft>
              <a:buClr>
                <a:srgbClr val="8C8C8C"/>
              </a:buClr>
              <a:buSzPts val="1500"/>
              <a:buFont typeface="Arial"/>
              <a:buNone/>
              <a:defRPr sz="1500" b="0" i="0" u="none" strike="noStrike" cap="none">
                <a:solidFill>
                  <a:srgbClr val="8C8C8C"/>
                </a:solidFill>
                <a:latin typeface="Arial"/>
                <a:ea typeface="Arial"/>
                <a:cs typeface="Arial"/>
                <a:sym typeface="Arial"/>
              </a:defRPr>
            </a:lvl2pPr>
            <a:lvl3pPr marL="1371600" marR="0" lvl="2" indent="-228600" algn="l">
              <a:lnSpc>
                <a:spcPct val="91111"/>
              </a:lnSpc>
              <a:spcBef>
                <a:spcPts val="500"/>
              </a:spcBef>
              <a:spcAft>
                <a:spcPts val="0"/>
              </a:spcAft>
              <a:buClr>
                <a:srgbClr val="8C8C8C"/>
              </a:buClr>
              <a:buSzPts val="1400"/>
              <a:buFont typeface="Arial"/>
              <a:buNone/>
              <a:defRPr sz="1400" b="0" i="0" u="none" strike="noStrike" cap="none">
                <a:solidFill>
                  <a:srgbClr val="8C8C8C"/>
                </a:solidFill>
                <a:latin typeface="Arial"/>
                <a:ea typeface="Arial"/>
                <a:cs typeface="Arial"/>
                <a:sym typeface="Arial"/>
              </a:defRPr>
            </a:lvl3pPr>
            <a:lvl4pPr marL="1828800" marR="0" lvl="3" indent="-228600" algn="l">
              <a:lnSpc>
                <a:spcPct val="90000"/>
              </a:lnSpc>
              <a:spcBef>
                <a:spcPts val="5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4pPr>
            <a:lvl5pPr marL="2286000" marR="0" lvl="4"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5pPr>
            <a:lvl6pPr marL="2743200" marR="0" lvl="5"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6pPr>
            <a:lvl7pPr marL="3200400" marR="0" lvl="6"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7pPr>
            <a:lvl8pPr marL="3657600" marR="0" lvl="7"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8pPr>
            <a:lvl9pPr marL="4114800" marR="0" lvl="8"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9pPr>
          </a:lstStyle>
          <a:p>
            <a:endParaRPr/>
          </a:p>
        </p:txBody>
      </p:sp>
      <p:pic>
        <p:nvPicPr>
          <p:cNvPr id="165" name="Google Shape;165;p39" descr="A white letter c and a black background&#10;&#10;Description automatically generated"/>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4339652" y="0"/>
            <a:ext cx="4804350" cy="51434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rmal Content slide" userDrawn="1">
  <p:cSld name="Normal Content slide">
    <p:spTree>
      <p:nvGrpSpPr>
        <p:cNvPr id="1" name="Shape 166"/>
        <p:cNvGrpSpPr/>
        <p:nvPr/>
      </p:nvGrpSpPr>
      <p:grpSpPr>
        <a:xfrm>
          <a:off x="0" y="0"/>
          <a:ext cx="0" cy="0"/>
          <a:chOff x="0" y="0"/>
          <a:chExt cx="0" cy="0"/>
        </a:xfrm>
      </p:grpSpPr>
      <p:sp>
        <p:nvSpPr>
          <p:cNvPr id="167" name="Google Shape;167;p40"/>
          <p:cNvSpPr txBox="1">
            <a:spLocks noGrp="1"/>
          </p:cNvSpPr>
          <p:nvPr>
            <p:ph type="title"/>
          </p:nvPr>
        </p:nvSpPr>
        <p:spPr>
          <a:xfrm>
            <a:off x="540000" y="396000"/>
            <a:ext cx="7886700" cy="319200"/>
          </a:xfrm>
          <a:prstGeom prst="rect">
            <a:avLst/>
          </a:prstGeom>
          <a:noFill/>
          <a:ln>
            <a:noFill/>
          </a:ln>
        </p:spPr>
        <p:txBody>
          <a:bodyPr spcFirstLastPara="1" wrap="square" lIns="68575" tIns="34275" rIns="68575" bIns="34275" anchor="ctr" anchorCtr="0">
            <a:spAutoFit/>
          </a:bodyPr>
          <a:lstStyle>
            <a:lvl1pPr lvl="0" algn="l">
              <a:lnSpc>
                <a:spcPct val="120000"/>
              </a:lnSpc>
              <a:spcBef>
                <a:spcPts val="0"/>
              </a:spcBef>
              <a:spcAft>
                <a:spcPts val="0"/>
              </a:spcAft>
              <a:buClr>
                <a:srgbClr val="2B95B8"/>
              </a:buClr>
              <a:buSzPts val="17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69" name="Google Shape;169;p40"/>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1" name="Google Shape;171;p40"/>
          <p:cNvSpPr txBox="1">
            <a:spLocks noGrp="1"/>
          </p:cNvSpPr>
          <p:nvPr>
            <p:ph type="body" idx="2"/>
          </p:nvPr>
        </p:nvSpPr>
        <p:spPr>
          <a:xfrm>
            <a:off x="540000" y="1224000"/>
            <a:ext cx="7886700" cy="2599200"/>
          </a:xfrm>
          <a:prstGeom prst="rect">
            <a:avLst/>
          </a:prstGeom>
          <a:noFill/>
          <a:ln>
            <a:noFill/>
          </a:ln>
        </p:spPr>
        <p:txBody>
          <a:bodyPr spcFirstLastPara="1" wrap="square" lIns="68575" tIns="34275" rIns="68575" bIns="34275" anchor="t" anchorCtr="0">
            <a:noAutofit/>
          </a:bodyPr>
          <a:lstStyle>
            <a:lvl1pPr marL="457200" marR="0" lvl="0" indent="-228600" algn="l">
              <a:lnSpc>
                <a:spcPct val="136666"/>
              </a:lnSpc>
              <a:spcBef>
                <a:spcPts val="500"/>
              </a:spcBef>
              <a:spcAft>
                <a:spcPts val="0"/>
              </a:spcAft>
              <a:buClr>
                <a:schemeClr val="dk1"/>
              </a:buClr>
              <a:buSzPts val="900"/>
              <a:buFont typeface="Arial"/>
              <a:buNone/>
              <a:defRPr sz="1400" b="0" i="0" u="none" strike="noStrike" cap="none">
                <a:solidFill>
                  <a:schemeClr val="tx1">
                    <a:lumMod val="65000"/>
                    <a:lumOff val="35000"/>
                  </a:schemeClr>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a:lnSpc>
                <a:spcPct val="9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a:lnSpc>
                <a:spcPct val="90000"/>
              </a:lnSpc>
              <a:spcBef>
                <a:spcPts val="4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gle photo slide">
  <p:cSld name="Single photo slide">
    <p:spTree>
      <p:nvGrpSpPr>
        <p:cNvPr id="1" name="Shape 172"/>
        <p:cNvGrpSpPr/>
        <p:nvPr/>
      </p:nvGrpSpPr>
      <p:grpSpPr>
        <a:xfrm>
          <a:off x="0" y="0"/>
          <a:ext cx="0" cy="0"/>
          <a:chOff x="0" y="0"/>
          <a:chExt cx="0" cy="0"/>
        </a:xfrm>
      </p:grpSpPr>
      <p:sp>
        <p:nvSpPr>
          <p:cNvPr id="173" name="Google Shape;173;p41"/>
          <p:cNvSpPr txBox="1">
            <a:spLocks noGrp="1"/>
          </p:cNvSpPr>
          <p:nvPr>
            <p:ph type="title"/>
          </p:nvPr>
        </p:nvSpPr>
        <p:spPr>
          <a:xfrm>
            <a:off x="540000" y="429268"/>
            <a:ext cx="7886700" cy="319200"/>
          </a:xfrm>
          <a:prstGeom prst="rect">
            <a:avLst/>
          </a:prstGeom>
          <a:noFill/>
          <a:ln>
            <a:noFill/>
          </a:ln>
        </p:spPr>
        <p:txBody>
          <a:bodyPr spcFirstLastPara="1" wrap="square" lIns="68575" tIns="34275" rIns="68575" bIns="34275" anchor="ctr" anchorCtr="0">
            <a:spAutoFit/>
          </a:bodyPr>
          <a:lstStyle>
            <a:lvl1pPr lvl="0" algn="l">
              <a:lnSpc>
                <a:spcPct val="146666"/>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75" name="Google Shape;175;p41"/>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41"/>
          <p:cNvSpPr txBox="1">
            <a:spLocks noGrp="1"/>
          </p:cNvSpPr>
          <p:nvPr>
            <p:ph type="body" idx="1"/>
          </p:nvPr>
        </p:nvSpPr>
        <p:spPr>
          <a:xfrm>
            <a:off x="540000" y="876300"/>
            <a:ext cx="7886700" cy="564300"/>
          </a:xfrm>
          <a:prstGeom prst="rect">
            <a:avLst/>
          </a:prstGeom>
          <a:noFill/>
          <a:ln>
            <a:noFill/>
          </a:ln>
        </p:spPr>
        <p:txBody>
          <a:bodyPr spcFirstLastPara="1" wrap="square" lIns="68575" tIns="34275" rIns="68575" bIns="34275" anchor="t" anchorCtr="0">
            <a:noAutofit/>
          </a:bodyPr>
          <a:lstStyle>
            <a:lvl1pPr marL="158750" marR="0" lvl="0" indent="0" algn="l">
              <a:lnSpc>
                <a:spcPct val="117142"/>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dirty="0"/>
          </a:p>
        </p:txBody>
      </p:sp>
      <p:sp>
        <p:nvSpPr>
          <p:cNvPr id="177" name="Google Shape;177;p41"/>
          <p:cNvSpPr>
            <a:spLocks noGrp="1"/>
          </p:cNvSpPr>
          <p:nvPr>
            <p:ph type="pic" idx="2"/>
          </p:nvPr>
        </p:nvSpPr>
        <p:spPr>
          <a:xfrm>
            <a:off x="540000" y="1568371"/>
            <a:ext cx="7886700" cy="2825700"/>
          </a:xfrm>
          <a:prstGeom prst="rect">
            <a:avLst/>
          </a:prstGeom>
          <a:noFill/>
          <a:ln>
            <a:no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chart and text slide">
  <p:cSld name="Image/chart and text slide">
    <p:spTree>
      <p:nvGrpSpPr>
        <p:cNvPr id="1" name="Shape 178"/>
        <p:cNvGrpSpPr/>
        <p:nvPr/>
      </p:nvGrpSpPr>
      <p:grpSpPr>
        <a:xfrm>
          <a:off x="0" y="0"/>
          <a:ext cx="0" cy="0"/>
          <a:chOff x="0" y="0"/>
          <a:chExt cx="0" cy="0"/>
        </a:xfrm>
      </p:grpSpPr>
      <p:sp>
        <p:nvSpPr>
          <p:cNvPr id="179" name="Google Shape;179;p42"/>
          <p:cNvSpPr txBox="1">
            <a:spLocks noGrp="1"/>
          </p:cNvSpPr>
          <p:nvPr>
            <p:ph type="title"/>
          </p:nvPr>
        </p:nvSpPr>
        <p:spPr>
          <a:xfrm>
            <a:off x="628650" y="429268"/>
            <a:ext cx="7886700" cy="319200"/>
          </a:xfrm>
          <a:prstGeom prst="rect">
            <a:avLst/>
          </a:prstGeom>
          <a:noFill/>
          <a:ln>
            <a:noFill/>
          </a:ln>
        </p:spPr>
        <p:txBody>
          <a:bodyPr spcFirstLastPara="1" wrap="square" lIns="68575" tIns="34275" rIns="68575" bIns="34275" anchor="ctr" anchorCtr="0">
            <a:spAutoFit/>
          </a:bodyPr>
          <a:lstStyle>
            <a:lvl1pPr lvl="0" algn="l">
              <a:lnSpc>
                <a:spcPct val="146666"/>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 name="Google Shape;180;p42"/>
          <p:cNvSpPr txBox="1">
            <a:spLocks noGrp="1"/>
          </p:cNvSpPr>
          <p:nvPr>
            <p:ph type="ftr" idx="11"/>
          </p:nvPr>
        </p:nvSpPr>
        <p:spPr>
          <a:xfrm>
            <a:off x="628650" y="4661625"/>
            <a:ext cx="6832200" cy="273900"/>
          </a:xfrm>
          <a:prstGeom prst="rect">
            <a:avLst/>
          </a:prstGeom>
          <a:noFill/>
          <a:ln>
            <a:noFill/>
          </a:ln>
        </p:spPr>
        <p:txBody>
          <a:bodyPr spcFirstLastPara="1" wrap="square" lIns="51300" tIns="35100" rIns="51300"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1" name="Google Shape;181;p42"/>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2" name="Google Shape;182;p42"/>
          <p:cNvSpPr txBox="1">
            <a:spLocks noGrp="1"/>
          </p:cNvSpPr>
          <p:nvPr>
            <p:ph type="body" idx="1"/>
          </p:nvPr>
        </p:nvSpPr>
        <p:spPr>
          <a:xfrm>
            <a:off x="628650" y="876300"/>
            <a:ext cx="7886700" cy="564300"/>
          </a:xfrm>
          <a:prstGeom prst="rect">
            <a:avLst/>
          </a:prstGeom>
          <a:noFill/>
          <a:ln>
            <a:noFill/>
          </a:ln>
        </p:spPr>
        <p:txBody>
          <a:bodyPr spcFirstLastPara="1" wrap="square" lIns="68575" tIns="34275" rIns="68575" bIns="34275" anchor="t" anchorCtr="0">
            <a:noAutofit/>
          </a:bodyPr>
          <a:lstStyle>
            <a:lvl1pPr marL="457200" marR="0" lvl="0" indent="-298450" algn="l">
              <a:lnSpc>
                <a:spcPct val="117142"/>
              </a:lnSpc>
              <a:spcBef>
                <a:spcPts val="0"/>
              </a:spcBef>
              <a:spcAft>
                <a:spcPts val="0"/>
              </a:spcAft>
              <a:buClr>
                <a:schemeClr val="dk1"/>
              </a:buClr>
              <a:buSzPts val="1100"/>
              <a:buFont typeface="Arial"/>
              <a:buChar char="•"/>
              <a:defRPr sz="1100" b="1"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3" name="Google Shape;183;p42"/>
          <p:cNvSpPr txBox="1">
            <a:spLocks noGrp="1"/>
          </p:cNvSpPr>
          <p:nvPr>
            <p:ph type="body" idx="2"/>
          </p:nvPr>
        </p:nvSpPr>
        <p:spPr>
          <a:xfrm>
            <a:off x="4813697" y="1714500"/>
            <a:ext cx="3701700" cy="2527800"/>
          </a:xfrm>
          <a:prstGeom prst="rect">
            <a:avLst/>
          </a:prstGeom>
          <a:noFill/>
          <a:ln>
            <a:noFill/>
          </a:ln>
        </p:spPr>
        <p:txBody>
          <a:bodyPr spcFirstLastPara="1" wrap="square" lIns="68575" tIns="34275" rIns="68575" bIns="34275" anchor="t" anchorCtr="0">
            <a:noAutofit/>
          </a:bodyPr>
          <a:lstStyle>
            <a:lvl1pPr marL="457200" marR="0" lvl="0" indent="-285750" algn="l">
              <a:lnSpc>
                <a:spcPct val="136666"/>
              </a:lnSpc>
              <a:spcBef>
                <a:spcPts val="8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4" name="Google Shape;184;p42"/>
          <p:cNvSpPr>
            <a:spLocks noGrp="1"/>
          </p:cNvSpPr>
          <p:nvPr>
            <p:ph type="pic" idx="3"/>
          </p:nvPr>
        </p:nvSpPr>
        <p:spPr>
          <a:xfrm>
            <a:off x="628650" y="1714500"/>
            <a:ext cx="3943200" cy="25278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5"/>
        <p:cNvGrpSpPr/>
        <p:nvPr/>
      </p:nvGrpSpPr>
      <p:grpSpPr>
        <a:xfrm>
          <a:off x="0" y="0"/>
          <a:ext cx="0" cy="0"/>
          <a:chOff x="0" y="0"/>
          <a:chExt cx="0" cy="0"/>
        </a:xfrm>
      </p:grpSpPr>
      <p:sp>
        <p:nvSpPr>
          <p:cNvPr id="186" name="Google Shape;186;p43"/>
          <p:cNvSpPr txBox="1">
            <a:spLocks noGrp="1"/>
          </p:cNvSpPr>
          <p:nvPr>
            <p:ph type="title"/>
          </p:nvPr>
        </p:nvSpPr>
        <p:spPr>
          <a:xfrm>
            <a:off x="540000" y="425239"/>
            <a:ext cx="8520600" cy="453940"/>
          </a:xfrm>
          <a:prstGeom prst="rect">
            <a:avLst/>
          </a:prstGeom>
        </p:spPr>
        <p:txBody>
          <a:bodyPr spcFirstLastPara="1" wrap="square" lIns="68575" tIns="34275" rIns="68575" bIns="34275" anchor="ctr" anchorCtr="0">
            <a:spAutoFit/>
          </a:bodyPr>
          <a:lstStyle>
            <a:lvl1pPr lvl="0">
              <a:lnSpc>
                <a:spcPts val="2980"/>
              </a:lnSpc>
              <a:spcBef>
                <a:spcPts val="0"/>
              </a:spcBef>
              <a:spcAft>
                <a:spcPts val="0"/>
              </a:spcAft>
              <a:buSzPts val="1700"/>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87" name="Google Shape;187;p43"/>
          <p:cNvSpPr txBox="1">
            <a:spLocks noGrp="1"/>
          </p:cNvSpPr>
          <p:nvPr>
            <p:ph type="body" idx="1"/>
          </p:nvPr>
        </p:nvSpPr>
        <p:spPr>
          <a:xfrm>
            <a:off x="540000" y="1322408"/>
            <a:ext cx="8520600" cy="3416400"/>
          </a:xfrm>
          <a:prstGeom prst="rect">
            <a:avLst/>
          </a:prstGeom>
          <a:noFill/>
          <a:ln>
            <a:noFill/>
          </a:ln>
        </p:spPr>
        <p:txBody>
          <a:bodyPr spcFirstLastPara="1" wrap="square" lIns="68575" tIns="68575" rIns="68575" bIns="68575" anchor="t" anchorCtr="0">
            <a:noAutofit/>
          </a:bodyPr>
          <a:lstStyle>
            <a:lvl1pPr marL="158750" lvl="0" indent="0" algn="l">
              <a:spcBef>
                <a:spcPts val="0"/>
              </a:spcBef>
              <a:spcAft>
                <a:spcPts val="800"/>
              </a:spcAft>
              <a:buSzPts val="1100"/>
              <a:buNone/>
              <a:defRPr sz="1400">
                <a:solidFill>
                  <a:schemeClr val="tx1">
                    <a:lumMod val="65000"/>
                    <a:lumOff val="35000"/>
                  </a:schemeClr>
                </a:solidFill>
                <a:latin typeface="+mn-lt"/>
              </a:defRPr>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
        <p:nvSpPr>
          <p:cNvPr id="188" name="Google Shape;188;p4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2" name="Google Shape;142;p35"/>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8C8C8C"/>
                </a:solidFill>
                <a:latin typeface="Arial"/>
                <a:ea typeface="Arial"/>
                <a:cs typeface="Arial"/>
                <a:sym typeface="Arial"/>
              </a:defRPr>
            </a:lvl1pPr>
            <a:lvl2pPr marL="0" marR="0" lvl="1" indent="0" algn="r">
              <a:spcBef>
                <a:spcPts val="0"/>
              </a:spcBef>
              <a:buNone/>
              <a:defRPr sz="900" b="0" i="0" u="none" strike="noStrike" cap="none">
                <a:solidFill>
                  <a:srgbClr val="8C8C8C"/>
                </a:solidFill>
                <a:latin typeface="Arial"/>
                <a:ea typeface="Arial"/>
                <a:cs typeface="Arial"/>
                <a:sym typeface="Arial"/>
              </a:defRPr>
            </a:lvl2pPr>
            <a:lvl3pPr marL="0" marR="0" lvl="2" indent="0" algn="r">
              <a:spcBef>
                <a:spcPts val="0"/>
              </a:spcBef>
              <a:buNone/>
              <a:defRPr sz="900" b="0" i="0" u="none" strike="noStrike" cap="none">
                <a:solidFill>
                  <a:srgbClr val="8C8C8C"/>
                </a:solidFill>
                <a:latin typeface="Arial"/>
                <a:ea typeface="Arial"/>
                <a:cs typeface="Arial"/>
                <a:sym typeface="Arial"/>
              </a:defRPr>
            </a:lvl3pPr>
            <a:lvl4pPr marL="0" marR="0" lvl="3" indent="0" algn="r">
              <a:spcBef>
                <a:spcPts val="0"/>
              </a:spcBef>
              <a:buNone/>
              <a:defRPr sz="900" b="0" i="0" u="none" strike="noStrike" cap="none">
                <a:solidFill>
                  <a:srgbClr val="8C8C8C"/>
                </a:solidFill>
                <a:latin typeface="Arial"/>
                <a:ea typeface="Arial"/>
                <a:cs typeface="Arial"/>
                <a:sym typeface="Arial"/>
              </a:defRPr>
            </a:lvl4pPr>
            <a:lvl5pPr marL="0" marR="0" lvl="4" indent="0" algn="r">
              <a:spcBef>
                <a:spcPts val="0"/>
              </a:spcBef>
              <a:buNone/>
              <a:defRPr sz="900" b="0" i="0" u="none" strike="noStrike" cap="none">
                <a:solidFill>
                  <a:srgbClr val="8C8C8C"/>
                </a:solidFill>
                <a:latin typeface="Arial"/>
                <a:ea typeface="Arial"/>
                <a:cs typeface="Arial"/>
                <a:sym typeface="Arial"/>
              </a:defRPr>
            </a:lvl5pPr>
            <a:lvl6pPr marL="0" marR="0" lvl="5" indent="0" algn="r">
              <a:spcBef>
                <a:spcPts val="0"/>
              </a:spcBef>
              <a:buNone/>
              <a:defRPr sz="900" b="0" i="0" u="none" strike="noStrike" cap="none">
                <a:solidFill>
                  <a:srgbClr val="8C8C8C"/>
                </a:solidFill>
                <a:latin typeface="Arial"/>
                <a:ea typeface="Arial"/>
                <a:cs typeface="Arial"/>
                <a:sym typeface="Arial"/>
              </a:defRPr>
            </a:lvl6pPr>
            <a:lvl7pPr marL="0" marR="0" lvl="6" indent="0" algn="r">
              <a:spcBef>
                <a:spcPts val="0"/>
              </a:spcBef>
              <a:buNone/>
              <a:defRPr sz="900" b="0" i="0" u="none" strike="noStrike" cap="none">
                <a:solidFill>
                  <a:srgbClr val="8C8C8C"/>
                </a:solidFill>
                <a:latin typeface="Arial"/>
                <a:ea typeface="Arial"/>
                <a:cs typeface="Arial"/>
                <a:sym typeface="Arial"/>
              </a:defRPr>
            </a:lvl7pPr>
            <a:lvl8pPr marL="0" marR="0" lvl="7" indent="0" algn="r">
              <a:spcBef>
                <a:spcPts val="0"/>
              </a:spcBef>
              <a:buNone/>
              <a:defRPr sz="900" b="0" i="0" u="none" strike="noStrike" cap="none">
                <a:solidFill>
                  <a:srgbClr val="8C8C8C"/>
                </a:solidFill>
                <a:latin typeface="Arial"/>
                <a:ea typeface="Arial"/>
                <a:cs typeface="Arial"/>
                <a:sym typeface="Arial"/>
              </a:defRPr>
            </a:lvl8pPr>
            <a:lvl9pPr marL="0" marR="0" lvl="8" indent="0" algn="r">
              <a:spcBef>
                <a:spcPts val="0"/>
              </a:spcBef>
              <a:buNone/>
              <a:defRPr sz="900" b="0" i="0" u="none" strike="noStrike" cap="none">
                <a:solidFill>
                  <a:srgbClr val="8C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3" name="Google Shape;143;p3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0" y="363182"/>
            <a:ext cx="182880" cy="453225"/>
          </a:xfrm>
          <a:prstGeom prst="rect">
            <a:avLst/>
          </a:prstGeom>
          <a:noFill/>
          <a:ln>
            <a:noFill/>
          </a:ln>
        </p:spPr>
      </p:pic>
      <p:sp>
        <p:nvSpPr>
          <p:cNvPr id="4" name="Title Placeholder 3">
            <a:extLst>
              <a:ext uri="{FF2B5EF4-FFF2-40B4-BE49-F238E27FC236}">
                <a16:creationId xmlns:a16="http://schemas.microsoft.com/office/drawing/2014/main" id="{23F41EF5-047B-C0FF-681B-AAA9A696A60B}"/>
              </a:ext>
            </a:extLst>
          </p:cNvPr>
          <p:cNvSpPr>
            <a:spLocks noGrp="1"/>
          </p:cNvSpPr>
          <p:nvPr>
            <p:ph type="title"/>
          </p:nvPr>
        </p:nvSpPr>
        <p:spPr>
          <a:xfrm>
            <a:off x="511315" y="102337"/>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5" name="Google Shape;191;p44">
            <a:extLst>
              <a:ext uri="{FF2B5EF4-FFF2-40B4-BE49-F238E27FC236}">
                <a16:creationId xmlns:a16="http://schemas.microsoft.com/office/drawing/2014/main" id="{87BF7C7D-099F-5413-B0B3-46961ADC2BF2}"/>
              </a:ext>
            </a:extLst>
          </p:cNvPr>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228600" algn="l">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L="914400" marR="0" lvl="1" indent="-228600" algn="l">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L="1371600" marR="0" lvl="2" indent="-228600" algn="l">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L="1828800" marR="0" lvl="3" indent="-228600" algn="l">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L="2286000" marR="0" lvl="4" indent="-228600" algn="l">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emf"/><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hyperlink" Target="https://www.who.int/publications/i/item/9789240089006" TargetMode="External"/><Relationship Id="rId5" Type="http://schemas.openxmlformats.org/officeDocument/2006/relationships/hyperlink" Target="https://www.who.int/publications/i/item/9789240088740" TargetMode="External"/><Relationship Id="rId4" Type="http://schemas.openxmlformats.org/officeDocument/2006/relationships/hyperlink" Target="https://www.who.int/publications/i/item/9789240113992"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comments" Target="../comments/commen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hyperlink" Target="http://washresources.or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hyperlink" Target="https://washdata.org/reports/jmp-2025-wash-households" TargetMode="Externa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hyperlink" Target="https://www.unwater.org/news/un-water-glaas-2025-report" TargetMode="External"/><Relationship Id="rId4" Type="http://schemas.openxmlformats.org/officeDocument/2006/relationships/hyperlink" Target="https://washdata.org/sites/default/files/2020-10/JMP-2020-water-quality-testing-household-surveys.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0.e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3" name="Picture 2" descr="A blue background with a blue and white background&#10;&#10;Description automatically generated">
            <a:extLst>
              <a:ext uri="{FF2B5EF4-FFF2-40B4-BE49-F238E27FC236}">
                <a16:creationId xmlns:a16="http://schemas.microsoft.com/office/drawing/2014/main" id="{392CEE47-9DD4-B9B9-89FD-A263C681A0B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81" name="Google Shape;281;p56"/>
          <p:cNvSpPr txBox="1"/>
          <p:nvPr/>
        </p:nvSpPr>
        <p:spPr>
          <a:xfrm>
            <a:off x="444855" y="383223"/>
            <a:ext cx="5368115" cy="2159169"/>
          </a:xfrm>
          <a:prstGeom prst="rect">
            <a:avLst/>
          </a:prstGeom>
          <a:noFill/>
          <a:ln>
            <a:noFill/>
          </a:ln>
        </p:spPr>
        <p:txBody>
          <a:bodyPr spcFirstLastPara="1" wrap="square" lIns="68575" tIns="68575" rIns="68575" bIns="68575" anchor="t" anchorCtr="0">
            <a:noAutofit/>
          </a:bodyPr>
          <a:lstStyle/>
          <a:p>
            <a:pPr marL="0" marR="0" lvl="0" indent="0" algn="l" rtl="0">
              <a:lnSpc>
                <a:spcPts val="3300"/>
              </a:lnSpc>
              <a:spcBef>
                <a:spcPts val="800"/>
              </a:spcBef>
              <a:spcAft>
                <a:spcPts val="0"/>
              </a:spcAft>
              <a:buClr>
                <a:srgbClr val="000000"/>
              </a:buClr>
              <a:buSzPts val="1400"/>
              <a:buFont typeface="Arial"/>
              <a:buNone/>
            </a:pPr>
            <a:r>
              <a:rPr lang="es-ES" sz="3000" b="1" dirty="0">
                <a:solidFill>
                  <a:schemeClr val="lt1"/>
                </a:solidFill>
                <a:latin typeface="Lato Black" panose="020F0502020204030203" pitchFamily="34" charset="77"/>
                <a:ea typeface="Lato"/>
                <a:cs typeface="Lato"/>
                <a:sym typeface="Lato"/>
              </a:rPr>
              <a:t>Informes globales recientes respaldan el tratamiento y almacenamiento seguro del agua en los hogares (TANDAS).</a:t>
            </a:r>
            <a:endParaRPr lang="en" sz="3000" b="1" spc="90" dirty="0">
              <a:solidFill>
                <a:schemeClr val="lt1"/>
              </a:solidFill>
              <a:latin typeface="Lato Black" panose="020F0502020204030203" pitchFamily="34" charset="77"/>
              <a:ea typeface="Lato"/>
              <a:cs typeface="Lato"/>
              <a:sym typeface="Lato"/>
            </a:endParaRPr>
          </a:p>
        </p:txBody>
      </p:sp>
      <p:pic>
        <p:nvPicPr>
          <p:cNvPr id="5" name="Picture 4" descr="A black and white sign with white text&#10;&#10;Description automatically generated">
            <a:extLst>
              <a:ext uri="{FF2B5EF4-FFF2-40B4-BE49-F238E27FC236}">
                <a16:creationId xmlns:a16="http://schemas.microsoft.com/office/drawing/2014/main" id="{95ED98CE-5FE0-0912-1184-04150D1EE3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7107" y="3713438"/>
            <a:ext cx="1742038" cy="620376"/>
          </a:xfrm>
          <a:prstGeom prst="rect">
            <a:avLst/>
          </a:prstGeom>
        </p:spPr>
      </p:pic>
      <p:sp>
        <p:nvSpPr>
          <p:cNvPr id="6" name="TextBox 5">
            <a:extLst>
              <a:ext uri="{FF2B5EF4-FFF2-40B4-BE49-F238E27FC236}">
                <a16:creationId xmlns:a16="http://schemas.microsoft.com/office/drawing/2014/main" id="{4B29EDF8-79ED-8673-72D1-A50BBB68B8A2}"/>
              </a:ext>
            </a:extLst>
          </p:cNvPr>
          <p:cNvSpPr txBox="1"/>
          <p:nvPr/>
        </p:nvSpPr>
        <p:spPr>
          <a:xfrm>
            <a:off x="444855" y="3111836"/>
            <a:ext cx="4359729" cy="1626086"/>
          </a:xfrm>
          <a:prstGeom prst="rect">
            <a:avLst/>
          </a:prstGeom>
          <a:noFill/>
        </p:spPr>
        <p:txBody>
          <a:bodyPr wrap="square" rtlCol="0">
            <a:spAutoFit/>
          </a:bodyPr>
          <a:lstStyle/>
          <a:p>
            <a:pPr lvl="0">
              <a:spcBef>
                <a:spcPts val="800"/>
              </a:spcBef>
              <a:spcAft>
                <a:spcPts val="1200"/>
              </a:spcAft>
              <a:buSzPts val="1400"/>
            </a:pPr>
            <a:r>
              <a:rPr lang="es-ES" sz="2300" b="1" dirty="0">
                <a:solidFill>
                  <a:schemeClr val="lt1"/>
                </a:solidFill>
                <a:latin typeface="Lato Semibold" panose="020F0502020204030203" pitchFamily="34" charset="77"/>
                <a:ea typeface="Lato"/>
                <a:cs typeface="Lato"/>
                <a:sym typeface="Lato"/>
              </a:rPr>
              <a:t>El agua potable en el hogar/punto de uso es fundamental.</a:t>
            </a:r>
            <a:endParaRPr lang="en-CA" sz="2300" b="1" dirty="0">
              <a:solidFill>
                <a:schemeClr val="lt1"/>
              </a:solidFill>
              <a:latin typeface="Lato Semibold" panose="020F0502020204030203" pitchFamily="34" charset="77"/>
              <a:ea typeface="Lato"/>
              <a:cs typeface="Lato"/>
              <a:sym typeface="Lato"/>
            </a:endParaRPr>
          </a:p>
          <a:p>
            <a:pPr marL="0" marR="0" lvl="0" indent="0" algn="l" rtl="0">
              <a:lnSpc>
                <a:spcPct val="100000"/>
              </a:lnSpc>
              <a:spcBef>
                <a:spcPts val="800"/>
              </a:spcBef>
              <a:spcAft>
                <a:spcPts val="800"/>
              </a:spcAft>
              <a:buClr>
                <a:srgbClr val="000000"/>
              </a:buClr>
              <a:buSzPts val="1400"/>
              <a:buFont typeface="Arial"/>
              <a:buNone/>
            </a:pPr>
            <a:r>
              <a:rPr lang="es-ES" dirty="0">
                <a:solidFill>
                  <a:schemeClr val="lt1"/>
                </a:solidFill>
                <a:latin typeface="Lato"/>
                <a:ea typeface="Lato"/>
                <a:cs typeface="Lato"/>
                <a:sym typeface="Lato"/>
              </a:rPr>
              <a:t>Reunión de la red HWTS - Marzo de 2026</a:t>
            </a:r>
            <a:endParaRPr lang="en-US" dirty="0"/>
          </a:p>
        </p:txBody>
      </p:sp>
      <p:cxnSp>
        <p:nvCxnSpPr>
          <p:cNvPr id="8" name="Straight Connector 7">
            <a:extLst>
              <a:ext uri="{FF2B5EF4-FFF2-40B4-BE49-F238E27FC236}">
                <a16:creationId xmlns:a16="http://schemas.microsoft.com/office/drawing/2014/main" id="{43FE0655-0251-FA2E-3C52-BA0EC9120C09}"/>
              </a:ext>
            </a:extLst>
          </p:cNvPr>
          <p:cNvCxnSpPr/>
          <p:nvPr/>
        </p:nvCxnSpPr>
        <p:spPr>
          <a:xfrm>
            <a:off x="444855" y="2686050"/>
            <a:ext cx="562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2"/>
          <p:cNvSpPr txBox="1">
            <a:spLocks noGrp="1"/>
          </p:cNvSpPr>
          <p:nvPr>
            <p:ph type="title"/>
          </p:nvPr>
        </p:nvSpPr>
        <p:spPr>
          <a:xfrm>
            <a:off x="540000" y="160934"/>
            <a:ext cx="7975320" cy="807883"/>
          </a:xfrm>
          <a:prstGeom prst="rect">
            <a:avLst/>
          </a:prstGeom>
        </p:spPr>
        <p:txBody>
          <a:bodyPr spcFirstLastPara="1" wrap="square" lIns="68575" tIns="34275" rIns="68575" bIns="34275" anchor="ctr" anchorCtr="0">
            <a:spAutoFit/>
          </a:bodyPr>
          <a:lstStyle/>
          <a:p>
            <a:pPr lvl="0">
              <a:lnSpc>
                <a:spcPct val="100000"/>
              </a:lnSpc>
            </a:pPr>
            <a:r>
              <a:rPr lang="es-ES" b="0" spc="30" dirty="0">
                <a:solidFill>
                  <a:srgbClr val="2B95B8"/>
                </a:solidFill>
                <a:latin typeface="Lato Black" panose="020F0502020204030203" pitchFamily="34" charset="77"/>
                <a:ea typeface="Lato"/>
                <a:cs typeface="Lato"/>
                <a:sym typeface="Lato"/>
              </a:rPr>
              <a:t>La </a:t>
            </a:r>
            <a:r>
              <a:rPr lang="es-ES" b="0" spc="30" dirty="0" err="1">
                <a:solidFill>
                  <a:srgbClr val="2B95B8"/>
                </a:solidFill>
                <a:latin typeface="Lato Black" panose="020F0502020204030203" pitchFamily="34" charset="77"/>
                <a:ea typeface="Lato"/>
                <a:cs typeface="Lato"/>
                <a:sym typeface="Lato"/>
              </a:rPr>
              <a:t>recontaminación</a:t>
            </a:r>
            <a:r>
              <a:rPr lang="es-ES" b="0" spc="30" dirty="0">
                <a:solidFill>
                  <a:srgbClr val="2B95B8"/>
                </a:solidFill>
                <a:latin typeface="Lato Black" panose="020F0502020204030203" pitchFamily="34" charset="77"/>
                <a:ea typeface="Lato"/>
                <a:cs typeface="Lato"/>
                <a:sym typeface="Lato"/>
              </a:rPr>
              <a:t> del agua es un problema generalizado </a:t>
            </a:r>
            <a:r>
              <a:rPr lang="en" sz="1100" dirty="0">
                <a:solidFill>
                  <a:srgbClr val="2B95B8"/>
                </a:solidFill>
                <a:latin typeface="Lato Black" panose="020F0502020204030203" pitchFamily="34" charset="77"/>
                <a:ea typeface="Lato"/>
                <a:cs typeface="Lato"/>
                <a:sym typeface="Lato"/>
              </a:rPr>
              <a:t>[ 2/2 ]</a:t>
            </a:r>
            <a:endParaRPr sz="1100" dirty="0">
              <a:solidFill>
                <a:srgbClr val="2B95B8"/>
              </a:solidFill>
              <a:latin typeface="Lato Black" panose="020F0502020204030203" pitchFamily="34" charset="77"/>
              <a:ea typeface="Lato"/>
              <a:cs typeface="Lato"/>
              <a:sym typeface="Lato"/>
            </a:endParaRPr>
          </a:p>
        </p:txBody>
      </p:sp>
      <p:sp>
        <p:nvSpPr>
          <p:cNvPr id="350" name="Google Shape;350;p62"/>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pic>
        <p:nvPicPr>
          <p:cNvPr id="358" name="Google Shape;358;p6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8650" y="1602864"/>
            <a:ext cx="5004000" cy="3240000"/>
          </a:xfrm>
          <a:prstGeom prst="rect">
            <a:avLst/>
          </a:prstGeom>
          <a:noFill/>
          <a:ln>
            <a:noFill/>
          </a:ln>
        </p:spPr>
      </p:pic>
      <p:sp>
        <p:nvSpPr>
          <p:cNvPr id="2" name="Google Shape;337;p61">
            <a:extLst>
              <a:ext uri="{FF2B5EF4-FFF2-40B4-BE49-F238E27FC236}">
                <a16:creationId xmlns:a16="http://schemas.microsoft.com/office/drawing/2014/main" id="{8B64E17F-D5CE-BD0E-4504-964583227A59}"/>
              </a:ext>
            </a:extLst>
          </p:cNvPr>
          <p:cNvSpPr txBox="1">
            <a:spLocks/>
          </p:cNvSpPr>
          <p:nvPr/>
        </p:nvSpPr>
        <p:spPr>
          <a:xfrm>
            <a:off x="846000" y="1080000"/>
            <a:ext cx="8233932" cy="315441"/>
          </a:xfrm>
          <a:prstGeom prst="rect">
            <a:avLst/>
          </a:prstGeom>
        </p:spPr>
        <p:txBody>
          <a:bodyPr spcFirstLastPara="1" vert="horz" wrap="square" lIns="68575" tIns="34275" rIns="68575" bIns="34275" rtlCol="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dirty="0">
                <a:solidFill>
                  <a:schemeClr val="tx1">
                    <a:lumMod val="65000"/>
                    <a:lumOff val="35000"/>
                  </a:schemeClr>
                </a:solidFill>
                <a:latin typeface="Lato"/>
                <a:ea typeface="Lato"/>
                <a:cs typeface="Lato"/>
                <a:sym typeface="Lato"/>
              </a:rPr>
              <a:t>Avances en materia de agua potable, saneamiento e higiene en los hogares </a:t>
            </a:r>
            <a:r>
              <a:rPr lang="en-CA" sz="1600" dirty="0">
                <a:solidFill>
                  <a:schemeClr val="tx1">
                    <a:lumMod val="65000"/>
                    <a:lumOff val="35000"/>
                  </a:schemeClr>
                </a:solidFill>
                <a:latin typeface="Lato"/>
                <a:ea typeface="Lato"/>
                <a:cs typeface="Lato"/>
                <a:sym typeface="Lato"/>
              </a:rPr>
              <a:t>- </a:t>
            </a:r>
            <a:r>
              <a:rPr lang="en-CA" sz="1200" i="1" dirty="0">
                <a:solidFill>
                  <a:schemeClr val="tx1">
                    <a:lumMod val="65000"/>
                    <a:lumOff val="35000"/>
                  </a:schemeClr>
                </a:solidFill>
                <a:latin typeface="Lato"/>
                <a:ea typeface="Lato"/>
                <a:cs typeface="Lato"/>
                <a:sym typeface="Lato"/>
              </a:rPr>
              <a:t>JMP, 2025</a:t>
            </a:r>
          </a:p>
        </p:txBody>
      </p:sp>
      <p:grpSp>
        <p:nvGrpSpPr>
          <p:cNvPr id="3" name="Group 2">
            <a:extLst>
              <a:ext uri="{FF2B5EF4-FFF2-40B4-BE49-F238E27FC236}">
                <a16:creationId xmlns:a16="http://schemas.microsoft.com/office/drawing/2014/main" id="{2796342C-1C5F-6C25-4475-7B90AFD8AD2F}"/>
              </a:ext>
            </a:extLst>
          </p:cNvPr>
          <p:cNvGrpSpPr/>
          <p:nvPr/>
        </p:nvGrpSpPr>
        <p:grpSpPr>
          <a:xfrm>
            <a:off x="5953931" y="1676890"/>
            <a:ext cx="1664895" cy="2958019"/>
            <a:chOff x="5953931" y="1676890"/>
            <a:chExt cx="1664895" cy="2958019"/>
          </a:xfrm>
        </p:grpSpPr>
        <p:pic>
          <p:nvPicPr>
            <p:cNvPr id="4" name="Google Shape;338;p61">
              <a:extLst>
                <a:ext uri="{FF2B5EF4-FFF2-40B4-BE49-F238E27FC236}">
                  <a16:creationId xmlns:a16="http://schemas.microsoft.com/office/drawing/2014/main" id="{E188BBC8-F1AB-37B6-05B4-582C8C1DFB9F}"/>
                </a:ext>
              </a:extLst>
            </p:cNvPr>
            <p:cNvPicPr preferRelativeResize="0"/>
            <p:nvPr/>
          </p:nvPicPr>
          <p:blipFill>
            <a:blip r:embed="rId5">
              <a:alphaModFix/>
            </a:blip>
            <a:stretch>
              <a:fillRect/>
            </a:stretch>
          </p:blipFill>
          <p:spPr>
            <a:xfrm>
              <a:off x="5999651" y="2521653"/>
              <a:ext cx="971550" cy="381000"/>
            </a:xfrm>
            <a:prstGeom prst="rect">
              <a:avLst/>
            </a:prstGeom>
            <a:noFill/>
            <a:ln>
              <a:noFill/>
            </a:ln>
          </p:spPr>
        </p:pic>
        <p:pic>
          <p:nvPicPr>
            <p:cNvPr id="5" name="Google Shape;339;p61">
              <a:extLst>
                <a:ext uri="{FF2B5EF4-FFF2-40B4-BE49-F238E27FC236}">
                  <a16:creationId xmlns:a16="http://schemas.microsoft.com/office/drawing/2014/main" id="{17BEBB36-5897-F480-71DC-6826BE824408}"/>
                </a:ext>
              </a:extLst>
            </p:cNvPr>
            <p:cNvPicPr preferRelativeResize="0"/>
            <p:nvPr/>
          </p:nvPicPr>
          <p:blipFill>
            <a:blip r:embed="rId6">
              <a:alphaModFix/>
            </a:blip>
            <a:stretch>
              <a:fillRect/>
            </a:stretch>
          </p:blipFill>
          <p:spPr>
            <a:xfrm>
              <a:off x="5972219" y="3031300"/>
              <a:ext cx="1514475" cy="314325"/>
            </a:xfrm>
            <a:prstGeom prst="rect">
              <a:avLst/>
            </a:prstGeom>
            <a:noFill/>
            <a:ln>
              <a:noFill/>
            </a:ln>
          </p:spPr>
        </p:pic>
        <p:pic>
          <p:nvPicPr>
            <p:cNvPr id="6" name="Google Shape;340;p61">
              <a:extLst>
                <a:ext uri="{FF2B5EF4-FFF2-40B4-BE49-F238E27FC236}">
                  <a16:creationId xmlns:a16="http://schemas.microsoft.com/office/drawing/2014/main" id="{2479F1AC-7B4E-F96F-2A03-A5A5B3F642AB}"/>
                </a:ext>
              </a:extLst>
            </p:cNvPr>
            <p:cNvPicPr preferRelativeResize="0"/>
            <p:nvPr/>
          </p:nvPicPr>
          <p:blipFill>
            <a:blip r:embed="rId7">
              <a:alphaModFix/>
            </a:blip>
            <a:stretch>
              <a:fillRect/>
            </a:stretch>
          </p:blipFill>
          <p:spPr>
            <a:xfrm>
              <a:off x="5981363" y="3474272"/>
              <a:ext cx="1295400" cy="295275"/>
            </a:xfrm>
            <a:prstGeom prst="rect">
              <a:avLst/>
            </a:prstGeom>
            <a:noFill/>
            <a:ln>
              <a:noFill/>
            </a:ln>
          </p:spPr>
        </p:pic>
        <p:pic>
          <p:nvPicPr>
            <p:cNvPr id="7" name="Google Shape;341;p61">
              <a:extLst>
                <a:ext uri="{FF2B5EF4-FFF2-40B4-BE49-F238E27FC236}">
                  <a16:creationId xmlns:a16="http://schemas.microsoft.com/office/drawing/2014/main" id="{BA0CBDB2-6931-C3D0-AB02-571755F9E3F8}"/>
                </a:ext>
              </a:extLst>
            </p:cNvPr>
            <p:cNvPicPr preferRelativeResize="0"/>
            <p:nvPr/>
          </p:nvPicPr>
          <p:blipFill>
            <a:blip r:embed="rId8">
              <a:alphaModFix/>
            </a:blip>
            <a:stretch>
              <a:fillRect/>
            </a:stretch>
          </p:blipFill>
          <p:spPr>
            <a:xfrm>
              <a:off x="5963075" y="3898194"/>
              <a:ext cx="1552575" cy="323850"/>
            </a:xfrm>
            <a:prstGeom prst="rect">
              <a:avLst/>
            </a:prstGeom>
            <a:noFill/>
            <a:ln>
              <a:noFill/>
            </a:ln>
          </p:spPr>
        </p:pic>
        <p:pic>
          <p:nvPicPr>
            <p:cNvPr id="8" name="Google Shape;342;p61">
              <a:extLst>
                <a:ext uri="{FF2B5EF4-FFF2-40B4-BE49-F238E27FC236}">
                  <a16:creationId xmlns:a16="http://schemas.microsoft.com/office/drawing/2014/main" id="{7339F915-129F-B171-A20A-7C7F0F3C34FD}"/>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999651" y="4350692"/>
              <a:ext cx="1619175" cy="284217"/>
            </a:xfrm>
            <a:prstGeom prst="rect">
              <a:avLst/>
            </a:prstGeom>
            <a:noFill/>
            <a:ln>
              <a:noFill/>
            </a:ln>
          </p:spPr>
        </p:pic>
        <p:sp>
          <p:nvSpPr>
            <p:cNvPr id="9" name="Google Shape;343;p61">
              <a:extLst>
                <a:ext uri="{FF2B5EF4-FFF2-40B4-BE49-F238E27FC236}">
                  <a16:creationId xmlns:a16="http://schemas.microsoft.com/office/drawing/2014/main" id="{75113E4C-7D38-CFB7-2EE2-F397C99A69D5}"/>
                </a:ext>
              </a:extLst>
            </p:cNvPr>
            <p:cNvSpPr txBox="1"/>
            <p:nvPr/>
          </p:nvSpPr>
          <p:spPr>
            <a:xfrm>
              <a:off x="5953931" y="1676890"/>
              <a:ext cx="1514400" cy="714600"/>
            </a:xfrm>
            <a:prstGeom prst="rect">
              <a:avLst/>
            </a:prstGeom>
            <a:noFill/>
            <a:ln>
              <a:noFill/>
            </a:ln>
          </p:spPr>
          <p:txBody>
            <a:bodyPr spcFirstLastPara="1" wrap="square" lIns="91425" tIns="91425" rIns="91425" bIns="91425" anchor="t" anchorCtr="0">
              <a:noAutofit/>
            </a:bodyPr>
            <a:lstStyle/>
            <a:p>
              <a:pPr lvl="0">
                <a:lnSpc>
                  <a:spcPts val="1640"/>
                </a:lnSpc>
              </a:pPr>
              <a:r>
                <a:rPr lang="es-ES" sz="1200" dirty="0">
                  <a:solidFill>
                    <a:schemeClr val="tx1">
                      <a:lumMod val="65000"/>
                      <a:lumOff val="35000"/>
                    </a:schemeClr>
                  </a:solidFill>
                  <a:latin typeface="Lato"/>
                  <a:ea typeface="Lato"/>
                  <a:cs typeface="Lato"/>
                  <a:sym typeface="Lato"/>
                </a:rPr>
                <a:t>Niveles de riesgo de contaminación fecal (E. </a:t>
              </a:r>
              <a:r>
                <a:rPr lang="es-ES" sz="1200" dirty="0" err="1">
                  <a:solidFill>
                    <a:schemeClr val="tx1">
                      <a:lumMod val="65000"/>
                      <a:lumOff val="35000"/>
                    </a:schemeClr>
                  </a:solidFill>
                  <a:latin typeface="Lato"/>
                  <a:ea typeface="Lato"/>
                  <a:cs typeface="Lato"/>
                  <a:sym typeface="Lato"/>
                </a:rPr>
                <a:t>coli</a:t>
              </a:r>
              <a:r>
                <a:rPr lang="es-ES" sz="1200" dirty="0">
                  <a:solidFill>
                    <a:schemeClr val="tx1">
                      <a:lumMod val="65000"/>
                      <a:lumOff val="35000"/>
                    </a:schemeClr>
                  </a:solidFill>
                  <a:latin typeface="Lato"/>
                  <a:ea typeface="Lato"/>
                  <a:cs typeface="Lato"/>
                  <a:sym typeface="Lato"/>
                </a:rPr>
                <a:t> UFC/100 ml)</a:t>
              </a:r>
              <a:endParaRPr sz="1200" dirty="0">
                <a:solidFill>
                  <a:schemeClr val="tx1">
                    <a:lumMod val="65000"/>
                    <a:lumOff val="35000"/>
                  </a:schemeClr>
                </a:solidFill>
                <a:latin typeface="Lato"/>
                <a:ea typeface="Lato"/>
                <a:cs typeface="Lato"/>
                <a:sym typeface="Lato"/>
              </a:endParaRPr>
            </a:p>
          </p:txBody>
        </p:sp>
      </p:grpSp>
      <p:grpSp>
        <p:nvGrpSpPr>
          <p:cNvPr id="10" name="Group 9">
            <a:extLst>
              <a:ext uri="{FF2B5EF4-FFF2-40B4-BE49-F238E27FC236}">
                <a16:creationId xmlns:a16="http://schemas.microsoft.com/office/drawing/2014/main" id="{117253BA-9D07-4C9A-8F10-7275009C79A6}"/>
              </a:ext>
            </a:extLst>
          </p:cNvPr>
          <p:cNvGrpSpPr/>
          <p:nvPr/>
        </p:nvGrpSpPr>
        <p:grpSpPr>
          <a:xfrm>
            <a:off x="575251" y="1099220"/>
            <a:ext cx="235566" cy="276999"/>
            <a:chOff x="717300" y="1568543"/>
            <a:chExt cx="235566" cy="276999"/>
          </a:xfrm>
        </p:grpSpPr>
        <p:sp>
          <p:nvSpPr>
            <p:cNvPr id="11" name="Rounded Rectangle 10">
              <a:extLst>
                <a:ext uri="{FF2B5EF4-FFF2-40B4-BE49-F238E27FC236}">
                  <a16:creationId xmlns:a16="http://schemas.microsoft.com/office/drawing/2014/main" id="{68A05783-7AEA-9393-931C-C43FC9D0A622}"/>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TextBox 11">
              <a:extLst>
                <a:ext uri="{FF2B5EF4-FFF2-40B4-BE49-F238E27FC236}">
                  <a16:creationId xmlns:a16="http://schemas.microsoft.com/office/drawing/2014/main" id="{79A7E960-D933-5944-CB77-4E02E2210E27}"/>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
        <p:nvSpPr>
          <p:cNvPr id="15" name="Rectangle 14">
            <a:extLst>
              <a:ext uri="{FF2B5EF4-FFF2-40B4-BE49-F238E27FC236}">
                <a16:creationId xmlns:a16="http://schemas.microsoft.com/office/drawing/2014/main" id="{F94A124E-8619-95C8-69BE-28B8EDA86C56}"/>
              </a:ext>
            </a:extLst>
          </p:cNvPr>
          <p:cNvSpPr/>
          <p:nvPr/>
        </p:nvSpPr>
        <p:spPr>
          <a:xfrm>
            <a:off x="1367942" y="2121408"/>
            <a:ext cx="4264708" cy="9274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Google Shape;378;p64"/>
          <p:cNvSpPr txBox="1">
            <a:spLocks noGrp="1"/>
          </p:cNvSpPr>
          <p:nvPr>
            <p:ph type="title"/>
          </p:nvPr>
        </p:nvSpPr>
        <p:spPr>
          <a:xfrm>
            <a:off x="540000" y="336071"/>
            <a:ext cx="8299200" cy="438551"/>
          </a:xfrm>
          <a:prstGeom prst="rect">
            <a:avLst/>
          </a:prstGeom>
        </p:spPr>
        <p:txBody>
          <a:bodyPr spcFirstLastPara="1" wrap="square" lIns="68575" tIns="34275" rIns="68575" bIns="34275" anchor="ctr" anchorCtr="0">
            <a:spAutoFit/>
          </a:bodyPr>
          <a:lstStyle/>
          <a:p>
            <a:pPr lvl="0">
              <a:lnSpc>
                <a:spcPct val="100000"/>
              </a:lnSpc>
            </a:pPr>
            <a:r>
              <a:rPr lang="es-ES" b="0" spc="30" dirty="0">
                <a:solidFill>
                  <a:srgbClr val="2B95B8"/>
                </a:solidFill>
                <a:latin typeface="Lato Black" panose="020F0502020204030203" pitchFamily="34" charset="77"/>
                <a:ea typeface="Lato"/>
                <a:cs typeface="Lato"/>
                <a:sym typeface="Lato"/>
              </a:rPr>
              <a:t>La </a:t>
            </a:r>
            <a:r>
              <a:rPr lang="es-ES" b="0" spc="30" dirty="0" err="1">
                <a:solidFill>
                  <a:srgbClr val="2B95B8"/>
                </a:solidFill>
                <a:latin typeface="Lato Black" panose="020F0502020204030203" pitchFamily="34" charset="77"/>
                <a:ea typeface="Lato"/>
                <a:cs typeface="Lato"/>
                <a:sym typeface="Lato"/>
              </a:rPr>
              <a:t>recontaminación</a:t>
            </a:r>
            <a:r>
              <a:rPr lang="es-ES" b="0" spc="30" dirty="0">
                <a:solidFill>
                  <a:srgbClr val="2B95B8"/>
                </a:solidFill>
                <a:latin typeface="Lato Black" panose="020F0502020204030203" pitchFamily="34" charset="77"/>
                <a:ea typeface="Lato"/>
                <a:cs typeface="Lato"/>
                <a:sym typeface="Lato"/>
              </a:rPr>
              <a:t> del agua es un problema generalizado</a:t>
            </a:r>
            <a:endParaRPr spc="30" dirty="0">
              <a:solidFill>
                <a:srgbClr val="2B95B8"/>
              </a:solidFill>
              <a:latin typeface="Lato Black" panose="020F0502020204030203" pitchFamily="34" charset="77"/>
              <a:ea typeface="Lato"/>
              <a:cs typeface="Lato"/>
              <a:sym typeface="Lato"/>
            </a:endParaRPr>
          </a:p>
        </p:txBody>
      </p:sp>
      <p:sp>
        <p:nvSpPr>
          <p:cNvPr id="379" name="Google Shape;379;p64"/>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
        <p:nvSpPr>
          <p:cNvPr id="380" name="Google Shape;380;p64"/>
          <p:cNvSpPr txBox="1">
            <a:spLocks noGrp="1"/>
          </p:cNvSpPr>
          <p:nvPr>
            <p:ph type="body" idx="1"/>
          </p:nvPr>
        </p:nvSpPr>
        <p:spPr>
          <a:xfrm>
            <a:off x="927462" y="2627373"/>
            <a:ext cx="3644537" cy="1154841"/>
          </a:xfrm>
          <a:prstGeom prst="rect">
            <a:avLst/>
          </a:prstGeom>
        </p:spPr>
        <p:txBody>
          <a:bodyPr spcFirstLastPara="1" wrap="square" lIns="68575" tIns="34275" rIns="68575" bIns="34275" anchor="t" anchorCtr="0">
            <a:noAutofit/>
          </a:bodyPr>
          <a:lstStyle/>
          <a:p>
            <a:pPr marL="7938" lvl="0">
              <a:lnSpc>
                <a:spcPct val="115000"/>
              </a:lnSpc>
              <a:buClr>
                <a:srgbClr val="005478"/>
              </a:buClr>
              <a:buSzPts val="1440"/>
            </a:pPr>
            <a:r>
              <a:rPr lang="es-ES" sz="1800" b="1" dirty="0">
                <a:solidFill>
                  <a:srgbClr val="005478"/>
                </a:solidFill>
                <a:latin typeface="Lato" panose="020F0502020204030203" pitchFamily="34" charset="77"/>
                <a:ea typeface="Lato"/>
                <a:cs typeface="Lato"/>
                <a:sym typeface="Lato"/>
              </a:rPr>
              <a:t>Las fuentes accesibles y disponibles NO son más propensas a estar libres de contaminación por E. </a:t>
            </a:r>
            <a:r>
              <a:rPr lang="es-ES" sz="1800" b="1" dirty="0" err="1">
                <a:solidFill>
                  <a:srgbClr val="005478"/>
                </a:solidFill>
                <a:latin typeface="Lato" panose="020F0502020204030203" pitchFamily="34" charset="77"/>
                <a:ea typeface="Lato"/>
                <a:cs typeface="Lato"/>
                <a:sym typeface="Lato"/>
              </a:rPr>
              <a:t>coli</a:t>
            </a:r>
            <a:r>
              <a:rPr lang="es-ES" sz="1800" b="1" dirty="0">
                <a:solidFill>
                  <a:srgbClr val="005478"/>
                </a:solidFill>
                <a:latin typeface="Lato" panose="020F0502020204030203" pitchFamily="34" charset="77"/>
                <a:ea typeface="Lato"/>
                <a:cs typeface="Lato"/>
                <a:sym typeface="Lato"/>
              </a:rPr>
              <a:t>.</a:t>
            </a:r>
            <a:endParaRPr sz="1440" b="0" dirty="0">
              <a:solidFill>
                <a:srgbClr val="005478"/>
              </a:solidFill>
              <a:latin typeface="Lato"/>
              <a:ea typeface="Lato"/>
              <a:cs typeface="Lato"/>
              <a:sym typeface="Lato"/>
            </a:endParaRPr>
          </a:p>
        </p:txBody>
      </p:sp>
      <p:sp>
        <p:nvSpPr>
          <p:cNvPr id="381" name="Google Shape;381;p64"/>
          <p:cNvSpPr txBox="1">
            <a:spLocks noGrp="1" noRot="1" noMove="1" noResize="1" noEditPoints="1" noAdjustHandles="1" noChangeArrowheads="1" noChangeShapeType="1"/>
          </p:cNvSpPr>
          <p:nvPr>
            <p:ph type="title" idx="4294967295"/>
          </p:nvPr>
        </p:nvSpPr>
        <p:spPr>
          <a:xfrm>
            <a:off x="540000" y="1106328"/>
            <a:ext cx="7762875" cy="954077"/>
          </a:xfrm>
          <a:prstGeom prst="rect">
            <a:avLst/>
          </a:prstGeom>
        </p:spPr>
        <p:txBody>
          <a:bodyPr spcFirstLastPara="1" wrap="square" lIns="68575" tIns="34275" rIns="68575" bIns="34275" anchor="ctr" anchorCtr="0">
            <a:spAutoFit/>
          </a:bodyPr>
          <a:lstStyle/>
          <a:p>
            <a:pPr marL="342900" lvl="0" indent="-342900">
              <a:lnSpc>
                <a:spcPts val="2080"/>
              </a:lnSpc>
              <a:spcAft>
                <a:spcPts val="600"/>
              </a:spcAft>
              <a:buClr>
                <a:schemeClr val="tx1">
                  <a:lumMod val="65000"/>
                  <a:lumOff val="35000"/>
                </a:schemeClr>
              </a:buClr>
              <a:buFont typeface="+mj-lt"/>
              <a:buAutoNum type="arabicPeriod"/>
            </a:pPr>
            <a:r>
              <a:rPr lang="es-ES" sz="1400" dirty="0">
                <a:solidFill>
                  <a:schemeClr val="tx1">
                    <a:lumMod val="65000"/>
                    <a:lumOff val="35000"/>
                  </a:schemeClr>
                </a:solidFill>
                <a:latin typeface="Lato" panose="020F0502020204030203" pitchFamily="34" charset="77"/>
                <a:ea typeface="Lato"/>
                <a:cs typeface="Lato"/>
                <a:sym typeface="Lato"/>
              </a:rPr>
              <a:t>Integración de pruebas de calidad del agua en las encuestas de hogares </a:t>
            </a:r>
            <a:r>
              <a:rPr lang="en" sz="1400" dirty="0">
                <a:solidFill>
                  <a:schemeClr val="tx1">
                    <a:lumMod val="65000"/>
                    <a:lumOff val="35000"/>
                  </a:schemeClr>
                </a:solidFill>
                <a:latin typeface="Lato" panose="020F0502020204030203" pitchFamily="34" charset="77"/>
                <a:ea typeface="Lato"/>
                <a:cs typeface="Lato"/>
                <a:sym typeface="Lato"/>
              </a:rPr>
              <a:t>- </a:t>
            </a:r>
            <a:r>
              <a:rPr lang="en" sz="1200" b="0" i="1" dirty="0">
                <a:solidFill>
                  <a:schemeClr val="tx1">
                    <a:lumMod val="65000"/>
                    <a:lumOff val="35000"/>
                  </a:schemeClr>
                </a:solidFill>
                <a:latin typeface="Lato" panose="020F0502020204030203" pitchFamily="34" charset="77"/>
                <a:ea typeface="Lato"/>
                <a:cs typeface="Lato"/>
                <a:sym typeface="Lato"/>
              </a:rPr>
              <a:t>WHO, 2020</a:t>
            </a:r>
            <a:endParaRPr sz="1200" b="0" i="1" dirty="0">
              <a:solidFill>
                <a:schemeClr val="tx1">
                  <a:lumMod val="65000"/>
                  <a:lumOff val="35000"/>
                </a:schemeClr>
              </a:solidFill>
              <a:latin typeface="Lato" panose="020F0502020204030203" pitchFamily="34" charset="77"/>
              <a:ea typeface="Lato"/>
              <a:cs typeface="Lato"/>
              <a:sym typeface="Lato"/>
            </a:endParaRPr>
          </a:p>
          <a:p>
            <a:pPr marL="342900" lvl="0" indent="-342900">
              <a:lnSpc>
                <a:spcPts val="2080"/>
              </a:lnSpc>
              <a:buClr>
                <a:schemeClr val="tx1">
                  <a:lumMod val="65000"/>
                  <a:lumOff val="35000"/>
                </a:schemeClr>
              </a:buClr>
              <a:buFont typeface="+mj-lt"/>
              <a:buAutoNum type="arabicPeriod"/>
            </a:pPr>
            <a:r>
              <a:rPr lang="es-ES" sz="1400" dirty="0">
                <a:solidFill>
                  <a:schemeClr val="tx1">
                    <a:lumMod val="65000"/>
                    <a:lumOff val="35000"/>
                  </a:schemeClr>
                </a:solidFill>
                <a:latin typeface="Lato" panose="020F0502020204030203" pitchFamily="34" charset="77"/>
                <a:ea typeface="Lato"/>
                <a:cs typeface="Lato"/>
                <a:sym typeface="Lato"/>
              </a:rPr>
              <a:t>Monitoreo de la calidad del agua potable en encuestas de hogares representativas a nivel nacional en países de ingresos bajos y medios </a:t>
            </a:r>
            <a:r>
              <a:rPr lang="en" sz="1400" dirty="0">
                <a:solidFill>
                  <a:schemeClr val="tx1">
                    <a:lumMod val="65000"/>
                    <a:lumOff val="35000"/>
                  </a:schemeClr>
                </a:solidFill>
                <a:latin typeface="Lato" panose="020F0502020204030203" pitchFamily="34" charset="77"/>
                <a:ea typeface="Lato"/>
                <a:cs typeface="Lato"/>
                <a:sym typeface="Lato"/>
              </a:rPr>
              <a:t>- </a:t>
            </a:r>
            <a:r>
              <a:rPr lang="en" sz="1200" b="0" dirty="0">
                <a:solidFill>
                  <a:schemeClr val="tx1">
                    <a:lumMod val="65000"/>
                    <a:lumOff val="35000"/>
                  </a:schemeClr>
                </a:solidFill>
                <a:latin typeface="Lato" panose="020F0502020204030203" pitchFamily="34" charset="77"/>
                <a:ea typeface="Lato"/>
                <a:cs typeface="Lato"/>
                <a:sym typeface="Lato"/>
              </a:rPr>
              <a:t>Bain et al, 2021</a:t>
            </a:r>
            <a:endParaRPr sz="1200" b="0" dirty="0">
              <a:solidFill>
                <a:schemeClr val="tx1">
                  <a:lumMod val="65000"/>
                  <a:lumOff val="35000"/>
                </a:schemeClr>
              </a:solidFill>
              <a:latin typeface="Lato" panose="020F0502020204030203" pitchFamily="34" charset="77"/>
              <a:ea typeface="Lato"/>
              <a:cs typeface="Lato"/>
              <a:sym typeface="Lato"/>
            </a:endParaRPr>
          </a:p>
        </p:txBody>
      </p:sp>
      <p:pic>
        <p:nvPicPr>
          <p:cNvPr id="4" name="Google Shape;318;p60">
            <a:extLst>
              <a:ext uri="{FF2B5EF4-FFF2-40B4-BE49-F238E27FC236}">
                <a16:creationId xmlns:a16="http://schemas.microsoft.com/office/drawing/2014/main" id="{25BC7638-414E-CDA1-C168-41E9519D5C9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63211" y="2170633"/>
            <a:ext cx="3138989" cy="2486402"/>
          </a:xfrm>
          <a:prstGeom prst="rect">
            <a:avLst/>
          </a:prstGeom>
          <a:noFill/>
          <a:ln>
            <a:noFill/>
          </a:ln>
        </p:spPr>
      </p:pic>
      <p:cxnSp>
        <p:nvCxnSpPr>
          <p:cNvPr id="6" name="Straight Connector 5">
            <a:extLst>
              <a:ext uri="{FF2B5EF4-FFF2-40B4-BE49-F238E27FC236}">
                <a16:creationId xmlns:a16="http://schemas.microsoft.com/office/drawing/2014/main" id="{5F1E80C8-9F44-F91E-542C-BEE7E896058E}"/>
              </a:ext>
            </a:extLst>
          </p:cNvPr>
          <p:cNvCxnSpPr/>
          <p:nvPr/>
        </p:nvCxnSpPr>
        <p:spPr>
          <a:xfrm>
            <a:off x="1014292" y="2635623"/>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EE277D-0060-35FC-58DE-622188B26D7E}"/>
              </a:ext>
            </a:extLst>
          </p:cNvPr>
          <p:cNvCxnSpPr/>
          <p:nvPr/>
        </p:nvCxnSpPr>
        <p:spPr>
          <a:xfrm>
            <a:off x="1014292" y="3918851"/>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0A884A7-E1F6-F403-29F7-00AE5039DFD8}"/>
              </a:ext>
            </a:extLst>
          </p:cNvPr>
          <p:cNvGrpSpPr/>
          <p:nvPr/>
        </p:nvGrpSpPr>
        <p:grpSpPr>
          <a:xfrm>
            <a:off x="576000" y="1106328"/>
            <a:ext cx="235566" cy="276999"/>
            <a:chOff x="717300" y="2352315"/>
            <a:chExt cx="235566" cy="276999"/>
          </a:xfrm>
        </p:grpSpPr>
        <p:sp>
          <p:nvSpPr>
            <p:cNvPr id="8" name="Rounded Rectangle 7">
              <a:extLst>
                <a:ext uri="{FF2B5EF4-FFF2-40B4-BE49-F238E27FC236}">
                  <a16:creationId xmlns:a16="http://schemas.microsoft.com/office/drawing/2014/main" id="{7353BE7B-DA4F-CEA3-8531-0D20E79F5C55}"/>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7D2DC9-C19B-45B0-A590-D2EAC22609B4}"/>
                </a:ext>
              </a:extLst>
            </p:cNvPr>
            <p:cNvSpPr txBox="1"/>
            <p:nvPr/>
          </p:nvSpPr>
          <p:spPr>
            <a:xfrm>
              <a:off x="717300" y="235231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2</a:t>
              </a:r>
            </a:p>
          </p:txBody>
        </p:sp>
      </p:grpSp>
      <p:grpSp>
        <p:nvGrpSpPr>
          <p:cNvPr id="13" name="Group 12">
            <a:extLst>
              <a:ext uri="{FF2B5EF4-FFF2-40B4-BE49-F238E27FC236}">
                <a16:creationId xmlns:a16="http://schemas.microsoft.com/office/drawing/2014/main" id="{53A0F735-FEF9-98F4-ADB2-4A1D5E4CCC80}"/>
              </a:ext>
            </a:extLst>
          </p:cNvPr>
          <p:cNvGrpSpPr/>
          <p:nvPr/>
        </p:nvGrpSpPr>
        <p:grpSpPr>
          <a:xfrm>
            <a:off x="576000" y="1454936"/>
            <a:ext cx="235566" cy="276999"/>
            <a:chOff x="717300" y="3323372"/>
            <a:chExt cx="235566" cy="276999"/>
          </a:xfrm>
        </p:grpSpPr>
        <p:sp>
          <p:nvSpPr>
            <p:cNvPr id="11" name="Rounded Rectangle 10">
              <a:extLst>
                <a:ext uri="{FF2B5EF4-FFF2-40B4-BE49-F238E27FC236}">
                  <a16:creationId xmlns:a16="http://schemas.microsoft.com/office/drawing/2014/main" id="{4BEB804A-03AC-763C-8FF4-AA35509FC545}"/>
                </a:ext>
              </a:extLst>
            </p:cNvPr>
            <p:cNvSpPr/>
            <p:nvPr/>
          </p:nvSpPr>
          <p:spPr>
            <a:xfrm>
              <a:off x="717300" y="3348371"/>
              <a:ext cx="235566" cy="252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7A8ED0B-A16B-45BD-9450-3B147284FF24}"/>
                </a:ext>
              </a:extLst>
            </p:cNvPr>
            <p:cNvSpPr txBox="1"/>
            <p:nvPr/>
          </p:nvSpPr>
          <p:spPr>
            <a:xfrm>
              <a:off x="717300" y="3323372"/>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3</a:t>
              </a:r>
            </a:p>
          </p:txBody>
        </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3"/>
          <p:cNvSpPr txBox="1">
            <a:spLocks noGrp="1"/>
          </p:cNvSpPr>
          <p:nvPr>
            <p:ph type="title"/>
          </p:nvPr>
        </p:nvSpPr>
        <p:spPr>
          <a:xfrm>
            <a:off x="540000" y="345600"/>
            <a:ext cx="8404708" cy="438551"/>
          </a:xfrm>
          <a:prstGeom prst="rect">
            <a:avLst/>
          </a:prstGeom>
        </p:spPr>
        <p:txBody>
          <a:bodyPr spcFirstLastPara="1" wrap="square" lIns="68575" tIns="34275" rIns="68575" bIns="34275" anchor="ctr" anchorCtr="0">
            <a:spAutoFit/>
          </a:bodyPr>
          <a:lstStyle/>
          <a:p>
            <a:pPr lvl="0">
              <a:lnSpc>
                <a:spcPct val="100000"/>
              </a:lnSpc>
            </a:pPr>
            <a:r>
              <a:rPr lang="es-ES" b="0" spc="30" dirty="0">
                <a:solidFill>
                  <a:srgbClr val="2B95B8"/>
                </a:solidFill>
                <a:latin typeface="Lato Black" panose="020F0502020204030203" pitchFamily="34" charset="77"/>
                <a:ea typeface="Lato"/>
                <a:cs typeface="Lato"/>
                <a:sym typeface="Lato"/>
              </a:rPr>
              <a:t>La </a:t>
            </a:r>
            <a:r>
              <a:rPr lang="es-ES" b="0" spc="30" dirty="0" err="1">
                <a:solidFill>
                  <a:srgbClr val="2B95B8"/>
                </a:solidFill>
                <a:latin typeface="Lato Black" panose="020F0502020204030203" pitchFamily="34" charset="77"/>
                <a:ea typeface="Lato"/>
                <a:cs typeface="Lato"/>
                <a:sym typeface="Lato"/>
              </a:rPr>
              <a:t>recontaminación</a:t>
            </a:r>
            <a:r>
              <a:rPr lang="es-ES" b="0" spc="30" dirty="0">
                <a:solidFill>
                  <a:srgbClr val="2B95B8"/>
                </a:solidFill>
                <a:latin typeface="Lato Black" panose="020F0502020204030203" pitchFamily="34" charset="77"/>
                <a:ea typeface="Lato"/>
                <a:cs typeface="Lato"/>
                <a:sym typeface="Lato"/>
              </a:rPr>
              <a:t> del agua es un problema generalizado</a:t>
            </a:r>
            <a:endParaRPr spc="30" dirty="0">
              <a:solidFill>
                <a:srgbClr val="2B95B8"/>
              </a:solidFill>
              <a:latin typeface="Lato Black" panose="020F0502020204030203" pitchFamily="34" charset="77"/>
              <a:ea typeface="Lato"/>
              <a:cs typeface="Lato"/>
              <a:sym typeface="Lato"/>
            </a:endParaRPr>
          </a:p>
        </p:txBody>
      </p:sp>
      <p:sp>
        <p:nvSpPr>
          <p:cNvPr id="366" name="Google Shape;366;p63"/>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pic>
        <p:nvPicPr>
          <p:cNvPr id="368" name="Google Shape;368;p63" descr="Make the round concrete pad larger and the arrow straighter and simple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43971" y="1985480"/>
            <a:ext cx="2063325" cy="2063325"/>
          </a:xfrm>
          <a:prstGeom prst="rect">
            <a:avLst/>
          </a:prstGeom>
          <a:noFill/>
          <a:ln>
            <a:noFill/>
          </a:ln>
        </p:spPr>
      </p:pic>
      <p:pic>
        <p:nvPicPr>
          <p:cNvPr id="369" name="Google Shape;369;p6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790469" y="2377583"/>
            <a:ext cx="1060200" cy="1329742"/>
          </a:xfrm>
          <a:prstGeom prst="rect">
            <a:avLst/>
          </a:prstGeom>
          <a:noFill/>
          <a:ln>
            <a:noFill/>
          </a:ln>
        </p:spPr>
      </p:pic>
      <p:sp>
        <p:nvSpPr>
          <p:cNvPr id="367" name="Google Shape;367;p63"/>
          <p:cNvSpPr txBox="1">
            <a:spLocks noGrp="1"/>
          </p:cNvSpPr>
          <p:nvPr>
            <p:ph type="title" idx="4294967295"/>
          </p:nvPr>
        </p:nvSpPr>
        <p:spPr>
          <a:xfrm>
            <a:off x="540000" y="1105835"/>
            <a:ext cx="7762875" cy="954077"/>
          </a:xfrm>
          <a:prstGeom prst="rect">
            <a:avLst/>
          </a:prstGeom>
        </p:spPr>
        <p:txBody>
          <a:bodyPr spcFirstLastPara="1" wrap="square" lIns="68575" tIns="34275" rIns="68575" bIns="34275" anchor="ctr" anchorCtr="0">
            <a:spAutoFit/>
          </a:bodyPr>
          <a:lstStyle/>
          <a:p>
            <a:pPr marL="342900" lvl="0" indent="-342900">
              <a:lnSpc>
                <a:spcPts val="2080"/>
              </a:lnSpc>
              <a:spcAft>
                <a:spcPts val="600"/>
              </a:spcAft>
              <a:buClr>
                <a:schemeClr val="tx1">
                  <a:lumMod val="65000"/>
                  <a:lumOff val="35000"/>
                </a:schemeClr>
              </a:buClr>
              <a:buFont typeface="+mj-lt"/>
              <a:buAutoNum type="arabicPeriod"/>
            </a:pPr>
            <a:r>
              <a:rPr lang="es-ES" sz="1400" dirty="0">
                <a:solidFill>
                  <a:schemeClr val="tx1">
                    <a:lumMod val="65000"/>
                    <a:lumOff val="35000"/>
                  </a:schemeClr>
                </a:solidFill>
                <a:latin typeface="Lato" panose="020F0502020204030203" pitchFamily="34" charset="77"/>
                <a:ea typeface="Lato"/>
                <a:cs typeface="Lato"/>
                <a:sym typeface="Lato"/>
              </a:rPr>
              <a:t>Integración de pruebas de calidad del agua en las encuestas de hogares </a:t>
            </a:r>
            <a:r>
              <a:rPr lang="en" sz="1400" dirty="0">
                <a:solidFill>
                  <a:schemeClr val="tx1">
                    <a:lumMod val="65000"/>
                    <a:lumOff val="35000"/>
                  </a:schemeClr>
                </a:solidFill>
                <a:latin typeface="Lato" panose="020F0502020204030203" pitchFamily="34" charset="77"/>
                <a:ea typeface="Lato"/>
                <a:cs typeface="Lato"/>
                <a:sym typeface="Lato"/>
              </a:rPr>
              <a:t>- </a:t>
            </a:r>
            <a:r>
              <a:rPr lang="en" sz="1200" b="0" i="1" dirty="0">
                <a:solidFill>
                  <a:schemeClr val="tx1">
                    <a:lumMod val="65000"/>
                    <a:lumOff val="35000"/>
                  </a:schemeClr>
                </a:solidFill>
                <a:latin typeface="Lato" panose="020F0502020204030203" pitchFamily="34" charset="77"/>
                <a:ea typeface="Lato"/>
                <a:cs typeface="Lato"/>
                <a:sym typeface="Lato"/>
              </a:rPr>
              <a:t>WHO, 2020</a:t>
            </a:r>
            <a:endParaRPr sz="1200" b="0" i="1" dirty="0">
              <a:solidFill>
                <a:schemeClr val="tx1">
                  <a:lumMod val="65000"/>
                  <a:lumOff val="35000"/>
                </a:schemeClr>
              </a:solidFill>
              <a:latin typeface="Lato" panose="020F0502020204030203" pitchFamily="34" charset="77"/>
              <a:ea typeface="Lato"/>
              <a:cs typeface="Lato"/>
              <a:sym typeface="Lato"/>
            </a:endParaRPr>
          </a:p>
          <a:p>
            <a:pPr marL="342900" lvl="0" indent="-342900">
              <a:lnSpc>
                <a:spcPts val="2080"/>
              </a:lnSpc>
              <a:buClr>
                <a:schemeClr val="tx1">
                  <a:lumMod val="65000"/>
                  <a:lumOff val="35000"/>
                </a:schemeClr>
              </a:buClr>
              <a:buFont typeface="+mj-lt"/>
              <a:buAutoNum type="arabicPeriod"/>
            </a:pPr>
            <a:r>
              <a:rPr lang="es-ES" sz="1400" dirty="0">
                <a:solidFill>
                  <a:schemeClr val="tx1">
                    <a:lumMod val="65000"/>
                    <a:lumOff val="35000"/>
                  </a:schemeClr>
                </a:solidFill>
                <a:latin typeface="Lato" panose="020F0502020204030203" pitchFamily="34" charset="77"/>
                <a:ea typeface="Lato"/>
                <a:cs typeface="Lato"/>
                <a:sym typeface="Lato"/>
              </a:rPr>
              <a:t>Monitoreo de la calidad del agua potable en encuestas de hogares representativas a nivel nacional en países de ingresos bajos y medios </a:t>
            </a:r>
            <a:r>
              <a:rPr lang="en" sz="1400" dirty="0">
                <a:solidFill>
                  <a:schemeClr val="tx1">
                    <a:lumMod val="65000"/>
                    <a:lumOff val="35000"/>
                  </a:schemeClr>
                </a:solidFill>
                <a:latin typeface="Lato" panose="020F0502020204030203" pitchFamily="34" charset="77"/>
                <a:ea typeface="Lato"/>
                <a:cs typeface="Lato"/>
                <a:sym typeface="Lato"/>
              </a:rPr>
              <a:t>- </a:t>
            </a:r>
            <a:r>
              <a:rPr lang="en" sz="1200" b="0" i="1" dirty="0">
                <a:solidFill>
                  <a:schemeClr val="tx1">
                    <a:lumMod val="65000"/>
                    <a:lumOff val="35000"/>
                  </a:schemeClr>
                </a:solidFill>
                <a:latin typeface="Lato" panose="020F0502020204030203" pitchFamily="34" charset="77"/>
                <a:ea typeface="Lato"/>
                <a:cs typeface="Lato"/>
                <a:sym typeface="Lato"/>
              </a:rPr>
              <a:t>Bain et al, 2021</a:t>
            </a:r>
            <a:endParaRPr sz="1200" b="0" i="1" dirty="0">
              <a:solidFill>
                <a:schemeClr val="tx1">
                  <a:lumMod val="65000"/>
                  <a:lumOff val="35000"/>
                </a:schemeClr>
              </a:solidFill>
              <a:latin typeface="Lato" panose="020F0502020204030203" pitchFamily="34" charset="77"/>
              <a:ea typeface="Lato"/>
              <a:cs typeface="Lato"/>
              <a:sym typeface="Lato"/>
            </a:endParaRPr>
          </a:p>
        </p:txBody>
      </p:sp>
      <p:sp>
        <p:nvSpPr>
          <p:cNvPr id="370" name="Google Shape;370;p63"/>
          <p:cNvSpPr txBox="1">
            <a:spLocks noGrp="1"/>
          </p:cNvSpPr>
          <p:nvPr>
            <p:ph type="body" idx="1"/>
          </p:nvPr>
        </p:nvSpPr>
        <p:spPr>
          <a:xfrm>
            <a:off x="541384" y="3833488"/>
            <a:ext cx="2668500" cy="816300"/>
          </a:xfrm>
          <a:prstGeom prst="rect">
            <a:avLst/>
          </a:prstGeom>
        </p:spPr>
        <p:txBody>
          <a:bodyPr spcFirstLastPara="1" wrap="square" lIns="68575" tIns="34275" rIns="68575" bIns="34275" anchor="t" anchorCtr="0">
            <a:noAutofit/>
          </a:bodyPr>
          <a:lstStyle/>
          <a:p>
            <a:pPr marL="0" lvl="0">
              <a:lnSpc>
                <a:spcPct val="107142"/>
              </a:lnSpc>
              <a:spcAft>
                <a:spcPts val="800"/>
              </a:spcAft>
            </a:pPr>
            <a:r>
              <a:rPr lang="es-ES" sz="1300" b="1" dirty="0" err="1">
                <a:solidFill>
                  <a:schemeClr val="accent1"/>
                </a:solidFill>
                <a:latin typeface="Lato" panose="020F0502020204030203" pitchFamily="34" charset="77"/>
                <a:ea typeface="Lato"/>
                <a:cs typeface="Lato"/>
                <a:sym typeface="Lato"/>
              </a:rPr>
              <a:t>Recontaminación</a:t>
            </a:r>
            <a:r>
              <a:rPr lang="es-ES" sz="1300" b="1" dirty="0">
                <a:solidFill>
                  <a:schemeClr val="accent1"/>
                </a:solidFill>
                <a:latin typeface="Lato" panose="020F0502020204030203" pitchFamily="34" charset="77"/>
                <a:ea typeface="Lato"/>
                <a:cs typeface="Lato"/>
                <a:sym typeface="Lato"/>
              </a:rPr>
              <a:t> generalizada entre el punto de recolección y el punto de uso.</a:t>
            </a:r>
            <a:endParaRPr sz="1300" b="1" dirty="0">
              <a:solidFill>
                <a:schemeClr val="accent1"/>
              </a:solidFill>
              <a:latin typeface="Lato" panose="020F0502020204030203" pitchFamily="34" charset="77"/>
              <a:ea typeface="Lato"/>
              <a:cs typeface="Lato"/>
              <a:sym typeface="Lato"/>
            </a:endParaRPr>
          </a:p>
        </p:txBody>
      </p:sp>
      <p:sp>
        <p:nvSpPr>
          <p:cNvPr id="371" name="Google Shape;371;p63"/>
          <p:cNvSpPr txBox="1">
            <a:spLocks noGrp="1"/>
          </p:cNvSpPr>
          <p:nvPr>
            <p:ph type="body" idx="4294967295"/>
          </p:nvPr>
        </p:nvSpPr>
        <p:spPr>
          <a:xfrm>
            <a:off x="3717229" y="3833813"/>
            <a:ext cx="2216888" cy="815975"/>
          </a:xfrm>
          <a:prstGeom prst="rect">
            <a:avLst/>
          </a:prstGeom>
        </p:spPr>
        <p:txBody>
          <a:bodyPr spcFirstLastPara="1" wrap="square" lIns="68575" tIns="34275" rIns="68575" bIns="34275" anchor="t" anchorCtr="0">
            <a:noAutofit/>
          </a:bodyPr>
          <a:lstStyle/>
          <a:p>
            <a:pPr marL="0" lvl="0" indent="0">
              <a:lnSpc>
                <a:spcPct val="107142"/>
              </a:lnSpc>
              <a:spcBef>
                <a:spcPts val="0"/>
              </a:spcBef>
              <a:spcAft>
                <a:spcPts val="800"/>
              </a:spcAft>
            </a:pPr>
            <a:r>
              <a:rPr lang="es-ES" sz="1300" b="1" dirty="0">
                <a:solidFill>
                  <a:schemeClr val="accent1"/>
                </a:solidFill>
                <a:latin typeface="Lato" panose="020F0502020204030203" pitchFamily="34" charset="77"/>
              </a:rPr>
              <a:t>En muchos países, los hogares almacenan agua antes de usarla.</a:t>
            </a:r>
            <a:endParaRPr sz="1300" b="1" dirty="0">
              <a:solidFill>
                <a:schemeClr val="accent1"/>
              </a:solidFill>
              <a:latin typeface="Lato" panose="020F0502020204030203" pitchFamily="34" charset="77"/>
              <a:sym typeface="Lato"/>
            </a:endParaRPr>
          </a:p>
        </p:txBody>
      </p:sp>
      <p:sp>
        <p:nvSpPr>
          <p:cNvPr id="2" name="Google Shape;382;p64">
            <a:extLst>
              <a:ext uri="{FF2B5EF4-FFF2-40B4-BE49-F238E27FC236}">
                <a16:creationId xmlns:a16="http://schemas.microsoft.com/office/drawing/2014/main" id="{88CAADD4-9292-9BA4-079C-A003BA56994C}"/>
              </a:ext>
            </a:extLst>
          </p:cNvPr>
          <p:cNvSpPr txBox="1">
            <a:spLocks/>
          </p:cNvSpPr>
          <p:nvPr/>
        </p:nvSpPr>
        <p:spPr>
          <a:xfrm>
            <a:off x="6139214" y="3833488"/>
            <a:ext cx="2368758" cy="815975"/>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L="914400" marR="0" lvl="1"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L="1371600" marR="0" lvl="2"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L="1828800" marR="0" lvl="3"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L="2286000" marR="0" lvl="4"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lnSpc>
                <a:spcPct val="107142"/>
              </a:lnSpc>
              <a:spcBef>
                <a:spcPts val="0"/>
              </a:spcBef>
              <a:spcAft>
                <a:spcPts val="800"/>
              </a:spcAft>
            </a:pPr>
            <a:r>
              <a:rPr lang="es-ES" sz="1300" b="1" dirty="0">
                <a:solidFill>
                  <a:schemeClr val="accent1"/>
                </a:solidFill>
                <a:latin typeface="Lato" panose="020F0502020204030203" pitchFamily="34" charset="77"/>
              </a:rPr>
              <a:t>Los factores de riesgo de </a:t>
            </a:r>
            <a:r>
              <a:rPr lang="es-ES" sz="1300" b="1" dirty="0" err="1">
                <a:solidFill>
                  <a:schemeClr val="accent1"/>
                </a:solidFill>
                <a:latin typeface="Lato" panose="020F0502020204030203" pitchFamily="34" charset="77"/>
              </a:rPr>
              <a:t>re-contaminación</a:t>
            </a:r>
            <a:r>
              <a:rPr lang="es-ES" sz="1300" b="1" dirty="0">
                <a:solidFill>
                  <a:schemeClr val="accent1"/>
                </a:solidFill>
                <a:latin typeface="Lato" panose="020F0502020204030203" pitchFamily="34" charset="77"/>
              </a:rPr>
              <a:t> varían mucho entre países.</a:t>
            </a:r>
            <a:endParaRPr lang="en-CA" sz="1300" b="1" dirty="0">
              <a:solidFill>
                <a:schemeClr val="accent1"/>
              </a:solidFill>
              <a:latin typeface="Lato" panose="020F0502020204030203" pitchFamily="34" charset="77"/>
            </a:endParaRPr>
          </a:p>
        </p:txBody>
      </p:sp>
      <p:pic>
        <p:nvPicPr>
          <p:cNvPr id="3" name="Picture 2">
            <a:extLst>
              <a:ext uri="{FF2B5EF4-FFF2-40B4-BE49-F238E27FC236}">
                <a16:creationId xmlns:a16="http://schemas.microsoft.com/office/drawing/2014/main" id="{7AB3C811-10D4-8B22-F6CB-35F93509E708}"/>
              </a:ext>
            </a:extLst>
          </p:cNvPr>
          <p:cNvPicPr>
            <a:picLocks noChangeAspect="1"/>
          </p:cNvPicPr>
          <p:nvPr/>
        </p:nvPicPr>
        <p:blipFill>
          <a:blip r:embed="rId6"/>
          <a:stretch>
            <a:fillRect/>
          </a:stretch>
        </p:blipFill>
        <p:spPr>
          <a:xfrm>
            <a:off x="6321230" y="2251421"/>
            <a:ext cx="1257827" cy="1582067"/>
          </a:xfrm>
          <a:prstGeom prst="rect">
            <a:avLst/>
          </a:prstGeom>
        </p:spPr>
      </p:pic>
      <p:grpSp>
        <p:nvGrpSpPr>
          <p:cNvPr id="11" name="Group 10">
            <a:extLst>
              <a:ext uri="{FF2B5EF4-FFF2-40B4-BE49-F238E27FC236}">
                <a16:creationId xmlns:a16="http://schemas.microsoft.com/office/drawing/2014/main" id="{477DDD70-A6B0-1510-1C19-07BD5E120B5D}"/>
              </a:ext>
            </a:extLst>
          </p:cNvPr>
          <p:cNvGrpSpPr/>
          <p:nvPr/>
        </p:nvGrpSpPr>
        <p:grpSpPr>
          <a:xfrm>
            <a:off x="576000" y="1106328"/>
            <a:ext cx="235566" cy="276999"/>
            <a:chOff x="717300" y="2352315"/>
            <a:chExt cx="235566" cy="276999"/>
          </a:xfrm>
        </p:grpSpPr>
        <p:sp>
          <p:nvSpPr>
            <p:cNvPr id="12" name="Rounded Rectangle 11">
              <a:extLst>
                <a:ext uri="{FF2B5EF4-FFF2-40B4-BE49-F238E27FC236}">
                  <a16:creationId xmlns:a16="http://schemas.microsoft.com/office/drawing/2014/main" id="{FCE53086-56E9-7BF8-F0D6-49355785E886}"/>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8876E7A-154D-42DE-7133-AF4B58130E98}"/>
                </a:ext>
              </a:extLst>
            </p:cNvPr>
            <p:cNvSpPr txBox="1"/>
            <p:nvPr/>
          </p:nvSpPr>
          <p:spPr>
            <a:xfrm>
              <a:off x="717300" y="235231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2</a:t>
              </a:r>
            </a:p>
          </p:txBody>
        </p:sp>
      </p:grpSp>
      <p:pic>
        <p:nvPicPr>
          <p:cNvPr id="17" name="Picture 16">
            <a:extLst>
              <a:ext uri="{FF2B5EF4-FFF2-40B4-BE49-F238E27FC236}">
                <a16:creationId xmlns:a16="http://schemas.microsoft.com/office/drawing/2014/main" id="{4AF8C4E4-89D5-A3F3-2F08-9ABF28BC5D5E}"/>
              </a:ext>
            </a:extLst>
          </p:cNvPr>
          <p:cNvPicPr>
            <a:picLocks noChangeAspect="1"/>
          </p:cNvPicPr>
          <p:nvPr/>
        </p:nvPicPr>
        <p:blipFill>
          <a:blip r:embed="rId7"/>
          <a:stretch>
            <a:fillRect/>
          </a:stretch>
        </p:blipFill>
        <p:spPr>
          <a:xfrm>
            <a:off x="546740" y="1454400"/>
            <a:ext cx="279400" cy="342900"/>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5"/>
          <p:cNvSpPr txBox="1">
            <a:spLocks noGrp="1"/>
          </p:cNvSpPr>
          <p:nvPr>
            <p:ph type="title"/>
          </p:nvPr>
        </p:nvSpPr>
        <p:spPr>
          <a:xfrm>
            <a:off x="540000" y="307102"/>
            <a:ext cx="7886700" cy="512418"/>
          </a:xfrm>
          <a:prstGeom prst="rect">
            <a:avLst/>
          </a:prstGeom>
          <a:noFill/>
          <a:ln>
            <a:noFill/>
          </a:ln>
        </p:spPr>
        <p:txBody>
          <a:bodyPr spcFirstLastPara="1" wrap="square" lIns="68575" tIns="34275" rIns="68575" bIns="34275" anchor="ctr" anchorCtr="0">
            <a:spAutoFit/>
          </a:bodyPr>
          <a:lstStyle/>
          <a:p>
            <a:pPr lvl="0"/>
            <a:r>
              <a:rPr lang="es-ES" spc="30" dirty="0">
                <a:solidFill>
                  <a:srgbClr val="2B95B8"/>
                </a:solidFill>
                <a:latin typeface="Lato Black" panose="020F0502020204030203" pitchFamily="34" charset="77"/>
                <a:ea typeface="Lato"/>
                <a:cs typeface="Lato"/>
                <a:sym typeface="Lato"/>
              </a:rPr>
              <a:t>No estamos llegando a los más vulnerables</a:t>
            </a:r>
            <a:endParaRPr spc="30" dirty="0">
              <a:solidFill>
                <a:srgbClr val="2B95B8"/>
              </a:solidFill>
              <a:latin typeface="Lato Black" panose="020F0502020204030203" pitchFamily="34" charset="77"/>
              <a:ea typeface="Lato"/>
              <a:cs typeface="Lato"/>
              <a:sym typeface="Lato"/>
            </a:endParaRPr>
          </a:p>
        </p:txBody>
      </p:sp>
      <p:sp>
        <p:nvSpPr>
          <p:cNvPr id="389" name="Google Shape;389;p65"/>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391" name="Google Shape;391;p65"/>
          <p:cNvSpPr txBox="1"/>
          <p:nvPr/>
        </p:nvSpPr>
        <p:spPr>
          <a:xfrm>
            <a:off x="846000" y="1008000"/>
            <a:ext cx="7762200" cy="385909"/>
          </a:xfrm>
          <a:prstGeom prst="rect">
            <a:avLst/>
          </a:prstGeom>
          <a:noFill/>
          <a:ln>
            <a:noFill/>
          </a:ln>
        </p:spPr>
        <p:txBody>
          <a:bodyPr spcFirstLastPara="1" wrap="square" lIns="68575" tIns="34275" rIns="68575" bIns="34275" anchor="ctr" anchorCtr="0">
            <a:spAutoFit/>
          </a:bodyPr>
          <a:lstStyle/>
          <a:p>
            <a:pPr lvl="0">
              <a:lnSpc>
                <a:spcPct val="146666"/>
              </a:lnSpc>
            </a:pPr>
            <a:r>
              <a:rPr lang="es-ES" b="1" dirty="0">
                <a:solidFill>
                  <a:schemeClr val="tx1">
                    <a:lumMod val="65000"/>
                    <a:lumOff val="35000"/>
                  </a:schemeClr>
                </a:solidFill>
                <a:latin typeface="Lato"/>
                <a:ea typeface="Lato"/>
                <a:cs typeface="Lato"/>
                <a:sym typeface="Lato"/>
              </a:rPr>
              <a:t>Análisis y evaluación global del saneamiento y el agua potable </a:t>
            </a:r>
            <a:r>
              <a:rPr lang="en" b="1" dirty="0">
                <a:solidFill>
                  <a:schemeClr val="tx1">
                    <a:lumMod val="65000"/>
                    <a:lumOff val="35000"/>
                  </a:schemeClr>
                </a:solidFill>
                <a:latin typeface="Lato"/>
                <a:ea typeface="Lato"/>
                <a:cs typeface="Lato"/>
                <a:sym typeface="Lato"/>
              </a:rPr>
              <a:t>- </a:t>
            </a:r>
            <a:r>
              <a:rPr lang="en" b="1" i="1" dirty="0">
                <a:solidFill>
                  <a:schemeClr val="tx1">
                    <a:lumMod val="65000"/>
                    <a:lumOff val="35000"/>
                  </a:schemeClr>
                </a:solidFill>
                <a:latin typeface="Lato"/>
                <a:ea typeface="Lato"/>
                <a:cs typeface="Lato"/>
                <a:sym typeface="Lato"/>
              </a:rPr>
              <a:t>UN-Water, 2025</a:t>
            </a:r>
            <a:endParaRPr b="1" i="1" dirty="0">
              <a:solidFill>
                <a:schemeClr val="tx1">
                  <a:lumMod val="65000"/>
                  <a:lumOff val="35000"/>
                </a:schemeClr>
              </a:solidFill>
              <a:latin typeface="Lato"/>
              <a:ea typeface="Lato"/>
              <a:cs typeface="Lato"/>
              <a:sym typeface="Lato"/>
            </a:endParaRPr>
          </a:p>
        </p:txBody>
      </p:sp>
      <p:grpSp>
        <p:nvGrpSpPr>
          <p:cNvPr id="9" name="Group 8">
            <a:extLst>
              <a:ext uri="{FF2B5EF4-FFF2-40B4-BE49-F238E27FC236}">
                <a16:creationId xmlns:a16="http://schemas.microsoft.com/office/drawing/2014/main" id="{90A73BF7-680F-C2C1-E3D9-CED1F3F8F4E5}"/>
              </a:ext>
            </a:extLst>
          </p:cNvPr>
          <p:cNvGrpSpPr/>
          <p:nvPr/>
        </p:nvGrpSpPr>
        <p:grpSpPr>
          <a:xfrm>
            <a:off x="6268033" y="2231136"/>
            <a:ext cx="2854949" cy="1325845"/>
            <a:chOff x="5552859" y="2234859"/>
            <a:chExt cx="3101951" cy="1322122"/>
          </a:xfrm>
        </p:grpSpPr>
        <p:sp>
          <p:nvSpPr>
            <p:cNvPr id="2" name="Rectangle 1">
              <a:extLst>
                <a:ext uri="{FF2B5EF4-FFF2-40B4-BE49-F238E27FC236}">
                  <a16:creationId xmlns:a16="http://schemas.microsoft.com/office/drawing/2014/main" id="{3D8E972B-C936-DCE8-B382-8AC7C15B7CE7}"/>
                </a:ext>
              </a:extLst>
            </p:cNvPr>
            <p:cNvSpPr/>
            <p:nvPr/>
          </p:nvSpPr>
          <p:spPr>
            <a:xfrm>
              <a:off x="5552859" y="2333992"/>
              <a:ext cx="159560" cy="159560"/>
            </a:xfrm>
            <a:prstGeom prst="rect">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967E8B9-BFF5-6B90-3747-0FC9833F8442}"/>
                </a:ext>
              </a:extLst>
            </p:cNvPr>
            <p:cNvSpPr/>
            <p:nvPr/>
          </p:nvSpPr>
          <p:spPr>
            <a:xfrm>
              <a:off x="5552859" y="2813264"/>
              <a:ext cx="159560" cy="159560"/>
            </a:xfrm>
            <a:prstGeom prst="rect">
              <a:avLst/>
            </a:prstGeom>
            <a:solidFill>
              <a:srgbClr val="4D9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7003DB0-3812-A7B9-E920-ABA30AE1F876}"/>
                </a:ext>
              </a:extLst>
            </p:cNvPr>
            <p:cNvSpPr/>
            <p:nvPr/>
          </p:nvSpPr>
          <p:spPr>
            <a:xfrm>
              <a:off x="5552859" y="3292535"/>
              <a:ext cx="159560" cy="159560"/>
            </a:xfrm>
            <a:prstGeom prst="rect">
              <a:avLst/>
            </a:prstGeom>
            <a:solidFill>
              <a:srgbClr val="DDEB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EF8168-1750-71F7-72C4-A4DEF1807A24}"/>
                </a:ext>
              </a:extLst>
            </p:cNvPr>
            <p:cNvSpPr txBox="1"/>
            <p:nvPr/>
          </p:nvSpPr>
          <p:spPr>
            <a:xfrm>
              <a:off x="5712419" y="2234859"/>
              <a:ext cx="2662187" cy="369332"/>
            </a:xfrm>
            <a:prstGeom prst="rect">
              <a:avLst/>
            </a:prstGeom>
            <a:noFill/>
          </p:spPr>
          <p:txBody>
            <a:bodyPr wrap="square" rtlCol="0">
              <a:spAutoFit/>
            </a:bodyPr>
            <a:lstStyle/>
            <a:p>
              <a:r>
                <a:rPr lang="en-US" sz="900" dirty="0">
                  <a:solidFill>
                    <a:schemeClr val="bg1">
                      <a:lumMod val="50000"/>
                    </a:schemeClr>
                  </a:solidFill>
                </a:rPr>
                <a:t>Policies and plans have specific measures to reach the population or setting </a:t>
              </a:r>
            </a:p>
          </p:txBody>
        </p:sp>
        <p:sp>
          <p:nvSpPr>
            <p:cNvPr id="6" name="TextBox 5">
              <a:extLst>
                <a:ext uri="{FF2B5EF4-FFF2-40B4-BE49-F238E27FC236}">
                  <a16:creationId xmlns:a16="http://schemas.microsoft.com/office/drawing/2014/main" id="{4CD69A16-67FF-7316-00B0-EA189A0B73C1}"/>
                </a:ext>
              </a:extLst>
            </p:cNvPr>
            <p:cNvSpPr txBox="1"/>
            <p:nvPr/>
          </p:nvSpPr>
          <p:spPr>
            <a:xfrm>
              <a:off x="5712419" y="2721383"/>
              <a:ext cx="2942391" cy="369332"/>
            </a:xfrm>
            <a:prstGeom prst="rect">
              <a:avLst/>
            </a:prstGeom>
            <a:noFill/>
          </p:spPr>
          <p:txBody>
            <a:bodyPr wrap="square" rtlCol="0">
              <a:spAutoFit/>
            </a:bodyPr>
            <a:lstStyle/>
            <a:p>
              <a:r>
                <a:rPr lang="en-US" sz="900" dirty="0">
                  <a:solidFill>
                    <a:schemeClr val="bg1">
                      <a:lumMod val="50000"/>
                    </a:schemeClr>
                  </a:solidFill>
                </a:rPr>
                <a:t>Progress to extend service provision to the population or setting is tracked and reported</a:t>
              </a:r>
            </a:p>
          </p:txBody>
        </p:sp>
        <p:sp>
          <p:nvSpPr>
            <p:cNvPr id="7" name="TextBox 6">
              <a:extLst>
                <a:ext uri="{FF2B5EF4-FFF2-40B4-BE49-F238E27FC236}">
                  <a16:creationId xmlns:a16="http://schemas.microsoft.com/office/drawing/2014/main" id="{51C766EB-293B-A86B-40E3-78B95E43275C}"/>
                </a:ext>
              </a:extLst>
            </p:cNvPr>
            <p:cNvSpPr txBox="1"/>
            <p:nvPr/>
          </p:nvSpPr>
          <p:spPr>
            <a:xfrm>
              <a:off x="5712419" y="3187649"/>
              <a:ext cx="2942391" cy="369332"/>
            </a:xfrm>
            <a:prstGeom prst="rect">
              <a:avLst/>
            </a:prstGeom>
            <a:noFill/>
          </p:spPr>
          <p:txBody>
            <a:bodyPr wrap="square" rtlCol="0">
              <a:spAutoFit/>
            </a:bodyPr>
            <a:lstStyle/>
            <a:p>
              <a:r>
                <a:rPr lang="en-US" sz="900" dirty="0">
                  <a:solidFill>
                    <a:schemeClr val="bg1">
                      <a:lumMod val="50000"/>
                    </a:schemeClr>
                  </a:solidFill>
                </a:rPr>
                <a:t>Specific measures to direct financial resources to the population or setting are consistently applied</a:t>
              </a:r>
            </a:p>
          </p:txBody>
        </p:sp>
      </p:grpSp>
      <p:sp>
        <p:nvSpPr>
          <p:cNvPr id="8" name="TextBox 7">
            <a:extLst>
              <a:ext uri="{FF2B5EF4-FFF2-40B4-BE49-F238E27FC236}">
                <a16:creationId xmlns:a16="http://schemas.microsoft.com/office/drawing/2014/main" id="{30ED1BD2-AE60-5777-D7D7-3F0C7BDC650B}"/>
              </a:ext>
            </a:extLst>
          </p:cNvPr>
          <p:cNvSpPr txBox="1"/>
          <p:nvPr/>
        </p:nvSpPr>
        <p:spPr>
          <a:xfrm>
            <a:off x="1080060" y="4469715"/>
            <a:ext cx="5004218" cy="400110"/>
          </a:xfrm>
          <a:prstGeom prst="rect">
            <a:avLst/>
          </a:prstGeom>
          <a:noFill/>
        </p:spPr>
        <p:txBody>
          <a:bodyPr wrap="square" rtlCol="0">
            <a:spAutoFit/>
          </a:bodyPr>
          <a:lstStyle/>
          <a:p>
            <a:pPr>
              <a:lnSpc>
                <a:spcPts val="820"/>
              </a:lnSpc>
            </a:pPr>
            <a:r>
              <a:rPr lang="es-ES" sz="800" dirty="0">
                <a:solidFill>
                  <a:schemeClr val="tx1"/>
                </a:solidFill>
              </a:rPr>
              <a:t>Porcentaje de países con medidas en políticas y planes que supervisan la prestación de servicios y destinan recursos financieros para mejorar y ampliar los servicios de saneamiento a poblaciones y entornos específicos. Fuente: Encuesta nacional GLAAS 2025/2025.</a:t>
            </a:r>
            <a:endParaRPr lang="en-US" sz="800" i="1" dirty="0">
              <a:solidFill>
                <a:schemeClr val="tx1"/>
              </a:solidFill>
            </a:endParaRPr>
          </a:p>
        </p:txBody>
      </p:sp>
      <p:grpSp>
        <p:nvGrpSpPr>
          <p:cNvPr id="12" name="Group 11">
            <a:extLst>
              <a:ext uri="{FF2B5EF4-FFF2-40B4-BE49-F238E27FC236}">
                <a16:creationId xmlns:a16="http://schemas.microsoft.com/office/drawing/2014/main" id="{D981C4FB-DAF4-B3A1-2B96-FBBD7A1088BC}"/>
              </a:ext>
            </a:extLst>
          </p:cNvPr>
          <p:cNvGrpSpPr/>
          <p:nvPr/>
        </p:nvGrpSpPr>
        <p:grpSpPr>
          <a:xfrm>
            <a:off x="594875" y="1062454"/>
            <a:ext cx="235566" cy="276999"/>
            <a:chOff x="253624" y="1129409"/>
            <a:chExt cx="235566" cy="276999"/>
          </a:xfrm>
        </p:grpSpPr>
        <p:sp>
          <p:nvSpPr>
            <p:cNvPr id="10" name="Rounded Rectangle 9">
              <a:extLst>
                <a:ext uri="{FF2B5EF4-FFF2-40B4-BE49-F238E27FC236}">
                  <a16:creationId xmlns:a16="http://schemas.microsoft.com/office/drawing/2014/main" id="{411D17E1-C54C-3704-59AE-5400A2A8D611}"/>
                </a:ext>
              </a:extLst>
            </p:cNvPr>
            <p:cNvSpPr/>
            <p:nvPr/>
          </p:nvSpPr>
          <p:spPr>
            <a:xfrm>
              <a:off x="253624" y="1141909"/>
              <a:ext cx="235566" cy="2520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83A91D0-6F95-B09B-58D2-1E3C17379170}"/>
                </a:ext>
              </a:extLst>
            </p:cNvPr>
            <p:cNvSpPr txBox="1"/>
            <p:nvPr/>
          </p:nvSpPr>
          <p:spPr>
            <a:xfrm>
              <a:off x="253624" y="1129409"/>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4</a:t>
              </a:r>
            </a:p>
          </p:txBody>
        </p:sp>
      </p:grpSp>
      <p:pic>
        <p:nvPicPr>
          <p:cNvPr id="2054" name="Picture 6">
            <a:extLst>
              <a:ext uri="{FF2B5EF4-FFF2-40B4-BE49-F238E27FC236}">
                <a16:creationId xmlns:a16="http://schemas.microsoft.com/office/drawing/2014/main" id="{5A70B67B-778C-C3FB-7D75-445E1B822EC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422729" y="1504331"/>
            <a:ext cx="5845303" cy="28478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title"/>
          </p:nvPr>
        </p:nvSpPr>
        <p:spPr>
          <a:xfrm>
            <a:off x="540000" y="297624"/>
            <a:ext cx="8138008" cy="972738"/>
          </a:xfrm>
          <a:prstGeom prst="rect">
            <a:avLst/>
          </a:prstGeom>
        </p:spPr>
        <p:txBody>
          <a:bodyPr spcFirstLastPara="1" wrap="square" lIns="91425" tIns="91425" rIns="91425" bIns="91425" anchor="t" anchorCtr="0">
            <a:noAutofit/>
          </a:bodyPr>
          <a:lstStyle/>
          <a:p>
            <a:pPr lvl="0">
              <a:lnSpc>
                <a:spcPts val="2880"/>
              </a:lnSpc>
            </a:pPr>
            <a:r>
              <a:rPr lang="es-ES" spc="30" dirty="0">
                <a:latin typeface="Lato Black" panose="020F0502020204030203" pitchFamily="34" charset="77"/>
              </a:rPr>
              <a:t>¿En qué casos consideramos que el tratamiento doméstico del agua es una solución recomendable?</a:t>
            </a:r>
            <a:endParaRPr spc="30" dirty="0">
              <a:latin typeface="Lato Black" panose="020F0502020204030203" pitchFamily="34" charset="77"/>
            </a:endParaRPr>
          </a:p>
        </p:txBody>
      </p:sp>
      <p:sp>
        <p:nvSpPr>
          <p:cNvPr id="2" name="TextBox 1">
            <a:extLst>
              <a:ext uri="{FF2B5EF4-FFF2-40B4-BE49-F238E27FC236}">
                <a16:creationId xmlns:a16="http://schemas.microsoft.com/office/drawing/2014/main" id="{E5F39DBE-1959-D665-5505-B8E884473449}"/>
              </a:ext>
            </a:extLst>
          </p:cNvPr>
          <p:cNvSpPr txBox="1">
            <a:spLocks noGrp="1" noRot="1" noMove="1" noResize="1" noEditPoints="1" noAdjustHandles="1" noChangeArrowheads="1" noChangeShapeType="1"/>
          </p:cNvSpPr>
          <p:nvPr/>
        </p:nvSpPr>
        <p:spPr>
          <a:xfrm>
            <a:off x="540000" y="1332000"/>
            <a:ext cx="8277835" cy="3549433"/>
          </a:xfrm>
          <a:prstGeom prst="rect">
            <a:avLst/>
          </a:prstGeom>
          <a:noFill/>
        </p:spPr>
        <p:txBody>
          <a:bodyPr wrap="square" rtlCol="0">
            <a:spAutoFit/>
          </a:bodyPr>
          <a:lstStyle/>
          <a:p>
            <a:pPr lvl="0">
              <a:lnSpc>
                <a:spcPct val="146666"/>
              </a:lnSpc>
              <a:spcAft>
                <a:spcPts val="1400"/>
              </a:spcAft>
              <a:buClr>
                <a:schemeClr val="dk1"/>
              </a:buClr>
              <a:buSzPct val="66020"/>
            </a:pPr>
            <a:r>
              <a:rPr lang="es-ES" b="1" dirty="0">
                <a:solidFill>
                  <a:schemeClr val="tx1">
                    <a:lumMod val="65000"/>
                    <a:lumOff val="35000"/>
                  </a:schemeClr>
                </a:solidFill>
                <a:latin typeface="Lato" panose="020F0502020204030203" pitchFamily="34" charset="77"/>
                <a:sym typeface="Lato"/>
              </a:rPr>
              <a:t>El tratamiento del agua en los hogares (HWTS) ahora está representado en las principales publicaciones sobre agua, saneamiento e higiene (WASH).</a:t>
            </a:r>
            <a:r>
              <a:rPr lang="en-CA" b="1" dirty="0">
                <a:solidFill>
                  <a:srgbClr val="005478"/>
                </a:solidFill>
                <a:latin typeface="Lato" panose="020F0502020204030203" pitchFamily="34" charset="77"/>
                <a:sym typeface="Lato"/>
              </a:rPr>
              <a:t> </a:t>
            </a:r>
          </a:p>
          <a:p>
            <a:pPr lvl="0">
              <a:lnSpc>
                <a:spcPct val="146666"/>
              </a:lnSpc>
              <a:spcAft>
                <a:spcPts val="1400"/>
              </a:spcAft>
              <a:buClr>
                <a:schemeClr val="dk1"/>
              </a:buClr>
              <a:buSzPct val="66020"/>
            </a:pPr>
            <a:r>
              <a:rPr lang="es-ES" dirty="0">
                <a:solidFill>
                  <a:schemeClr val="tx1">
                    <a:lumMod val="65000"/>
                    <a:lumOff val="35000"/>
                  </a:schemeClr>
                </a:solidFill>
                <a:latin typeface="Lato" panose="020F0502020204030203" pitchFamily="34" charset="77"/>
                <a:sym typeface="Lato"/>
              </a:rPr>
              <a:t>Compendio de sistemas y tecnologías de agua potable desde la fuente hasta el consumidor </a:t>
            </a:r>
            <a:r>
              <a:rPr lang="en-CA" sz="1400" dirty="0">
                <a:solidFill>
                  <a:schemeClr val="tx1">
                    <a:lumMod val="65000"/>
                    <a:lumOff val="35000"/>
                  </a:schemeClr>
                </a:solidFill>
                <a:latin typeface="Lato" panose="020F0502020204030203" pitchFamily="34" charset="77"/>
                <a:sym typeface="Lato"/>
              </a:rPr>
              <a:t>- </a:t>
            </a:r>
            <a:r>
              <a:rPr lang="en-CA" sz="1400" i="1" dirty="0">
                <a:solidFill>
                  <a:schemeClr val="tx1">
                    <a:lumMod val="65000"/>
                    <a:lumOff val="35000"/>
                  </a:schemeClr>
                </a:solidFill>
                <a:latin typeface="Lato" panose="020F0502020204030203" pitchFamily="34" charset="77"/>
                <a:sym typeface="Lato"/>
              </a:rPr>
              <a:t>WHO 2025 </a:t>
            </a:r>
            <a:r>
              <a:rPr lang="en-CA" sz="1400" u="sng" dirty="0">
                <a:solidFill>
                  <a:schemeClr val="accent3"/>
                </a:solidFill>
                <a:latin typeface="Lato" panose="020F0502020204030203" pitchFamily="34" charset="77"/>
                <a:sym typeface="Lato"/>
                <a:hlinkClick r:id="rId4">
                  <a:extLst>
                    <a:ext uri="{A12FA001-AC4F-418D-AE19-62706E023703}">
                      <ahyp:hlinkClr xmlns:ahyp="http://schemas.microsoft.com/office/drawing/2018/hyperlinkcolor" val="tx"/>
                    </a:ext>
                  </a:extLst>
                </a:hlinkClick>
              </a:rPr>
              <a:t>who.int/publications/</a:t>
            </a:r>
            <a:r>
              <a:rPr lang="en-CA" sz="1400" u="sng" dirty="0" err="1">
                <a:solidFill>
                  <a:schemeClr val="accent3"/>
                </a:solidFill>
                <a:latin typeface="Lato" panose="020F0502020204030203" pitchFamily="34" charset="77"/>
                <a:sym typeface="Lato"/>
                <a:hlinkClick r:id="rId4">
                  <a:extLst>
                    <a:ext uri="{A12FA001-AC4F-418D-AE19-62706E023703}">
                      <ahyp:hlinkClr xmlns:ahyp="http://schemas.microsoft.com/office/drawing/2018/hyperlinkcolor" val="tx"/>
                    </a:ext>
                  </a:extLst>
                </a:hlinkClick>
              </a:rPr>
              <a:t>i</a:t>
            </a:r>
            <a:r>
              <a:rPr lang="en-CA" sz="1400" u="sng" dirty="0">
                <a:solidFill>
                  <a:schemeClr val="accent3"/>
                </a:solidFill>
                <a:latin typeface="Lato" panose="020F0502020204030203" pitchFamily="34" charset="77"/>
                <a:sym typeface="Lato"/>
                <a:hlinkClick r:id="rId4">
                  <a:extLst>
                    <a:ext uri="{A12FA001-AC4F-418D-AE19-62706E023703}">
                      <ahyp:hlinkClr xmlns:ahyp="http://schemas.microsoft.com/office/drawing/2018/hyperlinkcolor" val="tx"/>
                    </a:ext>
                  </a:extLst>
                </a:hlinkClick>
              </a:rPr>
              <a:t>/item/9789240113992</a:t>
            </a:r>
            <a:endParaRPr lang="en-CA" sz="1400" dirty="0">
              <a:solidFill>
                <a:schemeClr val="accent3"/>
              </a:solidFill>
              <a:latin typeface="Lato" panose="020F0502020204030203" pitchFamily="34" charset="77"/>
              <a:sym typeface="Lato"/>
            </a:endParaRPr>
          </a:p>
          <a:p>
            <a:pPr lvl="0">
              <a:lnSpc>
                <a:spcPts val="2080"/>
              </a:lnSpc>
              <a:spcBef>
                <a:spcPts val="1000"/>
              </a:spcBef>
              <a:spcAft>
                <a:spcPts val="1400"/>
              </a:spcAft>
            </a:pPr>
            <a:r>
              <a:rPr lang="es-ES" dirty="0">
                <a:solidFill>
                  <a:schemeClr val="tx1">
                    <a:lumMod val="65000"/>
                    <a:lumOff val="35000"/>
                  </a:schemeClr>
                </a:solidFill>
                <a:latin typeface="Lato" panose="020F0502020204030203" pitchFamily="34" charset="77"/>
                <a:sym typeface="Lato"/>
              </a:rPr>
              <a:t>Directrices para la calidad del agua potable: pequeños sistemas de abastecimiento de agua </a:t>
            </a:r>
            <a:r>
              <a:rPr lang="en-CA" sz="1400" dirty="0">
                <a:solidFill>
                  <a:schemeClr val="tx1">
                    <a:lumMod val="65000"/>
                    <a:lumOff val="35000"/>
                  </a:schemeClr>
                </a:solidFill>
                <a:latin typeface="Lato" panose="020F0502020204030203" pitchFamily="34" charset="77"/>
                <a:sym typeface="Lato"/>
              </a:rPr>
              <a:t>- </a:t>
            </a:r>
            <a:r>
              <a:rPr lang="en-CA" sz="1400" i="1" dirty="0">
                <a:solidFill>
                  <a:schemeClr val="tx1">
                    <a:lumMod val="65000"/>
                    <a:lumOff val="35000"/>
                  </a:schemeClr>
                </a:solidFill>
                <a:latin typeface="Lato" panose="020F0502020204030203" pitchFamily="34" charset="77"/>
                <a:sym typeface="Lato"/>
              </a:rPr>
              <a:t>WHO, 2024</a:t>
            </a:r>
            <a:r>
              <a:rPr lang="en-CA" sz="1400" dirty="0">
                <a:solidFill>
                  <a:schemeClr val="tx1">
                    <a:lumMod val="65000"/>
                    <a:lumOff val="35000"/>
                  </a:schemeClr>
                </a:solidFill>
                <a:latin typeface="Lato" panose="020F0502020204030203" pitchFamily="34" charset="77"/>
                <a:sym typeface="Lato"/>
              </a:rPr>
              <a:t> </a:t>
            </a:r>
            <a:r>
              <a:rPr lang="en-CA" sz="1400" u="sng" dirty="0">
                <a:solidFill>
                  <a:schemeClr val="accent3"/>
                </a:solidFill>
                <a:latin typeface="Lato" panose="020F0502020204030203" pitchFamily="34" charset="77"/>
                <a:sym typeface="Lato"/>
                <a:hlinkClick r:id="rId5">
                  <a:extLst>
                    <a:ext uri="{A12FA001-AC4F-418D-AE19-62706E023703}">
                      <ahyp:hlinkClr xmlns:ahyp="http://schemas.microsoft.com/office/drawing/2018/hyperlinkcolor" val="tx"/>
                    </a:ext>
                  </a:extLst>
                </a:hlinkClick>
              </a:rPr>
              <a:t>who.int/publications/i/item/9789240088740</a:t>
            </a:r>
            <a:endParaRPr lang="en-CA" sz="1400" dirty="0">
              <a:solidFill>
                <a:schemeClr val="accent3"/>
              </a:solidFill>
              <a:latin typeface="Lato" panose="020F0502020204030203" pitchFamily="34" charset="77"/>
              <a:sym typeface="Lato"/>
            </a:endParaRPr>
          </a:p>
          <a:p>
            <a:pPr lvl="0">
              <a:lnSpc>
                <a:spcPts val="2080"/>
              </a:lnSpc>
              <a:spcBef>
                <a:spcPts val="1000"/>
              </a:spcBef>
            </a:pPr>
            <a:r>
              <a:rPr lang="es-ES" dirty="0">
                <a:solidFill>
                  <a:schemeClr val="tx1">
                    <a:lumMod val="65000"/>
                    <a:lumOff val="35000"/>
                  </a:schemeClr>
                </a:solidFill>
                <a:latin typeface="Lato" panose="020F0502020204030203" pitchFamily="34" charset="77"/>
                <a:sym typeface="Lato"/>
              </a:rPr>
              <a:t>Paquetes de inspección sanitaria para el suministro de agua potable </a:t>
            </a:r>
            <a:r>
              <a:rPr lang="en-CA" sz="1400" dirty="0">
                <a:solidFill>
                  <a:schemeClr val="tx1">
                    <a:lumMod val="65000"/>
                    <a:lumOff val="35000"/>
                  </a:schemeClr>
                </a:solidFill>
                <a:latin typeface="Lato" panose="020F0502020204030203" pitchFamily="34" charset="77"/>
                <a:sym typeface="Lato"/>
              </a:rPr>
              <a:t>- </a:t>
            </a:r>
            <a:r>
              <a:rPr lang="en-CA" sz="1400" i="1" dirty="0">
                <a:solidFill>
                  <a:schemeClr val="tx1">
                    <a:lumMod val="65000"/>
                    <a:lumOff val="35000"/>
                  </a:schemeClr>
                </a:solidFill>
                <a:latin typeface="Lato" panose="020F0502020204030203" pitchFamily="34" charset="77"/>
                <a:sym typeface="Lato"/>
              </a:rPr>
              <a:t>WHO, 2024</a:t>
            </a:r>
            <a:r>
              <a:rPr lang="en-CA" sz="1400" i="1" dirty="0">
                <a:solidFill>
                  <a:srgbClr val="005478"/>
                </a:solidFill>
                <a:latin typeface="Lato" panose="020F0502020204030203" pitchFamily="34" charset="77"/>
                <a:sym typeface="Lato"/>
              </a:rPr>
              <a:t> </a:t>
            </a:r>
            <a:r>
              <a:rPr lang="en-CA" sz="1400" u="sng" dirty="0">
                <a:solidFill>
                  <a:schemeClr val="accent3"/>
                </a:solidFill>
                <a:latin typeface="Lato" panose="020F0502020204030203" pitchFamily="34" charset="77"/>
                <a:sym typeface="Lato"/>
                <a:hlinkClick r:id="rId6">
                  <a:extLst>
                    <a:ext uri="{A12FA001-AC4F-418D-AE19-62706E023703}">
                      <ahyp:hlinkClr xmlns:ahyp="http://schemas.microsoft.com/office/drawing/2018/hyperlinkcolor" val="tx"/>
                    </a:ext>
                  </a:extLst>
                </a:hlinkClick>
              </a:rPr>
              <a:t>who.int/publications/i/item/9789240089006</a:t>
            </a:r>
            <a:endParaRPr lang="en-CA" sz="1400" dirty="0">
              <a:solidFill>
                <a:schemeClr val="accent3"/>
              </a:solidFill>
              <a:latin typeface="Lato" panose="020F0502020204030203" pitchFamily="34" charset="77"/>
              <a:sym typeface="Lato"/>
            </a:endParaRPr>
          </a:p>
          <a:p>
            <a:pPr marL="0" lvl="0" indent="0" algn="l" rtl="0">
              <a:spcBef>
                <a:spcPts val="800"/>
              </a:spcBef>
              <a:spcAft>
                <a:spcPts val="1200"/>
              </a:spcAft>
              <a:buNone/>
            </a:pPr>
            <a:endParaRPr lang="en-CA" dirty="0"/>
          </a:p>
        </p:txBody>
      </p:sp>
      <p:grpSp>
        <p:nvGrpSpPr>
          <p:cNvPr id="12" name="Group 11">
            <a:extLst>
              <a:ext uri="{FF2B5EF4-FFF2-40B4-BE49-F238E27FC236}">
                <a16:creationId xmlns:a16="http://schemas.microsoft.com/office/drawing/2014/main" id="{8AA52EA7-9BF3-DDD3-D6C7-59EA66419FB2}"/>
              </a:ext>
            </a:extLst>
          </p:cNvPr>
          <p:cNvGrpSpPr/>
          <p:nvPr/>
        </p:nvGrpSpPr>
        <p:grpSpPr>
          <a:xfrm>
            <a:off x="326029" y="2222910"/>
            <a:ext cx="235566" cy="276999"/>
            <a:chOff x="540000" y="1972365"/>
            <a:chExt cx="235566" cy="276999"/>
          </a:xfrm>
        </p:grpSpPr>
        <p:sp>
          <p:nvSpPr>
            <p:cNvPr id="6" name="Rounded Rectangle 5">
              <a:extLst>
                <a:ext uri="{FF2B5EF4-FFF2-40B4-BE49-F238E27FC236}">
                  <a16:creationId xmlns:a16="http://schemas.microsoft.com/office/drawing/2014/main" id="{25FDBFC9-B688-0ED9-1B93-C0E37AC76C14}"/>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734AE4-ED2A-0158-AFCB-CB7F73D3CCD2}"/>
                </a:ext>
              </a:extLst>
            </p:cNvPr>
            <p:cNvSpPr txBox="1"/>
            <p:nvPr/>
          </p:nvSpPr>
          <p:spPr>
            <a:xfrm>
              <a:off x="540000" y="197236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5</a:t>
              </a:r>
            </a:p>
          </p:txBody>
        </p:sp>
      </p:grpSp>
      <p:grpSp>
        <p:nvGrpSpPr>
          <p:cNvPr id="15" name="Group 14">
            <a:extLst>
              <a:ext uri="{FF2B5EF4-FFF2-40B4-BE49-F238E27FC236}">
                <a16:creationId xmlns:a16="http://schemas.microsoft.com/office/drawing/2014/main" id="{B4914DAA-A3CC-61F8-0B9B-B6B536C3D7A4}"/>
              </a:ext>
            </a:extLst>
          </p:cNvPr>
          <p:cNvGrpSpPr/>
          <p:nvPr/>
        </p:nvGrpSpPr>
        <p:grpSpPr>
          <a:xfrm>
            <a:off x="326029" y="3097379"/>
            <a:ext cx="235566" cy="276999"/>
            <a:chOff x="540000" y="2786484"/>
            <a:chExt cx="235566" cy="276999"/>
          </a:xfrm>
        </p:grpSpPr>
        <p:sp>
          <p:nvSpPr>
            <p:cNvPr id="8" name="Rounded Rectangle 7">
              <a:extLst>
                <a:ext uri="{FF2B5EF4-FFF2-40B4-BE49-F238E27FC236}">
                  <a16:creationId xmlns:a16="http://schemas.microsoft.com/office/drawing/2014/main" id="{BCDFE959-5CB8-59A3-5241-A3612CBD54E3}"/>
                </a:ext>
              </a:extLst>
            </p:cNvPr>
            <p:cNvSpPr/>
            <p:nvPr/>
          </p:nvSpPr>
          <p:spPr>
            <a:xfrm>
              <a:off x="540000" y="2811483"/>
              <a:ext cx="235566" cy="252000"/>
            </a:xfrm>
            <a:prstGeom prst="roundRect">
              <a:avLst/>
            </a:prstGeom>
            <a:solidFill>
              <a:srgbClr val="4CCC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2AEFA0-1995-A8BA-A0BF-D50B1812421E}"/>
                </a:ext>
              </a:extLst>
            </p:cNvPr>
            <p:cNvSpPr txBox="1"/>
            <p:nvPr/>
          </p:nvSpPr>
          <p:spPr>
            <a:xfrm>
              <a:off x="540000" y="2786484"/>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6</a:t>
              </a:r>
            </a:p>
          </p:txBody>
        </p:sp>
      </p:grpSp>
      <p:grpSp>
        <p:nvGrpSpPr>
          <p:cNvPr id="16" name="Group 15">
            <a:extLst>
              <a:ext uri="{FF2B5EF4-FFF2-40B4-BE49-F238E27FC236}">
                <a16:creationId xmlns:a16="http://schemas.microsoft.com/office/drawing/2014/main" id="{876FE073-C67C-985D-3953-4A0C5B12901A}"/>
              </a:ext>
            </a:extLst>
          </p:cNvPr>
          <p:cNvGrpSpPr/>
          <p:nvPr/>
        </p:nvGrpSpPr>
        <p:grpSpPr>
          <a:xfrm>
            <a:off x="326029" y="3936194"/>
            <a:ext cx="235566" cy="276999"/>
            <a:chOff x="540000" y="3623471"/>
            <a:chExt cx="235566" cy="276999"/>
          </a:xfrm>
        </p:grpSpPr>
        <p:sp>
          <p:nvSpPr>
            <p:cNvPr id="9" name="Rounded Rectangle 8">
              <a:extLst>
                <a:ext uri="{FF2B5EF4-FFF2-40B4-BE49-F238E27FC236}">
                  <a16:creationId xmlns:a16="http://schemas.microsoft.com/office/drawing/2014/main" id="{75C6F97B-BB44-5C63-5627-22DA99EC65DB}"/>
                </a:ext>
              </a:extLst>
            </p:cNvPr>
            <p:cNvSpPr/>
            <p:nvPr/>
          </p:nvSpPr>
          <p:spPr>
            <a:xfrm>
              <a:off x="540000" y="3638101"/>
              <a:ext cx="235566" cy="252000"/>
            </a:xfrm>
            <a:prstGeom prst="roundRect">
              <a:avLst/>
            </a:prstGeom>
            <a:solidFill>
              <a:srgbClr val="DD8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A65F9FC-427F-1D78-BBE7-F61653F29589}"/>
                </a:ext>
              </a:extLst>
            </p:cNvPr>
            <p:cNvSpPr txBox="1"/>
            <p:nvPr/>
          </p:nvSpPr>
          <p:spPr>
            <a:xfrm>
              <a:off x="540000" y="3623471"/>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7</a:t>
              </a:r>
            </a:p>
          </p:txBody>
        </p: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7"/>
          <p:cNvSpPr txBox="1">
            <a:spLocks noGrp="1"/>
          </p:cNvSpPr>
          <p:nvPr>
            <p:ph type="title"/>
          </p:nvPr>
        </p:nvSpPr>
        <p:spPr>
          <a:xfrm>
            <a:off x="540000" y="154042"/>
            <a:ext cx="7762200" cy="1146437"/>
          </a:xfrm>
          <a:prstGeom prst="rect">
            <a:avLst/>
          </a:prstGeom>
        </p:spPr>
        <p:txBody>
          <a:bodyPr spcFirstLastPara="1" wrap="square" lIns="68575" tIns="34275" rIns="68575" bIns="34275" anchor="ctr" anchorCtr="0">
            <a:spAutoFit/>
          </a:bodyPr>
          <a:lstStyle/>
          <a:p>
            <a:pPr lvl="0">
              <a:lnSpc>
                <a:spcPts val="2800"/>
              </a:lnSpc>
            </a:pPr>
            <a:r>
              <a:rPr lang="es-ES" spc="30" dirty="0">
                <a:latin typeface="Lato Black" panose="020F0502020204030203" pitchFamily="34" charset="77"/>
                <a:ea typeface="Lato"/>
                <a:cs typeface="Lato"/>
                <a:sym typeface="Lato"/>
              </a:rPr>
              <a:t>El tratamiento del agua en los hogares (HWTS) ahora está representado en las principales publicaciones sobre agua, saneamiento e higiene (WASH).</a:t>
            </a:r>
            <a:endParaRPr spc="30" dirty="0">
              <a:latin typeface="Lato Black" panose="020F0502020204030203" pitchFamily="34" charset="77"/>
              <a:ea typeface="Lato"/>
              <a:cs typeface="Lato"/>
              <a:sym typeface="Lato"/>
            </a:endParaRPr>
          </a:p>
        </p:txBody>
      </p:sp>
      <p:sp>
        <p:nvSpPr>
          <p:cNvPr id="404" name="Google Shape;404;p67"/>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
        <p:nvSpPr>
          <p:cNvPr id="405" name="Google Shape;405;p67"/>
          <p:cNvSpPr txBox="1">
            <a:spLocks noGrp="1"/>
          </p:cNvSpPr>
          <p:nvPr>
            <p:ph type="body" idx="1"/>
          </p:nvPr>
        </p:nvSpPr>
        <p:spPr>
          <a:xfrm>
            <a:off x="846000" y="1330120"/>
            <a:ext cx="5635267" cy="3241880"/>
          </a:xfrm>
          <a:prstGeom prst="rect">
            <a:avLst/>
          </a:prstGeom>
        </p:spPr>
        <p:txBody>
          <a:bodyPr spcFirstLastPara="1" wrap="square" lIns="68575" tIns="34275" rIns="68575" bIns="34275" anchor="t" anchorCtr="0">
            <a:noAutofit/>
          </a:bodyPr>
          <a:lstStyle/>
          <a:p>
            <a:pPr marL="0" lvl="0">
              <a:lnSpc>
                <a:spcPct val="107142"/>
              </a:lnSpc>
              <a:spcAft>
                <a:spcPts val="600"/>
              </a:spcAft>
              <a:buSzPts val="358"/>
            </a:pPr>
            <a:r>
              <a:rPr lang="es-ES" b="1" dirty="0">
                <a:solidFill>
                  <a:schemeClr val="tx1">
                    <a:lumMod val="65000"/>
                    <a:lumOff val="35000"/>
                  </a:schemeClr>
                </a:solidFill>
                <a:latin typeface="Lato" panose="020F0502020204030203" pitchFamily="34" charset="77"/>
                <a:ea typeface="Lato"/>
                <a:cs typeface="Lato"/>
                <a:sym typeface="Lato"/>
              </a:rPr>
              <a:t>Compendio de sistemas y tecnologías de agua potable desde la fuente hasta el consumidor </a:t>
            </a:r>
            <a:r>
              <a:rPr lang="en" i="1" dirty="0">
                <a:solidFill>
                  <a:schemeClr val="tx1">
                    <a:lumMod val="65000"/>
                    <a:lumOff val="35000"/>
                  </a:schemeClr>
                </a:solidFill>
                <a:latin typeface="Lato" panose="020F0502020204030203" pitchFamily="34" charset="77"/>
                <a:ea typeface="Lato"/>
                <a:cs typeface="Lato"/>
                <a:sym typeface="Lato"/>
              </a:rPr>
              <a:t>- WHO 2025</a:t>
            </a:r>
            <a:endParaRPr i="1" dirty="0">
              <a:solidFill>
                <a:schemeClr val="tx1">
                  <a:lumMod val="65000"/>
                  <a:lumOff val="35000"/>
                </a:schemeClr>
              </a:solidFill>
              <a:latin typeface="Lato" panose="020F0502020204030203" pitchFamily="34" charset="77"/>
              <a:ea typeface="Lato"/>
              <a:cs typeface="Lato"/>
              <a:sym typeface="Lato"/>
            </a:endParaRPr>
          </a:p>
          <a:p>
            <a:pPr marL="372110" lvl="0" indent="-285750">
              <a:lnSpc>
                <a:spcPct val="107142"/>
              </a:lnSpc>
              <a:spcBef>
                <a:spcPts val="800"/>
              </a:spcBef>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a:ea typeface="Lato"/>
                <a:cs typeface="Lato"/>
                <a:sym typeface="Lato"/>
              </a:rPr>
              <a:t>Se recomienda HWTS para suministros de agua dulce con transporte manual.</a:t>
            </a:r>
          </a:p>
          <a:p>
            <a:pPr marL="372110" lvl="0" indent="-285750">
              <a:lnSpc>
                <a:spcPct val="107142"/>
              </a:lnSpc>
              <a:spcBef>
                <a:spcPts val="800"/>
              </a:spcBef>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a:ea typeface="Lato"/>
                <a:cs typeface="Lato"/>
                <a:sym typeface="Lato"/>
              </a:rPr>
              <a:t>HWTS se identifica como una opción para </a:t>
            </a:r>
            <a:r>
              <a:rPr lang="en" b="0" dirty="0">
                <a:solidFill>
                  <a:schemeClr val="tx1">
                    <a:lumMod val="65000"/>
                    <a:lumOff val="35000"/>
                  </a:schemeClr>
                </a:solidFill>
                <a:latin typeface="Lato"/>
                <a:ea typeface="Lato"/>
                <a:cs typeface="Lato"/>
                <a:sym typeface="Lato"/>
              </a:rPr>
              <a:t> </a:t>
            </a:r>
            <a:endParaRPr b="0" dirty="0">
              <a:solidFill>
                <a:schemeClr val="tx1">
                  <a:lumMod val="65000"/>
                  <a:lumOff val="35000"/>
                </a:schemeClr>
              </a:solidFill>
              <a:latin typeface="Lato"/>
              <a:ea typeface="Lato"/>
              <a:cs typeface="Lato"/>
              <a:sym typeface="Lato"/>
            </a:endParaRPr>
          </a:p>
          <a:p>
            <a:pPr marL="715010" lvl="1">
              <a:lnSpc>
                <a:spcPct val="107142"/>
              </a:lnSpc>
              <a:spcBef>
                <a:spcPts val="800"/>
              </a:spcBef>
              <a:buClr>
                <a:srgbClr val="005478"/>
              </a:buClr>
              <a:buSzPct val="90000"/>
              <a:buFont typeface="Courier New" panose="02070309020205020404" pitchFamily="49" charset="0"/>
              <a:buChar char="o"/>
            </a:pPr>
            <a:r>
              <a:rPr lang="es-ES" sz="1400" dirty="0">
                <a:solidFill>
                  <a:schemeClr val="tx1">
                    <a:lumMod val="65000"/>
                    <a:lumOff val="35000"/>
                  </a:schemeClr>
                </a:solidFill>
                <a:latin typeface="Lato"/>
                <a:ea typeface="Lato"/>
                <a:cs typeface="Lato"/>
                <a:sym typeface="Lato"/>
              </a:rPr>
              <a:t>recolección de agua de lluvia</a:t>
            </a:r>
          </a:p>
          <a:p>
            <a:pPr marL="715010" lvl="1">
              <a:lnSpc>
                <a:spcPct val="107142"/>
              </a:lnSpc>
              <a:spcBef>
                <a:spcPts val="800"/>
              </a:spcBef>
              <a:buClr>
                <a:srgbClr val="005478"/>
              </a:buClr>
              <a:buSzPct val="90000"/>
              <a:buFont typeface="Courier New" panose="02070309020205020404" pitchFamily="49" charset="0"/>
              <a:buChar char="o"/>
            </a:pPr>
            <a:r>
              <a:rPr lang="en-CA" sz="1400" dirty="0" err="1">
                <a:solidFill>
                  <a:schemeClr val="tx1">
                    <a:lumMod val="65000"/>
                    <a:lumOff val="35000"/>
                  </a:schemeClr>
                </a:solidFill>
                <a:latin typeface="Lato"/>
                <a:ea typeface="Lato"/>
                <a:cs typeface="Lato"/>
                <a:sym typeface="Lato"/>
              </a:rPr>
              <a:t>s</a:t>
            </a:r>
            <a:r>
              <a:rPr lang="en-CA" sz="1400" b="0" dirty="0" err="1">
                <a:solidFill>
                  <a:schemeClr val="tx1">
                    <a:lumMod val="65000"/>
                    <a:lumOff val="35000"/>
                  </a:schemeClr>
                </a:solidFill>
                <a:latin typeface="Lato"/>
                <a:ea typeface="Lato"/>
                <a:cs typeface="Lato"/>
                <a:sym typeface="Lato"/>
              </a:rPr>
              <a:t>uministros</a:t>
            </a:r>
            <a:r>
              <a:rPr lang="en-CA" sz="1400" b="0" dirty="0">
                <a:solidFill>
                  <a:schemeClr val="tx1">
                    <a:lumMod val="65000"/>
                    <a:lumOff val="35000"/>
                  </a:schemeClr>
                </a:solidFill>
                <a:latin typeface="Lato"/>
                <a:ea typeface="Lato"/>
                <a:cs typeface="Lato"/>
                <a:sym typeface="Lato"/>
              </a:rPr>
              <a:t> </a:t>
            </a:r>
            <a:r>
              <a:rPr lang="en-CA" sz="1400" b="0" dirty="0" err="1">
                <a:solidFill>
                  <a:schemeClr val="tx1">
                    <a:lumMod val="65000"/>
                    <a:lumOff val="35000"/>
                  </a:schemeClr>
                </a:solidFill>
                <a:latin typeface="Lato"/>
                <a:ea typeface="Lato"/>
                <a:cs typeface="Lato"/>
                <a:sym typeface="Lato"/>
              </a:rPr>
              <a:t>por</a:t>
            </a:r>
            <a:r>
              <a:rPr lang="en-CA" sz="1400" b="0" dirty="0">
                <a:solidFill>
                  <a:schemeClr val="tx1">
                    <a:lumMod val="65000"/>
                    <a:lumOff val="35000"/>
                  </a:schemeClr>
                </a:solidFill>
                <a:latin typeface="Lato"/>
                <a:ea typeface="Lato"/>
                <a:cs typeface="Lato"/>
                <a:sym typeface="Lato"/>
              </a:rPr>
              <a:t> </a:t>
            </a:r>
            <a:r>
              <a:rPr lang="en-CA" sz="1400" b="0" dirty="0" err="1">
                <a:solidFill>
                  <a:schemeClr val="tx1">
                    <a:lumMod val="65000"/>
                    <a:lumOff val="35000"/>
                  </a:schemeClr>
                </a:solidFill>
                <a:latin typeface="Lato"/>
                <a:ea typeface="Lato"/>
                <a:cs typeface="Lato"/>
                <a:sym typeface="Lato"/>
              </a:rPr>
              <a:t>gravedad</a:t>
            </a:r>
            <a:endParaRPr lang="en-CA" sz="1400" b="0" dirty="0">
              <a:solidFill>
                <a:schemeClr val="tx1">
                  <a:lumMod val="65000"/>
                  <a:lumOff val="35000"/>
                </a:schemeClr>
              </a:solidFill>
              <a:latin typeface="Lato"/>
              <a:ea typeface="Lato"/>
              <a:cs typeface="Lato"/>
              <a:sym typeface="Lato"/>
            </a:endParaRPr>
          </a:p>
          <a:p>
            <a:pPr marL="715010" lvl="1">
              <a:lnSpc>
                <a:spcPct val="107142"/>
              </a:lnSpc>
              <a:spcBef>
                <a:spcPts val="800"/>
              </a:spcBef>
              <a:buClr>
                <a:srgbClr val="005478"/>
              </a:buClr>
              <a:buSzPct val="90000"/>
              <a:buFont typeface="Courier New" panose="02070309020205020404" pitchFamily="49" charset="0"/>
              <a:buChar char="o"/>
            </a:pPr>
            <a:r>
              <a:rPr lang="en-CA" sz="1400" dirty="0">
                <a:solidFill>
                  <a:schemeClr val="tx1">
                    <a:lumMod val="65000"/>
                    <a:lumOff val="35000"/>
                  </a:schemeClr>
                </a:solidFill>
                <a:latin typeface="Lato"/>
                <a:ea typeface="Lato"/>
                <a:cs typeface="Lato"/>
                <a:sym typeface="Lato"/>
              </a:rPr>
              <a:t>Aguas </a:t>
            </a:r>
            <a:r>
              <a:rPr lang="en-CA" sz="1400" dirty="0" err="1">
                <a:solidFill>
                  <a:schemeClr val="tx1">
                    <a:lumMod val="65000"/>
                    <a:lumOff val="35000"/>
                  </a:schemeClr>
                </a:solidFill>
                <a:latin typeface="Lato"/>
                <a:ea typeface="Lato"/>
                <a:cs typeface="Lato"/>
                <a:sym typeface="Lato"/>
              </a:rPr>
              <a:t>subterráneas</a:t>
            </a:r>
            <a:r>
              <a:rPr lang="en-CA" sz="1400" dirty="0">
                <a:solidFill>
                  <a:schemeClr val="tx1">
                    <a:lumMod val="65000"/>
                    <a:lumOff val="35000"/>
                  </a:schemeClr>
                </a:solidFill>
                <a:latin typeface="Lato"/>
                <a:ea typeface="Lato"/>
                <a:cs typeface="Lato"/>
                <a:sym typeface="Lato"/>
              </a:rPr>
              <a:t> de </a:t>
            </a:r>
            <a:r>
              <a:rPr lang="en-CA" sz="1400" dirty="0" err="1">
                <a:solidFill>
                  <a:schemeClr val="tx1">
                    <a:lumMod val="65000"/>
                    <a:lumOff val="35000"/>
                  </a:schemeClr>
                </a:solidFill>
                <a:latin typeface="Lato"/>
                <a:ea typeface="Lato"/>
                <a:cs typeface="Lato"/>
                <a:sym typeface="Lato"/>
              </a:rPr>
              <a:t>alta</a:t>
            </a:r>
            <a:r>
              <a:rPr lang="en-CA" sz="1400" dirty="0">
                <a:solidFill>
                  <a:schemeClr val="tx1">
                    <a:lumMod val="65000"/>
                    <a:lumOff val="35000"/>
                  </a:schemeClr>
                </a:solidFill>
                <a:latin typeface="Lato"/>
                <a:ea typeface="Lato"/>
                <a:cs typeface="Lato"/>
                <a:sym typeface="Lato"/>
              </a:rPr>
              <a:t> </a:t>
            </a:r>
            <a:r>
              <a:rPr lang="en-CA" sz="1400" dirty="0" err="1">
                <a:solidFill>
                  <a:schemeClr val="tx1">
                    <a:lumMod val="65000"/>
                    <a:lumOff val="35000"/>
                  </a:schemeClr>
                </a:solidFill>
                <a:latin typeface="Lato"/>
                <a:ea typeface="Lato"/>
                <a:cs typeface="Lato"/>
                <a:sym typeface="Lato"/>
              </a:rPr>
              <a:t>calidad</a:t>
            </a:r>
            <a:endParaRPr lang="en-CA" sz="1400" dirty="0">
              <a:solidFill>
                <a:schemeClr val="tx1">
                  <a:lumMod val="65000"/>
                  <a:lumOff val="35000"/>
                </a:schemeClr>
              </a:solidFill>
              <a:latin typeface="Lato"/>
              <a:ea typeface="Lato"/>
              <a:cs typeface="Lato"/>
              <a:sym typeface="Lato"/>
            </a:endParaRPr>
          </a:p>
          <a:p>
            <a:pPr marL="715010" lvl="1">
              <a:lnSpc>
                <a:spcPct val="107142"/>
              </a:lnSpc>
              <a:spcBef>
                <a:spcPts val="800"/>
              </a:spcBef>
              <a:buClr>
                <a:srgbClr val="005478"/>
              </a:buClr>
              <a:buSzPct val="90000"/>
              <a:buFont typeface="Courier New" panose="02070309020205020404" pitchFamily="49" charset="0"/>
              <a:buChar char="o"/>
            </a:pPr>
            <a:r>
              <a:rPr lang="es-ES" sz="1400" dirty="0">
                <a:solidFill>
                  <a:schemeClr val="tx1">
                    <a:lumMod val="65000"/>
                    <a:lumOff val="35000"/>
                  </a:schemeClr>
                </a:solidFill>
                <a:latin typeface="Lato"/>
                <a:ea typeface="Lato"/>
                <a:cs typeface="Lato"/>
                <a:sym typeface="Lato"/>
              </a:rPr>
              <a:t>Aguas subterráneas con contaminantes de riesgo</a:t>
            </a:r>
            <a:endParaRPr sz="1400" b="0" dirty="0">
              <a:solidFill>
                <a:schemeClr val="tx1">
                  <a:lumMod val="65000"/>
                  <a:lumOff val="35000"/>
                </a:schemeClr>
              </a:solidFill>
              <a:latin typeface="Lato"/>
              <a:ea typeface="Lato"/>
              <a:cs typeface="Lato"/>
              <a:sym typeface="Lato"/>
            </a:endParaRPr>
          </a:p>
        </p:txBody>
      </p:sp>
      <p:pic>
        <p:nvPicPr>
          <p:cNvPr id="7" name="Picture 6" descr="A poster of a water source&#10;&#10;Description automatically generated with medium confidence">
            <a:extLst>
              <a:ext uri="{FF2B5EF4-FFF2-40B4-BE49-F238E27FC236}">
                <a16:creationId xmlns:a16="http://schemas.microsoft.com/office/drawing/2014/main" id="{B4D4BB63-E024-7297-DDB8-118E50DB9D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75755" y="1330120"/>
            <a:ext cx="2179929" cy="3085471"/>
          </a:xfrm>
          <a:prstGeom prst="rect">
            <a:avLst/>
          </a:prstGeom>
          <a:ln w="6350">
            <a:solidFill>
              <a:schemeClr val="bg1">
                <a:lumMod val="75000"/>
              </a:schemeClr>
            </a:solidFill>
          </a:ln>
          <a:effectLst>
            <a:outerShdw blurRad="50800" dist="38100" dir="2700000" algn="tl" rotWithShape="0">
              <a:prstClr val="black">
                <a:alpha val="19775"/>
              </a:prstClr>
            </a:outerShdw>
          </a:effectLst>
        </p:spPr>
      </p:pic>
      <p:grpSp>
        <p:nvGrpSpPr>
          <p:cNvPr id="8" name="Group 7">
            <a:extLst>
              <a:ext uri="{FF2B5EF4-FFF2-40B4-BE49-F238E27FC236}">
                <a16:creationId xmlns:a16="http://schemas.microsoft.com/office/drawing/2014/main" id="{550243EE-6F61-0C9C-A4C7-5F9F001AD441}"/>
              </a:ext>
            </a:extLst>
          </p:cNvPr>
          <p:cNvGrpSpPr/>
          <p:nvPr/>
        </p:nvGrpSpPr>
        <p:grpSpPr>
          <a:xfrm>
            <a:off x="610434" y="1332566"/>
            <a:ext cx="235566" cy="276999"/>
            <a:chOff x="540000" y="1972365"/>
            <a:chExt cx="235566" cy="276999"/>
          </a:xfrm>
        </p:grpSpPr>
        <p:sp>
          <p:nvSpPr>
            <p:cNvPr id="9" name="Rounded Rectangle 8">
              <a:extLst>
                <a:ext uri="{FF2B5EF4-FFF2-40B4-BE49-F238E27FC236}">
                  <a16:creationId xmlns:a16="http://schemas.microsoft.com/office/drawing/2014/main" id="{A2BDEF92-83AF-8E2A-9098-A5DBEE4CC466}"/>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151356C-E106-1E6E-B63B-BAFE78BAB1F5}"/>
                </a:ext>
              </a:extLst>
            </p:cNvPr>
            <p:cNvSpPr txBox="1"/>
            <p:nvPr/>
          </p:nvSpPr>
          <p:spPr>
            <a:xfrm>
              <a:off x="540000" y="197236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5</a:t>
              </a:r>
            </a:p>
          </p:txBody>
        </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p68"/>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413" name="Google Shape;413;p68"/>
          <p:cNvSpPr txBox="1">
            <a:spLocks noGrp="1"/>
          </p:cNvSpPr>
          <p:nvPr>
            <p:ph type="body" idx="1"/>
          </p:nvPr>
        </p:nvSpPr>
        <p:spPr>
          <a:xfrm>
            <a:off x="845999" y="1328400"/>
            <a:ext cx="5437569" cy="1243350"/>
          </a:xfrm>
          <a:prstGeom prst="rect">
            <a:avLst/>
          </a:prstGeom>
        </p:spPr>
        <p:txBody>
          <a:bodyPr spcFirstLastPara="1" wrap="square" lIns="68575" tIns="34275" rIns="68575" bIns="34275" anchor="t" anchorCtr="0">
            <a:noAutofit/>
          </a:bodyPr>
          <a:lstStyle/>
          <a:p>
            <a:pPr marL="0" lvl="0">
              <a:lnSpc>
                <a:spcPct val="107142"/>
              </a:lnSpc>
              <a:spcAft>
                <a:spcPts val="1200"/>
              </a:spcAft>
              <a:buSzPts val="358"/>
            </a:pPr>
            <a:r>
              <a:rPr lang="es-ES" b="1" dirty="0">
                <a:solidFill>
                  <a:schemeClr val="tx1">
                    <a:lumMod val="65000"/>
                    <a:lumOff val="35000"/>
                  </a:schemeClr>
                </a:solidFill>
                <a:latin typeface="Lato" panose="020F0502020204030203" pitchFamily="34" charset="77"/>
                <a:ea typeface="Lato"/>
                <a:cs typeface="Lato"/>
                <a:sym typeface="Lato"/>
              </a:rPr>
              <a:t>Compendio de sistemas y tecnologías de agua potable desde la fuente hasta el consumidor </a:t>
            </a:r>
            <a:r>
              <a:rPr lang="en" dirty="0">
                <a:solidFill>
                  <a:schemeClr val="tx1">
                    <a:lumMod val="65000"/>
                    <a:lumOff val="35000"/>
                  </a:schemeClr>
                </a:solidFill>
                <a:latin typeface="Lato"/>
                <a:ea typeface="Lato"/>
                <a:cs typeface="Lato"/>
                <a:sym typeface="Lato"/>
              </a:rPr>
              <a:t>- </a:t>
            </a:r>
            <a:r>
              <a:rPr lang="en" i="1" dirty="0">
                <a:solidFill>
                  <a:schemeClr val="tx1">
                    <a:lumMod val="65000"/>
                    <a:lumOff val="35000"/>
                  </a:schemeClr>
                </a:solidFill>
                <a:latin typeface="Lato" panose="020F0502020204030203" pitchFamily="34" charset="77"/>
                <a:ea typeface="Lato"/>
                <a:cs typeface="Lato"/>
                <a:sym typeface="Lato"/>
              </a:rPr>
              <a:t>WHO 2025</a:t>
            </a:r>
            <a:endParaRPr i="1" dirty="0">
              <a:solidFill>
                <a:schemeClr val="tx1">
                  <a:lumMod val="65000"/>
                  <a:lumOff val="35000"/>
                </a:schemeClr>
              </a:solidFill>
              <a:latin typeface="Lato" panose="020F0502020204030203" pitchFamily="34" charset="77"/>
              <a:ea typeface="Lato"/>
              <a:cs typeface="Lato"/>
              <a:sym typeface="Lato"/>
            </a:endParaRPr>
          </a:p>
          <a:p>
            <a:pPr marL="7938" lvl="0">
              <a:lnSpc>
                <a:spcPct val="107142"/>
              </a:lnSpc>
              <a:spcAft>
                <a:spcPts val="600"/>
              </a:spcAft>
              <a:buClr>
                <a:srgbClr val="005478"/>
              </a:buClr>
              <a:buSzPts val="1440"/>
            </a:pPr>
            <a:r>
              <a:rPr lang="es-ES" dirty="0">
                <a:solidFill>
                  <a:schemeClr val="tx1">
                    <a:lumMod val="65000"/>
                    <a:lumOff val="35000"/>
                  </a:schemeClr>
                </a:solidFill>
                <a:latin typeface="Lato"/>
                <a:ea typeface="Lato"/>
                <a:cs typeface="Lato"/>
                <a:sym typeface="Lato"/>
              </a:rPr>
              <a:t>Incluye una sección sobre HWTS con hojas informativas sobre diversas tecnologías</a:t>
            </a:r>
            <a:endParaRPr lang="en" b="0" dirty="0">
              <a:solidFill>
                <a:schemeClr val="tx1">
                  <a:lumMod val="65000"/>
                  <a:lumOff val="35000"/>
                </a:schemeClr>
              </a:solidFill>
              <a:latin typeface="Lato"/>
              <a:ea typeface="Lato"/>
              <a:cs typeface="Lato"/>
              <a:sym typeface="Lato"/>
            </a:endParaRPr>
          </a:p>
        </p:txBody>
      </p:sp>
      <p:grpSp>
        <p:nvGrpSpPr>
          <p:cNvPr id="14" name="Group 13">
            <a:extLst>
              <a:ext uri="{FF2B5EF4-FFF2-40B4-BE49-F238E27FC236}">
                <a16:creationId xmlns:a16="http://schemas.microsoft.com/office/drawing/2014/main" id="{D50D7977-D7C9-3527-AAE8-A7537D7A6C72}"/>
              </a:ext>
            </a:extLst>
          </p:cNvPr>
          <p:cNvGrpSpPr/>
          <p:nvPr/>
        </p:nvGrpSpPr>
        <p:grpSpPr>
          <a:xfrm>
            <a:off x="6562871" y="2009753"/>
            <a:ext cx="2205697" cy="1755323"/>
            <a:chOff x="6562871" y="2009753"/>
            <a:chExt cx="2205697" cy="1755323"/>
          </a:xfrm>
        </p:grpSpPr>
        <p:sp>
          <p:nvSpPr>
            <p:cNvPr id="3" name="Rounded Rectangle 2">
              <a:extLst>
                <a:ext uri="{FF2B5EF4-FFF2-40B4-BE49-F238E27FC236}">
                  <a16:creationId xmlns:a16="http://schemas.microsoft.com/office/drawing/2014/main" id="{7D0BB871-B77A-903F-1A97-67E642964D0F}"/>
                </a:ext>
              </a:extLst>
            </p:cNvPr>
            <p:cNvSpPr/>
            <p:nvPr/>
          </p:nvSpPr>
          <p:spPr>
            <a:xfrm>
              <a:off x="6562871" y="2009753"/>
              <a:ext cx="2205697" cy="1714500"/>
            </a:xfrm>
            <a:prstGeom prst="roundRect">
              <a:avLst>
                <a:gd name="adj" fmla="val 8462"/>
              </a:avLst>
            </a:prstGeom>
            <a:solidFill>
              <a:schemeClr val="bg1"/>
            </a:solidFill>
            <a:ln w="6350">
              <a:solidFill>
                <a:schemeClr val="bg1">
                  <a:lumMod val="85000"/>
                </a:schemeClr>
              </a:solidFill>
            </a:ln>
            <a:effectLst>
              <a:outerShdw blurRad="50800" dist="25400" dir="2700000" algn="tl" rotWithShape="0">
                <a:prstClr val="black">
                  <a:alpha val="2705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B133527-2274-9241-EEBD-E26F5A1A8B16}"/>
                </a:ext>
              </a:extLst>
            </p:cNvPr>
            <p:cNvSpPr txBox="1"/>
            <p:nvPr/>
          </p:nvSpPr>
          <p:spPr>
            <a:xfrm>
              <a:off x="6717037" y="2272360"/>
              <a:ext cx="1982365" cy="1492716"/>
            </a:xfrm>
            <a:prstGeom prst="rect">
              <a:avLst/>
            </a:prstGeom>
            <a:noFill/>
          </p:spPr>
          <p:txBody>
            <a:bodyPr wrap="square" rtlCol="0">
              <a:spAutoFit/>
            </a:bodyPr>
            <a:lstStyle/>
            <a:p>
              <a:pPr>
                <a:spcAft>
                  <a:spcPts val="600"/>
                </a:spcAft>
              </a:pPr>
              <a:r>
                <a:rPr lang="es-ES" sz="1200" b="1" dirty="0">
                  <a:solidFill>
                    <a:schemeClr val="accent1"/>
                  </a:solidFill>
                  <a:latin typeface="Lato" panose="020F0502020204030203" pitchFamily="34" charset="77"/>
                  <a:ea typeface="Lato"/>
                  <a:cs typeface="Lato"/>
                  <a:sym typeface="Lato"/>
                </a:rPr>
                <a:t>¿Sabías que CAWST también cuenta con una amplia biblioteca de hojas informativas y recursos sobre estos y otros temas? </a:t>
              </a:r>
              <a:r>
                <a:rPr lang="en-CA" sz="1200" b="0" u="sng" dirty="0">
                  <a:solidFill>
                    <a:srgbClr val="2B95B8"/>
                  </a:solidFill>
                  <a:latin typeface="Lato"/>
                  <a:ea typeface="Lato"/>
                  <a:cs typeface="Lato"/>
                  <a:sym typeface="Lato"/>
                  <a:hlinkClick r:id="rId4">
                    <a:extLst>
                      <a:ext uri="{A12FA001-AC4F-418D-AE19-62706E023703}">
                        <ahyp:hlinkClr xmlns:ahyp="http://schemas.microsoft.com/office/drawing/2018/hyperlinkcolor" val="tx"/>
                      </a:ext>
                    </a:extLst>
                  </a:hlinkClick>
                </a:rPr>
                <a:t>washresources.org</a:t>
              </a:r>
              <a:endParaRPr lang="en-CA" sz="1200" b="0" dirty="0">
                <a:solidFill>
                  <a:srgbClr val="2B95B8"/>
                </a:solidFill>
                <a:latin typeface="Lato"/>
                <a:ea typeface="Lato"/>
                <a:cs typeface="Lato"/>
                <a:sym typeface="Lato"/>
              </a:endParaRPr>
            </a:p>
            <a:p>
              <a:endParaRPr lang="en-US" dirty="0">
                <a:solidFill>
                  <a:schemeClr val="bg1"/>
                </a:solidFill>
              </a:endParaRPr>
            </a:p>
          </p:txBody>
        </p:sp>
      </p:grpSp>
      <p:sp>
        <p:nvSpPr>
          <p:cNvPr id="12" name="TextBox 11">
            <a:extLst>
              <a:ext uri="{FF2B5EF4-FFF2-40B4-BE49-F238E27FC236}">
                <a16:creationId xmlns:a16="http://schemas.microsoft.com/office/drawing/2014/main" id="{C8ABD661-109C-9E7F-CDFE-40E9C3F1AF48}"/>
              </a:ext>
            </a:extLst>
          </p:cNvPr>
          <p:cNvSpPr txBox="1"/>
          <p:nvPr/>
        </p:nvSpPr>
        <p:spPr>
          <a:xfrm>
            <a:off x="4000735" y="2677258"/>
            <a:ext cx="2515243" cy="2246769"/>
          </a:xfrm>
          <a:prstGeom prst="rect">
            <a:avLst/>
          </a:prstGeom>
          <a:noFill/>
        </p:spPr>
        <p:txBody>
          <a:bodyPr wrap="square" rtlCol="0">
            <a:spAutoFit/>
          </a:bodyPr>
          <a:lstStyle/>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dirty="0" err="1">
                <a:solidFill>
                  <a:schemeClr val="tx1">
                    <a:lumMod val="65000"/>
                    <a:lumOff val="35000"/>
                  </a:schemeClr>
                </a:solidFill>
                <a:latin typeface="Lato"/>
                <a:ea typeface="Lato"/>
                <a:cs typeface="Lato"/>
                <a:sym typeface="Lato"/>
              </a:rPr>
              <a:t>Filtración</a:t>
            </a:r>
            <a:r>
              <a:rPr lang="en-CA" dirty="0">
                <a:solidFill>
                  <a:schemeClr val="tx1">
                    <a:lumMod val="65000"/>
                    <a:lumOff val="35000"/>
                  </a:schemeClr>
                </a:solidFill>
                <a:latin typeface="Lato"/>
                <a:ea typeface="Lato"/>
                <a:cs typeface="Lato"/>
                <a:sym typeface="Lato"/>
              </a:rPr>
              <a:t> con </a:t>
            </a:r>
            <a:r>
              <a:rPr lang="en-CA" dirty="0" err="1">
                <a:solidFill>
                  <a:schemeClr val="tx1">
                    <a:lumMod val="65000"/>
                    <a:lumOff val="35000"/>
                  </a:schemeClr>
                </a:solidFill>
                <a:latin typeface="Lato"/>
                <a:ea typeface="Lato"/>
                <a:cs typeface="Lato"/>
                <a:sym typeface="Lato"/>
              </a:rPr>
              <a:t>bioarena</a:t>
            </a:r>
            <a:endParaRPr lang="en-CA" dirty="0">
              <a:solidFill>
                <a:schemeClr val="tx1">
                  <a:lumMod val="65000"/>
                  <a:lumOff val="35000"/>
                </a:schemeClr>
              </a:solidFill>
              <a:latin typeface="Lato"/>
              <a:ea typeface="Lato"/>
              <a:cs typeface="Lato"/>
              <a:sym typeface="Lato"/>
            </a:endParaRPr>
          </a:p>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a:ea typeface="Lato"/>
                <a:cs typeface="Lato"/>
                <a:sym typeface="Lato"/>
              </a:rPr>
              <a:t>Desinfección con luz ultravioleta (UV)</a:t>
            </a:r>
          </a:p>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dirty="0" err="1">
                <a:solidFill>
                  <a:schemeClr val="tx1">
                    <a:lumMod val="65000"/>
                    <a:lumOff val="35000"/>
                  </a:schemeClr>
                </a:solidFill>
                <a:latin typeface="Lato"/>
                <a:ea typeface="Lato"/>
                <a:cs typeface="Lato"/>
                <a:sym typeface="Lato"/>
              </a:rPr>
              <a:t>Desinfección</a:t>
            </a:r>
            <a:r>
              <a:rPr lang="en-CA" dirty="0">
                <a:solidFill>
                  <a:schemeClr val="tx1">
                    <a:lumMod val="65000"/>
                    <a:lumOff val="35000"/>
                  </a:schemeClr>
                </a:solidFill>
                <a:latin typeface="Lato"/>
                <a:ea typeface="Lato"/>
                <a:cs typeface="Lato"/>
                <a:sym typeface="Lato"/>
              </a:rPr>
              <a:t> solar del </a:t>
            </a:r>
            <a:r>
              <a:rPr lang="en-CA" dirty="0" err="1">
                <a:solidFill>
                  <a:schemeClr val="tx1">
                    <a:lumMod val="65000"/>
                    <a:lumOff val="35000"/>
                  </a:schemeClr>
                </a:solidFill>
                <a:latin typeface="Lato"/>
                <a:ea typeface="Lato"/>
                <a:cs typeface="Lato"/>
                <a:sym typeface="Lato"/>
              </a:rPr>
              <a:t>agua</a:t>
            </a:r>
            <a:endParaRPr lang="en-CA" dirty="0">
              <a:solidFill>
                <a:schemeClr val="tx1">
                  <a:lumMod val="65000"/>
                  <a:lumOff val="35000"/>
                </a:schemeClr>
              </a:solidFill>
              <a:latin typeface="Lato"/>
              <a:ea typeface="Lato"/>
              <a:cs typeface="Lato"/>
              <a:sym typeface="Lato"/>
            </a:endParaRPr>
          </a:p>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a:ea typeface="Lato"/>
                <a:cs typeface="Lato"/>
                <a:sym typeface="Lato"/>
              </a:rPr>
              <a:t>Filtros para eliminar el flúor</a:t>
            </a:r>
          </a:p>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a:ea typeface="Lato"/>
                <a:cs typeface="Lato"/>
                <a:sym typeface="Lato"/>
              </a:rPr>
              <a:t>Filtros para eliminar el arsénico</a:t>
            </a:r>
            <a:endParaRPr lang="en-CA" sz="1400" dirty="0">
              <a:solidFill>
                <a:schemeClr val="tx1">
                  <a:lumMod val="65000"/>
                  <a:lumOff val="35000"/>
                </a:schemeClr>
              </a:solidFill>
              <a:latin typeface="Lato"/>
              <a:ea typeface="Lato"/>
              <a:cs typeface="Lato"/>
              <a:sym typeface="Lato"/>
            </a:endParaRPr>
          </a:p>
        </p:txBody>
      </p:sp>
      <p:sp>
        <p:nvSpPr>
          <p:cNvPr id="15" name="Google Shape;420;p69">
            <a:extLst>
              <a:ext uri="{FF2B5EF4-FFF2-40B4-BE49-F238E27FC236}">
                <a16:creationId xmlns:a16="http://schemas.microsoft.com/office/drawing/2014/main" id="{A59D41A7-AEDC-6343-E7EA-781BB8CA7808}"/>
              </a:ext>
            </a:extLst>
          </p:cNvPr>
          <p:cNvSpPr txBox="1">
            <a:spLocks noGrp="1"/>
          </p:cNvSpPr>
          <p:nvPr>
            <p:ph type="title"/>
          </p:nvPr>
        </p:nvSpPr>
        <p:spPr>
          <a:xfrm>
            <a:off x="540000" y="150375"/>
            <a:ext cx="8404708" cy="1146437"/>
          </a:xfrm>
          <a:prstGeom prst="rect">
            <a:avLst/>
          </a:prstGeom>
        </p:spPr>
        <p:txBody>
          <a:bodyPr spcFirstLastPara="1" wrap="square" lIns="68575" tIns="34275" rIns="68575" bIns="34275" anchor="ctr" anchorCtr="0">
            <a:spAutoFit/>
          </a:bodyPr>
          <a:lstStyle/>
          <a:p>
            <a:pPr lvl="0">
              <a:lnSpc>
                <a:spcPts val="2800"/>
              </a:lnSpc>
            </a:pPr>
            <a:r>
              <a:rPr lang="es-ES" spc="30" dirty="0">
                <a:solidFill>
                  <a:srgbClr val="2B95B8"/>
                </a:solidFill>
                <a:latin typeface="Lato Black" panose="020F0502020204030203" pitchFamily="34" charset="77"/>
                <a:ea typeface="Lato"/>
                <a:cs typeface="Lato"/>
                <a:sym typeface="Lato"/>
              </a:rPr>
              <a:t>El tratamiento del agua en los hogares (HWTS) ahora está representado en las principales publicaciones sobre agua, saneamiento e higiene (WASH).</a:t>
            </a:r>
            <a:endParaRPr spc="30" dirty="0">
              <a:solidFill>
                <a:srgbClr val="2B95B8"/>
              </a:solidFill>
              <a:latin typeface="Lato Black" panose="020F0502020204030203" pitchFamily="34" charset="77"/>
              <a:ea typeface="Lato"/>
              <a:cs typeface="Lato"/>
              <a:sym typeface="Lato"/>
            </a:endParaRPr>
          </a:p>
        </p:txBody>
      </p:sp>
      <p:grpSp>
        <p:nvGrpSpPr>
          <p:cNvPr id="5" name="Group 4">
            <a:extLst>
              <a:ext uri="{FF2B5EF4-FFF2-40B4-BE49-F238E27FC236}">
                <a16:creationId xmlns:a16="http://schemas.microsoft.com/office/drawing/2014/main" id="{08F66F31-A6FF-1101-7882-321A616EF661}"/>
              </a:ext>
            </a:extLst>
          </p:cNvPr>
          <p:cNvGrpSpPr/>
          <p:nvPr/>
        </p:nvGrpSpPr>
        <p:grpSpPr>
          <a:xfrm>
            <a:off x="610434" y="1328400"/>
            <a:ext cx="235566" cy="276999"/>
            <a:chOff x="540000" y="1972365"/>
            <a:chExt cx="235566" cy="276999"/>
          </a:xfrm>
        </p:grpSpPr>
        <p:sp>
          <p:nvSpPr>
            <p:cNvPr id="6" name="Rounded Rectangle 5">
              <a:extLst>
                <a:ext uri="{FF2B5EF4-FFF2-40B4-BE49-F238E27FC236}">
                  <a16:creationId xmlns:a16="http://schemas.microsoft.com/office/drawing/2014/main" id="{BF16785D-B60E-9C12-1145-DB9597F0C502}"/>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FBFB04-70CE-FAEE-33A1-8E4200DCA045}"/>
                </a:ext>
              </a:extLst>
            </p:cNvPr>
            <p:cNvSpPr txBox="1"/>
            <p:nvPr/>
          </p:nvSpPr>
          <p:spPr>
            <a:xfrm>
              <a:off x="540000" y="197236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5</a:t>
              </a:r>
            </a:p>
          </p:txBody>
        </p:sp>
      </p:grpSp>
      <p:sp>
        <p:nvSpPr>
          <p:cNvPr id="4" name="Google Shape;413;p68">
            <a:extLst>
              <a:ext uri="{FF2B5EF4-FFF2-40B4-BE49-F238E27FC236}">
                <a16:creationId xmlns:a16="http://schemas.microsoft.com/office/drawing/2014/main" id="{FDD7633A-0DB3-6EF8-5C0E-7DE3B3FB08EC}"/>
              </a:ext>
            </a:extLst>
          </p:cNvPr>
          <p:cNvSpPr txBox="1">
            <a:spLocks/>
          </p:cNvSpPr>
          <p:nvPr/>
        </p:nvSpPr>
        <p:spPr>
          <a:xfrm>
            <a:off x="628680" y="2564423"/>
            <a:ext cx="3814366" cy="326099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158750" marR="0" lvl="0" indent="0" algn="l" rtl="0">
              <a:lnSpc>
                <a:spcPct val="117142"/>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L="914400" marR="0" lvl="1" indent="-285750" algn="l" rtl="0">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179388"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a:ea typeface="Lato"/>
                <a:cs typeface="Lato"/>
                <a:sym typeface="Lato"/>
              </a:rPr>
              <a:t>Tanques de almacenamiento o depósito </a:t>
            </a:r>
          </a:p>
          <a:p>
            <a:pPr marL="17145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a:ea typeface="Lato"/>
                <a:cs typeface="Lato"/>
                <a:sym typeface="Lato"/>
              </a:rPr>
              <a:t>Filtración cerámica.</a:t>
            </a:r>
          </a:p>
          <a:p>
            <a:pPr marL="17145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a:ea typeface="Lato"/>
                <a:cs typeface="Lato"/>
                <a:sym typeface="Lato"/>
              </a:rPr>
              <a:t>Ultrafiltración.</a:t>
            </a:r>
          </a:p>
          <a:p>
            <a:pPr marL="17145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a:ea typeface="Lato"/>
                <a:cs typeface="Lato"/>
                <a:sym typeface="Lato"/>
              </a:rPr>
              <a:t>Desinfección química.</a:t>
            </a:r>
          </a:p>
          <a:p>
            <a:pPr marL="17145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a:ea typeface="Lato"/>
                <a:cs typeface="Lato"/>
                <a:sym typeface="Lato"/>
              </a:rPr>
              <a:t>Ebullición</a:t>
            </a:r>
          </a:p>
          <a:p>
            <a:pPr marL="17145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a:ea typeface="Lato"/>
                <a:cs typeface="Lato"/>
                <a:sym typeface="Lato"/>
              </a:rPr>
              <a:t>Pasteurización</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39999" y="150375"/>
            <a:ext cx="8357815" cy="1146437"/>
          </a:xfrm>
          <a:prstGeom prst="rect">
            <a:avLst/>
          </a:prstGeom>
        </p:spPr>
        <p:txBody>
          <a:bodyPr spcFirstLastPara="1" wrap="square" lIns="68575" tIns="34275" rIns="68575" bIns="34275" anchor="ctr" anchorCtr="0">
            <a:spAutoFit/>
          </a:bodyPr>
          <a:lstStyle/>
          <a:p>
            <a:pPr lvl="0">
              <a:lnSpc>
                <a:spcPts val="2800"/>
              </a:lnSpc>
            </a:pPr>
            <a:r>
              <a:rPr lang="es-ES" spc="30" dirty="0">
                <a:solidFill>
                  <a:srgbClr val="2B95B8"/>
                </a:solidFill>
                <a:latin typeface="Lato Black" panose="020F0502020204030203" pitchFamily="34" charset="77"/>
                <a:ea typeface="Lato"/>
                <a:cs typeface="Lato"/>
                <a:sym typeface="Lato"/>
              </a:rPr>
              <a:t>El tratamiento del agua en los hogares (HWTS) ahora está representado en las principales publicaciones sobre agua, saneamiento e higiene (WASH).</a:t>
            </a:r>
            <a:endParaRPr spc="30" dirty="0">
              <a:solidFill>
                <a:srgbClr val="2B95B8"/>
              </a:solidFill>
              <a:latin typeface="Lato Black" panose="020F0502020204030203" pitchFamily="34" charset="77"/>
              <a:ea typeface="Lato"/>
              <a:cs typeface="Lato"/>
              <a:sym typeface="Lato"/>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
        <p:nvSpPr>
          <p:cNvPr id="422" name="Google Shape;422;p69"/>
          <p:cNvSpPr txBox="1">
            <a:spLocks noGrp="1"/>
          </p:cNvSpPr>
          <p:nvPr>
            <p:ph type="body" idx="1"/>
          </p:nvPr>
        </p:nvSpPr>
        <p:spPr>
          <a:xfrm>
            <a:off x="959170" y="1332000"/>
            <a:ext cx="4644461" cy="3147721"/>
          </a:xfrm>
          <a:prstGeom prst="rect">
            <a:avLst/>
          </a:prstGeom>
        </p:spPr>
        <p:txBody>
          <a:bodyPr spcFirstLastPara="1" wrap="square" lIns="68575" tIns="34275" rIns="68575" bIns="34275" anchor="t" anchorCtr="0">
            <a:noAutofit/>
          </a:bodyPr>
          <a:lstStyle/>
          <a:p>
            <a:pPr marL="0" lvl="0">
              <a:lnSpc>
                <a:spcPct val="107142"/>
              </a:lnSpc>
              <a:spcAft>
                <a:spcPts val="1200"/>
              </a:spcAft>
            </a:pPr>
            <a:r>
              <a:rPr lang="es-ES" b="1" dirty="0">
                <a:solidFill>
                  <a:schemeClr val="tx1">
                    <a:lumMod val="65000"/>
                    <a:lumOff val="35000"/>
                  </a:schemeClr>
                </a:solidFill>
                <a:latin typeface="Lato" panose="020F0502020204030203" pitchFamily="34" charset="77"/>
                <a:ea typeface="Lato"/>
                <a:cs typeface="Lato"/>
                <a:sym typeface="Lato"/>
              </a:rPr>
              <a:t>Directrices para la calidad del agua potable: pequeños abastecimientos de agua </a:t>
            </a:r>
            <a:r>
              <a:rPr lang="en" dirty="0">
                <a:solidFill>
                  <a:schemeClr val="tx1">
                    <a:lumMod val="65000"/>
                    <a:lumOff val="35000"/>
                  </a:schemeClr>
                </a:solidFill>
                <a:latin typeface="Lato"/>
                <a:ea typeface="Lato"/>
                <a:cs typeface="Lato"/>
                <a:sym typeface="Lato"/>
              </a:rPr>
              <a:t>- </a:t>
            </a:r>
            <a:r>
              <a:rPr lang="en" i="1" dirty="0">
                <a:solidFill>
                  <a:schemeClr val="tx1">
                    <a:lumMod val="65000"/>
                    <a:lumOff val="35000"/>
                  </a:schemeClr>
                </a:solidFill>
                <a:latin typeface="Lato"/>
                <a:ea typeface="Lato"/>
                <a:cs typeface="Lato"/>
                <a:sym typeface="Lato"/>
              </a:rPr>
              <a:t>WHO, 2024</a:t>
            </a:r>
            <a:endParaRPr i="1" dirty="0">
              <a:solidFill>
                <a:schemeClr val="tx1">
                  <a:lumMod val="65000"/>
                  <a:lumOff val="35000"/>
                </a:schemeClr>
              </a:solidFill>
              <a:latin typeface="Lato"/>
              <a:ea typeface="Lato"/>
              <a:cs typeface="Lato"/>
              <a:sym typeface="Lato"/>
            </a:endParaRP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a:ea typeface="Lato"/>
                <a:cs typeface="Lato"/>
                <a:sym typeface="Lato"/>
              </a:rPr>
              <a:t>Los abastecimientos gestionados por los hogares reconocidos como uno de los tres modelos de gestión para pequeños abastecimientos.</a:t>
            </a: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a:ea typeface="Lato"/>
                <a:cs typeface="Lato"/>
                <a:sym typeface="Lato"/>
              </a:rPr>
              <a:t>Capítulo 3: Normativas basadas en la salud: recomienda a los gobiernos establecer objetivos de rendimiento para las tecnologías de tratamiento y potabilización del agua en el hogar (HWTS)</a:t>
            </a: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a:ea typeface="Lato"/>
                <a:cs typeface="Lato"/>
                <a:sym typeface="Lato"/>
              </a:rPr>
              <a:t>Estudio de caso (A3.27) sobre las normas HWTS y la certificación de productos en Ghana.</a:t>
            </a: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a:ea typeface="Lato"/>
                <a:cs typeface="Lato"/>
                <a:sym typeface="Lato"/>
              </a:rPr>
              <a:t>Muchos de los principios rectores concuerdan con los de HWTS.</a:t>
            </a:r>
            <a:endParaRPr b="0" dirty="0">
              <a:solidFill>
                <a:schemeClr val="tx1">
                  <a:lumMod val="65000"/>
                  <a:lumOff val="35000"/>
                </a:schemeClr>
              </a:solidFill>
              <a:latin typeface="Lato"/>
              <a:ea typeface="Lato"/>
              <a:cs typeface="Lato"/>
              <a:sym typeface="Lato"/>
            </a:endParaRPr>
          </a:p>
        </p:txBody>
      </p:sp>
      <p:pic>
        <p:nvPicPr>
          <p:cNvPr id="423" name="Google Shape;423;p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09138" y="1021241"/>
            <a:ext cx="2105478" cy="1818550"/>
          </a:xfrm>
          <a:prstGeom prst="rect">
            <a:avLst/>
          </a:prstGeom>
          <a:noFill/>
          <a:ln>
            <a:noFill/>
          </a:ln>
        </p:spPr>
      </p:pic>
      <p:pic>
        <p:nvPicPr>
          <p:cNvPr id="5" name="Google Shape;423;p69">
            <a:extLst>
              <a:ext uri="{FF2B5EF4-FFF2-40B4-BE49-F238E27FC236}">
                <a16:creationId xmlns:a16="http://schemas.microsoft.com/office/drawing/2014/main" id="{8EBEBFCA-14C3-EDAE-7ED3-54BED1CD8D7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42026" y="2948713"/>
            <a:ext cx="2105478" cy="1818550"/>
          </a:xfrm>
          <a:prstGeom prst="rect">
            <a:avLst/>
          </a:prstGeom>
          <a:noFill/>
          <a:ln>
            <a:noFill/>
          </a:ln>
        </p:spPr>
      </p:pic>
      <p:grpSp>
        <p:nvGrpSpPr>
          <p:cNvPr id="6" name="Group 5">
            <a:extLst>
              <a:ext uri="{FF2B5EF4-FFF2-40B4-BE49-F238E27FC236}">
                <a16:creationId xmlns:a16="http://schemas.microsoft.com/office/drawing/2014/main" id="{EDD8AFDE-E400-0F8E-5A25-51AF57B197B3}"/>
              </a:ext>
            </a:extLst>
          </p:cNvPr>
          <p:cNvGrpSpPr/>
          <p:nvPr/>
        </p:nvGrpSpPr>
        <p:grpSpPr>
          <a:xfrm>
            <a:off x="612000" y="1342800"/>
            <a:ext cx="235566" cy="276999"/>
            <a:chOff x="540000" y="2786484"/>
            <a:chExt cx="235566" cy="276999"/>
          </a:xfrm>
        </p:grpSpPr>
        <p:sp>
          <p:nvSpPr>
            <p:cNvPr id="7" name="Rounded Rectangle 6">
              <a:extLst>
                <a:ext uri="{FF2B5EF4-FFF2-40B4-BE49-F238E27FC236}">
                  <a16:creationId xmlns:a16="http://schemas.microsoft.com/office/drawing/2014/main" id="{D59A6F53-8583-2ECB-1015-C450913634BD}"/>
                </a:ext>
              </a:extLst>
            </p:cNvPr>
            <p:cNvSpPr/>
            <p:nvPr/>
          </p:nvSpPr>
          <p:spPr>
            <a:xfrm>
              <a:off x="540000" y="2811483"/>
              <a:ext cx="235566" cy="252000"/>
            </a:xfrm>
            <a:prstGeom prst="roundRect">
              <a:avLst/>
            </a:prstGeom>
            <a:solidFill>
              <a:srgbClr val="4CCC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083550-101A-DD26-9E57-7609A090D28A}"/>
                </a:ext>
              </a:extLst>
            </p:cNvPr>
            <p:cNvSpPr txBox="1"/>
            <p:nvPr/>
          </p:nvSpPr>
          <p:spPr>
            <a:xfrm>
              <a:off x="540000" y="2786484"/>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6</a:t>
              </a:r>
            </a:p>
          </p:txBody>
        </p:sp>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0"/>
          <p:cNvSpPr txBox="1">
            <a:spLocks noGrp="1"/>
          </p:cNvSpPr>
          <p:nvPr>
            <p:ph type="title"/>
          </p:nvPr>
        </p:nvSpPr>
        <p:spPr>
          <a:xfrm>
            <a:off x="540000" y="153844"/>
            <a:ext cx="7762200" cy="1146437"/>
          </a:xfrm>
          <a:prstGeom prst="rect">
            <a:avLst/>
          </a:prstGeom>
        </p:spPr>
        <p:txBody>
          <a:bodyPr spcFirstLastPara="1" wrap="square" lIns="68575" tIns="34275" rIns="68575" bIns="34275" anchor="ctr" anchorCtr="0">
            <a:spAutoFit/>
          </a:bodyPr>
          <a:lstStyle/>
          <a:p>
            <a:pPr lvl="0">
              <a:lnSpc>
                <a:spcPts val="2800"/>
              </a:lnSpc>
            </a:pPr>
            <a:r>
              <a:rPr lang="es-ES" spc="30" dirty="0">
                <a:solidFill>
                  <a:srgbClr val="2B95B8"/>
                </a:solidFill>
                <a:latin typeface="Lato Black" panose="020F0502020204030203" pitchFamily="34" charset="77"/>
                <a:ea typeface="Lato"/>
                <a:cs typeface="Lato"/>
                <a:sym typeface="Lato"/>
              </a:rPr>
              <a:t>El tratamiento del agua en los hogares (HWTS) ahora está representado en las principales publicaciones sobre agua, saneamiento e higiene (WASH).</a:t>
            </a:r>
            <a:endParaRPr spc="30" dirty="0">
              <a:solidFill>
                <a:srgbClr val="2B95B8"/>
              </a:solidFill>
              <a:latin typeface="Lato Black" panose="020F0502020204030203" pitchFamily="34" charset="77"/>
              <a:ea typeface="Lato"/>
              <a:cs typeface="Lato"/>
              <a:sym typeface="Lato"/>
            </a:endParaRPr>
          </a:p>
        </p:txBody>
      </p:sp>
      <p:sp>
        <p:nvSpPr>
          <p:cNvPr id="430" name="Google Shape;430;p70"/>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18</a:t>
            </a:fld>
            <a:endParaRPr dirty="0"/>
          </a:p>
        </p:txBody>
      </p:sp>
      <p:sp>
        <p:nvSpPr>
          <p:cNvPr id="431" name="Google Shape;431;p70"/>
          <p:cNvSpPr txBox="1">
            <a:spLocks noGrp="1"/>
          </p:cNvSpPr>
          <p:nvPr>
            <p:ph type="body" idx="1"/>
          </p:nvPr>
        </p:nvSpPr>
        <p:spPr>
          <a:xfrm>
            <a:off x="957600" y="1332000"/>
            <a:ext cx="4182300" cy="2184103"/>
          </a:xfrm>
          <a:prstGeom prst="rect">
            <a:avLst/>
          </a:prstGeom>
        </p:spPr>
        <p:txBody>
          <a:bodyPr spcFirstLastPara="1" wrap="square" lIns="68575" tIns="34275" rIns="68575" bIns="34275" anchor="t" anchorCtr="0">
            <a:noAutofit/>
          </a:bodyPr>
          <a:lstStyle/>
          <a:p>
            <a:pPr marL="0" lvl="0">
              <a:lnSpc>
                <a:spcPct val="107142"/>
              </a:lnSpc>
              <a:spcAft>
                <a:spcPts val="1200"/>
              </a:spcAft>
            </a:pPr>
            <a:r>
              <a:rPr lang="es-ES" b="1" dirty="0">
                <a:solidFill>
                  <a:schemeClr val="tx1">
                    <a:lumMod val="65000"/>
                    <a:lumOff val="35000"/>
                  </a:schemeClr>
                </a:solidFill>
                <a:latin typeface="Lato" panose="020F0502020204030203" pitchFamily="34" charset="77"/>
                <a:ea typeface="Lato"/>
                <a:cs typeface="Lato"/>
                <a:sym typeface="Lato"/>
              </a:rPr>
              <a:t>Paquetes de inspección sanitaria para el suministro de agua potable </a:t>
            </a:r>
            <a:r>
              <a:rPr lang="en" sz="1600" b="1" dirty="0">
                <a:solidFill>
                  <a:schemeClr val="tx1">
                    <a:lumMod val="65000"/>
                    <a:lumOff val="35000"/>
                  </a:schemeClr>
                </a:solidFill>
                <a:latin typeface="Lato" panose="020F0502020204030203" pitchFamily="34" charset="77"/>
                <a:ea typeface="Lato"/>
                <a:cs typeface="Lato"/>
                <a:sym typeface="Lato"/>
              </a:rPr>
              <a:t>- </a:t>
            </a:r>
            <a:r>
              <a:rPr lang="en" sz="1200" i="1" dirty="0">
                <a:solidFill>
                  <a:schemeClr val="tx1">
                    <a:lumMod val="65000"/>
                    <a:lumOff val="35000"/>
                  </a:schemeClr>
                </a:solidFill>
                <a:latin typeface="Lato"/>
                <a:ea typeface="Lato"/>
                <a:cs typeface="Lato"/>
                <a:sym typeface="Lato"/>
              </a:rPr>
              <a:t>WHO, 2024</a:t>
            </a:r>
            <a:endParaRPr sz="1200" i="1" dirty="0">
              <a:solidFill>
                <a:schemeClr val="tx1">
                  <a:lumMod val="65000"/>
                  <a:lumOff val="35000"/>
                </a:schemeClr>
              </a:solidFill>
              <a:latin typeface="Lato"/>
              <a:ea typeface="Lato"/>
              <a:cs typeface="Lato"/>
              <a:sym typeface="Lato"/>
            </a:endParaRP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panose="020F0502020204030203" pitchFamily="34" charset="77"/>
                <a:ea typeface="Lato"/>
                <a:cs typeface="Lato"/>
                <a:sym typeface="Lato"/>
              </a:rPr>
              <a:t>La OMS publicó su primer formulario de inspección sanitaria sobre prácticas domésticas (todos los demás son para fuentes de agua).</a:t>
            </a: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es-ES" dirty="0">
                <a:solidFill>
                  <a:schemeClr val="tx1">
                    <a:lumMod val="65000"/>
                    <a:lumOff val="35000"/>
                  </a:schemeClr>
                </a:solidFill>
                <a:latin typeface="Lato" panose="020F0502020204030203" pitchFamily="34" charset="77"/>
                <a:ea typeface="Lato"/>
                <a:cs typeface="Lato"/>
                <a:sym typeface="Lato"/>
              </a:rPr>
              <a:t>CAWST está desarrollando paquetes de inspección sanitaria para filtros de cerámica y cloración.</a:t>
            </a:r>
            <a:endParaRPr dirty="0">
              <a:solidFill>
                <a:schemeClr val="tx1">
                  <a:lumMod val="65000"/>
                  <a:lumOff val="35000"/>
                </a:schemeClr>
              </a:solidFill>
              <a:latin typeface="Lato" panose="020F0502020204030203" pitchFamily="34" charset="77"/>
              <a:ea typeface="Lato"/>
              <a:cs typeface="Lato"/>
              <a:sym typeface="Lato"/>
            </a:endParaRPr>
          </a:p>
        </p:txBody>
      </p:sp>
      <p:pic>
        <p:nvPicPr>
          <p:cNvPr id="432" name="Google Shape;432;p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93408" y="1357430"/>
            <a:ext cx="2450592" cy="1822999"/>
          </a:xfrm>
          <a:prstGeom prst="rect">
            <a:avLst/>
          </a:prstGeom>
          <a:noFill/>
          <a:ln>
            <a:noFill/>
          </a:ln>
        </p:spPr>
      </p:pic>
      <p:grpSp>
        <p:nvGrpSpPr>
          <p:cNvPr id="14" name="Group 13">
            <a:extLst>
              <a:ext uri="{FF2B5EF4-FFF2-40B4-BE49-F238E27FC236}">
                <a16:creationId xmlns:a16="http://schemas.microsoft.com/office/drawing/2014/main" id="{A3828124-A97F-25B3-3092-8F9576AE9880}"/>
              </a:ext>
            </a:extLst>
          </p:cNvPr>
          <p:cNvGrpSpPr/>
          <p:nvPr/>
        </p:nvGrpSpPr>
        <p:grpSpPr>
          <a:xfrm>
            <a:off x="612000" y="1342800"/>
            <a:ext cx="235566" cy="276999"/>
            <a:chOff x="540000" y="3623471"/>
            <a:chExt cx="235566" cy="276999"/>
          </a:xfrm>
        </p:grpSpPr>
        <p:sp>
          <p:nvSpPr>
            <p:cNvPr id="15" name="Rounded Rectangle 14">
              <a:extLst>
                <a:ext uri="{FF2B5EF4-FFF2-40B4-BE49-F238E27FC236}">
                  <a16:creationId xmlns:a16="http://schemas.microsoft.com/office/drawing/2014/main" id="{11108212-4501-BCAA-7398-A9785E95D6FA}"/>
                </a:ext>
              </a:extLst>
            </p:cNvPr>
            <p:cNvSpPr/>
            <p:nvPr/>
          </p:nvSpPr>
          <p:spPr>
            <a:xfrm>
              <a:off x="540000" y="3638101"/>
              <a:ext cx="235566" cy="252000"/>
            </a:xfrm>
            <a:prstGeom prst="roundRect">
              <a:avLst/>
            </a:prstGeom>
            <a:solidFill>
              <a:srgbClr val="DD8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3E68D17-424E-384B-E206-3C12208AF7FE}"/>
                </a:ext>
              </a:extLst>
            </p:cNvPr>
            <p:cNvSpPr txBox="1"/>
            <p:nvPr/>
          </p:nvSpPr>
          <p:spPr>
            <a:xfrm>
              <a:off x="540000" y="3623471"/>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7</a:t>
              </a:r>
            </a:p>
          </p:txBody>
        </p:sp>
      </p:grpSp>
      <p:grpSp>
        <p:nvGrpSpPr>
          <p:cNvPr id="20" name="Group 19">
            <a:extLst>
              <a:ext uri="{FF2B5EF4-FFF2-40B4-BE49-F238E27FC236}">
                <a16:creationId xmlns:a16="http://schemas.microsoft.com/office/drawing/2014/main" id="{32ECB477-C35F-2869-7E55-B69C32A90C3D}"/>
              </a:ext>
            </a:extLst>
          </p:cNvPr>
          <p:cNvGrpSpPr/>
          <p:nvPr/>
        </p:nvGrpSpPr>
        <p:grpSpPr>
          <a:xfrm>
            <a:off x="5192826" y="3001964"/>
            <a:ext cx="2927382" cy="1627397"/>
            <a:chOff x="957600" y="3516102"/>
            <a:chExt cx="2927382" cy="1627397"/>
          </a:xfrm>
        </p:grpSpPr>
        <p:sp>
          <p:nvSpPr>
            <p:cNvPr id="12" name="Rounded Rectangle 11">
              <a:extLst>
                <a:ext uri="{FF2B5EF4-FFF2-40B4-BE49-F238E27FC236}">
                  <a16:creationId xmlns:a16="http://schemas.microsoft.com/office/drawing/2014/main" id="{B4240557-CBCF-B752-401D-AA9991F5354C}"/>
                </a:ext>
              </a:extLst>
            </p:cNvPr>
            <p:cNvSpPr/>
            <p:nvPr/>
          </p:nvSpPr>
          <p:spPr>
            <a:xfrm>
              <a:off x="957600" y="3516102"/>
              <a:ext cx="2927382" cy="1627397"/>
            </a:xfrm>
            <a:prstGeom prst="roundRect">
              <a:avLst>
                <a:gd name="adj" fmla="val 8462"/>
              </a:avLst>
            </a:prstGeom>
            <a:solidFill>
              <a:schemeClr val="bg1"/>
            </a:solidFill>
            <a:ln w="6350">
              <a:solidFill>
                <a:schemeClr val="bg1">
                  <a:lumMod val="85000"/>
                </a:schemeClr>
              </a:solidFill>
            </a:ln>
            <a:effectLst>
              <a:outerShdw blurRad="50800" dist="25400" dir="2700000" algn="tl" rotWithShape="0">
                <a:prstClr val="black">
                  <a:alpha val="2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B0FC5B1-7327-E435-6714-9F7198B47334}"/>
                </a:ext>
              </a:extLst>
            </p:cNvPr>
            <p:cNvSpPr txBox="1"/>
            <p:nvPr/>
          </p:nvSpPr>
          <p:spPr>
            <a:xfrm>
              <a:off x="1013375" y="3603612"/>
              <a:ext cx="2871606" cy="1426353"/>
            </a:xfrm>
            <a:prstGeom prst="rect">
              <a:avLst/>
            </a:prstGeom>
            <a:noFill/>
          </p:spPr>
          <p:txBody>
            <a:bodyPr wrap="square" rtlCol="0">
              <a:spAutoFit/>
            </a:bodyPr>
            <a:lstStyle/>
            <a:p>
              <a:pPr>
                <a:lnSpc>
                  <a:spcPts val="1540"/>
                </a:lnSpc>
                <a:spcAft>
                  <a:spcPts val="600"/>
                </a:spcAft>
              </a:pPr>
              <a:r>
                <a:rPr lang="es-ES" sz="1200" b="1" dirty="0">
                  <a:solidFill>
                    <a:schemeClr val="accent1"/>
                  </a:solidFill>
                  <a:latin typeface="Lato" panose="020F0502020204030203" pitchFamily="34" charset="77"/>
                  <a:ea typeface="Lato"/>
                  <a:cs typeface="Lato"/>
                  <a:sym typeface="Lato"/>
                </a:rPr>
                <a:t>¿Sabías que...? CAWST ha desarrollado paquetes de inspección sanitaria para filtros de </a:t>
              </a:r>
              <a:r>
                <a:rPr lang="es-ES" sz="1200" b="1" dirty="0" err="1">
                  <a:solidFill>
                    <a:schemeClr val="accent1"/>
                  </a:solidFill>
                  <a:latin typeface="Lato" panose="020F0502020204030203" pitchFamily="34" charset="77"/>
                  <a:ea typeface="Lato"/>
                  <a:cs typeface="Lato"/>
                  <a:sym typeface="Lato"/>
                </a:rPr>
                <a:t>bioarena</a:t>
              </a:r>
              <a:r>
                <a:rPr lang="es-ES" sz="1200" b="1" dirty="0">
                  <a:solidFill>
                    <a:schemeClr val="accent1"/>
                  </a:solidFill>
                  <a:latin typeface="Lato" panose="020F0502020204030203" pitchFamily="34" charset="77"/>
                  <a:ea typeface="Lato"/>
                  <a:cs typeface="Lato"/>
                  <a:sym typeface="Lato"/>
                </a:rPr>
                <a:t>, ebullición y recolección y almacenamiento.</a:t>
              </a:r>
              <a:endParaRPr lang="en-US" sz="1100" b="1" dirty="0">
                <a:solidFill>
                  <a:schemeClr val="accent1"/>
                </a:solidFill>
              </a:endParaRPr>
            </a:p>
            <a:p>
              <a:pPr>
                <a:lnSpc>
                  <a:spcPts val="1340"/>
                </a:lnSpc>
                <a:spcAft>
                  <a:spcPts val="600"/>
                </a:spcAft>
              </a:pPr>
              <a:r>
                <a:rPr lang="en-US" sz="1000" u="sng" dirty="0">
                  <a:solidFill>
                    <a:srgbClr val="2B95B8"/>
                  </a:solidFill>
                </a:rPr>
                <a:t>https://</a:t>
              </a:r>
              <a:r>
                <a:rPr lang="en-US" sz="1000" u="sng" dirty="0" err="1">
                  <a:solidFill>
                    <a:srgbClr val="2B95B8"/>
                  </a:solidFill>
                </a:rPr>
                <a:t>washresources.cawst.org</a:t>
              </a:r>
              <a:r>
                <a:rPr lang="en-US" sz="1000" u="sng" dirty="0">
                  <a:solidFill>
                    <a:srgbClr val="2B95B8"/>
                  </a:solidFill>
                </a:rPr>
                <a:t>/</a:t>
              </a:r>
              <a:r>
                <a:rPr lang="en-US" sz="1000" u="sng" dirty="0" err="1">
                  <a:solidFill>
                    <a:srgbClr val="2B95B8"/>
                  </a:solidFill>
                </a:rPr>
                <a:t>en</a:t>
              </a:r>
              <a:r>
                <a:rPr lang="en-US" sz="1000" u="sng" dirty="0">
                  <a:solidFill>
                    <a:srgbClr val="2B95B8"/>
                  </a:solidFill>
                </a:rPr>
                <a:t>/collections/d5756fa0/household-water-treatment-technologies-sanitary-inspection-forms</a:t>
              </a:r>
            </a:p>
          </p:txBody>
        </p: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1"/>
          <p:cNvSpPr txBox="1">
            <a:spLocks noGrp="1"/>
          </p:cNvSpPr>
          <p:nvPr>
            <p:ph type="title"/>
          </p:nvPr>
        </p:nvSpPr>
        <p:spPr>
          <a:xfrm>
            <a:off x="539999" y="288000"/>
            <a:ext cx="7278540" cy="816332"/>
          </a:xfrm>
          <a:prstGeom prst="rect">
            <a:avLst/>
          </a:prstGeom>
        </p:spPr>
        <p:txBody>
          <a:bodyPr spcFirstLastPara="1" wrap="square" lIns="91425" tIns="91425" rIns="91425" bIns="91425" anchor="t" anchorCtr="0">
            <a:normAutofit fontScale="90000"/>
          </a:bodyPr>
          <a:lstStyle/>
          <a:p>
            <a:pPr lvl="0">
              <a:lnSpc>
                <a:spcPts val="2800"/>
              </a:lnSpc>
            </a:pPr>
            <a:r>
              <a:rPr lang="es-ES" sz="2700" spc="30" dirty="0">
                <a:solidFill>
                  <a:srgbClr val="2B95B8"/>
                </a:solidFill>
                <a:latin typeface="Lato Black" panose="020F0502020204030203" pitchFamily="34" charset="77"/>
              </a:rPr>
              <a:t>Resumen: No se está logrando el acceso al agua potable en los hogares. </a:t>
            </a:r>
            <a:endParaRPr dirty="0"/>
          </a:p>
        </p:txBody>
      </p:sp>
      <p:sp>
        <p:nvSpPr>
          <p:cNvPr id="438" name="Google Shape;438;p71"/>
          <p:cNvSpPr txBox="1">
            <a:spLocks noGrp="1"/>
          </p:cNvSpPr>
          <p:nvPr>
            <p:ph type="body" idx="1"/>
          </p:nvPr>
        </p:nvSpPr>
        <p:spPr>
          <a:xfrm>
            <a:off x="324077" y="2076598"/>
            <a:ext cx="4318263" cy="1493944"/>
          </a:xfrm>
          <a:prstGeom prst="rect">
            <a:avLst/>
          </a:prstGeom>
        </p:spPr>
        <p:txBody>
          <a:bodyPr spcFirstLastPara="1" wrap="square" lIns="91425" tIns="91425" rIns="91425" bIns="91425" anchor="t" anchorCtr="0">
            <a:noAutofit/>
          </a:bodyPr>
          <a:lstStyle/>
          <a:p>
            <a:pPr marL="0" lvl="0">
              <a:lnSpc>
                <a:spcPts val="2220"/>
              </a:lnSpc>
              <a:spcAft>
                <a:spcPts val="1200"/>
              </a:spcAft>
            </a:pPr>
            <a:r>
              <a:rPr lang="es-ES" sz="1600" b="1" dirty="0">
                <a:solidFill>
                  <a:schemeClr val="accent1"/>
                </a:solidFill>
                <a:latin typeface="Lato" panose="020F0502020204030203" pitchFamily="34" charset="77"/>
              </a:rPr>
              <a:t>Los documentos clave que se han debatido describen claramente que es necesario abordar la calidad del agua, especialmente en el punto de uso, y que solo con una variedad de soluciones podremos llegar a todos. </a:t>
            </a:r>
            <a:endParaRPr sz="1600" b="1" dirty="0">
              <a:solidFill>
                <a:schemeClr val="dk1"/>
              </a:solidFill>
              <a:latin typeface="Calibri"/>
              <a:ea typeface="Calibri"/>
              <a:cs typeface="Calibri"/>
              <a:sym typeface="Calibri"/>
            </a:endParaRPr>
          </a:p>
          <a:p>
            <a:pPr marL="0" lvl="0" indent="0" algn="l" rtl="0">
              <a:spcBef>
                <a:spcPts val="1200"/>
              </a:spcBef>
              <a:spcAft>
                <a:spcPts val="0"/>
              </a:spcAft>
              <a:buNone/>
            </a:pPr>
            <a:endParaRPr sz="1600" b="1" dirty="0"/>
          </a:p>
          <a:p>
            <a:pPr marL="0" lvl="0" indent="0" algn="l" rtl="0">
              <a:spcBef>
                <a:spcPts val="1200"/>
              </a:spcBef>
              <a:spcAft>
                <a:spcPts val="0"/>
              </a:spcAft>
              <a:buNone/>
            </a:pPr>
            <a:endParaRPr sz="1600" b="1" dirty="0"/>
          </a:p>
          <a:p>
            <a:pPr marL="0" lvl="0" indent="0" algn="l" rtl="0">
              <a:spcBef>
                <a:spcPts val="1200"/>
              </a:spcBef>
              <a:spcAft>
                <a:spcPts val="1200"/>
              </a:spcAft>
              <a:buNone/>
            </a:pPr>
            <a:endParaRPr sz="1600" b="1" dirty="0"/>
          </a:p>
        </p:txBody>
      </p:sp>
      <p:sp>
        <p:nvSpPr>
          <p:cNvPr id="2" name="Google Shape;430;p70">
            <a:extLst>
              <a:ext uri="{FF2B5EF4-FFF2-40B4-BE49-F238E27FC236}">
                <a16:creationId xmlns:a16="http://schemas.microsoft.com/office/drawing/2014/main" id="{7E45266E-E464-9E02-BF57-A052C8F2709A}"/>
              </a:ext>
            </a:extLst>
          </p:cNvPr>
          <p:cNvSpPr txBox="1">
            <a:spLocks noGrp="1"/>
          </p:cNvSpPr>
          <p:nvPr>
            <p:ph type="sldNum" idx="12"/>
          </p:nvPr>
        </p:nvSpPr>
        <p:spPr>
          <a:xfrm>
            <a:off x="7665720" y="4767263"/>
            <a:ext cx="8496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19</a:t>
            </a:fld>
            <a:endParaRPr dirty="0"/>
          </a:p>
        </p:txBody>
      </p:sp>
      <p:pic>
        <p:nvPicPr>
          <p:cNvPr id="4" name="Picture 3" descr="A person pouring water into a container&#10;&#10;Description automatically generated">
            <a:extLst>
              <a:ext uri="{FF2B5EF4-FFF2-40B4-BE49-F238E27FC236}">
                <a16:creationId xmlns:a16="http://schemas.microsoft.com/office/drawing/2014/main" id="{0A96DC9A-B23D-4222-95DF-5DCD08F53B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551748" y="1640767"/>
            <a:ext cx="3410134" cy="2337263"/>
          </a:xfrm>
          <a:prstGeom prst="rect">
            <a:avLst/>
          </a:prstGeom>
          <a:effectLst>
            <a:outerShdw blurRad="50800" dist="25400" dir="2700000" algn="tl" rotWithShape="0">
              <a:prstClr val="black">
                <a:alpha val="40000"/>
              </a:prstClr>
            </a:outerShdw>
          </a:effectLst>
        </p:spPr>
      </p:pic>
      <p:cxnSp>
        <p:nvCxnSpPr>
          <p:cNvPr id="5" name="Straight Connector 4">
            <a:extLst>
              <a:ext uri="{FF2B5EF4-FFF2-40B4-BE49-F238E27FC236}">
                <a16:creationId xmlns:a16="http://schemas.microsoft.com/office/drawing/2014/main" id="{230398D3-2682-7B06-8695-770C841D0AD1}"/>
              </a:ext>
            </a:extLst>
          </p:cNvPr>
          <p:cNvCxnSpPr/>
          <p:nvPr/>
        </p:nvCxnSpPr>
        <p:spPr>
          <a:xfrm>
            <a:off x="736315" y="2008378"/>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88D5D67-471B-96CB-DC0F-2BD175B4732A}"/>
              </a:ext>
            </a:extLst>
          </p:cNvPr>
          <p:cNvCxnSpPr/>
          <p:nvPr/>
        </p:nvCxnSpPr>
        <p:spPr>
          <a:xfrm>
            <a:off x="736315" y="3708573"/>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7EF7-D520-D581-BB5F-1838B467415C}"/>
              </a:ext>
            </a:extLst>
          </p:cNvPr>
          <p:cNvSpPr>
            <a:spLocks noGrp="1"/>
          </p:cNvSpPr>
          <p:nvPr>
            <p:ph type="title"/>
          </p:nvPr>
        </p:nvSpPr>
        <p:spPr>
          <a:xfrm>
            <a:off x="540000" y="360000"/>
            <a:ext cx="7886700" cy="512418"/>
          </a:xfrm>
        </p:spPr>
        <p:txBody>
          <a:bodyPr/>
          <a:lstStyle/>
          <a:p>
            <a:r>
              <a:rPr lang="es-ES" sz="2400" dirty="0">
                <a:solidFill>
                  <a:schemeClr val="accent3"/>
                </a:solidFill>
                <a:latin typeface="Lato Black" panose="020F0502020204030203" pitchFamily="34" charset="77"/>
              </a:rPr>
              <a:t>¿Qué nos dicen los datos?</a:t>
            </a:r>
            <a:endParaRPr lang="en-US" dirty="0"/>
          </a:p>
        </p:txBody>
      </p:sp>
      <p:sp>
        <p:nvSpPr>
          <p:cNvPr id="4" name="Text Placeholder 3">
            <a:extLst>
              <a:ext uri="{FF2B5EF4-FFF2-40B4-BE49-F238E27FC236}">
                <a16:creationId xmlns:a16="http://schemas.microsoft.com/office/drawing/2014/main" id="{3D95214C-1CF0-47A1-A656-12E59E08002B}"/>
              </a:ext>
            </a:extLst>
          </p:cNvPr>
          <p:cNvSpPr>
            <a:spLocks noGrp="1" noRot="1" noMove="1" noResize="1" noEditPoints="1" noAdjustHandles="1" noChangeArrowheads="1" noChangeShapeType="1"/>
          </p:cNvSpPr>
          <p:nvPr>
            <p:ph type="body" idx="2"/>
          </p:nvPr>
        </p:nvSpPr>
        <p:spPr>
          <a:xfrm>
            <a:off x="540000" y="1080000"/>
            <a:ext cx="7886700" cy="3571959"/>
          </a:xfrm>
        </p:spPr>
        <p:txBody>
          <a:bodyPr/>
          <a:lstStyle/>
          <a:p>
            <a:pPr marL="0" lvl="0" indent="0">
              <a:spcBef>
                <a:spcPts val="0"/>
              </a:spcBef>
            </a:pPr>
            <a:r>
              <a:rPr lang="es-ES" sz="1600" b="1" dirty="0">
                <a:latin typeface="Lato" panose="020F0502020204030203" pitchFamily="34" charset="77"/>
              </a:rPr>
              <a:t>Una revisión de cuatro documentos globales clave</a:t>
            </a:r>
            <a:r>
              <a:rPr lang="en-CA" sz="1600" b="1" dirty="0">
                <a:latin typeface="Lato" panose="020F0502020204030203" pitchFamily="34" charset="77"/>
              </a:rPr>
              <a:t>:</a:t>
            </a:r>
          </a:p>
          <a:p>
            <a:pPr lvl="0" indent="-297497">
              <a:lnSpc>
                <a:spcPts val="2020"/>
              </a:lnSpc>
              <a:spcBef>
                <a:spcPts val="1200"/>
              </a:spcBef>
              <a:spcAft>
                <a:spcPts val="1400"/>
              </a:spcAft>
              <a:buClr>
                <a:srgbClr val="005478"/>
              </a:buClr>
              <a:buSzPct val="100000"/>
              <a:buFont typeface="Lato"/>
              <a:buAutoNum type="arabicPeriod"/>
            </a:pPr>
            <a:r>
              <a:rPr lang="es-ES" dirty="0">
                <a:latin typeface="Lato" panose="020F0502020204030203" pitchFamily="34" charset="77"/>
                <a:ea typeface="Lato"/>
                <a:cs typeface="Lato"/>
                <a:sym typeface="Lato"/>
              </a:rPr>
              <a:t>Avances en materia de agua potable, saneamiento e higiene en los hogares </a:t>
            </a:r>
            <a:r>
              <a:rPr lang="en-CA" sz="1400" dirty="0">
                <a:latin typeface="Lato" panose="020F0502020204030203" pitchFamily="34" charset="77"/>
                <a:ea typeface="Lato"/>
                <a:cs typeface="Lato"/>
                <a:sym typeface="Lato"/>
              </a:rPr>
              <a:t>- </a:t>
            </a:r>
            <a:r>
              <a:rPr lang="en-CA" sz="1400" i="1" dirty="0">
                <a:latin typeface="Lato" panose="020F0502020204030203" pitchFamily="34" charset="77"/>
                <a:ea typeface="Lato"/>
                <a:cs typeface="Lato"/>
                <a:sym typeface="Lato"/>
              </a:rPr>
              <a:t>JMP, 2025 </a:t>
            </a:r>
            <a:r>
              <a:rPr lang="en-CA" sz="1400" u="sng" dirty="0">
                <a:solidFill>
                  <a:srgbClr val="2B95B8"/>
                </a:solidFill>
                <a:uFill>
                  <a:solidFill>
                    <a:srgbClr val="2B95B8"/>
                  </a:solidFill>
                </a:uFill>
                <a:latin typeface="Lato" panose="020F0502020204030203" pitchFamily="34" charset="77"/>
                <a:ea typeface="Lato"/>
                <a:cs typeface="Lato"/>
                <a:sym typeface="Lato"/>
                <a:hlinkClick r:id="rId3">
                  <a:extLst>
                    <a:ext uri="{A12FA001-AC4F-418D-AE19-62706E023703}">
                      <ahyp:hlinkClr xmlns:ahyp="http://schemas.microsoft.com/office/drawing/2018/hyperlinkcolor" val="tx"/>
                    </a:ext>
                  </a:extLst>
                </a:hlinkClick>
              </a:rPr>
              <a:t>washdata.org/reports/jmp-2025-wash-households</a:t>
            </a:r>
            <a:endParaRPr lang="en-CA" sz="1400" u="sng" dirty="0">
              <a:solidFill>
                <a:srgbClr val="2B95B8"/>
              </a:solidFill>
              <a:uFill>
                <a:solidFill>
                  <a:srgbClr val="2B95B8"/>
                </a:solidFill>
              </a:uFill>
              <a:latin typeface="Lato" panose="020F0502020204030203" pitchFamily="34" charset="77"/>
              <a:ea typeface="Lato"/>
              <a:cs typeface="Lato"/>
              <a:sym typeface="Lato"/>
            </a:endParaRPr>
          </a:p>
          <a:p>
            <a:pPr indent="-297497">
              <a:lnSpc>
                <a:spcPts val="2020"/>
              </a:lnSpc>
              <a:spcAft>
                <a:spcPts val="1400"/>
              </a:spcAft>
              <a:buClr>
                <a:srgbClr val="005478"/>
              </a:buClr>
              <a:buSzPct val="100000"/>
              <a:buFont typeface="Lato"/>
              <a:buAutoNum type="arabicPeriod"/>
            </a:pPr>
            <a:r>
              <a:rPr lang="es-ES" dirty="0">
                <a:latin typeface="Lato" panose="020F0502020204030203" pitchFamily="34" charset="77"/>
                <a:ea typeface="Lato"/>
                <a:cs typeface="Lato"/>
                <a:sym typeface="Lato"/>
              </a:rPr>
              <a:t>Integración de pruebas de calidad del agua en las encuestas de hogares </a:t>
            </a:r>
            <a:r>
              <a:rPr lang="en-CA" sz="1400" dirty="0">
                <a:latin typeface="Lato" panose="020F0502020204030203" pitchFamily="34" charset="77"/>
                <a:ea typeface="Lato"/>
                <a:cs typeface="Lato"/>
                <a:sym typeface="Lato"/>
              </a:rPr>
              <a:t>- </a:t>
            </a:r>
            <a:r>
              <a:rPr lang="en-CA" sz="1400" i="1" dirty="0">
                <a:latin typeface="Lato" panose="020F0502020204030203" pitchFamily="34" charset="77"/>
                <a:ea typeface="Lato"/>
                <a:cs typeface="Lato"/>
                <a:sym typeface="Lato"/>
              </a:rPr>
              <a:t>WHO, 2020</a:t>
            </a:r>
            <a:r>
              <a:rPr lang="en-CA" sz="1400" dirty="0">
                <a:latin typeface="Lato" panose="020F0502020204030203" pitchFamily="34" charset="77"/>
                <a:ea typeface="Lato"/>
                <a:cs typeface="Lato"/>
                <a:sym typeface="Lato"/>
              </a:rPr>
              <a:t> </a:t>
            </a:r>
            <a:br>
              <a:rPr lang="en-CA" sz="1400" dirty="0">
                <a:latin typeface="Lato" panose="020F0502020204030203" pitchFamily="34" charset="77"/>
                <a:ea typeface="Lato"/>
                <a:cs typeface="Lato"/>
                <a:sym typeface="Lato"/>
              </a:rPr>
            </a:br>
            <a:r>
              <a:rPr lang="en-CA" sz="1400" u="sng" dirty="0">
                <a:solidFill>
                  <a:srgbClr val="2B95B8"/>
                </a:solidFill>
                <a:uFill>
                  <a:solidFill>
                    <a:srgbClr val="2B95B8"/>
                  </a:solidFill>
                </a:uFill>
                <a:latin typeface="Lato" panose="020F0502020204030203" pitchFamily="34" charset="77"/>
                <a:ea typeface="Lato"/>
                <a:cs typeface="Lato"/>
                <a:sym typeface="Lato"/>
                <a:hlinkClick r:id="rId4">
                  <a:extLst>
                    <a:ext uri="{A12FA001-AC4F-418D-AE19-62706E023703}">
                      <ahyp:hlinkClr xmlns:ahyp="http://schemas.microsoft.com/office/drawing/2018/hyperlinkcolor" val="tx"/>
                    </a:ext>
                  </a:extLst>
                </a:hlinkClick>
              </a:rPr>
              <a:t>https://washdata.org/sites/default/files/2020-10/JMP-2020-water-quality-testing-household-surveys.pdf</a:t>
            </a:r>
            <a:endParaRPr lang="en-CA" sz="1400" u="sng" dirty="0">
              <a:solidFill>
                <a:srgbClr val="2B95B8"/>
              </a:solidFill>
              <a:uFill>
                <a:solidFill>
                  <a:srgbClr val="2B95B8"/>
                </a:solidFill>
              </a:uFill>
              <a:latin typeface="Lato" panose="020F0502020204030203" pitchFamily="34" charset="77"/>
              <a:ea typeface="Lato"/>
              <a:cs typeface="Lato"/>
              <a:sym typeface="Lato"/>
            </a:endParaRPr>
          </a:p>
          <a:p>
            <a:pPr indent="-297497">
              <a:lnSpc>
                <a:spcPts val="2020"/>
              </a:lnSpc>
              <a:spcAft>
                <a:spcPts val="1400"/>
              </a:spcAft>
              <a:buClr>
                <a:srgbClr val="005478"/>
              </a:buClr>
              <a:buSzPct val="100000"/>
              <a:buFont typeface="Lato"/>
              <a:buAutoNum type="arabicPeriod"/>
            </a:pPr>
            <a:r>
              <a:rPr lang="es-ES" dirty="0">
                <a:latin typeface="Lato" panose="020F0502020204030203" pitchFamily="34" charset="77"/>
                <a:ea typeface="Lato"/>
                <a:cs typeface="Lato"/>
                <a:sym typeface="Lato"/>
              </a:rPr>
              <a:t>Monitoreo de la calidad del agua potable en encuestas de hogares representativas a nivel nacional en países de ingresos bajos y medios </a:t>
            </a:r>
            <a:r>
              <a:rPr lang="en-CA" sz="1400" dirty="0">
                <a:latin typeface="Lato" panose="020F0502020204030203" pitchFamily="34" charset="77"/>
                <a:ea typeface="Lato"/>
                <a:cs typeface="Lato"/>
                <a:sym typeface="Lato"/>
              </a:rPr>
              <a:t>- </a:t>
            </a:r>
            <a:r>
              <a:rPr lang="en-CA" sz="1400" i="1" dirty="0">
                <a:latin typeface="Lato" panose="020F0502020204030203" pitchFamily="34" charset="77"/>
                <a:ea typeface="Lato"/>
                <a:cs typeface="Lato"/>
                <a:sym typeface="Lato"/>
              </a:rPr>
              <a:t>Bain et al, 2021</a:t>
            </a:r>
          </a:p>
          <a:p>
            <a:pPr lvl="0" indent="-297497">
              <a:lnSpc>
                <a:spcPts val="2020"/>
              </a:lnSpc>
              <a:spcBef>
                <a:spcPts val="0"/>
              </a:spcBef>
              <a:spcAft>
                <a:spcPts val="1400"/>
              </a:spcAft>
              <a:buClr>
                <a:srgbClr val="005478"/>
              </a:buClr>
              <a:buSzPct val="100000"/>
              <a:buFont typeface="Lato"/>
              <a:buAutoNum type="arabicPeriod"/>
            </a:pPr>
            <a:r>
              <a:rPr lang="es-ES" dirty="0">
                <a:latin typeface="Lato" panose="020F0502020204030203" pitchFamily="34" charset="77"/>
                <a:ea typeface="Lato"/>
                <a:cs typeface="Lato"/>
                <a:sym typeface="Lato"/>
              </a:rPr>
              <a:t>Análisis y evaluación global del saneamiento y el agua potable </a:t>
            </a:r>
            <a:r>
              <a:rPr lang="en-CA" sz="1400" dirty="0">
                <a:latin typeface="Lato" panose="020F0502020204030203" pitchFamily="34" charset="77"/>
                <a:ea typeface="Lato"/>
                <a:cs typeface="Lato"/>
                <a:sym typeface="Lato"/>
              </a:rPr>
              <a:t>- </a:t>
            </a:r>
            <a:r>
              <a:rPr lang="en-CA" sz="1400" i="1" dirty="0">
                <a:latin typeface="Lato" panose="020F0502020204030203" pitchFamily="34" charset="77"/>
                <a:ea typeface="Lato"/>
                <a:cs typeface="Lato"/>
                <a:sym typeface="Lato"/>
              </a:rPr>
              <a:t>UN-Water, 2025  </a:t>
            </a:r>
            <a:r>
              <a:rPr lang="en-CA" sz="1400" dirty="0">
                <a:solidFill>
                  <a:schemeClr val="accent3"/>
                </a:solidFill>
                <a:uFill>
                  <a:solidFill>
                    <a:srgbClr val="2B95B8"/>
                  </a:solidFill>
                </a:uFill>
                <a:latin typeface="Lato" panose="020F0502020204030203" pitchFamily="34" charset="77"/>
                <a:ea typeface="Lato"/>
                <a:cs typeface="Lato"/>
                <a:sym typeface="Lato"/>
                <a:hlinkClick r:id="rId5">
                  <a:extLst>
                    <a:ext uri="{A12FA001-AC4F-418D-AE19-62706E023703}">
                      <ahyp:hlinkClr xmlns:ahyp="http://schemas.microsoft.com/office/drawing/2018/hyperlinkcolor" val="tx"/>
                    </a:ext>
                  </a:extLst>
                </a:hlinkClick>
              </a:rPr>
              <a:t>www.unwater.org/news/un-water-glaas-2025-report</a:t>
            </a:r>
            <a:endParaRPr lang="en-CA" sz="1400" dirty="0">
              <a:solidFill>
                <a:schemeClr val="accent3"/>
              </a:solidFill>
              <a:uFill>
                <a:solidFill>
                  <a:srgbClr val="2B95B8"/>
                </a:solidFill>
              </a:uFill>
              <a:latin typeface="Lato" panose="020F0502020204030203" pitchFamily="34" charset="77"/>
              <a:ea typeface="Lato"/>
              <a:cs typeface="Lato"/>
              <a:sym typeface="Lato"/>
            </a:endParaRPr>
          </a:p>
          <a:p>
            <a:endParaRPr lang="en-US" dirty="0"/>
          </a:p>
        </p:txBody>
      </p:sp>
      <p:sp>
        <p:nvSpPr>
          <p:cNvPr id="5" name="Rounded Rectangle 4">
            <a:extLst>
              <a:ext uri="{FF2B5EF4-FFF2-40B4-BE49-F238E27FC236}">
                <a16:creationId xmlns:a16="http://schemas.microsoft.com/office/drawing/2014/main" id="{CD8E1C7C-0D8A-5FE6-53FC-B009754BA5A2}"/>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TextBox 5">
            <a:extLst>
              <a:ext uri="{FF2B5EF4-FFF2-40B4-BE49-F238E27FC236}">
                <a16:creationId xmlns:a16="http://schemas.microsoft.com/office/drawing/2014/main" id="{5896634C-0284-0793-3021-BF9077AAB2F4}"/>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sp>
        <p:nvSpPr>
          <p:cNvPr id="8" name="Rounded Rectangle 7">
            <a:extLst>
              <a:ext uri="{FF2B5EF4-FFF2-40B4-BE49-F238E27FC236}">
                <a16:creationId xmlns:a16="http://schemas.microsoft.com/office/drawing/2014/main" id="{D6A37505-20F4-6866-0052-0D414BB74175}"/>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C40C2-861A-8E5B-1DD1-D4C8F2A2D3AA}"/>
              </a:ext>
            </a:extLst>
          </p:cNvPr>
          <p:cNvSpPr txBox="1"/>
          <p:nvPr/>
        </p:nvSpPr>
        <p:spPr>
          <a:xfrm>
            <a:off x="717300" y="235231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2</a:t>
            </a:r>
          </a:p>
        </p:txBody>
      </p:sp>
      <p:sp>
        <p:nvSpPr>
          <p:cNvPr id="11" name="Rounded Rectangle 10">
            <a:extLst>
              <a:ext uri="{FF2B5EF4-FFF2-40B4-BE49-F238E27FC236}">
                <a16:creationId xmlns:a16="http://schemas.microsoft.com/office/drawing/2014/main" id="{7A4C67D4-4466-9AC2-63AF-7788789DA6C1}"/>
              </a:ext>
            </a:extLst>
          </p:cNvPr>
          <p:cNvSpPr/>
          <p:nvPr/>
        </p:nvSpPr>
        <p:spPr>
          <a:xfrm>
            <a:off x="717300" y="3348371"/>
            <a:ext cx="235566" cy="252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7FC3A6E-13EB-C0B6-BD3B-FFE21F60555A}"/>
              </a:ext>
            </a:extLst>
          </p:cNvPr>
          <p:cNvSpPr txBox="1"/>
          <p:nvPr/>
        </p:nvSpPr>
        <p:spPr>
          <a:xfrm>
            <a:off x="717300" y="3323372"/>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3</a:t>
            </a:r>
          </a:p>
        </p:txBody>
      </p:sp>
      <p:sp>
        <p:nvSpPr>
          <p:cNvPr id="14" name="Rounded Rectangle 13">
            <a:extLst>
              <a:ext uri="{FF2B5EF4-FFF2-40B4-BE49-F238E27FC236}">
                <a16:creationId xmlns:a16="http://schemas.microsoft.com/office/drawing/2014/main" id="{E8026A66-A27C-6EEC-7561-B4A2DC7932B1}"/>
              </a:ext>
            </a:extLst>
          </p:cNvPr>
          <p:cNvSpPr/>
          <p:nvPr/>
        </p:nvSpPr>
        <p:spPr>
          <a:xfrm>
            <a:off x="717300" y="4032250"/>
            <a:ext cx="235566" cy="2520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EE9889-67B3-C192-4758-F123C0340717}"/>
              </a:ext>
            </a:extLst>
          </p:cNvPr>
          <p:cNvSpPr txBox="1"/>
          <p:nvPr/>
        </p:nvSpPr>
        <p:spPr>
          <a:xfrm>
            <a:off x="717300" y="4016986"/>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4</a:t>
            </a:r>
          </a:p>
        </p:txBody>
      </p:sp>
    </p:spTree>
    <p:custDataLst>
      <p:tags r:id="rId1"/>
    </p:custDataLst>
    <p:extLst>
      <p:ext uri="{BB962C8B-B14F-4D97-AF65-F5344CB8AC3E}">
        <p14:creationId xmlns:p14="http://schemas.microsoft.com/office/powerpoint/2010/main" val="691454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50643"/>
            <a:ext cx="7762200" cy="813013"/>
          </a:xfrm>
          <a:prstGeom prst="rect">
            <a:avLst/>
          </a:prstGeom>
        </p:spPr>
        <p:txBody>
          <a:bodyPr spcFirstLastPara="1" wrap="square" lIns="68575" tIns="34275" rIns="68575" bIns="34275" anchor="ctr" anchorCtr="0">
            <a:spAutoFit/>
          </a:bodyPr>
          <a:lstStyle/>
          <a:p>
            <a:pPr marL="7938" lvl="0" indent="-7938">
              <a:lnSpc>
                <a:spcPts val="2880"/>
              </a:lnSpc>
            </a:pPr>
            <a:r>
              <a:rPr lang="es-ES" spc="30" dirty="0">
                <a:solidFill>
                  <a:srgbClr val="2B95B8"/>
                </a:solidFill>
                <a:latin typeface="Lato Black" panose="020F0502020204030203" pitchFamily="34" charset="77"/>
                <a:ea typeface="Lato"/>
                <a:cs typeface="Lato"/>
                <a:sym typeface="Lato"/>
              </a:rPr>
              <a:t>Esta es una oportunidad para que el sector WASH pase de «o una cosa o la otra» a «ambas cosas».</a:t>
            </a:r>
            <a:endParaRPr lang="en-CA" sz="2400" b="1" u="none" strike="noStrike" cap="none" spc="30" dirty="0">
              <a:solidFill>
                <a:srgbClr val="2B95B8"/>
              </a:solidFill>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20</a:t>
            </a:fld>
            <a:endParaRPr dirty="0"/>
          </a:p>
        </p:txBody>
      </p:sp>
      <p:sp>
        <p:nvSpPr>
          <p:cNvPr id="8" name="Google Shape;446;p72">
            <a:extLst>
              <a:ext uri="{FF2B5EF4-FFF2-40B4-BE49-F238E27FC236}">
                <a16:creationId xmlns:a16="http://schemas.microsoft.com/office/drawing/2014/main" id="{68957BFC-C085-6094-1B19-25536BB506F7}"/>
              </a:ext>
            </a:extLst>
          </p:cNvPr>
          <p:cNvSpPr/>
          <p:nvPr/>
        </p:nvSpPr>
        <p:spPr>
          <a:xfrm>
            <a:off x="566338" y="1332000"/>
            <a:ext cx="7755900" cy="2841326"/>
          </a:xfrm>
          <a:prstGeom prst="rect">
            <a:avLst/>
          </a:prstGeom>
          <a:noFill/>
          <a:ln>
            <a:noFill/>
          </a:ln>
        </p:spPr>
        <p:txBody>
          <a:bodyPr spcFirstLastPara="1" wrap="square" lIns="0" tIns="0" rIns="0" bIns="0" anchor="t" anchorCtr="0">
            <a:noAutofit/>
          </a:bodyPr>
          <a:lstStyle/>
          <a:p>
            <a:pPr marL="49213" lvl="0">
              <a:spcAft>
                <a:spcPts val="1200"/>
              </a:spcAft>
              <a:buClr>
                <a:srgbClr val="666666"/>
              </a:buClr>
              <a:buSzPts val="1400"/>
            </a:pPr>
            <a:r>
              <a:rPr lang="en-CA" sz="1600" b="1" dirty="0" err="1">
                <a:solidFill>
                  <a:schemeClr val="tx1">
                    <a:lumMod val="65000"/>
                    <a:lumOff val="35000"/>
                  </a:schemeClr>
                </a:solidFill>
                <a:latin typeface="Lato Black" panose="020F0502020204030203" pitchFamily="34" charset="77"/>
                <a:ea typeface="Lato"/>
                <a:cs typeface="Lato"/>
                <a:sym typeface="Lato"/>
              </a:rPr>
              <a:t>Tratamiento</a:t>
            </a:r>
            <a:r>
              <a:rPr lang="en-CA" sz="1600" b="1" dirty="0">
                <a:solidFill>
                  <a:schemeClr val="tx1">
                    <a:lumMod val="65000"/>
                    <a:lumOff val="35000"/>
                  </a:schemeClr>
                </a:solidFill>
                <a:latin typeface="Lato Black" panose="020F0502020204030203" pitchFamily="34" charset="77"/>
                <a:ea typeface="Lato"/>
                <a:cs typeface="Lato"/>
                <a:sym typeface="Lato"/>
              </a:rPr>
              <a:t> del </a:t>
            </a:r>
            <a:r>
              <a:rPr lang="en-CA" sz="1600" b="1" dirty="0" err="1">
                <a:solidFill>
                  <a:schemeClr val="tx1">
                    <a:lumMod val="65000"/>
                    <a:lumOff val="35000"/>
                  </a:schemeClr>
                </a:solidFill>
                <a:latin typeface="Lato Black" panose="020F0502020204030203" pitchFamily="34" charset="77"/>
                <a:ea typeface="Lato"/>
                <a:cs typeface="Lato"/>
                <a:sym typeface="Lato"/>
              </a:rPr>
              <a:t>agua</a:t>
            </a:r>
            <a:r>
              <a:rPr lang="en-CA" sz="1600" b="1" dirty="0">
                <a:solidFill>
                  <a:schemeClr val="tx1">
                    <a:lumMod val="65000"/>
                    <a:lumOff val="35000"/>
                  </a:schemeClr>
                </a:solidFill>
                <a:latin typeface="Lato Black" panose="020F0502020204030203" pitchFamily="34" charset="77"/>
                <a:ea typeface="Lato"/>
                <a:cs typeface="Lato"/>
                <a:sym typeface="Lato"/>
              </a:rPr>
              <a:t> </a:t>
            </a:r>
            <a:r>
              <a:rPr lang="en-CA" sz="1600" b="1" dirty="0" err="1">
                <a:solidFill>
                  <a:schemeClr val="tx1">
                    <a:lumMod val="65000"/>
                    <a:lumOff val="35000"/>
                  </a:schemeClr>
                </a:solidFill>
                <a:latin typeface="Lato Black" panose="020F0502020204030203" pitchFamily="34" charset="77"/>
                <a:ea typeface="Lato"/>
                <a:cs typeface="Lato"/>
                <a:sym typeface="Lato"/>
              </a:rPr>
              <a:t>doméstica</a:t>
            </a:r>
            <a:r>
              <a:rPr lang="en" sz="1600" b="1" dirty="0">
                <a:solidFill>
                  <a:schemeClr val="tx1">
                    <a:lumMod val="65000"/>
                    <a:lumOff val="35000"/>
                  </a:schemeClr>
                </a:solidFill>
                <a:latin typeface="Lato Black" panose="020F0502020204030203" pitchFamily="34" charset="77"/>
                <a:ea typeface="Lato"/>
                <a:cs typeface="Lato"/>
                <a:sym typeface="Lato"/>
              </a:rPr>
              <a:t>:</a:t>
            </a:r>
            <a:endParaRPr sz="1600" b="1" dirty="0">
              <a:solidFill>
                <a:schemeClr val="tx1">
                  <a:lumMod val="65000"/>
                  <a:lumOff val="35000"/>
                </a:schemeClr>
              </a:solidFill>
              <a:latin typeface="Lato Black" panose="020F0502020204030203" pitchFamily="34" charset="77"/>
              <a:ea typeface="Lato"/>
              <a:cs typeface="Lato"/>
              <a:sym typeface="Lato"/>
            </a:endParaRPr>
          </a:p>
          <a:p>
            <a:pPr marL="334963" lvl="1" indent="-285750">
              <a:spcBef>
                <a:spcPts val="1000"/>
              </a:spcBef>
              <a:buClr>
                <a:schemeClr val="tx1">
                  <a:lumMod val="65000"/>
                  <a:lumOff val="35000"/>
                </a:schemeClr>
              </a:buClr>
              <a:buSzPct val="120000"/>
              <a:buFont typeface="Arial" panose="020B0604020202020204" pitchFamily="34" charset="0"/>
              <a:buChar char="•"/>
            </a:pPr>
            <a:r>
              <a:rPr lang="es-ES" dirty="0">
                <a:solidFill>
                  <a:srgbClr val="666666"/>
                </a:solidFill>
                <a:latin typeface="Lato"/>
                <a:sym typeface="Lato"/>
              </a:rPr>
              <a:t>forma parte de la </a:t>
            </a:r>
            <a:r>
              <a:rPr lang="es-ES" b="1" dirty="0">
                <a:solidFill>
                  <a:schemeClr val="tx1"/>
                </a:solidFill>
                <a:latin typeface="Lato"/>
                <a:sym typeface="Lato"/>
              </a:rPr>
              <a:t>gama de opciones</a:t>
            </a:r>
            <a:r>
              <a:rPr lang="es-ES" b="1" dirty="0">
                <a:solidFill>
                  <a:srgbClr val="666666"/>
                </a:solidFill>
                <a:latin typeface="Lato"/>
                <a:sym typeface="Lato"/>
              </a:rPr>
              <a:t> </a:t>
            </a:r>
            <a:r>
              <a:rPr lang="es-ES" dirty="0">
                <a:solidFill>
                  <a:srgbClr val="666666"/>
                </a:solidFill>
                <a:latin typeface="Lato"/>
                <a:sym typeface="Lato"/>
              </a:rPr>
              <a:t>para llevar agua potable gestionada de forma segura a todo el mundo.</a:t>
            </a:r>
            <a:endParaRPr dirty="0">
              <a:solidFill>
                <a:srgbClr val="666666"/>
              </a:solidFill>
              <a:latin typeface="Lato"/>
              <a:sym typeface="Lato"/>
            </a:endParaRPr>
          </a:p>
          <a:p>
            <a:pPr marL="334963" lvl="1" indent="-285750">
              <a:spcBef>
                <a:spcPts val="1000"/>
              </a:spcBef>
              <a:buClr>
                <a:schemeClr val="tx1">
                  <a:lumMod val="65000"/>
                  <a:lumOff val="35000"/>
                </a:schemeClr>
              </a:buClr>
              <a:buSzPct val="120000"/>
              <a:buFont typeface="Arial" panose="020B0604020202020204" pitchFamily="34" charset="0"/>
              <a:buChar char="•"/>
            </a:pPr>
            <a:r>
              <a:rPr lang="es-ES" dirty="0">
                <a:solidFill>
                  <a:srgbClr val="666666"/>
                </a:solidFill>
                <a:latin typeface="Lato"/>
                <a:ea typeface="Lato"/>
                <a:cs typeface="Lato"/>
                <a:sym typeface="Lato"/>
              </a:rPr>
              <a:t>desempeña un papel importante como </a:t>
            </a:r>
            <a:r>
              <a:rPr lang="es-ES" b="1" dirty="0">
                <a:solidFill>
                  <a:schemeClr val="tx1"/>
                </a:solidFill>
                <a:latin typeface="Lato"/>
                <a:sym typeface="Lato"/>
              </a:rPr>
              <a:t>modelo legítimo de prestación de servicios basado en pruebas</a:t>
            </a:r>
          </a:p>
          <a:p>
            <a:pPr marL="334963" lvl="1" indent="-285750">
              <a:spcBef>
                <a:spcPts val="1000"/>
              </a:spcBef>
              <a:buClr>
                <a:schemeClr val="tx1">
                  <a:lumMod val="65000"/>
                  <a:lumOff val="35000"/>
                </a:schemeClr>
              </a:buClr>
              <a:buSzPct val="120000"/>
              <a:buFont typeface="Arial" panose="020B0604020202020204" pitchFamily="34" charset="0"/>
              <a:buChar char="•"/>
            </a:pPr>
            <a:r>
              <a:rPr lang="es-ES" dirty="0">
                <a:solidFill>
                  <a:srgbClr val="666666"/>
                </a:solidFill>
                <a:latin typeface="Lato"/>
                <a:ea typeface="Lato"/>
                <a:cs typeface="Lato"/>
                <a:sym typeface="Lato"/>
              </a:rPr>
              <a:t>respaldado por décadas de investigación de campo, experiencia en implementación y avances en el control de calidad.</a:t>
            </a:r>
            <a:endParaRPr dirty="0">
              <a:solidFill>
                <a:srgbClr val="666666"/>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43782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24000"/>
            <a:ext cx="7762200" cy="438551"/>
          </a:xfrm>
          <a:prstGeom prst="rect">
            <a:avLst/>
          </a:prstGeom>
        </p:spPr>
        <p:txBody>
          <a:bodyPr spcFirstLastPara="1" wrap="square" lIns="68575" tIns="34275" rIns="68575" bIns="34275" anchor="ctr" anchorCtr="0">
            <a:spAutoFit/>
          </a:bodyPr>
          <a:lstStyle/>
          <a:p>
            <a:pPr marL="7938" marR="0" lvl="0" algn="l" rtl="0">
              <a:lnSpc>
                <a:spcPct val="100000"/>
              </a:lnSpc>
              <a:spcBef>
                <a:spcPts val="0"/>
              </a:spcBef>
              <a:spcAft>
                <a:spcPts val="0"/>
              </a:spcAft>
              <a:buClr>
                <a:srgbClr val="005478"/>
              </a:buClr>
              <a:buSzPts val="1300"/>
              <a:buFont typeface="Lato"/>
              <a:buNone/>
            </a:pPr>
            <a:r>
              <a:rPr lang="en-CA" sz="2400" b="1" spc="30" dirty="0" err="1">
                <a:solidFill>
                  <a:srgbClr val="2B95B8"/>
                </a:solidFill>
                <a:latin typeface="Lato Black" panose="020F0502020204030203" pitchFamily="34" charset="77"/>
                <a:ea typeface="Lato"/>
                <a:cs typeface="Lato"/>
                <a:sym typeface="Lato"/>
              </a:rPr>
              <a:t>Oportunidades</a:t>
            </a:r>
            <a:endParaRPr lang="en-CA" sz="2400" b="1" u="none" strike="noStrike" cap="none" spc="30" dirty="0">
              <a:solidFill>
                <a:srgbClr val="2B95B8"/>
              </a:solidFill>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21</a:t>
            </a:fld>
            <a:endParaRPr dirty="0"/>
          </a:p>
        </p:txBody>
      </p:sp>
      <p:sp>
        <p:nvSpPr>
          <p:cNvPr id="2" name="Google Shape;454;p73">
            <a:extLst>
              <a:ext uri="{FF2B5EF4-FFF2-40B4-BE49-F238E27FC236}">
                <a16:creationId xmlns:a16="http://schemas.microsoft.com/office/drawing/2014/main" id="{09D5083B-2A50-5266-0FB7-316DF2001ABF}"/>
              </a:ext>
            </a:extLst>
          </p:cNvPr>
          <p:cNvSpPr/>
          <p:nvPr/>
        </p:nvSpPr>
        <p:spPr>
          <a:xfrm>
            <a:off x="540000" y="1034742"/>
            <a:ext cx="7282852" cy="3634767"/>
          </a:xfrm>
          <a:prstGeom prst="rect">
            <a:avLst/>
          </a:prstGeom>
          <a:noFill/>
          <a:ln>
            <a:noFill/>
          </a:ln>
        </p:spPr>
        <p:txBody>
          <a:bodyPr spcFirstLastPara="1" wrap="square" lIns="0" tIns="0" rIns="0" bIns="0" anchor="t" anchorCtr="0">
            <a:noAutofit/>
          </a:bodyPr>
          <a:lstStyle/>
          <a:p>
            <a:pPr marL="425450" lvl="0" indent="-285750">
              <a:lnSpc>
                <a:spcPts val="1880"/>
              </a:lnSpc>
              <a:buClr>
                <a:schemeClr val="tx1">
                  <a:lumMod val="65000"/>
                  <a:lumOff val="35000"/>
                </a:schemeClr>
              </a:buClr>
              <a:buSzPct val="120000"/>
              <a:buFont typeface="Arial" panose="020B0604020202020204" pitchFamily="34" charset="0"/>
              <a:buChar char="•"/>
            </a:pPr>
            <a:r>
              <a:rPr lang="es-ES" dirty="0">
                <a:solidFill>
                  <a:srgbClr val="666666"/>
                </a:solidFill>
                <a:latin typeface="Lato"/>
                <a:ea typeface="Lato"/>
                <a:cs typeface="Lato"/>
                <a:sym typeface="Lato"/>
              </a:rPr>
              <a:t>Promover políticas y entornos de financiamiento que </a:t>
            </a:r>
            <a:r>
              <a:rPr lang="es-ES" b="1" dirty="0">
                <a:solidFill>
                  <a:schemeClr val="tx1"/>
                </a:solidFill>
                <a:latin typeface="Lato"/>
                <a:sym typeface="Lato"/>
              </a:rPr>
              <a:t>integren</a:t>
            </a:r>
            <a:r>
              <a:rPr lang="es-ES" dirty="0">
                <a:solidFill>
                  <a:srgbClr val="666666"/>
                </a:solidFill>
                <a:latin typeface="Lato"/>
                <a:ea typeface="Lato"/>
                <a:cs typeface="Lato"/>
                <a:sym typeface="Lato"/>
              </a:rPr>
              <a:t> opciones no conectadas a redes en las estrategias nacionales.</a:t>
            </a:r>
            <a:endParaRPr dirty="0">
              <a:solidFill>
                <a:srgbClr val="666666"/>
              </a:solidFill>
              <a:latin typeface="Lato"/>
              <a:ea typeface="Lato"/>
              <a:cs typeface="Lato"/>
              <a:sym typeface="Lato"/>
            </a:endParaRPr>
          </a:p>
          <a:p>
            <a:pPr marL="425450" lvl="0" indent="-285750">
              <a:lnSpc>
                <a:spcPts val="1880"/>
              </a:lnSpc>
              <a:spcBef>
                <a:spcPts val="1000"/>
              </a:spcBef>
              <a:buClr>
                <a:schemeClr val="tx1">
                  <a:lumMod val="65000"/>
                  <a:lumOff val="35000"/>
                </a:schemeClr>
              </a:buClr>
              <a:buSzPct val="120000"/>
              <a:buFont typeface="Arial" panose="020B0604020202020204" pitchFamily="34" charset="0"/>
              <a:buChar char="•"/>
            </a:pPr>
            <a:r>
              <a:rPr lang="es-ES" dirty="0">
                <a:solidFill>
                  <a:srgbClr val="666666"/>
                </a:solidFill>
                <a:latin typeface="Lato"/>
                <a:ea typeface="Lato"/>
                <a:cs typeface="Lato"/>
                <a:sym typeface="Lato"/>
              </a:rPr>
              <a:t>Alentar a los responsables políticos y a los financiadores a que reconozcan los enfoques descentralizados como </a:t>
            </a:r>
            <a:r>
              <a:rPr lang="es-ES" b="1" dirty="0">
                <a:solidFill>
                  <a:schemeClr val="tx1"/>
                </a:solidFill>
                <a:latin typeface="Lato"/>
                <a:sym typeface="Lato"/>
              </a:rPr>
              <a:t>complementarios</a:t>
            </a:r>
            <a:r>
              <a:rPr lang="es-ES" dirty="0">
                <a:solidFill>
                  <a:srgbClr val="666666"/>
                </a:solidFill>
                <a:latin typeface="Lato"/>
                <a:ea typeface="Lato"/>
                <a:cs typeface="Lato"/>
                <a:sym typeface="Lato"/>
              </a:rPr>
              <a:t> —y no competitivos— con los sistemas centralizados.</a:t>
            </a:r>
            <a:endParaRPr dirty="0">
              <a:solidFill>
                <a:srgbClr val="666666"/>
              </a:solidFill>
              <a:latin typeface="Lato"/>
              <a:ea typeface="Lato"/>
              <a:cs typeface="Lato"/>
              <a:sym typeface="Lato"/>
            </a:endParaRPr>
          </a:p>
          <a:p>
            <a:pPr marL="425450" lvl="0" indent="-285750">
              <a:lnSpc>
                <a:spcPts val="1880"/>
              </a:lnSpc>
              <a:spcBef>
                <a:spcPts val="1000"/>
              </a:spcBef>
              <a:buClr>
                <a:schemeClr val="tx1">
                  <a:lumMod val="65000"/>
                  <a:lumOff val="35000"/>
                </a:schemeClr>
              </a:buClr>
              <a:buSzPct val="120000"/>
              <a:buFont typeface="Arial" panose="020B0604020202020204" pitchFamily="34" charset="0"/>
              <a:buChar char="•"/>
            </a:pPr>
            <a:r>
              <a:rPr lang="es-ES" dirty="0">
                <a:solidFill>
                  <a:srgbClr val="666666"/>
                </a:solidFill>
                <a:latin typeface="Lato"/>
                <a:ea typeface="Lato"/>
                <a:cs typeface="Lato"/>
                <a:sym typeface="Lato"/>
              </a:rPr>
              <a:t>Centrarse en las prioridades y criterios de los hogares en las intervenciones de agua, saneamiento e higiene.</a:t>
            </a:r>
          </a:p>
          <a:p>
            <a:pPr marL="425450" lvl="0" indent="-285750">
              <a:lnSpc>
                <a:spcPts val="1880"/>
              </a:lnSpc>
              <a:spcBef>
                <a:spcPts val="1000"/>
              </a:spcBef>
              <a:buClr>
                <a:schemeClr val="tx1">
                  <a:lumMod val="65000"/>
                  <a:lumOff val="35000"/>
                </a:schemeClr>
              </a:buClr>
              <a:buSzPct val="120000"/>
              <a:buFont typeface="Arial" panose="020B0604020202020204" pitchFamily="34" charset="0"/>
              <a:buChar char="•"/>
            </a:pPr>
            <a:r>
              <a:rPr lang="es-ES" dirty="0">
                <a:solidFill>
                  <a:srgbClr val="666666"/>
                </a:solidFill>
                <a:latin typeface="Lato"/>
                <a:ea typeface="Lato"/>
                <a:cs typeface="Lato"/>
                <a:sym typeface="Lato"/>
              </a:rPr>
              <a:t>Promover el tratamiento del agua en los hogares como un componente necesario y de eficacia probada, especialmente en aquellos lugares donde los sistemas centralizados </a:t>
            </a:r>
            <a:r>
              <a:rPr lang="es-ES" b="1" dirty="0">
                <a:solidFill>
                  <a:schemeClr val="tx1"/>
                </a:solidFill>
                <a:latin typeface="Lato"/>
                <a:sym typeface="Lato"/>
              </a:rPr>
              <a:t>aún no pueden </a:t>
            </a:r>
            <a:r>
              <a:rPr lang="es-ES" dirty="0">
                <a:solidFill>
                  <a:srgbClr val="666666"/>
                </a:solidFill>
                <a:latin typeface="Lato"/>
                <a:ea typeface="Lato"/>
                <a:cs typeface="Lato"/>
                <a:sym typeface="Lato"/>
              </a:rPr>
              <a:t>ofrecer una calidad constante en el punto de uso, o es </a:t>
            </a:r>
            <a:r>
              <a:rPr lang="es-ES" b="1" dirty="0">
                <a:solidFill>
                  <a:schemeClr val="tx1"/>
                </a:solidFill>
                <a:latin typeface="Lato"/>
                <a:sym typeface="Lato"/>
              </a:rPr>
              <a:t>posible que nunca </a:t>
            </a:r>
            <a:r>
              <a:rPr lang="es-ES" dirty="0">
                <a:solidFill>
                  <a:srgbClr val="666666"/>
                </a:solidFill>
                <a:latin typeface="Lato"/>
                <a:ea typeface="Lato"/>
                <a:cs typeface="Lato"/>
                <a:sym typeface="Lato"/>
              </a:rPr>
              <a:t>puedan hacerlo.</a:t>
            </a:r>
            <a:endParaRPr lang="en-GB" dirty="0">
              <a:solidFill>
                <a:srgbClr val="666666"/>
              </a:solidFill>
              <a:latin typeface="Lato"/>
              <a:ea typeface="Lato"/>
              <a:cs typeface="Lato"/>
              <a:sym typeface="Lato"/>
            </a:endParaRPr>
          </a:p>
          <a:p>
            <a:pPr marL="889000" lvl="1" indent="-285750">
              <a:lnSpc>
                <a:spcPts val="1880"/>
              </a:lnSpc>
              <a:spcBef>
                <a:spcPts val="1000"/>
              </a:spcBef>
              <a:buClr>
                <a:schemeClr val="tx1">
                  <a:lumMod val="65000"/>
                  <a:lumOff val="35000"/>
                </a:schemeClr>
              </a:buClr>
              <a:buSzPct val="90000"/>
              <a:buFont typeface="Courier New" panose="02070309020205020404" pitchFamily="49" charset="0"/>
              <a:buChar char="o"/>
            </a:pPr>
            <a:r>
              <a:rPr lang="en-GB" dirty="0">
                <a:solidFill>
                  <a:srgbClr val="666666"/>
                </a:solidFill>
                <a:latin typeface="Lato"/>
                <a:ea typeface="Lato"/>
                <a:cs typeface="Lato"/>
                <a:sym typeface="Lato"/>
              </a:rPr>
              <a:t>Comunidades </a:t>
            </a:r>
            <a:r>
              <a:rPr lang="en-GB" dirty="0" err="1">
                <a:solidFill>
                  <a:srgbClr val="666666"/>
                </a:solidFill>
                <a:latin typeface="Lato"/>
                <a:ea typeface="Lato"/>
                <a:cs typeface="Lato"/>
                <a:sym typeface="Lato"/>
              </a:rPr>
              <a:t>remotas</a:t>
            </a:r>
            <a:r>
              <a:rPr lang="en-GB" dirty="0">
                <a:solidFill>
                  <a:srgbClr val="666666"/>
                </a:solidFill>
                <a:latin typeface="Lato"/>
                <a:ea typeface="Lato"/>
                <a:cs typeface="Lato"/>
                <a:sym typeface="Lato"/>
              </a:rPr>
              <a:t> y </a:t>
            </a:r>
            <a:r>
              <a:rPr lang="en-GB" dirty="0" err="1">
                <a:solidFill>
                  <a:srgbClr val="666666"/>
                </a:solidFill>
                <a:latin typeface="Lato"/>
                <a:ea typeface="Lato"/>
                <a:cs typeface="Lato"/>
                <a:sym typeface="Lato"/>
              </a:rPr>
              <a:t>dispersas</a:t>
            </a:r>
            <a:endParaRPr lang="en-GB" dirty="0">
              <a:solidFill>
                <a:srgbClr val="666666"/>
              </a:solidFill>
              <a:latin typeface="Lato"/>
              <a:ea typeface="Lato"/>
              <a:cs typeface="Lato"/>
              <a:sym typeface="Lato"/>
            </a:endParaRPr>
          </a:p>
          <a:p>
            <a:pPr marL="889000" lvl="1" indent="-285750" algn="l" rtl="0">
              <a:lnSpc>
                <a:spcPts val="1880"/>
              </a:lnSpc>
              <a:spcBef>
                <a:spcPts val="0"/>
              </a:spcBef>
              <a:spcAft>
                <a:spcPts val="0"/>
              </a:spcAft>
              <a:buClr>
                <a:schemeClr val="tx1">
                  <a:lumMod val="65000"/>
                  <a:lumOff val="35000"/>
                </a:schemeClr>
              </a:buClr>
              <a:buSzPct val="90000"/>
              <a:buFont typeface="Courier New" panose="02070309020205020404" pitchFamily="49" charset="0"/>
              <a:buChar char="o"/>
            </a:pPr>
            <a:r>
              <a:rPr lang="en" dirty="0">
                <a:solidFill>
                  <a:srgbClr val="666666"/>
                </a:solidFill>
                <a:latin typeface="Lato"/>
                <a:ea typeface="Lato"/>
                <a:cs typeface="Lato"/>
                <a:sym typeface="Lato"/>
              </a:rPr>
              <a:t>Asentamientos informales</a:t>
            </a:r>
            <a:endParaRPr dirty="0">
              <a:solidFill>
                <a:srgbClr val="666666"/>
              </a:solidFill>
              <a:latin typeface="Lato"/>
              <a:ea typeface="Lato"/>
              <a:cs typeface="Lato"/>
              <a:sym typeface="Lato"/>
            </a:endParaRPr>
          </a:p>
          <a:p>
            <a:pPr marL="889000" lvl="1" indent="-285750" algn="l" rtl="0">
              <a:lnSpc>
                <a:spcPts val="1880"/>
              </a:lnSpc>
              <a:spcBef>
                <a:spcPts val="0"/>
              </a:spcBef>
              <a:spcAft>
                <a:spcPts val="0"/>
              </a:spcAft>
              <a:buClr>
                <a:schemeClr val="tx1">
                  <a:lumMod val="65000"/>
                  <a:lumOff val="35000"/>
                </a:schemeClr>
              </a:buClr>
              <a:buSzPct val="90000"/>
              <a:buFont typeface="Courier New" panose="02070309020205020404" pitchFamily="49" charset="0"/>
              <a:buChar char="o"/>
            </a:pPr>
            <a:r>
              <a:rPr lang="en" dirty="0">
                <a:solidFill>
                  <a:srgbClr val="666666"/>
                </a:solidFill>
                <a:latin typeface="Lato"/>
                <a:ea typeface="Lato"/>
                <a:cs typeface="Lato"/>
                <a:sym typeface="Lato"/>
              </a:rPr>
              <a:t>Sistemas de tuberías poco confiables</a:t>
            </a:r>
            <a:endParaRPr dirty="0">
              <a:solidFill>
                <a:srgbClr val="666666"/>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107824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459613" y="346943"/>
            <a:ext cx="7762200" cy="813013"/>
          </a:xfrm>
          <a:prstGeom prst="rect">
            <a:avLst/>
          </a:prstGeom>
        </p:spPr>
        <p:txBody>
          <a:bodyPr spcFirstLastPara="1" wrap="square" lIns="68575" tIns="34275" rIns="68575" bIns="34275" anchor="ctr" anchorCtr="0">
            <a:spAutoFit/>
          </a:bodyPr>
          <a:lstStyle/>
          <a:p>
            <a:pPr marL="90488" lvl="0">
              <a:lnSpc>
                <a:spcPts val="2880"/>
              </a:lnSpc>
              <a:buClr>
                <a:srgbClr val="005478"/>
              </a:buClr>
              <a:buSzPts val="1300"/>
            </a:pPr>
            <a:r>
              <a:rPr lang="es-MX" spc="30" noProof="0" dirty="0">
                <a:solidFill>
                  <a:srgbClr val="2B95B8"/>
                </a:solidFill>
                <a:latin typeface="Lato Black" panose="020F0502020204030203" pitchFamily="34" charset="77"/>
                <a:ea typeface="Lato"/>
                <a:cs typeface="Lato"/>
                <a:sym typeface="Lato"/>
              </a:rPr>
              <a:t>Recurso adicional: ¿Qué pruebas hay de que el tratamiento del agua en los hogares sea eficaz?</a:t>
            </a:r>
            <a:endParaRPr lang="es-MX" u="none" strike="noStrike" cap="none" spc="30" noProof="0" dirty="0">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s-MX" noProof="0" smtClean="0"/>
              <a:t>22</a:t>
            </a:fld>
            <a:endParaRPr lang="es-MX" noProof="0" dirty="0"/>
          </a:p>
        </p:txBody>
      </p:sp>
      <p:sp>
        <p:nvSpPr>
          <p:cNvPr id="2" name="Google Shape;454;p73">
            <a:extLst>
              <a:ext uri="{FF2B5EF4-FFF2-40B4-BE49-F238E27FC236}">
                <a16:creationId xmlns:a16="http://schemas.microsoft.com/office/drawing/2014/main" id="{09D5083B-2A50-5266-0FB7-316DF2001ABF}"/>
              </a:ext>
            </a:extLst>
          </p:cNvPr>
          <p:cNvSpPr/>
          <p:nvPr/>
        </p:nvSpPr>
        <p:spPr>
          <a:xfrm>
            <a:off x="611188" y="1406396"/>
            <a:ext cx="7282852" cy="3390161"/>
          </a:xfrm>
          <a:prstGeom prst="rect">
            <a:avLst/>
          </a:prstGeom>
          <a:noFill/>
          <a:ln>
            <a:noFill/>
          </a:ln>
        </p:spPr>
        <p:txBody>
          <a:bodyPr spcFirstLastPara="1" wrap="square" lIns="0" tIns="0" rIns="0" bIns="0" anchor="t" anchorCtr="0">
            <a:noAutofit/>
          </a:bodyPr>
          <a:lstStyle/>
          <a:p>
            <a:pPr marL="285750" indent="-285750" fontAlgn="base">
              <a:lnSpc>
                <a:spcPts val="2020"/>
              </a:lnSpc>
              <a:spcAft>
                <a:spcPts val="800"/>
              </a:spcAft>
              <a:buSzPct val="120000"/>
              <a:buFont typeface="Arial" panose="020B0604020202020204" pitchFamily="34" charset="0"/>
              <a:buChar char="•"/>
            </a:pPr>
            <a:r>
              <a:rPr lang="es-MX" sz="1600" b="1" noProof="0" dirty="0">
                <a:solidFill>
                  <a:schemeClr val="tx1">
                    <a:lumMod val="65000"/>
                    <a:lumOff val="35000"/>
                  </a:schemeClr>
                </a:solidFill>
                <a:latin typeface="Lato" panose="020F0502020204030203" pitchFamily="34" charset="77"/>
              </a:rPr>
              <a:t>Un nuevo informe técnico responde a estas importantes preguntas sobre el tratamiento y el almacenamiento seguro del agua en el hogar</a:t>
            </a:r>
            <a:r>
              <a:rPr lang="es-MX" sz="1600" b="1" u="none" strike="noStrike" noProof="0" dirty="0">
                <a:solidFill>
                  <a:schemeClr val="tx1">
                    <a:lumMod val="65000"/>
                    <a:lumOff val="35000"/>
                  </a:schemeClr>
                </a:solidFill>
                <a:effectLst/>
                <a:latin typeface="Lato" panose="020F0502020204030203" pitchFamily="34" charset="77"/>
              </a:rPr>
              <a:t>:</a:t>
            </a:r>
          </a:p>
          <a:p>
            <a:pPr marL="579438" lvl="1" indent="-280988" fontAlgn="base">
              <a:lnSpc>
                <a:spcPts val="2020"/>
              </a:lnSpc>
              <a:spcAft>
                <a:spcPts val="600"/>
              </a:spcAft>
              <a:buClr>
                <a:schemeClr val="tx1">
                  <a:lumMod val="65000"/>
                  <a:lumOff val="35000"/>
                </a:schemeClr>
              </a:buClr>
              <a:buSzPct val="90000"/>
              <a:buFont typeface="Courier New" panose="02070309020205020404" pitchFamily="49" charset="0"/>
              <a:buChar char="o"/>
            </a:pPr>
            <a:r>
              <a:rPr lang="es-MX" noProof="0" dirty="0">
                <a:solidFill>
                  <a:schemeClr val="tx1">
                    <a:lumMod val="65000"/>
                    <a:lumOff val="35000"/>
                  </a:schemeClr>
                </a:solidFill>
                <a:latin typeface="Lato" panose="020F0502020204030203" pitchFamily="34" charset="77"/>
              </a:rPr>
              <a:t>¿Reduce la diarrea</a:t>
            </a:r>
            <a:r>
              <a:rPr lang="es-MX" u="none" strike="noStrike" noProof="0" dirty="0">
                <a:solidFill>
                  <a:schemeClr val="tx1">
                    <a:lumMod val="65000"/>
                    <a:lumOff val="35000"/>
                  </a:schemeClr>
                </a:solidFill>
                <a:effectLst/>
                <a:latin typeface="Lato" panose="020F0502020204030203" pitchFamily="34" charset="77"/>
              </a:rPr>
              <a:t>?</a:t>
            </a:r>
          </a:p>
          <a:p>
            <a:pPr marL="579438" lvl="1" indent="-280988" fontAlgn="base">
              <a:lnSpc>
                <a:spcPts val="2020"/>
              </a:lnSpc>
              <a:spcAft>
                <a:spcPts val="600"/>
              </a:spcAft>
              <a:buClr>
                <a:schemeClr val="tx1">
                  <a:lumMod val="65000"/>
                  <a:lumOff val="35000"/>
                </a:schemeClr>
              </a:buClr>
              <a:buSzPct val="90000"/>
              <a:buFont typeface="Courier New" panose="02070309020205020404" pitchFamily="49" charset="0"/>
              <a:buChar char="o"/>
            </a:pPr>
            <a:r>
              <a:rPr lang="es-MX" noProof="0" dirty="0">
                <a:solidFill>
                  <a:schemeClr val="tx1">
                    <a:lumMod val="65000"/>
                    <a:lumOff val="35000"/>
                  </a:schemeClr>
                </a:solidFill>
                <a:latin typeface="Lato" panose="020F0502020204030203" pitchFamily="34" charset="77"/>
              </a:rPr>
              <a:t>¿Mejora la calidad del agua</a:t>
            </a:r>
            <a:r>
              <a:rPr lang="es-MX" u="none" strike="noStrike" noProof="0" dirty="0">
                <a:solidFill>
                  <a:schemeClr val="tx1">
                    <a:lumMod val="65000"/>
                    <a:lumOff val="35000"/>
                  </a:schemeClr>
                </a:solidFill>
                <a:effectLst/>
                <a:latin typeface="Lato" panose="020F0502020204030203" pitchFamily="34" charset="77"/>
              </a:rPr>
              <a:t>?</a:t>
            </a:r>
          </a:p>
          <a:p>
            <a:pPr marL="579438" lvl="1" indent="-280988" fontAlgn="base">
              <a:lnSpc>
                <a:spcPts val="2020"/>
              </a:lnSpc>
              <a:spcAft>
                <a:spcPts val="600"/>
              </a:spcAft>
              <a:buClr>
                <a:schemeClr val="tx1">
                  <a:lumMod val="65000"/>
                  <a:lumOff val="35000"/>
                </a:schemeClr>
              </a:buClr>
              <a:buSzPct val="90000"/>
              <a:buFont typeface="Courier New" panose="02070309020205020404" pitchFamily="49" charset="0"/>
              <a:buChar char="o"/>
            </a:pPr>
            <a:r>
              <a:rPr lang="es-MX" noProof="0" dirty="0">
                <a:solidFill>
                  <a:schemeClr val="tx1">
                    <a:lumMod val="65000"/>
                    <a:lumOff val="35000"/>
                  </a:schemeClr>
                </a:solidFill>
                <a:latin typeface="Lato" panose="020F0502020204030203" pitchFamily="34" charset="77"/>
              </a:rPr>
              <a:t>¿Reduce el retraso en el crecimiento de los niños</a:t>
            </a:r>
            <a:r>
              <a:rPr lang="es-MX" u="none" strike="noStrike" noProof="0" dirty="0">
                <a:solidFill>
                  <a:schemeClr val="tx1">
                    <a:lumMod val="65000"/>
                    <a:lumOff val="35000"/>
                  </a:schemeClr>
                </a:solidFill>
                <a:effectLst/>
                <a:latin typeface="Lato" panose="020F0502020204030203" pitchFamily="34" charset="77"/>
              </a:rPr>
              <a:t>?</a:t>
            </a:r>
          </a:p>
          <a:p>
            <a:pPr marL="9525" indent="-9525"/>
            <a:br>
              <a:rPr lang="es-MX" b="0" noProof="0" dirty="0">
                <a:effectLst/>
              </a:rPr>
            </a:br>
            <a:br>
              <a:rPr lang="es-MX" b="0" noProof="0" dirty="0">
                <a:effectLst/>
              </a:rPr>
            </a:br>
            <a:r>
              <a:rPr lang="es-MX" sz="1600" b="1" noProof="0" dirty="0">
                <a:solidFill>
                  <a:srgbClr val="2B95B8"/>
                </a:solidFill>
                <a:latin typeface="Lato" panose="020F0502020204030203" pitchFamily="34" charset="77"/>
              </a:rPr>
              <a:t>Disponible en inglés. Próximamente en otros idiomas.</a:t>
            </a:r>
            <a:endParaRPr lang="es-MX" sz="1600" b="1" u="none" strike="noStrike" noProof="0" dirty="0">
              <a:solidFill>
                <a:srgbClr val="2B95B8"/>
              </a:solidFill>
              <a:effectLst/>
              <a:latin typeface="Lato" panose="020F0502020204030203" pitchFamily="34" charset="77"/>
            </a:endParaRPr>
          </a:p>
        </p:txBody>
      </p:sp>
    </p:spTree>
    <p:custDataLst>
      <p:tags r:id="rId1"/>
    </p:custDataLst>
    <p:extLst>
      <p:ext uri="{BB962C8B-B14F-4D97-AF65-F5344CB8AC3E}">
        <p14:creationId xmlns:p14="http://schemas.microsoft.com/office/powerpoint/2010/main" val="279772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059A0E5E-B281-CE81-0962-37920697A9D2}"/>
              </a:ext>
            </a:extLst>
          </p:cNvPr>
          <p:cNvSpPr/>
          <p:nvPr/>
        </p:nvSpPr>
        <p:spPr>
          <a:xfrm>
            <a:off x="540001" y="3265714"/>
            <a:ext cx="4709007" cy="1152605"/>
          </a:xfrm>
          <a:prstGeom prst="roundRect">
            <a:avLst>
              <a:gd name="adj" fmla="val 8542"/>
            </a:avLst>
          </a:prstGeom>
          <a:solidFill>
            <a:schemeClr val="bg1"/>
          </a:solidFill>
          <a:ln w="6350">
            <a:solidFill>
              <a:schemeClr val="accent2">
                <a:lumMod val="20000"/>
                <a:lumOff val="80000"/>
              </a:schemeClr>
            </a:solidFill>
          </a:ln>
          <a:effectLst>
            <a:outerShdw blurRad="50800" dist="38100" dir="2700000" algn="tl" rotWithShape="0">
              <a:prstClr val="black">
                <a:alpha val="1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E2F6D-ECBF-E5E0-B011-997B40860ADC}"/>
              </a:ext>
            </a:extLst>
          </p:cNvPr>
          <p:cNvSpPr>
            <a:spLocks noGrp="1"/>
          </p:cNvSpPr>
          <p:nvPr>
            <p:ph type="title"/>
          </p:nvPr>
        </p:nvSpPr>
        <p:spPr>
          <a:xfrm>
            <a:off x="540000" y="360000"/>
            <a:ext cx="7886700" cy="512418"/>
          </a:xfrm>
        </p:spPr>
        <p:txBody>
          <a:bodyPr/>
          <a:lstStyle/>
          <a:p>
            <a:r>
              <a:rPr lang="en-CA" dirty="0" err="1">
                <a:latin typeface="Lato Black" panose="020F0502020204030203" pitchFamily="34" charset="77"/>
              </a:rPr>
              <a:t>Comencemos</a:t>
            </a:r>
            <a:r>
              <a:rPr lang="en-CA" dirty="0">
                <a:latin typeface="Lato Black" panose="020F0502020204030203" pitchFamily="34" charset="77"/>
              </a:rPr>
              <a:t> </a:t>
            </a:r>
            <a:r>
              <a:rPr lang="en-CA" dirty="0" err="1">
                <a:latin typeface="Lato Black" panose="020F0502020204030203" pitchFamily="34" charset="77"/>
              </a:rPr>
              <a:t>celebrando</a:t>
            </a:r>
            <a:r>
              <a:rPr lang="en-CA" dirty="0">
                <a:latin typeface="Lato Black" panose="020F0502020204030203" pitchFamily="34" charset="77"/>
              </a:rPr>
              <a:t> </a:t>
            </a:r>
            <a:r>
              <a:rPr lang="en-CA" dirty="0" err="1">
                <a:latin typeface="Lato Black" panose="020F0502020204030203" pitchFamily="34" charset="77"/>
              </a:rPr>
              <a:t>el</a:t>
            </a:r>
            <a:r>
              <a:rPr lang="en-CA" dirty="0">
                <a:latin typeface="Lato Black" panose="020F0502020204030203" pitchFamily="34" charset="77"/>
              </a:rPr>
              <a:t> </a:t>
            </a:r>
            <a:r>
              <a:rPr lang="en-CA" dirty="0" err="1">
                <a:latin typeface="Lato Black" panose="020F0502020204030203" pitchFamily="34" charset="77"/>
              </a:rPr>
              <a:t>progreso</a:t>
            </a:r>
            <a:r>
              <a:rPr lang="en-CA" dirty="0">
                <a:latin typeface="Lato Black" panose="020F0502020204030203" pitchFamily="34" charset="77"/>
              </a:rPr>
              <a:t>.</a:t>
            </a:r>
            <a:endParaRPr lang="en-US" dirty="0">
              <a:latin typeface="Lato Black" panose="020F0502020204030203" pitchFamily="34" charset="77"/>
            </a:endParaRPr>
          </a:p>
        </p:txBody>
      </p:sp>
      <p:sp>
        <p:nvSpPr>
          <p:cNvPr id="3" name="Text Placeholder 2">
            <a:extLst>
              <a:ext uri="{FF2B5EF4-FFF2-40B4-BE49-F238E27FC236}">
                <a16:creationId xmlns:a16="http://schemas.microsoft.com/office/drawing/2014/main" id="{595E2E46-4515-392D-D022-4EE746386367}"/>
              </a:ext>
            </a:extLst>
          </p:cNvPr>
          <p:cNvSpPr>
            <a:spLocks noGrp="1"/>
          </p:cNvSpPr>
          <p:nvPr>
            <p:ph type="body" idx="2"/>
          </p:nvPr>
        </p:nvSpPr>
        <p:spPr>
          <a:xfrm>
            <a:off x="540001" y="1080000"/>
            <a:ext cx="5507334" cy="2416236"/>
          </a:xfrm>
        </p:spPr>
        <p:txBody>
          <a:bodyPr/>
          <a:lstStyle/>
          <a:p>
            <a:pPr marL="9525" indent="-9525"/>
            <a:r>
              <a:rPr lang="en-CA" sz="1600" b="1" dirty="0">
                <a:latin typeface="Lato" panose="020F0502020204030203" pitchFamily="34" charset="77"/>
              </a:rPr>
              <a:t>¿Por </a:t>
            </a:r>
            <a:r>
              <a:rPr lang="en-CA" sz="1600" b="1" dirty="0" err="1">
                <a:latin typeface="Lato" panose="020F0502020204030203" pitchFamily="34" charset="77"/>
              </a:rPr>
              <a:t>qué</a:t>
            </a:r>
            <a:r>
              <a:rPr lang="en-CA" sz="1600" b="1" dirty="0">
                <a:latin typeface="Lato" panose="020F0502020204030203" pitchFamily="34" charset="77"/>
              </a:rPr>
              <a:t>?</a:t>
            </a:r>
          </a:p>
          <a:p>
            <a:pPr marL="514350" indent="-285750" fontAlgn="base">
              <a:lnSpc>
                <a:spcPts val="1680"/>
              </a:lnSpc>
              <a:buClr>
                <a:schemeClr val="tx1">
                  <a:lumMod val="65000"/>
                  <a:lumOff val="35000"/>
                </a:schemeClr>
              </a:buClr>
              <a:buSzPct val="120000"/>
              <a:buFont typeface="Arial" panose="020B0604020202020204" pitchFamily="34" charset="0"/>
              <a:buChar char="•"/>
            </a:pPr>
            <a:r>
              <a:rPr lang="es-ES" dirty="0">
                <a:latin typeface="Lato" panose="020F0502020204030203" pitchFamily="34" charset="77"/>
              </a:rPr>
              <a:t>A nivel mundial, el acceso básico al agua tiene una cobertura del 91 % y se prevé que alcance el 94 % en 2030</a:t>
            </a:r>
            <a:r>
              <a:rPr lang="en-CA" dirty="0">
                <a:latin typeface="Lato" panose="020F0502020204030203" pitchFamily="34" charset="77"/>
              </a:rPr>
              <a:t> </a:t>
            </a:r>
          </a:p>
          <a:p>
            <a:pPr marL="514350" indent="-285750" fontAlgn="base">
              <a:lnSpc>
                <a:spcPts val="1680"/>
              </a:lnSpc>
              <a:buClr>
                <a:schemeClr val="tx1">
                  <a:lumMod val="65000"/>
                  <a:lumOff val="35000"/>
                </a:schemeClr>
              </a:buClr>
              <a:buSzPct val="120000"/>
              <a:buFont typeface="Arial" panose="020B0604020202020204" pitchFamily="34" charset="0"/>
              <a:buChar char="•"/>
            </a:pPr>
            <a:r>
              <a:rPr lang="es-ES" dirty="0">
                <a:latin typeface="Lato" panose="020F0502020204030203" pitchFamily="34" charset="77"/>
              </a:rPr>
              <a:t>América Latina está en camino de alcanzar una cobertura del 100 % en el acceso al agua potable para 2030. </a:t>
            </a:r>
            <a:br>
              <a:rPr lang="en-CA" dirty="0"/>
            </a:br>
            <a:endParaRPr lang="en-US" dirty="0"/>
          </a:p>
        </p:txBody>
      </p:sp>
      <p:sp>
        <p:nvSpPr>
          <p:cNvPr id="6" name="TextBox 5">
            <a:extLst>
              <a:ext uri="{FF2B5EF4-FFF2-40B4-BE49-F238E27FC236}">
                <a16:creationId xmlns:a16="http://schemas.microsoft.com/office/drawing/2014/main" id="{297B7AD9-FA8F-CE12-D7B0-85602A90A135}"/>
              </a:ext>
            </a:extLst>
          </p:cNvPr>
          <p:cNvSpPr txBox="1"/>
          <p:nvPr/>
        </p:nvSpPr>
        <p:spPr>
          <a:xfrm>
            <a:off x="601474" y="3475968"/>
            <a:ext cx="4515649" cy="727379"/>
          </a:xfrm>
          <a:prstGeom prst="rect">
            <a:avLst/>
          </a:prstGeom>
          <a:noFill/>
        </p:spPr>
        <p:txBody>
          <a:bodyPr wrap="square" rtlCol="0">
            <a:spAutoFit/>
          </a:bodyPr>
          <a:lstStyle/>
          <a:p>
            <a:pPr marL="6350">
              <a:lnSpc>
                <a:spcPts val="1700"/>
              </a:lnSpc>
              <a:spcAft>
                <a:spcPts val="1200"/>
              </a:spcAft>
              <a:buClr>
                <a:schemeClr val="tx1">
                  <a:lumMod val="65000"/>
                  <a:lumOff val="35000"/>
                </a:schemeClr>
              </a:buClr>
              <a:buSzPct val="120000"/>
            </a:pPr>
            <a:r>
              <a:rPr lang="en-CA" sz="1300" b="1" dirty="0" err="1">
                <a:solidFill>
                  <a:schemeClr val="accent1"/>
                </a:solidFill>
                <a:latin typeface="Lato" panose="020F0502020204030203" pitchFamily="34" charset="77"/>
              </a:rPr>
              <a:t>Acceso</a:t>
            </a:r>
            <a:r>
              <a:rPr lang="en-CA" sz="1300" b="1" dirty="0">
                <a:solidFill>
                  <a:schemeClr val="accent1"/>
                </a:solidFill>
                <a:latin typeface="Lato" panose="020F0502020204030203" pitchFamily="34" charset="77"/>
              </a:rPr>
              <a:t> </a:t>
            </a:r>
            <a:r>
              <a:rPr lang="en-CA" sz="1300" b="1" dirty="0" err="1">
                <a:solidFill>
                  <a:schemeClr val="accent1"/>
                </a:solidFill>
                <a:latin typeface="Lato" panose="020F0502020204030203" pitchFamily="34" charset="77"/>
              </a:rPr>
              <a:t>básico</a:t>
            </a:r>
            <a:r>
              <a:rPr lang="en-CA" sz="1300" b="1" dirty="0">
                <a:solidFill>
                  <a:schemeClr val="accent1"/>
                </a:solidFill>
                <a:latin typeface="Lato" panose="020F0502020204030203" pitchFamily="34" charset="77"/>
              </a:rPr>
              <a:t> al </a:t>
            </a:r>
            <a:r>
              <a:rPr lang="en-CA" sz="1300" b="1" dirty="0" err="1">
                <a:solidFill>
                  <a:schemeClr val="accent1"/>
                </a:solidFill>
                <a:latin typeface="Lato" panose="020F0502020204030203" pitchFamily="34" charset="77"/>
              </a:rPr>
              <a:t>agua</a:t>
            </a:r>
            <a:r>
              <a:rPr lang="en-CA" sz="1300" b="1" dirty="0">
                <a:solidFill>
                  <a:schemeClr val="accent1"/>
                </a:solidFill>
                <a:latin typeface="Lato" panose="020F0502020204030203" pitchFamily="34" charset="77"/>
              </a:rPr>
              <a:t>: </a:t>
            </a:r>
            <a:r>
              <a:rPr lang="es-ES" sz="1300" dirty="0">
                <a:solidFill>
                  <a:schemeClr val="tx1">
                    <a:lumMod val="65000"/>
                    <a:lumOff val="35000"/>
                  </a:schemeClr>
                </a:solidFill>
                <a:latin typeface="Lato" panose="020F0502020204030203" pitchFamily="34" charset="77"/>
              </a:rPr>
              <a:t>o menos, el uso de una fuente de agua potable mejorada con un tiempo total de ida y vuelta de 30 minutos, incluyendo el tiempo de espera en la fila</a:t>
            </a:r>
            <a:r>
              <a:rPr lang="en-CA" sz="1300" dirty="0">
                <a:solidFill>
                  <a:schemeClr val="tx1">
                    <a:lumMod val="65000"/>
                    <a:lumOff val="35000"/>
                  </a:schemeClr>
                </a:solidFill>
                <a:latin typeface="Lato" panose="020F0502020204030203" pitchFamily="34" charset="77"/>
              </a:rPr>
              <a:t>.</a:t>
            </a:r>
          </a:p>
        </p:txBody>
      </p:sp>
      <p:pic>
        <p:nvPicPr>
          <p:cNvPr id="8" name="Picture 7" descr="A person standing in a kitchen&#10;&#10;Description automatically generated">
            <a:extLst>
              <a:ext uri="{FF2B5EF4-FFF2-40B4-BE49-F238E27FC236}">
                <a16:creationId xmlns:a16="http://schemas.microsoft.com/office/drawing/2014/main" id="{D3E68574-0037-DBCB-C5E2-D9791D6A4D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19271" y="1683897"/>
            <a:ext cx="2424729" cy="2715401"/>
          </a:xfrm>
          <a:prstGeom prst="rect">
            <a:avLst/>
          </a:prstGeom>
          <a:effectLst/>
        </p:spPr>
      </p:pic>
    </p:spTree>
    <p:custDataLst>
      <p:tags r:id="rId1"/>
    </p:custDataLst>
    <p:extLst>
      <p:ext uri="{BB962C8B-B14F-4D97-AF65-F5344CB8AC3E}">
        <p14:creationId xmlns:p14="http://schemas.microsoft.com/office/powerpoint/2010/main" val="183175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8"/>
          <p:cNvSpPr txBox="1">
            <a:spLocks noGrp="1"/>
          </p:cNvSpPr>
          <p:nvPr>
            <p:ph type="title"/>
          </p:nvPr>
        </p:nvSpPr>
        <p:spPr>
          <a:xfrm>
            <a:off x="540000" y="349359"/>
            <a:ext cx="6405330" cy="787365"/>
          </a:xfrm>
          <a:prstGeom prst="rect">
            <a:avLst/>
          </a:prstGeom>
        </p:spPr>
        <p:txBody>
          <a:bodyPr spcFirstLastPara="1" wrap="square" lIns="68575" tIns="34275" rIns="68575" bIns="34275" anchor="ctr" anchorCtr="0">
            <a:spAutoFit/>
          </a:bodyPr>
          <a:lstStyle/>
          <a:p>
            <a:pPr lvl="0">
              <a:lnSpc>
                <a:spcPts val="2800"/>
              </a:lnSpc>
            </a:pPr>
            <a:r>
              <a:rPr lang="es-ES" spc="30" dirty="0">
                <a:latin typeface="Lato Black" panose="020F0502020204030203" pitchFamily="34" charset="77"/>
                <a:ea typeface="Lato"/>
                <a:cs typeface="Lato"/>
                <a:sym typeface="Lato"/>
              </a:rPr>
              <a:t>No estamos en camino de que todos tengan un manejo seguro del agua.</a:t>
            </a:r>
            <a:r>
              <a:rPr lang="en" spc="30" dirty="0">
                <a:solidFill>
                  <a:schemeClr val="accent3"/>
                </a:solidFill>
                <a:latin typeface="Lato Black" panose="020F0502020204030203" pitchFamily="34" charset="77"/>
                <a:ea typeface="Lato"/>
                <a:cs typeface="Lato"/>
                <a:sym typeface="Lato"/>
              </a:rPr>
              <a:t> </a:t>
            </a:r>
            <a:endParaRPr spc="30" dirty="0">
              <a:solidFill>
                <a:schemeClr val="accent3"/>
              </a:solidFill>
              <a:latin typeface="Lato Black" panose="020F0502020204030203" pitchFamily="34" charset="77"/>
              <a:ea typeface="Lato"/>
              <a:cs typeface="Lato"/>
              <a:sym typeface="Lato"/>
            </a:endParaRPr>
          </a:p>
        </p:txBody>
      </p:sp>
      <p:sp>
        <p:nvSpPr>
          <p:cNvPr id="294" name="Google Shape;294;p58"/>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295" name="Google Shape;295;p58"/>
          <p:cNvSpPr txBox="1">
            <a:spLocks noGrp="1"/>
          </p:cNvSpPr>
          <p:nvPr>
            <p:ph type="title" idx="4294967295"/>
          </p:nvPr>
        </p:nvSpPr>
        <p:spPr>
          <a:xfrm>
            <a:off x="827503" y="1332000"/>
            <a:ext cx="7762875" cy="327752"/>
          </a:xfrm>
          <a:prstGeom prst="rect">
            <a:avLst/>
          </a:prstGeom>
        </p:spPr>
        <p:txBody>
          <a:bodyPr spcFirstLastPara="1" wrap="square" lIns="68575" tIns="34275" rIns="68575" bIns="34275" anchor="ctr" anchorCtr="0">
            <a:spAutoFit/>
          </a:bodyPr>
          <a:lstStyle/>
          <a:p>
            <a:pPr lvl="0"/>
            <a:r>
              <a:rPr lang="es-ES" sz="1600" dirty="0">
                <a:solidFill>
                  <a:schemeClr val="tx1">
                    <a:lumMod val="65000"/>
                    <a:lumOff val="35000"/>
                  </a:schemeClr>
                </a:solidFill>
                <a:latin typeface="Lato"/>
                <a:ea typeface="Lato"/>
                <a:cs typeface="Lato"/>
                <a:sym typeface="Lato"/>
              </a:rPr>
              <a:t>Avances en materia de agua potable, saneamiento e higiene en los hogares </a:t>
            </a:r>
            <a:r>
              <a:rPr lang="en" sz="1600" b="1" dirty="0">
                <a:solidFill>
                  <a:schemeClr val="tx1">
                    <a:lumMod val="65000"/>
                    <a:lumOff val="35000"/>
                  </a:schemeClr>
                </a:solidFill>
                <a:latin typeface="Lato"/>
                <a:ea typeface="Lato"/>
                <a:cs typeface="Lato"/>
                <a:sym typeface="Lato"/>
              </a:rPr>
              <a:t>- </a:t>
            </a:r>
            <a:r>
              <a:rPr lang="en" sz="1200" b="1" i="1" dirty="0">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sp>
        <p:nvSpPr>
          <p:cNvPr id="298" name="Google Shape;298;p58"/>
          <p:cNvSpPr txBox="1"/>
          <p:nvPr/>
        </p:nvSpPr>
        <p:spPr>
          <a:xfrm>
            <a:off x="415301" y="3276453"/>
            <a:ext cx="2283955" cy="987816"/>
          </a:xfrm>
          <a:prstGeom prst="rect">
            <a:avLst/>
          </a:prstGeom>
          <a:noFill/>
          <a:ln>
            <a:noFill/>
          </a:ln>
        </p:spPr>
        <p:txBody>
          <a:bodyPr spcFirstLastPara="1" wrap="square" lIns="91425" tIns="91425" rIns="91425" bIns="91425" anchor="t" anchorCtr="0">
            <a:noAutofit/>
          </a:bodyPr>
          <a:lstStyle/>
          <a:p>
            <a:pPr marL="342900" lvl="0" algn="ctr">
              <a:lnSpc>
                <a:spcPct val="107142"/>
              </a:lnSpc>
            </a:pPr>
            <a:r>
              <a:rPr lang="es-ES" sz="1300" b="1" dirty="0">
                <a:solidFill>
                  <a:schemeClr val="accent1"/>
                </a:solidFill>
                <a:latin typeface="Lato" panose="020F0502020204030203" pitchFamily="34" charset="77"/>
                <a:ea typeface="Lato"/>
                <a:cs typeface="Lato"/>
                <a:sym typeface="Lato"/>
              </a:rPr>
              <a:t>Desde 2015, 961 millones de personas han obtenido acceso a agua gestionada de forma segura.</a:t>
            </a:r>
            <a:endParaRPr sz="1300" b="1" dirty="0">
              <a:solidFill>
                <a:schemeClr val="accent1"/>
              </a:solidFill>
              <a:latin typeface="Lato" panose="020F0502020204030203" pitchFamily="34" charset="77"/>
              <a:ea typeface="Lato"/>
              <a:cs typeface="Lato"/>
              <a:sym typeface="Lato"/>
            </a:endParaRPr>
          </a:p>
        </p:txBody>
      </p:sp>
      <p:sp>
        <p:nvSpPr>
          <p:cNvPr id="299" name="Google Shape;299;p58"/>
          <p:cNvSpPr txBox="1"/>
          <p:nvPr/>
        </p:nvSpPr>
        <p:spPr>
          <a:xfrm>
            <a:off x="6286688" y="3296100"/>
            <a:ext cx="1883306" cy="1487400"/>
          </a:xfrm>
          <a:prstGeom prst="rect">
            <a:avLst/>
          </a:prstGeom>
          <a:noFill/>
          <a:ln>
            <a:noFill/>
          </a:ln>
        </p:spPr>
        <p:txBody>
          <a:bodyPr spcFirstLastPara="1" wrap="square" lIns="91425" tIns="91425" rIns="91425" bIns="91425" anchor="t" anchorCtr="0">
            <a:noAutofit/>
          </a:bodyPr>
          <a:lstStyle/>
          <a:p>
            <a:pPr lvl="0" algn="ctr">
              <a:lnSpc>
                <a:spcPct val="107142"/>
              </a:lnSpc>
            </a:pPr>
            <a:r>
              <a:rPr lang="es-ES" sz="1300" b="1" dirty="0">
                <a:solidFill>
                  <a:srgbClr val="005478"/>
                </a:solidFill>
                <a:latin typeface="Lato"/>
                <a:ea typeface="Lato"/>
                <a:cs typeface="Lato"/>
                <a:sym typeface="Lato"/>
              </a:rPr>
              <a:t>Es necesario acelerar el ritmo de avance para llegar a todos en 2030.</a:t>
            </a:r>
            <a:endParaRPr sz="1300" dirty="0">
              <a:solidFill>
                <a:schemeClr val="dk2"/>
              </a:solidFill>
              <a:latin typeface="Lato"/>
              <a:ea typeface="Lato"/>
              <a:cs typeface="Lato"/>
              <a:sym typeface="Lato"/>
            </a:endParaRPr>
          </a:p>
        </p:txBody>
      </p:sp>
      <p:pic>
        <p:nvPicPr>
          <p:cNvPr id="300" name="Google Shape;300;p58" descr="Make the text that says 2 billion people larger. Keep everything else the sam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36915" y="2118738"/>
            <a:ext cx="1290640" cy="1290655"/>
          </a:xfrm>
          <a:prstGeom prst="rect">
            <a:avLst/>
          </a:prstGeom>
          <a:noFill/>
          <a:ln>
            <a:noFill/>
          </a:ln>
        </p:spPr>
      </p:pic>
      <p:sp>
        <p:nvSpPr>
          <p:cNvPr id="301" name="Google Shape;301;p58"/>
          <p:cNvSpPr txBox="1"/>
          <p:nvPr/>
        </p:nvSpPr>
        <p:spPr>
          <a:xfrm>
            <a:off x="3839691" y="3276453"/>
            <a:ext cx="1483500" cy="1093639"/>
          </a:xfrm>
          <a:prstGeom prst="rect">
            <a:avLst/>
          </a:prstGeom>
          <a:noFill/>
          <a:ln>
            <a:noFill/>
          </a:ln>
        </p:spPr>
        <p:txBody>
          <a:bodyPr spcFirstLastPara="1" wrap="square" lIns="91425" tIns="91425" rIns="91425" bIns="91425" anchor="t" anchorCtr="0">
            <a:noAutofit/>
          </a:bodyPr>
          <a:lstStyle/>
          <a:p>
            <a:pPr marL="0" marR="0" lvl="0" indent="0" algn="ctr" rtl="0">
              <a:lnSpc>
                <a:spcPct val="107142"/>
              </a:lnSpc>
              <a:spcBef>
                <a:spcPts val="0"/>
              </a:spcBef>
              <a:spcAft>
                <a:spcPts val="800"/>
              </a:spcAft>
              <a:buNone/>
            </a:pPr>
            <a:r>
              <a:rPr lang="es-ES" sz="1300" b="1" dirty="0">
                <a:solidFill>
                  <a:schemeClr val="accent1"/>
                </a:solidFill>
                <a:latin typeface="Lato"/>
                <a:ea typeface="Lato"/>
                <a:cs typeface="Lato"/>
                <a:sym typeface="Lato"/>
              </a:rPr>
              <a:t>Al ritmo actual de progreso</a:t>
            </a:r>
            <a:endParaRPr sz="1300" b="1" dirty="0">
              <a:solidFill>
                <a:schemeClr val="accent1"/>
              </a:solidFill>
              <a:latin typeface="Lato"/>
              <a:ea typeface="Lato"/>
              <a:cs typeface="Lato"/>
              <a:sym typeface="Lato"/>
            </a:endParaRPr>
          </a:p>
        </p:txBody>
      </p:sp>
      <p:grpSp>
        <p:nvGrpSpPr>
          <p:cNvPr id="7" name="Group 6">
            <a:extLst>
              <a:ext uri="{FF2B5EF4-FFF2-40B4-BE49-F238E27FC236}">
                <a16:creationId xmlns:a16="http://schemas.microsoft.com/office/drawing/2014/main" id="{206B096D-D3F1-7467-25FF-4A7BF80E9E07}"/>
              </a:ext>
            </a:extLst>
          </p:cNvPr>
          <p:cNvGrpSpPr/>
          <p:nvPr/>
        </p:nvGrpSpPr>
        <p:grpSpPr>
          <a:xfrm>
            <a:off x="6866609" y="2238735"/>
            <a:ext cx="865727" cy="862089"/>
            <a:chOff x="6597442" y="2238735"/>
            <a:chExt cx="865727" cy="862089"/>
          </a:xfrm>
        </p:grpSpPr>
        <p:sp>
          <p:nvSpPr>
            <p:cNvPr id="2" name="Right Arrow 1">
              <a:extLst>
                <a:ext uri="{FF2B5EF4-FFF2-40B4-BE49-F238E27FC236}">
                  <a16:creationId xmlns:a16="http://schemas.microsoft.com/office/drawing/2014/main" id="{5C80AF09-8680-F1A9-1303-3649EF216FD5}"/>
                </a:ext>
              </a:extLst>
            </p:cNvPr>
            <p:cNvSpPr/>
            <p:nvPr/>
          </p:nvSpPr>
          <p:spPr>
            <a:xfrm rot="18624345">
              <a:off x="6382111" y="2454066"/>
              <a:ext cx="771258" cy="340595"/>
            </a:xfrm>
            <a:prstGeom prst="rightArrow">
              <a:avLst/>
            </a:prstGeom>
            <a:solidFill>
              <a:srgbClr val="2B95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EA5B3B-FBD3-1086-7EA3-9579820AFDC9}"/>
                </a:ext>
              </a:extLst>
            </p:cNvPr>
            <p:cNvSpPr txBox="1"/>
            <p:nvPr/>
          </p:nvSpPr>
          <p:spPr>
            <a:xfrm>
              <a:off x="6831593" y="2577604"/>
              <a:ext cx="631576" cy="523220"/>
            </a:xfrm>
            <a:prstGeom prst="rect">
              <a:avLst/>
            </a:prstGeom>
            <a:noFill/>
          </p:spPr>
          <p:txBody>
            <a:bodyPr wrap="square" rtlCol="0">
              <a:spAutoFit/>
            </a:bodyPr>
            <a:lstStyle/>
            <a:p>
              <a:r>
                <a:rPr lang="en-US" sz="2800" b="1" dirty="0">
                  <a:solidFill>
                    <a:srgbClr val="2B95B8"/>
                  </a:solidFill>
                  <a:latin typeface="Lato Black" panose="020F0502020204030203" pitchFamily="34" charset="77"/>
                </a:rPr>
                <a:t>8x</a:t>
              </a:r>
            </a:p>
          </p:txBody>
        </p:sp>
      </p:grpSp>
      <p:pic>
        <p:nvPicPr>
          <p:cNvPr id="6" name="Picture 5">
            <a:extLst>
              <a:ext uri="{FF2B5EF4-FFF2-40B4-BE49-F238E27FC236}">
                <a16:creationId xmlns:a16="http://schemas.microsoft.com/office/drawing/2014/main" id="{0A1BF2F8-5956-8396-0694-03C344AB1673}"/>
              </a:ext>
            </a:extLst>
          </p:cNvPr>
          <p:cNvPicPr>
            <a:picLocks noChangeAspect="1"/>
          </p:cNvPicPr>
          <p:nvPr/>
        </p:nvPicPr>
        <p:blipFill>
          <a:blip r:embed="rId5"/>
          <a:stretch>
            <a:fillRect/>
          </a:stretch>
        </p:blipFill>
        <p:spPr>
          <a:xfrm>
            <a:off x="1225124" y="2243398"/>
            <a:ext cx="1036753" cy="849040"/>
          </a:xfrm>
          <a:prstGeom prst="rect">
            <a:avLst/>
          </a:prstGeom>
        </p:spPr>
      </p:pic>
      <p:grpSp>
        <p:nvGrpSpPr>
          <p:cNvPr id="4" name="Group 3">
            <a:extLst>
              <a:ext uri="{FF2B5EF4-FFF2-40B4-BE49-F238E27FC236}">
                <a16:creationId xmlns:a16="http://schemas.microsoft.com/office/drawing/2014/main" id="{1F9BF28D-A758-B7B1-4E50-A8B326D385FE}"/>
              </a:ext>
            </a:extLst>
          </p:cNvPr>
          <p:cNvGrpSpPr/>
          <p:nvPr/>
        </p:nvGrpSpPr>
        <p:grpSpPr>
          <a:xfrm>
            <a:off x="591937" y="1332000"/>
            <a:ext cx="235566" cy="276999"/>
            <a:chOff x="717300" y="1568543"/>
            <a:chExt cx="235566" cy="276999"/>
          </a:xfrm>
        </p:grpSpPr>
        <p:sp>
          <p:nvSpPr>
            <p:cNvPr id="5" name="Rounded Rectangle 4">
              <a:extLst>
                <a:ext uri="{FF2B5EF4-FFF2-40B4-BE49-F238E27FC236}">
                  <a16:creationId xmlns:a16="http://schemas.microsoft.com/office/drawing/2014/main" id="{3A5D32FE-E0F3-250F-D9ED-7E27C23A84EB}"/>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TextBox 7">
              <a:extLst>
                <a:ext uri="{FF2B5EF4-FFF2-40B4-BE49-F238E27FC236}">
                  <a16:creationId xmlns:a16="http://schemas.microsoft.com/office/drawing/2014/main" id="{B41B2F80-243E-20FD-A7E2-D1083D1F4734}"/>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
        <p:nvSpPr>
          <p:cNvPr id="9" name="TextBox 8">
            <a:extLst>
              <a:ext uri="{FF2B5EF4-FFF2-40B4-BE49-F238E27FC236}">
                <a16:creationId xmlns:a16="http://schemas.microsoft.com/office/drawing/2014/main" id="{DE5F0F6E-627A-4F7E-57AB-EBC60B9ACCFA}"/>
              </a:ext>
            </a:extLst>
          </p:cNvPr>
          <p:cNvSpPr txBox="1"/>
          <p:nvPr/>
        </p:nvSpPr>
        <p:spPr>
          <a:xfrm>
            <a:off x="2164052" y="2112787"/>
            <a:ext cx="1070408" cy="677108"/>
          </a:xfrm>
          <a:prstGeom prst="rect">
            <a:avLst/>
          </a:prstGeom>
          <a:noFill/>
        </p:spPr>
        <p:txBody>
          <a:bodyPr wrap="square" rtlCol="0">
            <a:spAutoFit/>
          </a:bodyPr>
          <a:lstStyle/>
          <a:p>
            <a:r>
              <a:rPr lang="en-CA" sz="950" b="1" dirty="0">
                <a:solidFill>
                  <a:schemeClr val="tx1"/>
                </a:solidFill>
                <a:latin typeface="Lato" panose="020F0502020204030203" pitchFamily="34" charset="77"/>
                <a:ea typeface="Lato"/>
                <a:cs typeface="Lato"/>
                <a:sym typeface="Lato"/>
              </a:rPr>
              <a:t>74% of people have safely managed water</a:t>
            </a:r>
          </a:p>
          <a:p>
            <a:endParaRPr lang="en-US" sz="950" dirty="0">
              <a:solidFill>
                <a:schemeClr val="tx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 name="Rounded Rectangle 2">
            <a:extLst>
              <a:ext uri="{FF2B5EF4-FFF2-40B4-BE49-F238E27FC236}">
                <a16:creationId xmlns:a16="http://schemas.microsoft.com/office/drawing/2014/main" id="{7B7FA7A4-AC85-E3EA-2336-85C849BE1DA3}"/>
              </a:ext>
            </a:extLst>
          </p:cNvPr>
          <p:cNvSpPr/>
          <p:nvPr/>
        </p:nvSpPr>
        <p:spPr>
          <a:xfrm>
            <a:off x="540000" y="3419394"/>
            <a:ext cx="5653331" cy="1152605"/>
          </a:xfrm>
          <a:prstGeom prst="roundRect">
            <a:avLst>
              <a:gd name="adj" fmla="val 8542"/>
            </a:avLst>
          </a:prstGeom>
          <a:solidFill>
            <a:schemeClr val="bg1"/>
          </a:solidFill>
          <a:ln w="6350">
            <a:solidFill>
              <a:schemeClr val="accent2">
                <a:lumMod val="20000"/>
                <a:lumOff val="80000"/>
              </a:schemeClr>
            </a:solidFill>
          </a:ln>
          <a:effectLst>
            <a:outerShdw blurRad="50800" dist="38100" dir="2700000" algn="tl" rotWithShape="0">
              <a:prstClr val="black">
                <a:alpha val="1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Google Shape;307;p59"/>
          <p:cNvSpPr txBox="1">
            <a:spLocks noGrp="1"/>
          </p:cNvSpPr>
          <p:nvPr>
            <p:ph type="title"/>
          </p:nvPr>
        </p:nvSpPr>
        <p:spPr>
          <a:xfrm>
            <a:off x="540000" y="360000"/>
            <a:ext cx="7762200" cy="813013"/>
          </a:xfrm>
          <a:prstGeom prst="rect">
            <a:avLst/>
          </a:prstGeom>
        </p:spPr>
        <p:txBody>
          <a:bodyPr spcFirstLastPara="1" wrap="square" lIns="68575" tIns="34275" rIns="68575" bIns="34275" anchor="ctr" anchorCtr="0">
            <a:spAutoFit/>
          </a:bodyPr>
          <a:lstStyle/>
          <a:p>
            <a:pPr lvl="0">
              <a:lnSpc>
                <a:spcPts val="2880"/>
              </a:lnSpc>
            </a:pPr>
            <a:r>
              <a:rPr lang="es-ES" spc="30" dirty="0">
                <a:solidFill>
                  <a:srgbClr val="2B95B8"/>
                </a:solidFill>
                <a:latin typeface="Lato Black" panose="020F0502020204030203" pitchFamily="34" charset="77"/>
                <a:ea typeface="Lato"/>
                <a:cs typeface="Lato"/>
                <a:sym typeface="Lato"/>
              </a:rPr>
              <a:t>¿Quién está en camino de alcanzar la cobertura universal de agua potable segura para 2030?</a:t>
            </a:r>
            <a:endParaRPr spc="30" dirty="0">
              <a:solidFill>
                <a:srgbClr val="2B95B8"/>
              </a:solidFill>
              <a:latin typeface="Lato Black" panose="020F0502020204030203" pitchFamily="34" charset="77"/>
              <a:ea typeface="Lato"/>
              <a:cs typeface="Lato"/>
              <a:sym typeface="Lato"/>
            </a:endParaRPr>
          </a:p>
        </p:txBody>
      </p:sp>
      <p:sp>
        <p:nvSpPr>
          <p:cNvPr id="308" name="Google Shape;308;p5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5</a:t>
            </a:fld>
            <a:endParaRPr dirty="0"/>
          </a:p>
        </p:txBody>
      </p:sp>
      <p:sp>
        <p:nvSpPr>
          <p:cNvPr id="309" name="Google Shape;309;p59"/>
          <p:cNvSpPr txBox="1">
            <a:spLocks noGrp="1"/>
          </p:cNvSpPr>
          <p:nvPr>
            <p:ph type="body" idx="1"/>
          </p:nvPr>
        </p:nvSpPr>
        <p:spPr>
          <a:xfrm>
            <a:off x="979038" y="1893662"/>
            <a:ext cx="5671800" cy="858886"/>
          </a:xfrm>
          <a:prstGeom prst="rect">
            <a:avLst/>
          </a:prstGeom>
        </p:spPr>
        <p:txBody>
          <a:bodyPr spcFirstLastPara="1" wrap="square" lIns="68575" tIns="34275" rIns="68575" bIns="34275" anchor="t" anchorCtr="0">
            <a:noAutofit/>
          </a:bodyPr>
          <a:lstStyle/>
          <a:p>
            <a:pPr marL="293687" lvl="1">
              <a:lnSpc>
                <a:spcPct val="107142"/>
              </a:lnSpc>
              <a:spcBef>
                <a:spcPts val="800"/>
              </a:spcBef>
              <a:buClr>
                <a:schemeClr val="tx1">
                  <a:lumMod val="65000"/>
                  <a:lumOff val="35000"/>
                </a:schemeClr>
              </a:buClr>
              <a:buSzPct val="120000"/>
            </a:pPr>
            <a:r>
              <a:rPr lang="en-CA" sz="1440" dirty="0">
                <a:solidFill>
                  <a:schemeClr val="tx1">
                    <a:lumMod val="65000"/>
                    <a:lumOff val="35000"/>
                  </a:schemeClr>
                </a:solidFill>
                <a:latin typeface="Lato"/>
                <a:ea typeface="Lato"/>
                <a:cs typeface="Lato"/>
                <a:sym typeface="Lato"/>
              </a:rPr>
              <a:t>Países de </a:t>
            </a:r>
            <a:r>
              <a:rPr lang="en-CA" sz="1440" dirty="0" err="1">
                <a:solidFill>
                  <a:schemeClr val="tx1">
                    <a:lumMod val="65000"/>
                    <a:lumOff val="35000"/>
                  </a:schemeClr>
                </a:solidFill>
                <a:latin typeface="Lato"/>
                <a:ea typeface="Lato"/>
                <a:cs typeface="Lato"/>
                <a:sym typeface="Lato"/>
              </a:rPr>
              <a:t>ingresos</a:t>
            </a:r>
            <a:r>
              <a:rPr lang="en-CA" sz="1440" dirty="0">
                <a:solidFill>
                  <a:schemeClr val="tx1">
                    <a:lumMod val="65000"/>
                    <a:lumOff val="35000"/>
                  </a:schemeClr>
                </a:solidFill>
                <a:latin typeface="Lato"/>
                <a:ea typeface="Lato"/>
                <a:cs typeface="Lato"/>
                <a:sym typeface="Lato"/>
              </a:rPr>
              <a:t> altos</a:t>
            </a:r>
          </a:p>
          <a:p>
            <a:pPr marL="293687" lvl="1">
              <a:lnSpc>
                <a:spcPct val="107142"/>
              </a:lnSpc>
              <a:spcBef>
                <a:spcPts val="800"/>
              </a:spcBef>
              <a:buClr>
                <a:schemeClr val="tx1">
                  <a:lumMod val="65000"/>
                  <a:lumOff val="35000"/>
                </a:schemeClr>
              </a:buClr>
              <a:buSzPct val="120000"/>
            </a:pPr>
            <a:r>
              <a:rPr lang="en-CA" sz="1440" dirty="0">
                <a:solidFill>
                  <a:schemeClr val="tx1">
                    <a:lumMod val="65000"/>
                    <a:lumOff val="35000"/>
                  </a:schemeClr>
                </a:solidFill>
                <a:latin typeface="Lato"/>
                <a:ea typeface="Lato"/>
                <a:cs typeface="Lato"/>
                <a:sym typeface="Lato"/>
              </a:rPr>
              <a:t>1 </a:t>
            </a:r>
            <a:r>
              <a:rPr lang="en-CA" sz="1440" dirty="0" err="1">
                <a:solidFill>
                  <a:schemeClr val="tx1">
                    <a:lumMod val="65000"/>
                    <a:lumOff val="35000"/>
                  </a:schemeClr>
                </a:solidFill>
                <a:latin typeface="Lato"/>
                <a:ea typeface="Lato"/>
                <a:cs typeface="Lato"/>
                <a:sym typeface="Lato"/>
              </a:rPr>
              <a:t>país</a:t>
            </a:r>
            <a:r>
              <a:rPr lang="en-CA" sz="1440" dirty="0">
                <a:solidFill>
                  <a:schemeClr val="tx1">
                    <a:lumMod val="65000"/>
                    <a:lumOff val="35000"/>
                  </a:schemeClr>
                </a:solidFill>
                <a:latin typeface="Lato"/>
                <a:ea typeface="Lato"/>
                <a:cs typeface="Lato"/>
                <a:sym typeface="Lato"/>
              </a:rPr>
              <a:t> de </a:t>
            </a:r>
            <a:r>
              <a:rPr lang="en-CA" sz="1440" dirty="0" err="1">
                <a:solidFill>
                  <a:schemeClr val="tx1">
                    <a:lumMod val="65000"/>
                    <a:lumOff val="35000"/>
                  </a:schemeClr>
                </a:solidFill>
                <a:latin typeface="Lato"/>
                <a:ea typeface="Lato"/>
                <a:cs typeface="Lato"/>
                <a:sym typeface="Lato"/>
              </a:rPr>
              <a:t>ingresos</a:t>
            </a:r>
            <a:r>
              <a:rPr lang="en-CA" sz="1440" dirty="0">
                <a:solidFill>
                  <a:schemeClr val="tx1">
                    <a:lumMod val="65000"/>
                    <a:lumOff val="35000"/>
                  </a:schemeClr>
                </a:solidFill>
                <a:latin typeface="Lato"/>
                <a:ea typeface="Lato"/>
                <a:cs typeface="Lato"/>
                <a:sym typeface="Lato"/>
              </a:rPr>
              <a:t> </a:t>
            </a:r>
            <a:r>
              <a:rPr lang="en-CA" sz="1440" dirty="0" err="1">
                <a:solidFill>
                  <a:schemeClr val="tx1">
                    <a:lumMod val="65000"/>
                    <a:lumOff val="35000"/>
                  </a:schemeClr>
                </a:solidFill>
                <a:latin typeface="Lato"/>
                <a:ea typeface="Lato"/>
                <a:cs typeface="Lato"/>
                <a:sym typeface="Lato"/>
              </a:rPr>
              <a:t>medianos</a:t>
            </a:r>
            <a:r>
              <a:rPr lang="en-CA" sz="1440" dirty="0">
                <a:solidFill>
                  <a:schemeClr val="tx1">
                    <a:lumMod val="65000"/>
                    <a:lumOff val="35000"/>
                  </a:schemeClr>
                </a:solidFill>
                <a:latin typeface="Lato"/>
                <a:ea typeface="Lato"/>
                <a:cs typeface="Lato"/>
                <a:sym typeface="Lato"/>
              </a:rPr>
              <a:t> altos: </a:t>
            </a:r>
            <a:r>
              <a:rPr lang="en-CA" sz="1440" dirty="0" err="1">
                <a:solidFill>
                  <a:schemeClr val="tx1">
                    <a:lumMod val="65000"/>
                    <a:lumOff val="35000"/>
                  </a:schemeClr>
                </a:solidFill>
                <a:latin typeface="Lato"/>
                <a:ea typeface="Lato"/>
                <a:cs typeface="Lato"/>
                <a:sym typeface="Lato"/>
              </a:rPr>
              <a:t>Turkmenistán</a:t>
            </a:r>
            <a:endParaRPr sz="1440" dirty="0">
              <a:solidFill>
                <a:schemeClr val="tx1">
                  <a:lumMod val="65000"/>
                  <a:lumOff val="35000"/>
                </a:schemeClr>
              </a:solidFill>
              <a:latin typeface="Lato"/>
              <a:ea typeface="Lato"/>
              <a:cs typeface="Lato"/>
              <a:sym typeface="Lato"/>
            </a:endParaRPr>
          </a:p>
        </p:txBody>
      </p:sp>
      <p:sp>
        <p:nvSpPr>
          <p:cNvPr id="310" name="Google Shape;310;p59"/>
          <p:cNvSpPr txBox="1">
            <a:spLocks noGrp="1"/>
          </p:cNvSpPr>
          <p:nvPr>
            <p:ph type="title" idx="4294967295"/>
          </p:nvPr>
        </p:nvSpPr>
        <p:spPr>
          <a:xfrm>
            <a:off x="898750" y="1332000"/>
            <a:ext cx="5826306" cy="561662"/>
          </a:xfrm>
          <a:prstGeom prst="rect">
            <a:avLst/>
          </a:prstGeom>
        </p:spPr>
        <p:txBody>
          <a:bodyPr spcFirstLastPara="1" wrap="square" lIns="68575" tIns="34275" rIns="68575" bIns="34275" anchor="ctr" anchorCtr="0">
            <a:spAutoFit/>
          </a:bodyPr>
          <a:lstStyle/>
          <a:p>
            <a:pPr lvl="0"/>
            <a:r>
              <a:rPr lang="es-ES" sz="1600" dirty="0">
                <a:solidFill>
                  <a:schemeClr val="tx1">
                    <a:lumMod val="65000"/>
                    <a:lumOff val="35000"/>
                  </a:schemeClr>
                </a:solidFill>
                <a:latin typeface="Lato"/>
                <a:ea typeface="Lato"/>
                <a:cs typeface="Lato"/>
                <a:sym typeface="Lato"/>
              </a:rPr>
              <a:t>Avances en materia de agua potable, saneamiento e higiene en los hogares </a:t>
            </a:r>
            <a:r>
              <a:rPr lang="en" sz="1600" b="1" dirty="0">
                <a:solidFill>
                  <a:schemeClr val="tx1">
                    <a:lumMod val="65000"/>
                    <a:lumOff val="35000"/>
                  </a:schemeClr>
                </a:solidFill>
                <a:latin typeface="Lato"/>
                <a:ea typeface="Lato"/>
                <a:cs typeface="Lato"/>
                <a:sym typeface="Lato"/>
              </a:rPr>
              <a:t>- </a:t>
            </a:r>
            <a:r>
              <a:rPr lang="en" sz="1200" b="1" i="1" dirty="0">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sp>
        <p:nvSpPr>
          <p:cNvPr id="4" name="TextBox 3">
            <a:extLst>
              <a:ext uri="{FF2B5EF4-FFF2-40B4-BE49-F238E27FC236}">
                <a16:creationId xmlns:a16="http://schemas.microsoft.com/office/drawing/2014/main" id="{866C29C7-57D9-960A-2C19-B8F61771D4C0}"/>
              </a:ext>
            </a:extLst>
          </p:cNvPr>
          <p:cNvSpPr txBox="1"/>
          <p:nvPr/>
        </p:nvSpPr>
        <p:spPr>
          <a:xfrm>
            <a:off x="668510" y="3694579"/>
            <a:ext cx="5332719" cy="821059"/>
          </a:xfrm>
          <a:prstGeom prst="rect">
            <a:avLst/>
          </a:prstGeom>
          <a:noFill/>
        </p:spPr>
        <p:txBody>
          <a:bodyPr wrap="square" rtlCol="0">
            <a:spAutoFit/>
          </a:bodyPr>
          <a:lstStyle/>
          <a:p>
            <a:pPr marL="179387" lvl="1" indent="-171450">
              <a:lnSpc>
                <a:spcPct val="107142"/>
              </a:lnSpc>
              <a:spcBef>
                <a:spcPts val="800"/>
              </a:spcBef>
              <a:buClr>
                <a:schemeClr val="tx1">
                  <a:lumMod val="65000"/>
                  <a:lumOff val="35000"/>
                </a:schemeClr>
              </a:buClr>
              <a:buSzPct val="120000"/>
              <a:buFont typeface="Arial" panose="020B0604020202020204" pitchFamily="34" charset="0"/>
              <a:buChar char="•"/>
            </a:pPr>
            <a:r>
              <a:rPr lang="en-CA" sz="1300" b="0" dirty="0" err="1">
                <a:solidFill>
                  <a:schemeClr val="accent1"/>
                </a:solidFill>
                <a:latin typeface="Lato"/>
                <a:ea typeface="Lato"/>
                <a:cs typeface="Lato"/>
                <a:sym typeface="Lato"/>
              </a:rPr>
              <a:t>Ninguna</a:t>
            </a:r>
            <a:r>
              <a:rPr lang="en-CA" sz="1300" b="0" dirty="0">
                <a:solidFill>
                  <a:schemeClr val="accent1"/>
                </a:solidFill>
                <a:latin typeface="Lato"/>
                <a:ea typeface="Lato"/>
                <a:cs typeface="Lato"/>
                <a:sym typeface="Lato"/>
              </a:rPr>
              <a:t> region </a:t>
            </a:r>
            <a:r>
              <a:rPr lang="en-CA" sz="1300" b="0" dirty="0" err="1">
                <a:solidFill>
                  <a:schemeClr val="accent1"/>
                </a:solidFill>
                <a:latin typeface="Lato"/>
                <a:ea typeface="Lato"/>
                <a:cs typeface="Lato"/>
                <a:sym typeface="Lato"/>
              </a:rPr>
              <a:t>está</a:t>
            </a:r>
            <a:r>
              <a:rPr lang="en-CA" sz="1300" b="0" dirty="0">
                <a:solidFill>
                  <a:schemeClr val="accent1"/>
                </a:solidFill>
                <a:latin typeface="Lato"/>
                <a:ea typeface="Lato"/>
                <a:cs typeface="Lato"/>
                <a:sym typeface="Lato"/>
              </a:rPr>
              <a:t> bien </a:t>
            </a:r>
            <a:r>
              <a:rPr lang="en-CA" sz="1300" b="0" dirty="0" err="1">
                <a:solidFill>
                  <a:schemeClr val="accent1"/>
                </a:solidFill>
                <a:latin typeface="Lato"/>
                <a:ea typeface="Lato"/>
                <a:cs typeface="Lato"/>
                <a:sym typeface="Lato"/>
              </a:rPr>
              <a:t>encaminada</a:t>
            </a:r>
            <a:r>
              <a:rPr lang="en-CA" sz="1300" b="0" dirty="0">
                <a:solidFill>
                  <a:schemeClr val="accent1"/>
                </a:solidFill>
                <a:latin typeface="Lato"/>
                <a:ea typeface="Lato"/>
                <a:cs typeface="Lato"/>
                <a:sym typeface="Lato"/>
              </a:rPr>
              <a:t> y</a:t>
            </a:r>
            <a:endParaRPr lang="en-CA" sz="1300" dirty="0">
              <a:solidFill>
                <a:schemeClr val="accent1"/>
              </a:solidFill>
              <a:latin typeface="Lato"/>
              <a:ea typeface="Lato"/>
              <a:cs typeface="Lato"/>
              <a:sym typeface="Lato"/>
            </a:endParaRPr>
          </a:p>
          <a:p>
            <a:pPr marL="179387" lvl="1" indent="-171450">
              <a:lnSpc>
                <a:spcPct val="107142"/>
              </a:lnSpc>
              <a:spcBef>
                <a:spcPts val="800"/>
              </a:spcBef>
              <a:spcAft>
                <a:spcPts val="800"/>
              </a:spcAft>
              <a:buClr>
                <a:schemeClr val="tx1">
                  <a:lumMod val="65000"/>
                  <a:lumOff val="35000"/>
                </a:schemeClr>
              </a:buClr>
              <a:buSzPct val="120000"/>
              <a:buFont typeface="Arial" panose="020B0604020202020204" pitchFamily="34" charset="0"/>
              <a:buChar char="•"/>
            </a:pPr>
            <a:r>
              <a:rPr lang="es-ES" sz="1300" dirty="0">
                <a:solidFill>
                  <a:schemeClr val="accent1"/>
                </a:solidFill>
                <a:latin typeface="Lato"/>
                <a:ea typeface="Lato"/>
                <a:cs typeface="Lato"/>
                <a:sym typeface="Lato"/>
              </a:rPr>
              <a:t>La mayor brecha se encuentra en África subsahariana, donde actualmente la cobertura es del 32 %.</a:t>
            </a:r>
            <a:endParaRPr lang="en-US" sz="1300" dirty="0">
              <a:solidFill>
                <a:schemeClr val="accent1"/>
              </a:solidFill>
            </a:endParaRPr>
          </a:p>
        </p:txBody>
      </p:sp>
      <p:pic>
        <p:nvPicPr>
          <p:cNvPr id="8" name="Picture 7" descr="A person carrying a large drum&#10;&#10;Description automatically generated">
            <a:extLst>
              <a:ext uri="{FF2B5EF4-FFF2-40B4-BE49-F238E27FC236}">
                <a16:creationId xmlns:a16="http://schemas.microsoft.com/office/drawing/2014/main" id="{469B053D-9DB0-B03F-68BC-0A2C253B8D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07838" y="1697700"/>
            <a:ext cx="2136162" cy="2942986"/>
          </a:xfrm>
          <a:prstGeom prst="rect">
            <a:avLst/>
          </a:prstGeom>
          <a:ln w="6350">
            <a:solidFill>
              <a:schemeClr val="bg1">
                <a:lumMod val="85000"/>
              </a:schemeClr>
            </a:solidFill>
          </a:ln>
        </p:spPr>
      </p:pic>
      <p:grpSp>
        <p:nvGrpSpPr>
          <p:cNvPr id="11" name="Group 10">
            <a:extLst>
              <a:ext uri="{FF2B5EF4-FFF2-40B4-BE49-F238E27FC236}">
                <a16:creationId xmlns:a16="http://schemas.microsoft.com/office/drawing/2014/main" id="{31B14AE8-7821-056C-414A-302032929705}"/>
              </a:ext>
            </a:extLst>
          </p:cNvPr>
          <p:cNvGrpSpPr/>
          <p:nvPr/>
        </p:nvGrpSpPr>
        <p:grpSpPr>
          <a:xfrm>
            <a:off x="550727" y="1335832"/>
            <a:ext cx="235566" cy="276999"/>
            <a:chOff x="717300" y="1568543"/>
            <a:chExt cx="235566" cy="276999"/>
          </a:xfrm>
        </p:grpSpPr>
        <p:sp>
          <p:nvSpPr>
            <p:cNvPr id="9" name="Rounded Rectangle 8">
              <a:extLst>
                <a:ext uri="{FF2B5EF4-FFF2-40B4-BE49-F238E27FC236}">
                  <a16:creationId xmlns:a16="http://schemas.microsoft.com/office/drawing/2014/main" id="{577B964A-9AAE-82BA-A03E-49B425AD9C29}"/>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0" name="TextBox 9">
              <a:extLst>
                <a:ext uri="{FF2B5EF4-FFF2-40B4-BE49-F238E27FC236}">
                  <a16:creationId xmlns:a16="http://schemas.microsoft.com/office/drawing/2014/main" id="{AF6E5883-A910-55C2-BBE0-831BD67EBFEA}"/>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0FC6066B-04B6-7443-FCF3-985B93893A20}"/>
            </a:ext>
          </a:extLst>
        </p:cNvPr>
        <p:cNvGrpSpPr/>
        <p:nvPr/>
      </p:nvGrpSpPr>
      <p:grpSpPr>
        <a:xfrm>
          <a:off x="0" y="0"/>
          <a:ext cx="0" cy="0"/>
          <a:chOff x="0" y="0"/>
          <a:chExt cx="0" cy="0"/>
        </a:xfrm>
      </p:grpSpPr>
      <p:sp>
        <p:nvSpPr>
          <p:cNvPr id="315" name="Google Shape;315;p60">
            <a:extLst>
              <a:ext uri="{FF2B5EF4-FFF2-40B4-BE49-F238E27FC236}">
                <a16:creationId xmlns:a16="http://schemas.microsoft.com/office/drawing/2014/main" id="{176923E8-D59D-85B6-2334-6FC59CCDDE9E}"/>
              </a:ext>
            </a:extLst>
          </p:cNvPr>
          <p:cNvSpPr txBox="1">
            <a:spLocks noGrp="1"/>
          </p:cNvSpPr>
          <p:nvPr>
            <p:ph type="title"/>
          </p:nvPr>
        </p:nvSpPr>
        <p:spPr>
          <a:xfrm>
            <a:off x="540968" y="306273"/>
            <a:ext cx="5452059" cy="453940"/>
          </a:xfrm>
          <a:prstGeom prst="rect">
            <a:avLst/>
          </a:prstGeom>
        </p:spPr>
        <p:txBody>
          <a:bodyPr spcFirstLastPara="1" wrap="square" lIns="91425" tIns="91425" rIns="91425" bIns="91425" anchor="t" anchorCtr="0">
            <a:noAutofit/>
          </a:bodyPr>
          <a:lstStyle/>
          <a:p>
            <a:pPr lvl="0"/>
            <a:r>
              <a:rPr lang="es-ES" b="0" spc="30" dirty="0">
                <a:latin typeface="Lato Black" panose="020F0502020204030203" pitchFamily="34" charset="77"/>
              </a:rPr>
              <a:t>¿Qué es el agua gestionada de forma segura?</a:t>
            </a:r>
            <a:endParaRPr b="0" spc="30" dirty="0">
              <a:latin typeface="Lato Black" panose="020F0502020204030203" pitchFamily="34" charset="77"/>
            </a:endParaRPr>
          </a:p>
        </p:txBody>
      </p:sp>
      <p:pic>
        <p:nvPicPr>
          <p:cNvPr id="318" name="Google Shape;318;p60">
            <a:extLst>
              <a:ext uri="{FF2B5EF4-FFF2-40B4-BE49-F238E27FC236}">
                <a16:creationId xmlns:a16="http://schemas.microsoft.com/office/drawing/2014/main" id="{D4170391-03B5-EFFE-6B8A-2DACD6DB2BA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sp>
        <p:nvSpPr>
          <p:cNvPr id="11" name="Google Shape;308;p59">
            <a:extLst>
              <a:ext uri="{FF2B5EF4-FFF2-40B4-BE49-F238E27FC236}">
                <a16:creationId xmlns:a16="http://schemas.microsoft.com/office/drawing/2014/main" id="{A4FAA48A-6F85-A2C6-1A87-D1418F3922CC}"/>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6</a:t>
            </a:fld>
            <a:endParaRPr dirty="0"/>
          </a:p>
        </p:txBody>
      </p:sp>
      <p:grpSp>
        <p:nvGrpSpPr>
          <p:cNvPr id="2" name="Group 1">
            <a:extLst>
              <a:ext uri="{FF2B5EF4-FFF2-40B4-BE49-F238E27FC236}">
                <a16:creationId xmlns:a16="http://schemas.microsoft.com/office/drawing/2014/main" id="{0CB0B7B2-8E93-CA1C-AA9F-4145CC1174C8}"/>
              </a:ext>
            </a:extLst>
          </p:cNvPr>
          <p:cNvGrpSpPr/>
          <p:nvPr/>
        </p:nvGrpSpPr>
        <p:grpSpPr>
          <a:xfrm>
            <a:off x="6276649" y="357323"/>
            <a:ext cx="1411536" cy="1230634"/>
            <a:chOff x="6880512" y="2274799"/>
            <a:chExt cx="1411536" cy="1230634"/>
          </a:xfrm>
        </p:grpSpPr>
        <p:sp>
          <p:nvSpPr>
            <p:cNvPr id="3" name="Oval 2">
              <a:extLst>
                <a:ext uri="{FF2B5EF4-FFF2-40B4-BE49-F238E27FC236}">
                  <a16:creationId xmlns:a16="http://schemas.microsoft.com/office/drawing/2014/main" id="{508A77B4-5A38-FEE8-B00D-31AFB3DECBF1}"/>
                </a:ext>
              </a:extLst>
            </p:cNvPr>
            <p:cNvSpPr/>
            <p:nvPr/>
          </p:nvSpPr>
          <p:spPr>
            <a:xfrm>
              <a:off x="6981760" y="2274799"/>
              <a:ext cx="1209040" cy="1209040"/>
            </a:xfrm>
            <a:prstGeom prst="ellipse">
              <a:avLst/>
            </a:prstGeom>
            <a:solidFill>
              <a:srgbClr val="2B95B8"/>
            </a:solidFill>
            <a:ln>
              <a:noFill/>
            </a:ln>
            <a:effectLst>
              <a:outerShdw blurRad="3013" dist="14206" dir="2700000" sx="102000" sy="102000" algn="tl" rotWithShape="0">
                <a:prstClr val="black">
                  <a:alpha val="22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316;p60">
              <a:extLst>
                <a:ext uri="{FF2B5EF4-FFF2-40B4-BE49-F238E27FC236}">
                  <a16:creationId xmlns:a16="http://schemas.microsoft.com/office/drawing/2014/main" id="{E468B1BB-F8BF-840D-B366-12EB58D2AF7C}"/>
                </a:ext>
              </a:extLst>
            </p:cNvPr>
            <p:cNvSpPr txBox="1"/>
            <p:nvPr/>
          </p:nvSpPr>
          <p:spPr>
            <a:xfrm>
              <a:off x="6880512" y="2358996"/>
              <a:ext cx="1411536" cy="1146437"/>
            </a:xfrm>
            <a:prstGeom prst="rect">
              <a:avLst/>
            </a:prstGeom>
            <a:noFill/>
            <a:ln>
              <a:noFill/>
            </a:ln>
          </p:spPr>
          <p:txBody>
            <a:bodyPr spcFirstLastPara="1" wrap="square" lIns="91425" tIns="91425" rIns="91425" bIns="91425" anchor="ctr" anchorCtr="0">
              <a:spAutoFit/>
            </a:bodyPr>
            <a:lstStyle/>
            <a:p>
              <a:pPr lvl="0" indent="9525" algn="ctr">
                <a:lnSpc>
                  <a:spcPts val="2060"/>
                </a:lnSpc>
                <a:spcAft>
                  <a:spcPts val="1200"/>
                </a:spcAft>
              </a:pPr>
              <a:r>
                <a:rPr lang="es-ES" sz="1800" b="1" dirty="0">
                  <a:solidFill>
                    <a:schemeClr val="bg1"/>
                  </a:solidFill>
                  <a:latin typeface="Lato Black" panose="020F0502020204030203" pitchFamily="34" charset="77"/>
                </a:rPr>
                <a:t>  En el punto de uso.</a:t>
              </a:r>
              <a:endParaRPr sz="1800" b="1" dirty="0">
                <a:solidFill>
                  <a:schemeClr val="bg1"/>
                </a:solidFill>
                <a:latin typeface="Lato Black" panose="020F0502020204030203" pitchFamily="34" charset="77"/>
              </a:endParaRPr>
            </a:p>
          </p:txBody>
        </p:sp>
      </p:grpSp>
    </p:spTree>
    <p:custDataLst>
      <p:tags r:id="rId1"/>
    </p:custDataLst>
    <p:extLst>
      <p:ext uri="{BB962C8B-B14F-4D97-AF65-F5344CB8AC3E}">
        <p14:creationId xmlns:p14="http://schemas.microsoft.com/office/powerpoint/2010/main" val="81031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DD7851D7-7987-7C75-FFEC-3093D67AC4A9}"/>
            </a:ext>
          </a:extLst>
        </p:cNvPr>
        <p:cNvGrpSpPr/>
        <p:nvPr/>
      </p:nvGrpSpPr>
      <p:grpSpPr>
        <a:xfrm>
          <a:off x="0" y="0"/>
          <a:ext cx="0" cy="0"/>
          <a:chOff x="0" y="0"/>
          <a:chExt cx="0" cy="0"/>
        </a:xfrm>
      </p:grpSpPr>
      <p:pic>
        <p:nvPicPr>
          <p:cNvPr id="318" name="Google Shape;318;p60">
            <a:extLst>
              <a:ext uri="{FF2B5EF4-FFF2-40B4-BE49-F238E27FC236}">
                <a16:creationId xmlns:a16="http://schemas.microsoft.com/office/drawing/2014/main" id="{E0BC5AB2-BB77-7714-412F-E4F08329551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cxnSp>
        <p:nvCxnSpPr>
          <p:cNvPr id="320" name="Google Shape;320;p60">
            <a:extLst>
              <a:ext uri="{FF2B5EF4-FFF2-40B4-BE49-F238E27FC236}">
                <a16:creationId xmlns:a16="http://schemas.microsoft.com/office/drawing/2014/main" id="{73A07E53-A182-E843-86D0-7ABCBE96FA47}"/>
              </a:ext>
            </a:extLst>
          </p:cNvPr>
          <p:cNvCxnSpPr>
            <a:cxnSpLocks/>
          </p:cNvCxnSpPr>
          <p:nvPr/>
        </p:nvCxnSpPr>
        <p:spPr>
          <a:xfrm flipV="1">
            <a:off x="2077568" y="3994099"/>
            <a:ext cx="870458" cy="80467"/>
          </a:xfrm>
          <a:prstGeom prst="straightConnector1">
            <a:avLst/>
          </a:prstGeom>
          <a:noFill/>
          <a:ln w="9525" cap="flat" cmpd="sng">
            <a:solidFill>
              <a:schemeClr val="dk2"/>
            </a:solidFill>
            <a:prstDash val="solid"/>
            <a:round/>
            <a:headEnd type="none" w="med" len="med"/>
            <a:tailEnd type="triangle" w="med" len="med"/>
          </a:ln>
        </p:spPr>
      </p:cxnSp>
      <p:sp>
        <p:nvSpPr>
          <p:cNvPr id="321" name="Google Shape;321;p60">
            <a:extLst>
              <a:ext uri="{FF2B5EF4-FFF2-40B4-BE49-F238E27FC236}">
                <a16:creationId xmlns:a16="http://schemas.microsoft.com/office/drawing/2014/main" id="{7A94D981-2DF0-5A60-06B3-5D8B70302863}"/>
              </a:ext>
            </a:extLst>
          </p:cNvPr>
          <p:cNvSpPr txBox="1"/>
          <p:nvPr/>
        </p:nvSpPr>
        <p:spPr>
          <a:xfrm>
            <a:off x="159671" y="3219699"/>
            <a:ext cx="1967095" cy="1411592"/>
          </a:xfrm>
          <a:prstGeom prst="rect">
            <a:avLst/>
          </a:prstGeom>
          <a:noFill/>
          <a:ln>
            <a:noFill/>
          </a:ln>
        </p:spPr>
        <p:txBody>
          <a:bodyPr spcFirstLastPara="1" wrap="square" lIns="91425" tIns="91425" rIns="91425" bIns="91425" anchor="t" anchorCtr="0">
            <a:noAutofit/>
          </a:bodyPr>
          <a:lstStyle/>
          <a:p>
            <a:pPr lvl="0"/>
            <a:r>
              <a:rPr lang="es-ES" sz="1200" dirty="0">
                <a:solidFill>
                  <a:schemeClr val="tx1">
                    <a:lumMod val="65000"/>
                    <a:lumOff val="35000"/>
                  </a:schemeClr>
                </a:solidFill>
                <a:latin typeface="Lato" panose="020F0502020204030203" pitchFamily="34" charset="77"/>
              </a:rPr>
              <a:t>El agua procedente de suministros no canalizados cumple estos criterios con mayor frecuencia que el agua procedente de suministros canalizados, especialmente en los países de ingresos bajos y medios-bajos.</a:t>
            </a:r>
            <a:endParaRPr sz="1200" dirty="0">
              <a:solidFill>
                <a:schemeClr val="tx1">
                  <a:lumMod val="65000"/>
                  <a:lumOff val="35000"/>
                </a:schemeClr>
              </a:solidFill>
              <a:latin typeface="Lato" panose="020F0502020204030203" pitchFamily="34" charset="77"/>
            </a:endParaRPr>
          </a:p>
        </p:txBody>
      </p:sp>
      <p:cxnSp>
        <p:nvCxnSpPr>
          <p:cNvPr id="323" name="Google Shape;323;p60">
            <a:extLst>
              <a:ext uri="{FF2B5EF4-FFF2-40B4-BE49-F238E27FC236}">
                <a16:creationId xmlns:a16="http://schemas.microsoft.com/office/drawing/2014/main" id="{81F7C35B-8657-BCCE-2C34-D20FB0BFFF3B}"/>
              </a:ext>
            </a:extLst>
          </p:cNvPr>
          <p:cNvCxnSpPr>
            <a:cxnSpLocks/>
          </p:cNvCxnSpPr>
          <p:nvPr/>
        </p:nvCxnSpPr>
        <p:spPr>
          <a:xfrm flipH="1">
            <a:off x="4498725" y="1844259"/>
            <a:ext cx="1693290" cy="539456"/>
          </a:xfrm>
          <a:prstGeom prst="straightConnector1">
            <a:avLst/>
          </a:prstGeom>
          <a:noFill/>
          <a:ln w="9525" cap="flat" cmpd="sng">
            <a:solidFill>
              <a:schemeClr val="dk2"/>
            </a:solidFill>
            <a:prstDash val="solid"/>
            <a:round/>
            <a:headEnd type="none" w="med" len="med"/>
            <a:tailEnd type="triangle" w="med" len="med"/>
          </a:ln>
        </p:spPr>
      </p:cxnSp>
      <p:sp>
        <p:nvSpPr>
          <p:cNvPr id="324" name="Google Shape;324;p60">
            <a:extLst>
              <a:ext uri="{FF2B5EF4-FFF2-40B4-BE49-F238E27FC236}">
                <a16:creationId xmlns:a16="http://schemas.microsoft.com/office/drawing/2014/main" id="{5122E188-F1D9-B90B-C3B7-5337C87F8A5E}"/>
              </a:ext>
            </a:extLst>
          </p:cNvPr>
          <p:cNvSpPr txBox="1"/>
          <p:nvPr/>
        </p:nvSpPr>
        <p:spPr>
          <a:xfrm>
            <a:off x="6192015" y="3782403"/>
            <a:ext cx="2620500" cy="941400"/>
          </a:xfrm>
          <a:prstGeom prst="rect">
            <a:avLst/>
          </a:prstGeom>
          <a:noFill/>
          <a:ln>
            <a:noFill/>
          </a:ln>
        </p:spPr>
        <p:txBody>
          <a:bodyPr spcFirstLastPara="1" wrap="square" lIns="91425" tIns="91425" rIns="91425" bIns="91425" anchor="t" anchorCtr="0">
            <a:noAutofit/>
          </a:bodyPr>
          <a:lstStyle/>
          <a:p>
            <a:pPr lvl="0"/>
            <a:r>
              <a:rPr lang="es-ES" sz="1200" dirty="0">
                <a:solidFill>
                  <a:schemeClr val="tx1">
                    <a:lumMod val="65000"/>
                    <a:lumOff val="35000"/>
                  </a:schemeClr>
                </a:solidFill>
                <a:latin typeface="Lato" panose="020F0502020204030203" pitchFamily="34" charset="77"/>
              </a:rPr>
              <a:t>1700 millones de personas siguen sin tener acceso a una fuente de agua potable en sus hogares y 1200 millones de ellas viven en zonas rurales.</a:t>
            </a:r>
            <a:endParaRPr sz="1200" dirty="0">
              <a:solidFill>
                <a:schemeClr val="tx1">
                  <a:lumMod val="65000"/>
                  <a:lumOff val="35000"/>
                </a:schemeClr>
              </a:solidFill>
              <a:latin typeface="Lato" panose="020F0502020204030203" pitchFamily="34" charset="77"/>
            </a:endParaRPr>
          </a:p>
        </p:txBody>
      </p:sp>
      <p:cxnSp>
        <p:nvCxnSpPr>
          <p:cNvPr id="325" name="Google Shape;325;p60">
            <a:extLst>
              <a:ext uri="{FF2B5EF4-FFF2-40B4-BE49-F238E27FC236}">
                <a16:creationId xmlns:a16="http://schemas.microsoft.com/office/drawing/2014/main" id="{43368188-20A8-244F-C6D5-3E30C32AF354}"/>
              </a:ext>
            </a:extLst>
          </p:cNvPr>
          <p:cNvCxnSpPr>
            <a:cxnSpLocks/>
          </p:cNvCxnSpPr>
          <p:nvPr/>
        </p:nvCxnSpPr>
        <p:spPr>
          <a:xfrm flipH="1">
            <a:off x="5338250" y="3940430"/>
            <a:ext cx="853765" cy="0"/>
          </a:xfrm>
          <a:prstGeom prst="straightConnector1">
            <a:avLst/>
          </a:prstGeom>
          <a:noFill/>
          <a:ln w="9525" cap="flat" cmpd="sng">
            <a:solidFill>
              <a:schemeClr val="dk2"/>
            </a:solidFill>
            <a:prstDash val="solid"/>
            <a:round/>
            <a:headEnd type="none" w="med" len="med"/>
            <a:tailEnd type="triangle" w="med" len="med"/>
          </a:ln>
        </p:spPr>
      </p:cxnSp>
      <p:sp>
        <p:nvSpPr>
          <p:cNvPr id="327" name="Google Shape;327;p60">
            <a:extLst>
              <a:ext uri="{FF2B5EF4-FFF2-40B4-BE49-F238E27FC236}">
                <a16:creationId xmlns:a16="http://schemas.microsoft.com/office/drawing/2014/main" id="{F61BED5C-4CDD-FA32-BCFB-A74E430C956E}"/>
              </a:ext>
            </a:extLst>
          </p:cNvPr>
          <p:cNvSpPr txBox="1"/>
          <p:nvPr/>
        </p:nvSpPr>
        <p:spPr>
          <a:xfrm>
            <a:off x="6192015" y="1612816"/>
            <a:ext cx="2842800" cy="900300"/>
          </a:xfrm>
          <a:prstGeom prst="rect">
            <a:avLst/>
          </a:prstGeom>
          <a:noFill/>
          <a:ln>
            <a:noFill/>
          </a:ln>
        </p:spPr>
        <p:txBody>
          <a:bodyPr spcFirstLastPara="1" wrap="square" lIns="91425" tIns="91425" rIns="91425" bIns="91425" anchor="t" anchorCtr="0">
            <a:noAutofit/>
          </a:bodyPr>
          <a:lstStyle/>
          <a:p>
            <a:pPr lvl="0"/>
            <a:r>
              <a:rPr lang="es-ES" sz="1200" dirty="0">
                <a:solidFill>
                  <a:schemeClr val="tx1">
                    <a:lumMod val="65000"/>
                    <a:lumOff val="35000"/>
                  </a:schemeClr>
                </a:solidFill>
                <a:latin typeface="Lato" panose="020F0502020204030203" pitchFamily="34" charset="77"/>
              </a:rPr>
              <a:t>En los países de ingresos bajos y medios-bajos, la contaminación suele aumentar entre el punto de recolección y el de uso.</a:t>
            </a:r>
            <a:endParaRPr sz="1200" dirty="0">
              <a:solidFill>
                <a:schemeClr val="tx1">
                  <a:lumMod val="65000"/>
                  <a:lumOff val="35000"/>
                </a:schemeClr>
              </a:solidFill>
              <a:latin typeface="Lato" panose="020F0502020204030203" pitchFamily="34" charset="77"/>
            </a:endParaRPr>
          </a:p>
        </p:txBody>
      </p:sp>
      <p:sp>
        <p:nvSpPr>
          <p:cNvPr id="11" name="Google Shape;308;p59">
            <a:extLst>
              <a:ext uri="{FF2B5EF4-FFF2-40B4-BE49-F238E27FC236}">
                <a16:creationId xmlns:a16="http://schemas.microsoft.com/office/drawing/2014/main" id="{E68C1746-84AB-1F26-5BC5-7977658102B2}"/>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7</a:t>
            </a:fld>
            <a:endParaRPr dirty="0"/>
          </a:p>
        </p:txBody>
      </p:sp>
      <p:pic>
        <p:nvPicPr>
          <p:cNvPr id="7" name="Picture 2">
            <a:extLst>
              <a:ext uri="{FF2B5EF4-FFF2-40B4-BE49-F238E27FC236}">
                <a16:creationId xmlns:a16="http://schemas.microsoft.com/office/drawing/2014/main" id="{C0B291B4-1748-82B7-4864-8E6091FF2EA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5120640" cy="202641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oogle Shape;320;p60">
            <a:extLst>
              <a:ext uri="{FF2B5EF4-FFF2-40B4-BE49-F238E27FC236}">
                <a16:creationId xmlns:a16="http://schemas.microsoft.com/office/drawing/2014/main" id="{923326F5-D45E-504F-D12E-112E2F6DEA7C}"/>
              </a:ext>
            </a:extLst>
          </p:cNvPr>
          <p:cNvCxnSpPr>
            <a:cxnSpLocks/>
          </p:cNvCxnSpPr>
          <p:nvPr/>
        </p:nvCxnSpPr>
        <p:spPr>
          <a:xfrm>
            <a:off x="2048256" y="1843691"/>
            <a:ext cx="724205" cy="728059"/>
          </a:xfrm>
          <a:prstGeom prst="straightConnector1">
            <a:avLst/>
          </a:prstGeom>
          <a:noFill/>
          <a:ln w="9525" cap="flat" cmpd="sng">
            <a:solidFill>
              <a:schemeClr val="dk2"/>
            </a:solidFill>
            <a:prstDash val="solid"/>
            <a:round/>
            <a:headEnd type="none" w="med" len="med"/>
            <a:tailEnd type="triangle" w="med" len="med"/>
          </a:ln>
        </p:spPr>
      </p:cxnSp>
    </p:spTree>
    <p:custDataLst>
      <p:tags r:id="rId1"/>
    </p:custDataLst>
    <p:extLst>
      <p:ext uri="{BB962C8B-B14F-4D97-AF65-F5344CB8AC3E}">
        <p14:creationId xmlns:p14="http://schemas.microsoft.com/office/powerpoint/2010/main" val="37144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7635FC9-45AB-3EB7-2507-0AB807A323B3}"/>
            </a:ext>
          </a:extLst>
        </p:cNvPr>
        <p:cNvGrpSpPr/>
        <p:nvPr/>
      </p:nvGrpSpPr>
      <p:grpSpPr>
        <a:xfrm>
          <a:off x="0" y="0"/>
          <a:ext cx="0" cy="0"/>
          <a:chOff x="0" y="0"/>
          <a:chExt cx="0" cy="0"/>
        </a:xfrm>
      </p:grpSpPr>
      <p:sp>
        <p:nvSpPr>
          <p:cNvPr id="315" name="Google Shape;315;p60">
            <a:extLst>
              <a:ext uri="{FF2B5EF4-FFF2-40B4-BE49-F238E27FC236}">
                <a16:creationId xmlns:a16="http://schemas.microsoft.com/office/drawing/2014/main" id="{5EB3646C-8795-4659-53D7-7C0CE2C607B5}"/>
              </a:ext>
            </a:extLst>
          </p:cNvPr>
          <p:cNvSpPr txBox="1">
            <a:spLocks noGrp="1"/>
          </p:cNvSpPr>
          <p:nvPr>
            <p:ph type="title"/>
          </p:nvPr>
        </p:nvSpPr>
        <p:spPr>
          <a:xfrm>
            <a:off x="540968" y="306273"/>
            <a:ext cx="5601849" cy="453940"/>
          </a:xfrm>
          <a:prstGeom prst="rect">
            <a:avLst/>
          </a:prstGeom>
        </p:spPr>
        <p:txBody>
          <a:bodyPr spcFirstLastPara="1" wrap="square" lIns="91425" tIns="91425" rIns="91425" bIns="91425" anchor="t" anchorCtr="0">
            <a:noAutofit/>
          </a:bodyPr>
          <a:lstStyle/>
          <a:p>
            <a:pPr lvl="0"/>
            <a:r>
              <a:rPr lang="es-ES" b="0" spc="30" dirty="0">
                <a:latin typeface="Lato Black" panose="020F0502020204030203" pitchFamily="34" charset="77"/>
              </a:rPr>
              <a:t>¿Qué es el agua gestionada de forma segura?</a:t>
            </a:r>
            <a:endParaRPr b="0" spc="30" dirty="0">
              <a:latin typeface="Lato Black" panose="020F0502020204030203" pitchFamily="34" charset="77"/>
            </a:endParaRPr>
          </a:p>
        </p:txBody>
      </p:sp>
      <p:sp>
        <p:nvSpPr>
          <p:cNvPr id="317" name="Google Shape;317;p60">
            <a:extLst>
              <a:ext uri="{FF2B5EF4-FFF2-40B4-BE49-F238E27FC236}">
                <a16:creationId xmlns:a16="http://schemas.microsoft.com/office/drawing/2014/main" id="{08C19985-ADCD-CF1E-EEB7-23A5D8AB519D}"/>
              </a:ext>
            </a:extLst>
          </p:cNvPr>
          <p:cNvSpPr txBox="1"/>
          <p:nvPr/>
        </p:nvSpPr>
        <p:spPr>
          <a:xfrm>
            <a:off x="6192015" y="2744134"/>
            <a:ext cx="2842800" cy="900300"/>
          </a:xfrm>
          <a:prstGeom prst="rect">
            <a:avLst/>
          </a:prstGeom>
          <a:noFill/>
          <a:ln>
            <a:noFill/>
          </a:ln>
        </p:spPr>
        <p:txBody>
          <a:bodyPr spcFirstLastPara="1" wrap="square" lIns="91425" tIns="91425" rIns="91425" bIns="91425" anchor="t" anchorCtr="0">
            <a:noAutofit/>
          </a:bodyPr>
          <a:lstStyle/>
          <a:p>
            <a:pPr lvl="0"/>
            <a:r>
              <a:rPr lang="es-ES" sz="1200" dirty="0">
                <a:solidFill>
                  <a:schemeClr val="tx1">
                    <a:lumMod val="65000"/>
                    <a:lumOff val="35000"/>
                  </a:schemeClr>
                </a:solidFill>
                <a:latin typeface="Lato" panose="020F0502020204030203" pitchFamily="34" charset="77"/>
              </a:rPr>
              <a:t>La razón más común por la que los sistemas de agua no cumplen con esta norma es que </a:t>
            </a:r>
            <a:r>
              <a:rPr lang="es-ES" sz="1200" b="1" dirty="0">
                <a:solidFill>
                  <a:srgbClr val="2B95B8"/>
                </a:solidFill>
                <a:latin typeface="Lato" panose="020F0502020204030203" pitchFamily="34" charset="77"/>
              </a:rPr>
              <a:t>no están libres de contaminación.</a:t>
            </a:r>
            <a:r>
              <a:rPr lang="en" sz="1200" b="1" dirty="0">
                <a:solidFill>
                  <a:srgbClr val="2B95B8"/>
                </a:solidFill>
                <a:latin typeface="Lato" panose="020F0502020204030203" pitchFamily="34" charset="77"/>
              </a:rPr>
              <a:t> </a:t>
            </a:r>
            <a:endParaRPr sz="1200" b="1" dirty="0">
              <a:solidFill>
                <a:srgbClr val="2B95B8"/>
              </a:solidFill>
              <a:latin typeface="Lato" panose="020F0502020204030203" pitchFamily="34" charset="77"/>
            </a:endParaRPr>
          </a:p>
        </p:txBody>
      </p:sp>
      <p:pic>
        <p:nvPicPr>
          <p:cNvPr id="318" name="Google Shape;318;p60">
            <a:extLst>
              <a:ext uri="{FF2B5EF4-FFF2-40B4-BE49-F238E27FC236}">
                <a16:creationId xmlns:a16="http://schemas.microsoft.com/office/drawing/2014/main" id="{29572625-B1B1-28E7-2DD1-E2A82F28AF5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sp>
        <p:nvSpPr>
          <p:cNvPr id="319" name="Google Shape;319;p60">
            <a:extLst>
              <a:ext uri="{FF2B5EF4-FFF2-40B4-BE49-F238E27FC236}">
                <a16:creationId xmlns:a16="http://schemas.microsoft.com/office/drawing/2014/main" id="{35538BEF-E35C-719D-38E7-0837A2A1C363}"/>
              </a:ext>
            </a:extLst>
          </p:cNvPr>
          <p:cNvSpPr/>
          <p:nvPr/>
        </p:nvSpPr>
        <p:spPr>
          <a:xfrm>
            <a:off x="3459050" y="2212431"/>
            <a:ext cx="1351500" cy="572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0000"/>
              </a:solidFill>
            </a:endParaRPr>
          </a:p>
        </p:txBody>
      </p:sp>
      <p:cxnSp>
        <p:nvCxnSpPr>
          <p:cNvPr id="326" name="Google Shape;326;p60">
            <a:extLst>
              <a:ext uri="{FF2B5EF4-FFF2-40B4-BE49-F238E27FC236}">
                <a16:creationId xmlns:a16="http://schemas.microsoft.com/office/drawing/2014/main" id="{3CEE85E3-149E-ED72-C1AF-9A2FD106AF7C}"/>
              </a:ext>
            </a:extLst>
          </p:cNvPr>
          <p:cNvCxnSpPr>
            <a:cxnSpLocks/>
          </p:cNvCxnSpPr>
          <p:nvPr/>
        </p:nvCxnSpPr>
        <p:spPr>
          <a:xfrm flipH="1">
            <a:off x="4498725" y="2959455"/>
            <a:ext cx="1693290" cy="357025"/>
          </a:xfrm>
          <a:prstGeom prst="straightConnector1">
            <a:avLst/>
          </a:prstGeom>
          <a:noFill/>
          <a:ln w="9525" cap="flat" cmpd="sng">
            <a:solidFill>
              <a:schemeClr val="dk2"/>
            </a:solidFill>
            <a:prstDash val="solid"/>
            <a:round/>
            <a:headEnd type="none" w="med" len="med"/>
            <a:tailEnd type="triangle" w="med" len="med"/>
          </a:ln>
        </p:spPr>
      </p:cxnSp>
      <p:sp>
        <p:nvSpPr>
          <p:cNvPr id="11" name="Google Shape;308;p59">
            <a:extLst>
              <a:ext uri="{FF2B5EF4-FFF2-40B4-BE49-F238E27FC236}">
                <a16:creationId xmlns:a16="http://schemas.microsoft.com/office/drawing/2014/main" id="{591721D7-DA8A-8E64-A482-2EC1B4BC2847}"/>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8</a:t>
            </a:fld>
            <a:endParaRPr dirty="0"/>
          </a:p>
        </p:txBody>
      </p:sp>
      <p:grpSp>
        <p:nvGrpSpPr>
          <p:cNvPr id="2" name="Group 1">
            <a:extLst>
              <a:ext uri="{FF2B5EF4-FFF2-40B4-BE49-F238E27FC236}">
                <a16:creationId xmlns:a16="http://schemas.microsoft.com/office/drawing/2014/main" id="{5EDBE6FF-F578-34B2-1738-B17D640344F9}"/>
              </a:ext>
            </a:extLst>
          </p:cNvPr>
          <p:cNvGrpSpPr/>
          <p:nvPr/>
        </p:nvGrpSpPr>
        <p:grpSpPr>
          <a:xfrm>
            <a:off x="6366174" y="357323"/>
            <a:ext cx="1310288" cy="1230634"/>
            <a:chOff x="6981760" y="2274799"/>
            <a:chExt cx="1310288" cy="1230634"/>
          </a:xfrm>
        </p:grpSpPr>
        <p:sp>
          <p:nvSpPr>
            <p:cNvPr id="3" name="Oval 2">
              <a:extLst>
                <a:ext uri="{FF2B5EF4-FFF2-40B4-BE49-F238E27FC236}">
                  <a16:creationId xmlns:a16="http://schemas.microsoft.com/office/drawing/2014/main" id="{8DFF6D11-0B4D-2081-6E33-8491114FBFDB}"/>
                </a:ext>
              </a:extLst>
            </p:cNvPr>
            <p:cNvSpPr/>
            <p:nvPr/>
          </p:nvSpPr>
          <p:spPr>
            <a:xfrm>
              <a:off x="6981760" y="2274799"/>
              <a:ext cx="1209040" cy="1209040"/>
            </a:xfrm>
            <a:prstGeom prst="ellipse">
              <a:avLst/>
            </a:prstGeom>
            <a:solidFill>
              <a:srgbClr val="2B95B8"/>
            </a:solidFill>
            <a:ln>
              <a:noFill/>
            </a:ln>
            <a:effectLst>
              <a:outerShdw blurRad="3013" dist="14206" dir="2700000" sx="102000" sy="102000" algn="tl" rotWithShape="0">
                <a:prstClr val="black">
                  <a:alpha val="22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316;p60">
              <a:extLst>
                <a:ext uri="{FF2B5EF4-FFF2-40B4-BE49-F238E27FC236}">
                  <a16:creationId xmlns:a16="http://schemas.microsoft.com/office/drawing/2014/main" id="{42934E30-9A21-34B6-B5F9-6D6C6EA1C1CF}"/>
                </a:ext>
              </a:extLst>
            </p:cNvPr>
            <p:cNvSpPr txBox="1"/>
            <p:nvPr/>
          </p:nvSpPr>
          <p:spPr>
            <a:xfrm>
              <a:off x="6981760" y="2358996"/>
              <a:ext cx="1310288" cy="1146437"/>
            </a:xfrm>
            <a:prstGeom prst="rect">
              <a:avLst/>
            </a:prstGeom>
            <a:noFill/>
            <a:ln>
              <a:noFill/>
            </a:ln>
          </p:spPr>
          <p:txBody>
            <a:bodyPr spcFirstLastPara="1" wrap="square" lIns="91425" tIns="91425" rIns="91425" bIns="91425" anchor="ctr" anchorCtr="0">
              <a:spAutoFit/>
            </a:bodyPr>
            <a:lstStyle/>
            <a:p>
              <a:pPr lvl="0" indent="9525" algn="ctr">
                <a:lnSpc>
                  <a:spcPts val="2060"/>
                </a:lnSpc>
                <a:spcAft>
                  <a:spcPts val="1200"/>
                </a:spcAft>
              </a:pPr>
              <a:r>
                <a:rPr lang="es-ES" sz="1800" b="1" dirty="0">
                  <a:solidFill>
                    <a:schemeClr val="bg1"/>
                  </a:solidFill>
                  <a:latin typeface="Lato Black" panose="020F0502020204030203" pitchFamily="34" charset="77"/>
                </a:rPr>
                <a:t> En el punto de uso.</a:t>
              </a:r>
              <a:endParaRPr sz="1800" b="1" dirty="0">
                <a:solidFill>
                  <a:schemeClr val="bg1"/>
                </a:solidFill>
                <a:latin typeface="Lato Black" panose="020F0502020204030203" pitchFamily="34" charset="77"/>
              </a:endParaRPr>
            </a:p>
          </p:txBody>
        </p:sp>
      </p:grpSp>
    </p:spTree>
    <p:custDataLst>
      <p:tags r:id="rId1"/>
    </p:custDataLst>
    <p:extLst>
      <p:ext uri="{BB962C8B-B14F-4D97-AF65-F5344CB8AC3E}">
        <p14:creationId xmlns:p14="http://schemas.microsoft.com/office/powerpoint/2010/main" val="180734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1"/>
          <p:cNvSpPr txBox="1">
            <a:spLocks noGrp="1"/>
          </p:cNvSpPr>
          <p:nvPr>
            <p:ph type="title"/>
          </p:nvPr>
        </p:nvSpPr>
        <p:spPr>
          <a:xfrm>
            <a:off x="540000" y="159392"/>
            <a:ext cx="8233932" cy="807883"/>
          </a:xfrm>
          <a:prstGeom prst="rect">
            <a:avLst/>
          </a:prstGeom>
        </p:spPr>
        <p:txBody>
          <a:bodyPr spcFirstLastPara="1" wrap="square" lIns="68575" tIns="34275" rIns="68575" bIns="34275" anchor="ctr" anchorCtr="0">
            <a:spAutoFit/>
          </a:bodyPr>
          <a:lstStyle/>
          <a:p>
            <a:pPr lvl="0">
              <a:lnSpc>
                <a:spcPct val="100000"/>
              </a:lnSpc>
            </a:pPr>
            <a:r>
              <a:rPr lang="es-ES" b="0" spc="30" dirty="0">
                <a:solidFill>
                  <a:srgbClr val="2B95B8"/>
                </a:solidFill>
                <a:latin typeface="Lato Black" panose="020F0502020204030203" pitchFamily="34" charset="77"/>
                <a:ea typeface="Lato"/>
                <a:cs typeface="Lato"/>
                <a:sym typeface="Lato"/>
              </a:rPr>
              <a:t>La </a:t>
            </a:r>
            <a:r>
              <a:rPr lang="es-ES" b="0" spc="30" dirty="0" err="1">
                <a:solidFill>
                  <a:srgbClr val="2B95B8"/>
                </a:solidFill>
                <a:latin typeface="Lato Black" panose="020F0502020204030203" pitchFamily="34" charset="77"/>
                <a:ea typeface="Lato"/>
                <a:cs typeface="Lato"/>
                <a:sym typeface="Lato"/>
              </a:rPr>
              <a:t>recontaminación</a:t>
            </a:r>
            <a:r>
              <a:rPr lang="es-ES" b="0" spc="30" dirty="0">
                <a:solidFill>
                  <a:srgbClr val="2B95B8"/>
                </a:solidFill>
                <a:latin typeface="Lato Black" panose="020F0502020204030203" pitchFamily="34" charset="77"/>
                <a:ea typeface="Lato"/>
                <a:cs typeface="Lato"/>
                <a:sym typeface="Lato"/>
              </a:rPr>
              <a:t> del agua es un problema generalizado </a:t>
            </a:r>
            <a:r>
              <a:rPr lang="en" sz="1100" dirty="0">
                <a:solidFill>
                  <a:srgbClr val="2B95B8"/>
                </a:solidFill>
                <a:latin typeface="Lato Black" panose="020F0502020204030203" pitchFamily="34" charset="77"/>
                <a:ea typeface="Lato"/>
                <a:cs typeface="Lato"/>
                <a:sym typeface="Lato"/>
              </a:rPr>
              <a:t>[ 1/2 ]</a:t>
            </a:r>
            <a:endParaRPr sz="1100" b="0" spc="30" dirty="0">
              <a:solidFill>
                <a:srgbClr val="2B95B8"/>
              </a:solidFill>
              <a:latin typeface="Lato Black" panose="020F0502020204030203" pitchFamily="34" charset="77"/>
              <a:ea typeface="Lato"/>
              <a:cs typeface="Lato"/>
              <a:sym typeface="Lato"/>
            </a:endParaRPr>
          </a:p>
        </p:txBody>
      </p:sp>
      <p:sp>
        <p:nvSpPr>
          <p:cNvPr id="335" name="Google Shape;335;p61"/>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
        <p:nvSpPr>
          <p:cNvPr id="337" name="Google Shape;337;p61"/>
          <p:cNvSpPr txBox="1">
            <a:spLocks noGrp="1"/>
          </p:cNvSpPr>
          <p:nvPr>
            <p:ph type="title" idx="4294967295"/>
          </p:nvPr>
        </p:nvSpPr>
        <p:spPr>
          <a:xfrm>
            <a:off x="847238" y="1080000"/>
            <a:ext cx="8233932" cy="315441"/>
          </a:xfrm>
          <a:prstGeom prst="rect">
            <a:avLst/>
          </a:prstGeom>
        </p:spPr>
        <p:txBody>
          <a:bodyPr spcFirstLastPara="1" wrap="square" lIns="68575" tIns="34275" rIns="68575" bIns="34275" anchor="ctr" anchorCtr="0">
            <a:spAutoFit/>
          </a:bodyPr>
          <a:lstStyle/>
          <a:p>
            <a:pPr lvl="0"/>
            <a:r>
              <a:rPr lang="es-ES" sz="1600" dirty="0">
                <a:solidFill>
                  <a:schemeClr val="tx1">
                    <a:lumMod val="65000"/>
                    <a:lumOff val="35000"/>
                  </a:schemeClr>
                </a:solidFill>
                <a:latin typeface="Lato"/>
                <a:ea typeface="Lato"/>
                <a:cs typeface="Lato"/>
                <a:sym typeface="Lato"/>
              </a:rPr>
              <a:t>Avances en materia de agua potable, saneamiento e higiene en los hogares </a:t>
            </a:r>
            <a:r>
              <a:rPr lang="en" sz="1600" b="1" dirty="0">
                <a:solidFill>
                  <a:schemeClr val="tx1">
                    <a:lumMod val="65000"/>
                    <a:lumOff val="35000"/>
                  </a:schemeClr>
                </a:solidFill>
                <a:latin typeface="Lato"/>
                <a:ea typeface="Lato"/>
                <a:cs typeface="Lato"/>
                <a:sym typeface="Lato"/>
              </a:rPr>
              <a:t>- </a:t>
            </a:r>
            <a:r>
              <a:rPr lang="en" sz="1200" b="1" i="1" dirty="0">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pic>
        <p:nvPicPr>
          <p:cNvPr id="336" name="Google Shape;336;p6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8680" y="1607557"/>
            <a:ext cx="5022895" cy="3230614"/>
          </a:xfrm>
          <a:prstGeom prst="rect">
            <a:avLst/>
          </a:prstGeom>
          <a:noFill/>
          <a:ln>
            <a:noFill/>
          </a:ln>
        </p:spPr>
      </p:pic>
      <p:grpSp>
        <p:nvGrpSpPr>
          <p:cNvPr id="2" name="Group 1">
            <a:extLst>
              <a:ext uri="{FF2B5EF4-FFF2-40B4-BE49-F238E27FC236}">
                <a16:creationId xmlns:a16="http://schemas.microsoft.com/office/drawing/2014/main" id="{4461AC86-9D7D-EF40-130A-A385B20990F2}"/>
              </a:ext>
            </a:extLst>
          </p:cNvPr>
          <p:cNvGrpSpPr/>
          <p:nvPr/>
        </p:nvGrpSpPr>
        <p:grpSpPr>
          <a:xfrm>
            <a:off x="5953931" y="1676890"/>
            <a:ext cx="1664895" cy="2958019"/>
            <a:chOff x="5953931" y="1676890"/>
            <a:chExt cx="1664895" cy="2958019"/>
          </a:xfrm>
        </p:grpSpPr>
        <p:pic>
          <p:nvPicPr>
            <p:cNvPr id="338" name="Google Shape;338;p61"/>
            <p:cNvPicPr preferRelativeResize="0"/>
            <p:nvPr/>
          </p:nvPicPr>
          <p:blipFill>
            <a:blip r:embed="rId5">
              <a:alphaModFix/>
            </a:blip>
            <a:stretch>
              <a:fillRect/>
            </a:stretch>
          </p:blipFill>
          <p:spPr>
            <a:xfrm>
              <a:off x="5999651" y="2521653"/>
              <a:ext cx="971550" cy="381000"/>
            </a:xfrm>
            <a:prstGeom prst="rect">
              <a:avLst/>
            </a:prstGeom>
            <a:noFill/>
            <a:ln>
              <a:noFill/>
            </a:ln>
          </p:spPr>
        </p:pic>
        <p:pic>
          <p:nvPicPr>
            <p:cNvPr id="339" name="Google Shape;339;p61"/>
            <p:cNvPicPr preferRelativeResize="0"/>
            <p:nvPr/>
          </p:nvPicPr>
          <p:blipFill>
            <a:blip r:embed="rId6">
              <a:alphaModFix/>
            </a:blip>
            <a:stretch>
              <a:fillRect/>
            </a:stretch>
          </p:blipFill>
          <p:spPr>
            <a:xfrm>
              <a:off x="5972219" y="3031300"/>
              <a:ext cx="1514475" cy="314325"/>
            </a:xfrm>
            <a:prstGeom prst="rect">
              <a:avLst/>
            </a:prstGeom>
            <a:noFill/>
            <a:ln>
              <a:noFill/>
            </a:ln>
          </p:spPr>
        </p:pic>
        <p:pic>
          <p:nvPicPr>
            <p:cNvPr id="340" name="Google Shape;340;p61"/>
            <p:cNvPicPr preferRelativeResize="0"/>
            <p:nvPr/>
          </p:nvPicPr>
          <p:blipFill>
            <a:blip r:embed="rId7">
              <a:alphaModFix/>
            </a:blip>
            <a:stretch>
              <a:fillRect/>
            </a:stretch>
          </p:blipFill>
          <p:spPr>
            <a:xfrm>
              <a:off x="5981363" y="3474272"/>
              <a:ext cx="1295400" cy="295275"/>
            </a:xfrm>
            <a:prstGeom prst="rect">
              <a:avLst/>
            </a:prstGeom>
            <a:noFill/>
            <a:ln>
              <a:noFill/>
            </a:ln>
          </p:spPr>
        </p:pic>
        <p:pic>
          <p:nvPicPr>
            <p:cNvPr id="341" name="Google Shape;341;p61"/>
            <p:cNvPicPr preferRelativeResize="0"/>
            <p:nvPr/>
          </p:nvPicPr>
          <p:blipFill>
            <a:blip r:embed="rId8">
              <a:alphaModFix/>
            </a:blip>
            <a:stretch>
              <a:fillRect/>
            </a:stretch>
          </p:blipFill>
          <p:spPr>
            <a:xfrm>
              <a:off x="5963075" y="3898194"/>
              <a:ext cx="1552575" cy="323850"/>
            </a:xfrm>
            <a:prstGeom prst="rect">
              <a:avLst/>
            </a:prstGeom>
            <a:noFill/>
            <a:ln>
              <a:noFill/>
            </a:ln>
          </p:spPr>
        </p:pic>
        <p:pic>
          <p:nvPicPr>
            <p:cNvPr id="342" name="Google Shape;342;p6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999651" y="4350692"/>
              <a:ext cx="1619175" cy="284217"/>
            </a:xfrm>
            <a:prstGeom prst="rect">
              <a:avLst/>
            </a:prstGeom>
            <a:noFill/>
            <a:ln>
              <a:noFill/>
            </a:ln>
          </p:spPr>
        </p:pic>
        <p:sp>
          <p:nvSpPr>
            <p:cNvPr id="343" name="Google Shape;343;p61"/>
            <p:cNvSpPr txBox="1"/>
            <p:nvPr/>
          </p:nvSpPr>
          <p:spPr>
            <a:xfrm>
              <a:off x="5953931" y="1676890"/>
              <a:ext cx="1514400" cy="714600"/>
            </a:xfrm>
            <a:prstGeom prst="rect">
              <a:avLst/>
            </a:prstGeom>
            <a:noFill/>
            <a:ln>
              <a:noFill/>
            </a:ln>
          </p:spPr>
          <p:txBody>
            <a:bodyPr spcFirstLastPara="1" wrap="square" lIns="91425" tIns="91425" rIns="91425" bIns="91425" anchor="t" anchorCtr="0">
              <a:noAutofit/>
            </a:bodyPr>
            <a:lstStyle/>
            <a:p>
              <a:pPr lvl="0">
                <a:lnSpc>
                  <a:spcPts val="1640"/>
                </a:lnSpc>
              </a:pPr>
              <a:r>
                <a:rPr lang="es-ES" sz="1200" dirty="0">
                  <a:solidFill>
                    <a:schemeClr val="tx1">
                      <a:lumMod val="65000"/>
                      <a:lumOff val="35000"/>
                    </a:schemeClr>
                  </a:solidFill>
                  <a:latin typeface="Lato"/>
                  <a:ea typeface="Lato"/>
                  <a:cs typeface="Lato"/>
                  <a:sym typeface="Lato"/>
                </a:rPr>
                <a:t>Niveles de riesgo de contaminación fecal (E. </a:t>
              </a:r>
              <a:r>
                <a:rPr lang="es-ES" sz="1200" dirty="0" err="1">
                  <a:solidFill>
                    <a:schemeClr val="tx1">
                      <a:lumMod val="65000"/>
                      <a:lumOff val="35000"/>
                    </a:schemeClr>
                  </a:solidFill>
                  <a:latin typeface="Lato"/>
                  <a:ea typeface="Lato"/>
                  <a:cs typeface="Lato"/>
                  <a:sym typeface="Lato"/>
                </a:rPr>
                <a:t>coli</a:t>
              </a:r>
              <a:r>
                <a:rPr lang="es-ES" sz="1200" dirty="0">
                  <a:solidFill>
                    <a:schemeClr val="tx1">
                      <a:lumMod val="65000"/>
                      <a:lumOff val="35000"/>
                    </a:schemeClr>
                  </a:solidFill>
                  <a:latin typeface="Lato"/>
                  <a:ea typeface="Lato"/>
                  <a:cs typeface="Lato"/>
                  <a:sym typeface="Lato"/>
                </a:rPr>
                <a:t> UFC/100 ml)</a:t>
              </a:r>
              <a:endParaRPr sz="1200" dirty="0">
                <a:solidFill>
                  <a:schemeClr val="tx1">
                    <a:lumMod val="65000"/>
                    <a:lumOff val="35000"/>
                  </a:schemeClr>
                </a:solidFill>
                <a:latin typeface="Lato"/>
                <a:ea typeface="Lato"/>
                <a:cs typeface="Lato"/>
                <a:sym typeface="Lato"/>
              </a:endParaRPr>
            </a:p>
          </p:txBody>
        </p:sp>
      </p:grpSp>
      <p:grpSp>
        <p:nvGrpSpPr>
          <p:cNvPr id="3" name="Group 2">
            <a:extLst>
              <a:ext uri="{FF2B5EF4-FFF2-40B4-BE49-F238E27FC236}">
                <a16:creationId xmlns:a16="http://schemas.microsoft.com/office/drawing/2014/main" id="{DC88B60C-19CB-622A-107A-CC00611A5952}"/>
              </a:ext>
            </a:extLst>
          </p:cNvPr>
          <p:cNvGrpSpPr/>
          <p:nvPr/>
        </p:nvGrpSpPr>
        <p:grpSpPr>
          <a:xfrm>
            <a:off x="575251" y="1099220"/>
            <a:ext cx="235566" cy="276999"/>
            <a:chOff x="717300" y="1568543"/>
            <a:chExt cx="235566" cy="276999"/>
          </a:xfrm>
        </p:grpSpPr>
        <p:sp>
          <p:nvSpPr>
            <p:cNvPr id="4" name="Rounded Rectangle 3">
              <a:extLst>
                <a:ext uri="{FF2B5EF4-FFF2-40B4-BE49-F238E27FC236}">
                  <a16:creationId xmlns:a16="http://schemas.microsoft.com/office/drawing/2014/main" id="{0CCD6609-0AA1-A11C-5959-D7DF16930E9C}"/>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TextBox 4">
              <a:extLst>
                <a:ext uri="{FF2B5EF4-FFF2-40B4-BE49-F238E27FC236}">
                  <a16:creationId xmlns:a16="http://schemas.microsoft.com/office/drawing/2014/main" id="{E6DE3C45-7257-AA4E-6D63-450BD2F21762}"/>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WST">
      <a:dk1>
        <a:srgbClr val="000000"/>
      </a:dk1>
      <a:lt1>
        <a:srgbClr val="FFFFFF"/>
      </a:lt1>
      <a:dk2>
        <a:srgbClr val="0E2841"/>
      </a:dk2>
      <a:lt2>
        <a:srgbClr val="E8E8E8"/>
      </a:lt2>
      <a:accent1>
        <a:srgbClr val="005478"/>
      </a:accent1>
      <a:accent2>
        <a:srgbClr val="38C6F3"/>
      </a:accent2>
      <a:accent3>
        <a:srgbClr val="2B95B8"/>
      </a:accent3>
      <a:accent4>
        <a:srgbClr val="837770"/>
      </a:accent4>
      <a:accent5>
        <a:srgbClr val="F0512A"/>
      </a:accent5>
      <a:accent6>
        <a:srgbClr val="F78D37"/>
      </a:accent6>
      <a:hlink>
        <a:srgbClr val="FEC341"/>
      </a:hlink>
      <a:folHlink>
        <a:srgbClr val="DECE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1185</TotalTime>
  <Words>3965</Words>
  <Application>Microsoft Office PowerPoint</Application>
  <PresentationFormat>On-screen Show (16:9)</PresentationFormat>
  <Paragraphs>244</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Lato Semibold</vt:lpstr>
      <vt:lpstr>Lato</vt:lpstr>
      <vt:lpstr>Lato Black</vt:lpstr>
      <vt:lpstr>Arial</vt:lpstr>
      <vt:lpstr>Calibri</vt:lpstr>
      <vt:lpstr>Courier New</vt:lpstr>
      <vt:lpstr>Office Theme</vt:lpstr>
      <vt:lpstr>PowerPoint Presentation</vt:lpstr>
      <vt:lpstr>¿Qué nos dicen los datos?</vt:lpstr>
      <vt:lpstr>Comencemos celebrando el progreso.</vt:lpstr>
      <vt:lpstr>No estamos en camino de que todos tengan un manejo seguro del agua. </vt:lpstr>
      <vt:lpstr>¿Quién está en camino de alcanzar la cobertura universal de agua potable segura para 2030?</vt:lpstr>
      <vt:lpstr>¿Qué es el agua gestionada de forma segura?</vt:lpstr>
      <vt:lpstr>PowerPoint Presentation</vt:lpstr>
      <vt:lpstr>¿Qué es el agua gestionada de forma segura?</vt:lpstr>
      <vt:lpstr>La recontaminación del agua es un problema generalizado [ 1/2 ]</vt:lpstr>
      <vt:lpstr>La recontaminación del agua es un problema generalizado [ 2/2 ]</vt:lpstr>
      <vt:lpstr>La recontaminación del agua es un problema generalizado</vt:lpstr>
      <vt:lpstr>La recontaminación del agua es un problema generalizado</vt:lpstr>
      <vt:lpstr>No estamos llegando a los más vulnerables</vt:lpstr>
      <vt:lpstr>¿En qué casos consideramos que el tratamiento doméstico del agua es una solución recomendable?</vt:lpstr>
      <vt:lpstr>El tratamiento del agua en los hogares (HWTS) ahora está representado en las principales publicaciones sobre agua, saneamiento e higiene (WASH).</vt:lpstr>
      <vt:lpstr>El tratamiento del agua en los hogares (HWTS) ahora está representado en las principales publicaciones sobre agua, saneamiento e higiene (WASH).</vt:lpstr>
      <vt:lpstr>El tratamiento del agua en los hogares (HWTS) ahora está representado en las principales publicaciones sobre agua, saneamiento e higiene (WASH).</vt:lpstr>
      <vt:lpstr>El tratamiento del agua en los hogares (HWTS) ahora está representado en las principales publicaciones sobre agua, saneamiento e higiene (WASH).</vt:lpstr>
      <vt:lpstr>Resumen: No se está logrando el acceso al agua potable en los hogares. </vt:lpstr>
      <vt:lpstr>Esta es una oportunidad para que el sector WASH pase de «o una cosa o la otra» a «ambas cosas».</vt:lpstr>
      <vt:lpstr>Oportunidades</vt:lpstr>
      <vt:lpstr>Recurso adicional: ¿Qué pruebas hay de que el tratamiento del agua en los hogares sea eficaz?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Millie Adam</dc:creator>
  <cp:lastModifiedBy>Leanne Madjidi</cp:lastModifiedBy>
  <cp:revision>41</cp:revision>
  <dcterms:modified xsi:type="dcterms:W3CDTF">2026-03-12T03:15:22Z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438EA6F8-6D64-442E-A9B3-F9AED0553D80</vt:lpwstr>
  </property>
  <property fmtid="{D5CDD505-2E9C-101B-9397-08002B2CF9AE}" pid="3" name="ArticulatePath">
    <vt:lpwstr>Case for HWTS 2026_March11_Final_SP</vt:lpwstr>
  </property>
</Properties>
</file>