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sldIdLst>
    <p:sldId id="305" r:id="rId2"/>
    <p:sldId id="304" r:id="rId3"/>
    <p:sldId id="289" r:id="rId4"/>
    <p:sldId id="302"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429" autoAdjust="0"/>
  </p:normalViewPr>
  <p:slideViewPr>
    <p:cSldViewPr snapToGrid="0">
      <p:cViewPr varScale="1">
        <p:scale>
          <a:sx n="67" d="100"/>
          <a:sy n="67" d="100"/>
        </p:scale>
        <p:origin x="1906"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9" charset="0"/>
                <a:ea typeface="Arial" pitchFamily="-109" charset="0"/>
                <a:cs typeface="Arial" pitchFamily="-109"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fld id="{D0A5049D-9F4D-4F2D-8E8D-58922C1D1860}" type="datetime1">
              <a:rPr lang="en-US"/>
              <a:pPr>
                <a:defRPr/>
              </a:pPr>
              <a:t>12/28/2014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109" charset="0"/>
                <a:ea typeface="Arial" pitchFamily="-109" charset="0"/>
                <a:cs typeface="Arial" pitchFamily="-109"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008A54D-09C8-4156-8D3E-DE483C7290AD}" type="slidenum">
              <a:rPr lang="en-US"/>
              <a:pPr/>
              <a:t>‹#›</a:t>
            </a:fld>
            <a:endParaRPr lang="en-US"/>
          </a:p>
        </p:txBody>
      </p:sp>
    </p:spTree>
    <p:extLst>
      <p:ext uri="{BB962C8B-B14F-4D97-AF65-F5344CB8AC3E}">
        <p14:creationId xmlns:p14="http://schemas.microsoft.com/office/powerpoint/2010/main" val="398631534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baseline="0"/>
              <a:t>Demandez aux participants s'ils sont surpris par ces réponses.</a:t>
            </a:r>
          </a:p>
        </p:txBody>
      </p:sp>
      <p:sp>
        <p:nvSpPr>
          <p:cNvPr id="4" name="Slide Number Placeholder 3"/>
          <p:cNvSpPr>
            <a:spLocks noGrp="1"/>
          </p:cNvSpPr>
          <p:nvPr>
            <p:ph type="sldNum" sz="quarter" idx="10"/>
          </p:nvPr>
        </p:nvSpPr>
        <p:spPr/>
        <p:txBody>
          <a:bodyPr/>
          <a:lstStyle/>
          <a:p>
            <a:pPr rtl="0"/>
            <a:fld id="{09066FFA-8FD5-4FEE-8472-514493528C35}" type="slidenum">
              <a:rPr/>
              <a:t>4</a:t>
            </a:fld>
            <a:endParaRPr/>
          </a:p>
        </p:txBody>
      </p:sp>
    </p:spTree>
    <p:extLst>
      <p:ext uri="{BB962C8B-B14F-4D97-AF65-F5344CB8AC3E}">
        <p14:creationId xmlns:p14="http://schemas.microsoft.com/office/powerpoint/2010/main" val="278753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348663" y="6245225"/>
            <a:ext cx="338137" cy="476250"/>
          </a:xfrm>
        </p:spPr>
        <p:txBody>
          <a:bodyPr/>
          <a:lstStyle>
            <a:lvl1pPr>
              <a:defRPr/>
            </a:lvl1pPr>
          </a:lstStyle>
          <a:p>
            <a:fld id="{B6788843-B78F-4F7B-B413-452F8CA8C308}" type="slidenum">
              <a:rPr lang="en-US"/>
              <a:pPr/>
              <a:t>‹#›</a:t>
            </a:fld>
            <a:endParaRPr lang="en-US"/>
          </a:p>
        </p:txBody>
      </p:sp>
    </p:spTree>
    <p:extLst>
      <p:ext uri="{BB962C8B-B14F-4D97-AF65-F5344CB8AC3E}">
        <p14:creationId xmlns:p14="http://schemas.microsoft.com/office/powerpoint/2010/main" val="74468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EDE4F9-9E2F-4188-A347-66DB0C635311}" type="slidenum">
              <a:rPr lang="en-US"/>
              <a:pPr/>
              <a:t>‹#›</a:t>
            </a:fld>
            <a:endParaRPr lang="en-US"/>
          </a:p>
        </p:txBody>
      </p:sp>
    </p:spTree>
    <p:extLst>
      <p:ext uri="{BB962C8B-B14F-4D97-AF65-F5344CB8AC3E}">
        <p14:creationId xmlns:p14="http://schemas.microsoft.com/office/powerpoint/2010/main" val="116973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8C466F-B978-43E0-BFA6-41B46FA020FE}" type="slidenum">
              <a:rPr lang="en-US"/>
              <a:pPr/>
              <a:t>‹#›</a:t>
            </a:fld>
            <a:endParaRPr lang="en-US"/>
          </a:p>
        </p:txBody>
      </p:sp>
    </p:spTree>
    <p:extLst>
      <p:ext uri="{BB962C8B-B14F-4D97-AF65-F5344CB8AC3E}">
        <p14:creationId xmlns:p14="http://schemas.microsoft.com/office/powerpoint/2010/main" val="174579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264525" y="6245225"/>
            <a:ext cx="422275" cy="476250"/>
          </a:xfrm>
        </p:spPr>
        <p:txBody>
          <a:bodyPr/>
          <a:lstStyle>
            <a:lvl1pPr>
              <a:defRPr/>
            </a:lvl1pPr>
          </a:lstStyle>
          <a:p>
            <a:fld id="{3D556FCE-E6F8-418C-BBBA-8D4EAC6EDA62}" type="slidenum">
              <a:rPr lang="en-US"/>
              <a:pPr/>
              <a:t>‹#›</a:t>
            </a:fld>
            <a:endParaRPr lang="en-US"/>
          </a:p>
        </p:txBody>
      </p:sp>
    </p:spTree>
    <p:extLst>
      <p:ext uri="{BB962C8B-B14F-4D97-AF65-F5344CB8AC3E}">
        <p14:creationId xmlns:p14="http://schemas.microsoft.com/office/powerpoint/2010/main" val="131869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A05DB83-7597-4954-9238-CD43A91DC6D4}" type="slidenum">
              <a:rPr lang="en-US"/>
              <a:pPr/>
              <a:t>‹#›</a:t>
            </a:fld>
            <a:endParaRPr lang="en-US"/>
          </a:p>
        </p:txBody>
      </p:sp>
    </p:spTree>
    <p:extLst>
      <p:ext uri="{BB962C8B-B14F-4D97-AF65-F5344CB8AC3E}">
        <p14:creationId xmlns:p14="http://schemas.microsoft.com/office/powerpoint/2010/main" val="102421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6CD574F-4256-4C3F-93C7-B49050590DF2}" type="slidenum">
              <a:rPr lang="en-US"/>
              <a:pPr/>
              <a:t>‹#›</a:t>
            </a:fld>
            <a:endParaRPr lang="en-US"/>
          </a:p>
        </p:txBody>
      </p:sp>
    </p:spTree>
    <p:extLst>
      <p:ext uri="{BB962C8B-B14F-4D97-AF65-F5344CB8AC3E}">
        <p14:creationId xmlns:p14="http://schemas.microsoft.com/office/powerpoint/2010/main" val="216003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A0B5FA2-6BBD-4A5C-8D8B-4CF742A98110}" type="slidenum">
              <a:rPr lang="en-US"/>
              <a:pPr/>
              <a:t>‹#›</a:t>
            </a:fld>
            <a:endParaRPr lang="en-US"/>
          </a:p>
        </p:txBody>
      </p:sp>
    </p:spTree>
    <p:extLst>
      <p:ext uri="{BB962C8B-B14F-4D97-AF65-F5344CB8AC3E}">
        <p14:creationId xmlns:p14="http://schemas.microsoft.com/office/powerpoint/2010/main" val="124773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A46F3A7-31E5-4DCB-809C-5D7B73C7ACF1}" type="slidenum">
              <a:rPr lang="en-US"/>
              <a:pPr/>
              <a:t>‹#›</a:t>
            </a:fld>
            <a:endParaRPr lang="en-US"/>
          </a:p>
        </p:txBody>
      </p:sp>
    </p:spTree>
    <p:extLst>
      <p:ext uri="{BB962C8B-B14F-4D97-AF65-F5344CB8AC3E}">
        <p14:creationId xmlns:p14="http://schemas.microsoft.com/office/powerpoint/2010/main" val="422917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3475D16-677F-4D91-992F-9D67AB17F2DB}" type="slidenum">
              <a:rPr lang="en-US"/>
              <a:pPr/>
              <a:t>‹#›</a:t>
            </a:fld>
            <a:endParaRPr lang="en-US"/>
          </a:p>
        </p:txBody>
      </p:sp>
    </p:spTree>
    <p:extLst>
      <p:ext uri="{BB962C8B-B14F-4D97-AF65-F5344CB8AC3E}">
        <p14:creationId xmlns:p14="http://schemas.microsoft.com/office/powerpoint/2010/main" val="426510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9251208-FE90-45D4-8D96-BB03D2A8F130}" type="slidenum">
              <a:rPr lang="en-US"/>
              <a:pPr/>
              <a:t>‹#›</a:t>
            </a:fld>
            <a:endParaRPr lang="en-US"/>
          </a:p>
        </p:txBody>
      </p:sp>
    </p:spTree>
    <p:extLst>
      <p:ext uri="{BB962C8B-B14F-4D97-AF65-F5344CB8AC3E}">
        <p14:creationId xmlns:p14="http://schemas.microsoft.com/office/powerpoint/2010/main" val="333361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CF96D3-D532-4AF4-B1A2-47AD7D5A3DE7}" type="slidenum">
              <a:rPr lang="en-US"/>
              <a:pPr/>
              <a:t>‹#›</a:t>
            </a:fld>
            <a:endParaRPr lang="en-US"/>
          </a:p>
        </p:txBody>
      </p:sp>
    </p:spTree>
    <p:extLst>
      <p:ext uri="{BB962C8B-B14F-4D97-AF65-F5344CB8AC3E}">
        <p14:creationId xmlns:p14="http://schemas.microsoft.com/office/powerpoint/2010/main" val="4198202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cs typeface="Arial" pitchFamily="-109"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cs typeface="Arial" pitchFamily="-109"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DBC3B9-EBAE-47B4-ACAF-C0E9D8FDAA1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2pPr>
      <a:lvl3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3pPr>
      <a:lvl4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4pPr>
      <a:lvl5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5pPr>
      <a:lvl6pPr marL="4572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6pPr>
      <a:lvl7pPr marL="9144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7pPr>
      <a:lvl8pPr marL="13716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8pPr>
      <a:lvl9pPr marL="18288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418857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58888" y="1484313"/>
            <a:ext cx="6902132" cy="4228850"/>
          </a:xfrm>
          <a:prstGeom prst="rect">
            <a:avLst/>
          </a:prstGeom>
        </p:spPr>
        <p:txBody>
          <a:bodyPr wrap="square">
            <a:spAutoFit/>
          </a:bodyPr>
          <a:lstStyle/>
          <a:p>
            <a:pPr algn="ctr" rtl="0">
              <a:spcBef>
                <a:spcPct val="20000"/>
              </a:spcBef>
              <a:defRPr/>
            </a:pPr>
            <a:r>
              <a:rPr sz="3200" kern="0" dirty="0" err="1">
                <a:solidFill>
                  <a:srgbClr val="000000"/>
                </a:solidFill>
                <a:latin typeface="Arial"/>
                <a:ea typeface="+mn-ea"/>
                <a:cs typeface="Arial"/>
              </a:rPr>
              <a:t>Cette</a:t>
            </a:r>
            <a:r>
              <a:rPr sz="3200" kern="0" dirty="0">
                <a:solidFill>
                  <a:srgbClr val="000000"/>
                </a:solidFill>
                <a:latin typeface="Arial"/>
                <a:ea typeface="+mn-ea"/>
                <a:cs typeface="Arial"/>
              </a:rPr>
              <a:t> </a:t>
            </a:r>
            <a:r>
              <a:rPr sz="3200" kern="0" dirty="0" err="1">
                <a:solidFill>
                  <a:srgbClr val="000000"/>
                </a:solidFill>
                <a:latin typeface="Arial"/>
                <a:ea typeface="+mn-ea"/>
                <a:cs typeface="Arial"/>
              </a:rPr>
              <a:t>présentation</a:t>
            </a:r>
            <a:r>
              <a:rPr sz="3200" kern="0" dirty="0">
                <a:solidFill>
                  <a:srgbClr val="000000"/>
                </a:solidFill>
                <a:latin typeface="Arial"/>
                <a:ea typeface="+mn-ea"/>
                <a:cs typeface="Arial"/>
              </a:rPr>
              <a:t> </a:t>
            </a:r>
            <a:r>
              <a:rPr sz="3200" kern="0" dirty="0" err="1">
                <a:solidFill>
                  <a:srgbClr val="000000"/>
                </a:solidFill>
                <a:latin typeface="Arial"/>
                <a:ea typeface="+mn-ea"/>
                <a:cs typeface="Arial"/>
              </a:rPr>
              <a:t>est</a:t>
            </a:r>
            <a:r>
              <a:rPr sz="3200" kern="0" dirty="0">
                <a:solidFill>
                  <a:srgbClr val="000000"/>
                </a:solidFill>
                <a:latin typeface="Arial"/>
                <a:ea typeface="+mn-ea"/>
                <a:cs typeface="Arial"/>
              </a:rPr>
              <a:t> </a:t>
            </a:r>
            <a:r>
              <a:rPr sz="3200" kern="0" dirty="0" err="1">
                <a:solidFill>
                  <a:srgbClr val="000000"/>
                </a:solidFill>
                <a:latin typeface="Arial"/>
                <a:ea typeface="+mn-ea"/>
                <a:cs typeface="Arial"/>
              </a:rPr>
              <a:t>liée</a:t>
            </a:r>
            <a:r>
              <a:rPr sz="3200" kern="0" dirty="0">
                <a:solidFill>
                  <a:srgbClr val="000000"/>
                </a:solidFill>
                <a:latin typeface="Arial"/>
                <a:ea typeface="+mn-ea"/>
                <a:cs typeface="Arial"/>
              </a:rPr>
              <a:t> au plan de </a:t>
            </a:r>
            <a:r>
              <a:rPr sz="3200" kern="0" dirty="0" err="1">
                <a:solidFill>
                  <a:srgbClr val="000000"/>
                </a:solidFill>
                <a:latin typeface="Arial"/>
                <a:ea typeface="+mn-ea"/>
                <a:cs typeface="Arial"/>
              </a:rPr>
              <a:t>cours</a:t>
            </a:r>
            <a:r>
              <a:rPr sz="3200" kern="0" dirty="0">
                <a:solidFill>
                  <a:srgbClr val="000000"/>
                </a:solidFill>
                <a:latin typeface="Arial"/>
                <a:ea typeface="+mn-ea"/>
                <a:cs typeface="Arial"/>
              </a:rPr>
              <a:t> n° 21 : " </a:t>
            </a:r>
            <a:r>
              <a:rPr sz="3200" kern="0" dirty="0" err="1">
                <a:solidFill>
                  <a:srgbClr val="000000"/>
                </a:solidFill>
                <a:latin typeface="Arial"/>
                <a:ea typeface="+mn-ea"/>
                <a:cs typeface="Arial"/>
              </a:rPr>
              <a:t>Changement</a:t>
            </a:r>
            <a:r>
              <a:rPr sz="3200" kern="0" dirty="0">
                <a:solidFill>
                  <a:srgbClr val="000000"/>
                </a:solidFill>
                <a:latin typeface="Arial"/>
                <a:ea typeface="+mn-ea"/>
                <a:cs typeface="Arial"/>
              </a:rPr>
              <a:t> de </a:t>
            </a:r>
            <a:r>
              <a:rPr sz="3200" kern="0" dirty="0" err="1">
                <a:solidFill>
                  <a:srgbClr val="000000"/>
                </a:solidFill>
                <a:latin typeface="Arial"/>
                <a:ea typeface="+mn-ea"/>
                <a:cs typeface="Arial"/>
              </a:rPr>
              <a:t>comportement</a:t>
            </a:r>
            <a:r>
              <a:rPr sz="3200" kern="0" dirty="0">
                <a:solidFill>
                  <a:srgbClr val="000000"/>
                </a:solidFill>
                <a:latin typeface="Arial"/>
                <a:ea typeface="+mn-ea"/>
                <a:cs typeface="Arial"/>
              </a:rPr>
              <a:t> " du " Manuel du </a:t>
            </a:r>
            <a:r>
              <a:rPr sz="3200" kern="0" dirty="0" err="1">
                <a:solidFill>
                  <a:srgbClr val="000000"/>
                </a:solidFill>
                <a:latin typeface="Arial"/>
                <a:ea typeface="+mn-ea"/>
                <a:cs typeface="Arial"/>
              </a:rPr>
              <a:t>formateur</a:t>
            </a:r>
            <a:r>
              <a:rPr sz="3200" kern="0" dirty="0">
                <a:solidFill>
                  <a:srgbClr val="000000"/>
                </a:solidFill>
                <a:latin typeface="Arial"/>
                <a:ea typeface="+mn-ea"/>
                <a:cs typeface="Arial"/>
              </a:rPr>
              <a:t> : introduction à </a:t>
            </a:r>
            <a:r>
              <a:rPr sz="3200" kern="0" dirty="0" err="1">
                <a:solidFill>
                  <a:srgbClr val="000000"/>
                </a:solidFill>
                <a:latin typeface="Arial"/>
                <a:ea typeface="+mn-ea"/>
                <a:cs typeface="Arial"/>
              </a:rPr>
              <a:t>l'assainissement</a:t>
            </a:r>
            <a:r>
              <a:rPr sz="3200" kern="0" dirty="0">
                <a:solidFill>
                  <a:srgbClr val="000000"/>
                </a:solidFill>
                <a:latin typeface="Arial"/>
                <a:ea typeface="+mn-ea"/>
                <a:cs typeface="Arial"/>
              </a:rPr>
              <a:t> </a:t>
            </a:r>
            <a:r>
              <a:rPr sz="3200" kern="0" dirty="0" err="1">
                <a:solidFill>
                  <a:srgbClr val="000000"/>
                </a:solidFill>
                <a:latin typeface="Arial"/>
                <a:ea typeface="+mn-ea"/>
                <a:cs typeface="Arial"/>
              </a:rPr>
              <a:t>environnemental</a:t>
            </a:r>
            <a:r>
              <a:rPr sz="3200" kern="0" dirty="0">
                <a:solidFill>
                  <a:srgbClr val="000000"/>
                </a:solidFill>
                <a:latin typeface="Arial"/>
                <a:ea typeface="+mn-ea"/>
                <a:cs typeface="Arial"/>
              </a:rPr>
              <a:t> ".  </a:t>
            </a:r>
          </a:p>
          <a:p>
            <a:pPr>
              <a:spcBef>
                <a:spcPct val="20000"/>
              </a:spcBef>
              <a:defRPr/>
            </a:pPr>
            <a:endParaRPr lang="en-US" sz="3200" kern="0" dirty="0">
              <a:solidFill>
                <a:srgbClr val="000000"/>
              </a:solidFill>
              <a:latin typeface="Arial"/>
              <a:ea typeface="+mn-ea"/>
              <a:cs typeface="Arial"/>
            </a:endParaRPr>
          </a:p>
          <a:p>
            <a:pPr algn="ctr" rtl="0">
              <a:spcBef>
                <a:spcPct val="20000"/>
              </a:spcBef>
              <a:defRPr/>
            </a:pPr>
            <a:r>
              <a:rPr sz="3200" kern="0" dirty="0" err="1">
                <a:solidFill>
                  <a:srgbClr val="000000"/>
                </a:solidFill>
                <a:latin typeface="Arial"/>
                <a:ea typeface="+mn-ea"/>
                <a:cs typeface="Arial"/>
              </a:rPr>
              <a:t>Celui</a:t>
            </a:r>
            <a:r>
              <a:rPr sz="3200" kern="0" dirty="0">
                <a:solidFill>
                  <a:srgbClr val="000000"/>
                </a:solidFill>
                <a:latin typeface="Arial"/>
                <a:ea typeface="+mn-ea"/>
                <a:cs typeface="Arial"/>
              </a:rPr>
              <a:t>-ci </a:t>
            </a:r>
            <a:r>
              <a:rPr sz="3200" kern="0" dirty="0" err="1">
                <a:solidFill>
                  <a:srgbClr val="000000"/>
                </a:solidFill>
                <a:latin typeface="Arial"/>
                <a:ea typeface="+mn-ea"/>
                <a:cs typeface="Arial"/>
              </a:rPr>
              <a:t>est</a:t>
            </a:r>
            <a:r>
              <a:rPr sz="3200" kern="0" dirty="0">
                <a:solidFill>
                  <a:srgbClr val="000000"/>
                </a:solidFill>
                <a:latin typeface="Arial"/>
                <a:ea typeface="+mn-ea"/>
                <a:cs typeface="Arial"/>
              </a:rPr>
              <a:t> </a:t>
            </a:r>
            <a:r>
              <a:rPr sz="3200" kern="0" dirty="0" err="1">
                <a:solidFill>
                  <a:srgbClr val="000000"/>
                </a:solidFill>
                <a:latin typeface="Arial"/>
                <a:ea typeface="+mn-ea"/>
                <a:cs typeface="Arial"/>
              </a:rPr>
              <a:t>disponible</a:t>
            </a:r>
            <a:r>
              <a:rPr sz="3200" kern="0" dirty="0">
                <a:solidFill>
                  <a:srgbClr val="000000"/>
                </a:solidFill>
                <a:latin typeface="Arial"/>
                <a:ea typeface="+mn-ea"/>
                <a:cs typeface="Arial"/>
              </a:rPr>
              <a:t> </a:t>
            </a:r>
            <a:r>
              <a:rPr sz="3200" kern="0" dirty="0" err="1">
                <a:solidFill>
                  <a:srgbClr val="000000"/>
                </a:solidFill>
                <a:latin typeface="Arial"/>
                <a:ea typeface="+mn-ea"/>
                <a:cs typeface="Arial"/>
              </a:rPr>
              <a:t>sur</a:t>
            </a:r>
            <a:r>
              <a:rPr sz="3200" kern="0" dirty="0">
                <a:solidFill>
                  <a:srgbClr val="000000"/>
                </a:solidFill>
                <a:latin typeface="Arial"/>
                <a:ea typeface="+mn-ea"/>
                <a:cs typeface="Arial"/>
              </a:rPr>
              <a:t> : </a:t>
            </a:r>
            <a:r>
              <a:rPr sz="3200" kern="0" dirty="0">
                <a:solidFill>
                  <a:srgbClr val="000000"/>
                </a:solidFill>
                <a:latin typeface="Arial"/>
                <a:ea typeface="+mn-ea"/>
                <a:cs typeface="Arial"/>
                <a:hlinkClick r:id="rId2"/>
              </a:rPr>
              <a:t>www.cawst.org/resources</a:t>
            </a:r>
          </a:p>
        </p:txBody>
      </p:sp>
      <p:pic>
        <p:nvPicPr>
          <p:cNvPr id="14339"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271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3250" y="2293938"/>
            <a:ext cx="7772400" cy="1470025"/>
          </a:xfrm>
        </p:spPr>
        <p:txBody>
          <a:bodyPr/>
          <a:lstStyle/>
          <a:p>
            <a:pPr rtl="0"/>
            <a:r>
              <a:rPr b="1">
                <a:solidFill>
                  <a:schemeClr val="accent2"/>
                </a:solidFill>
              </a:rPr>
              <a:t>Promotion de l’assainissement</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09350" y="4429524"/>
            <a:ext cx="7140358" cy="2428476"/>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65"/>
            <a:ext cx="9144000" cy="1143000"/>
          </a:xfrm>
        </p:spPr>
        <p:txBody>
          <a:bodyPr/>
          <a:lstStyle/>
          <a:p>
            <a:pPr rtl="0"/>
            <a:r>
              <a:rPr sz="3200" b="1" dirty="0" err="1">
                <a:solidFill>
                  <a:schemeClr val="accent2"/>
                </a:solidFill>
              </a:rPr>
              <a:t>Bénéfices</a:t>
            </a:r>
            <a:r>
              <a:rPr sz="3200" b="1" dirty="0">
                <a:solidFill>
                  <a:schemeClr val="accent2"/>
                </a:solidFill>
              </a:rPr>
              <a:t> des latrines </a:t>
            </a:r>
            <a:r>
              <a:rPr lang="en-CA" sz="3200" b="1" dirty="0" smtClean="0">
                <a:solidFill>
                  <a:schemeClr val="accent2"/>
                </a:solidFill>
              </a:rPr>
              <a:t/>
            </a:r>
            <a:br>
              <a:rPr lang="en-CA" sz="3200" b="1" dirty="0" smtClean="0">
                <a:solidFill>
                  <a:schemeClr val="accent2"/>
                </a:solidFill>
              </a:rPr>
            </a:br>
            <a:r>
              <a:rPr sz="3200" b="1" dirty="0">
                <a:solidFill>
                  <a:schemeClr val="accent2"/>
                </a:solidFill>
              </a:rPr>
              <a:t>320 </a:t>
            </a:r>
            <a:r>
              <a:rPr sz="3200" b="1" dirty="0" err="1">
                <a:solidFill>
                  <a:schemeClr val="accent2"/>
                </a:solidFill>
              </a:rPr>
              <a:t>familles</a:t>
            </a:r>
            <a:r>
              <a:rPr sz="3200" b="1" dirty="0">
                <a:solidFill>
                  <a:schemeClr val="accent2"/>
                </a:solidFill>
              </a:rPr>
              <a:t> </a:t>
            </a:r>
            <a:r>
              <a:rPr sz="3200" b="1" dirty="0" err="1">
                <a:solidFill>
                  <a:schemeClr val="accent2"/>
                </a:solidFill>
              </a:rPr>
              <a:t>en</a:t>
            </a:r>
            <a:r>
              <a:rPr sz="3200" b="1" dirty="0">
                <a:solidFill>
                  <a:schemeClr val="accent2"/>
                </a:solidFill>
              </a:rPr>
              <a:t> milieu rural au </a:t>
            </a:r>
            <a:r>
              <a:rPr sz="3200" b="1" dirty="0" err="1">
                <a:solidFill>
                  <a:schemeClr val="accent2"/>
                </a:solidFill>
              </a:rPr>
              <a:t>Bénin</a:t>
            </a:r>
            <a:r>
              <a:rPr sz="3200" b="1" dirty="0">
                <a:solidFill>
                  <a:schemeClr val="accent2"/>
                </a:solidFill>
              </a:rPr>
              <a:t>.</a:t>
            </a:r>
          </a:p>
        </p:txBody>
      </p:sp>
      <p:sp>
        <p:nvSpPr>
          <p:cNvPr id="18434" name="Text Box 4"/>
          <p:cNvSpPr>
            <a:spLocks noGrp="1" noChangeArrowheads="1"/>
          </p:cNvSpPr>
          <p:nvPr>
            <p:ph idx="1"/>
          </p:nvPr>
        </p:nvSpPr>
        <p:spPr>
          <a:xfrm>
            <a:off x="457200" y="1201230"/>
            <a:ext cx="8229600" cy="4525963"/>
          </a:xfrm>
          <a:noFill/>
        </p:spPr>
        <p:txBody>
          <a:bodyPr/>
          <a:lstStyle/>
          <a:p>
            <a:pPr rtl="0" eaLnBrk="1" hangingPunct="1">
              <a:lnSpc>
                <a:spcPct val="80000"/>
              </a:lnSpc>
              <a:buFontTx/>
              <a:buNone/>
            </a:pPr>
            <a:r>
              <a:rPr sz="1600" dirty="0"/>
              <a:t>					</a:t>
            </a:r>
            <a:r>
              <a:rPr sz="1600" b="1" dirty="0"/>
              <a:t>(Note </a:t>
            </a:r>
            <a:r>
              <a:rPr sz="1600" b="1" dirty="0" err="1"/>
              <a:t>moyenne</a:t>
            </a:r>
            <a:r>
              <a:rPr sz="1600" b="1" dirty="0"/>
              <a:t> </a:t>
            </a:r>
            <a:r>
              <a:rPr sz="1600" b="1" dirty="0" err="1"/>
              <a:t>d'importance</a:t>
            </a:r>
            <a:r>
              <a:rPr sz="1600" b="1" dirty="0"/>
              <a:t> de 1 à 4)</a:t>
            </a:r>
            <a:r>
              <a:rPr sz="1600" dirty="0"/>
              <a:t> </a:t>
            </a:r>
          </a:p>
          <a:p>
            <a:pPr rtl="0" eaLnBrk="1" hangingPunct="1">
              <a:lnSpc>
                <a:spcPct val="80000"/>
              </a:lnSpc>
            </a:pPr>
            <a:r>
              <a:rPr sz="1600" dirty="0"/>
              <a:t>	</a:t>
            </a:r>
            <a:r>
              <a:rPr sz="1600" dirty="0" err="1"/>
              <a:t>Éviter</a:t>
            </a:r>
            <a:r>
              <a:rPr sz="1600" dirty="0"/>
              <a:t> </a:t>
            </a:r>
            <a:r>
              <a:rPr sz="1600" dirty="0" err="1"/>
              <a:t>l'inconfort</a:t>
            </a:r>
            <a:r>
              <a:rPr sz="1600" dirty="0"/>
              <a:t> de la </a:t>
            </a:r>
            <a:r>
              <a:rPr sz="1600" dirty="0" err="1"/>
              <a:t>brousse</a:t>
            </a:r>
            <a:r>
              <a:rPr sz="1600" dirty="0"/>
              <a:t> (3,98)</a:t>
            </a:r>
          </a:p>
          <a:p>
            <a:pPr rtl="0" eaLnBrk="1" hangingPunct="1">
              <a:lnSpc>
                <a:spcPct val="80000"/>
              </a:lnSpc>
            </a:pPr>
            <a:r>
              <a:rPr sz="1600" dirty="0"/>
              <a:t>	Prestige par rapport aux </a:t>
            </a:r>
            <a:r>
              <a:rPr sz="1600" dirty="0" err="1"/>
              <a:t>visiteurs</a:t>
            </a:r>
            <a:r>
              <a:rPr sz="1600" dirty="0"/>
              <a:t> (3,96)</a:t>
            </a:r>
          </a:p>
          <a:p>
            <a:pPr rtl="0" eaLnBrk="1" hangingPunct="1">
              <a:lnSpc>
                <a:spcPct val="80000"/>
              </a:lnSpc>
            </a:pPr>
            <a:r>
              <a:rPr sz="1600" dirty="0"/>
              <a:t>	</a:t>
            </a:r>
            <a:r>
              <a:rPr sz="1600" dirty="0" err="1"/>
              <a:t>Éviter</a:t>
            </a:r>
            <a:r>
              <a:rPr sz="1600" dirty="0"/>
              <a:t> les dangers la </a:t>
            </a:r>
            <a:r>
              <a:rPr sz="1600" dirty="0" err="1"/>
              <a:t>nuit</a:t>
            </a:r>
            <a:r>
              <a:rPr sz="1600" dirty="0"/>
              <a:t> (3,86)</a:t>
            </a:r>
          </a:p>
          <a:p>
            <a:pPr rtl="0" eaLnBrk="1" hangingPunct="1">
              <a:lnSpc>
                <a:spcPct val="80000"/>
              </a:lnSpc>
            </a:pPr>
            <a:r>
              <a:rPr sz="1600" dirty="0"/>
              <a:t>	</a:t>
            </a:r>
            <a:r>
              <a:rPr sz="1600" dirty="0" err="1"/>
              <a:t>Éviter</a:t>
            </a:r>
            <a:r>
              <a:rPr sz="1600" dirty="0"/>
              <a:t> les serpents (3,85)</a:t>
            </a:r>
          </a:p>
          <a:p>
            <a:pPr rtl="0" eaLnBrk="1" hangingPunct="1">
              <a:lnSpc>
                <a:spcPct val="80000"/>
              </a:lnSpc>
            </a:pPr>
            <a:r>
              <a:rPr sz="1600" dirty="0"/>
              <a:t>	Limiter la </a:t>
            </a:r>
            <a:r>
              <a:rPr sz="1600" dirty="0" err="1"/>
              <a:t>présence</a:t>
            </a:r>
            <a:r>
              <a:rPr sz="1600" dirty="0"/>
              <a:t> de </a:t>
            </a:r>
            <a:r>
              <a:rPr sz="1600" dirty="0" err="1"/>
              <a:t>mouches</a:t>
            </a:r>
            <a:r>
              <a:rPr sz="1600" dirty="0"/>
              <a:t> </a:t>
            </a:r>
            <a:r>
              <a:rPr sz="1600" dirty="0" err="1"/>
              <a:t>autour</a:t>
            </a:r>
            <a:r>
              <a:rPr sz="1600" dirty="0"/>
              <a:t> de la </a:t>
            </a:r>
            <a:r>
              <a:rPr sz="1600" dirty="0" err="1"/>
              <a:t>maison</a:t>
            </a:r>
            <a:r>
              <a:rPr sz="1600" dirty="0"/>
              <a:t> (3,81)</a:t>
            </a:r>
          </a:p>
          <a:p>
            <a:pPr rtl="0" eaLnBrk="1" hangingPunct="1">
              <a:lnSpc>
                <a:spcPct val="80000"/>
              </a:lnSpc>
            </a:pPr>
            <a:r>
              <a:rPr sz="1600" dirty="0"/>
              <a:t>	</a:t>
            </a:r>
            <a:r>
              <a:rPr sz="1600" dirty="0" err="1"/>
              <a:t>Éviter</a:t>
            </a:r>
            <a:r>
              <a:rPr sz="1600" dirty="0"/>
              <a:t> les nuisances </a:t>
            </a:r>
            <a:r>
              <a:rPr sz="1600" dirty="0" err="1"/>
              <a:t>visuelles</a:t>
            </a:r>
            <a:r>
              <a:rPr sz="1600" dirty="0"/>
              <a:t> et </a:t>
            </a:r>
            <a:r>
              <a:rPr sz="1600" dirty="0" err="1"/>
              <a:t>olfactives</a:t>
            </a:r>
            <a:r>
              <a:rPr sz="1600" dirty="0"/>
              <a:t> dues à la </a:t>
            </a:r>
            <a:r>
              <a:rPr sz="1600" dirty="0" err="1"/>
              <a:t>présence</a:t>
            </a:r>
            <a:r>
              <a:rPr sz="1600" dirty="0"/>
              <a:t> </a:t>
            </a:r>
            <a:r>
              <a:rPr sz="1600" dirty="0" err="1"/>
              <a:t>d'excréments</a:t>
            </a:r>
            <a:r>
              <a:rPr sz="1600" dirty="0"/>
              <a:t> </a:t>
            </a:r>
            <a:r>
              <a:rPr sz="1600" dirty="0" err="1"/>
              <a:t>dans</a:t>
            </a:r>
            <a:r>
              <a:rPr sz="1600" dirty="0"/>
              <a:t> la </a:t>
            </a:r>
            <a:r>
              <a:rPr sz="1600" dirty="0" err="1"/>
              <a:t>brousse</a:t>
            </a:r>
            <a:r>
              <a:rPr sz="1600" dirty="0"/>
              <a:t> (3,78)</a:t>
            </a:r>
          </a:p>
          <a:p>
            <a:pPr rtl="0" eaLnBrk="1" hangingPunct="1">
              <a:lnSpc>
                <a:spcPct val="80000"/>
              </a:lnSpc>
            </a:pPr>
            <a:r>
              <a:rPr sz="1600" dirty="0"/>
              <a:t>	</a:t>
            </a:r>
            <a:r>
              <a:rPr sz="1600" dirty="0" err="1"/>
              <a:t>Protéger</a:t>
            </a:r>
            <a:r>
              <a:rPr sz="1600" dirty="0"/>
              <a:t> </a:t>
            </a:r>
            <a:r>
              <a:rPr sz="1600" dirty="0" err="1"/>
              <a:t>mes</a:t>
            </a:r>
            <a:r>
              <a:rPr sz="1600" dirty="0"/>
              <a:t> </a:t>
            </a:r>
            <a:r>
              <a:rPr sz="1600" dirty="0" err="1"/>
              <a:t>excréments</a:t>
            </a:r>
            <a:r>
              <a:rPr sz="1600" dirty="0"/>
              <a:t> de </a:t>
            </a:r>
            <a:r>
              <a:rPr sz="1600" dirty="0" err="1"/>
              <a:t>mes</a:t>
            </a:r>
            <a:r>
              <a:rPr sz="1600" dirty="0"/>
              <a:t> </a:t>
            </a:r>
            <a:r>
              <a:rPr sz="1600" dirty="0" err="1"/>
              <a:t>ennemis</a:t>
            </a:r>
            <a:r>
              <a:rPr sz="1600" dirty="0"/>
              <a:t> (3,71)</a:t>
            </a:r>
          </a:p>
          <a:p>
            <a:pPr rtl="0" eaLnBrk="1" hangingPunct="1">
              <a:lnSpc>
                <a:spcPct val="80000"/>
              </a:lnSpc>
            </a:pPr>
            <a:r>
              <a:rPr sz="1600" dirty="0"/>
              <a:t>	</a:t>
            </a:r>
            <a:r>
              <a:rPr sz="1600" dirty="0" err="1"/>
              <a:t>Pouvoir</a:t>
            </a:r>
            <a:r>
              <a:rPr sz="1600" dirty="0"/>
              <a:t> </a:t>
            </a:r>
            <a:r>
              <a:rPr sz="1600" dirty="0" err="1"/>
              <a:t>déféquer</a:t>
            </a:r>
            <a:r>
              <a:rPr sz="1600" dirty="0"/>
              <a:t> </a:t>
            </a:r>
            <a:r>
              <a:rPr sz="1600" dirty="0" err="1"/>
              <a:t>en</a:t>
            </a:r>
            <a:r>
              <a:rPr sz="1600" dirty="0"/>
              <a:t> </a:t>
            </a:r>
            <a:r>
              <a:rPr sz="1600" dirty="0" err="1"/>
              <a:t>toute</a:t>
            </a:r>
            <a:r>
              <a:rPr sz="1600" dirty="0"/>
              <a:t> </a:t>
            </a:r>
            <a:r>
              <a:rPr sz="1600" dirty="0" err="1"/>
              <a:t>intimité</a:t>
            </a:r>
            <a:r>
              <a:rPr sz="1600" dirty="0"/>
              <a:t> (3,67)</a:t>
            </a:r>
          </a:p>
          <a:p>
            <a:pPr rtl="0" eaLnBrk="1" hangingPunct="1">
              <a:lnSpc>
                <a:spcPct val="80000"/>
              </a:lnSpc>
            </a:pPr>
            <a:r>
              <a:rPr sz="1600" dirty="0"/>
              <a:t>	</a:t>
            </a:r>
            <a:r>
              <a:rPr sz="1600" dirty="0" err="1"/>
              <a:t>Garder</a:t>
            </a:r>
            <a:r>
              <a:rPr sz="1600" dirty="0"/>
              <a:t> la </a:t>
            </a:r>
            <a:r>
              <a:rPr sz="1600" dirty="0" err="1"/>
              <a:t>maison</a:t>
            </a:r>
            <a:r>
              <a:rPr sz="1600" dirty="0"/>
              <a:t> </a:t>
            </a:r>
            <a:r>
              <a:rPr sz="1600" dirty="0" err="1"/>
              <a:t>propre</a:t>
            </a:r>
            <a:r>
              <a:rPr sz="1600" dirty="0"/>
              <a:t> (3,59)</a:t>
            </a:r>
          </a:p>
          <a:p>
            <a:pPr rtl="0" eaLnBrk="1" hangingPunct="1">
              <a:lnSpc>
                <a:spcPct val="80000"/>
              </a:lnSpc>
            </a:pPr>
            <a:r>
              <a:rPr sz="1600" dirty="0"/>
              <a:t>	</a:t>
            </a:r>
            <a:r>
              <a:rPr sz="1600" dirty="0" err="1"/>
              <a:t>Améliorer</a:t>
            </a:r>
            <a:r>
              <a:rPr sz="1600" dirty="0"/>
              <a:t> le sentiment de </a:t>
            </a:r>
            <a:r>
              <a:rPr sz="1600" dirty="0" err="1"/>
              <a:t>sécurité</a:t>
            </a:r>
            <a:r>
              <a:rPr sz="1600" dirty="0"/>
              <a:t> (3,56)</a:t>
            </a:r>
          </a:p>
          <a:p>
            <a:pPr rtl="0" eaLnBrk="1" hangingPunct="1">
              <a:lnSpc>
                <a:spcPct val="80000"/>
              </a:lnSpc>
            </a:pPr>
            <a:r>
              <a:rPr sz="1600" dirty="0"/>
              <a:t>	</a:t>
            </a:r>
            <a:r>
              <a:rPr sz="1600" dirty="0" err="1"/>
              <a:t>Gagner</a:t>
            </a:r>
            <a:r>
              <a:rPr sz="1600" dirty="0"/>
              <a:t> du temps (3,53)</a:t>
            </a:r>
          </a:p>
          <a:p>
            <a:pPr rtl="0" eaLnBrk="1" hangingPunct="1">
              <a:lnSpc>
                <a:spcPct val="80000"/>
              </a:lnSpc>
            </a:pPr>
            <a:r>
              <a:rPr sz="1600" dirty="0"/>
              <a:t>	</a:t>
            </a:r>
            <a:r>
              <a:rPr sz="1600" dirty="0" err="1"/>
              <a:t>Rendre</a:t>
            </a:r>
            <a:r>
              <a:rPr sz="1600" dirty="0"/>
              <a:t> la </a:t>
            </a:r>
            <a:r>
              <a:rPr sz="1600" dirty="0" err="1"/>
              <a:t>maison</a:t>
            </a:r>
            <a:r>
              <a:rPr sz="1600" dirty="0"/>
              <a:t> plus </a:t>
            </a:r>
            <a:r>
              <a:rPr sz="1600" dirty="0" err="1"/>
              <a:t>confortable</a:t>
            </a:r>
            <a:r>
              <a:rPr sz="1600" dirty="0"/>
              <a:t> (3,50)</a:t>
            </a:r>
          </a:p>
          <a:p>
            <a:pPr rtl="0" eaLnBrk="1" hangingPunct="1">
              <a:lnSpc>
                <a:spcPct val="80000"/>
              </a:lnSpc>
            </a:pPr>
            <a:r>
              <a:rPr sz="1600" dirty="0"/>
              <a:t>	</a:t>
            </a:r>
            <a:r>
              <a:rPr sz="1600" b="1" dirty="0" err="1">
                <a:solidFill>
                  <a:srgbClr val="FF0000"/>
                </a:solidFill>
              </a:rPr>
              <a:t>Réduire</a:t>
            </a:r>
            <a:r>
              <a:rPr sz="1600" b="1" dirty="0">
                <a:solidFill>
                  <a:srgbClr val="FF0000"/>
                </a:solidFill>
              </a:rPr>
              <a:t> les </a:t>
            </a:r>
            <a:r>
              <a:rPr sz="1600" b="1" dirty="0" err="1">
                <a:solidFill>
                  <a:srgbClr val="FF0000"/>
                </a:solidFill>
              </a:rPr>
              <a:t>dépenses</a:t>
            </a:r>
            <a:r>
              <a:rPr sz="1600" b="1" dirty="0">
                <a:solidFill>
                  <a:srgbClr val="FF0000"/>
                </a:solidFill>
              </a:rPr>
              <a:t> de santé du foyer (3,32)</a:t>
            </a:r>
          </a:p>
          <a:p>
            <a:pPr rtl="0" eaLnBrk="1" hangingPunct="1">
              <a:lnSpc>
                <a:spcPct val="80000"/>
              </a:lnSpc>
            </a:pPr>
            <a:r>
              <a:rPr sz="1600" dirty="0"/>
              <a:t>	</a:t>
            </a:r>
            <a:r>
              <a:rPr sz="1600" dirty="0" err="1"/>
              <a:t>Laisser</a:t>
            </a:r>
            <a:r>
              <a:rPr sz="1600" dirty="0"/>
              <a:t> un </a:t>
            </a:r>
            <a:r>
              <a:rPr sz="1600" dirty="0" err="1"/>
              <a:t>héritage</a:t>
            </a:r>
            <a:r>
              <a:rPr sz="1600" dirty="0"/>
              <a:t> aux </a:t>
            </a:r>
            <a:r>
              <a:rPr sz="1600" dirty="0" err="1"/>
              <a:t>enfants</a:t>
            </a:r>
            <a:r>
              <a:rPr sz="1600" dirty="0"/>
              <a:t> (3,16)</a:t>
            </a:r>
          </a:p>
          <a:p>
            <a:pPr rtl="0" eaLnBrk="1" hangingPunct="1">
              <a:lnSpc>
                <a:spcPct val="80000"/>
              </a:lnSpc>
            </a:pPr>
            <a:r>
              <a:rPr sz="1600" dirty="0"/>
              <a:t>	</a:t>
            </a:r>
            <a:r>
              <a:rPr sz="1600" dirty="0" err="1"/>
              <a:t>Permettre</a:t>
            </a:r>
            <a:r>
              <a:rPr sz="1600" dirty="0"/>
              <a:t> de </a:t>
            </a:r>
            <a:r>
              <a:rPr sz="1600" dirty="0" err="1"/>
              <a:t>régler</a:t>
            </a:r>
            <a:r>
              <a:rPr sz="1600" dirty="0"/>
              <a:t> les affaires </a:t>
            </a:r>
            <a:r>
              <a:rPr sz="1600" dirty="0" err="1"/>
              <a:t>familiales</a:t>
            </a:r>
            <a:r>
              <a:rPr sz="1600" dirty="0"/>
              <a:t> </a:t>
            </a:r>
            <a:r>
              <a:rPr sz="1600" dirty="0" err="1"/>
              <a:t>en</a:t>
            </a:r>
            <a:r>
              <a:rPr sz="1600" dirty="0"/>
              <a:t> </a:t>
            </a:r>
            <a:r>
              <a:rPr sz="1600" dirty="0" err="1"/>
              <a:t>privé</a:t>
            </a:r>
            <a:r>
              <a:rPr sz="1600" dirty="0"/>
              <a:t> (3,00)</a:t>
            </a:r>
          </a:p>
          <a:p>
            <a:pPr rtl="0" eaLnBrk="1" hangingPunct="1">
              <a:lnSpc>
                <a:spcPct val="80000"/>
              </a:lnSpc>
            </a:pPr>
            <a:r>
              <a:rPr sz="1600" dirty="0"/>
              <a:t>	</a:t>
            </a:r>
            <a:r>
              <a:rPr sz="1600" dirty="0" err="1"/>
              <a:t>Rendre</a:t>
            </a:r>
            <a:r>
              <a:rPr sz="1600" dirty="0"/>
              <a:t> la vie plus </a:t>
            </a:r>
            <a:r>
              <a:rPr sz="1600" dirty="0" err="1"/>
              <a:t>moderne</a:t>
            </a:r>
            <a:r>
              <a:rPr sz="1600" dirty="0"/>
              <a:t> (2,97)</a:t>
            </a:r>
          </a:p>
          <a:p>
            <a:pPr rtl="0" eaLnBrk="1" hangingPunct="1">
              <a:lnSpc>
                <a:spcPct val="80000"/>
              </a:lnSpc>
            </a:pPr>
            <a:r>
              <a:rPr sz="1600" dirty="0"/>
              <a:t>	Se </a:t>
            </a:r>
            <a:r>
              <a:rPr sz="1600" dirty="0" err="1"/>
              <a:t>sentir</a:t>
            </a:r>
            <a:r>
              <a:rPr sz="1600" dirty="0"/>
              <a:t> </a:t>
            </a:r>
            <a:r>
              <a:rPr sz="1600" dirty="0" err="1"/>
              <a:t>comme</a:t>
            </a:r>
            <a:r>
              <a:rPr sz="1600" dirty="0"/>
              <a:t> des princes (2,75)</a:t>
            </a:r>
          </a:p>
          <a:p>
            <a:pPr rtl="0" eaLnBrk="1" hangingPunct="1">
              <a:lnSpc>
                <a:spcPct val="80000"/>
              </a:lnSpc>
            </a:pPr>
            <a:r>
              <a:rPr sz="1600" dirty="0"/>
              <a:t>	</a:t>
            </a:r>
            <a:r>
              <a:rPr sz="1600" dirty="0" err="1"/>
              <a:t>Rendre</a:t>
            </a:r>
            <a:r>
              <a:rPr sz="1600" dirty="0"/>
              <a:t> la </a:t>
            </a:r>
            <a:r>
              <a:rPr sz="1600" dirty="0" err="1"/>
              <a:t>défécation</a:t>
            </a:r>
            <a:r>
              <a:rPr sz="1600" dirty="0"/>
              <a:t> plus facile pour les </a:t>
            </a:r>
            <a:r>
              <a:rPr sz="1600" dirty="0" err="1"/>
              <a:t>personnes</a:t>
            </a:r>
            <a:r>
              <a:rPr sz="1600" dirty="0"/>
              <a:t> </a:t>
            </a:r>
            <a:r>
              <a:rPr sz="1600" dirty="0" err="1"/>
              <a:t>âgées</a:t>
            </a:r>
            <a:r>
              <a:rPr sz="1600" dirty="0"/>
              <a:t> et </a:t>
            </a:r>
            <a:r>
              <a:rPr sz="1600" dirty="0" err="1"/>
              <a:t>malades</a:t>
            </a:r>
            <a:r>
              <a:rPr sz="1600" dirty="0"/>
              <a:t> (2,62)</a:t>
            </a:r>
          </a:p>
          <a:p>
            <a:pPr rtl="0" eaLnBrk="1" hangingPunct="1">
              <a:lnSpc>
                <a:spcPct val="80000"/>
              </a:lnSpc>
            </a:pPr>
            <a:r>
              <a:rPr sz="1600" dirty="0"/>
              <a:t>	</a:t>
            </a:r>
            <a:r>
              <a:rPr sz="1600" b="1" dirty="0">
                <a:solidFill>
                  <a:srgbClr val="FF0000"/>
                </a:solidFill>
              </a:rPr>
              <a:t>Pour la santé (mention </a:t>
            </a:r>
            <a:r>
              <a:rPr sz="1600" b="1" dirty="0" err="1">
                <a:solidFill>
                  <a:srgbClr val="FF0000"/>
                </a:solidFill>
              </a:rPr>
              <a:t>spontanée</a:t>
            </a:r>
            <a:r>
              <a:rPr sz="1600" b="1" dirty="0">
                <a:solidFill>
                  <a:srgbClr val="FF0000"/>
                </a:solidFill>
              </a:rPr>
              <a:t>) (1,27)</a:t>
            </a:r>
          </a:p>
          <a:p>
            <a:pPr rtl="0" eaLnBrk="1" hangingPunct="1">
              <a:lnSpc>
                <a:spcPct val="80000"/>
              </a:lnSpc>
            </a:pPr>
            <a:r>
              <a:rPr sz="1600" dirty="0"/>
              <a:t>	Augmenter le </a:t>
            </a:r>
            <a:r>
              <a:rPr sz="1600" dirty="0" err="1"/>
              <a:t>loyer</a:t>
            </a:r>
            <a:r>
              <a:rPr sz="1600" dirty="0"/>
              <a:t> de mon </a:t>
            </a:r>
            <a:r>
              <a:rPr sz="1600" dirty="0" err="1"/>
              <a:t>logement</a:t>
            </a:r>
            <a:r>
              <a:rPr sz="1600" dirty="0"/>
              <a:t> (1,17)</a:t>
            </a:r>
          </a:p>
          <a:p>
            <a:pPr eaLnBrk="1" hangingPunct="1">
              <a:lnSpc>
                <a:spcPct val="80000"/>
              </a:lnSpc>
            </a:pPr>
            <a:endParaRPr lang="en-GB" sz="1000" dirty="0" smtClean="0"/>
          </a:p>
          <a:p>
            <a:pPr algn="r" rtl="0" eaLnBrk="1" hangingPunct="1">
              <a:lnSpc>
                <a:spcPct val="80000"/>
              </a:lnSpc>
              <a:buFontTx/>
              <a:buNone/>
            </a:pPr>
            <a:r>
              <a:rPr sz="1200" dirty="0"/>
              <a:t>Source: </a:t>
            </a:r>
            <a:r>
              <a:rPr sz="1200" dirty="0" err="1"/>
              <a:t>thèse</a:t>
            </a:r>
            <a:r>
              <a:rPr sz="1200" dirty="0"/>
              <a:t> de </a:t>
            </a:r>
            <a:r>
              <a:rPr sz="1200" dirty="0" err="1"/>
              <a:t>doctorat</a:t>
            </a:r>
            <a:r>
              <a:rPr sz="1200" dirty="0"/>
              <a:t> de Jenkins MW, 1999, </a:t>
            </a:r>
            <a:r>
              <a:rPr sz="1200" dirty="0" err="1"/>
              <a:t>Université</a:t>
            </a:r>
            <a:r>
              <a:rPr sz="1200" dirty="0"/>
              <a:t> de </a:t>
            </a:r>
            <a:r>
              <a:rPr sz="1200" dirty="0" err="1"/>
              <a:t>Californie</a:t>
            </a:r>
            <a:r>
              <a:rPr sz="1200" dirty="0"/>
              <a:t> Davis, </a:t>
            </a:r>
            <a:r>
              <a:rPr sz="1200" dirty="0" err="1"/>
              <a:t>Génie</a:t>
            </a:r>
            <a:r>
              <a:rPr sz="1200" dirty="0"/>
              <a:t> civil</a:t>
            </a:r>
          </a:p>
        </p:txBody>
      </p:sp>
    </p:spTree>
    <p:extLst>
      <p:ext uri="{BB962C8B-B14F-4D97-AF65-F5344CB8AC3E}">
        <p14:creationId xmlns:p14="http://schemas.microsoft.com/office/powerpoint/2010/main" val="762586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_PowerPoint Presentat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Presentation.pot</Template>
  <TotalTime>524</TotalTime>
  <Words>152</Words>
  <Application>Microsoft Office PowerPoint</Application>
  <PresentationFormat>On-screen Show (4:3)</PresentationFormat>
  <Paragraphs>75</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Calibri</vt:lpstr>
      <vt:lpstr>Template_PowerPoint Presentation</vt:lpstr>
      <vt:lpstr>PowerPoint Presentation</vt:lpstr>
      <vt:lpstr>PowerPoint Presentation</vt:lpstr>
      <vt:lpstr>Promotion de l’assainissement</vt:lpstr>
      <vt:lpstr>Bénéfices des latrines  320 familles en milieu rural au Bénin.</vt:lpstr>
    </vt:vector>
  </TitlesOfParts>
  <Company>CMH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CAWST</dc:creator>
  <cp:lastModifiedBy>Andrea Roach</cp:lastModifiedBy>
  <cp:revision>59</cp:revision>
  <dcterms:created xsi:type="dcterms:W3CDTF">2010-03-19T16:16:47Z</dcterms:created>
  <dcterms:modified xsi:type="dcterms:W3CDTF">2014-12-29T05:56:26Z</dcterms:modified>
</cp:coreProperties>
</file>