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6"/>
  </p:notesMasterIdLst>
  <p:sldIdLst>
    <p:sldId id="305" r:id="rId2"/>
    <p:sldId id="304" r:id="rId3"/>
    <p:sldId id="289" r:id="rId4"/>
    <p:sldId id="302"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elert" initials="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429" autoAdjust="0"/>
  </p:normalViewPr>
  <p:slideViewPr>
    <p:cSldViewPr snapToGrid="0">
      <p:cViewPr varScale="1">
        <p:scale>
          <a:sx n="67" d="100"/>
          <a:sy n="67" d="100"/>
        </p:scale>
        <p:origin x="1906"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109" charset="0"/>
                <a:ea typeface="Arial" pitchFamily="-109" charset="0"/>
                <a:cs typeface="Arial" pitchFamily="-109"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D0A5049D-9F4D-4F2D-8E8D-58922C1D1860}" type="datetime1">
              <a:rPr lang="en-US"/>
              <a:pPr>
                <a:defRPr/>
              </a:pPr>
              <a:t>12/28/2014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109" charset="0"/>
                <a:ea typeface="Arial" pitchFamily="-109" charset="0"/>
                <a:cs typeface="Arial" pitchFamily="-109"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008A54D-09C8-4156-8D3E-DE483C7290AD}" type="slidenum">
              <a:rPr lang="en-US"/>
              <a:pPr/>
              <a:t>‹#›</a:t>
            </a:fld>
            <a:endParaRPr lang="en-US"/>
          </a:p>
        </p:txBody>
      </p:sp>
    </p:spTree>
    <p:extLst>
      <p:ext uri="{BB962C8B-B14F-4D97-AF65-F5344CB8AC3E}">
        <p14:creationId xmlns:p14="http://schemas.microsoft.com/office/powerpoint/2010/main" val="398631534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baseline="0"/>
              <a:t>Demandez aux participants s'ils sont surpris par ces réponses.</a:t>
            </a:r>
          </a:p>
        </p:txBody>
      </p:sp>
      <p:sp>
        <p:nvSpPr>
          <p:cNvPr id="4" name="Slide Number Placeholder 3"/>
          <p:cNvSpPr>
            <a:spLocks noGrp="1"/>
          </p:cNvSpPr>
          <p:nvPr>
            <p:ph type="sldNum" sz="quarter" idx="10"/>
          </p:nvPr>
        </p:nvSpPr>
        <p:spPr/>
        <p:txBody>
          <a:bodyPr/>
          <a:lstStyle/>
          <a:p>
            <a:pPr rtl="0"/>
            <a:fld id="{09066FFA-8FD5-4FEE-8472-514493528C35}" type="slidenum">
              <a:rPr/>
              <a:t>4</a:t>
            </a:fld>
            <a:endParaRPr/>
          </a:p>
        </p:txBody>
      </p:sp>
    </p:spTree>
    <p:extLst>
      <p:ext uri="{BB962C8B-B14F-4D97-AF65-F5344CB8AC3E}">
        <p14:creationId xmlns:p14="http://schemas.microsoft.com/office/powerpoint/2010/main" val="2787531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8348663" y="6245225"/>
            <a:ext cx="338137" cy="476250"/>
          </a:xfrm>
        </p:spPr>
        <p:txBody>
          <a:bodyPr/>
          <a:lstStyle>
            <a:lvl1pPr>
              <a:defRPr/>
            </a:lvl1pPr>
          </a:lstStyle>
          <a:p>
            <a:fld id="{B6788843-B78F-4F7B-B413-452F8CA8C308}" type="slidenum">
              <a:rPr lang="en-US"/>
              <a:pPr/>
              <a:t>‹#›</a:t>
            </a:fld>
            <a:endParaRPr lang="en-US"/>
          </a:p>
        </p:txBody>
      </p:sp>
    </p:spTree>
    <p:extLst>
      <p:ext uri="{BB962C8B-B14F-4D97-AF65-F5344CB8AC3E}">
        <p14:creationId xmlns:p14="http://schemas.microsoft.com/office/powerpoint/2010/main" val="744683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0EDE4F9-9E2F-4188-A347-66DB0C635311}" type="slidenum">
              <a:rPr lang="en-US"/>
              <a:pPr/>
              <a:t>‹#›</a:t>
            </a:fld>
            <a:endParaRPr lang="en-US"/>
          </a:p>
        </p:txBody>
      </p:sp>
    </p:spTree>
    <p:extLst>
      <p:ext uri="{BB962C8B-B14F-4D97-AF65-F5344CB8AC3E}">
        <p14:creationId xmlns:p14="http://schemas.microsoft.com/office/powerpoint/2010/main" val="1169734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88C466F-B978-43E0-BFA6-41B46FA020FE}" type="slidenum">
              <a:rPr lang="en-US"/>
              <a:pPr/>
              <a:t>‹#›</a:t>
            </a:fld>
            <a:endParaRPr lang="en-US"/>
          </a:p>
        </p:txBody>
      </p:sp>
    </p:spTree>
    <p:extLst>
      <p:ext uri="{BB962C8B-B14F-4D97-AF65-F5344CB8AC3E}">
        <p14:creationId xmlns:p14="http://schemas.microsoft.com/office/powerpoint/2010/main" val="174579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8264525" y="6245225"/>
            <a:ext cx="422275" cy="476250"/>
          </a:xfrm>
        </p:spPr>
        <p:txBody>
          <a:bodyPr/>
          <a:lstStyle>
            <a:lvl1pPr>
              <a:defRPr/>
            </a:lvl1pPr>
          </a:lstStyle>
          <a:p>
            <a:fld id="{3D556FCE-E6F8-418C-BBBA-8D4EAC6EDA62}" type="slidenum">
              <a:rPr lang="en-US"/>
              <a:pPr/>
              <a:t>‹#›</a:t>
            </a:fld>
            <a:endParaRPr lang="en-US"/>
          </a:p>
        </p:txBody>
      </p:sp>
    </p:spTree>
    <p:extLst>
      <p:ext uri="{BB962C8B-B14F-4D97-AF65-F5344CB8AC3E}">
        <p14:creationId xmlns:p14="http://schemas.microsoft.com/office/powerpoint/2010/main" val="1318697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A05DB83-7597-4954-9238-CD43A91DC6D4}" type="slidenum">
              <a:rPr lang="en-US"/>
              <a:pPr/>
              <a:t>‹#›</a:t>
            </a:fld>
            <a:endParaRPr lang="en-US"/>
          </a:p>
        </p:txBody>
      </p:sp>
    </p:spTree>
    <p:extLst>
      <p:ext uri="{BB962C8B-B14F-4D97-AF65-F5344CB8AC3E}">
        <p14:creationId xmlns:p14="http://schemas.microsoft.com/office/powerpoint/2010/main" val="1024212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6CD574F-4256-4C3F-93C7-B49050590DF2}" type="slidenum">
              <a:rPr lang="en-US"/>
              <a:pPr/>
              <a:t>‹#›</a:t>
            </a:fld>
            <a:endParaRPr lang="en-US"/>
          </a:p>
        </p:txBody>
      </p:sp>
    </p:spTree>
    <p:extLst>
      <p:ext uri="{BB962C8B-B14F-4D97-AF65-F5344CB8AC3E}">
        <p14:creationId xmlns:p14="http://schemas.microsoft.com/office/powerpoint/2010/main" val="216003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A0B5FA2-6BBD-4A5C-8D8B-4CF742A98110}" type="slidenum">
              <a:rPr lang="en-US"/>
              <a:pPr/>
              <a:t>‹#›</a:t>
            </a:fld>
            <a:endParaRPr lang="en-US"/>
          </a:p>
        </p:txBody>
      </p:sp>
    </p:spTree>
    <p:extLst>
      <p:ext uri="{BB962C8B-B14F-4D97-AF65-F5344CB8AC3E}">
        <p14:creationId xmlns:p14="http://schemas.microsoft.com/office/powerpoint/2010/main" val="124773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A46F3A7-31E5-4DCB-809C-5D7B73C7ACF1}" type="slidenum">
              <a:rPr lang="en-US"/>
              <a:pPr/>
              <a:t>‹#›</a:t>
            </a:fld>
            <a:endParaRPr lang="en-US"/>
          </a:p>
        </p:txBody>
      </p:sp>
    </p:spTree>
    <p:extLst>
      <p:ext uri="{BB962C8B-B14F-4D97-AF65-F5344CB8AC3E}">
        <p14:creationId xmlns:p14="http://schemas.microsoft.com/office/powerpoint/2010/main" val="4229174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93475D16-677F-4D91-992F-9D67AB17F2DB}" type="slidenum">
              <a:rPr lang="en-US"/>
              <a:pPr/>
              <a:t>‹#›</a:t>
            </a:fld>
            <a:endParaRPr lang="en-US"/>
          </a:p>
        </p:txBody>
      </p:sp>
    </p:spTree>
    <p:extLst>
      <p:ext uri="{BB962C8B-B14F-4D97-AF65-F5344CB8AC3E}">
        <p14:creationId xmlns:p14="http://schemas.microsoft.com/office/powerpoint/2010/main" val="426510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9251208-FE90-45D4-8D96-BB03D2A8F130}" type="slidenum">
              <a:rPr lang="en-US"/>
              <a:pPr/>
              <a:t>‹#›</a:t>
            </a:fld>
            <a:endParaRPr lang="en-US"/>
          </a:p>
        </p:txBody>
      </p:sp>
    </p:spTree>
    <p:extLst>
      <p:ext uri="{BB962C8B-B14F-4D97-AF65-F5344CB8AC3E}">
        <p14:creationId xmlns:p14="http://schemas.microsoft.com/office/powerpoint/2010/main" val="3333615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CF96D3-D532-4AF4-B1A2-47AD7D5A3DE7}" type="slidenum">
              <a:rPr lang="en-US"/>
              <a:pPr/>
              <a:t>‹#›</a:t>
            </a:fld>
            <a:endParaRPr lang="en-US"/>
          </a:p>
        </p:txBody>
      </p:sp>
    </p:spTree>
    <p:extLst>
      <p:ext uri="{BB962C8B-B14F-4D97-AF65-F5344CB8AC3E}">
        <p14:creationId xmlns:p14="http://schemas.microsoft.com/office/powerpoint/2010/main" val="4198202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9" charset="0"/>
                <a:cs typeface="Arial" pitchFamily="-109"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9" charset="0"/>
                <a:cs typeface="Arial" pitchFamily="-109"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CDBC3B9-EBAE-47B4-ACAF-C0E9D8FDAA1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2pPr>
      <a:lvl3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3pPr>
      <a:lvl4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4pPr>
      <a:lvl5pPr algn="ctr" rtl="0" eaLnBrk="0" fontAlgn="base" hangingPunct="0">
        <a:spcBef>
          <a:spcPct val="0"/>
        </a:spcBef>
        <a:spcAft>
          <a:spcPct val="0"/>
        </a:spcAft>
        <a:defRPr sz="4400">
          <a:solidFill>
            <a:schemeClr val="tx2"/>
          </a:solidFill>
          <a:latin typeface="Arial" pitchFamily="-109" charset="0"/>
          <a:ea typeface="Arial" pitchFamily="-109" charset="0"/>
          <a:cs typeface="Arial" pitchFamily="-109" charset="0"/>
        </a:defRPr>
      </a:lvl5pPr>
      <a:lvl6pPr marL="4572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6pPr>
      <a:lvl7pPr marL="9144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7pPr>
      <a:lvl8pPr marL="13716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8pPr>
      <a:lvl9pPr marL="1828800" algn="ctr" rtl="0" fontAlgn="base">
        <a:spcBef>
          <a:spcPct val="0"/>
        </a:spcBef>
        <a:spcAft>
          <a:spcPct val="0"/>
        </a:spcAft>
        <a:defRPr sz="4400">
          <a:solidFill>
            <a:schemeClr val="tx2"/>
          </a:solidFill>
          <a:latin typeface="Arial" pitchFamily="-109" charset="0"/>
          <a:ea typeface="Arial" pitchFamily="-109" charset="0"/>
          <a:cs typeface="Arial"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fr-FR" sz="1100" dirty="0" smtClean="0"/>
          </a:p>
          <a:p>
            <a:pPr algn="ctr" rtl="0">
              <a:tabLst>
                <a:tab pos="1196975" algn="l"/>
              </a:tabLst>
            </a:pPr>
            <a:r>
              <a:rPr lang="fr-FR" sz="1100" dirty="0" smtClean="0"/>
              <a:t>12, 2916 – </a:t>
            </a:r>
            <a:r>
              <a:rPr lang="fr-FR" sz="1100" dirty="0" err="1" smtClean="0"/>
              <a:t>5</a:t>
            </a:r>
            <a:r>
              <a:rPr lang="fr-FR" sz="1100" baseline="30000" dirty="0" err="1" smtClean="0"/>
              <a:t>th</a:t>
            </a:r>
            <a:r>
              <a:rPr lang="fr-FR" sz="1100" dirty="0" smtClean="0"/>
              <a:t> Avenue</a:t>
            </a:r>
          </a:p>
          <a:p>
            <a:pPr algn="ctr" rtl="0">
              <a:tabLst>
                <a:tab pos="1196975" algn="l"/>
              </a:tabLst>
            </a:pPr>
            <a:r>
              <a:rPr lang="fr-FR" sz="1100" dirty="0" smtClean="0"/>
              <a:t>Calgary, Alberta, </a:t>
            </a:r>
            <a:r>
              <a:rPr lang="fr-FR" sz="1100" dirty="0" err="1" smtClean="0"/>
              <a:t>T2A</a:t>
            </a:r>
            <a:r>
              <a:rPr lang="fr-FR" sz="1100" dirty="0" smtClean="0"/>
              <a:t> </a:t>
            </a:r>
            <a:r>
              <a:rPr lang="fr-FR" sz="1100" dirty="0" err="1" smtClean="0"/>
              <a:t>6K4</a:t>
            </a:r>
            <a:r>
              <a:rPr lang="fr-FR" sz="1100" dirty="0" smtClean="0"/>
              <a:t>, Canada</a:t>
            </a:r>
          </a:p>
          <a:p>
            <a:pPr algn="ctr" rtl="0">
              <a:tabLst>
                <a:tab pos="1196975" algn="l"/>
              </a:tabLst>
            </a:pPr>
            <a:r>
              <a:rPr lang="fr-FR" sz="1100" dirty="0" smtClean="0"/>
              <a:t>Tél : + 1 (403) 243-3285, Fax : + 1 (403) 243-6199</a:t>
            </a:r>
          </a:p>
          <a:p>
            <a:pPr algn="ctr" rtl="0">
              <a:tabLst>
                <a:tab pos="1196975" algn="l"/>
              </a:tabLst>
            </a:pPr>
            <a:r>
              <a:rPr lang="fr-FR" sz="1100" dirty="0" smtClean="0"/>
              <a:t>E-mail : cawst@cawst.org, Site web : </a:t>
            </a:r>
            <a:r>
              <a:rPr lang="fr-FR" sz="1100" dirty="0" smtClean="0">
                <a:hlinkClick r:id="rId3"/>
              </a:rPr>
              <a:t>www.cawst.org</a:t>
            </a:r>
          </a:p>
          <a:p>
            <a:pPr algn="ctr">
              <a:tabLst>
                <a:tab pos="1196975" algn="l"/>
              </a:tabLst>
            </a:pPr>
            <a:endParaRPr lang="fr-FR" sz="1100" dirty="0" smtClean="0"/>
          </a:p>
          <a:p>
            <a:pPr rtl="0"/>
            <a:r>
              <a:rPr lang="fr-FR" sz="800" dirty="0" smtClean="0"/>
              <a:t>CAWST (Centre for </a:t>
            </a:r>
            <a:r>
              <a:rPr lang="fr-FR" sz="800" dirty="0" err="1" smtClean="0"/>
              <a:t>Affordable</a:t>
            </a:r>
            <a:r>
              <a:rPr lang="fr-FR" sz="800" dirty="0" smtClean="0"/>
              <a:t> Water and </a:t>
            </a:r>
            <a:r>
              <a:rPr lang="fr-FR" sz="800" dirty="0" err="1" smtClean="0"/>
              <a:t>Sanitation</a:t>
            </a:r>
            <a:r>
              <a:rPr lang="fr-FR" sz="800" dirty="0" smtClean="0"/>
              <a:t> </a:t>
            </a:r>
            <a:r>
              <a:rPr lang="fr-FR" sz="800" dirty="0" err="1" smtClean="0"/>
              <a:t>Technology</a:t>
            </a:r>
            <a:r>
              <a:rPr lang="fr-FR" sz="800" dirty="0" smtClean="0"/>
              <a:t> - Centre pour les Technologies d'Eau et Assainissement à Faible Coût) est un organisme à but non lucratif proposant des services de formation et de conseil aux organisations qui travaillent directement avec les populations des pays en développement n'ayant pas accès à l'eau potable et à un assainissement de base.</a:t>
            </a:r>
          </a:p>
          <a:p>
            <a:pPr rtl="0"/>
            <a:r>
              <a:rPr lang="fr-FR" sz="800" dirty="0" smtClean="0"/>
              <a:t> </a:t>
            </a:r>
          </a:p>
          <a:p>
            <a:pPr rtl="0"/>
            <a:r>
              <a:rPr lang="fr-FR" sz="800" dirty="0" smtClean="0"/>
              <a:t>L'une des stratégies fondamentales de CAWST est de diffuser ces connaissances concernant l'eau, afin d'en faire un savoir courant. Ceci peut être réalisé, en partie, par le développement et la distribution gratuite de matériels d'éducation dans le but d'augmenter la disponibilité de l'information pour ceux qui en ont le plus besoin.</a:t>
            </a:r>
          </a:p>
          <a:p>
            <a:pPr rtl="0"/>
            <a:r>
              <a:rPr lang="fr-FR" sz="800" dirty="0" smtClean="0"/>
              <a:t> </a:t>
            </a:r>
          </a:p>
          <a:p>
            <a:pPr rtl="0"/>
            <a:r>
              <a:rPr lang="fr-FR" sz="800" dirty="0" smtClean="0"/>
              <a:t>Le contenu de ce document est libre et sous licence Creative Commons Attribution Works 3.0 Unported. Pour voir une copie de cette autorisation, veuillez visiter : http://creativecommons.org/licenses/by/3.0, ou écrivez à Creative Commons : 171 Second Street, Suite 300, San Francisco, </a:t>
            </a:r>
            <a:r>
              <a:rPr lang="fr-FR" sz="800" dirty="0" err="1" smtClean="0"/>
              <a:t>California</a:t>
            </a:r>
            <a:r>
              <a:rPr lang="fr-FR" sz="800" dirty="0" smtClean="0"/>
              <a:t> 94105, USA. </a:t>
            </a:r>
          </a:p>
          <a:p>
            <a:pPr rtl="0"/>
            <a:r>
              <a:rPr lang="fr-FR" sz="800" dirty="0" smtClean="0"/>
              <a:t> </a:t>
            </a:r>
          </a:p>
          <a:p>
            <a:pPr rtl="0"/>
            <a:r>
              <a:rPr lang="fr-FR" sz="800" dirty="0" smtClean="0"/>
              <a:t>		Vous êtes libre de :</a:t>
            </a:r>
          </a:p>
          <a:p>
            <a:pPr marL="2000250" lvl="4" indent="-171450" rtl="0">
              <a:buFont typeface="Arial" pitchFamily="34" charset="0"/>
              <a:buChar char="•"/>
            </a:pPr>
            <a:r>
              <a:rPr lang="fr-FR" sz="800" dirty="0" smtClean="0"/>
              <a:t>Partager - copier, distribuer et transmettre ce document.</a:t>
            </a:r>
          </a:p>
          <a:p>
            <a:pPr marL="2000250" lvl="4" indent="-171450" rtl="0">
              <a:buFont typeface="Arial" pitchFamily="34" charset="0"/>
              <a:buChar char="•"/>
            </a:pPr>
            <a:r>
              <a:rPr lang="fr-FR" sz="800" dirty="0" smtClean="0"/>
              <a:t>Modifier – adapter de document</a:t>
            </a:r>
          </a:p>
          <a:p>
            <a:pPr rtl="0"/>
            <a:r>
              <a:rPr lang="fr-FR" sz="800" dirty="0" smtClean="0"/>
              <a:t> </a:t>
            </a:r>
          </a:p>
          <a:p>
            <a:pPr rtl="0"/>
            <a:r>
              <a:rPr lang="fr-FR" sz="800" dirty="0" smtClean="0"/>
              <a:t>		Sous les conditions suivantes :</a:t>
            </a:r>
          </a:p>
          <a:p>
            <a:pPr marL="2000250" lvl="4" indent="-171450" rtl="0">
              <a:buFont typeface="Arial" pitchFamily="34" charset="0"/>
              <a:buChar char="•"/>
            </a:pPr>
            <a:r>
              <a:rPr lang="fr-FR" sz="800" dirty="0" smtClean="0"/>
              <a:t>Indication de la source. Vous devez indiquer que CAWST est l'auteur original de ce document. Veuillez aussi inclure notre site internet : www.cawst.org</a:t>
            </a:r>
          </a:p>
          <a:p>
            <a:pPr algn="ctr">
              <a:tabLst>
                <a:tab pos="1196975" algn="l"/>
              </a:tabLst>
            </a:pPr>
            <a:endParaRPr lang="fr-FR" sz="800" dirty="0" smtClean="0"/>
          </a:p>
          <a:p>
            <a:pPr rtl="0">
              <a:tabLst>
                <a:tab pos="1196975" algn="l"/>
              </a:tabLst>
            </a:pPr>
            <a:r>
              <a:rPr lang="fr-FR" sz="800" dirty="0" smtClean="0"/>
              <a:t>CAWST publiera périodiquement des mises à jour de ce document. Pour cette raison, nous ne recommandons pas que vous proposiez ce document en téléchargement sur votre site web.</a:t>
            </a:r>
          </a:p>
          <a:p>
            <a:pPr>
              <a:tabLst>
                <a:tab pos="1196975" algn="l"/>
              </a:tabLst>
            </a:pPr>
            <a:endParaRPr lang="fr-FR" sz="8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rtl="0"/>
            <a:r>
              <a:rPr lang="fr-FR" sz="900" b="1" dirty="0" smtClean="0"/>
              <a:t>CAWST et ses administrateurs, employés, entrepreneurs et bénévoles n'assument aucune responsabilité et ne donnent aucune garantie en ce qui concerne les résultats qui peuvent être obtenus de l'utilisation des informations fournies.</a:t>
            </a:r>
            <a:endParaRPr lang="fr-FR" sz="900" b="1"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130491"/>
            <a:ext cx="5328592" cy="2031325"/>
          </a:xfrm>
          <a:prstGeom prst="rect">
            <a:avLst/>
          </a:prstGeom>
          <a:noFill/>
          <a:ln w="15875">
            <a:solidFill>
              <a:schemeClr val="tx1"/>
            </a:solidFill>
          </a:ln>
        </p:spPr>
        <p:txBody>
          <a:bodyPr wrap="square" rtlCol="0">
            <a:spAutoFit/>
          </a:bodyPr>
          <a:lstStyle/>
          <a:p>
            <a:pPr rtl="0"/>
            <a:r>
              <a:rPr lang="fr-FR" sz="1600" b="1" dirty="0" smtClean="0"/>
              <a:t> </a:t>
            </a:r>
            <a:r>
              <a:rPr lang="fr-FR" sz="1050" b="1" dirty="0" smtClean="0"/>
              <a:t> Tenez-vous informé et obtenez du support :</a:t>
            </a:r>
          </a:p>
          <a:p>
            <a:pPr marL="3028950" lvl="6" indent="-285750" rtl="0">
              <a:buFont typeface="Arial" pitchFamily="34" charset="0"/>
              <a:buChar char="•"/>
            </a:pPr>
            <a:r>
              <a:rPr lang="fr-FR" sz="1050" dirty="0" smtClean="0"/>
              <a:t>Dernières mises à jour de ce document :</a:t>
            </a:r>
          </a:p>
          <a:p>
            <a:pPr marL="3028950" lvl="6" indent="-285750" rtl="0">
              <a:buFont typeface="Arial" pitchFamily="34" charset="0"/>
              <a:buChar char="•"/>
            </a:pPr>
            <a:r>
              <a:rPr lang="fr-FR" sz="1050" dirty="0" smtClean="0"/>
              <a:t>Autres ressources sur les formations et les ateliers</a:t>
            </a:r>
          </a:p>
          <a:p>
            <a:pPr marL="3028950" lvl="6" indent="-285750" rtl="0">
              <a:buFont typeface="Arial" pitchFamily="34" charset="0"/>
              <a:buChar char="•"/>
            </a:pPr>
            <a:r>
              <a:rPr lang="fr-FR" sz="1050" dirty="0" smtClean="0"/>
              <a:t>Support pour l'utilisation de ce document dans votre travail</a:t>
            </a:r>
          </a:p>
          <a:p>
            <a:pPr rtl="0"/>
            <a:r>
              <a:rPr lang="fr-FR" sz="1050" dirty="0" smtClean="0"/>
              <a:t> </a:t>
            </a:r>
          </a:p>
          <a:p>
            <a:pPr rtl="0"/>
            <a:r>
              <a:rPr lang="fr-FR" sz="1050" i="1" dirty="0" smtClean="0"/>
              <a:t>CAWST fournit un tutorat et</a:t>
            </a:r>
          </a:p>
          <a:p>
            <a:pPr rtl="0"/>
            <a:r>
              <a:rPr lang="fr-FR" sz="1050" i="1" dirty="0" smtClean="0"/>
              <a:t>un accompagnement lors de la mise en œuvre de ses enseignements</a:t>
            </a:r>
          </a:p>
          <a:p>
            <a:pPr rtl="0"/>
            <a:r>
              <a:rPr lang="fr-FR" sz="1050" i="1" dirty="0" smtClean="0"/>
              <a:t>et outils de formation.</a:t>
            </a:r>
            <a:endParaRPr lang="fr-FR" sz="1050" i="1"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0278" y="4454183"/>
            <a:ext cx="4146699" cy="1383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rtl="0">
              <a:defRPr/>
            </a:pPr>
            <a:fld id="{CDBD6EE5-3F69-4B26-91EE-D3136B30152B}" type="slidenum">
              <a:rPr/>
              <a:pPr rtl="0">
                <a:defRPr/>
              </a:pPr>
              <a:t>1</a:t>
            </a:fld>
            <a:endParaRPr/>
          </a:p>
        </p:txBody>
      </p:sp>
    </p:spTree>
    <p:extLst>
      <p:ext uri="{BB962C8B-B14F-4D97-AF65-F5344CB8AC3E}">
        <p14:creationId xmlns:p14="http://schemas.microsoft.com/office/powerpoint/2010/main" val="4188574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58888" y="1484313"/>
            <a:ext cx="6902132" cy="4228850"/>
          </a:xfrm>
          <a:prstGeom prst="rect">
            <a:avLst/>
          </a:prstGeom>
        </p:spPr>
        <p:txBody>
          <a:bodyPr wrap="square">
            <a:spAutoFit/>
          </a:bodyPr>
          <a:lstStyle/>
          <a:p>
            <a:pPr algn="ctr" rtl="0">
              <a:spcBef>
                <a:spcPct val="20000"/>
              </a:spcBef>
              <a:defRPr/>
            </a:pPr>
            <a:r>
              <a:rPr sz="3200" kern="0" dirty="0" err="1">
                <a:solidFill>
                  <a:srgbClr val="000000"/>
                </a:solidFill>
                <a:latin typeface="Arial"/>
                <a:ea typeface="+mn-ea"/>
                <a:cs typeface="Arial"/>
              </a:rPr>
              <a:t>Cette</a:t>
            </a:r>
            <a:r>
              <a:rPr sz="3200" kern="0" dirty="0">
                <a:solidFill>
                  <a:srgbClr val="000000"/>
                </a:solidFill>
                <a:latin typeface="Arial"/>
                <a:ea typeface="+mn-ea"/>
                <a:cs typeface="Arial"/>
              </a:rPr>
              <a:t> </a:t>
            </a:r>
            <a:r>
              <a:rPr sz="3200" kern="0" dirty="0" err="1">
                <a:solidFill>
                  <a:srgbClr val="000000"/>
                </a:solidFill>
                <a:latin typeface="Arial"/>
                <a:ea typeface="+mn-ea"/>
                <a:cs typeface="Arial"/>
              </a:rPr>
              <a:t>présentation</a:t>
            </a:r>
            <a:r>
              <a:rPr sz="3200" kern="0" dirty="0">
                <a:solidFill>
                  <a:srgbClr val="000000"/>
                </a:solidFill>
                <a:latin typeface="Arial"/>
                <a:ea typeface="+mn-ea"/>
                <a:cs typeface="Arial"/>
              </a:rPr>
              <a:t> </a:t>
            </a:r>
            <a:r>
              <a:rPr sz="3200" kern="0" dirty="0" err="1">
                <a:solidFill>
                  <a:srgbClr val="000000"/>
                </a:solidFill>
                <a:latin typeface="Arial"/>
                <a:ea typeface="+mn-ea"/>
                <a:cs typeface="Arial"/>
              </a:rPr>
              <a:t>est</a:t>
            </a:r>
            <a:r>
              <a:rPr sz="3200" kern="0" dirty="0">
                <a:solidFill>
                  <a:srgbClr val="000000"/>
                </a:solidFill>
                <a:latin typeface="Arial"/>
                <a:ea typeface="+mn-ea"/>
                <a:cs typeface="Arial"/>
              </a:rPr>
              <a:t> </a:t>
            </a:r>
            <a:r>
              <a:rPr sz="3200" kern="0" dirty="0" err="1">
                <a:solidFill>
                  <a:srgbClr val="000000"/>
                </a:solidFill>
                <a:latin typeface="Arial"/>
                <a:ea typeface="+mn-ea"/>
                <a:cs typeface="Arial"/>
              </a:rPr>
              <a:t>liée</a:t>
            </a:r>
            <a:r>
              <a:rPr sz="3200" kern="0" dirty="0">
                <a:solidFill>
                  <a:srgbClr val="000000"/>
                </a:solidFill>
                <a:latin typeface="Arial"/>
                <a:ea typeface="+mn-ea"/>
                <a:cs typeface="Arial"/>
              </a:rPr>
              <a:t> au plan de </a:t>
            </a:r>
            <a:r>
              <a:rPr sz="3200" kern="0" dirty="0" err="1">
                <a:solidFill>
                  <a:srgbClr val="000000"/>
                </a:solidFill>
                <a:latin typeface="Arial"/>
                <a:ea typeface="+mn-ea"/>
                <a:cs typeface="Arial"/>
              </a:rPr>
              <a:t>cours</a:t>
            </a:r>
            <a:r>
              <a:rPr sz="3200" kern="0" dirty="0">
                <a:solidFill>
                  <a:srgbClr val="000000"/>
                </a:solidFill>
                <a:latin typeface="Arial"/>
                <a:ea typeface="+mn-ea"/>
                <a:cs typeface="Arial"/>
              </a:rPr>
              <a:t> n° 21 : " </a:t>
            </a:r>
            <a:r>
              <a:rPr sz="3200" kern="0" dirty="0" err="1">
                <a:solidFill>
                  <a:srgbClr val="000000"/>
                </a:solidFill>
                <a:latin typeface="Arial"/>
                <a:ea typeface="+mn-ea"/>
                <a:cs typeface="Arial"/>
              </a:rPr>
              <a:t>Changement</a:t>
            </a:r>
            <a:r>
              <a:rPr sz="3200" kern="0" dirty="0">
                <a:solidFill>
                  <a:srgbClr val="000000"/>
                </a:solidFill>
                <a:latin typeface="Arial"/>
                <a:ea typeface="+mn-ea"/>
                <a:cs typeface="Arial"/>
              </a:rPr>
              <a:t> de </a:t>
            </a:r>
            <a:r>
              <a:rPr sz="3200" kern="0" dirty="0" err="1">
                <a:solidFill>
                  <a:srgbClr val="000000"/>
                </a:solidFill>
                <a:latin typeface="Arial"/>
                <a:ea typeface="+mn-ea"/>
                <a:cs typeface="Arial"/>
              </a:rPr>
              <a:t>comportement</a:t>
            </a:r>
            <a:r>
              <a:rPr sz="3200" kern="0" dirty="0">
                <a:solidFill>
                  <a:srgbClr val="000000"/>
                </a:solidFill>
                <a:latin typeface="Arial"/>
                <a:ea typeface="+mn-ea"/>
                <a:cs typeface="Arial"/>
              </a:rPr>
              <a:t> " du " Manuel du </a:t>
            </a:r>
            <a:r>
              <a:rPr sz="3200" kern="0" dirty="0" err="1">
                <a:solidFill>
                  <a:srgbClr val="000000"/>
                </a:solidFill>
                <a:latin typeface="Arial"/>
                <a:ea typeface="+mn-ea"/>
                <a:cs typeface="Arial"/>
              </a:rPr>
              <a:t>formateur</a:t>
            </a:r>
            <a:r>
              <a:rPr sz="3200" kern="0" dirty="0">
                <a:solidFill>
                  <a:srgbClr val="000000"/>
                </a:solidFill>
                <a:latin typeface="Arial"/>
                <a:ea typeface="+mn-ea"/>
                <a:cs typeface="Arial"/>
              </a:rPr>
              <a:t> : introduction à </a:t>
            </a:r>
            <a:r>
              <a:rPr sz="3200" kern="0" dirty="0" err="1">
                <a:solidFill>
                  <a:srgbClr val="000000"/>
                </a:solidFill>
                <a:latin typeface="Arial"/>
                <a:ea typeface="+mn-ea"/>
                <a:cs typeface="Arial"/>
              </a:rPr>
              <a:t>l'assainissement</a:t>
            </a:r>
            <a:r>
              <a:rPr sz="3200" kern="0" dirty="0">
                <a:solidFill>
                  <a:srgbClr val="000000"/>
                </a:solidFill>
                <a:latin typeface="Arial"/>
                <a:ea typeface="+mn-ea"/>
                <a:cs typeface="Arial"/>
              </a:rPr>
              <a:t> </a:t>
            </a:r>
            <a:r>
              <a:rPr sz="3200" kern="0" dirty="0" err="1">
                <a:solidFill>
                  <a:srgbClr val="000000"/>
                </a:solidFill>
                <a:latin typeface="Arial"/>
                <a:ea typeface="+mn-ea"/>
                <a:cs typeface="Arial"/>
              </a:rPr>
              <a:t>environnemental</a:t>
            </a:r>
            <a:r>
              <a:rPr sz="3200" kern="0" dirty="0">
                <a:solidFill>
                  <a:srgbClr val="000000"/>
                </a:solidFill>
                <a:latin typeface="Arial"/>
                <a:ea typeface="+mn-ea"/>
                <a:cs typeface="Arial"/>
              </a:rPr>
              <a:t> ".  </a:t>
            </a:r>
          </a:p>
          <a:p>
            <a:pPr>
              <a:spcBef>
                <a:spcPct val="20000"/>
              </a:spcBef>
              <a:defRPr/>
            </a:pPr>
            <a:endParaRPr lang="en-US" sz="3200" kern="0" dirty="0">
              <a:solidFill>
                <a:srgbClr val="000000"/>
              </a:solidFill>
              <a:latin typeface="Arial"/>
              <a:ea typeface="+mn-ea"/>
              <a:cs typeface="Arial"/>
            </a:endParaRPr>
          </a:p>
          <a:p>
            <a:pPr algn="ctr" rtl="0">
              <a:spcBef>
                <a:spcPct val="20000"/>
              </a:spcBef>
              <a:defRPr/>
            </a:pPr>
            <a:r>
              <a:rPr sz="3200" kern="0" dirty="0" err="1">
                <a:solidFill>
                  <a:srgbClr val="000000"/>
                </a:solidFill>
                <a:latin typeface="Arial"/>
                <a:ea typeface="+mn-ea"/>
                <a:cs typeface="Arial"/>
              </a:rPr>
              <a:t>Celui</a:t>
            </a:r>
            <a:r>
              <a:rPr sz="3200" kern="0" dirty="0">
                <a:solidFill>
                  <a:srgbClr val="000000"/>
                </a:solidFill>
                <a:latin typeface="Arial"/>
                <a:ea typeface="+mn-ea"/>
                <a:cs typeface="Arial"/>
              </a:rPr>
              <a:t>-ci </a:t>
            </a:r>
            <a:r>
              <a:rPr sz="3200" kern="0" dirty="0" err="1">
                <a:solidFill>
                  <a:srgbClr val="000000"/>
                </a:solidFill>
                <a:latin typeface="Arial"/>
                <a:ea typeface="+mn-ea"/>
                <a:cs typeface="Arial"/>
              </a:rPr>
              <a:t>est</a:t>
            </a:r>
            <a:r>
              <a:rPr sz="3200" kern="0" dirty="0">
                <a:solidFill>
                  <a:srgbClr val="000000"/>
                </a:solidFill>
                <a:latin typeface="Arial"/>
                <a:ea typeface="+mn-ea"/>
                <a:cs typeface="Arial"/>
              </a:rPr>
              <a:t> </a:t>
            </a:r>
            <a:r>
              <a:rPr sz="3200" kern="0" dirty="0" err="1">
                <a:solidFill>
                  <a:srgbClr val="000000"/>
                </a:solidFill>
                <a:latin typeface="Arial"/>
                <a:ea typeface="+mn-ea"/>
                <a:cs typeface="Arial"/>
              </a:rPr>
              <a:t>disponible</a:t>
            </a:r>
            <a:r>
              <a:rPr sz="3200" kern="0" dirty="0">
                <a:solidFill>
                  <a:srgbClr val="000000"/>
                </a:solidFill>
                <a:latin typeface="Arial"/>
                <a:ea typeface="+mn-ea"/>
                <a:cs typeface="Arial"/>
              </a:rPr>
              <a:t> </a:t>
            </a:r>
            <a:r>
              <a:rPr sz="3200" kern="0" dirty="0" err="1">
                <a:solidFill>
                  <a:srgbClr val="000000"/>
                </a:solidFill>
                <a:latin typeface="Arial"/>
                <a:ea typeface="+mn-ea"/>
                <a:cs typeface="Arial"/>
              </a:rPr>
              <a:t>sur</a:t>
            </a:r>
            <a:r>
              <a:rPr sz="3200" kern="0" dirty="0">
                <a:solidFill>
                  <a:srgbClr val="000000"/>
                </a:solidFill>
                <a:latin typeface="Arial"/>
                <a:ea typeface="+mn-ea"/>
                <a:cs typeface="Arial"/>
              </a:rPr>
              <a:t> : </a:t>
            </a:r>
            <a:r>
              <a:rPr sz="3200" kern="0" dirty="0">
                <a:solidFill>
                  <a:srgbClr val="000000"/>
                </a:solidFill>
                <a:latin typeface="Arial"/>
                <a:ea typeface="+mn-ea"/>
                <a:cs typeface="Arial"/>
                <a:hlinkClick r:id="rId2"/>
              </a:rPr>
              <a:t>www.cawst.org/resources</a:t>
            </a:r>
          </a:p>
        </p:txBody>
      </p:sp>
      <p:pic>
        <p:nvPicPr>
          <p:cNvPr id="14339"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271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3250" y="2293938"/>
            <a:ext cx="7772400" cy="1470025"/>
          </a:xfrm>
        </p:spPr>
        <p:txBody>
          <a:bodyPr/>
          <a:lstStyle/>
          <a:p>
            <a:pPr rtl="0"/>
            <a:r>
              <a:rPr b="1">
                <a:solidFill>
                  <a:schemeClr val="accent2"/>
                </a:solidFill>
              </a:rPr>
              <a:t>Promotion de l’assainissement</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09350" y="4429524"/>
            <a:ext cx="7140358" cy="2428476"/>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6265"/>
            <a:ext cx="9144000" cy="1143000"/>
          </a:xfrm>
        </p:spPr>
        <p:txBody>
          <a:bodyPr/>
          <a:lstStyle/>
          <a:p>
            <a:pPr rtl="0"/>
            <a:r>
              <a:rPr sz="3200" b="1" dirty="0" err="1">
                <a:solidFill>
                  <a:schemeClr val="accent2"/>
                </a:solidFill>
              </a:rPr>
              <a:t>Bénéfices</a:t>
            </a:r>
            <a:r>
              <a:rPr sz="3200" b="1" dirty="0">
                <a:solidFill>
                  <a:schemeClr val="accent2"/>
                </a:solidFill>
              </a:rPr>
              <a:t> des latrines </a:t>
            </a:r>
            <a:r>
              <a:rPr lang="en-CA" sz="3200" b="1" dirty="0" smtClean="0">
                <a:solidFill>
                  <a:schemeClr val="accent2"/>
                </a:solidFill>
              </a:rPr>
              <a:t/>
            </a:r>
            <a:br>
              <a:rPr lang="en-CA" sz="3200" b="1" dirty="0" smtClean="0">
                <a:solidFill>
                  <a:schemeClr val="accent2"/>
                </a:solidFill>
              </a:rPr>
            </a:br>
            <a:r>
              <a:rPr sz="3200" b="1" dirty="0">
                <a:solidFill>
                  <a:schemeClr val="accent2"/>
                </a:solidFill>
              </a:rPr>
              <a:t>320 </a:t>
            </a:r>
            <a:r>
              <a:rPr sz="3200" b="1" dirty="0" err="1">
                <a:solidFill>
                  <a:schemeClr val="accent2"/>
                </a:solidFill>
              </a:rPr>
              <a:t>familles</a:t>
            </a:r>
            <a:r>
              <a:rPr sz="3200" b="1" dirty="0">
                <a:solidFill>
                  <a:schemeClr val="accent2"/>
                </a:solidFill>
              </a:rPr>
              <a:t> </a:t>
            </a:r>
            <a:r>
              <a:rPr sz="3200" b="1" dirty="0" err="1">
                <a:solidFill>
                  <a:schemeClr val="accent2"/>
                </a:solidFill>
              </a:rPr>
              <a:t>en</a:t>
            </a:r>
            <a:r>
              <a:rPr sz="3200" b="1" dirty="0">
                <a:solidFill>
                  <a:schemeClr val="accent2"/>
                </a:solidFill>
              </a:rPr>
              <a:t> milieu rural au </a:t>
            </a:r>
            <a:r>
              <a:rPr sz="3200" b="1" dirty="0" err="1">
                <a:solidFill>
                  <a:schemeClr val="accent2"/>
                </a:solidFill>
              </a:rPr>
              <a:t>Bénin</a:t>
            </a:r>
            <a:r>
              <a:rPr sz="3200" b="1" dirty="0">
                <a:solidFill>
                  <a:schemeClr val="accent2"/>
                </a:solidFill>
              </a:rPr>
              <a:t>.</a:t>
            </a:r>
          </a:p>
        </p:txBody>
      </p:sp>
      <p:sp>
        <p:nvSpPr>
          <p:cNvPr id="18434" name="Text Box 4"/>
          <p:cNvSpPr>
            <a:spLocks noGrp="1" noChangeArrowheads="1"/>
          </p:cNvSpPr>
          <p:nvPr>
            <p:ph idx="1"/>
          </p:nvPr>
        </p:nvSpPr>
        <p:spPr>
          <a:xfrm>
            <a:off x="457200" y="1201230"/>
            <a:ext cx="8229600" cy="4525963"/>
          </a:xfrm>
          <a:noFill/>
        </p:spPr>
        <p:txBody>
          <a:bodyPr/>
          <a:lstStyle/>
          <a:p>
            <a:pPr rtl="0" eaLnBrk="1" hangingPunct="1">
              <a:lnSpc>
                <a:spcPct val="80000"/>
              </a:lnSpc>
              <a:buFontTx/>
              <a:buNone/>
            </a:pPr>
            <a:r>
              <a:rPr sz="1600" dirty="0"/>
              <a:t>					</a:t>
            </a:r>
            <a:r>
              <a:rPr sz="1600" b="1" dirty="0"/>
              <a:t>(Note </a:t>
            </a:r>
            <a:r>
              <a:rPr sz="1600" b="1" dirty="0" err="1"/>
              <a:t>moyenne</a:t>
            </a:r>
            <a:r>
              <a:rPr sz="1600" b="1" dirty="0"/>
              <a:t> </a:t>
            </a:r>
            <a:r>
              <a:rPr sz="1600" b="1" dirty="0" err="1"/>
              <a:t>d'importance</a:t>
            </a:r>
            <a:r>
              <a:rPr sz="1600" b="1" dirty="0"/>
              <a:t> de 1 à 4)</a:t>
            </a:r>
            <a:r>
              <a:rPr sz="1600" dirty="0"/>
              <a:t> </a:t>
            </a:r>
          </a:p>
          <a:p>
            <a:pPr rtl="0" eaLnBrk="1" hangingPunct="1">
              <a:lnSpc>
                <a:spcPct val="80000"/>
              </a:lnSpc>
            </a:pPr>
            <a:r>
              <a:rPr sz="1600" dirty="0"/>
              <a:t>	</a:t>
            </a:r>
            <a:r>
              <a:rPr sz="1600" dirty="0" err="1"/>
              <a:t>Éviter</a:t>
            </a:r>
            <a:r>
              <a:rPr sz="1600" dirty="0"/>
              <a:t> </a:t>
            </a:r>
            <a:r>
              <a:rPr sz="1600" dirty="0" err="1"/>
              <a:t>l'inconfort</a:t>
            </a:r>
            <a:r>
              <a:rPr sz="1600" dirty="0"/>
              <a:t> de la </a:t>
            </a:r>
            <a:r>
              <a:rPr sz="1600" dirty="0" err="1"/>
              <a:t>brousse</a:t>
            </a:r>
            <a:r>
              <a:rPr sz="1600" dirty="0"/>
              <a:t> (3,98)</a:t>
            </a:r>
          </a:p>
          <a:p>
            <a:pPr rtl="0" eaLnBrk="1" hangingPunct="1">
              <a:lnSpc>
                <a:spcPct val="80000"/>
              </a:lnSpc>
            </a:pPr>
            <a:r>
              <a:rPr sz="1600" dirty="0"/>
              <a:t>	Prestige par rapport aux </a:t>
            </a:r>
            <a:r>
              <a:rPr sz="1600" dirty="0" err="1"/>
              <a:t>visiteurs</a:t>
            </a:r>
            <a:r>
              <a:rPr sz="1600" dirty="0"/>
              <a:t> (3,96)</a:t>
            </a:r>
          </a:p>
          <a:p>
            <a:pPr rtl="0" eaLnBrk="1" hangingPunct="1">
              <a:lnSpc>
                <a:spcPct val="80000"/>
              </a:lnSpc>
            </a:pPr>
            <a:r>
              <a:rPr sz="1600" dirty="0"/>
              <a:t>	</a:t>
            </a:r>
            <a:r>
              <a:rPr sz="1600" dirty="0" err="1"/>
              <a:t>Éviter</a:t>
            </a:r>
            <a:r>
              <a:rPr sz="1600" dirty="0"/>
              <a:t> les dangers la </a:t>
            </a:r>
            <a:r>
              <a:rPr sz="1600" dirty="0" err="1"/>
              <a:t>nuit</a:t>
            </a:r>
            <a:r>
              <a:rPr sz="1600" dirty="0"/>
              <a:t> (3,86)</a:t>
            </a:r>
          </a:p>
          <a:p>
            <a:pPr rtl="0" eaLnBrk="1" hangingPunct="1">
              <a:lnSpc>
                <a:spcPct val="80000"/>
              </a:lnSpc>
            </a:pPr>
            <a:r>
              <a:rPr sz="1600" dirty="0"/>
              <a:t>	</a:t>
            </a:r>
            <a:r>
              <a:rPr sz="1600" dirty="0" err="1"/>
              <a:t>Éviter</a:t>
            </a:r>
            <a:r>
              <a:rPr sz="1600" dirty="0"/>
              <a:t> les serpents (3,85)</a:t>
            </a:r>
          </a:p>
          <a:p>
            <a:pPr rtl="0" eaLnBrk="1" hangingPunct="1">
              <a:lnSpc>
                <a:spcPct val="80000"/>
              </a:lnSpc>
            </a:pPr>
            <a:r>
              <a:rPr sz="1600" dirty="0"/>
              <a:t>	Limiter la </a:t>
            </a:r>
            <a:r>
              <a:rPr sz="1600" dirty="0" err="1"/>
              <a:t>présence</a:t>
            </a:r>
            <a:r>
              <a:rPr sz="1600" dirty="0"/>
              <a:t> de </a:t>
            </a:r>
            <a:r>
              <a:rPr sz="1600" dirty="0" err="1"/>
              <a:t>mouches</a:t>
            </a:r>
            <a:r>
              <a:rPr sz="1600" dirty="0"/>
              <a:t> </a:t>
            </a:r>
            <a:r>
              <a:rPr sz="1600" dirty="0" err="1"/>
              <a:t>autour</a:t>
            </a:r>
            <a:r>
              <a:rPr sz="1600" dirty="0"/>
              <a:t> de la </a:t>
            </a:r>
            <a:r>
              <a:rPr sz="1600" dirty="0" err="1"/>
              <a:t>maison</a:t>
            </a:r>
            <a:r>
              <a:rPr sz="1600" dirty="0"/>
              <a:t> (3,81)</a:t>
            </a:r>
          </a:p>
          <a:p>
            <a:pPr rtl="0" eaLnBrk="1" hangingPunct="1">
              <a:lnSpc>
                <a:spcPct val="80000"/>
              </a:lnSpc>
            </a:pPr>
            <a:r>
              <a:rPr sz="1600" dirty="0"/>
              <a:t>	</a:t>
            </a:r>
            <a:r>
              <a:rPr sz="1600" dirty="0" err="1"/>
              <a:t>Éviter</a:t>
            </a:r>
            <a:r>
              <a:rPr sz="1600" dirty="0"/>
              <a:t> les nuisances </a:t>
            </a:r>
            <a:r>
              <a:rPr sz="1600" dirty="0" err="1"/>
              <a:t>visuelles</a:t>
            </a:r>
            <a:r>
              <a:rPr sz="1600" dirty="0"/>
              <a:t> et </a:t>
            </a:r>
            <a:r>
              <a:rPr sz="1600" dirty="0" err="1"/>
              <a:t>olfactives</a:t>
            </a:r>
            <a:r>
              <a:rPr sz="1600" dirty="0"/>
              <a:t> dues à la </a:t>
            </a:r>
            <a:r>
              <a:rPr sz="1600" dirty="0" err="1"/>
              <a:t>présence</a:t>
            </a:r>
            <a:r>
              <a:rPr sz="1600" dirty="0"/>
              <a:t> </a:t>
            </a:r>
            <a:r>
              <a:rPr sz="1600" dirty="0" err="1"/>
              <a:t>d'excréments</a:t>
            </a:r>
            <a:r>
              <a:rPr sz="1600" dirty="0"/>
              <a:t> </a:t>
            </a:r>
            <a:r>
              <a:rPr sz="1600" dirty="0" err="1"/>
              <a:t>dans</a:t>
            </a:r>
            <a:r>
              <a:rPr sz="1600" dirty="0"/>
              <a:t> la </a:t>
            </a:r>
            <a:r>
              <a:rPr sz="1600" dirty="0" err="1"/>
              <a:t>brousse</a:t>
            </a:r>
            <a:r>
              <a:rPr sz="1600" dirty="0"/>
              <a:t> (3,78)</a:t>
            </a:r>
          </a:p>
          <a:p>
            <a:pPr rtl="0" eaLnBrk="1" hangingPunct="1">
              <a:lnSpc>
                <a:spcPct val="80000"/>
              </a:lnSpc>
            </a:pPr>
            <a:r>
              <a:rPr sz="1600" dirty="0"/>
              <a:t>	</a:t>
            </a:r>
            <a:r>
              <a:rPr sz="1600" dirty="0" err="1"/>
              <a:t>Protéger</a:t>
            </a:r>
            <a:r>
              <a:rPr sz="1600" dirty="0"/>
              <a:t> </a:t>
            </a:r>
            <a:r>
              <a:rPr sz="1600" dirty="0" err="1"/>
              <a:t>mes</a:t>
            </a:r>
            <a:r>
              <a:rPr sz="1600" dirty="0"/>
              <a:t> </a:t>
            </a:r>
            <a:r>
              <a:rPr sz="1600" dirty="0" err="1"/>
              <a:t>excréments</a:t>
            </a:r>
            <a:r>
              <a:rPr sz="1600" dirty="0"/>
              <a:t> de </a:t>
            </a:r>
            <a:r>
              <a:rPr sz="1600" dirty="0" err="1"/>
              <a:t>mes</a:t>
            </a:r>
            <a:r>
              <a:rPr sz="1600" dirty="0"/>
              <a:t> </a:t>
            </a:r>
            <a:r>
              <a:rPr sz="1600" dirty="0" err="1"/>
              <a:t>ennemis</a:t>
            </a:r>
            <a:r>
              <a:rPr sz="1600" dirty="0"/>
              <a:t> (3,71)</a:t>
            </a:r>
          </a:p>
          <a:p>
            <a:pPr rtl="0" eaLnBrk="1" hangingPunct="1">
              <a:lnSpc>
                <a:spcPct val="80000"/>
              </a:lnSpc>
            </a:pPr>
            <a:r>
              <a:rPr sz="1600" dirty="0"/>
              <a:t>	</a:t>
            </a:r>
            <a:r>
              <a:rPr sz="1600" dirty="0" err="1"/>
              <a:t>Pouvoir</a:t>
            </a:r>
            <a:r>
              <a:rPr sz="1600" dirty="0"/>
              <a:t> </a:t>
            </a:r>
            <a:r>
              <a:rPr sz="1600" dirty="0" err="1"/>
              <a:t>déféquer</a:t>
            </a:r>
            <a:r>
              <a:rPr sz="1600" dirty="0"/>
              <a:t> </a:t>
            </a:r>
            <a:r>
              <a:rPr sz="1600" dirty="0" err="1"/>
              <a:t>en</a:t>
            </a:r>
            <a:r>
              <a:rPr sz="1600" dirty="0"/>
              <a:t> </a:t>
            </a:r>
            <a:r>
              <a:rPr sz="1600" dirty="0" err="1"/>
              <a:t>toute</a:t>
            </a:r>
            <a:r>
              <a:rPr sz="1600" dirty="0"/>
              <a:t> </a:t>
            </a:r>
            <a:r>
              <a:rPr sz="1600" dirty="0" err="1"/>
              <a:t>intimité</a:t>
            </a:r>
            <a:r>
              <a:rPr sz="1600" dirty="0"/>
              <a:t> (3,67)</a:t>
            </a:r>
          </a:p>
          <a:p>
            <a:pPr rtl="0" eaLnBrk="1" hangingPunct="1">
              <a:lnSpc>
                <a:spcPct val="80000"/>
              </a:lnSpc>
            </a:pPr>
            <a:r>
              <a:rPr sz="1600" dirty="0"/>
              <a:t>	</a:t>
            </a:r>
            <a:r>
              <a:rPr sz="1600" dirty="0" err="1"/>
              <a:t>Garder</a:t>
            </a:r>
            <a:r>
              <a:rPr sz="1600" dirty="0"/>
              <a:t> la </a:t>
            </a:r>
            <a:r>
              <a:rPr sz="1600" dirty="0" err="1"/>
              <a:t>maison</a:t>
            </a:r>
            <a:r>
              <a:rPr sz="1600" dirty="0"/>
              <a:t> </a:t>
            </a:r>
            <a:r>
              <a:rPr sz="1600" dirty="0" err="1"/>
              <a:t>propre</a:t>
            </a:r>
            <a:r>
              <a:rPr sz="1600" dirty="0"/>
              <a:t> (3,59)</a:t>
            </a:r>
          </a:p>
          <a:p>
            <a:pPr rtl="0" eaLnBrk="1" hangingPunct="1">
              <a:lnSpc>
                <a:spcPct val="80000"/>
              </a:lnSpc>
            </a:pPr>
            <a:r>
              <a:rPr sz="1600" dirty="0"/>
              <a:t>	</a:t>
            </a:r>
            <a:r>
              <a:rPr sz="1600" dirty="0" err="1"/>
              <a:t>Améliorer</a:t>
            </a:r>
            <a:r>
              <a:rPr sz="1600" dirty="0"/>
              <a:t> le sentiment de </a:t>
            </a:r>
            <a:r>
              <a:rPr sz="1600" dirty="0" err="1"/>
              <a:t>sécurité</a:t>
            </a:r>
            <a:r>
              <a:rPr sz="1600" dirty="0"/>
              <a:t> (3,56)</a:t>
            </a:r>
          </a:p>
          <a:p>
            <a:pPr rtl="0" eaLnBrk="1" hangingPunct="1">
              <a:lnSpc>
                <a:spcPct val="80000"/>
              </a:lnSpc>
            </a:pPr>
            <a:r>
              <a:rPr sz="1600" dirty="0"/>
              <a:t>	</a:t>
            </a:r>
            <a:r>
              <a:rPr sz="1600" dirty="0" err="1"/>
              <a:t>Gagner</a:t>
            </a:r>
            <a:r>
              <a:rPr sz="1600" dirty="0"/>
              <a:t> du temps (3,53)</a:t>
            </a:r>
          </a:p>
          <a:p>
            <a:pPr rtl="0" eaLnBrk="1" hangingPunct="1">
              <a:lnSpc>
                <a:spcPct val="80000"/>
              </a:lnSpc>
            </a:pPr>
            <a:r>
              <a:rPr sz="1600" dirty="0"/>
              <a:t>	</a:t>
            </a:r>
            <a:r>
              <a:rPr sz="1600" dirty="0" err="1"/>
              <a:t>Rendre</a:t>
            </a:r>
            <a:r>
              <a:rPr sz="1600" dirty="0"/>
              <a:t> la </a:t>
            </a:r>
            <a:r>
              <a:rPr sz="1600" dirty="0" err="1"/>
              <a:t>maison</a:t>
            </a:r>
            <a:r>
              <a:rPr sz="1600" dirty="0"/>
              <a:t> plus </a:t>
            </a:r>
            <a:r>
              <a:rPr sz="1600" dirty="0" err="1"/>
              <a:t>confortable</a:t>
            </a:r>
            <a:r>
              <a:rPr sz="1600" dirty="0"/>
              <a:t> (3,50)</a:t>
            </a:r>
          </a:p>
          <a:p>
            <a:pPr rtl="0" eaLnBrk="1" hangingPunct="1">
              <a:lnSpc>
                <a:spcPct val="80000"/>
              </a:lnSpc>
            </a:pPr>
            <a:r>
              <a:rPr sz="1600" dirty="0"/>
              <a:t>	</a:t>
            </a:r>
            <a:r>
              <a:rPr sz="1600" b="1" dirty="0" err="1">
                <a:solidFill>
                  <a:srgbClr val="FF0000"/>
                </a:solidFill>
              </a:rPr>
              <a:t>Réduire</a:t>
            </a:r>
            <a:r>
              <a:rPr sz="1600" b="1" dirty="0">
                <a:solidFill>
                  <a:srgbClr val="FF0000"/>
                </a:solidFill>
              </a:rPr>
              <a:t> les </a:t>
            </a:r>
            <a:r>
              <a:rPr sz="1600" b="1" dirty="0" err="1">
                <a:solidFill>
                  <a:srgbClr val="FF0000"/>
                </a:solidFill>
              </a:rPr>
              <a:t>dépenses</a:t>
            </a:r>
            <a:r>
              <a:rPr sz="1600" b="1" dirty="0">
                <a:solidFill>
                  <a:srgbClr val="FF0000"/>
                </a:solidFill>
              </a:rPr>
              <a:t> de santé du foyer (3,32)</a:t>
            </a:r>
          </a:p>
          <a:p>
            <a:pPr rtl="0" eaLnBrk="1" hangingPunct="1">
              <a:lnSpc>
                <a:spcPct val="80000"/>
              </a:lnSpc>
            </a:pPr>
            <a:r>
              <a:rPr sz="1600" dirty="0"/>
              <a:t>	</a:t>
            </a:r>
            <a:r>
              <a:rPr sz="1600" dirty="0" err="1"/>
              <a:t>Laisser</a:t>
            </a:r>
            <a:r>
              <a:rPr sz="1600" dirty="0"/>
              <a:t> un </a:t>
            </a:r>
            <a:r>
              <a:rPr sz="1600" dirty="0" err="1"/>
              <a:t>héritage</a:t>
            </a:r>
            <a:r>
              <a:rPr sz="1600" dirty="0"/>
              <a:t> aux </a:t>
            </a:r>
            <a:r>
              <a:rPr sz="1600" dirty="0" err="1"/>
              <a:t>enfants</a:t>
            </a:r>
            <a:r>
              <a:rPr sz="1600" dirty="0"/>
              <a:t> (3,16)</a:t>
            </a:r>
          </a:p>
          <a:p>
            <a:pPr rtl="0" eaLnBrk="1" hangingPunct="1">
              <a:lnSpc>
                <a:spcPct val="80000"/>
              </a:lnSpc>
            </a:pPr>
            <a:r>
              <a:rPr sz="1600" dirty="0"/>
              <a:t>	</a:t>
            </a:r>
            <a:r>
              <a:rPr sz="1600" dirty="0" err="1"/>
              <a:t>Permettre</a:t>
            </a:r>
            <a:r>
              <a:rPr sz="1600" dirty="0"/>
              <a:t> de </a:t>
            </a:r>
            <a:r>
              <a:rPr sz="1600" dirty="0" err="1"/>
              <a:t>régler</a:t>
            </a:r>
            <a:r>
              <a:rPr sz="1600" dirty="0"/>
              <a:t> les affaires </a:t>
            </a:r>
            <a:r>
              <a:rPr sz="1600" dirty="0" err="1"/>
              <a:t>familiales</a:t>
            </a:r>
            <a:r>
              <a:rPr sz="1600" dirty="0"/>
              <a:t> </a:t>
            </a:r>
            <a:r>
              <a:rPr sz="1600" dirty="0" err="1"/>
              <a:t>en</a:t>
            </a:r>
            <a:r>
              <a:rPr sz="1600" dirty="0"/>
              <a:t> </a:t>
            </a:r>
            <a:r>
              <a:rPr sz="1600" dirty="0" err="1"/>
              <a:t>privé</a:t>
            </a:r>
            <a:r>
              <a:rPr sz="1600" dirty="0"/>
              <a:t> (3,00)</a:t>
            </a:r>
          </a:p>
          <a:p>
            <a:pPr rtl="0" eaLnBrk="1" hangingPunct="1">
              <a:lnSpc>
                <a:spcPct val="80000"/>
              </a:lnSpc>
            </a:pPr>
            <a:r>
              <a:rPr sz="1600" dirty="0"/>
              <a:t>	</a:t>
            </a:r>
            <a:r>
              <a:rPr sz="1600" dirty="0" err="1"/>
              <a:t>Rendre</a:t>
            </a:r>
            <a:r>
              <a:rPr sz="1600" dirty="0"/>
              <a:t> la vie plus </a:t>
            </a:r>
            <a:r>
              <a:rPr sz="1600" dirty="0" err="1"/>
              <a:t>moderne</a:t>
            </a:r>
            <a:r>
              <a:rPr sz="1600" dirty="0"/>
              <a:t> (2,97)</a:t>
            </a:r>
          </a:p>
          <a:p>
            <a:pPr rtl="0" eaLnBrk="1" hangingPunct="1">
              <a:lnSpc>
                <a:spcPct val="80000"/>
              </a:lnSpc>
            </a:pPr>
            <a:r>
              <a:rPr sz="1600" dirty="0"/>
              <a:t>	Se </a:t>
            </a:r>
            <a:r>
              <a:rPr sz="1600" dirty="0" err="1"/>
              <a:t>sentir</a:t>
            </a:r>
            <a:r>
              <a:rPr sz="1600" dirty="0"/>
              <a:t> </a:t>
            </a:r>
            <a:r>
              <a:rPr sz="1600" dirty="0" err="1"/>
              <a:t>comme</a:t>
            </a:r>
            <a:r>
              <a:rPr sz="1600" dirty="0"/>
              <a:t> des princes (2,75)</a:t>
            </a:r>
          </a:p>
          <a:p>
            <a:pPr rtl="0" eaLnBrk="1" hangingPunct="1">
              <a:lnSpc>
                <a:spcPct val="80000"/>
              </a:lnSpc>
            </a:pPr>
            <a:r>
              <a:rPr sz="1600" dirty="0"/>
              <a:t>	</a:t>
            </a:r>
            <a:r>
              <a:rPr sz="1600" dirty="0" err="1"/>
              <a:t>Rendre</a:t>
            </a:r>
            <a:r>
              <a:rPr sz="1600" dirty="0"/>
              <a:t> la </a:t>
            </a:r>
            <a:r>
              <a:rPr sz="1600" dirty="0" err="1"/>
              <a:t>défécation</a:t>
            </a:r>
            <a:r>
              <a:rPr sz="1600" dirty="0"/>
              <a:t> plus facile pour les </a:t>
            </a:r>
            <a:r>
              <a:rPr sz="1600" dirty="0" err="1"/>
              <a:t>personnes</a:t>
            </a:r>
            <a:r>
              <a:rPr sz="1600" dirty="0"/>
              <a:t> </a:t>
            </a:r>
            <a:r>
              <a:rPr sz="1600" dirty="0" err="1"/>
              <a:t>âgées</a:t>
            </a:r>
            <a:r>
              <a:rPr sz="1600" dirty="0"/>
              <a:t> et </a:t>
            </a:r>
            <a:r>
              <a:rPr sz="1600" dirty="0" err="1"/>
              <a:t>malades</a:t>
            </a:r>
            <a:r>
              <a:rPr sz="1600" dirty="0"/>
              <a:t> (2,62)</a:t>
            </a:r>
          </a:p>
          <a:p>
            <a:pPr rtl="0" eaLnBrk="1" hangingPunct="1">
              <a:lnSpc>
                <a:spcPct val="80000"/>
              </a:lnSpc>
            </a:pPr>
            <a:r>
              <a:rPr sz="1600" dirty="0"/>
              <a:t>	</a:t>
            </a:r>
            <a:r>
              <a:rPr sz="1600" b="1" dirty="0">
                <a:solidFill>
                  <a:srgbClr val="FF0000"/>
                </a:solidFill>
              </a:rPr>
              <a:t>Pour la santé (mention </a:t>
            </a:r>
            <a:r>
              <a:rPr sz="1600" b="1" dirty="0" err="1">
                <a:solidFill>
                  <a:srgbClr val="FF0000"/>
                </a:solidFill>
              </a:rPr>
              <a:t>spontanée</a:t>
            </a:r>
            <a:r>
              <a:rPr sz="1600" b="1" dirty="0">
                <a:solidFill>
                  <a:srgbClr val="FF0000"/>
                </a:solidFill>
              </a:rPr>
              <a:t>) (1,27)</a:t>
            </a:r>
          </a:p>
          <a:p>
            <a:pPr rtl="0" eaLnBrk="1" hangingPunct="1">
              <a:lnSpc>
                <a:spcPct val="80000"/>
              </a:lnSpc>
            </a:pPr>
            <a:r>
              <a:rPr sz="1600" dirty="0"/>
              <a:t>	Augmenter le </a:t>
            </a:r>
            <a:r>
              <a:rPr sz="1600" dirty="0" err="1"/>
              <a:t>loyer</a:t>
            </a:r>
            <a:r>
              <a:rPr sz="1600" dirty="0"/>
              <a:t> de mon </a:t>
            </a:r>
            <a:r>
              <a:rPr sz="1600" dirty="0" err="1"/>
              <a:t>logement</a:t>
            </a:r>
            <a:r>
              <a:rPr sz="1600" dirty="0"/>
              <a:t> (1,17)</a:t>
            </a:r>
          </a:p>
          <a:p>
            <a:pPr eaLnBrk="1" hangingPunct="1">
              <a:lnSpc>
                <a:spcPct val="80000"/>
              </a:lnSpc>
            </a:pPr>
            <a:endParaRPr lang="en-GB" sz="1000" dirty="0" smtClean="0"/>
          </a:p>
          <a:p>
            <a:pPr algn="r" rtl="0" eaLnBrk="1" hangingPunct="1">
              <a:lnSpc>
                <a:spcPct val="80000"/>
              </a:lnSpc>
              <a:buFontTx/>
              <a:buNone/>
            </a:pPr>
            <a:r>
              <a:rPr sz="1200" dirty="0"/>
              <a:t>Source: </a:t>
            </a:r>
            <a:r>
              <a:rPr sz="1200" dirty="0" err="1"/>
              <a:t>thèse</a:t>
            </a:r>
            <a:r>
              <a:rPr sz="1200" dirty="0"/>
              <a:t> de </a:t>
            </a:r>
            <a:r>
              <a:rPr sz="1200" dirty="0" err="1"/>
              <a:t>doctorat</a:t>
            </a:r>
            <a:r>
              <a:rPr sz="1200" dirty="0"/>
              <a:t> de Jenkins MW, 1999, </a:t>
            </a:r>
            <a:r>
              <a:rPr sz="1200" dirty="0" err="1"/>
              <a:t>Université</a:t>
            </a:r>
            <a:r>
              <a:rPr sz="1200" dirty="0"/>
              <a:t> de </a:t>
            </a:r>
            <a:r>
              <a:rPr sz="1200" dirty="0" err="1"/>
              <a:t>Californie</a:t>
            </a:r>
            <a:r>
              <a:rPr sz="1200" dirty="0"/>
              <a:t> Davis, </a:t>
            </a:r>
            <a:r>
              <a:rPr sz="1200" dirty="0" err="1"/>
              <a:t>Génie</a:t>
            </a:r>
            <a:r>
              <a:rPr sz="1200" dirty="0"/>
              <a:t> civil</a:t>
            </a:r>
          </a:p>
        </p:txBody>
      </p:sp>
    </p:spTree>
    <p:extLst>
      <p:ext uri="{BB962C8B-B14F-4D97-AF65-F5344CB8AC3E}">
        <p14:creationId xmlns:p14="http://schemas.microsoft.com/office/powerpoint/2010/main" val="762586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_PowerPoint Presentation">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Presentation.pot</Template>
  <TotalTime>524</TotalTime>
  <Words>152</Words>
  <Application>Microsoft Office PowerPoint</Application>
  <PresentationFormat>On-screen Show (4:3)</PresentationFormat>
  <Paragraphs>75</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ＭＳ Ｐゴシック</vt:lpstr>
      <vt:lpstr>Arial</vt:lpstr>
      <vt:lpstr>Calibri</vt:lpstr>
      <vt:lpstr>Template_PowerPoint Presentation</vt:lpstr>
      <vt:lpstr>PowerPoint Presentation</vt:lpstr>
      <vt:lpstr>PowerPoint Presentation</vt:lpstr>
      <vt:lpstr>Promotion de l’assainissement</vt:lpstr>
      <vt:lpstr>Bénéfices des latrines  320 familles en milieu rural au Bénin.</vt:lpstr>
    </vt:vector>
  </TitlesOfParts>
  <Company>CMH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CAWST</dc:creator>
  <cp:lastModifiedBy>Andrea Roach</cp:lastModifiedBy>
  <cp:revision>59</cp:revision>
  <dcterms:created xsi:type="dcterms:W3CDTF">2010-03-19T16:16:47Z</dcterms:created>
  <dcterms:modified xsi:type="dcterms:W3CDTF">2014-12-29T05:56:26Z</dcterms:modified>
</cp:coreProperties>
</file>