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A559-7487-4D15-9CB0-3A69AA581CA9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EA86-A557-4C89-8350-6ED4D031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05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88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Haïti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Afrique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03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Amérique latine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32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Asie du Sud-Est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369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Asie du Sud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33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Asie du Sud-Ouest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0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A2F44-FF70-4AA9-836B-F96FFABF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46B1E-3940-4F26-87B5-87CDE4B7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674979-EC48-41BA-A377-18B89368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8B727-11FE-4B81-8E9F-53EF06B85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7201AE-EBDF-4F9E-BBA4-D83EE29AE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D6939-B8AB-415C-8E07-37773906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5138D-4C5F-48AF-A64F-FBCEEBACA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F326D-2649-4216-BBC7-53F95C315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2EDC0C-8AD2-419E-9BC8-59FCE3CF7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97" y="0"/>
            <a:ext cx="3552825" cy="1002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1264" y="677882"/>
            <a:ext cx="807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 rtl="0">
              <a:tabLst>
                <a:tab pos="1196975" algn="l"/>
              </a:tabLst>
            </a:pPr>
            <a:r>
              <a:rPr sz="1100" dirty="0"/>
              <a:t>424 Aviation Road NE</a:t>
            </a:r>
          </a:p>
          <a:p>
            <a:pPr algn="ctr" rtl="0">
              <a:tabLst>
                <a:tab pos="1196975" algn="l"/>
              </a:tabLst>
            </a:pPr>
            <a:r>
              <a:rPr sz="1100" dirty="0"/>
              <a:t>Calgary, Alberta, T2E 8H6, Canada</a:t>
            </a:r>
          </a:p>
          <a:p>
            <a:pPr algn="ctr" rtl="0">
              <a:tabLst>
                <a:tab pos="1196975" algn="l"/>
              </a:tabLst>
            </a:pPr>
            <a:r>
              <a:rPr sz="1100" dirty="0" err="1"/>
              <a:t>Tél</a:t>
            </a:r>
            <a:r>
              <a:rPr sz="1100" dirty="0"/>
              <a:t>. : + 1 (403) 243-3285, Fax : + 1 (403) 243-6199</a:t>
            </a:r>
          </a:p>
          <a:p>
            <a:pPr algn="ctr" rtl="0">
              <a:tabLst>
                <a:tab pos="1196975" algn="l"/>
              </a:tabLst>
            </a:pPr>
            <a:r>
              <a:rPr sz="1100" dirty="0" err="1"/>
              <a:t>Courriel</a:t>
            </a:r>
            <a:r>
              <a:rPr sz="1100" dirty="0"/>
              <a:t> : resources@cawst.org, Site Internet : www.cawst.org</a:t>
            </a:r>
          </a:p>
          <a:p>
            <a:pPr algn="ctr">
              <a:tabLst>
                <a:tab pos="1196975" algn="l"/>
              </a:tabLst>
            </a:pPr>
            <a:endParaRPr lang="en-US" sz="1100" dirty="0"/>
          </a:p>
          <a:p>
            <a:pPr rtl="0"/>
            <a:r>
              <a:rPr sz="800" dirty="0"/>
              <a:t>CAWST (Centre for Affordable Water and Sanitation Technology) </a:t>
            </a:r>
            <a:r>
              <a:rPr sz="800" dirty="0" err="1"/>
              <a:t>est</a:t>
            </a:r>
            <a:r>
              <a:rPr sz="800" dirty="0"/>
              <a:t> un </a:t>
            </a:r>
            <a:r>
              <a:rPr sz="800" dirty="0" err="1"/>
              <a:t>organisme</a:t>
            </a:r>
            <a:r>
              <a:rPr sz="800" dirty="0"/>
              <a:t> à but non </a:t>
            </a:r>
            <a:r>
              <a:rPr sz="800" dirty="0" err="1"/>
              <a:t>lucratif</a:t>
            </a:r>
            <a:r>
              <a:rPr sz="800" dirty="0"/>
              <a:t> qui propose des services de formation et de </a:t>
            </a:r>
            <a:r>
              <a:rPr sz="800" dirty="0" err="1"/>
              <a:t>conseil</a:t>
            </a:r>
            <a:r>
              <a:rPr sz="800" dirty="0"/>
              <a:t> aux </a:t>
            </a:r>
            <a:r>
              <a:rPr sz="800" dirty="0" err="1"/>
              <a:t>organisations</a:t>
            </a:r>
            <a:r>
              <a:rPr sz="800" dirty="0"/>
              <a:t> qui </a:t>
            </a:r>
            <a:r>
              <a:rPr sz="800" dirty="0" err="1"/>
              <a:t>travaillent</a:t>
            </a:r>
            <a:r>
              <a:rPr sz="800" dirty="0"/>
              <a:t> </a:t>
            </a:r>
            <a:r>
              <a:rPr sz="800" dirty="0" err="1"/>
              <a:t>directement</a:t>
            </a:r>
            <a:r>
              <a:rPr sz="800" dirty="0"/>
              <a:t> avec les populations des pays </a:t>
            </a:r>
            <a:r>
              <a:rPr sz="800" dirty="0" err="1"/>
              <a:t>en</a:t>
            </a:r>
            <a:r>
              <a:rPr sz="800" dirty="0"/>
              <a:t> </a:t>
            </a:r>
            <a:r>
              <a:rPr sz="800" dirty="0" err="1"/>
              <a:t>développement</a:t>
            </a:r>
            <a:r>
              <a:rPr sz="800" dirty="0"/>
              <a:t> </a:t>
            </a:r>
            <a:r>
              <a:rPr sz="800" dirty="0" err="1"/>
              <a:t>n'ayant</a:t>
            </a:r>
            <a:r>
              <a:rPr sz="800" dirty="0"/>
              <a:t> pas </a:t>
            </a:r>
            <a:r>
              <a:rPr sz="800" dirty="0" err="1"/>
              <a:t>accès</a:t>
            </a:r>
            <a:r>
              <a:rPr sz="800" dirty="0"/>
              <a:t> à </a:t>
            </a:r>
            <a:r>
              <a:rPr sz="800" dirty="0" err="1"/>
              <a:t>l'eau</a:t>
            </a:r>
            <a:r>
              <a:rPr sz="800" dirty="0"/>
              <a:t> potable et à un </a:t>
            </a:r>
            <a:r>
              <a:rPr sz="800" dirty="0" err="1"/>
              <a:t>assainissement</a:t>
            </a:r>
            <a:r>
              <a:rPr sz="800" dirty="0"/>
              <a:t> de base.</a:t>
            </a:r>
          </a:p>
          <a:p>
            <a:pPr rtl="0"/>
            <a:r>
              <a:rPr sz="800" dirty="0"/>
              <a:t> </a:t>
            </a:r>
          </a:p>
          <a:p>
            <a:pPr rtl="0"/>
            <a:r>
              <a:rPr sz="800" dirty="0" err="1"/>
              <a:t>L'une</a:t>
            </a:r>
            <a:r>
              <a:rPr sz="800" dirty="0"/>
              <a:t> des </a:t>
            </a:r>
            <a:r>
              <a:rPr sz="800" dirty="0" err="1"/>
              <a:t>stratégies</a:t>
            </a:r>
            <a:r>
              <a:rPr sz="800" dirty="0"/>
              <a:t> </a:t>
            </a:r>
            <a:r>
              <a:rPr sz="800" dirty="0" err="1"/>
              <a:t>fondamentales</a:t>
            </a:r>
            <a:r>
              <a:rPr sz="800" dirty="0"/>
              <a:t> de CAWST </a:t>
            </a:r>
            <a:r>
              <a:rPr sz="800" dirty="0" err="1"/>
              <a:t>est</a:t>
            </a:r>
            <a:r>
              <a:rPr sz="800" dirty="0"/>
              <a:t> de </a:t>
            </a:r>
            <a:r>
              <a:rPr sz="800" dirty="0" err="1"/>
              <a:t>rendre</a:t>
            </a:r>
            <a:r>
              <a:rPr sz="800" dirty="0"/>
              <a:t> les </a:t>
            </a:r>
            <a:r>
              <a:rPr sz="800" dirty="0" err="1"/>
              <a:t>connaissances</a:t>
            </a:r>
            <a:r>
              <a:rPr sz="800" dirty="0"/>
              <a:t> </a:t>
            </a:r>
            <a:r>
              <a:rPr sz="800" dirty="0" err="1"/>
              <a:t>dans</a:t>
            </a:r>
            <a:r>
              <a:rPr sz="800" dirty="0"/>
              <a:t> le </a:t>
            </a:r>
            <a:r>
              <a:rPr sz="800" dirty="0" err="1"/>
              <a:t>domaine</a:t>
            </a:r>
            <a:r>
              <a:rPr sz="800" dirty="0"/>
              <a:t> de </a:t>
            </a:r>
            <a:r>
              <a:rPr sz="800" dirty="0" err="1"/>
              <a:t>l'eau</a:t>
            </a:r>
            <a:r>
              <a:rPr sz="800" dirty="0"/>
              <a:t> </a:t>
            </a:r>
            <a:r>
              <a:rPr sz="800" dirty="0" err="1"/>
              <a:t>accessibles</a:t>
            </a:r>
            <a:r>
              <a:rPr sz="800" dirty="0"/>
              <a:t> à </a:t>
            </a:r>
            <a:r>
              <a:rPr sz="800" dirty="0" err="1"/>
              <a:t>tous</a:t>
            </a:r>
            <a:r>
              <a:rPr sz="800" dirty="0"/>
              <a:t>. </a:t>
            </a:r>
            <a:r>
              <a:rPr sz="800" dirty="0" err="1"/>
              <a:t>Ceci</a:t>
            </a:r>
            <a:r>
              <a:rPr sz="800" dirty="0"/>
              <a:t> </a:t>
            </a:r>
            <a:r>
              <a:rPr sz="800" dirty="0" err="1"/>
              <a:t>peut</a:t>
            </a:r>
            <a:r>
              <a:rPr sz="800" dirty="0"/>
              <a:t> </a:t>
            </a:r>
            <a:r>
              <a:rPr sz="800" dirty="0" err="1"/>
              <a:t>être</a:t>
            </a:r>
            <a:r>
              <a:rPr sz="800" dirty="0"/>
              <a:t> </a:t>
            </a:r>
            <a:r>
              <a:rPr sz="800" dirty="0" err="1"/>
              <a:t>réalisé</a:t>
            </a:r>
            <a:r>
              <a:rPr sz="800" dirty="0"/>
              <a:t>, </a:t>
            </a:r>
            <a:r>
              <a:rPr sz="800" dirty="0" err="1"/>
              <a:t>en</a:t>
            </a:r>
            <a:r>
              <a:rPr sz="800" dirty="0"/>
              <a:t> </a:t>
            </a:r>
            <a:r>
              <a:rPr sz="800" dirty="0" err="1"/>
              <a:t>partie</a:t>
            </a:r>
            <a:r>
              <a:rPr sz="800" dirty="0"/>
              <a:t>, par le </a:t>
            </a:r>
            <a:r>
              <a:rPr sz="800" dirty="0" err="1"/>
              <a:t>développement</a:t>
            </a:r>
            <a:r>
              <a:rPr sz="800" dirty="0"/>
              <a:t> et la distribution </a:t>
            </a:r>
            <a:r>
              <a:rPr sz="800" dirty="0" err="1"/>
              <a:t>gratuite</a:t>
            </a:r>
            <a:r>
              <a:rPr sz="800" dirty="0"/>
              <a:t> de supports </a:t>
            </a:r>
            <a:r>
              <a:rPr sz="800" dirty="0" err="1"/>
              <a:t>éducatifs</a:t>
            </a:r>
            <a:r>
              <a:rPr sz="800" dirty="0"/>
              <a:t> </a:t>
            </a:r>
            <a:r>
              <a:rPr sz="800" dirty="0" err="1"/>
              <a:t>dans</a:t>
            </a:r>
            <a:r>
              <a:rPr sz="800" dirty="0"/>
              <a:t> le but de </a:t>
            </a:r>
            <a:r>
              <a:rPr sz="800" dirty="0" err="1"/>
              <a:t>rendre</a:t>
            </a:r>
            <a:r>
              <a:rPr sz="800" dirty="0"/>
              <a:t> </a:t>
            </a:r>
            <a:r>
              <a:rPr sz="800" dirty="0" err="1"/>
              <a:t>l'information</a:t>
            </a:r>
            <a:r>
              <a:rPr sz="800" dirty="0"/>
              <a:t> </a:t>
            </a:r>
            <a:r>
              <a:rPr sz="800" dirty="0" err="1"/>
              <a:t>facilement</a:t>
            </a:r>
            <a:r>
              <a:rPr sz="800" dirty="0"/>
              <a:t> </a:t>
            </a:r>
            <a:r>
              <a:rPr sz="800" dirty="0" err="1"/>
              <a:t>disponible</a:t>
            </a:r>
            <a:r>
              <a:rPr sz="800" dirty="0"/>
              <a:t> à </a:t>
            </a:r>
            <a:r>
              <a:rPr sz="800" dirty="0" err="1"/>
              <a:t>ceux</a:t>
            </a:r>
            <a:r>
              <a:rPr sz="800" dirty="0"/>
              <a:t> qui </a:t>
            </a:r>
            <a:r>
              <a:rPr sz="800" dirty="0" err="1"/>
              <a:t>en</a:t>
            </a:r>
            <a:r>
              <a:rPr sz="800" dirty="0"/>
              <a:t> </a:t>
            </a:r>
            <a:r>
              <a:rPr sz="800" dirty="0" err="1"/>
              <a:t>ont</a:t>
            </a:r>
            <a:r>
              <a:rPr sz="800" dirty="0"/>
              <a:t> le plus </a:t>
            </a:r>
            <a:r>
              <a:rPr sz="800" dirty="0" err="1"/>
              <a:t>besoin</a:t>
            </a:r>
            <a:r>
              <a:rPr sz="800" dirty="0"/>
              <a:t>.</a:t>
            </a:r>
          </a:p>
          <a:p>
            <a:pPr rtl="0"/>
            <a:r>
              <a:rPr sz="800" dirty="0"/>
              <a:t> </a:t>
            </a:r>
          </a:p>
          <a:p>
            <a:pPr rtl="0"/>
            <a:r>
              <a:rPr sz="800" dirty="0"/>
              <a:t>Le </a:t>
            </a:r>
            <a:r>
              <a:rPr sz="800" dirty="0" err="1"/>
              <a:t>contenu</a:t>
            </a:r>
            <a:r>
              <a:rPr sz="800" dirty="0"/>
              <a:t> de </a:t>
            </a:r>
            <a:r>
              <a:rPr sz="800" dirty="0" err="1"/>
              <a:t>ce</a:t>
            </a:r>
            <a:r>
              <a:rPr sz="800" dirty="0"/>
              <a:t> document </a:t>
            </a:r>
            <a:r>
              <a:rPr sz="800" dirty="0" err="1"/>
              <a:t>est</a:t>
            </a:r>
            <a:r>
              <a:rPr sz="800" dirty="0"/>
              <a:t> </a:t>
            </a:r>
            <a:r>
              <a:rPr sz="800" dirty="0" err="1"/>
              <a:t>libre</a:t>
            </a:r>
            <a:r>
              <a:rPr sz="800" dirty="0"/>
              <a:t> et sous </a:t>
            </a:r>
            <a:r>
              <a:rPr sz="800" dirty="0" err="1"/>
              <a:t>licence</a:t>
            </a:r>
            <a:r>
              <a:rPr sz="800" dirty="0"/>
              <a:t> Creative Commons Attribution Works 3.0 </a:t>
            </a:r>
            <a:r>
              <a:rPr sz="800" dirty="0" err="1"/>
              <a:t>Unported</a:t>
            </a:r>
            <a:r>
              <a:rPr sz="800" dirty="0"/>
              <a:t>. Il </a:t>
            </a:r>
            <a:r>
              <a:rPr sz="800" dirty="0" err="1"/>
              <a:t>est</a:t>
            </a:r>
            <a:r>
              <a:rPr sz="800" dirty="0"/>
              <a:t> possible de consulter </a:t>
            </a:r>
            <a:r>
              <a:rPr sz="800" dirty="0" err="1"/>
              <a:t>une</a:t>
            </a:r>
            <a:r>
              <a:rPr sz="800" dirty="0"/>
              <a:t> </a:t>
            </a:r>
            <a:r>
              <a:rPr sz="800" dirty="0" err="1"/>
              <a:t>copie</a:t>
            </a:r>
            <a:r>
              <a:rPr sz="800" dirty="0"/>
              <a:t> de </a:t>
            </a:r>
            <a:r>
              <a:rPr sz="800" dirty="0" err="1"/>
              <a:t>cette</a:t>
            </a:r>
            <a:r>
              <a:rPr sz="800" dirty="0"/>
              <a:t> </a:t>
            </a:r>
            <a:r>
              <a:rPr sz="800" dirty="0" err="1"/>
              <a:t>autorisation</a:t>
            </a:r>
            <a:r>
              <a:rPr sz="800" dirty="0"/>
              <a:t> à </a:t>
            </a:r>
            <a:r>
              <a:rPr sz="800" dirty="0" err="1"/>
              <a:t>l'adresse</a:t>
            </a:r>
            <a:r>
              <a:rPr sz="800" dirty="0"/>
              <a:t> </a:t>
            </a:r>
            <a:r>
              <a:rPr sz="800" dirty="0" err="1"/>
              <a:t>suivante</a:t>
            </a:r>
            <a:r>
              <a:rPr sz="800" dirty="0"/>
              <a:t> : http://creativecommons.org/licenses/by/3.0, </a:t>
            </a:r>
            <a:r>
              <a:rPr sz="800" dirty="0" err="1"/>
              <a:t>ou</a:t>
            </a:r>
            <a:r>
              <a:rPr sz="800" dirty="0"/>
              <a:t> </a:t>
            </a:r>
            <a:r>
              <a:rPr sz="800" dirty="0" err="1"/>
              <a:t>en</a:t>
            </a:r>
            <a:r>
              <a:rPr sz="800" dirty="0"/>
              <a:t> </a:t>
            </a:r>
            <a:r>
              <a:rPr sz="800" dirty="0" err="1"/>
              <a:t>écrivant</a:t>
            </a:r>
            <a:r>
              <a:rPr sz="800" dirty="0"/>
              <a:t> à Creative Commons : 171 Second Street, Suite 300, San Francisco, California 94105, USA. </a:t>
            </a:r>
          </a:p>
          <a:p>
            <a:pPr rtl="0"/>
            <a:r>
              <a:rPr sz="900" dirty="0"/>
              <a:t> </a:t>
            </a:r>
          </a:p>
          <a:p>
            <a:pPr rtl="0"/>
            <a:r>
              <a:rPr sz="900" dirty="0"/>
              <a:t>		</a:t>
            </a:r>
            <a:r>
              <a:rPr sz="900" dirty="0" err="1"/>
              <a:t>Vous</a:t>
            </a:r>
            <a:r>
              <a:rPr sz="900" dirty="0"/>
              <a:t> </a:t>
            </a:r>
            <a:r>
              <a:rPr sz="900" dirty="0" err="1"/>
              <a:t>êtes</a:t>
            </a:r>
            <a:r>
              <a:rPr sz="900" dirty="0"/>
              <a:t> </a:t>
            </a:r>
            <a:r>
              <a:rPr sz="900" dirty="0" err="1"/>
              <a:t>libre</a:t>
            </a:r>
            <a:r>
              <a:rPr sz="900" dirty="0"/>
              <a:t> de 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sz="900" dirty="0" err="1"/>
              <a:t>Partager</a:t>
            </a:r>
            <a:r>
              <a:rPr sz="900" dirty="0"/>
              <a:t> – copier, </a:t>
            </a:r>
            <a:r>
              <a:rPr sz="900" dirty="0" err="1"/>
              <a:t>distribuer</a:t>
            </a:r>
            <a:r>
              <a:rPr sz="900" dirty="0"/>
              <a:t> et </a:t>
            </a:r>
            <a:r>
              <a:rPr sz="900" dirty="0" err="1"/>
              <a:t>transmettre</a:t>
            </a:r>
            <a:r>
              <a:rPr sz="900" dirty="0"/>
              <a:t> </a:t>
            </a:r>
            <a:r>
              <a:rPr sz="900" dirty="0" err="1"/>
              <a:t>ce</a:t>
            </a:r>
            <a:r>
              <a:rPr sz="900" dirty="0"/>
              <a:t> document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sz="900" dirty="0"/>
              <a:t>Modifier : adapter </a:t>
            </a:r>
            <a:r>
              <a:rPr sz="900" dirty="0" err="1"/>
              <a:t>ce</a:t>
            </a:r>
            <a:r>
              <a:rPr sz="900" dirty="0"/>
              <a:t> document</a:t>
            </a:r>
          </a:p>
          <a:p>
            <a:pPr rtl="0"/>
            <a:r>
              <a:rPr sz="900" dirty="0"/>
              <a:t> </a:t>
            </a:r>
          </a:p>
          <a:p>
            <a:pPr rtl="0"/>
            <a:r>
              <a:rPr sz="900" dirty="0"/>
              <a:t>		Aux conditions </a:t>
            </a:r>
            <a:r>
              <a:rPr sz="900" dirty="0" err="1"/>
              <a:t>suivantes</a:t>
            </a:r>
            <a:r>
              <a:rPr sz="900" dirty="0"/>
              <a:t> 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sz="900" dirty="0" err="1"/>
              <a:t>d'en</a:t>
            </a:r>
            <a:r>
              <a:rPr sz="900" dirty="0"/>
              <a:t> </a:t>
            </a:r>
            <a:r>
              <a:rPr sz="900" dirty="0" err="1"/>
              <a:t>indiquer</a:t>
            </a:r>
            <a:r>
              <a:rPr sz="900" dirty="0"/>
              <a:t> </a:t>
            </a:r>
            <a:r>
              <a:rPr sz="900" dirty="0" err="1"/>
              <a:t>l'origine</a:t>
            </a:r>
            <a:r>
              <a:rPr sz="900" dirty="0"/>
              <a:t>. </a:t>
            </a:r>
            <a:r>
              <a:rPr sz="900" dirty="0" err="1"/>
              <a:t>Vous</a:t>
            </a:r>
            <a:r>
              <a:rPr sz="900" dirty="0"/>
              <a:t> </a:t>
            </a:r>
            <a:r>
              <a:rPr sz="900" dirty="0" err="1"/>
              <a:t>devez</a:t>
            </a:r>
            <a:r>
              <a:rPr sz="900" dirty="0"/>
              <a:t> </a:t>
            </a:r>
            <a:r>
              <a:rPr sz="900" dirty="0" err="1"/>
              <a:t>indiquer</a:t>
            </a:r>
            <a:r>
              <a:rPr sz="900" dirty="0"/>
              <a:t> que CAWST </a:t>
            </a:r>
            <a:r>
              <a:rPr sz="900" dirty="0" err="1"/>
              <a:t>est</a:t>
            </a:r>
            <a:r>
              <a:rPr sz="900" dirty="0"/>
              <a:t> </a:t>
            </a:r>
            <a:r>
              <a:rPr sz="900" dirty="0" err="1"/>
              <a:t>l'auteur</a:t>
            </a:r>
            <a:r>
              <a:rPr sz="900" dirty="0"/>
              <a:t> original de </a:t>
            </a:r>
            <a:r>
              <a:rPr sz="900" dirty="0" err="1"/>
              <a:t>ce</a:t>
            </a:r>
            <a:r>
              <a:rPr sz="900" dirty="0"/>
              <a:t> document. </a:t>
            </a:r>
            <a:r>
              <a:rPr sz="900" dirty="0" err="1"/>
              <a:t>Veuillez</a:t>
            </a:r>
            <a:r>
              <a:rPr sz="900" dirty="0"/>
              <a:t> </a:t>
            </a:r>
            <a:r>
              <a:rPr sz="900" dirty="0" err="1"/>
              <a:t>mentionner</a:t>
            </a:r>
            <a:r>
              <a:rPr sz="900" dirty="0"/>
              <a:t> </a:t>
            </a:r>
            <a:r>
              <a:rPr sz="900" dirty="0" err="1"/>
              <a:t>notre</a:t>
            </a:r>
            <a:r>
              <a:rPr sz="900" dirty="0"/>
              <a:t> site internet : www.cawst.org</a:t>
            </a:r>
          </a:p>
          <a:p>
            <a:pPr algn="ctr">
              <a:tabLst>
                <a:tab pos="1196975" algn="l"/>
              </a:tabLst>
            </a:pPr>
            <a:endParaRPr lang="en-US" sz="900" dirty="0" smtClean="0"/>
          </a:p>
          <a:p>
            <a:pPr rtl="0">
              <a:tabLst>
                <a:tab pos="1196975" algn="l"/>
              </a:tabLst>
            </a:pPr>
            <a:r>
              <a:rPr sz="800" dirty="0"/>
              <a:t>CAWST </a:t>
            </a:r>
            <a:r>
              <a:rPr sz="800" dirty="0" err="1"/>
              <a:t>publiera</a:t>
            </a:r>
            <a:r>
              <a:rPr sz="800" dirty="0"/>
              <a:t> </a:t>
            </a:r>
            <a:r>
              <a:rPr sz="800" dirty="0" err="1"/>
              <a:t>périodiquement</a:t>
            </a:r>
            <a:r>
              <a:rPr sz="800" dirty="0"/>
              <a:t> des </a:t>
            </a:r>
            <a:r>
              <a:rPr sz="800" dirty="0" err="1"/>
              <a:t>mises</a:t>
            </a:r>
            <a:r>
              <a:rPr sz="800" dirty="0"/>
              <a:t> à jour de </a:t>
            </a:r>
            <a:r>
              <a:rPr sz="800" dirty="0" err="1"/>
              <a:t>ce</a:t>
            </a:r>
            <a:r>
              <a:rPr sz="800" dirty="0"/>
              <a:t> document. Pour </a:t>
            </a:r>
            <a:r>
              <a:rPr sz="800" dirty="0" err="1"/>
              <a:t>cette</a:t>
            </a:r>
            <a:r>
              <a:rPr sz="800" dirty="0"/>
              <a:t> raison, nous ne </a:t>
            </a:r>
            <a:r>
              <a:rPr sz="800" dirty="0" err="1"/>
              <a:t>recommandons</a:t>
            </a:r>
            <a:r>
              <a:rPr sz="800" dirty="0"/>
              <a:t> pas que </a:t>
            </a:r>
            <a:r>
              <a:rPr sz="800" dirty="0" err="1"/>
              <a:t>vous</a:t>
            </a:r>
            <a:r>
              <a:rPr sz="800" dirty="0"/>
              <a:t> </a:t>
            </a:r>
            <a:r>
              <a:rPr sz="800" dirty="0" err="1"/>
              <a:t>proposiez</a:t>
            </a:r>
            <a:r>
              <a:rPr sz="800" dirty="0"/>
              <a:t> </a:t>
            </a:r>
            <a:r>
              <a:rPr sz="800" dirty="0" err="1"/>
              <a:t>ce</a:t>
            </a:r>
            <a:r>
              <a:rPr sz="800" dirty="0"/>
              <a:t> document </a:t>
            </a:r>
            <a:r>
              <a:rPr sz="800" dirty="0" err="1"/>
              <a:t>en</a:t>
            </a:r>
            <a:r>
              <a:rPr sz="800" dirty="0"/>
              <a:t> </a:t>
            </a:r>
            <a:r>
              <a:rPr sz="800" dirty="0" err="1"/>
              <a:t>téléchargement</a:t>
            </a:r>
            <a:r>
              <a:rPr sz="800" dirty="0"/>
              <a:t> sur </a:t>
            </a:r>
            <a:r>
              <a:rPr sz="800" dirty="0" err="1"/>
              <a:t>votre</a:t>
            </a:r>
            <a:r>
              <a:rPr sz="800" dirty="0"/>
              <a:t> site web.</a:t>
            </a:r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>
              <a:tabLst>
                <a:tab pos="1196975" algn="l"/>
              </a:tabLst>
            </a:pPr>
            <a:endParaRPr lang="en-US" sz="900" dirty="0" smtClean="0"/>
          </a:p>
          <a:p>
            <a:pPr>
              <a:tabLst>
                <a:tab pos="1196975" algn="l"/>
              </a:tabLst>
            </a:pPr>
            <a:endParaRPr lang="en-US" sz="900" dirty="0"/>
          </a:p>
          <a:p>
            <a:pPr rtl="0"/>
            <a:r>
              <a:rPr sz="800" b="1" dirty="0"/>
              <a:t>CAWST et </a:t>
            </a:r>
            <a:r>
              <a:rPr sz="800" b="1" dirty="0" err="1"/>
              <a:t>ses</a:t>
            </a:r>
            <a:r>
              <a:rPr sz="800" b="1" dirty="0"/>
              <a:t> </a:t>
            </a:r>
            <a:r>
              <a:rPr sz="800" b="1" dirty="0" err="1"/>
              <a:t>administrateurs</a:t>
            </a:r>
            <a:r>
              <a:rPr sz="800" b="1" dirty="0"/>
              <a:t>, </a:t>
            </a:r>
            <a:r>
              <a:rPr sz="800" b="1" dirty="0" err="1"/>
              <a:t>employés</a:t>
            </a:r>
            <a:r>
              <a:rPr sz="800" b="1" dirty="0"/>
              <a:t>, entrepreneurs et </a:t>
            </a:r>
            <a:r>
              <a:rPr sz="800" b="1" dirty="0" err="1"/>
              <a:t>bénévoles</a:t>
            </a:r>
            <a:r>
              <a:rPr sz="800" b="1" dirty="0"/>
              <a:t> </a:t>
            </a:r>
            <a:r>
              <a:rPr sz="800" b="1" dirty="0" err="1"/>
              <a:t>n'assument</a:t>
            </a:r>
            <a:r>
              <a:rPr sz="800" b="1" dirty="0"/>
              <a:t> </a:t>
            </a:r>
            <a:r>
              <a:rPr sz="800" b="1" dirty="0" err="1"/>
              <a:t>aucune</a:t>
            </a:r>
            <a:r>
              <a:rPr sz="800" b="1" dirty="0"/>
              <a:t> </a:t>
            </a:r>
            <a:r>
              <a:rPr sz="800" b="1" dirty="0" err="1"/>
              <a:t>responsabilité</a:t>
            </a:r>
            <a:r>
              <a:rPr sz="800" b="1" dirty="0"/>
              <a:t> et ne </a:t>
            </a:r>
            <a:r>
              <a:rPr sz="800" b="1" dirty="0" err="1"/>
              <a:t>donnent</a:t>
            </a:r>
            <a:r>
              <a:rPr sz="800" b="1" dirty="0"/>
              <a:t> </a:t>
            </a:r>
            <a:r>
              <a:rPr sz="800" b="1" dirty="0" err="1"/>
              <a:t>aucune</a:t>
            </a:r>
            <a:r>
              <a:rPr sz="800" b="1" dirty="0"/>
              <a:t> </a:t>
            </a:r>
            <a:r>
              <a:rPr sz="800" b="1" dirty="0" err="1"/>
              <a:t>garantie</a:t>
            </a:r>
            <a:r>
              <a:rPr sz="800" b="1" dirty="0"/>
              <a:t> </a:t>
            </a:r>
            <a:r>
              <a:rPr sz="800" b="1" dirty="0" err="1"/>
              <a:t>en</a:t>
            </a:r>
            <a:r>
              <a:rPr sz="800" b="1" dirty="0"/>
              <a:t> </a:t>
            </a:r>
            <a:r>
              <a:rPr sz="800" b="1" dirty="0" err="1"/>
              <a:t>ce</a:t>
            </a:r>
            <a:r>
              <a:rPr sz="800" b="1" dirty="0"/>
              <a:t> qui </a:t>
            </a:r>
            <a:r>
              <a:rPr sz="800" b="1" dirty="0" err="1"/>
              <a:t>concerne</a:t>
            </a:r>
            <a:r>
              <a:rPr sz="800" b="1" dirty="0"/>
              <a:t> les </a:t>
            </a:r>
            <a:r>
              <a:rPr sz="800" b="1" dirty="0" err="1"/>
              <a:t>résultats</a:t>
            </a:r>
            <a:r>
              <a:rPr sz="800" b="1" dirty="0"/>
              <a:t> qui </a:t>
            </a:r>
            <a:r>
              <a:rPr sz="800" b="1" dirty="0" err="1"/>
              <a:t>peuvent</a:t>
            </a:r>
            <a:r>
              <a:rPr sz="800" b="1" dirty="0"/>
              <a:t> </a:t>
            </a:r>
            <a:r>
              <a:rPr sz="800" b="1" dirty="0" err="1"/>
              <a:t>être</a:t>
            </a:r>
            <a:r>
              <a:rPr sz="800" b="1" dirty="0"/>
              <a:t> </a:t>
            </a:r>
            <a:r>
              <a:rPr sz="800" b="1" dirty="0" err="1"/>
              <a:t>obtenus</a:t>
            </a:r>
            <a:r>
              <a:rPr sz="800" b="1" dirty="0"/>
              <a:t> de </a:t>
            </a:r>
            <a:r>
              <a:rPr sz="800" b="1" dirty="0" err="1"/>
              <a:t>l'utilisation</a:t>
            </a:r>
            <a:r>
              <a:rPr sz="800" b="1" dirty="0"/>
              <a:t> des </a:t>
            </a:r>
            <a:r>
              <a:rPr sz="800" b="1" dirty="0" err="1"/>
              <a:t>informations</a:t>
            </a:r>
            <a:r>
              <a:rPr sz="800" b="1" dirty="0"/>
              <a:t> </a:t>
            </a:r>
            <a:r>
              <a:rPr sz="800" b="1" dirty="0" err="1"/>
              <a:t>fournies</a:t>
            </a:r>
            <a:r>
              <a:rPr sz="800" b="1" dirty="0"/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92" y="3111252"/>
            <a:ext cx="1080120" cy="2880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00" y="3544850"/>
            <a:ext cx="936104" cy="36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5568" y="4305137"/>
            <a:ext cx="5328592" cy="179279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sz="1050" b="1" dirty="0"/>
              <a:t> </a:t>
            </a:r>
            <a:r>
              <a:rPr sz="1600" b="1" dirty="0"/>
              <a:t> </a:t>
            </a:r>
            <a:r>
              <a:rPr sz="1600" b="1" dirty="0" err="1"/>
              <a:t>Tenez-vous</a:t>
            </a:r>
            <a:r>
              <a:rPr sz="1600" b="1" dirty="0"/>
              <a:t> </a:t>
            </a:r>
            <a:r>
              <a:rPr sz="1600" b="1" dirty="0" err="1"/>
              <a:t>informé</a:t>
            </a:r>
            <a:r>
              <a:rPr sz="1600" b="1" dirty="0"/>
              <a:t> et </a:t>
            </a:r>
            <a:r>
              <a:rPr sz="1600" b="1" dirty="0" err="1"/>
              <a:t>bénéficiez</a:t>
            </a:r>
            <a:r>
              <a:rPr sz="1600" b="1" dirty="0"/>
              <a:t> de </a:t>
            </a:r>
            <a:r>
              <a:rPr sz="1600" b="1" dirty="0" err="1"/>
              <a:t>soutien</a:t>
            </a:r>
            <a:r>
              <a:rPr sz="1600" b="1" dirty="0"/>
              <a:t> :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050" dirty="0" err="1"/>
              <a:t>Dernières</a:t>
            </a:r>
            <a:r>
              <a:rPr sz="1050" dirty="0"/>
              <a:t> </a:t>
            </a:r>
            <a:r>
              <a:rPr sz="1050" dirty="0" err="1"/>
              <a:t>mises</a:t>
            </a:r>
            <a:r>
              <a:rPr sz="1050" dirty="0"/>
              <a:t> à jour de document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050" dirty="0" err="1"/>
              <a:t>Autres</a:t>
            </a:r>
            <a:r>
              <a:rPr sz="1050" dirty="0"/>
              <a:t> documents de formation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050" dirty="0" err="1"/>
              <a:t>Soutien</a:t>
            </a:r>
            <a:r>
              <a:rPr sz="1050" dirty="0"/>
              <a:t> pour </a:t>
            </a:r>
            <a:r>
              <a:rPr sz="1050" dirty="0" err="1"/>
              <a:t>utiliser</a:t>
            </a:r>
            <a:r>
              <a:rPr sz="1050" dirty="0"/>
              <a:t> </a:t>
            </a:r>
            <a:r>
              <a:rPr sz="1050" dirty="0" err="1"/>
              <a:t>ce</a:t>
            </a:r>
            <a:r>
              <a:rPr sz="1050" dirty="0"/>
              <a:t> document </a:t>
            </a:r>
            <a:r>
              <a:rPr sz="1050" dirty="0" err="1"/>
              <a:t>dans</a:t>
            </a:r>
            <a:r>
              <a:rPr sz="1050" dirty="0"/>
              <a:t> </a:t>
            </a:r>
            <a:r>
              <a:rPr sz="1050" dirty="0" err="1"/>
              <a:t>votre</a:t>
            </a:r>
            <a:r>
              <a:rPr sz="1050" dirty="0"/>
              <a:t> travail</a:t>
            </a:r>
          </a:p>
          <a:p>
            <a:pPr rtl="0"/>
            <a:r>
              <a:rPr sz="1050" dirty="0"/>
              <a:t> </a:t>
            </a:r>
          </a:p>
          <a:p>
            <a:pPr rtl="0"/>
            <a:r>
              <a:rPr sz="1050" i="1" dirty="0"/>
              <a:t>CAWST </a:t>
            </a:r>
            <a:r>
              <a:rPr sz="1050" i="1" dirty="0" err="1"/>
              <a:t>fournit</a:t>
            </a:r>
            <a:r>
              <a:rPr sz="1050" i="1" dirty="0"/>
              <a:t> un </a:t>
            </a:r>
            <a:r>
              <a:rPr sz="1050" i="1" dirty="0" err="1"/>
              <a:t>tutorat</a:t>
            </a:r>
            <a:r>
              <a:rPr sz="1050" i="1" dirty="0"/>
              <a:t> </a:t>
            </a:r>
            <a:r>
              <a:rPr sz="1050" i="1" dirty="0" smtClean="0"/>
              <a:t>et</a:t>
            </a:r>
            <a:r>
              <a:rPr lang="en-CA" sz="1050" i="1" dirty="0" smtClean="0"/>
              <a:t> </a:t>
            </a:r>
            <a:r>
              <a:rPr sz="1050" i="1" dirty="0" smtClean="0"/>
              <a:t>un </a:t>
            </a:r>
            <a:endParaRPr lang="en-CA" sz="1050" i="1" dirty="0" smtClean="0"/>
          </a:p>
          <a:p>
            <a:pPr rtl="0"/>
            <a:r>
              <a:rPr sz="1050" i="1" dirty="0" err="1" smtClean="0"/>
              <a:t>accompagnement</a:t>
            </a:r>
            <a:r>
              <a:rPr sz="1050" i="1" dirty="0" smtClean="0"/>
              <a:t> </a:t>
            </a:r>
            <a:r>
              <a:rPr sz="1050" i="1" dirty="0" err="1"/>
              <a:t>lors</a:t>
            </a:r>
            <a:r>
              <a:rPr sz="1050" i="1" dirty="0"/>
              <a:t> de la </a:t>
            </a:r>
            <a:r>
              <a:rPr sz="1050" i="1" dirty="0" err="1"/>
              <a:t>mise</a:t>
            </a:r>
            <a:r>
              <a:rPr sz="1050" i="1" dirty="0"/>
              <a:t> </a:t>
            </a:r>
            <a:r>
              <a:rPr sz="1050" i="1" dirty="0" err="1"/>
              <a:t>en</a:t>
            </a:r>
            <a:r>
              <a:rPr sz="1050" i="1" dirty="0"/>
              <a:t> </a:t>
            </a:r>
            <a:endParaRPr lang="en-CA" sz="1050" i="1" dirty="0" smtClean="0"/>
          </a:p>
          <a:p>
            <a:pPr rtl="0"/>
            <a:r>
              <a:rPr sz="1050" i="1" dirty="0" err="1" smtClean="0"/>
              <a:t>œuvre</a:t>
            </a:r>
            <a:r>
              <a:rPr sz="1050" i="1" dirty="0" smtClean="0"/>
              <a:t> </a:t>
            </a:r>
            <a:r>
              <a:rPr sz="1050" i="1" dirty="0"/>
              <a:t>de </a:t>
            </a:r>
            <a:r>
              <a:rPr sz="1050" i="1" dirty="0" err="1"/>
              <a:t>ses</a:t>
            </a:r>
            <a:r>
              <a:rPr sz="1050" i="1" dirty="0"/>
              <a:t> </a:t>
            </a:r>
            <a:r>
              <a:rPr sz="1050" i="1" dirty="0" err="1" smtClean="0"/>
              <a:t>enseignements</a:t>
            </a:r>
            <a:r>
              <a:rPr lang="en-CA" sz="1050" i="1" dirty="0" smtClean="0"/>
              <a:t> </a:t>
            </a:r>
            <a:r>
              <a:rPr sz="1050" i="1" dirty="0" smtClean="0"/>
              <a:t>et </a:t>
            </a:r>
            <a:r>
              <a:rPr sz="1050" i="1" dirty="0"/>
              <a:t>de </a:t>
            </a:r>
            <a:r>
              <a:rPr sz="1050" i="1" dirty="0" err="1"/>
              <a:t>ses</a:t>
            </a:r>
            <a:r>
              <a:rPr sz="1050" i="1" dirty="0"/>
              <a:t> supports de formation.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29920"/>
            <a:ext cx="3287434" cy="109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0C5138D-4C5F-48AF-A64F-FBCEEBACA0DF}" type="slidenum">
              <a:rPr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10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447800"/>
            <a:ext cx="8458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Cette présentation est conçue pour appuyer le plan de cours n° 3 : Qu’est-ce que l’assainissement ? du Manuel du formateur : conception et construction de latrines. 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Disponible sur : 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  <a:hlinkClick r:id="rId2"/>
              </a:rPr>
              <a:t>www.cawst.org/resources</a:t>
            </a:r>
          </a:p>
        </p:txBody>
      </p:sp>
      <p:pic>
        <p:nvPicPr>
          <p:cNvPr id="14339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0C5138D-4C5F-48AF-A64F-FBCEEBACA0DF}" type="slidenum">
              <a:rPr/>
              <a:pPr algn="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97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035175"/>
            <a:ext cx="7772400" cy="1470025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Qu’est-ce que l’assainissement ?</a:t>
            </a:r>
          </a:p>
        </p:txBody>
      </p:sp>
      <p:pic>
        <p:nvPicPr>
          <p:cNvPr id="2052" name="Picture 4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Résultats d'apprentissage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rtl="0">
              <a:buFont typeface="+mj-lt"/>
              <a:buAutoNum type="arabicPeriod"/>
            </a:pPr>
            <a:r>
              <a:rPr/>
              <a:t>Expliquer les différences entre assainissement, assainissement environnemental et assainissement écologique. 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095"/>
            <a:ext cx="5257800" cy="68042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01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2880"/>
            <a:ext cx="5257800" cy="68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07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0"/>
            <a:ext cx="5250873" cy="679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57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5257800" cy="68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89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731"/>
            <a:ext cx="5257800" cy="680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68FE81C-1BF8-4F34-A344-0F9C0D0D7C24}" type="slidenum">
              <a:rPr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69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owerpoint Presentation_2010-11-29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Presentation_2010-11-29</Template>
  <TotalTime>449</TotalTime>
  <Words>150</Words>
  <Application>Microsoft Office PowerPoint</Application>
  <PresentationFormat>On-screen Show (4:3)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Template_Powerpoint Presentation_2010-11-29</vt:lpstr>
      <vt:lpstr>PowerPoint Presentation</vt:lpstr>
      <vt:lpstr>PowerPoint Presentation</vt:lpstr>
      <vt:lpstr>Qu’est-ce que l’assainissement ?</vt:lpstr>
      <vt:lpstr>Résultats d'apprentissage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CAWST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CAWST</dc:creator>
  <cp:lastModifiedBy>Andrea Roach</cp:lastModifiedBy>
  <cp:revision>18</cp:revision>
  <dcterms:created xsi:type="dcterms:W3CDTF">2010-12-14T21:01:02Z</dcterms:created>
  <dcterms:modified xsi:type="dcterms:W3CDTF">2015-09-12T22:41:55Z</dcterms:modified>
</cp:coreProperties>
</file>