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5"/>
  </p:notesMasterIdLst>
  <p:sldIdLst>
    <p:sldId id="301" r:id="rId3"/>
    <p:sldId id="298" r:id="rId4"/>
    <p:sldId id="257" r:id="rId5"/>
    <p:sldId id="258" r:id="rId6"/>
    <p:sldId id="261" r:id="rId7"/>
    <p:sldId id="263" r:id="rId8"/>
    <p:sldId id="277" r:id="rId9"/>
    <p:sldId id="279" r:id="rId10"/>
    <p:sldId id="278" r:id="rId11"/>
    <p:sldId id="280" r:id="rId12"/>
    <p:sldId id="266" r:id="rId13"/>
    <p:sldId id="28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0" autoAdjust="0"/>
  </p:normalViewPr>
  <p:slideViewPr>
    <p:cSldViewPr snapToGrid="0">
      <p:cViewPr varScale="1">
        <p:scale>
          <a:sx n="70" d="100"/>
          <a:sy n="70" d="100"/>
        </p:scale>
        <p:origin x="-1386" y="-90"/>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56A5F27-F755-4046-93F3-B2909BB52238}" type="datetime1">
              <a:rPr lang="en-US"/>
              <a:pPr>
                <a:defRPr/>
              </a:pPr>
              <a:t>6/29/2014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55F4B55-954B-4733-8CE6-DF8495AE2E6D}" type="slidenum">
              <a:rPr lang="en-US"/>
              <a:pPr>
                <a:defRPr/>
              </a:pPr>
              <a:t>‹#›</a:t>
            </a:fld>
            <a:endParaRPr lang="en-US"/>
          </a:p>
        </p:txBody>
      </p:sp>
    </p:spTree>
    <p:extLst>
      <p:ext uri="{BB962C8B-B14F-4D97-AF65-F5344CB8AC3E}">
        <p14:creationId xmlns:p14="http://schemas.microsoft.com/office/powerpoint/2010/main" val="37625087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p:sp>
      <p:sp>
        <p:nvSpPr>
          <p:cNvPr id="26627"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CA" altLang="en-US" smtClean="0"/>
          </a:p>
        </p:txBody>
      </p:sp>
      <p:sp>
        <p:nvSpPr>
          <p:cNvPr id="26628" name="Slide Number Placeholder 3"/>
          <p:cNvSpPr>
            <a:spLocks noGrp="1"/>
          </p:cNvSpPr>
          <p:nvPr>
            <p:ph type="sldNum" sz="quarter"/>
          </p:nvPr>
        </p:nvSpPr>
        <p:spPr>
          <a:noFill/>
        </p:spPr>
        <p:txBody>
          <a:bodyPr/>
          <a:lstStyle>
            <a:lvl1pPr eaLnBrk="0">
              <a:tabLst>
                <a:tab pos="634643" algn="l"/>
                <a:tab pos="1269286" algn="l"/>
                <a:tab pos="1903929" algn="l"/>
                <a:tab pos="2538573" algn="l"/>
              </a:tabLst>
              <a:defRPr>
                <a:solidFill>
                  <a:schemeClr val="bg1"/>
                </a:solidFill>
                <a:latin typeface="Arial" charset="0"/>
                <a:ea typeface="Microsoft YaHei" charset="-122"/>
              </a:defRPr>
            </a:lvl1pPr>
            <a:lvl2pPr eaLnBrk="0">
              <a:tabLst>
                <a:tab pos="634643" algn="l"/>
                <a:tab pos="1269286" algn="l"/>
                <a:tab pos="1903929" algn="l"/>
                <a:tab pos="2538573" algn="l"/>
              </a:tabLst>
              <a:defRPr>
                <a:solidFill>
                  <a:schemeClr val="bg1"/>
                </a:solidFill>
                <a:latin typeface="Arial" charset="0"/>
                <a:ea typeface="Microsoft YaHei" charset="-122"/>
              </a:defRPr>
            </a:lvl2pPr>
            <a:lvl3pPr eaLnBrk="0">
              <a:tabLst>
                <a:tab pos="634643" algn="l"/>
                <a:tab pos="1269286" algn="l"/>
                <a:tab pos="1903929" algn="l"/>
                <a:tab pos="2538573" algn="l"/>
              </a:tabLst>
              <a:defRPr>
                <a:solidFill>
                  <a:schemeClr val="bg1"/>
                </a:solidFill>
                <a:latin typeface="Arial" charset="0"/>
                <a:ea typeface="Microsoft YaHei" charset="-122"/>
              </a:defRPr>
            </a:lvl3pPr>
            <a:lvl4pPr eaLnBrk="0">
              <a:tabLst>
                <a:tab pos="634643" algn="l"/>
                <a:tab pos="1269286" algn="l"/>
                <a:tab pos="1903929" algn="l"/>
                <a:tab pos="2538573" algn="l"/>
              </a:tabLst>
              <a:defRPr>
                <a:solidFill>
                  <a:schemeClr val="bg1"/>
                </a:solidFill>
                <a:latin typeface="Arial" charset="0"/>
                <a:ea typeface="Microsoft YaHei" charset="-122"/>
              </a:defRPr>
            </a:lvl4pPr>
            <a:lvl5pPr eaLnBrk="0">
              <a:tabLst>
                <a:tab pos="634643" algn="l"/>
                <a:tab pos="1269286" algn="l"/>
                <a:tab pos="1903929" algn="l"/>
                <a:tab pos="2538573" algn="l"/>
              </a:tabLst>
              <a:defRPr>
                <a:solidFill>
                  <a:schemeClr val="bg1"/>
                </a:solidFill>
                <a:latin typeface="Arial" charset="0"/>
                <a:ea typeface="Microsoft YaHei"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9pPr>
          </a:lstStyle>
          <a:p>
            <a:pPr eaLnBrk="1"/>
            <a:fld id="{9CE3C867-BAE5-4729-B0F0-E3F6BB36BC8D}" type="slidenum">
              <a:rPr lang="en-US" altLang="en-US">
                <a:solidFill>
                  <a:srgbClr val="000000"/>
                </a:solidFill>
                <a:latin typeface="Times New Roman" pitchFamily="16" charset="0"/>
              </a:rPr>
              <a:pPr eaLnBrk="1"/>
              <a:t>1</a:t>
            </a:fld>
            <a:endParaRPr lang="en-US" altLang="en-US">
              <a:solidFill>
                <a:srgbClr val="000000"/>
              </a:solidFill>
              <a:latin typeface="Times New Roman" pitchFamily="1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EF10BC14-1AD2-43B6-81A0-E174EE6CD5E7}" type="slidenum">
              <a:rPr/>
              <a:pPr algn="l" rtl="0" eaLnBrk="1" hangingPunct="1"/>
              <a:t>11</a:t>
            </a:fld>
            <a:endParaRPr lang="es-A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63D486F7-C2B7-4CDD-AD11-6E027A3078BA}" type="slidenum">
              <a:rPr/>
              <a:pPr algn="l" rtl="0" eaLnBrk="1" hangingPunct="1"/>
              <a:t>12</a:t>
            </a:fld>
            <a:endParaRPr 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0B4511BF-E2B9-41CF-B49E-9505AB7AEE58}" type="slidenum">
              <a:rPr/>
              <a:pPr algn="l" rtl="0" eaLnBrk="1" hangingPunct="1"/>
              <a:t>3</a:t>
            </a:fld>
            <a:endParaRPr 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BCD11788-8023-42EB-A73C-E9279681C638}" type="slidenum">
              <a:rPr/>
              <a:pPr algn="l" rtl="0" eaLnBrk="1" hangingPunct="1"/>
              <a:t>4</a:t>
            </a:fld>
            <a:endParaRPr 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DB754417-D13E-49B0-B630-18F90268F8E0}" type="slidenum">
              <a:rPr/>
              <a:pPr algn="l" rtl="0" eaLnBrk="1" hangingPunct="1"/>
              <a:t>5</a:t>
            </a:fld>
            <a:endParaRPr lang="es-A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84D06DA0-8C4B-4D6A-A019-365684F10DC0}" type="slidenum">
              <a:rPr/>
              <a:pPr algn="l" rtl="0" eaLnBrk="1" hangingPunct="1"/>
              <a:t>6</a:t>
            </a:fld>
            <a:endParaRPr lang="es-A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84BF2CC9-3B21-47AB-B29C-993020D6086D}" type="slidenum">
              <a:rPr/>
              <a:pPr algn="l" rtl="0" eaLnBrk="1" hangingPunct="1"/>
              <a:t>7</a:t>
            </a:fld>
            <a:endParaRPr lang="es-AR" smtClean="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lnSpc>
                <a:spcPct val="80000"/>
              </a:lnSpc>
              <a:spcBef>
                <a:spcPct val="0"/>
              </a:spcBef>
            </a:pPr>
            <a:r>
              <a:rPr lang="es-AR" sz="1000" b="0" i="0" u="none">
                <a:latin typeface="Arial" charset="0"/>
                <a:ea typeface="ＭＳ Ｐゴシック" pitchFamily="34" charset="-128"/>
              </a:rPr>
              <a:t>El mecanismo principal para remover los patógenos en el filtro de bioarena es a través de la trampa mecánica a medida que el agua contaminada va pasando a través del filtro.  </a:t>
            </a:r>
          </a:p>
          <a:p>
            <a:pPr algn="l" rtl="0" eaLnBrk="1" hangingPunct="1">
              <a:lnSpc>
                <a:spcPct val="80000"/>
              </a:lnSpc>
              <a:spcBef>
                <a:spcPct val="0"/>
              </a:spcBef>
            </a:pPr>
            <a:r>
              <a:rPr lang="es-AR" sz="1000" b="0" i="0" u="none">
                <a:latin typeface="Arial" charset="0"/>
                <a:ea typeface="ＭＳ Ｐゴシック" pitchFamily="34" charset="-128"/>
              </a:rPr>
              <a:t>El tamaño de los granos de arena generalmente es de 0,1 a 1 mm.  </a:t>
            </a:r>
          </a:p>
          <a:p>
            <a:pPr algn="l" rtl="0" eaLnBrk="1" hangingPunct="1">
              <a:lnSpc>
                <a:spcPct val="80000"/>
              </a:lnSpc>
              <a:spcBef>
                <a:spcPct val="0"/>
              </a:spcBef>
            </a:pPr>
            <a:r>
              <a:rPr lang="es-AR" sz="1000" b="0" i="0" u="none">
                <a:latin typeface="Arial" charset="0"/>
                <a:ea typeface="ＭＳ Ｐゴシック" pitchFamily="34" charset="-128"/>
              </a:rPr>
              <a:t>Los poros (o el espacio entre los granos de arena**) generalmente es menor. </a:t>
            </a:r>
          </a:p>
          <a:p>
            <a:pPr algn="l" rtl="0" eaLnBrk="1" hangingPunct="1">
              <a:lnSpc>
                <a:spcPct val="80000"/>
              </a:lnSpc>
              <a:spcBef>
                <a:spcPct val="0"/>
              </a:spcBef>
            </a:pPr>
            <a:r>
              <a:rPr lang="es-AR" sz="1000" b="0" i="0" u="none">
                <a:latin typeface="Arial" charset="0"/>
                <a:ea typeface="ＭＳ Ｐゴシック" pitchFamily="34" charset="-128"/>
              </a:rPr>
              <a:t>Los materiales grandes como los pedazos de pasto u hojas, limo, partículas de arcilla y barro quedan atrapados entre los espacios de los granos de arena.  </a:t>
            </a:r>
          </a:p>
          <a:p>
            <a:pPr algn="l" rtl="0" eaLnBrk="1" hangingPunct="1">
              <a:lnSpc>
                <a:spcPct val="80000"/>
              </a:lnSpc>
              <a:spcBef>
                <a:spcPct val="0"/>
              </a:spcBef>
            </a:pPr>
            <a:r>
              <a:rPr lang="es-AR" sz="1000" b="0" i="0" u="none">
                <a:latin typeface="Arial" charset="0"/>
                <a:ea typeface="ＭＳ Ｐゴシック" pitchFamily="34" charset="-128"/>
              </a:rPr>
              <a:t>Los patógenos grandes como los parásitos, helmintos y gusanos también quedan atrapados entre los granos de arena.  Si hay patógenos más pequeños (bacterias o virus) pegados a las partículas más grandes, éstas también quedan atrapadas en los granos de arena.</a:t>
            </a:r>
          </a:p>
          <a:p>
            <a:pPr algn="l" rtl="0" eaLnBrk="1" hangingPunct="1">
              <a:lnSpc>
                <a:spcPct val="80000"/>
              </a:lnSpc>
              <a:spcBef>
                <a:spcPct val="0"/>
              </a:spcBef>
            </a:pPr>
            <a:endParaRPr lang="es-AR" sz="1000" smtClean="0">
              <a:latin typeface="Arial" charset="0"/>
              <a:ea typeface="ＭＳ Ｐゴシック" pitchFamily="34" charset="-128"/>
            </a:endParaRPr>
          </a:p>
          <a:p>
            <a:pPr algn="l" rtl="0" eaLnBrk="1" hangingPunct="1">
              <a:lnSpc>
                <a:spcPct val="80000"/>
              </a:lnSpc>
              <a:spcBef>
                <a:spcPct val="0"/>
              </a:spcBef>
            </a:pPr>
            <a:r>
              <a:rPr lang="es-AR" sz="1000" b="0" i="0" u="none">
                <a:latin typeface="Arial" charset="0"/>
                <a:ea typeface="ＭＳ Ｐゴシック" pitchFamily="34" charset="-128"/>
              </a:rPr>
              <a:t>Si este fuera el único mecanismo en funcionamiento, el filtro podría eliminar aproximadamente entre el 60 y el 90 % de los patógenos del agua.  Esto es típico para los filtros de arena convencionales.  Para los patógenos más grandes (helmintos y protozoos), la trampa puede eliminar el 99,9 % o más.</a:t>
            </a:r>
          </a:p>
          <a:p>
            <a:pPr algn="l" rtl="0" eaLnBrk="1" hangingPunct="1">
              <a:lnSpc>
                <a:spcPct val="80000"/>
              </a:lnSpc>
              <a:spcBef>
                <a:spcPct val="0"/>
              </a:spcBef>
            </a:pPr>
            <a:endParaRPr lang="es-AR" sz="1000" smtClean="0">
              <a:latin typeface="Arial" charset="0"/>
              <a:ea typeface="ＭＳ Ｐゴシック" pitchFamily="34" charset="-128"/>
            </a:endParaRPr>
          </a:p>
          <a:p>
            <a:pPr algn="l" rtl="0" eaLnBrk="1" hangingPunct="1">
              <a:lnSpc>
                <a:spcPct val="80000"/>
              </a:lnSpc>
              <a:spcBef>
                <a:spcPct val="0"/>
              </a:spcBef>
            </a:pPr>
            <a:r>
              <a:rPr lang="es-AR" sz="1000" b="0" i="0" u="none">
                <a:latin typeface="Arial" charset="0"/>
                <a:ea typeface="ＭＳ Ｐゴシック" pitchFamily="34" charset="-128"/>
              </a:rPr>
              <a:t>En algunos casos, puede haber una fuente de agua que tenga un limo muy fino o partículas de arcilla en el agua que son mucho más pequeñas que los espacios de los poros entre la arena.  También pueden tener carga eléctrica, por lo cual los granos de arena los repelen. En este caso, las partículas finas de limo/arcilla pueden pasar directamente a través del filtro.  (Esto pasó en un filtro de prueba que se instaló en Oklahoma y en algunos filtros del proyecto DHAN en India). Si esto sucede, la mejor solución es agregar un coagulante  (natural o químico) que cambie la carga de las partículas para que se asienten o queden atrapadas en el filtro.</a:t>
            </a:r>
          </a:p>
          <a:p>
            <a:pPr algn="l" rtl="0" eaLnBrk="1" hangingPunct="1">
              <a:lnSpc>
                <a:spcPct val="80000"/>
              </a:lnSpc>
              <a:spcBef>
                <a:spcPct val="0"/>
              </a:spcBef>
            </a:pPr>
            <a:endParaRPr lang="es-AR" sz="1000" smtClean="0">
              <a:latin typeface="Arial" charset="0"/>
              <a:ea typeface="ＭＳ Ｐゴシック" pitchFamily="34" charset="-128"/>
            </a:endParaRPr>
          </a:p>
          <a:p>
            <a:pPr algn="l" rtl="0" eaLnBrk="1" hangingPunct="1">
              <a:lnSpc>
                <a:spcPct val="80000"/>
              </a:lnSpc>
              <a:spcBef>
                <a:spcPct val="0"/>
              </a:spcBef>
            </a:pPr>
            <a:r>
              <a:rPr lang="es-AR" sz="1000" b="0" i="0" u="none">
                <a:latin typeface="Arial" charset="0"/>
                <a:ea typeface="ＭＳ Ｐゴシック" pitchFamily="34" charset="-128"/>
              </a:rPr>
              <a:t>**  Tal vez quiera ilustrar los espacios de los poros usando piedras grandes (1”) en un recipiente de vidrio o plástico transparente.  Es muy sencillo ver que hay espacios entre las piedras.  Sucede lo mismo cuando los granos son pequeños: sigue habiendo espacios entre los granos de arena.</a:t>
            </a:r>
          </a:p>
          <a:p>
            <a:pPr algn="l" rtl="0" eaLnBrk="1" hangingPunct="1">
              <a:lnSpc>
                <a:spcPct val="80000"/>
              </a:lnSpc>
              <a:spcBef>
                <a:spcPct val="0"/>
              </a:spcBef>
            </a:pPr>
            <a:endParaRPr lang="es-AR" sz="1000" smtClean="0">
              <a:latin typeface="Arial" charset="0"/>
              <a:ea typeface="ＭＳ Ｐゴシック" pitchFamily="34" charset="-128"/>
            </a:endParaRPr>
          </a:p>
          <a:p>
            <a:pPr algn="l" rtl="0" eaLnBrk="1" hangingPunct="1">
              <a:lnSpc>
                <a:spcPct val="80000"/>
              </a:lnSpc>
              <a:spcBef>
                <a:spcPct val="0"/>
              </a:spcBef>
            </a:pPr>
            <a:r>
              <a:rPr lang="es-AR" sz="1000" b="0" i="0" u="none">
                <a:latin typeface="Arial" charset="0"/>
                <a:ea typeface="ＭＳ Ｐゴシック" pitchFamily="34" charset="-128"/>
              </a:rPr>
              <a:t>Tal vez quiera usar la animación de este sitio web para ver el tamaño de los virus y las bacterias:  </a:t>
            </a:r>
            <a:r>
              <a:rPr lang="es-AR" sz="900" b="0" i="0" u="none">
                <a:latin typeface="Arial" charset="0"/>
                <a:ea typeface="ＭＳ Ｐゴシック" pitchFamily="34" charset="-128"/>
              </a:rPr>
              <a:t>http://www.cellsalive.com/howbig.htm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F6046913-DFB8-4CD5-90AC-BDF57E3B7F11}" type="slidenum">
              <a:rPr/>
              <a:pPr algn="l" rtl="0" eaLnBrk="1" hangingPunct="1"/>
              <a:t>8</a:t>
            </a:fld>
            <a:endParaRPr lang="es-AR" smtClean="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spcBef>
                <a:spcPct val="0"/>
              </a:spcBef>
            </a:pPr>
            <a:r>
              <a:rPr lang="es-AR" b="0" i="0" u="none">
                <a:latin typeface="Arial" charset="0"/>
                <a:ea typeface="ＭＳ Ｐゴシック" pitchFamily="34" charset="-128"/>
              </a:rPr>
              <a:t>El segundo mecanismo que entra en funcionamiento en el filtro se llama “adsorción”, una mejor manera para denominarlo sería “atracción”.  Las partículas se atraen mutuamente debido a fuerzas como la eléctrica (cargas positivas y negativas), adhesión (como pegamento) u otras fuerzas sobre las que no conozco demasiado.</a:t>
            </a:r>
          </a:p>
          <a:p>
            <a:pPr algn="l" rtl="0" eaLnBrk="1" hangingPunct="1">
              <a:spcBef>
                <a:spcPct val="0"/>
              </a:spcBef>
            </a:pPr>
            <a:endParaRPr lang="es-AR" smtClean="0">
              <a:latin typeface="Arial" charset="0"/>
              <a:ea typeface="ＭＳ Ｐゴシック" pitchFamily="34" charset="-128"/>
            </a:endParaRPr>
          </a:p>
          <a:p>
            <a:pPr algn="l" rtl="0" eaLnBrk="1" hangingPunct="1">
              <a:spcBef>
                <a:spcPct val="0"/>
              </a:spcBef>
            </a:pPr>
            <a:r>
              <a:rPr lang="es-AR" b="0" i="0" u="none">
                <a:latin typeface="Arial" charset="0"/>
                <a:ea typeface="ＭＳ Ｐゴシック" pitchFamily="34" charset="-128"/>
              </a:rPr>
              <a:t>Los patógenos pueden ser atraídos hacia partículas más grandes que están flotando en el agua y luego pueden quedar atrapados en los poros o se pueden pegar en los laterales del grano de arena.</a:t>
            </a:r>
          </a:p>
          <a:p>
            <a:pPr algn="l" rtl="0" eaLnBrk="1" hangingPunct="1">
              <a:spcBef>
                <a:spcPct val="0"/>
              </a:spcBef>
            </a:pPr>
            <a:r>
              <a:rPr lang="es-AR" b="0" i="0" u="none">
                <a:latin typeface="Arial" charset="0"/>
                <a:ea typeface="ＭＳ Ｐゴシック" pitchFamily="34" charset="-128"/>
              </a:rPr>
              <a:t>Como una biopelícula (representada por la línea verde alrededor del grano de arena) que se empieza a crear y se puede volver pegajosa y atraer a otras partículas.  Cada grano tiene una biopelícula alrededor y cuando los pone todos juntos en el filtro, se crea una biocapa (o schmutzdecke) dentro del filtro.</a:t>
            </a:r>
          </a:p>
          <a:p>
            <a:pPr algn="l" rtl="0" eaLnBrk="1" hangingPunct="1">
              <a:spcBef>
                <a:spcPct val="0"/>
              </a:spcBef>
            </a:pPr>
            <a:endParaRPr lang="es-AR" smtClean="0">
              <a:latin typeface="Arial" charset="0"/>
              <a:ea typeface="ＭＳ Ｐゴシック" pitchFamily="34" charset="-128"/>
            </a:endParaRPr>
          </a:p>
          <a:p>
            <a:pPr algn="l" rtl="0" eaLnBrk="1" hangingPunct="1">
              <a:spcBef>
                <a:spcPct val="0"/>
              </a:spcBef>
            </a:pPr>
            <a:r>
              <a:rPr lang="es-AR" b="0" i="0" u="none">
                <a:latin typeface="Arial" charset="0"/>
                <a:ea typeface="ＭＳ Ｐゴシック" pitchFamily="34" charset="-128"/>
              </a:rPr>
              <a:t>La capa más gruesa y más activa está en la parte superior de la arena.  Esto continúa hacia abajo en el filtro pero se vuelve menos activa.  Me refiero a esto como una zona biológica.  Después de 10-15 cm aproximadamente, hay muy poca actividad biológica debido a la falta de nutrientes y oxígeno.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D522DA79-CF6C-491C-9F91-2CBCA4D14D66}" type="slidenum">
              <a:rPr/>
              <a:pPr algn="l" rtl="0" eaLnBrk="1" hangingPunct="1"/>
              <a:t>9</a:t>
            </a:fld>
            <a:endParaRPr lang="es-AR"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spcBef>
                <a:spcPct val="0"/>
              </a:spcBef>
            </a:pPr>
            <a:r>
              <a:rPr lang="es-AR" b="0" i="0" u="none">
                <a:latin typeface="Arial" charset="0"/>
                <a:ea typeface="ＭＳ Ｐゴシック" pitchFamily="34" charset="-128"/>
              </a:rPr>
              <a:t>Los patógenos en la zona de la superficie de los granos de arena crecen y se desarrollan como en un lago o en un ecosistema de humedales.  Los organismos en proceso de crecimiento necesitan nutrientes como el nitrógeno y el carbono para vivir.  La fuente del nitrógeno y el carbono son otros microorganismos así como los nutrientes del agua (material orgánico, nitratos). También se necesita oxígeno para que los organismos vivan.  Éste proviene del oxígeno que se disuelve en el agua.  Si el agua es demasiado profunda sobre la capa de arena, el oxígeno no se puede dispersar lo suficiente para llegar a los organismos.</a:t>
            </a:r>
          </a:p>
          <a:p>
            <a:pPr algn="l" rtl="0" eaLnBrk="1" hangingPunct="1">
              <a:spcBef>
                <a:spcPct val="0"/>
              </a:spcBef>
            </a:pPr>
            <a:endParaRPr lang="es-AR" smtClean="0">
              <a:latin typeface="Arial" charset="0"/>
              <a:ea typeface="ＭＳ Ｐゴシック" pitchFamily="34" charset="-128"/>
            </a:endParaRPr>
          </a:p>
          <a:p>
            <a:pPr algn="l" rtl="0" eaLnBrk="1" hangingPunct="1">
              <a:spcBef>
                <a:spcPct val="0"/>
              </a:spcBef>
            </a:pPr>
            <a:r>
              <a:rPr lang="es-AR" b="0" i="0" u="none">
                <a:latin typeface="Arial" charset="0"/>
                <a:ea typeface="ＭＳ Ｐゴシック" pitchFamily="34" charset="-128"/>
              </a:rPr>
              <a:t>  Los microorganismos grandes consumen a los pequeños.  Los más fuertes consumen a los más débiles.   Los vivos consumen a los moribundos.  También se puede describir como el ciclo de la vida o la supervivencia del más apto.  He escuchado referirse a ellos como coyotes y ardillas; o zorros y conejos.  Los coyotes se comen las a las ardillas; las ardillas comen semillas y pasto; el pasto obtiene sus nutrientes del agua del suelo y del sol. Es simplemente la forma en que funciona el ciclo de la vida.  (Sea cauteloso al usar la comparación sobre los coyotes y ardillas si la audiencia no sabe qué son los coyotes y las ardillas o si son amantes de los animales)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fld id="{628AB698-E960-481F-B456-FFCB36AA90C7}" type="slidenum">
              <a:rPr/>
              <a:pPr algn="l" rtl="0" eaLnBrk="1" hangingPunct="1"/>
              <a:t>10</a:t>
            </a:fld>
            <a:endParaRPr lang="es-AR"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spcBef>
                <a:spcPct val="0"/>
              </a:spcBef>
            </a:pPr>
            <a:r>
              <a:rPr lang="es-AR" b="0" i="0" u="none">
                <a:latin typeface="Arial" charset="0"/>
                <a:ea typeface="ＭＳ Ｐゴシック" pitchFamily="34" charset="-128"/>
              </a:rPr>
              <a:t>El mecanismo es muy similar al anterior.  La principal diferencia es que se refiere a la tasa de mortandad “natural”  o expectativa de vida de los microorganismos. Si están atrapados durante demasiado tiempo dentro del filtro, morirán antes de que puedan salir del filtro con el flujo de agua. Si el período de “pausa” es lo suficientemente largo, el organismo también morirá. </a:t>
            </a:r>
          </a:p>
          <a:p>
            <a:pPr algn="l" rtl="0" eaLnBrk="1" hangingPunct="1">
              <a:spcBef>
                <a:spcPct val="0"/>
              </a:spcBef>
            </a:pPr>
            <a:r>
              <a:rPr lang="es-AR" b="0" i="0" u="none">
                <a:latin typeface="Arial" charset="0"/>
                <a:ea typeface="ＭＳ Ｐゴシック" pitchFamily="34" charset="-128"/>
              </a:rPr>
              <a:t>Los microorganismos muertos se representan como partículas oscuras o negras dentro de la biopelícula alrededor de cada grano de arena. </a:t>
            </a:r>
          </a:p>
          <a:p>
            <a:pPr algn="l" rtl="0" eaLnBrk="1" hangingPunct="1">
              <a:spcBef>
                <a:spcPct val="0"/>
              </a:spcBef>
            </a:pPr>
            <a:endParaRPr lang="es-AR" smtClean="0">
              <a:latin typeface="Arial" charset="0"/>
              <a:ea typeface="ＭＳ Ｐゴシック" pitchFamily="34" charset="-128"/>
            </a:endParaRPr>
          </a:p>
          <a:p>
            <a:pPr algn="l" rtl="0" eaLnBrk="1" hangingPunct="1">
              <a:spcBef>
                <a:spcPct val="0"/>
              </a:spcBef>
            </a:pPr>
            <a:r>
              <a:rPr lang="es-AR" b="0" i="0" u="none">
                <a:latin typeface="Arial" charset="0"/>
                <a:ea typeface="ＭＳ Ｐゴシック" pitchFamily="34" charset="-128"/>
              </a:rPr>
              <a:t>El ciclo de vida de algunos organismos es muy corto  (unas pocas horas), por lo tanto, si pueden ser detenidos dentro del filtro, morirán.  </a:t>
            </a:r>
          </a:p>
          <a:p>
            <a:pPr algn="l" rtl="0" eaLnBrk="1" hangingPunct="1">
              <a:spcBef>
                <a:spcPct val="0"/>
              </a:spcBef>
            </a:pPr>
            <a:endParaRPr lang="es-AR" smtClean="0">
              <a:latin typeface="Arial" charset="0"/>
              <a:ea typeface="ＭＳ Ｐゴシック" pitchFamily="34" charset="-128"/>
            </a:endParaRPr>
          </a:p>
          <a:p>
            <a:pPr algn="l" rtl="0" eaLnBrk="1" hangingPunct="1">
              <a:spcBef>
                <a:spcPct val="0"/>
              </a:spcBef>
            </a:pPr>
            <a:r>
              <a:rPr lang="es-AR" b="0" i="0" u="none">
                <a:latin typeface="Arial" charset="0"/>
                <a:ea typeface="ＭＳ Ｐゴシック" pitchFamily="34" charset="-128"/>
              </a:rPr>
              <a:t>La otra causa de muerte natural es la falta de oxígeno.  Si el organismo está atrapado en lo profundo del filtro donde el oxígeno no lo puede alcanzar, morirá.</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A285A-5767-4284-A46A-2CAE79C993E5}" type="slidenum">
              <a:rPr lang="en-US"/>
              <a:pPr>
                <a:defRPr/>
              </a:pPr>
              <a:t>‹#›</a:t>
            </a:fld>
            <a:endParaRPr lang="en-US"/>
          </a:p>
        </p:txBody>
      </p:sp>
    </p:spTree>
    <p:extLst>
      <p:ext uri="{BB962C8B-B14F-4D97-AF65-F5344CB8AC3E}">
        <p14:creationId xmlns:p14="http://schemas.microsoft.com/office/powerpoint/2010/main" val="389892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BF608A-EA50-4AC3-B3D2-6130B8E6735C}" type="slidenum">
              <a:rPr lang="en-US"/>
              <a:pPr>
                <a:defRPr/>
              </a:pPr>
              <a:t>‹#›</a:t>
            </a:fld>
            <a:endParaRPr lang="en-US"/>
          </a:p>
        </p:txBody>
      </p:sp>
    </p:spTree>
    <p:extLst>
      <p:ext uri="{BB962C8B-B14F-4D97-AF65-F5344CB8AC3E}">
        <p14:creationId xmlns:p14="http://schemas.microsoft.com/office/powerpoint/2010/main" val="313740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A49A76-3817-46DC-8FF9-96E814A50774}" type="slidenum">
              <a:rPr lang="en-US"/>
              <a:pPr>
                <a:defRPr/>
              </a:pPr>
              <a:t>‹#›</a:t>
            </a:fld>
            <a:endParaRPr lang="en-US"/>
          </a:p>
        </p:txBody>
      </p:sp>
    </p:spTree>
    <p:extLst>
      <p:ext uri="{BB962C8B-B14F-4D97-AF65-F5344CB8AC3E}">
        <p14:creationId xmlns:p14="http://schemas.microsoft.com/office/powerpoint/2010/main" val="190027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5C6A6E0B-8A9D-4387-9271-4ED03BF45EAC}" type="slidenum">
              <a:rPr lang="en-US"/>
              <a:pPr>
                <a:defRPr/>
              </a:pPr>
              <a:t>‹#›</a:t>
            </a:fld>
            <a:endParaRPr lang="en-US"/>
          </a:p>
        </p:txBody>
      </p:sp>
    </p:spTree>
    <p:extLst>
      <p:ext uri="{BB962C8B-B14F-4D97-AF65-F5344CB8AC3E}">
        <p14:creationId xmlns:p14="http://schemas.microsoft.com/office/powerpoint/2010/main" val="2609077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EAB7B9EA-D63C-437C-9847-F1398B30F86F}" type="slidenum">
              <a:rPr lang="en-US"/>
              <a:pPr>
                <a:defRPr/>
              </a:pPr>
              <a:t>‹#›</a:t>
            </a:fld>
            <a:endParaRPr lang="en-US"/>
          </a:p>
        </p:txBody>
      </p:sp>
    </p:spTree>
    <p:extLst>
      <p:ext uri="{BB962C8B-B14F-4D97-AF65-F5344CB8AC3E}">
        <p14:creationId xmlns:p14="http://schemas.microsoft.com/office/powerpoint/2010/main" val="2931276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822065DA-B256-4158-9515-FA725A7A41F6}" type="slidenum">
              <a:rPr lang="en-US"/>
              <a:pPr>
                <a:defRPr/>
              </a:pPr>
              <a:t>‹#›</a:t>
            </a:fld>
            <a:endParaRPr lang="en-US"/>
          </a:p>
        </p:txBody>
      </p:sp>
    </p:spTree>
    <p:extLst>
      <p:ext uri="{BB962C8B-B14F-4D97-AF65-F5344CB8AC3E}">
        <p14:creationId xmlns:p14="http://schemas.microsoft.com/office/powerpoint/2010/main" val="1770949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77B3EDB1-A3F4-4A1C-A70E-6D46611E3B2A}" type="slidenum">
              <a:rPr lang="en-US"/>
              <a:pPr>
                <a:defRPr/>
              </a:pPr>
              <a:t>‹#›</a:t>
            </a:fld>
            <a:endParaRPr lang="en-US"/>
          </a:p>
        </p:txBody>
      </p:sp>
    </p:spTree>
    <p:extLst>
      <p:ext uri="{BB962C8B-B14F-4D97-AF65-F5344CB8AC3E}">
        <p14:creationId xmlns:p14="http://schemas.microsoft.com/office/powerpoint/2010/main" val="3277606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8"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9"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4B67A3DE-B535-4788-BF37-EDEE4C26B214}" type="slidenum">
              <a:rPr lang="en-US"/>
              <a:pPr>
                <a:defRPr/>
              </a:pPr>
              <a:t>‹#›</a:t>
            </a:fld>
            <a:endParaRPr lang="en-US"/>
          </a:p>
        </p:txBody>
      </p:sp>
    </p:spTree>
    <p:extLst>
      <p:ext uri="{BB962C8B-B14F-4D97-AF65-F5344CB8AC3E}">
        <p14:creationId xmlns:p14="http://schemas.microsoft.com/office/powerpoint/2010/main" val="1902696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4"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5"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441BF25C-2B83-42DC-A94F-79E7A93A04A8}" type="slidenum">
              <a:rPr lang="en-US"/>
              <a:pPr>
                <a:defRPr/>
              </a:pPr>
              <a:t>‹#›</a:t>
            </a:fld>
            <a:endParaRPr lang="en-US"/>
          </a:p>
        </p:txBody>
      </p:sp>
    </p:spTree>
    <p:extLst>
      <p:ext uri="{BB962C8B-B14F-4D97-AF65-F5344CB8AC3E}">
        <p14:creationId xmlns:p14="http://schemas.microsoft.com/office/powerpoint/2010/main" val="2177620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3"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4"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248B6EAB-DBC6-46EA-AD96-8AD9AE6F959C}" type="slidenum">
              <a:rPr lang="en-US"/>
              <a:pPr>
                <a:defRPr/>
              </a:pPr>
              <a:t>‹#›</a:t>
            </a:fld>
            <a:endParaRPr lang="en-US"/>
          </a:p>
        </p:txBody>
      </p:sp>
    </p:spTree>
    <p:extLst>
      <p:ext uri="{BB962C8B-B14F-4D97-AF65-F5344CB8AC3E}">
        <p14:creationId xmlns:p14="http://schemas.microsoft.com/office/powerpoint/2010/main" val="3197333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3CB280B7-5964-47A5-A06B-B9EB20A19375}" type="slidenum">
              <a:rPr lang="en-US"/>
              <a:pPr>
                <a:defRPr/>
              </a:pPr>
              <a:t>‹#›</a:t>
            </a:fld>
            <a:endParaRPr lang="en-US"/>
          </a:p>
        </p:txBody>
      </p:sp>
    </p:spTree>
    <p:extLst>
      <p:ext uri="{BB962C8B-B14F-4D97-AF65-F5344CB8AC3E}">
        <p14:creationId xmlns:p14="http://schemas.microsoft.com/office/powerpoint/2010/main" val="305176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28E675-53D8-469C-8D0F-CB11A548C516}" type="slidenum">
              <a:rPr lang="en-US"/>
              <a:pPr>
                <a:defRPr/>
              </a:pPr>
              <a:t>‹#›</a:t>
            </a:fld>
            <a:endParaRPr lang="en-US"/>
          </a:p>
        </p:txBody>
      </p:sp>
    </p:spTree>
    <p:extLst>
      <p:ext uri="{BB962C8B-B14F-4D97-AF65-F5344CB8AC3E}">
        <p14:creationId xmlns:p14="http://schemas.microsoft.com/office/powerpoint/2010/main" val="2698491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914485B0-9CB1-4BEF-89FA-9165152CB8CC}" type="slidenum">
              <a:rPr lang="en-US"/>
              <a:pPr>
                <a:defRPr/>
              </a:pPr>
              <a:t>‹#›</a:t>
            </a:fld>
            <a:endParaRPr lang="en-US"/>
          </a:p>
        </p:txBody>
      </p:sp>
    </p:spTree>
    <p:extLst>
      <p:ext uri="{BB962C8B-B14F-4D97-AF65-F5344CB8AC3E}">
        <p14:creationId xmlns:p14="http://schemas.microsoft.com/office/powerpoint/2010/main" val="551749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A54A96EB-609D-4892-8054-FABBDCED9968}" type="slidenum">
              <a:rPr lang="en-US"/>
              <a:pPr>
                <a:defRPr/>
              </a:pPr>
              <a:t>‹#›</a:t>
            </a:fld>
            <a:endParaRPr lang="en-US"/>
          </a:p>
        </p:txBody>
      </p:sp>
    </p:spTree>
    <p:extLst>
      <p:ext uri="{BB962C8B-B14F-4D97-AF65-F5344CB8AC3E}">
        <p14:creationId xmlns:p14="http://schemas.microsoft.com/office/powerpoint/2010/main" val="4117987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703762A8-0307-41D0-AD98-D9552695C820}" type="slidenum">
              <a:rPr lang="en-US"/>
              <a:pPr>
                <a:defRPr/>
              </a:pPr>
              <a:t>‹#›</a:t>
            </a:fld>
            <a:endParaRPr lang="en-US"/>
          </a:p>
        </p:txBody>
      </p:sp>
    </p:spTree>
    <p:extLst>
      <p:ext uri="{BB962C8B-B14F-4D97-AF65-F5344CB8AC3E}">
        <p14:creationId xmlns:p14="http://schemas.microsoft.com/office/powerpoint/2010/main" val="69188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5F92D6FE-3950-4F88-AC75-64AC1E6FD6E2}" type="slidenum">
              <a:rPr lang="en-US"/>
              <a:pPr>
                <a:defRPr/>
              </a:pPr>
              <a:t>‹#›</a:t>
            </a:fld>
            <a:endParaRPr lang="en-US"/>
          </a:p>
        </p:txBody>
      </p:sp>
    </p:spTree>
    <p:extLst>
      <p:ext uri="{BB962C8B-B14F-4D97-AF65-F5344CB8AC3E}">
        <p14:creationId xmlns:p14="http://schemas.microsoft.com/office/powerpoint/2010/main" val="428554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CB012-2A95-4E1C-A713-DEA599DB11AB}" type="slidenum">
              <a:rPr lang="en-US"/>
              <a:pPr>
                <a:defRPr/>
              </a:pPr>
              <a:t>‹#›</a:t>
            </a:fld>
            <a:endParaRPr lang="en-US"/>
          </a:p>
        </p:txBody>
      </p:sp>
    </p:spTree>
    <p:extLst>
      <p:ext uri="{BB962C8B-B14F-4D97-AF65-F5344CB8AC3E}">
        <p14:creationId xmlns:p14="http://schemas.microsoft.com/office/powerpoint/2010/main" val="83332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381A19-97E2-4926-93CC-AECD3756810E}" type="slidenum">
              <a:rPr lang="en-US"/>
              <a:pPr>
                <a:defRPr/>
              </a:pPr>
              <a:t>‹#›</a:t>
            </a:fld>
            <a:endParaRPr lang="en-US"/>
          </a:p>
        </p:txBody>
      </p:sp>
    </p:spTree>
    <p:extLst>
      <p:ext uri="{BB962C8B-B14F-4D97-AF65-F5344CB8AC3E}">
        <p14:creationId xmlns:p14="http://schemas.microsoft.com/office/powerpoint/2010/main" val="281105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73954D-F6F8-4F1C-BBC4-0DF372E5C9E2}" type="slidenum">
              <a:rPr lang="en-US"/>
              <a:pPr>
                <a:defRPr/>
              </a:pPr>
              <a:t>‹#›</a:t>
            </a:fld>
            <a:endParaRPr lang="en-US"/>
          </a:p>
        </p:txBody>
      </p:sp>
    </p:spTree>
    <p:extLst>
      <p:ext uri="{BB962C8B-B14F-4D97-AF65-F5344CB8AC3E}">
        <p14:creationId xmlns:p14="http://schemas.microsoft.com/office/powerpoint/2010/main" val="12160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C0B1DA-2627-452E-9970-43CC068A10EE}" type="slidenum">
              <a:rPr lang="en-US"/>
              <a:pPr>
                <a:defRPr/>
              </a:pPr>
              <a:t>‹#›</a:t>
            </a:fld>
            <a:endParaRPr lang="en-US"/>
          </a:p>
        </p:txBody>
      </p:sp>
    </p:spTree>
    <p:extLst>
      <p:ext uri="{BB962C8B-B14F-4D97-AF65-F5344CB8AC3E}">
        <p14:creationId xmlns:p14="http://schemas.microsoft.com/office/powerpoint/2010/main" val="114853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6C4ABD-C128-47D6-826F-934F57C72D1E}" type="slidenum">
              <a:rPr lang="en-US"/>
              <a:pPr>
                <a:defRPr/>
              </a:pPr>
              <a:t>‹#›</a:t>
            </a:fld>
            <a:endParaRPr lang="en-US"/>
          </a:p>
        </p:txBody>
      </p:sp>
    </p:spTree>
    <p:extLst>
      <p:ext uri="{BB962C8B-B14F-4D97-AF65-F5344CB8AC3E}">
        <p14:creationId xmlns:p14="http://schemas.microsoft.com/office/powerpoint/2010/main" val="114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2DB8CF-25AA-4D1D-A3AD-674CC3AB1686}" type="slidenum">
              <a:rPr lang="en-US"/>
              <a:pPr>
                <a:defRPr/>
              </a:pPr>
              <a:t>‹#›</a:t>
            </a:fld>
            <a:endParaRPr lang="en-US"/>
          </a:p>
        </p:txBody>
      </p:sp>
    </p:spTree>
    <p:extLst>
      <p:ext uri="{BB962C8B-B14F-4D97-AF65-F5344CB8AC3E}">
        <p14:creationId xmlns:p14="http://schemas.microsoft.com/office/powerpoint/2010/main" val="194291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084B96-BB67-4ED6-A25B-FA2F9E62FA6F}" type="slidenum">
              <a:rPr lang="en-US"/>
              <a:pPr>
                <a:defRPr/>
              </a:pPr>
              <a:t>‹#›</a:t>
            </a:fld>
            <a:endParaRPr lang="en-US"/>
          </a:p>
        </p:txBody>
      </p:sp>
    </p:spTree>
    <p:extLst>
      <p:ext uri="{BB962C8B-B14F-4D97-AF65-F5344CB8AC3E}">
        <p14:creationId xmlns:p14="http://schemas.microsoft.com/office/powerpoint/2010/main" val="305133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Arial" pitchFamily="-109" charset="0"/>
                <a:cs typeface="Arial" pitchFamily="-109"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Arial" pitchFamily="-109" charset="0"/>
                <a:cs typeface="Arial" pitchFamily="-109"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E5644B-7F82-44A4-9586-3EBE031D23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2pPr>
      <a:lvl3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3pPr>
      <a:lvl4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4pPr>
      <a:lvl5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5pPr>
      <a:lvl6pPr marL="4572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6pPr>
      <a:lvl7pPr marL="9144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7pPr>
      <a:lvl8pPr marL="13716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8pPr>
      <a:lvl9pPr marL="18288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914400" hangingPunct="1">
              <a:lnSpc>
                <a:spcPct val="100000"/>
              </a:lnSpc>
              <a:buClrTx/>
              <a:buSzTx/>
              <a:buFontTx/>
              <a:buNone/>
              <a:defRPr sz="1400">
                <a:solidFill>
                  <a:srgbClr val="000000"/>
                </a:solidFill>
                <a:latin typeface="Arial" pitchFamily="34" charset="0"/>
              </a:defRPr>
            </a:lvl1pPr>
          </a:lstStyle>
          <a:p>
            <a:pPr>
              <a:defRPr/>
            </a:pPr>
            <a:r>
              <a:rPr lang="en-US">
                <a:ea typeface="Microsoft YaHei" charset="-122"/>
              </a:rPr>
              <a:t>2009-04</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defTabSz="914400" hangingPunct="1">
              <a:lnSpc>
                <a:spcPct val="100000"/>
              </a:lnSpc>
              <a:buClrTx/>
              <a:buSzTx/>
              <a:buFontTx/>
              <a:buNone/>
              <a:defRPr sz="1400">
                <a:solidFill>
                  <a:srgbClr val="000000"/>
                </a:solidFill>
                <a:latin typeface="Arial" pitchFamily="34" charset="0"/>
              </a:defRPr>
            </a:lvl1pPr>
          </a:lstStyle>
          <a:p>
            <a:pPr>
              <a:defRPr/>
            </a:pPr>
            <a:endParaRPr lang="en-US">
              <a:ea typeface="Microsoft YaHei" charset="-122"/>
            </a:endParaRPr>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hangingPunct="1">
              <a:lnSpc>
                <a:spcPct val="100000"/>
              </a:lnSpc>
              <a:buClrTx/>
              <a:buSzTx/>
              <a:buFontTx/>
              <a:buNone/>
              <a:defRPr sz="1400">
                <a:solidFill>
                  <a:srgbClr val="000000"/>
                </a:solidFill>
                <a:latin typeface="Arial" pitchFamily="34" charset="0"/>
              </a:defRPr>
            </a:lvl1pPr>
          </a:lstStyle>
          <a:p>
            <a:pPr>
              <a:defRPr/>
            </a:pPr>
            <a:fld id="{6F34EED1-4E0D-4A3D-9CEA-48CAEEA599E0}" type="slidenum">
              <a:rPr lang="en-US">
                <a:ea typeface="Microsoft YaHei" charset="-122"/>
              </a:rPr>
              <a:pPr>
                <a:defRPr/>
              </a:pPr>
              <a:t>‹#›</a:t>
            </a:fld>
            <a:endParaRPr lang="en-US">
              <a:ea typeface="Microsoft YaHei" charset="-122"/>
            </a:endParaRPr>
          </a:p>
        </p:txBody>
      </p:sp>
    </p:spTree>
    <p:extLst>
      <p:ext uri="{BB962C8B-B14F-4D97-AF65-F5344CB8AC3E}">
        <p14:creationId xmlns:p14="http://schemas.microsoft.com/office/powerpoint/2010/main" val="2219824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cawst.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513" y="677863"/>
            <a:ext cx="8077200" cy="6232525"/>
          </a:xfrm>
          <a:prstGeom prst="rect">
            <a:avLst/>
          </a:prstGeom>
          <a:noFill/>
        </p:spPr>
        <p:txBody>
          <a:bodyPr>
            <a:spAutoFit/>
          </a:bodyPr>
          <a:lstStyle/>
          <a:p>
            <a:pPr>
              <a:defRPr/>
            </a:pPr>
            <a:endParaRPr lang="es-SV" sz="1100" dirty="0">
              <a:solidFill>
                <a:srgbClr val="000000"/>
              </a:solidFill>
              <a:latin typeface="Arial"/>
              <a:ea typeface="Microsoft YaHei" charset="-122"/>
            </a:endParaRPr>
          </a:p>
          <a:p>
            <a:pPr algn="ctr">
              <a:tabLst>
                <a:tab pos="1196975" algn="l"/>
              </a:tabLst>
              <a:defRPr/>
            </a:pPr>
            <a:r>
              <a:rPr lang="es-SV" sz="1100" dirty="0">
                <a:solidFill>
                  <a:srgbClr val="000000"/>
                </a:solidFill>
                <a:latin typeface="Arial"/>
                <a:ea typeface="Microsoft YaHei" charset="-122"/>
              </a:rPr>
              <a:t>12, 2916 – </a:t>
            </a:r>
            <a:r>
              <a:rPr lang="es-SV" sz="1100" dirty="0" err="1">
                <a:solidFill>
                  <a:srgbClr val="000000"/>
                </a:solidFill>
                <a:latin typeface="Arial"/>
                <a:ea typeface="Microsoft YaHei" charset="-122"/>
              </a:rPr>
              <a:t>5</a:t>
            </a:r>
            <a:r>
              <a:rPr lang="es-SV" sz="1100" baseline="30000" dirty="0" err="1">
                <a:solidFill>
                  <a:srgbClr val="000000"/>
                </a:solidFill>
                <a:latin typeface="Arial"/>
                <a:ea typeface="Microsoft YaHei" charset="-122"/>
              </a:rPr>
              <a:t>th</a:t>
            </a:r>
            <a:r>
              <a:rPr lang="es-SV" sz="1100" dirty="0">
                <a:solidFill>
                  <a:srgbClr val="000000"/>
                </a:solidFill>
                <a:latin typeface="Arial"/>
                <a:ea typeface="Microsoft YaHei" charset="-122"/>
              </a:rPr>
              <a:t> </a:t>
            </a:r>
            <a:r>
              <a:rPr lang="es-SV" sz="1100" dirty="0" err="1">
                <a:solidFill>
                  <a:srgbClr val="000000"/>
                </a:solidFill>
                <a:latin typeface="Arial"/>
                <a:ea typeface="Microsoft YaHei" charset="-122"/>
              </a:rPr>
              <a:t>Avenue</a:t>
            </a:r>
            <a:endParaRPr lang="es-SV" sz="1100" dirty="0">
              <a:solidFill>
                <a:srgbClr val="000000"/>
              </a:solidFill>
              <a:latin typeface="Arial"/>
              <a:ea typeface="Microsoft YaHei" charset="-122"/>
            </a:endParaRPr>
          </a:p>
          <a:p>
            <a:pPr algn="ctr">
              <a:tabLst>
                <a:tab pos="1196975" algn="l"/>
              </a:tabLst>
              <a:defRPr/>
            </a:pPr>
            <a:r>
              <a:rPr lang="es-SV" sz="1100" dirty="0">
                <a:solidFill>
                  <a:srgbClr val="000000"/>
                </a:solidFill>
                <a:latin typeface="Arial"/>
                <a:ea typeface="Microsoft YaHei" charset="-122"/>
              </a:rPr>
              <a:t>Calgary, Alberta, </a:t>
            </a:r>
            <a:r>
              <a:rPr lang="es-SV" sz="1100" dirty="0" err="1">
                <a:solidFill>
                  <a:srgbClr val="000000"/>
                </a:solidFill>
                <a:latin typeface="Arial"/>
                <a:ea typeface="Microsoft YaHei" charset="-122"/>
              </a:rPr>
              <a:t>T2A</a:t>
            </a:r>
            <a:r>
              <a:rPr lang="es-SV" sz="1100" dirty="0">
                <a:solidFill>
                  <a:srgbClr val="000000"/>
                </a:solidFill>
                <a:latin typeface="Arial"/>
                <a:ea typeface="Microsoft YaHei" charset="-122"/>
              </a:rPr>
              <a:t> </a:t>
            </a:r>
            <a:r>
              <a:rPr lang="es-SV" sz="1100" dirty="0" err="1">
                <a:solidFill>
                  <a:srgbClr val="000000"/>
                </a:solidFill>
                <a:latin typeface="Arial"/>
                <a:ea typeface="Microsoft YaHei" charset="-122"/>
              </a:rPr>
              <a:t>6K4</a:t>
            </a:r>
            <a:r>
              <a:rPr lang="es-SV" sz="1100" dirty="0">
                <a:solidFill>
                  <a:srgbClr val="000000"/>
                </a:solidFill>
                <a:latin typeface="Arial"/>
                <a:ea typeface="Microsoft YaHei" charset="-122"/>
              </a:rPr>
              <a:t>, Canadá</a:t>
            </a:r>
          </a:p>
          <a:p>
            <a:pPr algn="ctr">
              <a:tabLst>
                <a:tab pos="1196975" algn="l"/>
              </a:tabLst>
              <a:defRPr/>
            </a:pPr>
            <a:r>
              <a:rPr lang="es-SV" sz="1100" dirty="0">
                <a:solidFill>
                  <a:srgbClr val="000000"/>
                </a:solidFill>
                <a:latin typeface="Arial"/>
                <a:ea typeface="Microsoft YaHei" charset="-122"/>
              </a:rPr>
              <a:t>Teléfono: + 1 (403) 243-3285, fax: + 1 (403) 243-6199</a:t>
            </a:r>
          </a:p>
          <a:p>
            <a:pPr algn="ctr">
              <a:tabLst>
                <a:tab pos="1196975" algn="l"/>
              </a:tabLst>
              <a:defRPr/>
            </a:pPr>
            <a:r>
              <a:rPr lang="es-SV" sz="1100" dirty="0">
                <a:solidFill>
                  <a:srgbClr val="000000"/>
                </a:solidFill>
                <a:latin typeface="Arial"/>
                <a:ea typeface="Microsoft YaHei" charset="-122"/>
                <a:hlinkClick r:id="rId4"/>
              </a:rPr>
              <a:t>Correo electrónico: cawst@cawst.org, sitio web: </a:t>
            </a:r>
            <a:r>
              <a:rPr lang="es-SV" sz="1100" dirty="0">
                <a:solidFill>
                  <a:srgbClr val="000000"/>
                </a:solidFill>
                <a:latin typeface="Arial"/>
                <a:ea typeface="Microsoft YaHei" charset="-122"/>
              </a:rPr>
              <a:t>www.cawst.org</a:t>
            </a:r>
          </a:p>
          <a:p>
            <a:pPr algn="ctr">
              <a:tabLst>
                <a:tab pos="1196975" algn="l"/>
              </a:tabLst>
              <a:defRPr/>
            </a:pPr>
            <a:endParaRPr lang="es-SV" sz="1100" dirty="0">
              <a:solidFill>
                <a:srgbClr val="000000"/>
              </a:solidFill>
              <a:latin typeface="Arial"/>
              <a:ea typeface="Microsoft YaHei" charset="-122"/>
            </a:endParaRPr>
          </a:p>
          <a:p>
            <a:pPr>
              <a:defRPr/>
            </a:pPr>
            <a:r>
              <a:rPr lang="es-SV" sz="850" dirty="0">
                <a:solidFill>
                  <a:srgbClr val="000000"/>
                </a:solidFill>
                <a:latin typeface="Arial"/>
                <a:ea typeface="Microsoft YaHei" charset="-122"/>
              </a:rPr>
              <a:t>El Centro de Tecnologías Asequibles de Agua y Saneamiento (CAWST, por su sigla en inglés) es una organización sin fines de lucro con base en Calgary que proporciona capacitación y consultoría a organizaciones que trabajan directamente con poblaciones en países en desarrollo que carecen de acceso al agua limpia y al saneamiento básico.</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Una de las principales estrategias de CAWST es hacer del conocimiento sobre agua un saber popular. Eso se logra, en parte, mediante el desarrollo y la distribución gratuita de materiales educativos con la intención de aumentar la disponibilidad de información para los que más lo necesitan.</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Este documento es de contenido abierto y está elaborado bajo la licencia genérica Creative Commons Atribución 3.0. Para ver una copia de esa licencia, visite la página http://creativecommons.org/licenses/by/3.0/deed.es o envíe una carta a Creative Commons, 171 </a:t>
            </a:r>
            <a:r>
              <a:rPr lang="es-SV" sz="850" dirty="0" err="1">
                <a:solidFill>
                  <a:srgbClr val="000000"/>
                </a:solidFill>
                <a:latin typeface="Arial"/>
                <a:ea typeface="Microsoft YaHei" charset="-122"/>
              </a:rPr>
              <a:t>Second</a:t>
            </a:r>
            <a:r>
              <a:rPr lang="es-SV" sz="850" dirty="0">
                <a:solidFill>
                  <a:srgbClr val="000000"/>
                </a:solidFill>
                <a:latin typeface="Arial"/>
                <a:ea typeface="Microsoft YaHei" charset="-122"/>
              </a:rPr>
              <a:t> Street, Suite 300, San Francisco, California 94105, Estados Unidos. </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		Usted es libre de:</a:t>
            </a:r>
          </a:p>
          <a:p>
            <a:pPr marL="2000250" lvl="4" indent="-171450">
              <a:buFont typeface="Arial" pitchFamily="34" charset="0"/>
              <a:buChar char="•"/>
              <a:defRPr/>
            </a:pPr>
            <a:r>
              <a:rPr lang="es-SV" sz="850" dirty="0">
                <a:solidFill>
                  <a:srgbClr val="000000"/>
                </a:solidFill>
                <a:latin typeface="Arial"/>
                <a:ea typeface="Microsoft YaHei" charset="-122"/>
              </a:rPr>
              <a:t>Compartir – copiar, distribuir y difundir este documento.</a:t>
            </a:r>
          </a:p>
          <a:p>
            <a:pPr marL="2000250" lvl="4" indent="-171450">
              <a:buFont typeface="Arial" pitchFamily="34" charset="0"/>
              <a:buChar char="•"/>
              <a:defRPr/>
            </a:pPr>
            <a:r>
              <a:rPr lang="es-SV" sz="850" dirty="0">
                <a:solidFill>
                  <a:srgbClr val="000000"/>
                </a:solidFill>
                <a:latin typeface="Arial"/>
                <a:ea typeface="Microsoft YaHei" charset="-122"/>
              </a:rPr>
              <a:t>Editar – adaptar este documento.</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		Bajo las siguientes condiciones:</a:t>
            </a:r>
          </a:p>
          <a:p>
            <a:pPr marL="2000250" lvl="4" indent="-171450">
              <a:buFont typeface="Arial" pitchFamily="34" charset="0"/>
              <a:buChar char="•"/>
              <a:defRPr/>
            </a:pPr>
            <a:r>
              <a:rPr lang="es-SV" sz="850" dirty="0">
                <a:solidFill>
                  <a:srgbClr val="000000"/>
                </a:solidFill>
                <a:latin typeface="Arial"/>
                <a:ea typeface="Microsoft YaHei" charset="-122"/>
              </a:rPr>
              <a:t>Atribución. Deberá atribuírsele a CAWST el crédito de ser la fuente original del documento. Por favor, incluya la dirección a nuestro sitio web: www.cawst.org.</a:t>
            </a:r>
          </a:p>
          <a:p>
            <a:pPr algn="ctr">
              <a:tabLst>
                <a:tab pos="1196975" algn="l"/>
              </a:tabLst>
              <a:defRPr/>
            </a:pPr>
            <a:endParaRPr lang="es-SV" sz="700" dirty="0">
              <a:solidFill>
                <a:srgbClr val="000000"/>
              </a:solidFill>
              <a:latin typeface="Arial"/>
              <a:ea typeface="Microsoft YaHei" charset="-122"/>
            </a:endParaRPr>
          </a:p>
          <a:p>
            <a:pPr>
              <a:tabLst>
                <a:tab pos="1196975" algn="l"/>
              </a:tabLst>
              <a:defRPr/>
            </a:pPr>
            <a:r>
              <a:rPr lang="es-SV" sz="850" dirty="0">
                <a:solidFill>
                  <a:srgbClr val="000000"/>
                </a:solidFill>
                <a:latin typeface="Arial"/>
                <a:ea typeface="Microsoft YaHei" charset="-122"/>
              </a:rPr>
              <a:t>CAWST actualizará este documento periódicamente. Por ese motivo, no se recomienda que lo almacene para descargarlo desde su sitio web.</a:t>
            </a:r>
          </a:p>
          <a:p>
            <a:pPr>
              <a:tabLst>
                <a:tab pos="1196975" algn="l"/>
              </a:tabLst>
              <a:defRPr/>
            </a:pPr>
            <a:endParaRPr lang="es-SV" sz="85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105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12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defRPr/>
            </a:pPr>
            <a:r>
              <a:rPr lang="es-SV" sz="900" b="1" dirty="0">
                <a:solidFill>
                  <a:srgbClr val="000000"/>
                </a:solidFill>
                <a:latin typeface="Arial"/>
                <a:ea typeface="Microsoft YaHei" charset="-122"/>
              </a:rPr>
              <a:t> </a:t>
            </a:r>
            <a:r>
              <a:rPr lang="es-SV" sz="900" dirty="0">
                <a:solidFill>
                  <a:srgbClr val="000000"/>
                </a:solidFill>
                <a:latin typeface="Arial"/>
                <a:ea typeface="Microsoft YaHei" charset="-122"/>
              </a:rPr>
              <a:t>CAWST y sus directores, empleados, contratistas y voluntarios no asumen ninguna responsabilidad ni dan ninguna garantía respecto de los resultados que puedan obtenerse a partir del uso de la información proporcionada.</a:t>
            </a:r>
          </a:p>
        </p:txBody>
      </p:sp>
      <p:pic>
        <p:nvPicPr>
          <p:cNvPr id="1638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1575" y="3111500"/>
            <a:ext cx="10795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3013" y="3544888"/>
            <a:ext cx="9366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47664" y="4305137"/>
            <a:ext cx="6408712" cy="2062103"/>
          </a:xfrm>
          <a:prstGeom prst="rect">
            <a:avLst/>
          </a:prstGeom>
          <a:noFill/>
          <a:ln w="15875">
            <a:solidFill>
              <a:schemeClr val="tx1"/>
            </a:solidFill>
          </a:ln>
        </p:spPr>
        <p:txBody>
          <a:bodyPr>
            <a:spAutoFit/>
          </a:bodyPr>
          <a:lstStyle/>
          <a:p>
            <a:pPr>
              <a:defRPr/>
            </a:pPr>
            <a:r>
              <a:rPr b="1" dirty="0">
                <a:solidFill>
                  <a:srgbClr val="000000"/>
                </a:solidFill>
                <a:latin typeface="Arial"/>
                <a:ea typeface="Microsoft YaHei" charset="-122"/>
              </a:rPr>
              <a:t> </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Manténgase</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actualizado</a:t>
            </a:r>
            <a:r>
              <a:rPr sz="1100" b="1" dirty="0">
                <a:solidFill>
                  <a:srgbClr val="000000"/>
                </a:solidFill>
                <a:latin typeface="Arial"/>
                <a:ea typeface="Microsoft YaHei" charset="-122"/>
              </a:rPr>
              <a:t> y </a:t>
            </a:r>
            <a:r>
              <a:rPr sz="1100" b="1" dirty="0" err="1">
                <a:solidFill>
                  <a:srgbClr val="000000"/>
                </a:solidFill>
                <a:latin typeface="Arial"/>
                <a:ea typeface="Microsoft YaHei" charset="-122"/>
              </a:rPr>
              <a:t>obtenga</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apoyo</a:t>
            </a:r>
            <a:r>
              <a:rPr sz="1100" b="1"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Últimas</a:t>
            </a:r>
            <a:r>
              <a:rPr sz="1100" dirty="0">
                <a:solidFill>
                  <a:srgbClr val="000000"/>
                </a:solidFill>
                <a:latin typeface="Arial"/>
                <a:ea typeface="Microsoft YaHei" charset="-122"/>
              </a:rPr>
              <a:t> </a:t>
            </a:r>
            <a:r>
              <a:rPr sz="1100" dirty="0" err="1">
                <a:solidFill>
                  <a:srgbClr val="000000"/>
                </a:solidFill>
                <a:latin typeface="Arial"/>
                <a:ea typeface="Microsoft YaHei" charset="-122"/>
              </a:rPr>
              <a:t>actualizaciones</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este</a:t>
            </a:r>
            <a:r>
              <a:rPr sz="1100" dirty="0">
                <a:solidFill>
                  <a:srgbClr val="000000"/>
                </a:solidFill>
                <a:latin typeface="Arial"/>
                <a:ea typeface="Microsoft YaHei" charset="-122"/>
              </a:rPr>
              <a:t> </a:t>
            </a:r>
            <a:r>
              <a:rPr sz="1100" dirty="0" err="1">
                <a:solidFill>
                  <a:srgbClr val="000000"/>
                </a:solidFill>
                <a:latin typeface="Arial"/>
                <a:ea typeface="Microsoft YaHei" charset="-122"/>
              </a:rPr>
              <a:t>documento</a:t>
            </a:r>
            <a:r>
              <a:rPr sz="1100"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Otros</a:t>
            </a:r>
            <a:r>
              <a:rPr sz="1100" dirty="0">
                <a:solidFill>
                  <a:srgbClr val="000000"/>
                </a:solidFill>
                <a:latin typeface="Arial"/>
                <a:ea typeface="Microsoft YaHei" charset="-122"/>
              </a:rPr>
              <a:t> </a:t>
            </a:r>
            <a:r>
              <a:rPr sz="1100" dirty="0" err="1">
                <a:solidFill>
                  <a:srgbClr val="000000"/>
                </a:solidFill>
                <a:latin typeface="Arial"/>
                <a:ea typeface="Microsoft YaHei" charset="-122"/>
              </a:rPr>
              <a:t>talleres</a:t>
            </a:r>
            <a:r>
              <a:rPr sz="1100" dirty="0">
                <a:solidFill>
                  <a:srgbClr val="000000"/>
                </a:solidFill>
                <a:latin typeface="Arial"/>
                <a:ea typeface="Microsoft YaHei" charset="-122"/>
              </a:rPr>
              <a:t> y </a:t>
            </a:r>
            <a:r>
              <a:rPr sz="1100" dirty="0" err="1">
                <a:solidFill>
                  <a:srgbClr val="000000"/>
                </a:solidFill>
                <a:latin typeface="Arial"/>
                <a:ea typeface="Microsoft YaHei" charset="-122"/>
              </a:rPr>
              <a:t>recursos</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capacitación</a:t>
            </a:r>
            <a:r>
              <a:rPr sz="1100" dirty="0">
                <a:solidFill>
                  <a:srgbClr val="000000"/>
                </a:solidFill>
                <a:latin typeface="Arial"/>
                <a:ea typeface="Microsoft YaHei" charset="-122"/>
              </a:rPr>
              <a:t> </a:t>
            </a:r>
            <a:r>
              <a:rPr sz="1100" dirty="0" err="1">
                <a:solidFill>
                  <a:srgbClr val="000000"/>
                </a:solidFill>
                <a:latin typeface="Arial"/>
                <a:ea typeface="Microsoft YaHei" charset="-122"/>
              </a:rPr>
              <a:t>relacionados</a:t>
            </a:r>
            <a:r>
              <a:rPr sz="1100"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Apoyo</a:t>
            </a:r>
            <a:r>
              <a:rPr sz="1100" dirty="0">
                <a:solidFill>
                  <a:srgbClr val="000000"/>
                </a:solidFill>
                <a:latin typeface="Arial"/>
                <a:ea typeface="Microsoft YaHei" charset="-122"/>
              </a:rPr>
              <a:t> </a:t>
            </a:r>
            <a:r>
              <a:rPr sz="1100" dirty="0" err="1">
                <a:solidFill>
                  <a:srgbClr val="000000"/>
                </a:solidFill>
                <a:latin typeface="Arial"/>
                <a:ea typeface="Microsoft YaHei" charset="-122"/>
              </a:rPr>
              <a:t>sobre</a:t>
            </a:r>
            <a:r>
              <a:rPr sz="1100" dirty="0">
                <a:solidFill>
                  <a:srgbClr val="000000"/>
                </a:solidFill>
                <a:latin typeface="Arial"/>
                <a:ea typeface="Microsoft YaHei" charset="-122"/>
              </a:rPr>
              <a:t> el </a:t>
            </a:r>
            <a:r>
              <a:rPr sz="1100" dirty="0" err="1">
                <a:solidFill>
                  <a:srgbClr val="000000"/>
                </a:solidFill>
                <a:latin typeface="Arial"/>
                <a:ea typeface="Microsoft YaHei" charset="-122"/>
              </a:rPr>
              <a:t>uso</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este</a:t>
            </a:r>
            <a:r>
              <a:rPr sz="1100" dirty="0">
                <a:solidFill>
                  <a:srgbClr val="000000"/>
                </a:solidFill>
                <a:latin typeface="Arial"/>
                <a:ea typeface="Microsoft YaHei" charset="-122"/>
              </a:rPr>
              <a:t> </a:t>
            </a:r>
            <a:r>
              <a:rPr sz="1100" dirty="0" err="1">
                <a:solidFill>
                  <a:srgbClr val="000000"/>
                </a:solidFill>
                <a:latin typeface="Arial"/>
                <a:ea typeface="Microsoft YaHei" charset="-122"/>
              </a:rPr>
              <a:t>documento</a:t>
            </a:r>
            <a:r>
              <a:rPr sz="1100" dirty="0">
                <a:solidFill>
                  <a:srgbClr val="000000"/>
                </a:solidFill>
                <a:latin typeface="Arial"/>
                <a:ea typeface="Microsoft YaHei" charset="-122"/>
              </a:rPr>
              <a:t> para </a:t>
            </a:r>
            <a:r>
              <a:rPr sz="1100" dirty="0" err="1">
                <a:solidFill>
                  <a:srgbClr val="000000"/>
                </a:solidFill>
                <a:latin typeface="Arial"/>
                <a:ea typeface="Microsoft YaHei" charset="-122"/>
              </a:rPr>
              <a:t>su</a:t>
            </a:r>
            <a:r>
              <a:rPr sz="1100" dirty="0">
                <a:solidFill>
                  <a:srgbClr val="000000"/>
                </a:solidFill>
                <a:latin typeface="Arial"/>
                <a:ea typeface="Microsoft YaHei" charset="-122"/>
              </a:rPr>
              <a:t> </a:t>
            </a:r>
            <a:r>
              <a:rPr sz="1100" dirty="0" err="1">
                <a:solidFill>
                  <a:srgbClr val="000000"/>
                </a:solidFill>
                <a:latin typeface="Arial"/>
                <a:ea typeface="Microsoft YaHei" charset="-122"/>
              </a:rPr>
              <a:t>trabajo</a:t>
            </a:r>
            <a:r>
              <a:rPr sz="1100" dirty="0">
                <a:solidFill>
                  <a:srgbClr val="000000"/>
                </a:solidFill>
                <a:latin typeface="Arial"/>
                <a:ea typeface="Microsoft YaHei" charset="-122"/>
              </a:rPr>
              <a:t>.</a:t>
            </a:r>
          </a:p>
          <a:p>
            <a:pPr>
              <a:defRPr/>
            </a:pPr>
            <a:r>
              <a:rPr sz="1100" dirty="0">
                <a:solidFill>
                  <a:srgbClr val="000000"/>
                </a:solidFill>
                <a:latin typeface="Arial"/>
                <a:ea typeface="Microsoft YaHei" charset="-122"/>
              </a:rPr>
              <a:t> </a:t>
            </a:r>
          </a:p>
          <a:p>
            <a:pPr>
              <a:defRPr/>
            </a:pPr>
            <a:endParaRPr lang="en-GB" sz="1100" i="1" dirty="0">
              <a:solidFill>
                <a:srgbClr val="000000"/>
              </a:solidFill>
              <a:latin typeface="Arial"/>
              <a:ea typeface="Microsoft YaHei" charset="-122"/>
            </a:endParaRPr>
          </a:p>
          <a:p>
            <a:pPr>
              <a:defRPr/>
            </a:pPr>
            <a:r>
              <a:rPr sz="1100" i="1" dirty="0">
                <a:solidFill>
                  <a:srgbClr val="000000"/>
                </a:solidFill>
                <a:latin typeface="Arial"/>
                <a:ea typeface="Microsoft YaHei" charset="-122"/>
              </a:rPr>
              <a:t>CAWST </a:t>
            </a:r>
            <a:r>
              <a:rPr sz="1100" i="1" dirty="0" err="1">
                <a:solidFill>
                  <a:srgbClr val="000000"/>
                </a:solidFill>
                <a:latin typeface="Arial"/>
                <a:ea typeface="Microsoft YaHei" charset="-122"/>
              </a:rPr>
              <a:t>provee</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mentoría</a:t>
            </a:r>
            <a:r>
              <a:rPr sz="1100" i="1" dirty="0">
                <a:solidFill>
                  <a:srgbClr val="000000"/>
                </a:solidFill>
                <a:latin typeface="Arial"/>
                <a:ea typeface="Microsoft YaHei" charset="-122"/>
              </a:rPr>
              <a:t> y</a:t>
            </a:r>
          </a:p>
          <a:p>
            <a:pPr>
              <a:defRPr/>
            </a:pPr>
            <a:r>
              <a:rPr sz="1100" i="1" dirty="0" err="1">
                <a:solidFill>
                  <a:srgbClr val="000000"/>
                </a:solidFill>
                <a:latin typeface="Arial"/>
                <a:ea typeface="Microsoft YaHei" charset="-122"/>
              </a:rPr>
              <a:t>asesoramiento</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sobre</a:t>
            </a:r>
            <a:r>
              <a:rPr sz="1100" i="1" dirty="0">
                <a:solidFill>
                  <a:srgbClr val="000000"/>
                </a:solidFill>
                <a:latin typeface="Arial"/>
                <a:ea typeface="Microsoft YaHei" charset="-122"/>
              </a:rPr>
              <a:t> el </a:t>
            </a:r>
            <a:r>
              <a:rPr sz="1100" i="1" dirty="0" err="1">
                <a:solidFill>
                  <a:srgbClr val="000000"/>
                </a:solidFill>
                <a:latin typeface="Arial"/>
                <a:ea typeface="Microsoft YaHei" charset="-122"/>
              </a:rPr>
              <a:t>uso</a:t>
            </a:r>
            <a:r>
              <a:rPr sz="1100" i="1" dirty="0">
                <a:solidFill>
                  <a:srgbClr val="000000"/>
                </a:solidFill>
                <a:latin typeface="Arial"/>
                <a:ea typeface="Microsoft YaHei" charset="-122"/>
              </a:rPr>
              <a:t> de </a:t>
            </a:r>
            <a:r>
              <a:rPr sz="1100" i="1" dirty="0" err="1">
                <a:solidFill>
                  <a:srgbClr val="000000"/>
                </a:solidFill>
                <a:latin typeface="Arial"/>
                <a:ea typeface="Microsoft YaHei" charset="-122"/>
              </a:rPr>
              <a:t>sus</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materiales</a:t>
            </a:r>
            <a:endParaRPr sz="1100" i="1" dirty="0">
              <a:solidFill>
                <a:srgbClr val="000000"/>
              </a:solidFill>
              <a:latin typeface="Arial"/>
              <a:ea typeface="Microsoft YaHei" charset="-122"/>
            </a:endParaRPr>
          </a:p>
          <a:p>
            <a:pPr>
              <a:defRPr/>
            </a:pPr>
            <a:r>
              <a:rPr sz="1100" i="1" dirty="0">
                <a:solidFill>
                  <a:srgbClr val="000000"/>
                </a:solidFill>
                <a:latin typeface="Arial"/>
                <a:ea typeface="Microsoft YaHei" charset="-122"/>
              </a:rPr>
              <a:t>de </a:t>
            </a:r>
            <a:r>
              <a:rPr sz="1100" i="1" dirty="0" err="1">
                <a:solidFill>
                  <a:srgbClr val="000000"/>
                </a:solidFill>
                <a:latin typeface="Arial"/>
                <a:ea typeface="Microsoft YaHei" charset="-122"/>
              </a:rPr>
              <a:t>capacitación</a:t>
            </a:r>
            <a:r>
              <a:rPr sz="1100" i="1" dirty="0">
                <a:solidFill>
                  <a:srgbClr val="000000"/>
                </a:solidFill>
                <a:latin typeface="Arial"/>
                <a:ea typeface="Microsoft YaHei" charset="-122"/>
              </a:rPr>
              <a:t>.</a:t>
            </a:r>
          </a:p>
        </p:txBody>
      </p:sp>
      <p:pic>
        <p:nvPicPr>
          <p:cNvPr id="1639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635500"/>
            <a:ext cx="467995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747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3938" y="2017713"/>
            <a:ext cx="4610100" cy="454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Rectangle 3"/>
          <p:cNvSpPr>
            <a:spLocks noGrp="1" noChangeArrowheads="1"/>
          </p:cNvSpPr>
          <p:nvPr>
            <p:ph type="body" idx="1"/>
          </p:nvPr>
        </p:nvSpPr>
        <p:spPr>
          <a:xfrm>
            <a:off x="525463" y="228600"/>
            <a:ext cx="7427912" cy="685800"/>
          </a:xfrm>
        </p:spPr>
        <p:txBody>
          <a:bodyPr/>
          <a:lstStyle/>
          <a:p>
            <a:pPr algn="l" rtl="0" eaLnBrk="1" hangingPunct="1">
              <a:lnSpc>
                <a:spcPct val="90000"/>
              </a:lnSpc>
              <a:buFontTx/>
              <a:buNone/>
            </a:pPr>
            <a:r>
              <a:rPr lang="es-AR" sz="3600" b="1" i="0" u="none">
                <a:solidFill>
                  <a:schemeClr val="accent2"/>
                </a:solidFill>
              </a:rPr>
              <a:t>Muerte natural</a:t>
            </a:r>
          </a:p>
          <a:p>
            <a:pPr algn="ctr" rtl="0" eaLnBrk="1" hangingPunct="1">
              <a:lnSpc>
                <a:spcPct val="90000"/>
              </a:lnSpc>
              <a:buFontTx/>
              <a:buNone/>
            </a:pPr>
            <a:r>
              <a:rPr lang="es-AR" sz="4400" b="0" i="0" u="none"/>
              <a:t>  </a:t>
            </a:r>
            <a:endParaRPr lang="es-AR" sz="2800" dirty="0" smtClean="0"/>
          </a:p>
        </p:txBody>
      </p:sp>
      <p:sp>
        <p:nvSpPr>
          <p:cNvPr id="34" name="Rectangle 3"/>
          <p:cNvSpPr txBox="1">
            <a:spLocks noChangeArrowheads="1"/>
          </p:cNvSpPr>
          <p:nvPr/>
        </p:nvSpPr>
        <p:spPr bwMode="auto">
          <a:xfrm>
            <a:off x="533400" y="857250"/>
            <a:ext cx="7427913" cy="1295400"/>
          </a:xfrm>
          <a:prstGeom prst="rect">
            <a:avLst/>
          </a:prstGeom>
          <a:noFill/>
          <a:ln w="9525">
            <a:noFill/>
            <a:miter lim="800000"/>
            <a:headEnd/>
            <a:tailEnd/>
          </a:ln>
        </p:spPr>
        <p:txBody>
          <a:bodyPr/>
          <a:lstStyle/>
          <a:p>
            <a:pPr algn="l" rtl="0">
              <a:lnSpc>
                <a:spcPct val="90000"/>
              </a:lnSpc>
              <a:spcBef>
                <a:spcPct val="20000"/>
              </a:spcBef>
              <a:defRPr/>
            </a:pPr>
            <a:r>
              <a:rPr lang="es-AR" sz="2800" b="0" i="0" u="none" kern="0">
                <a:latin typeface="+mn-lt"/>
                <a:cs typeface="+mn-cs"/>
              </a:rPr>
              <a:t>Algunos patógenos mueren en el interior del filtro. Puede ocurrir porque no hay suficiente oxígeno, ni comida o porque se acaba su ciclo vital.</a:t>
            </a:r>
            <a:endParaRPr lang="es-AR" sz="2800" kern="0" dirty="0">
              <a:latin typeface="+mn-lt"/>
              <a:cs typeface="+mn-cs"/>
            </a:endParaRPr>
          </a:p>
        </p:txBody>
      </p:sp>
      <p:sp>
        <p:nvSpPr>
          <p:cNvPr id="112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0" eaLnBrk="1" hangingPunct="1"/>
            <a:fld id="{6067FF1C-DFB2-4698-A9E1-84769AE29BE4}" type="slidenum">
              <a:rPr/>
              <a:pPr algn="r" rtl="0" eaLnBrk="1" hangingPunct="1"/>
              <a:t>10</a:t>
            </a:fld>
            <a:endParaRPr lang="es-AR" smtClean="0"/>
          </a:p>
        </p:txBody>
      </p:sp>
      <p:pic>
        <p:nvPicPr>
          <p:cNvPr id="11270"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rtl="0" eaLnBrk="1" hangingPunct="1"/>
            <a:r>
              <a:rPr lang="es-AR" b="1" i="0" u="none">
                <a:solidFill>
                  <a:schemeClr val="accent2"/>
                </a:solidFill>
              </a:rPr>
              <a:t>Revisión</a:t>
            </a:r>
          </a:p>
        </p:txBody>
      </p:sp>
      <p:sp>
        <p:nvSpPr>
          <p:cNvPr id="14339" name="Rectangle 3"/>
          <p:cNvSpPr>
            <a:spLocks noGrp="1" noChangeArrowheads="1"/>
          </p:cNvSpPr>
          <p:nvPr>
            <p:ph type="body" idx="1"/>
          </p:nvPr>
        </p:nvSpPr>
        <p:spPr>
          <a:xfrm>
            <a:off x="744537" y="1600200"/>
            <a:ext cx="8168643" cy="4525963"/>
          </a:xfrm>
        </p:spPr>
        <p:txBody>
          <a:bodyPr/>
          <a:lstStyle/>
          <a:p>
            <a:pPr marL="0" indent="0" algn="l" rtl="0" eaLnBrk="1" hangingPunct="1">
              <a:buFontTx/>
              <a:buNone/>
            </a:pPr>
            <a:r>
              <a:rPr lang="es-AR" b="0" i="0" u="none"/>
              <a:t>¿Cuáles son las 4 formas para remover los patógenos del agua dentro del filtro?</a:t>
            </a:r>
          </a:p>
          <a:p>
            <a:pPr marL="0" indent="0" algn="l" rtl="0" eaLnBrk="1" hangingPunct="1">
              <a:buFontTx/>
              <a:buNone/>
            </a:pPr>
            <a:endParaRPr lang="es-AR" sz="1200" dirty="0" smtClean="0"/>
          </a:p>
          <a:p>
            <a:pPr marL="0" indent="0" algn="l" rtl="0" eaLnBrk="1" hangingPunct="1">
              <a:buFontTx/>
              <a:buAutoNum type="arabicPeriod"/>
            </a:pPr>
            <a:r>
              <a:rPr lang="es-AR" b="0" i="0" u="none"/>
              <a:t> </a:t>
            </a:r>
            <a:r>
              <a:rPr lang="es-AR" b="0" i="1" u="none"/>
              <a:t>Trampa (son demasiado grandes para poder pasar por el filtro)</a:t>
            </a:r>
          </a:p>
          <a:p>
            <a:pPr marL="0" indent="0" algn="l" rtl="0" eaLnBrk="1" hangingPunct="1">
              <a:buFontTx/>
              <a:buAutoNum type="arabicPeriod"/>
            </a:pPr>
            <a:r>
              <a:rPr lang="es-AR" b="0" i="0" u="none"/>
              <a:t> </a:t>
            </a:r>
            <a:r>
              <a:rPr lang="es-AR" b="0" i="1" u="none"/>
              <a:t>Adsorción (se quedan pegados a la arena)</a:t>
            </a:r>
          </a:p>
          <a:p>
            <a:pPr marL="0" indent="0" algn="l" rtl="0" eaLnBrk="1" hangingPunct="1">
              <a:buFontTx/>
              <a:buAutoNum type="arabicPeriod"/>
            </a:pPr>
            <a:r>
              <a:rPr lang="es-AR" b="0" i="0" u="none"/>
              <a:t> </a:t>
            </a:r>
            <a:r>
              <a:rPr lang="es-AR" b="0" i="1" u="none"/>
              <a:t>Depredación (son devorados)</a:t>
            </a:r>
          </a:p>
          <a:p>
            <a:pPr marL="0" indent="0" algn="l" rtl="0" eaLnBrk="1" hangingPunct="1">
              <a:buFontTx/>
              <a:buAutoNum type="arabicPeriod"/>
            </a:pPr>
            <a:r>
              <a:rPr lang="es-AR" b="0" i="0" u="none"/>
              <a:t> </a:t>
            </a:r>
            <a:r>
              <a:rPr lang="es-AR" b="0" i="1" u="none"/>
              <a:t>Muerte natural (por asfixia, de hambre o por la edad)</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0" eaLnBrk="1" hangingPunct="1"/>
            <a:fld id="{A1B2E33B-6C04-4EF7-86B7-4EB3F0466AF4}" type="slidenum">
              <a:rPr/>
              <a:pPr algn="r" rtl="0" eaLnBrk="1" hangingPunct="1"/>
              <a:t>11</a:t>
            </a:fld>
            <a:endParaRPr lang="es-AR" smtClean="0"/>
          </a:p>
        </p:txBody>
      </p:sp>
      <p:pic>
        <p:nvPicPr>
          <p:cNvPr id="1229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 calcmode="lin" valueType="num">
                                      <p:cBhvr additive="base">
                                        <p:cTn id="7"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anim calcmode="lin" valueType="num">
                                      <p:cBhvr additive="base">
                                        <p:cTn id="13"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2269" y="138160"/>
            <a:ext cx="8229600" cy="1143000"/>
          </a:xfrm>
        </p:spPr>
        <p:txBody>
          <a:bodyPr/>
          <a:lstStyle/>
          <a:p>
            <a:pPr rtl="0" eaLnBrk="1" hangingPunct="1"/>
            <a:r>
              <a:rPr lang="es-AR" b="1" i="0" u="none" dirty="0">
                <a:solidFill>
                  <a:schemeClr val="accent2"/>
                </a:solidFill>
              </a:rPr>
              <a:t>Revisión</a:t>
            </a:r>
          </a:p>
        </p:txBody>
      </p:sp>
      <p:sp>
        <p:nvSpPr>
          <p:cNvPr id="13315" name="Rectangle 3"/>
          <p:cNvSpPr>
            <a:spLocks noGrp="1" noChangeArrowheads="1"/>
          </p:cNvSpPr>
          <p:nvPr>
            <p:ph type="body" idx="1"/>
          </p:nvPr>
        </p:nvSpPr>
        <p:spPr>
          <a:xfrm>
            <a:off x="744538" y="1030193"/>
            <a:ext cx="7994650" cy="1358900"/>
          </a:xfrm>
        </p:spPr>
        <p:txBody>
          <a:bodyPr/>
          <a:lstStyle/>
          <a:p>
            <a:pPr marL="0" indent="0" algn="l" rtl="0" eaLnBrk="1" hangingPunct="1">
              <a:buFontTx/>
              <a:buNone/>
            </a:pPr>
            <a:r>
              <a:rPr lang="es-AR" b="0" i="0" u="none" dirty="0"/>
              <a:t>Haga una representación para cada una de las formas en que los patógenos se remueven del filtro</a:t>
            </a:r>
            <a:endParaRPr lang="es-AR" i="1" dirty="0" smtClean="0"/>
          </a:p>
        </p:txBody>
      </p:sp>
      <p:sp>
        <p:nvSpPr>
          <p:cNvPr id="13317" name="Rectangle 3"/>
          <p:cNvSpPr txBox="1">
            <a:spLocks noChangeArrowheads="1"/>
          </p:cNvSpPr>
          <p:nvPr/>
        </p:nvSpPr>
        <p:spPr bwMode="auto">
          <a:xfrm>
            <a:off x="1487488" y="2552511"/>
            <a:ext cx="7042150"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spcBef>
                <a:spcPct val="20000"/>
              </a:spcBef>
              <a:buFontTx/>
              <a:buAutoNum type="arabicPeriod"/>
            </a:pPr>
            <a:r>
              <a:rPr lang="es-AR" sz="3200" b="0" i="0" u="none" dirty="0"/>
              <a:t> </a:t>
            </a:r>
            <a:r>
              <a:rPr lang="es-AR" sz="3200" b="0" i="1" u="none" dirty="0"/>
              <a:t>Los patógenos quedan atrapados en la arena</a:t>
            </a:r>
          </a:p>
          <a:p>
            <a:pPr algn="l" rtl="0" eaLnBrk="1" hangingPunct="1">
              <a:spcBef>
                <a:spcPct val="20000"/>
              </a:spcBef>
              <a:buFontTx/>
              <a:buAutoNum type="arabicPeriod"/>
            </a:pPr>
            <a:r>
              <a:rPr lang="es-AR" sz="3200" b="0" i="0" u="none" dirty="0"/>
              <a:t> </a:t>
            </a:r>
            <a:r>
              <a:rPr lang="es-AR" sz="3200" b="0" i="1" u="none" dirty="0"/>
              <a:t>Los patógenos se pegan a los granos de arena</a:t>
            </a:r>
          </a:p>
          <a:p>
            <a:pPr algn="l" rtl="0" eaLnBrk="1" hangingPunct="1">
              <a:spcBef>
                <a:spcPct val="20000"/>
              </a:spcBef>
              <a:buFontTx/>
              <a:buAutoNum type="arabicPeriod"/>
            </a:pPr>
            <a:r>
              <a:rPr lang="es-AR" sz="3200" b="0" i="0" u="none" dirty="0"/>
              <a:t> </a:t>
            </a:r>
            <a:r>
              <a:rPr lang="es-AR" sz="3200" b="0" i="1" u="none" dirty="0"/>
              <a:t>Los microorganismos devoran a los patógenos</a:t>
            </a:r>
          </a:p>
          <a:p>
            <a:pPr algn="l" rtl="0" eaLnBrk="1" hangingPunct="1">
              <a:spcBef>
                <a:spcPct val="20000"/>
              </a:spcBef>
              <a:buFontTx/>
              <a:buAutoNum type="arabicPeriod"/>
            </a:pPr>
            <a:r>
              <a:rPr lang="es-AR" sz="3200" b="0" i="0" u="none" dirty="0"/>
              <a:t> </a:t>
            </a:r>
            <a:r>
              <a:rPr lang="es-AR" sz="3200" b="0" i="1" u="none" dirty="0"/>
              <a:t>Los patógenos mueren de forma natural</a:t>
            </a:r>
          </a:p>
        </p:txBody>
      </p:sp>
      <p:pic>
        <p:nvPicPr>
          <p:cNvPr id="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268413"/>
            <a:ext cx="7772400" cy="1470025"/>
          </a:xfrm>
        </p:spPr>
        <p:txBody>
          <a:bodyPr/>
          <a:lstStyle/>
          <a:p>
            <a:pPr rtl="0" eaLnBrk="1" hangingPunct="1"/>
            <a:r>
              <a:rPr lang="es-AR" b="1" i="0" u="none">
                <a:solidFill>
                  <a:schemeClr val="accent2"/>
                </a:solidFill>
              </a:rPr>
              <a:t>Remoción de patógenos en el filtro de bioarena</a:t>
            </a:r>
          </a:p>
        </p:txBody>
      </p:sp>
      <p:pic>
        <p:nvPicPr>
          <p:cNvPr id="3075"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1143000"/>
          </a:xfrm>
        </p:spPr>
        <p:txBody>
          <a:bodyPr/>
          <a:lstStyle/>
          <a:p>
            <a:pPr rtl="0" eaLnBrk="1" hangingPunct="1"/>
            <a:r>
              <a:rPr lang="es-AR" b="1" i="0" u="none">
                <a:solidFill>
                  <a:schemeClr val="accent2"/>
                </a:solidFill>
              </a:rPr>
              <a:t>Expectativas de aprendizaje</a:t>
            </a:r>
          </a:p>
        </p:txBody>
      </p:sp>
      <p:sp>
        <p:nvSpPr>
          <p:cNvPr id="14339" name="Rectangle 3"/>
          <p:cNvSpPr>
            <a:spLocks noGrp="1" noChangeArrowheads="1"/>
          </p:cNvSpPr>
          <p:nvPr>
            <p:ph type="body" idx="1"/>
          </p:nvPr>
        </p:nvSpPr>
        <p:spPr>
          <a:xfrm>
            <a:off x="431800" y="1365250"/>
            <a:ext cx="8229600" cy="4232275"/>
          </a:xfrm>
        </p:spPr>
        <p:txBody>
          <a:bodyPr/>
          <a:lstStyle/>
          <a:p>
            <a:pPr marL="514350" indent="-514350" algn="l" rtl="0">
              <a:buFontTx/>
              <a:buAutoNum type="arabicPeriod"/>
            </a:pPr>
            <a:r>
              <a:rPr lang="es-AR" b="0" i="0" u="none"/>
              <a:t>Describir las 4 formas de eliminación de los patógenos del agua dentro del filtro.</a:t>
            </a:r>
            <a:endParaRPr lang="es-AR" sz="3000" dirty="0" smtClean="0"/>
          </a:p>
          <a:p>
            <a:pPr marL="514350" indent="-514350" algn="l" rtl="0">
              <a:buFontTx/>
              <a:buNone/>
            </a:pPr>
            <a:endParaRPr lang="es-AR" dirty="0" smtClean="0"/>
          </a:p>
          <a:p>
            <a:pPr marL="514350" indent="-514350" algn="l" rtl="0" eaLnBrk="1" hangingPunct="1">
              <a:buFontTx/>
              <a:buNone/>
            </a:pPr>
            <a:endParaRPr lang="es-AR" dirty="0" smtClean="0"/>
          </a:p>
        </p:txBody>
      </p:sp>
      <p:pic>
        <p:nvPicPr>
          <p:cNvPr id="410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rtl="0" eaLnBrk="1" hangingPunct="1"/>
            <a:r>
              <a:rPr lang="es-AR" b="1" i="0" u="none">
                <a:solidFill>
                  <a:schemeClr val="accent2"/>
                </a:solidFill>
              </a:rPr>
              <a:t>Función del FBA</a:t>
            </a:r>
          </a:p>
        </p:txBody>
      </p:sp>
      <p:sp>
        <p:nvSpPr>
          <p:cNvPr id="14339" name="Rectangle 3"/>
          <p:cNvSpPr>
            <a:spLocks noGrp="1" noChangeArrowheads="1"/>
          </p:cNvSpPr>
          <p:nvPr>
            <p:ph type="body" idx="1"/>
          </p:nvPr>
        </p:nvSpPr>
        <p:spPr/>
        <p:txBody>
          <a:bodyPr/>
          <a:lstStyle/>
          <a:p>
            <a:pPr marL="0" indent="0" algn="l" rtl="0" eaLnBrk="1" hangingPunct="1">
              <a:buFontTx/>
              <a:buNone/>
              <a:defRPr/>
            </a:pPr>
            <a:r>
              <a:rPr lang="es-AR" b="0" i="0" u="none"/>
              <a:t>¿Qué es lo que hace el filtro de bioarena?</a:t>
            </a:r>
          </a:p>
          <a:p>
            <a:pPr marL="514350" indent="-514350" algn="ctr" rtl="0" eaLnBrk="1" hangingPunct="1">
              <a:buFontTx/>
              <a:buNone/>
              <a:defRPr/>
            </a:pPr>
            <a:endParaRPr lang="es-AR" i="1" dirty="0" smtClean="0"/>
          </a:p>
          <a:p>
            <a:pPr marL="0" indent="0" algn="l" rtl="0" eaLnBrk="1" hangingPunct="1">
              <a:buFontTx/>
              <a:buNone/>
              <a:defRPr/>
            </a:pPr>
            <a:r>
              <a:rPr lang="es-AR" b="0" i="0" u="none"/>
              <a:t>	</a:t>
            </a:r>
            <a:r>
              <a:rPr lang="es-AR" b="0" i="1" u="none"/>
              <a:t>Transforma agua sucia en agua potable apta para beber</a:t>
            </a:r>
          </a:p>
        </p:txBody>
      </p:sp>
      <p:pic>
        <p:nvPicPr>
          <p:cNvPr id="512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077913" y="1600200"/>
            <a:ext cx="7097712" cy="4525963"/>
          </a:xfrm>
        </p:spPr>
        <p:txBody>
          <a:bodyPr/>
          <a:lstStyle/>
          <a:p>
            <a:pPr marL="0" indent="0" algn="l" rtl="0" eaLnBrk="1" hangingPunct="1">
              <a:buFontTx/>
              <a:buNone/>
              <a:defRPr/>
            </a:pPr>
            <a:r>
              <a:rPr lang="es-AR" b="0" i="0" u="none"/>
              <a:t>¿Cómo hace el filtro para potabilizar el agua?</a:t>
            </a:r>
            <a:endParaRPr lang="es-AR" dirty="0"/>
          </a:p>
          <a:p>
            <a:pPr marL="514350" indent="-514350" algn="ctr" rtl="0" eaLnBrk="1" hangingPunct="1">
              <a:buFontTx/>
              <a:buNone/>
              <a:defRPr/>
            </a:pPr>
            <a:endParaRPr lang="es-AR" i="1" dirty="0"/>
          </a:p>
          <a:p>
            <a:pPr marL="0" indent="0" algn="ctr" rtl="0" eaLnBrk="1" hangingPunct="1">
              <a:buFontTx/>
              <a:buNone/>
              <a:defRPr/>
            </a:pPr>
            <a:r>
              <a:rPr lang="es-AR" b="0" i="1" u="none"/>
              <a:t>El filtro remueve casi todos los organismos patógenos y la suciedad del agua.</a:t>
            </a:r>
          </a:p>
        </p:txBody>
      </p:sp>
      <p:sp>
        <p:nvSpPr>
          <p:cNvPr id="6147" name="Rectangle 2"/>
          <p:cNvSpPr>
            <a:spLocks noGrp="1" noChangeArrowheads="1"/>
          </p:cNvSpPr>
          <p:nvPr>
            <p:ph type="title"/>
          </p:nvPr>
        </p:nvSpPr>
        <p:spPr/>
        <p:txBody>
          <a:bodyPr/>
          <a:lstStyle/>
          <a:p>
            <a:pPr rtl="0" eaLnBrk="1" hangingPunct="1"/>
            <a:r>
              <a:rPr lang="es-AR" b="1" i="0" u="none">
                <a:solidFill>
                  <a:schemeClr val="accent2"/>
                </a:solidFill>
              </a:rPr>
              <a:t>Función del FBA</a:t>
            </a:r>
          </a:p>
        </p:txBody>
      </p:sp>
      <p:pic>
        <p:nvPicPr>
          <p:cNvPr id="614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72269" y="1221830"/>
            <a:ext cx="8771731" cy="4237037"/>
          </a:xfrm>
        </p:spPr>
        <p:txBody>
          <a:bodyPr/>
          <a:lstStyle/>
          <a:p>
            <a:pPr marL="514350" indent="-514350" algn="l" rtl="0" eaLnBrk="1" hangingPunct="1">
              <a:buFontTx/>
              <a:buNone/>
              <a:defRPr/>
            </a:pPr>
            <a:r>
              <a:rPr lang="es-AR" b="0" i="0" u="none" dirty="0"/>
              <a:t>¿Cómo hace el FBA para eliminar los patógenos del agua?</a:t>
            </a:r>
          </a:p>
          <a:p>
            <a:pPr marL="514350" indent="-514350" algn="l" rtl="0" eaLnBrk="1" hangingPunct="1">
              <a:buFontTx/>
              <a:buNone/>
              <a:defRPr/>
            </a:pPr>
            <a:endParaRPr lang="es-AR" sz="800" dirty="0" smtClean="0"/>
          </a:p>
          <a:p>
            <a:pPr marL="514350" indent="-514350" algn="l" rtl="0" eaLnBrk="1" hangingPunct="1">
              <a:buFontTx/>
              <a:buNone/>
              <a:defRPr/>
            </a:pPr>
            <a:r>
              <a:rPr lang="es-AR" b="0" i="1" u="none" dirty="0"/>
              <a:t>Los patógenos se eliminan de 4 formas:</a:t>
            </a:r>
            <a:endParaRPr lang="es-AR" sz="1200" i="1" dirty="0" smtClean="0"/>
          </a:p>
          <a:p>
            <a:pPr marL="1087438" indent="-514350" algn="l" rtl="0" eaLnBrk="1" hangingPunct="1">
              <a:buFontTx/>
              <a:buAutoNum type="arabicPeriod"/>
              <a:defRPr/>
            </a:pPr>
            <a:r>
              <a:rPr lang="es-AR" b="0" i="1" u="none" dirty="0"/>
              <a:t>Trampa (son demasiado grandes para pasar a través del filtro)</a:t>
            </a:r>
          </a:p>
          <a:p>
            <a:pPr marL="1087438" indent="-514350" algn="l" rtl="0" eaLnBrk="1" hangingPunct="1">
              <a:buFontTx/>
              <a:buAutoNum type="arabicPeriod"/>
              <a:defRPr/>
            </a:pPr>
            <a:r>
              <a:rPr lang="es-AR" b="0" i="1" u="none" dirty="0"/>
              <a:t>Adsorción (se pegan a los granos de arena)</a:t>
            </a:r>
          </a:p>
          <a:p>
            <a:pPr marL="1087438" indent="-514350" algn="l" rtl="0" eaLnBrk="1" hangingPunct="1">
              <a:buFontTx/>
              <a:buAutoNum type="arabicPeriod"/>
              <a:defRPr/>
            </a:pPr>
            <a:r>
              <a:rPr lang="es-AR" b="0" i="1" u="none" dirty="0"/>
              <a:t>Depredación (son devorados)</a:t>
            </a:r>
          </a:p>
          <a:p>
            <a:pPr marL="1087438" indent="-514350" algn="l" rtl="0" eaLnBrk="1" hangingPunct="1">
              <a:buFontTx/>
              <a:buAutoNum type="arabicPeriod"/>
              <a:defRPr/>
            </a:pPr>
            <a:r>
              <a:rPr lang="es-AR" b="0" i="1" u="none" dirty="0"/>
              <a:t>Muerte natural (mueren por asfixia, de hambre o se acaba su ciclo vital)</a:t>
            </a:r>
          </a:p>
          <a:p>
            <a:pPr marL="514350" indent="-514350" algn="l" rtl="0" eaLnBrk="1" hangingPunct="1">
              <a:buFontTx/>
              <a:buNone/>
              <a:defRPr/>
            </a:pPr>
            <a:endParaRPr lang="es-AR" dirty="0" smtClean="0"/>
          </a:p>
        </p:txBody>
      </p:sp>
      <p:pic>
        <p:nvPicPr>
          <p:cNvPr id="7171"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title"/>
          </p:nvPr>
        </p:nvSpPr>
        <p:spPr/>
        <p:txBody>
          <a:bodyPr/>
          <a:lstStyle/>
          <a:p>
            <a:pPr rtl="0" eaLnBrk="1" hangingPunct="1"/>
            <a:r>
              <a:rPr lang="es-AR" b="1" i="0" u="none">
                <a:solidFill>
                  <a:schemeClr val="accent2"/>
                </a:solidFill>
              </a:rPr>
              <a:t>Función del FBA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839788" y="457200"/>
            <a:ext cx="7210425" cy="457200"/>
          </a:xfrm>
        </p:spPr>
        <p:txBody>
          <a:bodyPr/>
          <a:lstStyle/>
          <a:p>
            <a:pPr marL="457200" indent="-457200" algn="l" rtl="0" eaLnBrk="1" hangingPunct="1">
              <a:lnSpc>
                <a:spcPct val="80000"/>
              </a:lnSpc>
              <a:buFontTx/>
              <a:buNone/>
            </a:pPr>
            <a:r>
              <a:rPr lang="es-AR" sz="3600" b="1" i="0" u="none">
                <a:solidFill>
                  <a:schemeClr val="accent2"/>
                </a:solidFill>
              </a:rPr>
              <a:t>Trampa</a:t>
            </a:r>
          </a:p>
        </p:txBody>
      </p:sp>
      <p:sp>
        <p:nvSpPr>
          <p:cNvPr id="41" name="Rectangle 3"/>
          <p:cNvSpPr txBox="1">
            <a:spLocks noChangeArrowheads="1"/>
          </p:cNvSpPr>
          <p:nvPr/>
        </p:nvSpPr>
        <p:spPr bwMode="auto">
          <a:xfrm>
            <a:off x="822325" y="1036638"/>
            <a:ext cx="7210425" cy="1433512"/>
          </a:xfrm>
          <a:prstGeom prst="rect">
            <a:avLst/>
          </a:prstGeom>
          <a:noFill/>
          <a:ln w="9525">
            <a:noFill/>
            <a:miter lim="800000"/>
            <a:headEnd/>
            <a:tailEnd/>
          </a:ln>
        </p:spPr>
        <p:txBody>
          <a:bodyPr/>
          <a:lstStyle/>
          <a:p>
            <a:pPr marL="0" lvl="1" algn="l" rtl="0">
              <a:lnSpc>
                <a:spcPct val="80000"/>
              </a:lnSpc>
              <a:spcBef>
                <a:spcPct val="20000"/>
              </a:spcBef>
              <a:defRPr/>
            </a:pPr>
            <a:r>
              <a:rPr lang="es-AR" sz="3200" b="0" i="0" u="none" kern="0">
                <a:latin typeface="+mn-lt"/>
                <a:cs typeface="+mn-cs"/>
              </a:rPr>
              <a:t>La suciedad y los patógenos de gran tamaño quedan atrapados entre los granos de arena. Son demasiado grandes para pasar a través del filtro.</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0" eaLnBrk="1" hangingPunct="1"/>
            <a:fld id="{37CEEBE3-C957-4ECA-A4F9-0DD63165BAAA}" type="slidenum">
              <a:rPr/>
              <a:pPr algn="r" rtl="0" eaLnBrk="1" hangingPunct="1"/>
              <a:t>7</a:t>
            </a:fld>
            <a:endParaRPr lang="es-AR" smtClean="0"/>
          </a:p>
        </p:txBody>
      </p:sp>
      <p:pic>
        <p:nvPicPr>
          <p:cNvPr id="9222"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926" y="2713826"/>
            <a:ext cx="4120818" cy="405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0" eaLnBrk="1" hangingPunct="1"/>
            <a:fld id="{F1B27528-3EB4-45C4-86FC-F03559EB78C2}" type="slidenum">
              <a:rPr/>
              <a:pPr algn="r" rtl="0" eaLnBrk="1" hangingPunct="1"/>
              <a:t>8</a:t>
            </a:fld>
            <a:endParaRPr lang="es-AR" smtClean="0"/>
          </a:p>
        </p:txBody>
      </p:sp>
      <p:sp>
        <p:nvSpPr>
          <p:cNvPr id="9219" name="Rectangle 3"/>
          <p:cNvSpPr>
            <a:spLocks noGrp="1" noChangeArrowheads="1"/>
          </p:cNvSpPr>
          <p:nvPr>
            <p:ph type="body" idx="1"/>
          </p:nvPr>
        </p:nvSpPr>
        <p:spPr>
          <a:xfrm>
            <a:off x="746125" y="457200"/>
            <a:ext cx="7543800" cy="762000"/>
          </a:xfrm>
        </p:spPr>
        <p:txBody>
          <a:bodyPr/>
          <a:lstStyle/>
          <a:p>
            <a:pPr algn="l" rtl="0" eaLnBrk="1" hangingPunct="1">
              <a:buFontTx/>
              <a:buNone/>
            </a:pPr>
            <a:r>
              <a:rPr lang="es-AR" sz="3600" b="1" i="0" u="none">
                <a:solidFill>
                  <a:schemeClr val="accent2"/>
                </a:solidFill>
              </a:rPr>
              <a:t>Adsorción</a:t>
            </a:r>
            <a:endParaRPr lang="es-AR" sz="3600" dirty="0" smtClean="0">
              <a:solidFill>
                <a:schemeClr val="accent2"/>
              </a:solidFill>
            </a:endParaRPr>
          </a:p>
          <a:p>
            <a:pPr algn="ctr" rtl="0" eaLnBrk="1" hangingPunct="1">
              <a:buFontTx/>
              <a:buNone/>
            </a:pPr>
            <a:r>
              <a:rPr lang="es-AR" sz="2800" b="0" i="0" u="none"/>
              <a:t>   </a:t>
            </a:r>
            <a:endParaRPr lang="es-AR" dirty="0" smtClean="0"/>
          </a:p>
        </p:txBody>
      </p:sp>
      <p:sp>
        <p:nvSpPr>
          <p:cNvPr id="41" name="Rectangle 3"/>
          <p:cNvSpPr txBox="1">
            <a:spLocks noChangeArrowheads="1"/>
          </p:cNvSpPr>
          <p:nvPr/>
        </p:nvSpPr>
        <p:spPr bwMode="auto">
          <a:xfrm>
            <a:off x="712788" y="1066800"/>
            <a:ext cx="7543800" cy="1143000"/>
          </a:xfrm>
          <a:prstGeom prst="rect">
            <a:avLst/>
          </a:prstGeom>
          <a:noFill/>
          <a:ln w="9525">
            <a:noFill/>
            <a:miter lim="800000"/>
            <a:headEnd/>
            <a:tailEnd/>
          </a:ln>
        </p:spPr>
        <p:txBody>
          <a:bodyPr/>
          <a:lstStyle/>
          <a:p>
            <a:pPr marL="342900" indent="-342900" algn="l" rtl="0">
              <a:spcBef>
                <a:spcPct val="20000"/>
              </a:spcBef>
              <a:defRPr/>
            </a:pPr>
            <a:r>
              <a:rPr lang="es-AR" sz="3200" b="0" i="0" u="none" kern="0">
                <a:latin typeface="+mn-lt"/>
                <a:cs typeface="+mn-cs"/>
              </a:rPr>
              <a:t>Algunos patógenos se pegan a la arena o a la suciedad que hay dentro del filtro.</a:t>
            </a:r>
          </a:p>
        </p:txBody>
      </p:sp>
      <p:pic>
        <p:nvPicPr>
          <p:cNvPr id="11270"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700" y="2201863"/>
            <a:ext cx="4570413"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0" eaLnBrk="1" hangingPunct="1"/>
            <a:fld id="{08084913-B998-44CC-A896-A1AC4A52A62E}" type="slidenum">
              <a:rPr/>
              <a:pPr algn="r" rtl="0" eaLnBrk="1" hangingPunct="1"/>
              <a:t>9</a:t>
            </a:fld>
            <a:endParaRPr lang="es-AR" smtClean="0"/>
          </a:p>
        </p:txBody>
      </p:sp>
      <p:sp>
        <p:nvSpPr>
          <p:cNvPr id="10243" name="Rectangle 2"/>
          <p:cNvSpPr>
            <a:spLocks noGrp="1" noChangeArrowheads="1"/>
          </p:cNvSpPr>
          <p:nvPr>
            <p:ph type="body" idx="1"/>
          </p:nvPr>
        </p:nvSpPr>
        <p:spPr>
          <a:xfrm>
            <a:off x="866775" y="455613"/>
            <a:ext cx="8534400" cy="685800"/>
          </a:xfrm>
        </p:spPr>
        <p:txBody>
          <a:bodyPr/>
          <a:lstStyle/>
          <a:p>
            <a:pPr algn="l" rtl="0" eaLnBrk="1" hangingPunct="1">
              <a:buFontTx/>
              <a:buNone/>
            </a:pPr>
            <a:r>
              <a:rPr lang="es-AR" sz="3600" b="1" i="0" u="none">
                <a:solidFill>
                  <a:schemeClr val="accent2"/>
                </a:solidFill>
              </a:rPr>
              <a:t>Depredación</a:t>
            </a:r>
            <a:endParaRPr lang="es-AR" dirty="0" smtClean="0"/>
          </a:p>
          <a:p>
            <a:pPr algn="ctr" rtl="0" eaLnBrk="1" hangingPunct="1">
              <a:buFontTx/>
              <a:buNone/>
            </a:pPr>
            <a:r>
              <a:rPr lang="es-AR" sz="2800" b="0" i="0" u="none"/>
              <a:t>   </a:t>
            </a:r>
            <a:endParaRPr lang="es-AR" dirty="0" smtClean="0"/>
          </a:p>
        </p:txBody>
      </p:sp>
      <p:sp>
        <p:nvSpPr>
          <p:cNvPr id="12292" name="Rectangle 2"/>
          <p:cNvSpPr txBox="1">
            <a:spLocks noChangeArrowheads="1"/>
          </p:cNvSpPr>
          <p:nvPr/>
        </p:nvSpPr>
        <p:spPr bwMode="auto">
          <a:xfrm>
            <a:off x="838200" y="1065213"/>
            <a:ext cx="7877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rtl="0" eaLnBrk="1" hangingPunct="1">
              <a:spcBef>
                <a:spcPct val="20000"/>
              </a:spcBef>
            </a:pPr>
            <a:r>
              <a:rPr lang="es-AR" sz="3200" b="0" i="0" u="none"/>
              <a:t>Los microorganismos presentes en el filtro devoran algunos de los patógenos.</a:t>
            </a:r>
          </a:p>
        </p:txBody>
      </p:sp>
      <p:pic>
        <p:nvPicPr>
          <p:cNvPr id="12294"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2125663"/>
            <a:ext cx="46101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theme/theme1.xml><?xml version="1.0" encoding="utf-8"?>
<a:theme xmlns:a="http://schemas.openxmlformats.org/drawingml/2006/main" name="Template_PowerPoint 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Presentation.pot</Template>
  <TotalTime>501</TotalTime>
  <Words>1454</Words>
  <Application>Microsoft Office PowerPoint</Application>
  <PresentationFormat>On-screen Show (4:3)</PresentationFormat>
  <Paragraphs>132</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Template_PowerPoint Presentation</vt:lpstr>
      <vt:lpstr>Default Design</vt:lpstr>
      <vt:lpstr>PowerPoint Presentation</vt:lpstr>
      <vt:lpstr>Remoción de patógenos en el filtro de bioarena</vt:lpstr>
      <vt:lpstr>Expectativas de aprendizaje</vt:lpstr>
      <vt:lpstr>Función del FBA</vt:lpstr>
      <vt:lpstr>Función del FBA</vt:lpstr>
      <vt:lpstr>Función del FBA</vt:lpstr>
      <vt:lpstr>PowerPoint Presentation</vt:lpstr>
      <vt:lpstr>PowerPoint Presentation</vt:lpstr>
      <vt:lpstr>PowerPoint Presentation</vt:lpstr>
      <vt:lpstr>PowerPoint Presentation</vt:lpstr>
      <vt:lpstr>Revisión</vt:lpstr>
      <vt:lpstr>Revisión</vt:lpstr>
    </vt:vector>
  </TitlesOfParts>
  <Company>CMH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Morrison</dc:creator>
  <cp:lastModifiedBy>Roachita</cp:lastModifiedBy>
  <cp:revision>42</cp:revision>
  <dcterms:created xsi:type="dcterms:W3CDTF">2010-03-21T16:25:19Z</dcterms:created>
  <dcterms:modified xsi:type="dcterms:W3CDTF">2014-06-29T16:24:29Z</dcterms:modified>
</cp:coreProperties>
</file>