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4"/>
  </p:notesMasterIdLst>
  <p:sldIdLst>
    <p:sldId id="346" r:id="rId3"/>
    <p:sldId id="343" r:id="rId4"/>
    <p:sldId id="258" r:id="rId5"/>
    <p:sldId id="329" r:id="rId6"/>
    <p:sldId id="330" r:id="rId7"/>
    <p:sldId id="331" r:id="rId8"/>
    <p:sldId id="333" r:id="rId9"/>
    <p:sldId id="332" r:id="rId10"/>
    <p:sldId id="334" r:id="rId11"/>
    <p:sldId id="341" r:id="rId12"/>
    <p:sldId id="345" r:id="rId13"/>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8" autoAdjust="0"/>
    <p:restoredTop sz="63620" autoAdjust="0"/>
  </p:normalViewPr>
  <p:slideViewPr>
    <p:cSldViewPr>
      <p:cViewPr varScale="1">
        <p:scale>
          <a:sx n="54" d="100"/>
          <a:sy n="54" d="100"/>
        </p:scale>
        <p:origin x="-19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CA"/>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CA"/>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CA"/>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5306DDF-0B86-4399-B31B-6C03B8E3E251}" type="slidenum">
              <a:rPr lang="en-CA"/>
              <a:pPr>
                <a:defRPr/>
              </a:pPr>
              <a:t>‹#›</a:t>
            </a:fld>
            <a:endParaRPr lang="en-CA"/>
          </a:p>
        </p:txBody>
      </p:sp>
    </p:spTree>
    <p:extLst>
      <p:ext uri="{BB962C8B-B14F-4D97-AF65-F5344CB8AC3E}">
        <p14:creationId xmlns:p14="http://schemas.microsoft.com/office/powerpoint/2010/main" xmlns="" val="4064918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C8DC47-A447-435D-B31E-09F486250D12}" type="slidenum">
              <a:rPr>
                <a:solidFill>
                  <a:srgbClr val="000000"/>
                </a:solidFill>
              </a:rPr>
              <a:pPr/>
              <a:t>1</a:t>
            </a:fld>
            <a:endParaRPr>
              <a:solidFill>
                <a:srgbClr val="000000"/>
              </a:solidFill>
            </a:endParaRPr>
          </a:p>
        </p:txBody>
      </p:sp>
    </p:spTree>
    <p:extLst>
      <p:ext uri="{BB962C8B-B14F-4D97-AF65-F5344CB8AC3E}">
        <p14:creationId xmlns:p14="http://schemas.microsoft.com/office/powerpoint/2010/main" xmlns="" val="198232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rtl="0">
              <a:buFontTx/>
              <a:buChar char="•"/>
            </a:pPr>
            <a:r>
              <a:rPr/>
              <a:t>No hay una tecnología para el TAND que sea la mejor. Hay muchos métodos para el TAND y cada uno tiene sus ventajas y desventajas.</a:t>
            </a:r>
          </a:p>
          <a:p>
            <a:pPr marL="171450" indent="-171450">
              <a:buFontTx/>
              <a:buChar char="•"/>
            </a:pPr>
            <a:endParaRPr lang="en-US" smtClean="0"/>
          </a:p>
          <a:p>
            <a:pPr marL="171450" indent="-171450" rtl="0">
              <a:buFontTx/>
              <a:buChar char="•"/>
            </a:pPr>
            <a:r>
              <a:rPr/>
              <a:t>Cada tecnología tiene que ser evaluada dentro del contexto de su implementación. Existen muchos criterios a considerar para cada contexto local, incluyendo la eficacia del tratamiento para la fuente de agua, la adecuación, la aceptabilidad, el costo y los requisitos para la fabricación. </a:t>
            </a:r>
          </a:p>
          <a:p>
            <a:pPr marL="171450" indent="-171450">
              <a:buFontTx/>
              <a:buChar char="•"/>
            </a:pPr>
            <a:endParaRPr lang="en-US" smtClean="0"/>
          </a:p>
          <a:p>
            <a:pPr marL="171450" indent="-171450" rtl="0">
              <a:buFontTx/>
              <a:buChar char="•"/>
            </a:pPr>
            <a:r>
              <a:rPr/>
              <a:t>No hay una sola forma correcta de decidir la elección del TANDAS. Aunque existen herramientas que evalúan sistemáticamente las tecnologías, las decisiones se suelen basar en razones pragmáticas y en los recursos disponibles.</a:t>
            </a:r>
          </a:p>
          <a:p>
            <a:pPr marL="171450" indent="-171450">
              <a:buFontTx/>
              <a:buChar char="•"/>
            </a:pPr>
            <a:endParaRPr lang="en-US" smtClean="0"/>
          </a:p>
          <a:p>
            <a:pPr marL="171450" indent="-171450" rtl="0">
              <a:buFontTx/>
              <a:buChar char="•"/>
            </a:pPr>
            <a:r>
              <a:rPr/>
              <a:t>El gobierno debería asegurar la disponibilidad de diferentes productos para el TAND en los mercados locales. En vez de promocionar un único método de TAND, el gobierno debería intentar que se desarrolle un mercado de diferentes productos a diferentes precios. Esto permitiría que los domicilios y los implementadores puedan elegir el método que más les convenga. </a:t>
            </a:r>
          </a:p>
          <a:p>
            <a:pPr marL="171450" indent="-171450">
              <a:buFontTx/>
              <a:buChar char="•"/>
            </a:pPr>
            <a:endParaRPr lang="en-CA" smtClean="0"/>
          </a:p>
          <a:p>
            <a:pPr marL="171450" indent="-171450" rtl="0">
              <a:buFontTx/>
              <a:buChar char="•"/>
            </a:pPr>
            <a:r>
              <a:rPr/>
              <a:t>Revise las expectativas de esta lección. Preguntar a los participantes si sus expectativas fueron satisfechas. De no ser así, ofrecerles alternativas para que puedan encontrar el tipo de información que buscaban o identificar los pasos a seguir para continuar informándose sobre el tema.</a:t>
            </a:r>
          </a:p>
          <a:p>
            <a:pPr marL="171450" indent="-171450">
              <a:buFontTx/>
              <a:buChar char="•"/>
            </a:pPr>
            <a:endParaRPr lang="en-US" smtClean="0"/>
          </a:p>
          <a:p>
            <a:pPr marL="171450" indent="-171450">
              <a:buFontTx/>
              <a:buChar char="•"/>
            </a:pPr>
            <a:endParaRPr lang="en-US"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ED0D8E4-72B0-4D34-9C66-191121925A2D}" type="slidenum">
              <a:rPr/>
              <a:pPr rtl="0" eaLnBrk="1" hangingPunct="1"/>
              <a:t>11</a:t>
            </a:fld>
            <a:endParaRPr/>
          </a:p>
        </p:txBody>
      </p:sp>
    </p:spTree>
    <p:extLst>
      <p:ext uri="{BB962C8B-B14F-4D97-AF65-F5344CB8AC3E}">
        <p14:creationId xmlns:p14="http://schemas.microsoft.com/office/powerpoint/2010/main" xmlns="" val="26255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BCE3609-6803-4958-AC72-5107978BC3A2}" type="slidenum">
              <a:rPr/>
              <a:pPr rtl="0" eaLnBrk="1" hangingPunct="1"/>
              <a:t>2</a:t>
            </a:fld>
            <a:endParaRPr/>
          </a:p>
        </p:txBody>
      </p:sp>
    </p:spTree>
    <p:extLst>
      <p:ext uri="{BB962C8B-B14F-4D97-AF65-F5344CB8AC3E}">
        <p14:creationId xmlns:p14="http://schemas.microsoft.com/office/powerpoint/2010/main" xmlns="" val="278007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6B4D0C9-FEA5-4418-A74C-FB3CACCB0F22}" type="slidenum">
              <a:rPr/>
              <a:pPr rtl="0" eaLnBrk="1" hangingPunct="1"/>
              <a:t>4</a:t>
            </a:fld>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rtl="0" eaLnBrk="1" hangingPunct="1">
              <a:buFontTx/>
              <a:buChar char="•"/>
            </a:pPr>
            <a:r>
              <a:rPr/>
              <a:t>La toma de decisiones y la selección de tecnologías puede tener lugar a muchos niveles; abarcando desde el gobierno central, implementadores independientes de proyectos hasta a los hogares individuales. </a:t>
            </a:r>
          </a:p>
          <a:p>
            <a:pPr marL="171450" indent="-171450" rtl="0" eaLnBrk="1" hangingPunct="1">
              <a:buFontTx/>
              <a:buChar char="•"/>
            </a:pPr>
            <a:r>
              <a:rPr/>
              <a:t>No existe una manera perfecta de tomar decisiones. A menudo las decisiones se toman basándose de forma pragmática en la información y recursos disponibles. La toma de decisiones puede realizarse subconscientemente y de manera informal por individuos, o puede ser un proceso formal llevado a cabo por los grupos de interés.</a:t>
            </a:r>
          </a:p>
        </p:txBody>
      </p:sp>
    </p:spTree>
    <p:extLst>
      <p:ext uri="{BB962C8B-B14F-4D97-AF65-F5344CB8AC3E}">
        <p14:creationId xmlns:p14="http://schemas.microsoft.com/office/powerpoint/2010/main" xmlns="" val="272919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F6ED28B-0B26-421A-9B7E-BB40C8CA6907}" type="slidenum">
              <a:rPr/>
              <a:pPr rtl="0" eaLnBrk="1" hangingPunct="1"/>
              <a:t>5</a:t>
            </a:fld>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rtl="0" eaLnBrk="1" hangingPunct="1">
              <a:buFontTx/>
              <a:buChar char="•"/>
            </a:pPr>
            <a:r>
              <a:rPr/>
              <a:t>Preguntar a los participantes cuál creen que es la mejor tecnología</a:t>
            </a:r>
          </a:p>
        </p:txBody>
      </p:sp>
    </p:spTree>
    <p:extLst>
      <p:ext uri="{BB962C8B-B14F-4D97-AF65-F5344CB8AC3E}">
        <p14:creationId xmlns:p14="http://schemas.microsoft.com/office/powerpoint/2010/main" xmlns="" val="147436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EDD3CFD-1056-441A-8061-A7A483EB5438}" type="slidenum">
              <a:rPr/>
              <a:pPr rtl="0" eaLnBrk="1" hangingPunct="1"/>
              <a:t>6</a:t>
            </a:fld>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rtl="0" eaLnBrk="1" hangingPunct="1">
              <a:buFontTx/>
              <a:buChar char="•"/>
            </a:pPr>
            <a:r>
              <a:rPr/>
              <a:t>Muchas personas quieren saber simplemente cuál es la “mejor” tecnología para el tratamiento de agua a nivel domiciliar. Desafortunadamente, no existe una fórmula simple con la que responder a esta pregunta ya que se deben tener en cuenta múltiples factores. </a:t>
            </a:r>
          </a:p>
          <a:p>
            <a:pPr marL="171450" indent="-171450" rtl="0" eaLnBrk="1" hangingPunct="1">
              <a:buFontTx/>
              <a:buChar char="•"/>
            </a:pPr>
            <a:r>
              <a:rPr/>
              <a:t>En primer lugar, es importante recordar que el tratamiento de agua a nivel domiciliar es un proceso y no una sola tecnología. No es fácil saber qué combinación de tecnologías será la más apropiada. Muchas medidas tienen la capacidad de reducir drásticamente la enfermedad diarreica y cada una tiene sus ventajas y sus limitaciones dependiendo de las circunstancias locales. Dependiendo de la situación, se aplicarán diferentes tecnologías. </a:t>
            </a:r>
          </a:p>
          <a:p>
            <a:pPr marL="171450" indent="-171450" rtl="0" eaLnBrk="1" hangingPunct="1">
              <a:buFontTx/>
              <a:buChar char="•"/>
            </a:pPr>
            <a:r>
              <a:rPr/>
              <a:t>El “proceso ideal” debe ser determinado por distintos factores, incluyendo la efectividad del tratamiento basándose en la calidad del agua y los contaminantes locales, si es adecuado, económico y aceptable para un uso sostenible por parte de hogares pobres </a:t>
            </a:r>
          </a:p>
          <a:p>
            <a:pPr marL="171450" indent="-171450" eaLnBrk="1" hangingPunct="1">
              <a:buFontTx/>
              <a:buChar char="•"/>
            </a:pPr>
            <a:endParaRPr lang="en-CA" smtClean="0"/>
          </a:p>
        </p:txBody>
      </p:sp>
    </p:spTree>
    <p:extLst>
      <p:ext uri="{BB962C8B-B14F-4D97-AF65-F5344CB8AC3E}">
        <p14:creationId xmlns:p14="http://schemas.microsoft.com/office/powerpoint/2010/main" xmlns="" val="99637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4E3518B-8BFF-4CD9-8575-344CD6E283AC}" type="slidenum">
              <a:rPr/>
              <a:pPr rtl="0" eaLnBrk="1" hangingPunct="1"/>
              <a:t>7</a:t>
            </a:fld>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buFontTx/>
              <a:buChar char="•"/>
            </a:pPr>
            <a:endParaRPr lang="en-US" smtClean="0"/>
          </a:p>
        </p:txBody>
      </p:sp>
    </p:spTree>
    <p:extLst>
      <p:ext uri="{BB962C8B-B14F-4D97-AF65-F5344CB8AC3E}">
        <p14:creationId xmlns:p14="http://schemas.microsoft.com/office/powerpoint/2010/main" xmlns="" val="340541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76539C3-C343-4BA0-8E93-2D5BD2C010D7}" type="slidenum">
              <a:rPr/>
              <a:pPr rtl="0" eaLnBrk="1" hangingPunct="1"/>
              <a:t>8</a:t>
            </a:fld>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rtl="0" eaLnBrk="1" hangingPunct="1">
              <a:buFontTx/>
              <a:buChar char="•"/>
            </a:pPr>
            <a:r>
              <a:rPr/>
              <a:t>Existen herramientas para ayudar a tomar la decisión de qué proceso TANDAS es el más adecuado para el contexto local. Estas herramientas se han incluido en el Anexo 3 para poder comparar las opciones TANDAS con los criterios importantes para los grupos de interés. </a:t>
            </a:r>
          </a:p>
          <a:p>
            <a:pPr marL="171450" indent="-171450" rtl="0" eaLnBrk="1" hangingPunct="1">
              <a:buFontTx/>
              <a:buChar char="•"/>
            </a:pPr>
            <a:r>
              <a:rPr/>
              <a:t>Las herramientas son actividades que pretenden fomentar la participación de distintos grupos de interés en la toma de decisiones. Los participantes pueden contribuir activamente en el proceso de toma de decisiones en vez de recibir pasivamente la información de expertos externos, los cuales no tienen el suficiente conocimiento de los problemas locales. </a:t>
            </a:r>
          </a:p>
          <a:p>
            <a:pPr marL="171450" indent="-171450" rtl="0" eaLnBrk="1" hangingPunct="1">
              <a:buFontTx/>
              <a:buChar char="•"/>
            </a:pPr>
            <a:r>
              <a:rPr/>
              <a:t>Las actividades participativas están designadas para desarrollar la autoestima y un sentido de responsabilidad por las decisiones propias de cada uno. La experiencia demuestra que cuando todo el mundo contribuye al proceso de toma de decisiones, se construye un sentimiento de propiedad del problema y las personas desarrollan soluciones más adecuadas para su situación. La toma de decisiones participativa puede capacitar a las comunidades para que implementen sus propias mejoras TANDAS. </a:t>
            </a:r>
          </a:p>
          <a:p>
            <a:pPr marL="171450" indent="-171450" eaLnBrk="1" hangingPunct="1">
              <a:buFontTx/>
              <a:buChar char="•"/>
            </a:pPr>
            <a:endParaRPr lang="en-CA" smtClean="0"/>
          </a:p>
        </p:txBody>
      </p:sp>
    </p:spTree>
    <p:extLst>
      <p:ext uri="{BB962C8B-B14F-4D97-AF65-F5344CB8AC3E}">
        <p14:creationId xmlns:p14="http://schemas.microsoft.com/office/powerpoint/2010/main" xmlns="" val="176710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0F41EDB-920E-4150-9596-C13ADB7BE1B1}" type="slidenum">
              <a:rPr/>
              <a:pPr rtl="0" eaLnBrk="1" hangingPunct="1"/>
              <a:t>9</a:t>
            </a:fld>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hangingPunct="1">
              <a:buFontTx/>
              <a:buChar char="•"/>
            </a:pPr>
            <a:r>
              <a:rPr/>
              <a:t>Pedir a los participantes que formen tres grupos (si hay más de 20 participantes, formar seis grupos). Darle a cada grupo un conjunto de opciones TANDAS (todas las opciones de sedimentación a un grupo, filtración a otro grupo, etc…) y pedirles que evalúen cada una de las opciones basándose en los criterios tratados previamente. </a:t>
            </a:r>
          </a:p>
          <a:p>
            <a:pPr rtl="0" eaLnBrk="1" hangingPunct="1">
              <a:buFontTx/>
              <a:buChar char="•"/>
            </a:pPr>
            <a:r>
              <a:rPr/>
              <a:t>Esta matriz es un ejemplo de cómo se puede comparar la efectividad de las distintas tecnologías de filtración. Los participantes deben crear su propia matriz con los criterios que hayan establecido como importantes.</a:t>
            </a:r>
          </a:p>
        </p:txBody>
      </p:sp>
    </p:spTree>
    <p:extLst>
      <p:ext uri="{BB962C8B-B14F-4D97-AF65-F5344CB8AC3E}">
        <p14:creationId xmlns:p14="http://schemas.microsoft.com/office/powerpoint/2010/main" xmlns="" val="157344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rtl="0">
              <a:buFontTx/>
              <a:buChar char="•"/>
            </a:pPr>
            <a:r>
              <a:rPr/>
              <a:t>No existe "la mejor" tecnología de TANDAS. Hay muchos métodos para el TAND y cada uno tiene sus ventajas y desventajas.</a:t>
            </a:r>
          </a:p>
          <a:p>
            <a:pPr marL="171450" indent="-171450">
              <a:buFontTx/>
              <a:buChar char="•"/>
            </a:pPr>
            <a:endParaRPr lang="en-US" smtClean="0"/>
          </a:p>
          <a:p>
            <a:pPr marL="171450" indent="-171450" rtl="0">
              <a:buFontTx/>
              <a:buChar char="•"/>
            </a:pPr>
            <a:r>
              <a:rPr/>
              <a:t>Cada tecnología tiene que ser evaluada dentro del contexto de su implementación. Existen muchos criterios a considerar para cada contexto local, incluyendo la eficacia del tratamiento para la fuente de agua, la adecuación, la aceptabilidad, el costo y los requisitos para la fabricación. </a:t>
            </a:r>
          </a:p>
          <a:p>
            <a:pPr marL="171450" indent="-171450">
              <a:buFontTx/>
              <a:buChar char="•"/>
            </a:pPr>
            <a:endParaRPr lang="en-US" smtClean="0"/>
          </a:p>
          <a:p>
            <a:pPr marL="171450" indent="-171450" rtl="0">
              <a:buFontTx/>
              <a:buChar char="•"/>
            </a:pPr>
            <a:r>
              <a:rPr/>
              <a:t>No hay una sola forma correcta de decidir la elección del TANDAS. Aunque existen herramientas que evalúan sistemáticamente las tecnologías, las decisiones se suelen basar en razones pragmáticas y en los recursos disponibles.</a:t>
            </a:r>
          </a:p>
          <a:p>
            <a:pPr marL="171450" indent="-171450">
              <a:buFontTx/>
              <a:buChar char="•"/>
            </a:pPr>
            <a:endParaRPr lang="en-US" smtClean="0"/>
          </a:p>
          <a:p>
            <a:pPr marL="171450" indent="-171450" rtl="0">
              <a:buFontTx/>
              <a:buChar char="•"/>
            </a:pPr>
            <a:r>
              <a:rPr/>
              <a:t>El gobierno debería asegurar la disponibilidad de diferentes productos para el TAND en los mercados locales. En vez de promocionar un único método de TAND, el gobierno debería intentar que se desarrolle un mercado de diferentes productos a diferentes precios. Esto permitiría que los domicilios y los implementadores puedan elegir el método que más les convenga. </a:t>
            </a:r>
          </a:p>
          <a:p>
            <a:pPr marL="171450" indent="-171450">
              <a:buFontTx/>
              <a:buChar char="•"/>
            </a:pPr>
            <a:endParaRPr lang="en-CA" smtClean="0"/>
          </a:p>
          <a:p>
            <a:pPr marL="171450" indent="-171450" rtl="0">
              <a:buFontTx/>
              <a:buChar char="•"/>
            </a:pPr>
            <a:r>
              <a:rPr/>
              <a:t>Revise las expectativas de esta lección. Preguntar a los participantes si sus expectativas fueron satisfechas. De no ser así, ofrecerles alternativas para que puedan encontrar el tipo de información que buscaban o identificar los pasos a seguir para continuar informándose sobre el tema.</a:t>
            </a:r>
          </a:p>
          <a:p>
            <a:pPr marL="171450" indent="-171450">
              <a:buFontTx/>
              <a:buChar char="•"/>
            </a:pPr>
            <a:endParaRPr lang="en-US" smtClean="0"/>
          </a:p>
          <a:p>
            <a:pPr marL="171450" indent="-171450">
              <a:buFontTx/>
              <a:buChar char="•"/>
            </a:pPr>
            <a:endParaRPr lang="en-US"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ED0D8E4-72B0-4D34-9C66-191121925A2D}" type="slidenum">
              <a:rPr/>
              <a:pPr rtl="0" eaLnBrk="1" hangingPunct="1"/>
              <a:t>10</a:t>
            </a:fld>
            <a:endParaRPr/>
          </a:p>
        </p:txBody>
      </p:sp>
    </p:spTree>
    <p:extLst>
      <p:ext uri="{BB962C8B-B14F-4D97-AF65-F5344CB8AC3E}">
        <p14:creationId xmlns:p14="http://schemas.microsoft.com/office/powerpoint/2010/main" xmlns="" val="145183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F061B44F-D4B7-46D5-A5D8-8DF984576281}" type="slidenum">
              <a:rPr lang="en-CA"/>
              <a:pPr>
                <a:defRPr/>
              </a:pPr>
              <a:t>‹#›</a:t>
            </a:fld>
            <a:endParaRPr lang="en-CA"/>
          </a:p>
        </p:txBody>
      </p:sp>
    </p:spTree>
    <p:extLst>
      <p:ext uri="{BB962C8B-B14F-4D97-AF65-F5344CB8AC3E}">
        <p14:creationId xmlns:p14="http://schemas.microsoft.com/office/powerpoint/2010/main" xmlns="" val="3209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CCB3B572-837E-4B23-90AA-BAB31DB90B9B}" type="slidenum">
              <a:rPr lang="en-CA"/>
              <a:pPr>
                <a:defRPr/>
              </a:pPr>
              <a:t>‹#›</a:t>
            </a:fld>
            <a:endParaRPr lang="en-CA"/>
          </a:p>
        </p:txBody>
      </p:sp>
    </p:spTree>
    <p:extLst>
      <p:ext uri="{BB962C8B-B14F-4D97-AF65-F5344CB8AC3E}">
        <p14:creationId xmlns:p14="http://schemas.microsoft.com/office/powerpoint/2010/main" xmlns="" val="391314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001D2D09-B5E3-4D9B-A7E1-3E4EC78D2B99}" type="slidenum">
              <a:rPr lang="en-CA"/>
              <a:pPr>
                <a:defRPr/>
              </a:pPr>
              <a:t>‹#›</a:t>
            </a:fld>
            <a:endParaRPr lang="en-CA"/>
          </a:p>
        </p:txBody>
      </p:sp>
    </p:spTree>
    <p:extLst>
      <p:ext uri="{BB962C8B-B14F-4D97-AF65-F5344CB8AC3E}">
        <p14:creationId xmlns:p14="http://schemas.microsoft.com/office/powerpoint/2010/main" xmlns="" val="243850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4F67F5D3-9FE3-4DB7-8D0F-4AA8B1513A9D}" type="slidenum">
              <a:rPr lang="en-CA"/>
              <a:pPr>
                <a:defRPr/>
              </a:pPr>
              <a:t>‹#›</a:t>
            </a:fld>
            <a:endParaRPr lang="en-CA"/>
          </a:p>
        </p:txBody>
      </p:sp>
    </p:spTree>
    <p:extLst>
      <p:ext uri="{BB962C8B-B14F-4D97-AF65-F5344CB8AC3E}">
        <p14:creationId xmlns:p14="http://schemas.microsoft.com/office/powerpoint/2010/main" xmlns="" val="1593849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E8B05-F4B2-4F8D-BED0-1DCFFF19A8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45898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58C417-352C-4D21-9A3E-B994AA2165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7210430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F5EFBB-2439-4670-AC35-1DD755E3EB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82674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17E82F-8134-4D18-9B73-22A4F7DEB3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587938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468480-D736-4EC3-8873-946025D659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629237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223267-8171-4396-865D-E318E235B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3052556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BD6EE5-3F69-4B26-91EE-D3136B301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1472508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6CEEA39-67E1-4108-AA80-26B38CA6A43D}" type="slidenum">
              <a:rPr lang="en-CA"/>
              <a:pPr>
                <a:defRPr/>
              </a:pPr>
              <a:t>‹#›</a:t>
            </a:fld>
            <a:endParaRPr lang="en-CA"/>
          </a:p>
        </p:txBody>
      </p:sp>
    </p:spTree>
    <p:extLst>
      <p:ext uri="{BB962C8B-B14F-4D97-AF65-F5344CB8AC3E}">
        <p14:creationId xmlns:p14="http://schemas.microsoft.com/office/powerpoint/2010/main" xmlns="" val="2412112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94C7A0-E00A-4BD0-AD0A-F213F8A49A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61496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5D51F7-C30B-4FD6-8D3A-728CB56475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02128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8B4C23-F413-4EA5-8586-AA5332DC0E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200347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15660C-2626-4CD6-AA4B-79567619A9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756059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4728D-7D88-49AE-BDF0-82E9F92884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476890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EFF73045-44FC-474A-8C83-88166CF6ED2D}" type="slidenum">
              <a:rPr lang="en-CA"/>
              <a:pPr>
                <a:defRPr/>
              </a:pPr>
              <a:t>‹#›</a:t>
            </a:fld>
            <a:endParaRPr lang="en-CA"/>
          </a:p>
        </p:txBody>
      </p:sp>
    </p:spTree>
    <p:extLst>
      <p:ext uri="{BB962C8B-B14F-4D97-AF65-F5344CB8AC3E}">
        <p14:creationId xmlns:p14="http://schemas.microsoft.com/office/powerpoint/2010/main" xmlns="" val="419682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B3E4BA03-AB55-4C51-8816-01C1FF9A6D48}" type="slidenum">
              <a:rPr lang="en-CA"/>
              <a:pPr>
                <a:defRPr/>
              </a:pPr>
              <a:t>‹#›</a:t>
            </a:fld>
            <a:endParaRPr lang="en-CA"/>
          </a:p>
        </p:txBody>
      </p:sp>
    </p:spTree>
    <p:extLst>
      <p:ext uri="{BB962C8B-B14F-4D97-AF65-F5344CB8AC3E}">
        <p14:creationId xmlns:p14="http://schemas.microsoft.com/office/powerpoint/2010/main" xmlns="" val="424178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82473BF7-6D3B-401F-84CA-1FF11B56AFB6}" type="slidenum">
              <a:rPr lang="en-CA"/>
              <a:pPr>
                <a:defRPr/>
              </a:pPr>
              <a:t>‹#›</a:t>
            </a:fld>
            <a:endParaRPr lang="en-CA"/>
          </a:p>
        </p:txBody>
      </p:sp>
    </p:spTree>
    <p:extLst>
      <p:ext uri="{BB962C8B-B14F-4D97-AF65-F5344CB8AC3E}">
        <p14:creationId xmlns:p14="http://schemas.microsoft.com/office/powerpoint/2010/main" xmlns="" val="33157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B08A4F62-CCE7-4701-BA67-A4DFC4B5B49C}" type="slidenum">
              <a:rPr lang="en-CA"/>
              <a:pPr>
                <a:defRPr/>
              </a:pPr>
              <a:t>‹#›</a:t>
            </a:fld>
            <a:endParaRPr lang="en-CA"/>
          </a:p>
        </p:txBody>
      </p:sp>
    </p:spTree>
    <p:extLst>
      <p:ext uri="{BB962C8B-B14F-4D97-AF65-F5344CB8AC3E}">
        <p14:creationId xmlns:p14="http://schemas.microsoft.com/office/powerpoint/2010/main" xmlns="" val="174215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C417D5F1-C345-41AF-9F3B-79B5969DE125}" type="slidenum">
              <a:rPr lang="en-CA"/>
              <a:pPr>
                <a:defRPr/>
              </a:pPr>
              <a:t>‹#›</a:t>
            </a:fld>
            <a:endParaRPr lang="en-CA"/>
          </a:p>
        </p:txBody>
      </p:sp>
    </p:spTree>
    <p:extLst>
      <p:ext uri="{BB962C8B-B14F-4D97-AF65-F5344CB8AC3E}">
        <p14:creationId xmlns:p14="http://schemas.microsoft.com/office/powerpoint/2010/main" xmlns="" val="303729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CA82A9C-210D-43EE-B95B-345D63436F6F}" type="slidenum">
              <a:rPr lang="en-CA"/>
              <a:pPr>
                <a:defRPr/>
              </a:pPr>
              <a:t>‹#›</a:t>
            </a:fld>
            <a:endParaRPr lang="en-CA"/>
          </a:p>
        </p:txBody>
      </p:sp>
    </p:spTree>
    <p:extLst>
      <p:ext uri="{BB962C8B-B14F-4D97-AF65-F5344CB8AC3E}">
        <p14:creationId xmlns:p14="http://schemas.microsoft.com/office/powerpoint/2010/main" xmlns="" val="139931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AD77A9D9-63DA-42A7-B0D5-BD8550556172}" type="slidenum">
              <a:rPr lang="en-CA"/>
              <a:pPr>
                <a:defRPr/>
              </a:pPr>
              <a:t>‹#›</a:t>
            </a:fld>
            <a:endParaRPr lang="en-CA"/>
          </a:p>
        </p:txBody>
      </p:sp>
    </p:spTree>
    <p:extLst>
      <p:ext uri="{BB962C8B-B14F-4D97-AF65-F5344CB8AC3E}">
        <p14:creationId xmlns:p14="http://schemas.microsoft.com/office/powerpoint/2010/main" xmlns="" val="250805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r>
              <a:rPr lang="en-CA"/>
              <a:t>Month-Year</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C986005F-885A-4A2A-963C-8CE1E064D4D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r>
              <a:rPr lang="en-US">
                <a:solidFill>
                  <a:srgbClr val="000000"/>
                </a:solidFill>
              </a:rPr>
              <a:t>2009-04</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20B713F8-0B9C-403B-A948-EE52D7B8F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2043308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3.jpeg"/><Relationship Id="rId5" Type="http://schemas.openxmlformats.org/officeDocument/2006/relationships/image" Target="http://pottersforpeace.org/wp-content/uploads/copy-of-filters-studio-002.jpg" TargetMode="External"/><Relationship Id="rId10" Type="http://schemas.openxmlformats.org/officeDocument/2006/relationships/image" Target="../media/image6.jpeg"/><Relationship Id="rId4" Type="http://schemas.openxmlformats.org/officeDocument/2006/relationships/image" Target="../media/image8.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671264" y="677882"/>
            <a:ext cx="8077200" cy="6232475"/>
          </a:xfrm>
          <a:prstGeom prst="rect">
            <a:avLst/>
          </a:prstGeom>
          <a:noFill/>
        </p:spPr>
        <p:txBody>
          <a:bodyPr wrap="square" rtlCol="0">
            <a:spAutoFit/>
          </a:bodyPr>
          <a:lstStyle/>
          <a:p>
            <a:endParaRPr lang="es-SV" sz="1100" dirty="0" smtClean="0">
              <a:solidFill>
                <a:srgbClr val="000000"/>
              </a:solidFill>
            </a:endParaRPr>
          </a:p>
          <a:p>
            <a:pPr algn="ctr">
              <a:tabLst>
                <a:tab pos="1196975" algn="l"/>
              </a:tabLst>
            </a:pPr>
            <a:r>
              <a:rPr lang="es-SV" sz="1100" dirty="0" smtClean="0">
                <a:solidFill>
                  <a:srgbClr val="000000"/>
                </a:solidFill>
              </a:rPr>
              <a:t>12, 2916 – </a:t>
            </a:r>
            <a:r>
              <a:rPr lang="es-SV" sz="1100" dirty="0" err="1" smtClean="0">
                <a:solidFill>
                  <a:srgbClr val="000000"/>
                </a:solidFill>
              </a:rPr>
              <a:t>5</a:t>
            </a:r>
            <a:r>
              <a:rPr lang="es-SV" sz="1100" baseline="30000" dirty="0" err="1" smtClean="0">
                <a:solidFill>
                  <a:srgbClr val="000000"/>
                </a:solidFill>
              </a:rPr>
              <a:t>th</a:t>
            </a:r>
            <a:r>
              <a:rPr lang="es-SV" sz="1100" dirty="0" smtClean="0">
                <a:solidFill>
                  <a:srgbClr val="000000"/>
                </a:solidFill>
              </a:rPr>
              <a:t> </a:t>
            </a:r>
            <a:r>
              <a:rPr lang="es-SV" sz="1100" dirty="0" err="1" smtClean="0">
                <a:solidFill>
                  <a:srgbClr val="000000"/>
                </a:solidFill>
              </a:rPr>
              <a:t>Avenue</a:t>
            </a:r>
            <a:endParaRPr lang="es-SV" sz="1100" dirty="0" smtClean="0">
              <a:solidFill>
                <a:srgbClr val="000000"/>
              </a:solidFill>
            </a:endParaRPr>
          </a:p>
          <a:p>
            <a:pPr algn="ctr">
              <a:tabLst>
                <a:tab pos="1196975" algn="l"/>
              </a:tabLst>
            </a:pPr>
            <a:r>
              <a:rPr lang="es-SV" sz="1100" dirty="0" smtClean="0">
                <a:solidFill>
                  <a:srgbClr val="000000"/>
                </a:solidFill>
              </a:rPr>
              <a:t>Calgary, Alberta, </a:t>
            </a:r>
            <a:r>
              <a:rPr lang="es-SV" sz="1100" dirty="0" err="1" smtClean="0">
                <a:solidFill>
                  <a:srgbClr val="000000"/>
                </a:solidFill>
              </a:rPr>
              <a:t>T2A</a:t>
            </a:r>
            <a:r>
              <a:rPr lang="es-SV" sz="1100" dirty="0" smtClean="0">
                <a:solidFill>
                  <a:srgbClr val="000000"/>
                </a:solidFill>
              </a:rPr>
              <a:t> </a:t>
            </a:r>
            <a:r>
              <a:rPr lang="es-SV" sz="1100" dirty="0" err="1" smtClean="0">
                <a:solidFill>
                  <a:srgbClr val="000000"/>
                </a:solidFill>
              </a:rPr>
              <a:t>6K4</a:t>
            </a:r>
            <a:r>
              <a:rPr lang="es-SV" sz="1100" dirty="0" smtClean="0">
                <a:solidFill>
                  <a:srgbClr val="000000"/>
                </a:solidFill>
              </a:rPr>
              <a:t>, Canadá</a:t>
            </a:r>
          </a:p>
          <a:p>
            <a:pPr algn="ctr">
              <a:tabLst>
                <a:tab pos="1196975" algn="l"/>
              </a:tabLst>
            </a:pPr>
            <a:r>
              <a:rPr lang="es-SV" sz="1100" dirty="0" smtClean="0">
                <a:solidFill>
                  <a:srgbClr val="000000"/>
                </a:solidFill>
              </a:rPr>
              <a:t>Teléfono: + 1 (403) 243-3285, fax: + 1 (403) 243-6199</a:t>
            </a:r>
          </a:p>
          <a:p>
            <a:pPr algn="ctr">
              <a:tabLst>
                <a:tab pos="1196975" algn="l"/>
              </a:tabLst>
            </a:pPr>
            <a:r>
              <a:rPr lang="es-SV" sz="1100" dirty="0" smtClean="0">
                <a:solidFill>
                  <a:srgbClr val="000000"/>
                </a:solidFill>
                <a:hlinkClick r:id="rId4"/>
              </a:rPr>
              <a:t>Correo electrónico: cawst@cawst.org, sitio web: </a:t>
            </a:r>
            <a:r>
              <a:rPr lang="es-SV" sz="1100" dirty="0" smtClean="0">
                <a:solidFill>
                  <a:srgbClr val="000000"/>
                </a:solidFill>
              </a:rPr>
              <a:t>www.cawst.org</a:t>
            </a:r>
          </a:p>
          <a:p>
            <a:pPr algn="ctr">
              <a:tabLst>
                <a:tab pos="1196975" algn="l"/>
              </a:tabLst>
            </a:pPr>
            <a:endParaRPr lang="es-SV" sz="1100" dirty="0" smtClean="0">
              <a:solidFill>
                <a:srgbClr val="000000"/>
              </a:solidFill>
            </a:endParaRPr>
          </a:p>
          <a:p>
            <a:r>
              <a:rPr lang="es-SV" sz="850" dirty="0" smtClean="0">
                <a:solidFill>
                  <a:srgbClr val="000000"/>
                </a:solidFill>
              </a:rPr>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r>
              <a:rPr lang="es-SV" sz="850" dirty="0" smtClean="0">
                <a:solidFill>
                  <a:srgbClr val="000000"/>
                </a:solidFill>
              </a:rPr>
              <a:t> </a:t>
            </a:r>
          </a:p>
          <a:p>
            <a:r>
              <a:rPr lang="es-SV" sz="850" dirty="0" smtClean="0">
                <a:solidFill>
                  <a:srgbClr val="000000"/>
                </a:solidFill>
              </a:rPr>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r>
              <a:rPr lang="es-SV" sz="850" dirty="0" smtClean="0">
                <a:solidFill>
                  <a:srgbClr val="000000"/>
                </a:solidFill>
              </a:rPr>
              <a:t> </a:t>
            </a:r>
          </a:p>
          <a:p>
            <a:r>
              <a:rPr lang="es-SV" sz="850" dirty="0" smtClean="0">
                <a:solidFill>
                  <a:srgbClr val="000000"/>
                </a:solidFill>
              </a:rPr>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smtClean="0">
                <a:solidFill>
                  <a:srgbClr val="000000"/>
                </a:solidFill>
              </a:rPr>
              <a:t>Second</a:t>
            </a:r>
            <a:r>
              <a:rPr lang="es-SV" sz="850" dirty="0" smtClean="0">
                <a:solidFill>
                  <a:srgbClr val="000000"/>
                </a:solidFill>
              </a:rPr>
              <a:t> Street, Suite 300, San Francisco, California 94105, Estados Unidos. </a:t>
            </a:r>
          </a:p>
          <a:p>
            <a:r>
              <a:rPr lang="es-SV" sz="850" dirty="0" smtClean="0">
                <a:solidFill>
                  <a:srgbClr val="000000"/>
                </a:solidFill>
              </a:rPr>
              <a:t> </a:t>
            </a:r>
          </a:p>
          <a:p>
            <a:r>
              <a:rPr lang="es-SV" sz="850" dirty="0" smtClean="0">
                <a:solidFill>
                  <a:srgbClr val="000000"/>
                </a:solidFill>
              </a:rPr>
              <a:t>		Usted es libre de:</a:t>
            </a:r>
          </a:p>
          <a:p>
            <a:pPr marL="2000250" lvl="4" indent="-171450">
              <a:buFont typeface="Arial" pitchFamily="34" charset="0"/>
              <a:buChar char="•"/>
            </a:pPr>
            <a:r>
              <a:rPr lang="es-SV" sz="850" dirty="0" smtClean="0">
                <a:solidFill>
                  <a:srgbClr val="000000"/>
                </a:solidFill>
              </a:rPr>
              <a:t>Compartir – copiar, distribuir y difundir este documento.</a:t>
            </a:r>
          </a:p>
          <a:p>
            <a:pPr marL="2000250" lvl="4" indent="-171450">
              <a:buFont typeface="Arial" pitchFamily="34" charset="0"/>
              <a:buChar char="•"/>
            </a:pPr>
            <a:r>
              <a:rPr lang="es-SV" sz="850" dirty="0" smtClean="0">
                <a:solidFill>
                  <a:srgbClr val="000000"/>
                </a:solidFill>
              </a:rPr>
              <a:t>Editar – adaptar este documento.</a:t>
            </a:r>
          </a:p>
          <a:p>
            <a:r>
              <a:rPr lang="es-SV" sz="850" dirty="0" smtClean="0">
                <a:solidFill>
                  <a:srgbClr val="000000"/>
                </a:solidFill>
              </a:rPr>
              <a:t> </a:t>
            </a:r>
          </a:p>
          <a:p>
            <a:r>
              <a:rPr lang="es-SV" sz="850" dirty="0" smtClean="0">
                <a:solidFill>
                  <a:srgbClr val="000000"/>
                </a:solidFill>
              </a:rPr>
              <a:t>		Bajo las siguientes condiciones:</a:t>
            </a:r>
          </a:p>
          <a:p>
            <a:pPr marL="2000250" lvl="4" indent="-171450">
              <a:buFont typeface="Arial" pitchFamily="34" charset="0"/>
              <a:buChar char="•"/>
            </a:pPr>
            <a:r>
              <a:rPr lang="es-SV" sz="850" dirty="0" smtClean="0">
                <a:solidFill>
                  <a:srgbClr val="000000"/>
                </a:solidFill>
              </a:rPr>
              <a:t>Atribución. Deberá atribuírsele a CAWST el crédito de ser la fuente original del documento. Por favor, incluya la dirección a nuestro sitio web: www.cawst.org.</a:t>
            </a:r>
          </a:p>
          <a:p>
            <a:pPr algn="ctr">
              <a:tabLst>
                <a:tab pos="1196975" algn="l"/>
              </a:tabLst>
            </a:pPr>
            <a:endParaRPr lang="es-SV" sz="700" dirty="0" smtClean="0">
              <a:solidFill>
                <a:srgbClr val="000000"/>
              </a:solidFill>
            </a:endParaRPr>
          </a:p>
          <a:p>
            <a:pPr>
              <a:tabLst>
                <a:tab pos="1196975" algn="l"/>
              </a:tabLst>
            </a:pPr>
            <a:r>
              <a:rPr lang="es-SV" sz="850" dirty="0" smtClean="0">
                <a:solidFill>
                  <a:srgbClr val="000000"/>
                </a:solidFill>
              </a:rPr>
              <a:t>CAWST actualizará este documento periódicamente. Por ese motivo, no se recomienda que lo almacene para descargarlo desde su sitio web.</a:t>
            </a:r>
          </a:p>
          <a:p>
            <a:pPr>
              <a:tabLst>
                <a:tab pos="1196975" algn="l"/>
              </a:tabLst>
            </a:pPr>
            <a:endParaRPr lang="es-SV" sz="85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105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12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pPr>
              <a:tabLst>
                <a:tab pos="1196975" algn="l"/>
              </a:tabLst>
            </a:pPr>
            <a:endParaRPr lang="es-SV" sz="900" dirty="0" smtClean="0">
              <a:solidFill>
                <a:srgbClr val="000000"/>
              </a:solidFill>
            </a:endParaRPr>
          </a:p>
          <a:p>
            <a:r>
              <a:rPr lang="es-SV" sz="900" b="1" dirty="0" smtClean="0">
                <a:solidFill>
                  <a:srgbClr val="000000"/>
                </a:solidFill>
              </a:rPr>
              <a:t> </a:t>
            </a:r>
            <a:r>
              <a:rPr lang="es-SV" sz="900" dirty="0" smtClean="0">
                <a:solidFill>
                  <a:srgbClr val="000000"/>
                </a:solidFill>
              </a:rPr>
              <a:t>CAWST y sus directores, empleados, contratistas y voluntarios no asumen ninguna responsabilidad ni dan ninguna garantía respecto de los resultados que puedan obtenerse a partir del uso de la información proporcionada.</a:t>
            </a:r>
            <a:endParaRPr lang="es-SV" sz="900" dirty="0">
              <a:solidFill>
                <a:srgbClr val="000000"/>
              </a:solidFill>
            </a:endParaRPr>
          </a:p>
        </p:txBody>
      </p:sp>
      <p:pic>
        <p:nvPicPr>
          <p:cNvPr id="5" name="Picture 4"/>
          <p:cNvPicPr/>
          <p:nvPr/>
        </p:nvPicPr>
        <p:blipFill>
          <a:blip r:embed="rId5" cstate="print">
            <a:extLst>
              <a:ext uri="{28A0092B-C50C-407E-A947-70E740481C1C}">
                <a14:useLocalDpi xmlns:a14="http://schemas.microsoft.com/office/drawing/2010/main" xmlns="" val="0"/>
              </a:ext>
            </a:extLst>
          </a:blip>
          <a:stretch>
            <a:fillRect/>
          </a:stretch>
        </p:blipFill>
        <p:spPr>
          <a:xfrm>
            <a:off x="1171092" y="3111252"/>
            <a:ext cx="1080120" cy="288032"/>
          </a:xfrm>
          <a:prstGeom prst="rect">
            <a:avLst/>
          </a:prstGeom>
        </p:spPr>
      </p:pic>
      <p:pic>
        <p:nvPicPr>
          <p:cNvPr id="6" name="Picture 5"/>
          <p:cNvPicPr/>
          <p:nvPr/>
        </p:nvPicPr>
        <p:blipFill>
          <a:blip r:embed="rId6" cstate="print">
            <a:extLst>
              <a:ext uri="{28A0092B-C50C-407E-A947-70E740481C1C}">
                <a14:useLocalDpi xmlns:a14="http://schemas.microsoft.com/office/drawing/2010/main" xmlns="" val="0"/>
              </a:ext>
            </a:extLst>
          </a:blip>
          <a:stretch>
            <a:fillRect/>
          </a:stretch>
        </p:blipFill>
        <p:spPr>
          <a:xfrm>
            <a:off x="1243100" y="3544850"/>
            <a:ext cx="936104" cy="360040"/>
          </a:xfrm>
          <a:prstGeom prst="rect">
            <a:avLst/>
          </a:prstGeom>
        </p:spPr>
      </p:pic>
      <p:sp>
        <p:nvSpPr>
          <p:cNvPr id="3" name="TextBox 2"/>
          <p:cNvSpPr txBox="1"/>
          <p:nvPr/>
        </p:nvSpPr>
        <p:spPr>
          <a:xfrm>
            <a:off x="1547664" y="4305137"/>
            <a:ext cx="6408712" cy="2062103"/>
          </a:xfrm>
          <a:prstGeom prst="rect">
            <a:avLst/>
          </a:prstGeom>
          <a:noFill/>
          <a:ln w="15875">
            <a:solidFill>
              <a:schemeClr val="tx1"/>
            </a:solidFill>
          </a:ln>
        </p:spPr>
        <p:txBody>
          <a:bodyPr wrap="square" rtlCol="0">
            <a:spAutoFit/>
          </a:bodyPr>
          <a:lstStyle/>
          <a:p>
            <a:r>
              <a:rPr b="1" dirty="0">
                <a:solidFill>
                  <a:srgbClr val="000000"/>
                </a:solidFill>
              </a:rPr>
              <a:t> </a:t>
            </a:r>
            <a:r>
              <a:rPr sz="1100" b="1" dirty="0">
                <a:solidFill>
                  <a:srgbClr val="000000"/>
                </a:solidFill>
              </a:rPr>
              <a:t> </a:t>
            </a:r>
            <a:r>
              <a:rPr sz="1100" b="1" dirty="0" err="1">
                <a:solidFill>
                  <a:srgbClr val="000000"/>
                </a:solidFill>
              </a:rPr>
              <a:t>Manténgase</a:t>
            </a:r>
            <a:r>
              <a:rPr sz="1100" b="1" dirty="0">
                <a:solidFill>
                  <a:srgbClr val="000000"/>
                </a:solidFill>
              </a:rPr>
              <a:t> </a:t>
            </a:r>
            <a:r>
              <a:rPr sz="1100" b="1" dirty="0" err="1">
                <a:solidFill>
                  <a:srgbClr val="000000"/>
                </a:solidFill>
              </a:rPr>
              <a:t>actualizado</a:t>
            </a:r>
            <a:r>
              <a:rPr sz="1100" b="1" dirty="0">
                <a:solidFill>
                  <a:srgbClr val="000000"/>
                </a:solidFill>
              </a:rPr>
              <a:t> y </a:t>
            </a:r>
            <a:r>
              <a:rPr sz="1100" b="1" dirty="0" err="1">
                <a:solidFill>
                  <a:srgbClr val="000000"/>
                </a:solidFill>
              </a:rPr>
              <a:t>obtenga</a:t>
            </a:r>
            <a:r>
              <a:rPr sz="1100" b="1" dirty="0">
                <a:solidFill>
                  <a:srgbClr val="000000"/>
                </a:solidFill>
              </a:rPr>
              <a:t> </a:t>
            </a:r>
            <a:r>
              <a:rPr sz="1100" b="1" dirty="0" err="1">
                <a:solidFill>
                  <a:srgbClr val="000000"/>
                </a:solidFill>
              </a:rPr>
              <a:t>apoyo</a:t>
            </a:r>
            <a:r>
              <a:rPr sz="1100" b="1" dirty="0">
                <a:solidFill>
                  <a:srgbClr val="000000"/>
                </a:solidFill>
              </a:rPr>
              <a:t>:</a:t>
            </a:r>
          </a:p>
          <a:p>
            <a:pPr marL="3028950" lvl="6" indent="-285750">
              <a:buFont typeface="Arial" pitchFamily="34" charset="0"/>
              <a:buChar char="•"/>
            </a:pPr>
            <a:r>
              <a:rPr sz="1100" dirty="0" err="1">
                <a:solidFill>
                  <a:srgbClr val="000000"/>
                </a:solidFill>
              </a:rPr>
              <a:t>Últimas</a:t>
            </a:r>
            <a:r>
              <a:rPr sz="1100" dirty="0">
                <a:solidFill>
                  <a:srgbClr val="000000"/>
                </a:solidFill>
              </a:rPr>
              <a:t> </a:t>
            </a:r>
            <a:r>
              <a:rPr sz="1100" dirty="0" err="1">
                <a:solidFill>
                  <a:srgbClr val="000000"/>
                </a:solidFill>
              </a:rPr>
              <a:t>actualizaciones</a:t>
            </a:r>
            <a:r>
              <a:rPr sz="1100" dirty="0">
                <a:solidFill>
                  <a:srgbClr val="000000"/>
                </a:solidFill>
              </a:rPr>
              <a:t> de </a:t>
            </a:r>
            <a:r>
              <a:rPr sz="1100" dirty="0" err="1">
                <a:solidFill>
                  <a:srgbClr val="000000"/>
                </a:solidFill>
              </a:rPr>
              <a:t>este</a:t>
            </a:r>
            <a:r>
              <a:rPr sz="1100" dirty="0">
                <a:solidFill>
                  <a:srgbClr val="000000"/>
                </a:solidFill>
              </a:rPr>
              <a:t> </a:t>
            </a:r>
            <a:r>
              <a:rPr sz="1100" dirty="0" err="1">
                <a:solidFill>
                  <a:srgbClr val="000000"/>
                </a:solidFill>
              </a:rPr>
              <a:t>documento</a:t>
            </a:r>
            <a:r>
              <a:rPr sz="1100" dirty="0">
                <a:solidFill>
                  <a:srgbClr val="000000"/>
                </a:solidFill>
              </a:rPr>
              <a:t>.</a:t>
            </a:r>
          </a:p>
          <a:p>
            <a:pPr marL="3028950" lvl="6" indent="-285750">
              <a:buFont typeface="Arial" pitchFamily="34" charset="0"/>
              <a:buChar char="•"/>
            </a:pPr>
            <a:r>
              <a:rPr sz="1100" dirty="0" err="1">
                <a:solidFill>
                  <a:srgbClr val="000000"/>
                </a:solidFill>
              </a:rPr>
              <a:t>Otros</a:t>
            </a:r>
            <a:r>
              <a:rPr sz="1100" dirty="0">
                <a:solidFill>
                  <a:srgbClr val="000000"/>
                </a:solidFill>
              </a:rPr>
              <a:t> </a:t>
            </a:r>
            <a:r>
              <a:rPr sz="1100" dirty="0" err="1">
                <a:solidFill>
                  <a:srgbClr val="000000"/>
                </a:solidFill>
              </a:rPr>
              <a:t>talleres</a:t>
            </a:r>
            <a:r>
              <a:rPr sz="1100" dirty="0">
                <a:solidFill>
                  <a:srgbClr val="000000"/>
                </a:solidFill>
              </a:rPr>
              <a:t> y </a:t>
            </a:r>
            <a:r>
              <a:rPr sz="1100" dirty="0" err="1">
                <a:solidFill>
                  <a:srgbClr val="000000"/>
                </a:solidFill>
              </a:rPr>
              <a:t>recursos</a:t>
            </a:r>
            <a:r>
              <a:rPr sz="1100" dirty="0">
                <a:solidFill>
                  <a:srgbClr val="000000"/>
                </a:solidFill>
              </a:rPr>
              <a:t> de </a:t>
            </a:r>
            <a:r>
              <a:rPr sz="1100" dirty="0" err="1">
                <a:solidFill>
                  <a:srgbClr val="000000"/>
                </a:solidFill>
              </a:rPr>
              <a:t>capacitación</a:t>
            </a:r>
            <a:r>
              <a:rPr sz="1100" dirty="0">
                <a:solidFill>
                  <a:srgbClr val="000000"/>
                </a:solidFill>
              </a:rPr>
              <a:t> </a:t>
            </a:r>
            <a:r>
              <a:rPr sz="1100" dirty="0" err="1">
                <a:solidFill>
                  <a:srgbClr val="000000"/>
                </a:solidFill>
              </a:rPr>
              <a:t>relacionados</a:t>
            </a:r>
            <a:r>
              <a:rPr sz="1100" dirty="0">
                <a:solidFill>
                  <a:srgbClr val="000000"/>
                </a:solidFill>
              </a:rPr>
              <a:t>.</a:t>
            </a:r>
          </a:p>
          <a:p>
            <a:pPr marL="3028950" lvl="6" indent="-285750">
              <a:buFont typeface="Arial" pitchFamily="34" charset="0"/>
              <a:buChar char="•"/>
            </a:pPr>
            <a:r>
              <a:rPr sz="1100" dirty="0" err="1">
                <a:solidFill>
                  <a:srgbClr val="000000"/>
                </a:solidFill>
              </a:rPr>
              <a:t>Apoyo</a:t>
            </a:r>
            <a:r>
              <a:rPr sz="1100" dirty="0">
                <a:solidFill>
                  <a:srgbClr val="000000"/>
                </a:solidFill>
              </a:rPr>
              <a:t> </a:t>
            </a:r>
            <a:r>
              <a:rPr sz="1100" dirty="0" err="1">
                <a:solidFill>
                  <a:srgbClr val="000000"/>
                </a:solidFill>
              </a:rPr>
              <a:t>sobre</a:t>
            </a:r>
            <a:r>
              <a:rPr sz="1100" dirty="0">
                <a:solidFill>
                  <a:srgbClr val="000000"/>
                </a:solidFill>
              </a:rPr>
              <a:t> el </a:t>
            </a:r>
            <a:r>
              <a:rPr sz="1100" dirty="0" err="1">
                <a:solidFill>
                  <a:srgbClr val="000000"/>
                </a:solidFill>
              </a:rPr>
              <a:t>uso</a:t>
            </a:r>
            <a:r>
              <a:rPr sz="1100" dirty="0">
                <a:solidFill>
                  <a:srgbClr val="000000"/>
                </a:solidFill>
              </a:rPr>
              <a:t> de </a:t>
            </a:r>
            <a:r>
              <a:rPr sz="1100" dirty="0" err="1">
                <a:solidFill>
                  <a:srgbClr val="000000"/>
                </a:solidFill>
              </a:rPr>
              <a:t>este</a:t>
            </a:r>
            <a:r>
              <a:rPr sz="1100" dirty="0">
                <a:solidFill>
                  <a:srgbClr val="000000"/>
                </a:solidFill>
              </a:rPr>
              <a:t> </a:t>
            </a:r>
            <a:r>
              <a:rPr sz="1100" dirty="0" err="1">
                <a:solidFill>
                  <a:srgbClr val="000000"/>
                </a:solidFill>
              </a:rPr>
              <a:t>documento</a:t>
            </a:r>
            <a:r>
              <a:rPr sz="1100" dirty="0">
                <a:solidFill>
                  <a:srgbClr val="000000"/>
                </a:solidFill>
              </a:rPr>
              <a:t> para </a:t>
            </a:r>
            <a:r>
              <a:rPr sz="1100" dirty="0" err="1">
                <a:solidFill>
                  <a:srgbClr val="000000"/>
                </a:solidFill>
              </a:rPr>
              <a:t>su</a:t>
            </a:r>
            <a:r>
              <a:rPr sz="1100" dirty="0">
                <a:solidFill>
                  <a:srgbClr val="000000"/>
                </a:solidFill>
              </a:rPr>
              <a:t> </a:t>
            </a:r>
            <a:r>
              <a:rPr sz="1100" dirty="0" err="1">
                <a:solidFill>
                  <a:srgbClr val="000000"/>
                </a:solidFill>
              </a:rPr>
              <a:t>trabajo</a:t>
            </a:r>
            <a:r>
              <a:rPr sz="1100" dirty="0">
                <a:solidFill>
                  <a:srgbClr val="000000"/>
                </a:solidFill>
              </a:rPr>
              <a:t>.</a:t>
            </a:r>
          </a:p>
          <a:p>
            <a:r>
              <a:rPr sz="1100" dirty="0">
                <a:solidFill>
                  <a:srgbClr val="000000"/>
                </a:solidFill>
              </a:rPr>
              <a:t> </a:t>
            </a:r>
          </a:p>
          <a:p>
            <a:endParaRPr lang="en-GB" sz="1100" i="1" dirty="0" smtClean="0">
              <a:solidFill>
                <a:srgbClr val="000000"/>
              </a:solidFill>
            </a:endParaRPr>
          </a:p>
          <a:p>
            <a:r>
              <a:rPr sz="1100" i="1" dirty="0" smtClean="0">
                <a:solidFill>
                  <a:srgbClr val="000000"/>
                </a:solidFill>
              </a:rPr>
              <a:t>CAWST </a:t>
            </a:r>
            <a:r>
              <a:rPr sz="1100" i="1" dirty="0" err="1">
                <a:solidFill>
                  <a:srgbClr val="000000"/>
                </a:solidFill>
              </a:rPr>
              <a:t>provee</a:t>
            </a:r>
            <a:r>
              <a:rPr sz="1100" i="1" dirty="0">
                <a:solidFill>
                  <a:srgbClr val="000000"/>
                </a:solidFill>
              </a:rPr>
              <a:t> </a:t>
            </a:r>
            <a:r>
              <a:rPr sz="1100" i="1" dirty="0" err="1">
                <a:solidFill>
                  <a:srgbClr val="000000"/>
                </a:solidFill>
              </a:rPr>
              <a:t>mentoría</a:t>
            </a:r>
            <a:r>
              <a:rPr sz="1100" i="1" dirty="0">
                <a:solidFill>
                  <a:srgbClr val="000000"/>
                </a:solidFill>
              </a:rPr>
              <a:t> y</a:t>
            </a:r>
          </a:p>
          <a:p>
            <a:r>
              <a:rPr sz="1100" i="1" dirty="0" err="1">
                <a:solidFill>
                  <a:srgbClr val="000000"/>
                </a:solidFill>
              </a:rPr>
              <a:t>asesoramiento</a:t>
            </a:r>
            <a:r>
              <a:rPr sz="1100" i="1" dirty="0">
                <a:solidFill>
                  <a:srgbClr val="000000"/>
                </a:solidFill>
              </a:rPr>
              <a:t> </a:t>
            </a:r>
            <a:r>
              <a:rPr sz="1100" i="1" dirty="0" err="1">
                <a:solidFill>
                  <a:srgbClr val="000000"/>
                </a:solidFill>
              </a:rPr>
              <a:t>sobre</a:t>
            </a:r>
            <a:r>
              <a:rPr sz="1100" i="1" dirty="0">
                <a:solidFill>
                  <a:srgbClr val="000000"/>
                </a:solidFill>
              </a:rPr>
              <a:t> el </a:t>
            </a:r>
            <a:r>
              <a:rPr sz="1100" i="1" dirty="0" err="1">
                <a:solidFill>
                  <a:srgbClr val="000000"/>
                </a:solidFill>
              </a:rPr>
              <a:t>uso</a:t>
            </a:r>
            <a:r>
              <a:rPr sz="1100" i="1" dirty="0">
                <a:solidFill>
                  <a:srgbClr val="000000"/>
                </a:solidFill>
              </a:rPr>
              <a:t> de </a:t>
            </a:r>
            <a:r>
              <a:rPr sz="1100" i="1" dirty="0" err="1">
                <a:solidFill>
                  <a:srgbClr val="000000"/>
                </a:solidFill>
              </a:rPr>
              <a:t>sus</a:t>
            </a:r>
            <a:r>
              <a:rPr sz="1100" i="1" dirty="0">
                <a:solidFill>
                  <a:srgbClr val="000000"/>
                </a:solidFill>
              </a:rPr>
              <a:t> </a:t>
            </a:r>
            <a:r>
              <a:rPr sz="1100" i="1" dirty="0" err="1">
                <a:solidFill>
                  <a:srgbClr val="000000"/>
                </a:solidFill>
              </a:rPr>
              <a:t>materiales</a:t>
            </a:r>
            <a:endParaRPr sz="1100" i="1" dirty="0">
              <a:solidFill>
                <a:srgbClr val="000000"/>
              </a:solidFill>
            </a:endParaRPr>
          </a:p>
          <a:p>
            <a:r>
              <a:rPr sz="1100" i="1" dirty="0">
                <a:solidFill>
                  <a:srgbClr val="000000"/>
                </a:solidFill>
              </a:rPr>
              <a:t>de </a:t>
            </a:r>
            <a:r>
              <a:rPr sz="1100" i="1" dirty="0" err="1">
                <a:solidFill>
                  <a:srgbClr val="000000"/>
                </a:solidFill>
              </a:rPr>
              <a:t>capacitación</a:t>
            </a:r>
            <a:r>
              <a:rPr sz="1100" i="1" dirty="0">
                <a:solidFill>
                  <a:srgbClr val="000000"/>
                </a:solidFill>
              </a:rPr>
              <a:t>.</a:t>
            </a:r>
          </a:p>
        </p:txBody>
      </p:sp>
      <p:pic>
        <p:nvPicPr>
          <p:cNvPr id="7"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55776" y="4635863"/>
            <a:ext cx="4680520" cy="156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6515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rtl="0"/>
            <a:r>
              <a:rPr b="1">
                <a:solidFill>
                  <a:schemeClr val="accent2"/>
                </a:solidFill>
              </a:rPr>
              <a:t>Repaso</a:t>
            </a:r>
          </a:p>
        </p:txBody>
      </p:sp>
      <p:sp>
        <p:nvSpPr>
          <p:cNvPr id="11267"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4BC2AEE-0FC5-4487-A5DF-8E2AB2EE3575}" type="slidenum">
              <a:rPr/>
              <a:pPr rtl="0" eaLnBrk="1" hangingPunct="1"/>
              <a:t>10</a:t>
            </a:fld>
            <a:endParaRPr/>
          </a:p>
        </p:txBody>
      </p:sp>
      <p:sp>
        <p:nvSpPr>
          <p:cNvPr id="6" name="Rectangle 3"/>
          <p:cNvSpPr>
            <a:spLocks noGrp="1" noChangeArrowheads="1"/>
          </p:cNvSpPr>
          <p:nvPr>
            <p:ph idx="1"/>
          </p:nvPr>
        </p:nvSpPr>
        <p:spPr>
          <a:xfrm>
            <a:off x="468313" y="1268413"/>
            <a:ext cx="8229600" cy="4525962"/>
          </a:xfrm>
        </p:spPr>
        <p:txBody>
          <a:bodyPr/>
          <a:lstStyle/>
          <a:p>
            <a:pPr marL="0" indent="0" algn="ctr" rtl="0" eaLnBrk="1" hangingPunct="1">
              <a:buFontTx/>
              <a:buNone/>
            </a:pPr>
            <a:r>
              <a:rPr/>
              <a:t>¿Cuál de los diferentes métodos de TAND es el mejor?</a:t>
            </a:r>
          </a:p>
          <a:p>
            <a:pPr marL="0" indent="0" algn="ctr" eaLnBrk="1" hangingPunct="1">
              <a:buFontTx/>
              <a:buNone/>
            </a:pPr>
            <a:endParaRPr lang="en-US" smtClean="0"/>
          </a:p>
          <a:p>
            <a:pPr marL="0" indent="0" algn="ctr" rtl="0" eaLnBrk="1" hangingPunct="1">
              <a:buFontTx/>
              <a:buNone/>
            </a:pPr>
            <a:r>
              <a:rPr i="1"/>
              <a:t>¡Depende!</a:t>
            </a:r>
          </a:p>
        </p:txBody>
      </p:sp>
      <p:pic>
        <p:nvPicPr>
          <p:cNvPr id="7"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slide(fromBottom)">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rtl="0"/>
            <a:r>
              <a:rPr b="1">
                <a:solidFill>
                  <a:schemeClr val="accent2"/>
                </a:solidFill>
              </a:rPr>
              <a:t>Repaso</a:t>
            </a:r>
          </a:p>
        </p:txBody>
      </p:sp>
      <p:sp>
        <p:nvSpPr>
          <p:cNvPr id="11267"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4BC2AEE-0FC5-4487-A5DF-8E2AB2EE3575}" type="slidenum">
              <a:rPr/>
              <a:pPr rtl="0" eaLnBrk="1" hangingPunct="1"/>
              <a:t>11</a:t>
            </a:fld>
            <a:endParaRPr/>
          </a:p>
        </p:txBody>
      </p:sp>
      <p:pic>
        <p:nvPicPr>
          <p:cNvPr id="11268"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Grp="1" noChangeArrowheads="1"/>
          </p:cNvSpPr>
          <p:nvPr>
            <p:ph idx="1"/>
          </p:nvPr>
        </p:nvSpPr>
        <p:spPr>
          <a:xfrm>
            <a:off x="468313" y="1268413"/>
            <a:ext cx="8229600" cy="4525962"/>
          </a:xfrm>
        </p:spPr>
        <p:txBody>
          <a:bodyPr/>
          <a:lstStyle/>
          <a:p>
            <a:pPr marL="0" indent="0" algn="ctr" rtl="0" eaLnBrk="1" hangingPunct="1">
              <a:buFontTx/>
              <a:buNone/>
            </a:pPr>
            <a:r>
              <a:rPr/>
              <a:t>Enumere 5 criterios que se pueden utilizar para evaluar diferentes opciones de TANDAS.</a:t>
            </a:r>
          </a:p>
          <a:p>
            <a:pPr marL="0" indent="0" eaLnBrk="1" hangingPunct="1">
              <a:buFontTx/>
              <a:buNone/>
            </a:pPr>
            <a:endParaRPr lang="en-US" dirty="0"/>
          </a:p>
          <a:p>
            <a:pPr marL="609600" indent="-609600" rtl="0" eaLnBrk="1" hangingPunct="1"/>
            <a:r>
              <a:rPr/>
              <a:t>Eficacia </a:t>
            </a:r>
          </a:p>
          <a:p>
            <a:pPr marL="609600" indent="-609600" rtl="0" eaLnBrk="1" hangingPunct="1"/>
            <a:r>
              <a:rPr/>
              <a:t>Conveniencia</a:t>
            </a:r>
          </a:p>
          <a:p>
            <a:pPr marL="609600" indent="-609600" rtl="0" eaLnBrk="1" hangingPunct="1"/>
            <a:r>
              <a:rPr/>
              <a:t>Aceptabilidad</a:t>
            </a:r>
          </a:p>
          <a:p>
            <a:pPr marL="609600" indent="-609600" rtl="0" eaLnBrk="1" hangingPunct="1"/>
            <a:r>
              <a:rPr/>
              <a:t>Costo:</a:t>
            </a:r>
          </a:p>
          <a:p>
            <a:pPr marL="609600" indent="-609600" rtl="0" eaLnBrk="1" hangingPunct="1"/>
            <a:r>
              <a:rPr/>
              <a:t>Implementación</a:t>
            </a:r>
          </a:p>
          <a:p>
            <a:pPr marL="0" indent="0" algn="ctr" eaLnBrk="1" hangingPunct="1">
              <a:buFontTx/>
              <a:buNone/>
            </a:pPr>
            <a:endParaRPr lang="en-CA" dirty="0" smtClean="0"/>
          </a:p>
        </p:txBody>
      </p:sp>
    </p:spTree>
    <p:extLst>
      <p:ext uri="{BB962C8B-B14F-4D97-AF65-F5344CB8AC3E}">
        <p14:creationId xmlns:p14="http://schemas.microsoft.com/office/powerpoint/2010/main" xmlns="" val="352188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725613"/>
            <a:ext cx="7772400" cy="1779587"/>
          </a:xfrm>
        </p:spPr>
        <p:txBody>
          <a:bodyPr/>
          <a:lstStyle/>
          <a:p>
            <a:pPr rtl="0" eaLnBrk="1" hangingPunct="1"/>
            <a:r>
              <a:rPr b="1">
                <a:solidFill>
                  <a:schemeClr val="accent2"/>
                </a:solidFill>
              </a:rPr>
              <a:t>Selección de opciones de TANDAS</a:t>
            </a:r>
          </a:p>
        </p:txBody>
      </p:sp>
      <p:pic>
        <p:nvPicPr>
          <p:cNvPr id="3075" name="Picture 4" descr="CAWST Colou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rtl="0" eaLnBrk="1" hangingPunct="1"/>
            <a:r>
              <a:rPr b="1">
                <a:solidFill>
                  <a:schemeClr val="accent2"/>
                </a:solidFill>
              </a:rPr>
              <a:t>Expectativas de aprendizaje</a:t>
            </a:r>
          </a:p>
        </p:txBody>
      </p:sp>
      <p:sp>
        <p:nvSpPr>
          <p:cNvPr id="4099" name="Rectangle 3"/>
          <p:cNvSpPr>
            <a:spLocks noGrp="1" noChangeArrowheads="1"/>
          </p:cNvSpPr>
          <p:nvPr>
            <p:ph idx="1"/>
          </p:nvPr>
        </p:nvSpPr>
        <p:spPr/>
        <p:txBody>
          <a:bodyPr/>
          <a:lstStyle/>
          <a:p>
            <a:pPr marL="514350" indent="-514350" rtl="0">
              <a:buFontTx/>
              <a:buAutoNum type="arabicPeriod"/>
            </a:pPr>
            <a:r>
              <a:rPr/>
              <a:t>Establecer criterios para la selección de opciones TANDAS apropiadas.</a:t>
            </a:r>
          </a:p>
          <a:p>
            <a:pPr marL="514350" indent="-514350" rtl="0">
              <a:buFontTx/>
              <a:buAutoNum type="arabicPeriod"/>
            </a:pPr>
            <a:r>
              <a:rPr/>
              <a:t>Evaluar y seleccionar la opción TANDAS más apropiada para un caso hipotético.</a:t>
            </a:r>
          </a:p>
        </p:txBody>
      </p:sp>
      <p:sp>
        <p:nvSpPr>
          <p:cNvPr id="4100"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6D80FB8-B5EA-47D9-A6CA-ACDAB8141857}" type="slidenum">
              <a:rPr/>
              <a:pPr rtl="0" eaLnBrk="1" hangingPunct="1"/>
              <a:t>3</a:t>
            </a:fld>
            <a:endParaRPr/>
          </a:p>
        </p:txBody>
      </p:sp>
      <p:pic>
        <p:nvPicPr>
          <p:cNvPr id="6"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6A3033B-4489-4889-95EB-867CCA76A559}" type="slidenum">
              <a:rPr/>
              <a:pPr rtl="0" eaLnBrk="1" hangingPunct="1"/>
              <a:t>4</a:t>
            </a:fld>
            <a:endParaRPr/>
          </a:p>
        </p:txBody>
      </p:sp>
      <p:sp>
        <p:nvSpPr>
          <p:cNvPr id="5123" name="Rectangle 2"/>
          <p:cNvSpPr>
            <a:spLocks noGrp="1" noChangeArrowheads="1"/>
          </p:cNvSpPr>
          <p:nvPr>
            <p:ph type="title"/>
          </p:nvPr>
        </p:nvSpPr>
        <p:spPr/>
        <p:txBody>
          <a:bodyPr/>
          <a:lstStyle/>
          <a:p>
            <a:pPr rtl="0" eaLnBrk="1" hangingPunct="1"/>
            <a:r>
              <a:rPr b="1">
                <a:solidFill>
                  <a:schemeClr val="accent2"/>
                </a:solidFill>
              </a:rPr>
              <a:t>Selección de opciones de TANDAS</a:t>
            </a:r>
          </a:p>
        </p:txBody>
      </p:sp>
      <p:sp>
        <p:nvSpPr>
          <p:cNvPr id="6148" name="Rectangle 3"/>
          <p:cNvSpPr>
            <a:spLocks noGrp="1" noChangeArrowheads="1"/>
          </p:cNvSpPr>
          <p:nvPr>
            <p:ph type="body" idx="1"/>
          </p:nvPr>
        </p:nvSpPr>
        <p:spPr>
          <a:xfrm>
            <a:off x="457200" y="1341438"/>
            <a:ext cx="8229600" cy="4784725"/>
          </a:xfrm>
        </p:spPr>
        <p:txBody>
          <a:bodyPr/>
          <a:lstStyle/>
          <a:p>
            <a:pPr marL="0" indent="0" rtl="0" eaLnBrk="1" hangingPunct="1">
              <a:lnSpc>
                <a:spcPct val="90000"/>
              </a:lnSpc>
              <a:buFontTx/>
              <a:buNone/>
              <a:defRPr/>
            </a:pPr>
            <a:r>
              <a:rPr sz="2800"/>
              <a:t>¿QUIÉN DECIDE?</a:t>
            </a:r>
          </a:p>
          <a:p>
            <a:pPr rtl="0" eaLnBrk="1" hangingPunct="1">
              <a:lnSpc>
                <a:spcPct val="90000"/>
              </a:lnSpc>
              <a:defRPr/>
            </a:pPr>
            <a:r>
              <a:rPr sz="2800"/>
              <a:t>La toma de decisiones y la selección de una opción puede tener lugar a muchos niveles</a:t>
            </a:r>
          </a:p>
          <a:p>
            <a:pPr lvl="1" rtl="0" eaLnBrk="1" hangingPunct="1">
              <a:lnSpc>
                <a:spcPct val="90000"/>
              </a:lnSpc>
              <a:defRPr/>
            </a:pPr>
            <a:r>
              <a:rPr sz="2400"/>
              <a:t>Gobierno</a:t>
            </a:r>
          </a:p>
          <a:p>
            <a:pPr lvl="1" rtl="0" eaLnBrk="1" hangingPunct="1">
              <a:lnSpc>
                <a:spcPct val="90000"/>
              </a:lnSpc>
              <a:defRPr/>
            </a:pPr>
            <a:r>
              <a:rPr sz="2400"/>
              <a:t>Implementadores de proyectos independientes</a:t>
            </a:r>
          </a:p>
          <a:p>
            <a:pPr lvl="1" rtl="0" eaLnBrk="1" hangingPunct="1">
              <a:lnSpc>
                <a:spcPct val="90000"/>
              </a:lnSpc>
              <a:defRPr/>
            </a:pPr>
            <a:r>
              <a:rPr sz="2400"/>
              <a:t>Hogares individuales</a:t>
            </a:r>
          </a:p>
          <a:p>
            <a:pPr rtl="0" eaLnBrk="1" hangingPunct="1">
              <a:lnSpc>
                <a:spcPct val="90000"/>
              </a:lnSpc>
              <a:defRPr/>
            </a:pPr>
            <a:r>
              <a:rPr sz="2800"/>
              <a:t>Existen muchas maneras de tomar decisiones </a:t>
            </a:r>
          </a:p>
          <a:p>
            <a:pPr rtl="0" eaLnBrk="1" hangingPunct="1">
              <a:lnSpc>
                <a:spcPct val="90000"/>
              </a:lnSpc>
              <a:defRPr/>
            </a:pPr>
            <a:r>
              <a:rPr sz="2800"/>
              <a:t>A menudo, la toma de decisiones está basada en la información y recursos disponibles</a:t>
            </a:r>
          </a:p>
          <a:p>
            <a:pPr rtl="0" eaLnBrk="1" hangingPunct="1">
              <a:lnSpc>
                <a:spcPct val="90000"/>
              </a:lnSpc>
              <a:defRPr/>
            </a:pPr>
            <a:r>
              <a:rPr sz="2800"/>
              <a:t>La toma de decisiones puede ser un proceso informal, o puede ser un proceso formal llevado a cabo por los grupos de interés</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5DB4F61-D47F-459D-9214-561FB751D7E0}" type="slidenum">
              <a:rPr/>
              <a:pPr rtl="0" eaLnBrk="1" hangingPunct="1"/>
              <a:t>5</a:t>
            </a:fld>
            <a:endParaRPr/>
          </a:p>
        </p:txBody>
      </p:sp>
      <p:sp>
        <p:nvSpPr>
          <p:cNvPr id="6147" name="Rectangle 2"/>
          <p:cNvSpPr>
            <a:spLocks noGrp="1" noChangeArrowheads="1"/>
          </p:cNvSpPr>
          <p:nvPr>
            <p:ph type="title"/>
          </p:nvPr>
        </p:nvSpPr>
        <p:spPr>
          <a:xfrm>
            <a:off x="485775" y="269875"/>
            <a:ext cx="8229600" cy="1143000"/>
          </a:xfrm>
        </p:spPr>
        <p:txBody>
          <a:bodyPr/>
          <a:lstStyle/>
          <a:p>
            <a:pPr rtl="0" eaLnBrk="1" hangingPunct="1"/>
            <a:r>
              <a:rPr b="1">
                <a:solidFill>
                  <a:schemeClr val="accent2"/>
                </a:solidFill>
              </a:rPr>
              <a:t>¿Cuál es la mejor opción?</a:t>
            </a:r>
          </a:p>
        </p:txBody>
      </p:sp>
      <p:pic>
        <p:nvPicPr>
          <p:cNvPr id="6148" name="Picture 6" descr="Biosand Filter_Indonesi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125" y="2924175"/>
            <a:ext cx="2201863" cy="35290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6149" name="Picture 7" descr="http://pottersforpeace.org/wp-content/uploads/copy-of-filters-studio-002.jpg"/>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611188" y="1223963"/>
            <a:ext cx="2138362" cy="25209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150" name="Picture 8" descr="boiling wat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87675" y="1700213"/>
            <a:ext cx="2663825" cy="177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2"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1188" y="3897313"/>
            <a:ext cx="2198687" cy="23764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153" name="Picture 1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987675" y="4005263"/>
            <a:ext cx="1519238" cy="2447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154" name="Picture 1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67400" y="1700213"/>
            <a:ext cx="2881313" cy="10366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4" descr="CAWST Colour - no text "/>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P&amp;G Purifier of Water Logo"/>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716016" y="3786842"/>
            <a:ext cx="1621383" cy="2597427"/>
          </a:xfrm>
          <a:prstGeom prst="rect">
            <a:avLst/>
          </a:prstGeom>
          <a:noFill/>
          <a:ln w="9525">
            <a:solidFill>
              <a:srgbClr val="000000">
                <a:alpha val="95000"/>
              </a:srgbClr>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319C2FC-3D05-475E-A927-CFDBA7F96406}" type="slidenum">
              <a:rPr/>
              <a:pPr rtl="0" eaLnBrk="1" hangingPunct="1"/>
              <a:t>6</a:t>
            </a:fld>
            <a:endParaRPr/>
          </a:p>
        </p:txBody>
      </p:sp>
      <p:sp>
        <p:nvSpPr>
          <p:cNvPr id="7171" name="Rectangle 2"/>
          <p:cNvSpPr>
            <a:spLocks noGrp="1" noChangeArrowheads="1"/>
          </p:cNvSpPr>
          <p:nvPr>
            <p:ph type="title"/>
          </p:nvPr>
        </p:nvSpPr>
        <p:spPr/>
        <p:txBody>
          <a:bodyPr/>
          <a:lstStyle/>
          <a:p>
            <a:pPr rtl="0" eaLnBrk="1" hangingPunct="1"/>
            <a:r>
              <a:rPr b="1">
                <a:solidFill>
                  <a:schemeClr val="accent2"/>
                </a:solidFill>
              </a:rPr>
              <a:t>No hay una opción ideal</a:t>
            </a:r>
          </a:p>
        </p:txBody>
      </p:sp>
      <p:sp>
        <p:nvSpPr>
          <p:cNvPr id="7172" name="Rectangle 3"/>
          <p:cNvSpPr>
            <a:spLocks noGrp="1" noChangeArrowheads="1"/>
          </p:cNvSpPr>
          <p:nvPr>
            <p:ph type="body" idx="1"/>
          </p:nvPr>
        </p:nvSpPr>
        <p:spPr/>
        <p:txBody>
          <a:bodyPr/>
          <a:lstStyle/>
          <a:p>
            <a:pPr rtl="0" eaLnBrk="1" hangingPunct="1">
              <a:lnSpc>
                <a:spcPct val="90000"/>
              </a:lnSpc>
            </a:pPr>
            <a:r>
              <a:rPr/>
              <a:t>El tratamiento de agua a nivel domiciliar es un proceso y no una sola tecnología</a:t>
            </a:r>
          </a:p>
          <a:p>
            <a:pPr rtl="0" eaLnBrk="1" hangingPunct="1">
              <a:lnSpc>
                <a:spcPct val="90000"/>
              </a:lnSpc>
            </a:pPr>
            <a:r>
              <a:rPr/>
              <a:t>No existe una respuesta fácil o solución estándar</a:t>
            </a:r>
          </a:p>
          <a:p>
            <a:pPr rtl="0" eaLnBrk="1" hangingPunct="1">
              <a:lnSpc>
                <a:spcPct val="90000"/>
              </a:lnSpc>
            </a:pPr>
            <a:r>
              <a:rPr/>
              <a:t>Hay diferentes factores que considerar:</a:t>
            </a:r>
          </a:p>
          <a:p>
            <a:pPr lvl="1" rtl="0" eaLnBrk="1" hangingPunct="1">
              <a:lnSpc>
                <a:spcPct val="90000"/>
              </a:lnSpc>
            </a:pPr>
            <a:r>
              <a:rPr/>
              <a:t>La efectividad del tratamiento basándose en la calidad del agua y los contaminantes locales</a:t>
            </a:r>
          </a:p>
          <a:p>
            <a:pPr lvl="1" rtl="0" eaLnBrk="1" hangingPunct="1">
              <a:lnSpc>
                <a:spcPct val="90000"/>
              </a:lnSpc>
            </a:pPr>
            <a:r>
              <a:rPr/>
              <a:t>Adecuación</a:t>
            </a:r>
          </a:p>
          <a:p>
            <a:pPr lvl="1" rtl="0" eaLnBrk="1" hangingPunct="1">
              <a:lnSpc>
                <a:spcPct val="90000"/>
              </a:lnSpc>
            </a:pPr>
            <a:r>
              <a:rPr/>
              <a:t>Costo</a:t>
            </a:r>
          </a:p>
          <a:p>
            <a:pPr lvl="1" rtl="0" eaLnBrk="1" hangingPunct="1">
              <a:lnSpc>
                <a:spcPct val="90000"/>
              </a:lnSpc>
            </a:pPr>
            <a:r>
              <a:rPr/>
              <a:t>Aceptabilidad</a:t>
            </a:r>
          </a:p>
          <a:p>
            <a:pPr lvl="1" eaLnBrk="1" hangingPunct="1">
              <a:lnSpc>
                <a:spcPct val="90000"/>
              </a:lnSpc>
            </a:pPr>
            <a:endParaRPr lang="en-CA"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F571629-604E-49C3-8821-BF3DAF99B8F5}" type="slidenum">
              <a:rPr/>
              <a:pPr rtl="0" eaLnBrk="1" hangingPunct="1"/>
              <a:t>7</a:t>
            </a:fld>
            <a:endParaRPr/>
          </a:p>
        </p:txBody>
      </p:sp>
      <p:sp>
        <p:nvSpPr>
          <p:cNvPr id="8195" name="Rectangle 2"/>
          <p:cNvSpPr>
            <a:spLocks noGrp="1" noChangeArrowheads="1"/>
          </p:cNvSpPr>
          <p:nvPr>
            <p:ph type="title"/>
          </p:nvPr>
        </p:nvSpPr>
        <p:spPr/>
        <p:txBody>
          <a:bodyPr/>
          <a:lstStyle/>
          <a:p>
            <a:pPr rtl="0" eaLnBrk="1" hangingPunct="1"/>
            <a:r>
              <a:rPr>
                <a:solidFill>
                  <a:schemeClr val="accent2"/>
                </a:solidFill>
              </a:rPr>
              <a:t>Criterios que afectan a la selección</a:t>
            </a:r>
          </a:p>
        </p:txBody>
      </p:sp>
      <p:sp>
        <p:nvSpPr>
          <p:cNvPr id="8196" name="Rectangle 3"/>
          <p:cNvSpPr>
            <a:spLocks noGrp="1" noChangeArrowheads="1"/>
          </p:cNvSpPr>
          <p:nvPr>
            <p:ph type="body" idx="1"/>
          </p:nvPr>
        </p:nvSpPr>
        <p:spPr/>
        <p:txBody>
          <a:bodyPr/>
          <a:lstStyle/>
          <a:p>
            <a:pPr marL="609600" indent="-609600" rtl="0" eaLnBrk="1" hangingPunct="1"/>
            <a:r>
              <a:rPr sz="2800" b="1"/>
              <a:t>Efectividad </a:t>
            </a:r>
            <a:r>
              <a:rPr sz="2800"/>
              <a:t>– ¿Hasta qué punto funciona bien esta tecnología?</a:t>
            </a:r>
          </a:p>
          <a:p>
            <a:pPr marL="609600" indent="-609600" rtl="0" eaLnBrk="1" hangingPunct="1"/>
            <a:r>
              <a:rPr sz="2800" b="1"/>
              <a:t>Adecuación</a:t>
            </a:r>
            <a:r>
              <a:rPr sz="2800"/>
              <a:t>: ¿Cuán bien encaja esa tecnología en la vida diaria de las personas?</a:t>
            </a:r>
          </a:p>
          <a:p>
            <a:pPr marL="609600" indent="-609600" rtl="0" eaLnBrk="1" hangingPunct="1"/>
            <a:r>
              <a:rPr sz="2800" b="1"/>
              <a:t>Acceptability</a:t>
            </a:r>
            <a:r>
              <a:rPr sz="2800"/>
              <a:t> – What will people think of the technology?</a:t>
            </a:r>
          </a:p>
          <a:p>
            <a:pPr marL="609600" indent="-609600" rtl="0" eaLnBrk="1" hangingPunct="1"/>
            <a:r>
              <a:rPr sz="2800" b="1"/>
              <a:t>Costo</a:t>
            </a:r>
            <a:r>
              <a:rPr sz="2800"/>
              <a:t>: ¿Cuáles son los costos que pagará el hogar?</a:t>
            </a:r>
          </a:p>
          <a:p>
            <a:pPr marL="609600" indent="-609600" rtl="0" eaLnBrk="1" hangingPunct="1"/>
            <a:r>
              <a:rPr sz="2800" b="1"/>
              <a:t>Implementación</a:t>
            </a:r>
            <a:r>
              <a:rPr sz="2800"/>
              <a:t> – ¿Qué se necesita para que las personas implementen la tecnología en sus casas?</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24C0041-B00B-479D-BE50-F6665363CD7B}" type="slidenum">
              <a:rPr/>
              <a:pPr rtl="0" eaLnBrk="1" hangingPunct="1"/>
              <a:t>8</a:t>
            </a:fld>
            <a:endParaRPr/>
          </a:p>
        </p:txBody>
      </p:sp>
      <p:sp>
        <p:nvSpPr>
          <p:cNvPr id="9219" name="Rectangle 2"/>
          <p:cNvSpPr>
            <a:spLocks noGrp="1" noChangeArrowheads="1"/>
          </p:cNvSpPr>
          <p:nvPr>
            <p:ph type="title"/>
          </p:nvPr>
        </p:nvSpPr>
        <p:spPr/>
        <p:txBody>
          <a:bodyPr/>
          <a:lstStyle/>
          <a:p>
            <a:pPr rtl="0" eaLnBrk="1" hangingPunct="1"/>
            <a:r>
              <a:rPr b="1">
                <a:solidFill>
                  <a:schemeClr val="accent2"/>
                </a:solidFill>
              </a:rPr>
              <a:t>Toma de decisiones</a:t>
            </a:r>
          </a:p>
        </p:txBody>
      </p:sp>
      <p:sp>
        <p:nvSpPr>
          <p:cNvPr id="9220" name="Rectangle 3"/>
          <p:cNvSpPr>
            <a:spLocks noGrp="1" noChangeArrowheads="1"/>
          </p:cNvSpPr>
          <p:nvPr>
            <p:ph type="body" idx="1"/>
          </p:nvPr>
        </p:nvSpPr>
        <p:spPr/>
        <p:txBody>
          <a:bodyPr/>
          <a:lstStyle/>
          <a:p>
            <a:pPr rtl="0" eaLnBrk="1" hangingPunct="1"/>
            <a:r>
              <a:rPr/>
              <a:t>Hay herramientas disponibles para ayudar a establecer qué proceso TANDAS es el más adecuado para el contexto local</a:t>
            </a:r>
          </a:p>
          <a:p>
            <a:pPr lvl="1" rtl="0" eaLnBrk="1" hangingPunct="1"/>
            <a:r>
              <a:rPr/>
              <a:t>Matriz de puntajes</a:t>
            </a:r>
          </a:p>
          <a:p>
            <a:pPr lvl="1" rtl="0" eaLnBrk="1" hangingPunct="1"/>
            <a:r>
              <a:rPr/>
              <a:t>Matriz de puntajes ponderados</a:t>
            </a:r>
          </a:p>
          <a:p>
            <a:pPr lvl="1" rtl="0" eaLnBrk="1" hangingPunct="1"/>
            <a:r>
              <a:rPr/>
              <a:t>Línea de clasificación</a:t>
            </a:r>
          </a:p>
          <a:p>
            <a:pPr rtl="0" eaLnBrk="1" hangingPunct="1"/>
            <a:r>
              <a:rPr/>
              <a:t>Actividades para fomentar la participación de distintos grupos de interés</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06EAE19-CF13-40D0-AB8C-7F7C8C89711E}" type="slidenum">
              <a:rPr/>
              <a:pPr rtl="0" eaLnBrk="1" hangingPunct="1"/>
              <a:t>9</a:t>
            </a:fld>
            <a:endParaRPr/>
          </a:p>
        </p:txBody>
      </p:sp>
      <p:sp>
        <p:nvSpPr>
          <p:cNvPr id="10243" name="Rectangle 2"/>
          <p:cNvSpPr>
            <a:spLocks noGrp="1" noChangeArrowheads="1"/>
          </p:cNvSpPr>
          <p:nvPr>
            <p:ph type="title"/>
          </p:nvPr>
        </p:nvSpPr>
        <p:spPr/>
        <p:txBody>
          <a:bodyPr/>
          <a:lstStyle/>
          <a:p>
            <a:pPr rtl="0" eaLnBrk="1" hangingPunct="1"/>
            <a:r>
              <a:rPr b="1">
                <a:solidFill>
                  <a:schemeClr val="accent2"/>
                </a:solidFill>
              </a:rPr>
              <a:t>Evaluación de Tecnologías</a:t>
            </a:r>
          </a:p>
        </p:txBody>
      </p:sp>
      <p:graphicFrame>
        <p:nvGraphicFramePr>
          <p:cNvPr id="186487" name="Group 119"/>
          <p:cNvGraphicFramePr>
            <a:graphicFrameLocks noGrp="1"/>
          </p:cNvGraphicFramePr>
          <p:nvPr>
            <p:ph idx="1"/>
          </p:nvPr>
        </p:nvGraphicFramePr>
        <p:xfrm>
          <a:off x="457200" y="1295400"/>
          <a:ext cx="8291513" cy="4765360"/>
        </p:xfrm>
        <a:graphic>
          <a:graphicData uri="http://schemas.openxmlformats.org/drawingml/2006/table">
            <a:tbl>
              <a:tblPr/>
              <a:tblGrid>
                <a:gridCol w="2182813"/>
                <a:gridCol w="1500187"/>
                <a:gridCol w="1511300"/>
                <a:gridCol w="1512888"/>
                <a:gridCol w="1584325"/>
              </a:tblGrid>
              <a:tr h="969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Tecnología/</a:t>
                      </a:r>
                    </a:p>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Criterios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Filtración con tela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Filtro de bioarena</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Filtro de cerámica tipo olla</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Filtro de cerámica tipo vela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Eficacia</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Conveniencia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cs typeface="Arial"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Aceptabilidad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cs typeface="Arial"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Costo:</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Implementación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TotalTime>
  <Words>1429</Words>
  <Application>Microsoft Office PowerPoint</Application>
  <PresentationFormat>On-screen Show (4:3)</PresentationFormat>
  <Paragraphs>151</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Default Design</vt:lpstr>
      <vt:lpstr>1_Default Design</vt:lpstr>
      <vt:lpstr>Slide 1</vt:lpstr>
      <vt:lpstr>Selección de opciones de TANDAS</vt:lpstr>
      <vt:lpstr>Expectativas de aprendizaje</vt:lpstr>
      <vt:lpstr>Selección de opciones de TANDAS</vt:lpstr>
      <vt:lpstr>¿Cuál es la mejor opción?</vt:lpstr>
      <vt:lpstr>No hay una opción ideal</vt:lpstr>
      <vt:lpstr>Criterios que afectan a la selección</vt:lpstr>
      <vt:lpstr>Toma de decisiones</vt:lpstr>
      <vt:lpstr>Evaluación de Tecnologías</vt:lpstr>
      <vt:lpstr>Repaso</vt:lpstr>
      <vt:lpstr>Repaso</vt:lpstr>
    </vt:vector>
  </TitlesOfParts>
  <Company>CAWST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Household Water Treatment and Safe Storage Workshop</dc:title>
  <dc:creator>lthomas</dc:creator>
  <cp:lastModifiedBy>The Minetts</cp:lastModifiedBy>
  <cp:revision>67</cp:revision>
  <dcterms:created xsi:type="dcterms:W3CDTF">2009-05-30T22:06:59Z</dcterms:created>
  <dcterms:modified xsi:type="dcterms:W3CDTF">2015-03-08T04:33:27Z</dcterms:modified>
</cp:coreProperties>
</file>