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1" r:id="rId2"/>
    <p:sldId id="257" r:id="rId3"/>
    <p:sldId id="271" r:id="rId4"/>
    <p:sldId id="272" r:id="rId5"/>
    <p:sldId id="290" r:id="rId6"/>
    <p:sldId id="288" r:id="rId7"/>
    <p:sldId id="289" r:id="rId8"/>
    <p:sldId id="274" r:id="rId9"/>
    <p:sldId id="273" r:id="rId10"/>
    <p:sldId id="267" r:id="rId11"/>
    <p:sldId id="268" r:id="rId12"/>
    <p:sldId id="279" r:id="rId13"/>
    <p:sldId id="275" r:id="rId14"/>
    <p:sldId id="284" r:id="rId15"/>
    <p:sldId id="259" r:id="rId16"/>
    <p:sldId id="261" r:id="rId17"/>
    <p:sldId id="270" r:id="rId18"/>
    <p:sldId id="280" r:id="rId19"/>
    <p:sldId id="276" r:id="rId20"/>
    <p:sldId id="285" r:id="rId21"/>
    <p:sldId id="264" r:id="rId22"/>
    <p:sldId id="286" r:id="rId23"/>
    <p:sldId id="269" r:id="rId24"/>
    <p:sldId id="281" r:id="rId25"/>
    <p:sldId id="278" r:id="rId26"/>
    <p:sldId id="25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476" autoAdjust="0"/>
  </p:normalViewPr>
  <p:slideViewPr>
    <p:cSldViewPr>
      <p:cViewPr>
        <p:scale>
          <a:sx n="45" d="100"/>
          <a:sy n="45" d="100"/>
        </p:scale>
        <p:origin x="-21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98D94-8228-46B5-B2A9-60E0BCF540EB}" type="datetimeFigureOut">
              <a:rPr lang="en-US" smtClean="0"/>
              <a:pPr/>
              <a:t>6/20/2013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EC106-0AB3-4C59-9E2D-D464A9063789}" type="slidenum">
              <a:rPr lang="en-US" smtClean="0"/>
              <a:pPr/>
              <a:t>‹#›</a:t>
            </a:fld>
            <a:endParaRPr lang="en-US"/>
          </a:p>
        </p:txBody>
      </p:sp>
    </p:spTree>
    <p:extLst>
      <p:ext uri="{BB962C8B-B14F-4D97-AF65-F5344CB8AC3E}">
        <p14:creationId xmlns:p14="http://schemas.microsoft.com/office/powerpoint/2010/main" val="3114301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how.com/about_4597764_childrens-immune-system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CEC106-0AB3-4C59-9E2D-D464A9063789}" type="slidenum">
              <a:rPr lang="en-US" smtClean="0"/>
              <a:pPr/>
              <a:t>2</a:t>
            </a:fld>
            <a:endParaRPr lang="en-US"/>
          </a:p>
        </p:txBody>
      </p:sp>
    </p:spTree>
    <p:extLst>
      <p:ext uri="{BB962C8B-B14F-4D97-AF65-F5344CB8AC3E}">
        <p14:creationId xmlns:p14="http://schemas.microsoft.com/office/powerpoint/2010/main" val="3236348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0A2B14-DB7D-4EA2-A67B-503C71B8F329}" type="slidenum">
              <a:rPr lang="en-US"/>
              <a:pPr/>
              <a:t>15</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05F52-A43A-47F2-BB57-50B2F7E73171}" type="slidenum">
              <a:rPr lang="en-US"/>
              <a:pPr/>
              <a:t>16</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817AF-68E5-4687-B56A-E2C735EEF6B8}" type="slidenum">
              <a:rPr lang="en-US"/>
              <a:pPr/>
              <a:t>17</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pPr eaLnBrk="1" hangingPunct="1">
              <a:spcBef>
                <a:spcPct val="20000"/>
              </a:spcBef>
              <a:buSzPct val="75000"/>
              <a:buFontTx/>
              <a:buNone/>
            </a:pPr>
            <a:r>
              <a:rPr lang="fr-FR" sz="1200" dirty="0" smtClean="0"/>
              <a:t>Les</a:t>
            </a:r>
            <a:r>
              <a:rPr lang="fr-FR" sz="1200" baseline="0" dirty="0" smtClean="0"/>
              <a:t> médicaments antirétroviraux (ARV) empêchent la réplication du VIH, renforcent l’immunité, et réduisent la vulnérabilité aux autres maladies.</a:t>
            </a:r>
          </a:p>
          <a:p>
            <a:pPr eaLnBrk="1" hangingPunct="1">
              <a:spcBef>
                <a:spcPct val="20000"/>
              </a:spcBef>
              <a:buSzPct val="75000"/>
              <a:buFontTx/>
              <a:buNone/>
            </a:pPr>
            <a:endParaRPr lang="fr-FR" sz="1200" dirty="0" smtClean="0"/>
          </a:p>
          <a:p>
            <a:pPr eaLnBrk="1" hangingPunct="1">
              <a:spcBef>
                <a:spcPct val="20000"/>
              </a:spcBef>
              <a:buSzPct val="75000"/>
              <a:buFontTx/>
              <a:buNone/>
            </a:pPr>
            <a:r>
              <a:rPr lang="fr-FR" sz="1200" dirty="0" smtClean="0"/>
              <a:t>Les</a:t>
            </a:r>
            <a:r>
              <a:rPr lang="fr-FR" sz="1200" baseline="0" dirty="0" smtClean="0"/>
              <a:t> médicaments antirétroviraux (ARV) sont mieux absorbés si les patients utilisent de </a:t>
            </a:r>
            <a:r>
              <a:rPr lang="fr-FR" sz="1200" u="sng" baseline="0" dirty="0" smtClean="0"/>
              <a:t>l’eau potable</a:t>
            </a:r>
            <a:endParaRPr lang="en-U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CEC106-0AB3-4C59-9E2D-D464A9063789}" type="slidenum">
              <a:rPr lang="en-US" smtClean="0"/>
              <a:pPr/>
              <a:t>18</a:t>
            </a:fld>
            <a:endParaRPr lang="en-US"/>
          </a:p>
        </p:txBody>
      </p:sp>
    </p:spTree>
    <p:extLst>
      <p:ext uri="{BB962C8B-B14F-4D97-AF65-F5344CB8AC3E}">
        <p14:creationId xmlns:p14="http://schemas.microsoft.com/office/powerpoint/2010/main" val="160473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CEC106-0AB3-4C59-9E2D-D464A9063789}" type="slidenum">
              <a:rPr lang="en-US" smtClean="0"/>
              <a:pPr/>
              <a:t>19</a:t>
            </a:fld>
            <a:endParaRPr lang="en-US"/>
          </a:p>
        </p:txBody>
      </p:sp>
    </p:spTree>
    <p:extLst>
      <p:ext uri="{BB962C8B-B14F-4D97-AF65-F5344CB8AC3E}">
        <p14:creationId xmlns:p14="http://schemas.microsoft.com/office/powerpoint/2010/main" val="1172780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54EAC5-990F-40D2-ABCD-A3DDCA83E664}" type="slidenum">
              <a:rPr lang="en-CA" smtClean="0"/>
              <a:pPr eaLnBrk="1" hangingPunct="1"/>
              <a:t>20</a:t>
            </a:fld>
            <a:endParaRPr lang="en-CA"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fr-FR" dirty="0" smtClean="0">
                <a:latin typeface="Arial" pitchFamily="34" charset="0"/>
                <a:cs typeface="Arial" pitchFamily="34" charset="0"/>
              </a:rPr>
              <a:t>Utiliser l’Approche à Barrières Multiples est la meilleur méthode pour réduire le risque de consommer de l’eau insalubre</a:t>
            </a:r>
          </a:p>
          <a:p>
            <a:pPr eaLnBrk="1" hangingPunct="1">
              <a:buFontTx/>
              <a:buChar char="•"/>
            </a:pPr>
            <a:r>
              <a:rPr lang="fr-FR" dirty="0" smtClean="0">
                <a:latin typeface="Arial" pitchFamily="34" charset="0"/>
                <a:cs typeface="Arial" pitchFamily="34" charset="0"/>
              </a:rPr>
              <a:t>Chaque étape du processus réduit davantage les risques pour la santé.</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6CB391-BB93-411E-9A65-6E9573825A3D}" type="slidenum">
              <a:rPr lang="en-US"/>
              <a:pPr/>
              <a:t>21</a:t>
            </a:fld>
            <a:endParaRPr lang="en-US"/>
          </a:p>
        </p:txBody>
      </p:sp>
      <p:sp>
        <p:nvSpPr>
          <p:cNvPr id="121858" name="Rectangle 2"/>
          <p:cNvSpPr>
            <a:spLocks noGrp="1" noRot="1" noChangeAspect="1" noChangeArrowheads="1" noTextEdit="1"/>
          </p:cNvSpPr>
          <p:nvPr>
            <p:ph type="sldImg"/>
          </p:nvPr>
        </p:nvSpPr>
        <p:spPr>
          <a:xfrm>
            <a:off x="1144588" y="684213"/>
            <a:ext cx="4572000" cy="3429000"/>
          </a:xfrm>
          <a:ln/>
        </p:spPr>
      </p:sp>
      <p:sp>
        <p:nvSpPr>
          <p:cNvPr id="121859" name="Rectangle 3"/>
          <p:cNvSpPr>
            <a:spLocks noGrp="1" noChangeArrowheads="1"/>
          </p:cNvSpPr>
          <p:nvPr>
            <p:ph type="body" idx="1"/>
          </p:nvPr>
        </p:nvSpPr>
        <p:spPr>
          <a:xfrm>
            <a:off x="685800" y="4343400"/>
            <a:ext cx="5486400" cy="4116388"/>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36B0E02-1975-40A7-B9B1-C8CF713E9E3A}" type="slidenum">
              <a:rPr lang="en-US" smtClean="0"/>
              <a:pPr eaLnBrk="1" hangingPunct="1"/>
              <a:t>22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6CF22-21CC-4D5C-89B6-DFDDF655FFA8}" type="slidenum">
              <a:rPr lang="en-US"/>
              <a:pPr/>
              <a:t>23</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fr-FR" noProof="0" dirty="0" smtClean="0"/>
              <a:t>Taux</a:t>
            </a:r>
            <a:r>
              <a:rPr lang="fr-FR" baseline="0" noProof="0" dirty="0" smtClean="0"/>
              <a:t> de survie des patients atteints du SIDA avec et sans la maladie causée par le </a:t>
            </a:r>
            <a:r>
              <a:rPr lang="fr-FR" baseline="0" noProof="0" dirty="0" err="1" smtClean="0"/>
              <a:t>cryptosporidium</a:t>
            </a:r>
            <a:r>
              <a:rPr lang="fr-FR" baseline="0" noProof="0" dirty="0" smtClean="0"/>
              <a:t>. </a:t>
            </a:r>
          </a:p>
          <a:p>
            <a:endParaRPr lang="fr-FR" baseline="0" noProof="0" dirty="0" smtClean="0"/>
          </a:p>
          <a:p>
            <a:r>
              <a:rPr lang="fr-FR" baseline="0" noProof="0" dirty="0" smtClean="0"/>
              <a:t>Le </a:t>
            </a:r>
            <a:r>
              <a:rPr lang="fr-FR" baseline="0" noProof="0" dirty="0" err="1" smtClean="0"/>
              <a:t>cryptosporidium</a:t>
            </a:r>
            <a:r>
              <a:rPr lang="fr-FR" baseline="0" noProof="0" dirty="0" smtClean="0"/>
              <a:t> est un des agents pathogènes résistants au chlore. </a:t>
            </a:r>
            <a:endParaRPr lang="fr-FR" noProof="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L’utilisation de toutes les barrières</a:t>
            </a:r>
            <a:r>
              <a:rPr lang="fr-FR" baseline="0" noProof="0" dirty="0" smtClean="0"/>
              <a:t> réduit le risque que des agents pathogènes résistants aux traitements demeurent dans l’eau.</a:t>
            </a:r>
            <a:endParaRPr lang="fr-FR" noProof="0" dirty="0"/>
          </a:p>
        </p:txBody>
      </p:sp>
      <p:sp>
        <p:nvSpPr>
          <p:cNvPr id="4" name="Slide Number Placeholder 3"/>
          <p:cNvSpPr>
            <a:spLocks noGrp="1"/>
          </p:cNvSpPr>
          <p:nvPr>
            <p:ph type="sldNum" sz="quarter" idx="10"/>
          </p:nvPr>
        </p:nvSpPr>
        <p:spPr/>
        <p:txBody>
          <a:bodyPr/>
          <a:lstStyle/>
          <a:p>
            <a:fld id="{BECEC106-0AB3-4C59-9E2D-D464A9063789}" type="slidenum">
              <a:rPr lang="en-US" smtClean="0"/>
              <a:pPr/>
              <a:t>24</a:t>
            </a:fld>
            <a:endParaRPr lang="en-US"/>
          </a:p>
        </p:txBody>
      </p:sp>
    </p:spTree>
    <p:extLst>
      <p:ext uri="{BB962C8B-B14F-4D97-AF65-F5344CB8AC3E}">
        <p14:creationId xmlns:p14="http://schemas.microsoft.com/office/powerpoint/2010/main" val="74233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ECEC106-0AB3-4C59-9E2D-D464A9063789}" type="slidenum">
              <a:rPr lang="en-US" smtClean="0"/>
              <a:pPr/>
              <a:t>3</a:t>
            </a:fld>
            <a:endParaRPr lang="en-US"/>
          </a:p>
        </p:txBody>
      </p:sp>
    </p:spTree>
    <p:extLst>
      <p:ext uri="{BB962C8B-B14F-4D97-AF65-F5344CB8AC3E}">
        <p14:creationId xmlns:p14="http://schemas.microsoft.com/office/powerpoint/2010/main" val="1674620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CEC106-0AB3-4C59-9E2D-D464A9063789}" type="slidenum">
              <a:rPr lang="en-US" smtClean="0"/>
              <a:pPr/>
              <a:t>25</a:t>
            </a:fld>
            <a:endParaRPr lang="en-US"/>
          </a:p>
        </p:txBody>
      </p:sp>
    </p:spTree>
    <p:extLst>
      <p:ext uri="{BB962C8B-B14F-4D97-AF65-F5344CB8AC3E}">
        <p14:creationId xmlns:p14="http://schemas.microsoft.com/office/powerpoint/2010/main" val="3234679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CEC106-0AB3-4C59-9E2D-D464A9063789}" type="slidenum">
              <a:rPr lang="en-US" smtClean="0"/>
              <a:pPr/>
              <a:t>26</a:t>
            </a:fld>
            <a:endParaRPr lang="en-US"/>
          </a:p>
        </p:txBody>
      </p:sp>
    </p:spTree>
    <p:extLst>
      <p:ext uri="{BB962C8B-B14F-4D97-AF65-F5344CB8AC3E}">
        <p14:creationId xmlns:p14="http://schemas.microsoft.com/office/powerpoint/2010/main" val="364434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CEC106-0AB3-4C59-9E2D-D464A9063789}" type="slidenum">
              <a:rPr lang="en-US" smtClean="0"/>
              <a:pPr/>
              <a:t>4</a:t>
            </a:fld>
            <a:endParaRPr lang="en-US"/>
          </a:p>
        </p:txBody>
      </p:sp>
    </p:spTree>
    <p:extLst>
      <p:ext uri="{BB962C8B-B14F-4D97-AF65-F5344CB8AC3E}">
        <p14:creationId xmlns:p14="http://schemas.microsoft.com/office/powerpoint/2010/main" val="23048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Personnes</a:t>
            </a:r>
            <a:r>
              <a:rPr lang="fr-FR" baseline="0" dirty="0" smtClean="0"/>
              <a:t> âgées : elles ont une capacité réduite à combattre les infections et maladies, et sont donc plus vulnérables quand exposées. Cela est dû à une diminution de la réaction des cellules T aux infections et maladies (les cellules CD4 sont un type de cellules T)</a:t>
            </a:r>
          </a:p>
          <a:p>
            <a:endParaRPr lang="fr-FR" baseline="0" dirty="0" smtClean="0"/>
          </a:p>
          <a:p>
            <a:r>
              <a:rPr lang="fr-FR" dirty="0" smtClean="0"/>
              <a:t>« Une grande partie</a:t>
            </a:r>
            <a:r>
              <a:rPr lang="fr-FR" baseline="0" dirty="0" smtClean="0"/>
              <a:t> de la baisse de la réponse immunitaire observées chez les personnes âgées est liée aux changements des réactions des cellules T… la perte d’une activité immunitaire efficace est en grande partie due aux altérations du comportement des cellules 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 </a:t>
            </a:r>
            <a:r>
              <a:rPr lang="en-US" b="1" dirty="0" smtClean="0"/>
              <a:t>The immune system in the elderly: II. Specific cellular immunity. </a:t>
            </a:r>
            <a:r>
              <a:rPr lang="en-US" b="1" dirty="0" err="1" smtClean="0"/>
              <a:t>Ginaldi</a:t>
            </a:r>
            <a:r>
              <a:rPr lang="en-US" b="1" dirty="0" smtClean="0"/>
              <a:t>,</a:t>
            </a:r>
            <a:r>
              <a:rPr lang="en-US" b="1" baseline="0" dirty="0" smtClean="0"/>
              <a:t> L. et al. </a:t>
            </a:r>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noProof="0" dirty="0" smtClean="0"/>
              <a:t>Disponible sur : http://www.ncbi.nlm.nih.gov/pubmed/10580636</a:t>
            </a:r>
          </a:p>
          <a:p>
            <a:pPr marL="0" marR="0" indent="0" algn="l" defTabSz="914400" rtl="0" eaLnBrk="1" fontAlgn="auto" latinLnBrk="0" hangingPunct="1">
              <a:lnSpc>
                <a:spcPct val="100000"/>
              </a:lnSpc>
              <a:spcBef>
                <a:spcPts val="0"/>
              </a:spcBef>
              <a:spcAft>
                <a:spcPts val="0"/>
              </a:spcAft>
              <a:buClrTx/>
              <a:buSzTx/>
              <a:buFontTx/>
              <a:buNone/>
              <a:tabLst/>
              <a:defRPr/>
            </a:pPr>
            <a:endParaRPr lang="fr-FR" b="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b="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noProof="0" dirty="0" smtClean="0"/>
              <a:t>Enfants : ils ont une capacité </a:t>
            </a:r>
            <a:r>
              <a:rPr lang="fr-FR" baseline="0" noProof="0" dirty="0" smtClean="0"/>
              <a:t>à combattre les infections et maladies sous-développée, et sont donc plus vulnérables quand exposés.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noProof="0" dirty="0" smtClean="0"/>
              <a:t>« La croissance et le développement des lymphocytes, un type de cellules blanches essentiel au système immunitaire [sont incomplètes chez les enfants]… Ce systèmes protège le corps contre les microorganismes et les germes. Le système immunitaire de l’enfant n’est pas complètement développé avant l’âge de 14 ans.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Source : </a:t>
            </a:r>
            <a:r>
              <a:rPr lang="en-US" sz="1200" u="none" strike="noStrike" kern="1200" dirty="0" smtClean="0">
                <a:solidFill>
                  <a:schemeClr val="tx1"/>
                </a:solidFill>
                <a:effectLst/>
                <a:latin typeface="+mn-lt"/>
                <a:ea typeface="+mn-ea"/>
                <a:cs typeface="+mn-cs"/>
                <a:hlinkClick r:id="rId3"/>
              </a:rPr>
              <a:t>About Children's Immune Systems | eHow.com</a:t>
            </a:r>
            <a:r>
              <a:rPr lang="en-US" sz="1200" u="none" strike="noStrike"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3"/>
              </a:rPr>
              <a:t>http://www.ehow.com/about_4597764_childrens-immune-systems.html#ixzz16P6tk2ZQ</a:t>
            </a:r>
            <a:endParaRPr lang="en-US"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BECEC106-0AB3-4C59-9E2D-D464A9063789}" type="slidenum">
              <a:rPr lang="en-US" smtClean="0"/>
              <a:pPr/>
              <a:t>8</a:t>
            </a:fld>
            <a:endParaRPr lang="en-US"/>
          </a:p>
        </p:txBody>
      </p:sp>
    </p:spTree>
    <p:extLst>
      <p:ext uri="{BB962C8B-B14F-4D97-AF65-F5344CB8AC3E}">
        <p14:creationId xmlns:p14="http://schemas.microsoft.com/office/powerpoint/2010/main" val="139430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dirty="0" smtClean="0"/>
              <a:t>Les cellules CD4 sont un type de cellules du corps servant à combattre les maladies. Dans le cas du VIH, les cellules CD4 sont l’hôte qui permet au virus de se répliquer et d’envahir l’organisme. Avec le temps, le nombre de CD4 dans le corps diminue tandis que le virus continue à infecter les cellules. Cela réduit la force du système immunitaire de la personne infectée. Celle-ci devient de plus en plus malade et vulnérable aux autres maladies.</a:t>
            </a:r>
            <a:r>
              <a:rPr lang="en-US" baseline="0" dirty="0" smtClean="0"/>
              <a:t> </a:t>
            </a:r>
          </a:p>
          <a:p>
            <a:r>
              <a:rPr lang="en-US" baseline="0" dirty="0" smtClean="0"/>
              <a:t>Source : http://aids.about.com/od/newlydiagnosed/qt/cd4.htm</a:t>
            </a:r>
          </a:p>
          <a:p>
            <a:endParaRPr lang="en-US" dirty="0"/>
          </a:p>
        </p:txBody>
      </p:sp>
      <p:sp>
        <p:nvSpPr>
          <p:cNvPr id="4" name="Slide Number Placeholder 3"/>
          <p:cNvSpPr>
            <a:spLocks noGrp="1"/>
          </p:cNvSpPr>
          <p:nvPr>
            <p:ph type="sldNum" sz="quarter" idx="10"/>
          </p:nvPr>
        </p:nvSpPr>
        <p:spPr/>
        <p:txBody>
          <a:bodyPr/>
          <a:lstStyle/>
          <a:p>
            <a:fld id="{BECEC106-0AB3-4C59-9E2D-D464A9063789}" type="slidenum">
              <a:rPr lang="en-US" smtClean="0"/>
              <a:pPr/>
              <a:t>9</a:t>
            </a:fld>
            <a:endParaRPr lang="en-US"/>
          </a:p>
        </p:txBody>
      </p:sp>
    </p:spTree>
    <p:extLst>
      <p:ext uri="{BB962C8B-B14F-4D97-AF65-F5344CB8AC3E}">
        <p14:creationId xmlns:p14="http://schemas.microsoft.com/office/powerpoint/2010/main" val="139430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FC49B-FEB1-4408-9AEA-07BC50B003D9}" type="slidenum">
              <a:rPr lang="en-US"/>
              <a:pPr/>
              <a:t>10</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fr-FR" baseline="0" dirty="0" smtClean="0"/>
              <a:t>Un système immunitaire sain dispose de 600 à 1200 cellules CD4 par microlitre (cellules/µL).</a:t>
            </a:r>
          </a:p>
          <a:p>
            <a:endParaRPr lang="fr-FR" baseline="0" dirty="0" smtClean="0">
              <a:sym typeface="Symbol"/>
            </a:endParaRPr>
          </a:p>
          <a:p>
            <a:r>
              <a:rPr lang="fr-FR" baseline="0" dirty="0" smtClean="0">
                <a:sym typeface="Symbol"/>
              </a:rPr>
              <a:t>Si un individu est séropositif, un nombre de CD4 de 350 à 600 reste acceptable.</a:t>
            </a:r>
          </a:p>
          <a:p>
            <a:r>
              <a:rPr lang="fr-FR" baseline="0" dirty="0" smtClean="0">
                <a:sym typeface="Symbol"/>
              </a:rPr>
              <a:t>Entre 200 et 350, l’individu risque l’infection et la maladie.</a:t>
            </a:r>
          </a:p>
          <a:p>
            <a:r>
              <a:rPr lang="fr-FR" baseline="0" dirty="0" smtClean="0">
                <a:sym typeface="Symbol"/>
              </a:rPr>
              <a:t>A moins de 200, l’individu court un bien plus grand risque d’infection et de maladie.</a:t>
            </a:r>
          </a:p>
          <a:p>
            <a:endParaRPr lang="en-US" sz="900" baseline="0" dirty="0" smtClean="0">
              <a:sym typeface="Symbol"/>
            </a:endParaRPr>
          </a:p>
          <a:p>
            <a:r>
              <a:rPr lang="en-US" sz="900" baseline="0" dirty="0" smtClean="0">
                <a:sym typeface="Symbol"/>
              </a:rPr>
              <a:t>Source : http://aids.about.com/od/newlydiagnosed/qt/cd4.htm</a:t>
            </a:r>
          </a:p>
          <a:p>
            <a:endParaRPr lang="en-US" baseline="0" dirty="0" smtClean="0">
              <a:sym typeface="Symbol"/>
            </a:endParaRPr>
          </a:p>
          <a:p>
            <a:r>
              <a:rPr lang="fr-FR" baseline="0" dirty="0" smtClean="0">
                <a:sym typeface="Symbol"/>
              </a:rPr>
              <a:t>L’étude ci-dessus montre que :</a:t>
            </a:r>
          </a:p>
          <a:p>
            <a:r>
              <a:rPr lang="fr-FR" baseline="0" dirty="0" smtClean="0">
                <a:sym typeface="Symbol"/>
              </a:rPr>
              <a:t>Entre les valeur de 500 et 200-500, le pourcentage de personnes atteintes de diarrhée double.</a:t>
            </a:r>
            <a:endParaRPr lang="en-US" baseline="0" dirty="0" smtClean="0">
              <a:sym typeface="Symbol"/>
            </a:endParaRPr>
          </a:p>
          <a:p>
            <a:endParaRPr lang="en-US" baseline="0" dirty="0" smtClean="0">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ym typeface="Symbol"/>
              </a:rPr>
              <a:t>Entre les valeur de 200-500 et de 200, le pourcentage de personnes atteintes de diarrhée double à nouveau.</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ym typeface="Symbol"/>
            </a:endParaRPr>
          </a:p>
          <a:p>
            <a:r>
              <a:rPr lang="fr-FR" baseline="0" dirty="0" smtClean="0">
                <a:sym typeface="Symbol"/>
              </a:rPr>
              <a:t>Conclusion : les individus ayant peu de CD4 ou un système immunitaire faible, comme les personnes malades, les personnes âgées et les enfants, sont plus vulnérables aux maladies diarrhéiques.</a:t>
            </a:r>
            <a:endParaRPr lang="en-US" baseline="0" dirty="0" smtClean="0">
              <a:sym typeface="Symbol"/>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509669-7811-43C7-9B1C-1309E656DA83}" type="slidenum">
              <a:rPr lang="en-US"/>
              <a:pPr/>
              <a:t>11</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fr-FR" dirty="0" smtClean="0"/>
              <a:t>De 20 000 personnes morte</a:t>
            </a:r>
            <a:r>
              <a:rPr lang="fr-FR" baseline="0" dirty="0" smtClean="0"/>
              <a:t>s du VIH/SIDA, 7  sur 10 avaient la diarrhée</a:t>
            </a:r>
            <a:endParaRPr lang="en-US" baseline="0" dirty="0" smtClean="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CEC106-0AB3-4C59-9E2D-D464A9063789}" type="slidenum">
              <a:rPr lang="en-US" smtClean="0"/>
              <a:pPr/>
              <a:t>12</a:t>
            </a:fld>
            <a:endParaRPr lang="en-US"/>
          </a:p>
        </p:txBody>
      </p:sp>
    </p:spTree>
    <p:extLst>
      <p:ext uri="{BB962C8B-B14F-4D97-AF65-F5344CB8AC3E}">
        <p14:creationId xmlns:p14="http://schemas.microsoft.com/office/powerpoint/2010/main" val="1351156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ECEC106-0AB3-4C59-9E2D-D464A9063789}" type="slidenum">
              <a:rPr lang="en-US" smtClean="0"/>
              <a:pPr/>
              <a:t>13</a:t>
            </a:fld>
            <a:endParaRPr lang="en-US"/>
          </a:p>
        </p:txBody>
      </p:sp>
    </p:spTree>
    <p:extLst>
      <p:ext uri="{BB962C8B-B14F-4D97-AF65-F5344CB8AC3E}">
        <p14:creationId xmlns:p14="http://schemas.microsoft.com/office/powerpoint/2010/main" val="234431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2092E8-9C90-44D0-816D-9C232EC6A556}"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B74D-DDCF-4449-B37B-04C7477FAA91}" type="slidenum">
              <a:rPr lang="en-US" smtClean="0"/>
              <a:pPr/>
              <a:t>‹#›</a:t>
            </a:fld>
            <a:endParaRPr lang="en-US"/>
          </a:p>
        </p:txBody>
      </p:sp>
    </p:spTree>
    <p:extLst>
      <p:ext uri="{BB962C8B-B14F-4D97-AF65-F5344CB8AC3E}">
        <p14:creationId xmlns:p14="http://schemas.microsoft.com/office/powerpoint/2010/main" val="1555044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092E8-9C90-44D0-816D-9C232EC6A556}"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B74D-DDCF-4449-B37B-04C7477FAA91}" type="slidenum">
              <a:rPr lang="en-US" smtClean="0"/>
              <a:pPr/>
              <a:t>‹#›</a:t>
            </a:fld>
            <a:endParaRPr lang="en-US"/>
          </a:p>
        </p:txBody>
      </p:sp>
    </p:spTree>
    <p:extLst>
      <p:ext uri="{BB962C8B-B14F-4D97-AF65-F5344CB8AC3E}">
        <p14:creationId xmlns:p14="http://schemas.microsoft.com/office/powerpoint/2010/main" val="223318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092E8-9C90-44D0-816D-9C232EC6A556}"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B74D-DDCF-4449-B37B-04C7477FAA91}" type="slidenum">
              <a:rPr lang="en-US" smtClean="0"/>
              <a:pPr/>
              <a:t>‹#›</a:t>
            </a:fld>
            <a:endParaRPr lang="en-US"/>
          </a:p>
        </p:txBody>
      </p:sp>
    </p:spTree>
    <p:extLst>
      <p:ext uri="{BB962C8B-B14F-4D97-AF65-F5344CB8AC3E}">
        <p14:creationId xmlns:p14="http://schemas.microsoft.com/office/powerpoint/2010/main" val="598530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092E8-9C90-44D0-816D-9C232EC6A556}"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B74D-DDCF-4449-B37B-04C7477FAA91}" type="slidenum">
              <a:rPr lang="en-US" smtClean="0"/>
              <a:pPr/>
              <a:t>‹#›</a:t>
            </a:fld>
            <a:endParaRPr lang="en-US"/>
          </a:p>
        </p:txBody>
      </p:sp>
    </p:spTree>
    <p:extLst>
      <p:ext uri="{BB962C8B-B14F-4D97-AF65-F5344CB8AC3E}">
        <p14:creationId xmlns:p14="http://schemas.microsoft.com/office/powerpoint/2010/main" val="185839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2092E8-9C90-44D0-816D-9C232EC6A556}"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B74D-DDCF-4449-B37B-04C7477FAA91}" type="slidenum">
              <a:rPr lang="en-US" smtClean="0"/>
              <a:pPr/>
              <a:t>‹#›</a:t>
            </a:fld>
            <a:endParaRPr lang="en-US"/>
          </a:p>
        </p:txBody>
      </p:sp>
    </p:spTree>
    <p:extLst>
      <p:ext uri="{BB962C8B-B14F-4D97-AF65-F5344CB8AC3E}">
        <p14:creationId xmlns:p14="http://schemas.microsoft.com/office/powerpoint/2010/main" val="226399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2092E8-9C90-44D0-816D-9C232EC6A556}"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FB74D-DDCF-4449-B37B-04C7477FAA91}" type="slidenum">
              <a:rPr lang="en-US" smtClean="0"/>
              <a:pPr/>
              <a:t>‹#›</a:t>
            </a:fld>
            <a:endParaRPr lang="en-US"/>
          </a:p>
        </p:txBody>
      </p:sp>
    </p:spTree>
    <p:extLst>
      <p:ext uri="{BB962C8B-B14F-4D97-AF65-F5344CB8AC3E}">
        <p14:creationId xmlns:p14="http://schemas.microsoft.com/office/powerpoint/2010/main" val="175129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2092E8-9C90-44D0-816D-9C232EC6A556}" type="datetimeFigureOut">
              <a:rPr lang="en-US" smtClean="0"/>
              <a:pPr/>
              <a:t>6/20/2013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FB74D-DDCF-4449-B37B-04C7477FAA91}" type="slidenum">
              <a:rPr lang="en-US" smtClean="0"/>
              <a:pPr/>
              <a:t>‹#›</a:t>
            </a:fld>
            <a:endParaRPr lang="en-US"/>
          </a:p>
        </p:txBody>
      </p:sp>
    </p:spTree>
    <p:extLst>
      <p:ext uri="{BB962C8B-B14F-4D97-AF65-F5344CB8AC3E}">
        <p14:creationId xmlns:p14="http://schemas.microsoft.com/office/powerpoint/2010/main" val="13321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2092E8-9C90-44D0-816D-9C232EC6A556}" type="datetimeFigureOut">
              <a:rPr lang="en-US" smtClean="0"/>
              <a:pPr/>
              <a:t>6/20/2013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FB74D-DDCF-4449-B37B-04C7477FAA91}" type="slidenum">
              <a:rPr lang="en-US" smtClean="0"/>
              <a:pPr/>
              <a:t>‹#›</a:t>
            </a:fld>
            <a:endParaRPr lang="en-US"/>
          </a:p>
        </p:txBody>
      </p:sp>
    </p:spTree>
    <p:extLst>
      <p:ext uri="{BB962C8B-B14F-4D97-AF65-F5344CB8AC3E}">
        <p14:creationId xmlns:p14="http://schemas.microsoft.com/office/powerpoint/2010/main" val="403477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092E8-9C90-44D0-816D-9C232EC6A556}" type="datetimeFigureOut">
              <a:rPr lang="en-US" smtClean="0"/>
              <a:pPr/>
              <a:t>6/20/2013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FB74D-DDCF-4449-B37B-04C7477FAA91}" type="slidenum">
              <a:rPr lang="en-US" smtClean="0"/>
              <a:pPr/>
              <a:t>‹#›</a:t>
            </a:fld>
            <a:endParaRPr lang="en-US"/>
          </a:p>
        </p:txBody>
      </p:sp>
    </p:spTree>
    <p:extLst>
      <p:ext uri="{BB962C8B-B14F-4D97-AF65-F5344CB8AC3E}">
        <p14:creationId xmlns:p14="http://schemas.microsoft.com/office/powerpoint/2010/main" val="2959659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092E8-9C90-44D0-816D-9C232EC6A556}"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FB74D-DDCF-4449-B37B-04C7477FAA91}" type="slidenum">
              <a:rPr lang="en-US" smtClean="0"/>
              <a:pPr/>
              <a:t>‹#›</a:t>
            </a:fld>
            <a:endParaRPr lang="en-US"/>
          </a:p>
        </p:txBody>
      </p:sp>
    </p:spTree>
    <p:extLst>
      <p:ext uri="{BB962C8B-B14F-4D97-AF65-F5344CB8AC3E}">
        <p14:creationId xmlns:p14="http://schemas.microsoft.com/office/powerpoint/2010/main" val="358151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092E8-9C90-44D0-816D-9C232EC6A556}"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FB74D-DDCF-4449-B37B-04C7477FAA91}" type="slidenum">
              <a:rPr lang="en-US" smtClean="0"/>
              <a:pPr/>
              <a:t>‹#›</a:t>
            </a:fld>
            <a:endParaRPr lang="en-US"/>
          </a:p>
        </p:txBody>
      </p:sp>
    </p:spTree>
    <p:extLst>
      <p:ext uri="{BB962C8B-B14F-4D97-AF65-F5344CB8AC3E}">
        <p14:creationId xmlns:p14="http://schemas.microsoft.com/office/powerpoint/2010/main" val="617230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092E8-9C90-44D0-816D-9C232EC6A556}" type="datetimeFigureOut">
              <a:rPr lang="en-US" smtClean="0"/>
              <a:pPr/>
              <a:t>6/20/2013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FB74D-DDCF-4449-B37B-04C7477FAA91}" type="slidenum">
              <a:rPr lang="en-US" smtClean="0"/>
              <a:pPr/>
              <a:t>‹#›</a:t>
            </a:fld>
            <a:endParaRPr lang="en-US"/>
          </a:p>
        </p:txBody>
      </p:sp>
    </p:spTree>
    <p:extLst>
      <p:ext uri="{BB962C8B-B14F-4D97-AF65-F5344CB8AC3E}">
        <p14:creationId xmlns:p14="http://schemas.microsoft.com/office/powerpoint/2010/main" val="1638522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image" Target="../media/image6.jpe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113"/>
            <a:ext cx="38481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3"/>
          <p:cNvSpPr txBox="1">
            <a:spLocks noChangeArrowheads="1"/>
          </p:cNvSpPr>
          <p:nvPr/>
        </p:nvSpPr>
        <p:spPr bwMode="auto">
          <a:xfrm>
            <a:off x="671513" y="579246"/>
            <a:ext cx="8077200" cy="62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00250" indent="-171450" eaLnBrk="0" hangingPunct="0">
              <a:defRPr>
                <a:solidFill>
                  <a:schemeClr val="tx1"/>
                </a:solidFill>
                <a:latin typeface="Arial" pitchFamily="34" charset="0"/>
                <a:cs typeface="Arial" pitchFamily="34" charset="0"/>
              </a:defRPr>
            </a:lvl5pPr>
            <a:lvl6pPr marL="2457450" indent="-171450" eaLnBrk="0" fontAlgn="base" hangingPunct="0">
              <a:spcBef>
                <a:spcPct val="0"/>
              </a:spcBef>
              <a:spcAft>
                <a:spcPct val="0"/>
              </a:spcAft>
              <a:defRPr>
                <a:solidFill>
                  <a:schemeClr val="tx1"/>
                </a:solidFill>
                <a:latin typeface="Arial" pitchFamily="34" charset="0"/>
                <a:cs typeface="Arial" pitchFamily="34" charset="0"/>
              </a:defRPr>
            </a:lvl6pPr>
            <a:lvl7pPr marL="2914650" indent="-171450" eaLnBrk="0" fontAlgn="base" hangingPunct="0">
              <a:spcBef>
                <a:spcPct val="0"/>
              </a:spcBef>
              <a:spcAft>
                <a:spcPct val="0"/>
              </a:spcAft>
              <a:defRPr>
                <a:solidFill>
                  <a:schemeClr val="tx1"/>
                </a:solidFill>
                <a:latin typeface="Arial" pitchFamily="34" charset="0"/>
                <a:cs typeface="Arial" pitchFamily="34" charset="0"/>
              </a:defRPr>
            </a:lvl7pPr>
            <a:lvl8pPr marL="3371850" indent="-171450" eaLnBrk="0" fontAlgn="base" hangingPunct="0">
              <a:spcBef>
                <a:spcPct val="0"/>
              </a:spcBef>
              <a:spcAft>
                <a:spcPct val="0"/>
              </a:spcAft>
              <a:defRPr>
                <a:solidFill>
                  <a:schemeClr val="tx1"/>
                </a:solidFill>
                <a:latin typeface="Arial" pitchFamily="34" charset="0"/>
                <a:cs typeface="Arial" pitchFamily="34" charset="0"/>
              </a:defRPr>
            </a:lvl8pPr>
            <a:lvl9pPr marL="3829050" indent="-171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100" dirty="0"/>
          </a:p>
          <a:p>
            <a:pPr algn="ctr" eaLnBrk="1" hangingPunct="1"/>
            <a:r>
              <a:rPr lang="en-US" sz="1100" dirty="0"/>
              <a:t>12, 2916 – 5</a:t>
            </a:r>
            <a:r>
              <a:rPr lang="en-US" sz="1100" baseline="30000" dirty="0"/>
              <a:t>th</a:t>
            </a:r>
            <a:r>
              <a:rPr lang="en-US" sz="1100" dirty="0"/>
              <a:t> Avenue</a:t>
            </a:r>
          </a:p>
          <a:p>
            <a:pPr algn="ctr" eaLnBrk="1" hangingPunct="1"/>
            <a:r>
              <a:rPr lang="en-US" sz="1100" dirty="0"/>
              <a:t>Calgary, Alberta, </a:t>
            </a:r>
            <a:r>
              <a:rPr lang="en-US" sz="1100" dirty="0" err="1"/>
              <a:t>T2A</a:t>
            </a:r>
            <a:r>
              <a:rPr lang="en-US" sz="1100" dirty="0"/>
              <a:t> </a:t>
            </a:r>
            <a:r>
              <a:rPr lang="en-US" sz="1100" dirty="0" err="1"/>
              <a:t>6K4</a:t>
            </a:r>
            <a:r>
              <a:rPr lang="en-US" sz="1100" dirty="0"/>
              <a:t>, Canada</a:t>
            </a:r>
          </a:p>
          <a:p>
            <a:pPr algn="ctr" eaLnBrk="1" hangingPunct="1"/>
            <a:r>
              <a:rPr lang="fr-FR" sz="1100" dirty="0"/>
              <a:t>Phone: + 1 (403) 243-3285, Fax: + 1 (403) 243-6199</a:t>
            </a:r>
            <a:endParaRPr lang="en-US" sz="1100" dirty="0"/>
          </a:p>
          <a:p>
            <a:pPr algn="ctr" eaLnBrk="1" hangingPunct="1"/>
            <a:r>
              <a:rPr lang="fr-FR" sz="1100" dirty="0"/>
              <a:t>E-mail: cawst@cawst.org, </a:t>
            </a:r>
            <a:r>
              <a:rPr lang="en-US" sz="1100" dirty="0"/>
              <a:t>Website: </a:t>
            </a:r>
            <a:r>
              <a:rPr lang="en-US" sz="1100" dirty="0">
                <a:hlinkClick r:id="rId3"/>
              </a:rPr>
              <a:t>www.cawst.org</a:t>
            </a:r>
            <a:endParaRPr lang="en-US" sz="1100" dirty="0"/>
          </a:p>
          <a:p>
            <a:pPr algn="ctr" eaLnBrk="1" hangingPunct="1"/>
            <a:endParaRPr lang="en-US" sz="1100" dirty="0"/>
          </a:p>
          <a:p>
            <a:pPr eaLnBrk="1" hangingPunct="1"/>
            <a:r>
              <a:rPr lang="fr-FR" sz="900" dirty="0" smtClean="0"/>
              <a:t>CAWST</a:t>
            </a:r>
            <a:r>
              <a:rPr lang="fr-FR" sz="900" dirty="0"/>
              <a:t>, le Centre for </a:t>
            </a:r>
            <a:r>
              <a:rPr lang="fr-FR" sz="900" dirty="0" err="1"/>
              <a:t>Affordable</a:t>
            </a:r>
            <a:r>
              <a:rPr lang="fr-FR" sz="900" dirty="0"/>
              <a:t> Water and </a:t>
            </a:r>
            <a:r>
              <a:rPr lang="fr-FR" sz="900" dirty="0" err="1"/>
              <a:t>Sanitation</a:t>
            </a:r>
            <a:r>
              <a:rPr lang="fr-FR" sz="900" dirty="0"/>
              <a:t> </a:t>
            </a:r>
            <a:r>
              <a:rPr lang="fr-FR" sz="900" dirty="0" err="1"/>
              <a:t>Technology</a:t>
            </a:r>
            <a:r>
              <a:rPr lang="fr-FR" sz="900" dirty="0"/>
              <a:t>, est une organisation à but non lucratif qui fournit la formation et les services de conseil aux organisations travaillant directement avec les peuples dans les pays en voie de développement qui manquent l’accès à l’eau propre et l’assainissement basique.</a:t>
            </a:r>
            <a:endParaRPr lang="en-GB" sz="900" dirty="0"/>
          </a:p>
          <a:p>
            <a:pPr eaLnBrk="1" hangingPunct="1"/>
            <a:endParaRPr lang="en-US" sz="900" dirty="0"/>
          </a:p>
          <a:p>
            <a:pPr eaLnBrk="1" hangingPunct="1"/>
            <a:r>
              <a:rPr lang="fr-FR" sz="900" dirty="0" smtClean="0"/>
              <a:t>L'une </a:t>
            </a:r>
            <a:r>
              <a:rPr lang="fr-FR" sz="900" dirty="0"/>
              <a:t>des stratégies principales de CAWST est de répandre cette connaissance concernant l'eau pour qu’elle soit partie intégrante de la connaissance commune. Ceci peut être fait en partie, en développant et distribuant gratuitement les matériels d'éducation dans le but d'augmenter sa disponibilité pour ceux qui en ont le plus besoin. </a:t>
            </a:r>
            <a:endParaRPr lang="en-GB" sz="900" dirty="0"/>
          </a:p>
          <a:p>
            <a:pPr eaLnBrk="1" hangingPunct="1"/>
            <a:r>
              <a:rPr lang="en-US" sz="900" dirty="0"/>
              <a:t> </a:t>
            </a:r>
          </a:p>
          <a:p>
            <a:pPr eaLnBrk="1" hangingPunct="1"/>
            <a:r>
              <a:rPr lang="fr-FR" sz="900" dirty="0"/>
              <a:t>Ce document est à contenu ouvert et est sous licence par le Creative Commons Attribution Works 3.0 Unported License. Pour voir une copie de cette licence, visitez: </a:t>
            </a:r>
            <a:r>
              <a:rPr lang="fr-FR" sz="900" u="sng" dirty="0">
                <a:hlinkClick r:id="rId4"/>
              </a:rPr>
              <a:t>http://creativecommons.org/licenses/by/3.0/</a:t>
            </a:r>
            <a:r>
              <a:rPr lang="fr-FR" sz="900" dirty="0"/>
              <a:t> , ou envoyez une lettre à Creative Commons, 171 Second Street, Suite 300, San Francisco, </a:t>
            </a:r>
            <a:r>
              <a:rPr lang="fr-FR" sz="900" dirty="0" err="1"/>
              <a:t>California</a:t>
            </a:r>
            <a:r>
              <a:rPr lang="fr-FR" sz="900" dirty="0"/>
              <a:t> 94105, États-Unis.</a:t>
            </a:r>
            <a:r>
              <a:rPr lang="en-US" sz="900" dirty="0" smtClean="0"/>
              <a:t>USA</a:t>
            </a:r>
            <a:r>
              <a:rPr lang="en-US" sz="900" dirty="0"/>
              <a:t>. </a:t>
            </a:r>
          </a:p>
          <a:p>
            <a:pPr eaLnBrk="1" hangingPunct="1"/>
            <a:r>
              <a:rPr lang="en-US" sz="900" dirty="0"/>
              <a:t> </a:t>
            </a:r>
          </a:p>
          <a:p>
            <a:r>
              <a:rPr lang="en-US" sz="900" dirty="0"/>
              <a:t>		</a:t>
            </a:r>
            <a:r>
              <a:rPr lang="en-US" sz="900" dirty="0"/>
              <a:t>V</a:t>
            </a:r>
            <a:r>
              <a:rPr lang="fr-FR" sz="900" dirty="0" err="1" smtClean="0"/>
              <a:t>ous</a:t>
            </a:r>
            <a:r>
              <a:rPr lang="fr-FR" sz="900" dirty="0" smtClean="0"/>
              <a:t> </a:t>
            </a:r>
            <a:r>
              <a:rPr lang="fr-FR" sz="900" dirty="0"/>
              <a:t>êtes libre de:</a:t>
            </a:r>
            <a:endParaRPr lang="en-GB" sz="900" dirty="0"/>
          </a:p>
          <a:p>
            <a:pPr marL="2171700" lvl="4">
              <a:buFont typeface="Arial" pitchFamily="34" charset="0"/>
              <a:buChar char="•"/>
            </a:pPr>
            <a:r>
              <a:rPr lang="fr-FR" sz="900" dirty="0"/>
              <a:t>Partager – copier, distribuer et transmettre ce document</a:t>
            </a:r>
            <a:endParaRPr lang="en-GB" sz="900" dirty="0"/>
          </a:p>
          <a:p>
            <a:pPr marL="2171700" lvl="4">
              <a:buFont typeface="Arial" pitchFamily="34" charset="0"/>
              <a:buChar char="•"/>
            </a:pPr>
            <a:r>
              <a:rPr lang="fr-FR" sz="900" dirty="0"/>
              <a:t>Renouveler la version : pour adapter ce document </a:t>
            </a:r>
            <a:endParaRPr lang="en-GB" sz="900" dirty="0"/>
          </a:p>
          <a:p>
            <a:pPr eaLnBrk="1" hangingPunct="1"/>
            <a:r>
              <a:rPr lang="en-US" sz="900" dirty="0"/>
              <a:t> </a:t>
            </a:r>
          </a:p>
          <a:p>
            <a:r>
              <a:rPr lang="en-US" sz="900" dirty="0"/>
              <a:t>		</a:t>
            </a:r>
            <a:r>
              <a:rPr lang="en-US" sz="900" dirty="0" smtClean="0"/>
              <a:t>S</a:t>
            </a:r>
            <a:r>
              <a:rPr lang="fr-FR" sz="900" dirty="0" err="1" smtClean="0"/>
              <a:t>ous</a:t>
            </a:r>
            <a:r>
              <a:rPr lang="fr-FR" sz="900" dirty="0" smtClean="0"/>
              <a:t> </a:t>
            </a:r>
            <a:r>
              <a:rPr lang="fr-FR" sz="900" dirty="0"/>
              <a:t>les conditions suivantes: </a:t>
            </a:r>
            <a:endParaRPr lang="en-GB" sz="900" dirty="0"/>
          </a:p>
          <a:p>
            <a:pPr marL="2171700" lvl="4">
              <a:buFont typeface="Arial" pitchFamily="34" charset="0"/>
              <a:buChar char="•"/>
            </a:pPr>
            <a:r>
              <a:rPr lang="fr-FR" sz="900" dirty="0"/>
              <a:t>Attribution. Vous devez citer le CAWST en tant que l’auteur d’origine du document  Veuillez inclure notre site web:  </a:t>
            </a:r>
            <a:r>
              <a:rPr lang="fr-FR" sz="900" u="sng" dirty="0">
                <a:hlinkClick r:id="rId3"/>
              </a:rPr>
              <a:t>www.cawst.org</a:t>
            </a:r>
            <a:r>
              <a:rPr lang="fr-FR" sz="900" dirty="0"/>
              <a:t>  </a:t>
            </a:r>
            <a:endParaRPr lang="en-GB" sz="900" dirty="0"/>
          </a:p>
          <a:p>
            <a:pPr algn="ctr" eaLnBrk="1" hangingPunct="1"/>
            <a:endParaRPr lang="en-US" sz="900" dirty="0"/>
          </a:p>
          <a:p>
            <a:r>
              <a:rPr lang="fr-FR" sz="900" dirty="0"/>
              <a:t>Nous ne recommandons pas de pas proposer ce document comme dossier de téléchargement sur votre site internet du aux mises à jour faites de temps en temps.</a:t>
            </a:r>
            <a:endParaRPr lang="en-GB" sz="900" dirty="0"/>
          </a:p>
          <a:p>
            <a:pPr eaLnBrk="1" hangingPunct="1"/>
            <a:endParaRPr lang="en-US" sz="900" dirty="0" smtClean="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pPr eaLnBrk="1" hangingPunct="1"/>
            <a:endParaRPr lang="en-US" sz="900" dirty="0"/>
          </a:p>
          <a:p>
            <a:r>
              <a:rPr lang="fr-FR" sz="900" dirty="0" smtClean="0"/>
              <a:t>CAWST </a:t>
            </a:r>
            <a:r>
              <a:rPr lang="fr-FR" sz="900" dirty="0"/>
              <a:t>et ses directeurs, ses employés, ses prestataires et ses volontaires, n’acceptent aucune responsabilité et ne donnent aucune garantie quant aux résultats obtenus grâce aux informations fournies.</a:t>
            </a:r>
            <a:endParaRPr lang="en-GB" sz="900" dirty="0"/>
          </a:p>
        </p:txBody>
      </p:sp>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750" y="3293290"/>
            <a:ext cx="10795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4729" y="3695484"/>
            <a:ext cx="9366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45568" y="4642758"/>
            <a:ext cx="6198840" cy="1723549"/>
          </a:xfrm>
          <a:prstGeom prst="rect">
            <a:avLst/>
          </a:prstGeom>
          <a:noFill/>
          <a:ln w="15875">
            <a:solidFill>
              <a:schemeClr val="tx1"/>
            </a:solidFill>
          </a:ln>
        </p:spPr>
        <p:txBody>
          <a:bodyPr wrap="square">
            <a:spAutoFit/>
          </a:bodyPr>
          <a:lstStyle/>
          <a:p>
            <a:r>
              <a:rPr lang="en-US" b="1" dirty="0">
                <a:latin typeface="Arial" pitchFamily="-112" charset="0"/>
                <a:ea typeface="Arial" pitchFamily="-112" charset="0"/>
                <a:cs typeface="Arial" pitchFamily="-112" charset="0"/>
              </a:rPr>
              <a:t> </a:t>
            </a:r>
            <a:r>
              <a:rPr lang="en-US" sz="1100" b="1" dirty="0">
                <a:latin typeface="Arial" pitchFamily="-112" charset="0"/>
                <a:ea typeface="Arial" pitchFamily="-112" charset="0"/>
                <a:cs typeface="Arial" pitchFamily="-112" charset="0"/>
              </a:rPr>
              <a:t>	</a:t>
            </a:r>
            <a:r>
              <a:rPr lang="en-US" sz="1100" b="1" dirty="0" smtClean="0">
                <a:latin typeface="Arial" pitchFamily="-112" charset="0"/>
                <a:ea typeface="Arial" pitchFamily="-112" charset="0"/>
                <a:cs typeface="Arial" pitchFamily="-112" charset="0"/>
              </a:rPr>
              <a:t>	</a:t>
            </a:r>
            <a:r>
              <a:rPr lang="fr-FR" sz="1100" b="1" dirty="0" smtClean="0"/>
              <a:t>Restez </a:t>
            </a:r>
            <a:r>
              <a:rPr lang="fr-FR" sz="1100" b="1" dirty="0"/>
              <a:t>à jour et obtenez du soutien.</a:t>
            </a:r>
            <a:endParaRPr lang="en-GB" sz="1100" dirty="0"/>
          </a:p>
          <a:p>
            <a:r>
              <a:rPr lang="fr-FR" sz="1100" b="1" dirty="0"/>
              <a:t> </a:t>
            </a:r>
            <a:endParaRPr lang="en-GB" sz="1100" dirty="0"/>
          </a:p>
          <a:p>
            <a:pPr marL="2457450" lvl="5" indent="-171450">
              <a:buFont typeface="Arial" pitchFamily="34" charset="0"/>
              <a:buChar char="•"/>
            </a:pPr>
            <a:r>
              <a:rPr lang="fr-FR" sz="1100" dirty="0"/>
              <a:t>Dernières mises à jour de ce document</a:t>
            </a:r>
            <a:endParaRPr lang="en-GB" sz="1100" dirty="0"/>
          </a:p>
          <a:p>
            <a:pPr marL="2457450" lvl="5" indent="-171450">
              <a:buFont typeface="Arial" pitchFamily="34" charset="0"/>
              <a:buChar char="•"/>
            </a:pPr>
            <a:r>
              <a:rPr lang="fr-FR" sz="1100" dirty="0"/>
              <a:t>Autres ressources liées aux ateliers et à la formation</a:t>
            </a:r>
            <a:endParaRPr lang="en-GB" sz="1100" dirty="0"/>
          </a:p>
          <a:p>
            <a:pPr marL="2457450" lvl="5" indent="-171450">
              <a:buFont typeface="Arial" pitchFamily="34" charset="0"/>
              <a:buChar char="•"/>
            </a:pPr>
            <a:r>
              <a:rPr lang="fr-FR" sz="1100" dirty="0"/>
              <a:t>Soutien sur l’utilisation de ce document dans votre travail</a:t>
            </a:r>
            <a:endParaRPr lang="en-GB" sz="1100" dirty="0"/>
          </a:p>
          <a:p>
            <a:pPr>
              <a:defRPr/>
            </a:pPr>
            <a:r>
              <a:rPr lang="en-US" sz="1100" dirty="0">
                <a:latin typeface="Arial" pitchFamily="-112" charset="0"/>
                <a:ea typeface="Arial" pitchFamily="-112" charset="0"/>
                <a:cs typeface="Arial" pitchFamily="-112" charset="0"/>
              </a:rPr>
              <a:t> </a:t>
            </a:r>
          </a:p>
          <a:p>
            <a:r>
              <a:rPr lang="fr-FR" sz="1100" i="1" dirty="0"/>
              <a:t>CAWST fournit un mentorat et </a:t>
            </a:r>
            <a:endParaRPr lang="fr-FR" sz="1100" i="1" dirty="0" smtClean="0"/>
          </a:p>
          <a:p>
            <a:r>
              <a:rPr lang="fr-FR" sz="1100" i="1" dirty="0" smtClean="0"/>
              <a:t>l’accompagnement sur </a:t>
            </a:r>
            <a:r>
              <a:rPr lang="fr-FR" sz="1100" i="1" dirty="0"/>
              <a:t>l’utilisation </a:t>
            </a:r>
            <a:endParaRPr lang="fr-FR" sz="1100" i="1" dirty="0" smtClean="0"/>
          </a:p>
          <a:p>
            <a:r>
              <a:rPr lang="fr-FR" sz="1100" i="1" dirty="0" smtClean="0"/>
              <a:t>de </a:t>
            </a:r>
            <a:r>
              <a:rPr lang="fr-FR" sz="1100" i="1" dirty="0"/>
              <a:t>ses ressources d’éducation et formation.</a:t>
            </a:r>
            <a:endParaRPr lang="en-GB" sz="1100" dirty="0"/>
          </a:p>
        </p:txBody>
      </p:sp>
      <p:pic>
        <p:nvPicPr>
          <p:cNvPr id="1434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0138" y="4642758"/>
            <a:ext cx="46799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352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49" y="1128689"/>
            <a:ext cx="8361819" cy="458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p:cNvSpPr>
            <a:spLocks noGrp="1"/>
          </p:cNvSpPr>
          <p:nvPr>
            <p:ph type="sldNum" sz="quarter" idx="11"/>
          </p:nvPr>
        </p:nvSpPr>
        <p:spPr/>
        <p:txBody>
          <a:bodyPr/>
          <a:lstStyle/>
          <a:p>
            <a:fld id="{26260F7D-63ED-4293-934C-26F690A0D24D}" type="slidenum">
              <a:rPr lang="en-US"/>
              <a:pPr/>
              <a:t>10</a:t>
            </a:fld>
            <a:endParaRPr lang="en-US"/>
          </a:p>
        </p:txBody>
      </p:sp>
      <p:sp>
        <p:nvSpPr>
          <p:cNvPr id="118787" name="Text Box 3"/>
          <p:cNvSpPr txBox="1">
            <a:spLocks noChangeArrowheads="1"/>
          </p:cNvSpPr>
          <p:nvPr/>
        </p:nvSpPr>
        <p:spPr bwMode="auto">
          <a:xfrm>
            <a:off x="2057400" y="5867400"/>
            <a:ext cx="6629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600"/>
              <a:t>(Sadraei et al., 2005. CD4+ Cell Counts and Opportunistic Protozoa in Indian HIV-Infected Patients. Parasitol Res 97: 270–273) </a:t>
            </a:r>
          </a:p>
        </p:txBody>
      </p:sp>
      <p:sp>
        <p:nvSpPr>
          <p:cNvPr id="118788" name="Oval 4"/>
          <p:cNvSpPr>
            <a:spLocks noChangeArrowheads="1"/>
          </p:cNvSpPr>
          <p:nvPr/>
        </p:nvSpPr>
        <p:spPr bwMode="auto">
          <a:xfrm>
            <a:off x="3986058" y="2133600"/>
            <a:ext cx="990600" cy="2819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0" name="Oval 6"/>
          <p:cNvSpPr>
            <a:spLocks noChangeArrowheads="1"/>
          </p:cNvSpPr>
          <p:nvPr/>
        </p:nvSpPr>
        <p:spPr bwMode="auto">
          <a:xfrm>
            <a:off x="6553200" y="3429000"/>
            <a:ext cx="2057400" cy="20574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1" name="Rectangle 7"/>
          <p:cNvSpPr>
            <a:spLocks noChangeArrowheads="1"/>
          </p:cNvSpPr>
          <p:nvPr/>
        </p:nvSpPr>
        <p:spPr bwMode="auto">
          <a:xfrm>
            <a:off x="381000" y="304800"/>
            <a:ext cx="1143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8792" name="Picture 8"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18793" name="Rectangle 9"/>
          <p:cNvSpPr>
            <a:spLocks noChangeArrowheads="1"/>
          </p:cNvSpPr>
          <p:nvPr/>
        </p:nvSpPr>
        <p:spPr bwMode="auto">
          <a:xfrm>
            <a:off x="685800" y="4343400"/>
            <a:ext cx="7620000" cy="381000"/>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12" y="600357"/>
            <a:ext cx="8993388" cy="49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241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1"/>
          </p:nvPr>
        </p:nvSpPr>
        <p:spPr/>
        <p:txBody>
          <a:bodyPr/>
          <a:lstStyle/>
          <a:p>
            <a:fld id="{E5ECED13-A597-4A34-9868-8D78FC7A8CAB}" type="slidenum">
              <a:rPr lang="en-US"/>
              <a:pPr/>
              <a:t>11</a:t>
            </a:fld>
            <a:endParaRPr lang="en-US"/>
          </a:p>
        </p:txBody>
      </p:sp>
      <p:sp>
        <p:nvSpPr>
          <p:cNvPr id="130054" name="Text Box 6"/>
          <p:cNvSpPr txBox="1">
            <a:spLocks noChangeArrowheads="1"/>
          </p:cNvSpPr>
          <p:nvPr/>
        </p:nvSpPr>
        <p:spPr bwMode="auto">
          <a:xfrm>
            <a:off x="3048000" y="1295400"/>
            <a:ext cx="3048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56" name="Rectangle 8"/>
          <p:cNvSpPr>
            <a:spLocks noChangeArrowheads="1"/>
          </p:cNvSpPr>
          <p:nvPr/>
        </p:nvSpPr>
        <p:spPr bwMode="auto">
          <a:xfrm>
            <a:off x="4267200" y="1447800"/>
            <a:ext cx="1600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57" name="Text Box 9"/>
          <p:cNvSpPr txBox="1">
            <a:spLocks noChangeArrowheads="1"/>
          </p:cNvSpPr>
          <p:nvPr/>
        </p:nvSpPr>
        <p:spPr bwMode="auto">
          <a:xfrm>
            <a:off x="7010400" y="23622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58" name="Text Box 10"/>
          <p:cNvSpPr txBox="1">
            <a:spLocks noChangeArrowheads="1"/>
          </p:cNvSpPr>
          <p:nvPr/>
        </p:nvSpPr>
        <p:spPr bwMode="auto">
          <a:xfrm>
            <a:off x="2209800" y="2362200"/>
            <a:ext cx="1219200"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59" name="Text Box 11"/>
          <p:cNvSpPr txBox="1">
            <a:spLocks noChangeArrowheads="1"/>
          </p:cNvSpPr>
          <p:nvPr/>
        </p:nvSpPr>
        <p:spPr bwMode="auto">
          <a:xfrm>
            <a:off x="2362200" y="2209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60" name="Text Box 12"/>
          <p:cNvSpPr txBox="1">
            <a:spLocks noChangeArrowheads="1"/>
          </p:cNvSpPr>
          <p:nvPr/>
        </p:nvSpPr>
        <p:spPr bwMode="auto">
          <a:xfrm>
            <a:off x="4572000" y="2286000"/>
            <a:ext cx="1752600" cy="284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61" name="Text Box 13"/>
          <p:cNvSpPr txBox="1">
            <a:spLocks noChangeArrowheads="1"/>
          </p:cNvSpPr>
          <p:nvPr/>
        </p:nvSpPr>
        <p:spPr bwMode="auto">
          <a:xfrm>
            <a:off x="7239000" y="2209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62" name="Text Box 14"/>
          <p:cNvSpPr txBox="1">
            <a:spLocks noChangeArrowheads="1"/>
          </p:cNvSpPr>
          <p:nvPr/>
        </p:nvSpPr>
        <p:spPr bwMode="auto">
          <a:xfrm>
            <a:off x="2286000" y="2590800"/>
            <a:ext cx="1143000" cy="284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64" name="Text Box 16"/>
          <p:cNvSpPr txBox="1">
            <a:spLocks noChangeArrowheads="1"/>
          </p:cNvSpPr>
          <p:nvPr/>
        </p:nvSpPr>
        <p:spPr bwMode="auto">
          <a:xfrm>
            <a:off x="7239000" y="2286000"/>
            <a:ext cx="1295400" cy="284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65" name="Text Box 17"/>
          <p:cNvSpPr txBox="1">
            <a:spLocks noChangeArrowheads="1"/>
          </p:cNvSpPr>
          <p:nvPr/>
        </p:nvSpPr>
        <p:spPr bwMode="auto">
          <a:xfrm>
            <a:off x="6096000" y="2286000"/>
            <a:ext cx="685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66" name="Text Box 18"/>
          <p:cNvSpPr txBox="1">
            <a:spLocks noChangeArrowheads="1"/>
          </p:cNvSpPr>
          <p:nvPr/>
        </p:nvSpPr>
        <p:spPr bwMode="auto">
          <a:xfrm>
            <a:off x="7696200" y="5029200"/>
            <a:ext cx="9144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p:txBody>
      </p:sp>
      <p:sp>
        <p:nvSpPr>
          <p:cNvPr id="130067" name="Text Box 19"/>
          <p:cNvSpPr txBox="1">
            <a:spLocks noChangeArrowheads="1"/>
          </p:cNvSpPr>
          <p:nvPr/>
        </p:nvSpPr>
        <p:spPr bwMode="auto">
          <a:xfrm>
            <a:off x="5867400" y="4343400"/>
            <a:ext cx="8382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p:txBody>
      </p:sp>
      <p:sp>
        <p:nvSpPr>
          <p:cNvPr id="130068" name="Text Box 20"/>
          <p:cNvSpPr txBox="1">
            <a:spLocks noChangeArrowheads="1"/>
          </p:cNvSpPr>
          <p:nvPr/>
        </p:nvSpPr>
        <p:spPr bwMode="auto">
          <a:xfrm>
            <a:off x="5257800" y="4953000"/>
            <a:ext cx="1066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0" name="Text Box 22"/>
          <p:cNvSpPr txBox="1">
            <a:spLocks noChangeArrowheads="1"/>
          </p:cNvSpPr>
          <p:nvPr/>
        </p:nvSpPr>
        <p:spPr bwMode="auto">
          <a:xfrm>
            <a:off x="5318125" y="5249863"/>
            <a:ext cx="85407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1" name="Text Box 23"/>
          <p:cNvSpPr txBox="1">
            <a:spLocks noChangeArrowheads="1"/>
          </p:cNvSpPr>
          <p:nvPr/>
        </p:nvSpPr>
        <p:spPr bwMode="auto">
          <a:xfrm>
            <a:off x="6248400" y="5021263"/>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2" name="Text Box 24"/>
          <p:cNvSpPr txBox="1">
            <a:spLocks noChangeArrowheads="1"/>
          </p:cNvSpPr>
          <p:nvPr/>
        </p:nvSpPr>
        <p:spPr bwMode="auto">
          <a:xfrm>
            <a:off x="5715000" y="3581400"/>
            <a:ext cx="914400" cy="1604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73" name="Text Box 25"/>
          <p:cNvSpPr txBox="1">
            <a:spLocks noChangeArrowheads="1"/>
          </p:cNvSpPr>
          <p:nvPr/>
        </p:nvSpPr>
        <p:spPr bwMode="auto">
          <a:xfrm>
            <a:off x="4191000" y="5257800"/>
            <a:ext cx="457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4" name="Text Box 26"/>
          <p:cNvSpPr txBox="1">
            <a:spLocks noChangeArrowheads="1"/>
          </p:cNvSpPr>
          <p:nvPr/>
        </p:nvSpPr>
        <p:spPr bwMode="auto">
          <a:xfrm>
            <a:off x="6324600" y="5029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5" name="Text Box 27"/>
          <p:cNvSpPr txBox="1">
            <a:spLocks noChangeArrowheads="1"/>
          </p:cNvSpPr>
          <p:nvPr/>
        </p:nvSpPr>
        <p:spPr bwMode="auto">
          <a:xfrm>
            <a:off x="3352800" y="5257800"/>
            <a:ext cx="304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6" name="Oval 28"/>
          <p:cNvSpPr>
            <a:spLocks noChangeArrowheads="1"/>
          </p:cNvSpPr>
          <p:nvPr/>
        </p:nvSpPr>
        <p:spPr bwMode="auto">
          <a:xfrm>
            <a:off x="6248400" y="5029200"/>
            <a:ext cx="609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78" name="Rectangle 30"/>
          <p:cNvSpPr>
            <a:spLocks noChangeArrowheads="1"/>
          </p:cNvSpPr>
          <p:nvPr/>
        </p:nvSpPr>
        <p:spPr bwMode="auto">
          <a:xfrm flipH="1">
            <a:off x="4114800" y="2743200"/>
            <a:ext cx="609600" cy="2057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81" name="Oval 33"/>
          <p:cNvSpPr>
            <a:spLocks noChangeArrowheads="1"/>
          </p:cNvSpPr>
          <p:nvPr/>
        </p:nvSpPr>
        <p:spPr bwMode="auto">
          <a:xfrm>
            <a:off x="3505200" y="3124200"/>
            <a:ext cx="152400" cy="3810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Text Box 5"/>
          <p:cNvSpPr txBox="1">
            <a:spLocks noChangeArrowheads="1"/>
          </p:cNvSpPr>
          <p:nvPr/>
        </p:nvSpPr>
        <p:spPr bwMode="auto">
          <a:xfrm>
            <a:off x="0" y="161835"/>
            <a:ext cx="9144000" cy="120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3600" b="1" dirty="0" smtClean="0">
                <a:solidFill>
                  <a:srgbClr val="000066"/>
                </a:solidFill>
              </a:rPr>
              <a:t>Taux de Mortalité sur 20 000 Adultes atteints par le HIV+ en Ouganda</a:t>
            </a:r>
            <a:endParaRPr lang="fr-FR" sz="3600" b="1" dirty="0">
              <a:solidFill>
                <a:srgbClr val="000066"/>
              </a:solidFill>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2" y="1214437"/>
            <a:ext cx="7458075"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5" name="Picture 7"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368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Arial" pitchFamily="34" charset="0"/>
                <a:cs typeface="Arial" pitchFamily="34" charset="0"/>
              </a:rPr>
              <a:t>Revue</a:t>
            </a:r>
            <a:endParaRPr lang="en-US"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itchFamily="34" charset="0"/>
              <a:buChar char="•"/>
            </a:pPr>
            <a:r>
              <a:rPr lang="fr-FR" sz="3600" dirty="0" smtClean="0">
                <a:latin typeface="Arial" pitchFamily="34" charset="0"/>
                <a:cs typeface="Arial" pitchFamily="34" charset="0"/>
              </a:rPr>
              <a:t>Discutez des raisons pour lesquelles les maladies diarrhéiques ont un impact significatif sur les populations vulnérables</a:t>
            </a:r>
            <a:endParaRPr lang="en-US" dirty="0"/>
          </a:p>
        </p:txBody>
      </p:sp>
      <p:pic>
        <p:nvPicPr>
          <p:cNvPr id="4" name="Picture 8"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52649"/>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795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solidFill>
                  <a:schemeClr val="tx2"/>
                </a:solidFill>
                <a:latin typeface="Arial" pitchFamily="34" charset="0"/>
                <a:cs typeface="Arial" pitchFamily="34" charset="0"/>
              </a:rPr>
              <a:t>Attente d’Apprentissage #2</a:t>
            </a:r>
            <a:endParaRPr lang="fr-FR"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itchFamily="34" charset="0"/>
              <a:buChar char="•"/>
            </a:pPr>
            <a:r>
              <a:rPr lang="fr-FR" sz="3600" dirty="0" smtClean="0">
                <a:latin typeface="Arial" pitchFamily="34" charset="0"/>
                <a:cs typeface="Arial" pitchFamily="34" charset="0"/>
              </a:rPr>
              <a:t>Importance de l’eau potable pour les populations vulnérables</a:t>
            </a:r>
            <a:endParaRPr lang="fr-FR" dirty="0"/>
          </a:p>
        </p:txBody>
      </p:sp>
      <p:pic>
        <p:nvPicPr>
          <p:cNvPr id="4" name="Picture 8"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 y="5891689"/>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52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fr-FR" dirty="0" smtClean="0"/>
              <a:t>Photos d’enfants avec des verres d’eau</a:t>
            </a:r>
            <a:endParaRPr lang="fr-FR" dirty="0"/>
          </a:p>
        </p:txBody>
      </p:sp>
      <p:pic>
        <p:nvPicPr>
          <p:cNvPr id="3" name="Picture 8" descr="CAWST Colour - no tex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180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1659C17D-E282-4CC9-A9DB-AD324DB3C364}" type="slidenum">
              <a:rPr lang="en-US"/>
              <a:pPr/>
              <a:t>15</a:t>
            </a:fld>
            <a:endParaRPr lang="en-US" dirty="0"/>
          </a:p>
        </p:txBody>
      </p:sp>
      <p:sp>
        <p:nvSpPr>
          <p:cNvPr id="22530" name="Rectangle 2"/>
          <p:cNvSpPr>
            <a:spLocks noGrp="1" noChangeArrowheads="1"/>
          </p:cNvSpPr>
          <p:nvPr>
            <p:ph type="title"/>
          </p:nvPr>
        </p:nvSpPr>
        <p:spPr/>
        <p:txBody>
          <a:bodyPr/>
          <a:lstStyle/>
          <a:p>
            <a:r>
              <a:rPr lang="fr-FR" b="1" dirty="0" smtClean="0">
                <a:solidFill>
                  <a:schemeClr val="tx2"/>
                </a:solidFill>
                <a:latin typeface="Arial" pitchFamily="34" charset="0"/>
                <a:cs typeface="Arial" pitchFamily="34" charset="0"/>
              </a:rPr>
              <a:t>Eau Salubre et PVVIH</a:t>
            </a:r>
            <a:endParaRPr lang="fr-FR" b="1" dirty="0">
              <a:solidFill>
                <a:schemeClr val="tx2"/>
              </a:solidFill>
              <a:latin typeface="Arial" pitchFamily="34" charset="0"/>
              <a:cs typeface="Arial" pitchFamily="34" charset="0"/>
            </a:endParaRPr>
          </a:p>
        </p:txBody>
      </p:sp>
      <p:sp>
        <p:nvSpPr>
          <p:cNvPr id="22531" name="Rectangle 3"/>
          <p:cNvSpPr>
            <a:spLocks noGrp="1" noChangeArrowheads="1"/>
          </p:cNvSpPr>
          <p:nvPr>
            <p:ph type="body" idx="1"/>
          </p:nvPr>
        </p:nvSpPr>
        <p:spPr>
          <a:ln/>
          <a:extLst>
            <a:ext uri="{91240B29-F687-4F45-9708-019B960494DF}">
              <a14:hiddenLine xmlns:a14="http://schemas.microsoft.com/office/drawing/2010/main" w="9525">
                <a:solidFill>
                  <a:srgbClr val="FF0000"/>
                </a:solidFill>
                <a:miter lim="800000"/>
                <a:headEnd/>
                <a:tailEnd/>
              </a14:hiddenLine>
            </a:ext>
          </a:extLst>
        </p:spPr>
        <p:txBody>
          <a:bodyPr/>
          <a:lstStyle/>
          <a:p>
            <a:pPr>
              <a:lnSpc>
                <a:spcPct val="90000"/>
              </a:lnSpc>
              <a:buFont typeface="Wingdings" pitchFamily="2" charset="2"/>
              <a:buNone/>
            </a:pPr>
            <a:r>
              <a:rPr lang="en-US" dirty="0"/>
              <a:t>   </a:t>
            </a:r>
            <a:endParaRPr lang="en-US" dirty="0" smtClean="0"/>
          </a:p>
          <a:p>
            <a:pPr>
              <a:lnSpc>
                <a:spcPct val="90000"/>
              </a:lnSpc>
              <a:buFont typeface="Wingdings" pitchFamily="2" charset="2"/>
              <a:buNone/>
            </a:pPr>
            <a:r>
              <a:rPr lang="fr-CH" dirty="0"/>
              <a:t> « Les patients séropositifs privés d’accès à une eau salubre sont menacés par différents agents pathogènes communs et opportunistes</a:t>
            </a:r>
            <a:r>
              <a:rPr lang="fr-CH" dirty="0" smtClean="0"/>
              <a:t>. »</a:t>
            </a:r>
            <a:r>
              <a:rPr lang="en-US" sz="1800" b="1" dirty="0" smtClean="0"/>
              <a:t>      </a:t>
            </a:r>
            <a:endParaRPr lang="en-US" sz="2000" b="1" dirty="0"/>
          </a:p>
        </p:txBody>
      </p:sp>
      <p:sp>
        <p:nvSpPr>
          <p:cNvPr id="22532" name="Text Box 4"/>
          <p:cNvSpPr txBox="1">
            <a:spLocks noChangeArrowheads="1"/>
          </p:cNvSpPr>
          <p:nvPr/>
        </p:nvSpPr>
        <p:spPr bwMode="auto">
          <a:xfrm>
            <a:off x="2286000" y="4191000"/>
            <a:ext cx="6248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600" dirty="0"/>
              <a:t>(Partners in Health, 2006. PIH Guide to the Community-Based Treatment of HIV in Resource-Poor Settings, Second Edition)</a:t>
            </a:r>
          </a:p>
        </p:txBody>
      </p:sp>
      <p:pic>
        <p:nvPicPr>
          <p:cNvPr id="22533"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499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E53D6495-63E6-4E56-914C-18C7A62A8CEA}" type="slidenum">
              <a:rPr lang="en-US"/>
              <a:pPr/>
              <a:t>16</a:t>
            </a:fld>
            <a:endParaRPr lang="en-US"/>
          </a:p>
        </p:txBody>
      </p:sp>
      <p:sp>
        <p:nvSpPr>
          <p:cNvPr id="30722" name="Rectangle 2"/>
          <p:cNvSpPr>
            <a:spLocks noGrp="1" noChangeArrowheads="1"/>
          </p:cNvSpPr>
          <p:nvPr>
            <p:ph type="title"/>
          </p:nvPr>
        </p:nvSpPr>
        <p:spPr/>
        <p:txBody>
          <a:bodyPr>
            <a:normAutofit/>
          </a:bodyPr>
          <a:lstStyle/>
          <a:p>
            <a:r>
              <a:rPr lang="fr-FR" b="1" dirty="0" smtClean="0">
                <a:solidFill>
                  <a:schemeClr val="tx2"/>
                </a:solidFill>
                <a:latin typeface="Arial" pitchFamily="34" charset="0"/>
                <a:cs typeface="Arial" pitchFamily="34" charset="0"/>
              </a:rPr>
              <a:t>Eau Potable &amp; Antirétroviraux </a:t>
            </a:r>
            <a:endParaRPr lang="fr-FR" dirty="0">
              <a:solidFill>
                <a:schemeClr val="tx2"/>
              </a:solidFill>
              <a:latin typeface="Arial" pitchFamily="34" charset="0"/>
              <a:cs typeface="Arial" pitchFamily="34" charset="0"/>
            </a:endParaRPr>
          </a:p>
        </p:txBody>
      </p:sp>
      <p:sp>
        <p:nvSpPr>
          <p:cNvPr id="30723" name="Rectangle 3"/>
          <p:cNvSpPr>
            <a:spLocks noGrp="1" noChangeArrowheads="1"/>
          </p:cNvSpPr>
          <p:nvPr>
            <p:ph type="body" idx="1"/>
          </p:nvPr>
        </p:nvSpPr>
        <p:spPr>
          <a:ln/>
          <a:extLst>
            <a:ext uri="{91240B29-F687-4F45-9708-019B960494DF}">
              <a14:hiddenLine xmlns:a14="http://schemas.microsoft.com/office/drawing/2010/main" w="9525">
                <a:solidFill>
                  <a:srgbClr val="FF0000"/>
                </a:solidFill>
                <a:miter lim="800000"/>
                <a:headEnd/>
                <a:tailEnd/>
              </a14:hiddenLine>
            </a:ext>
          </a:extLst>
        </p:spPr>
        <p:txBody>
          <a:bodyPr/>
          <a:lstStyle/>
          <a:p>
            <a:pPr>
              <a:lnSpc>
                <a:spcPct val="90000"/>
              </a:lnSpc>
              <a:buFont typeface="Wingdings" pitchFamily="2" charset="2"/>
              <a:buNone/>
            </a:pPr>
            <a:r>
              <a:rPr lang="en-US" dirty="0">
                <a:latin typeface="Swiss721BT-Light" charset="0"/>
              </a:rPr>
              <a:t>  </a:t>
            </a:r>
            <a:endParaRPr lang="en-US" dirty="0" smtClean="0">
              <a:latin typeface="Swiss721BT-Light" charset="0"/>
            </a:endParaRPr>
          </a:p>
          <a:p>
            <a:pPr>
              <a:lnSpc>
                <a:spcPct val="90000"/>
              </a:lnSpc>
              <a:buFont typeface="Wingdings" pitchFamily="2" charset="2"/>
              <a:buNone/>
            </a:pPr>
            <a:endParaRPr lang="en-US" dirty="0">
              <a:latin typeface="Swiss721BT-Light" charset="0"/>
            </a:endParaRPr>
          </a:p>
          <a:p>
            <a:pPr>
              <a:lnSpc>
                <a:spcPct val="90000"/>
              </a:lnSpc>
              <a:buFont typeface="Wingdings" pitchFamily="2" charset="2"/>
              <a:buNone/>
            </a:pPr>
            <a:r>
              <a:rPr lang="en-US" dirty="0" smtClean="0">
                <a:latin typeface="Swiss721BT-Light" charset="0"/>
              </a:rPr>
              <a:t> </a:t>
            </a:r>
            <a:r>
              <a:rPr lang="fr-CH" dirty="0" smtClean="0"/>
              <a:t>« Un </a:t>
            </a:r>
            <a:r>
              <a:rPr lang="fr-CH" dirty="0"/>
              <a:t>accès à une eau potable est </a:t>
            </a:r>
            <a:r>
              <a:rPr lang="fr-CH" dirty="0" smtClean="0"/>
              <a:t>essentiel aux PVVIH, </a:t>
            </a:r>
            <a:r>
              <a:rPr lang="fr-CH" dirty="0"/>
              <a:t>car elle permet aux patients de prendre leurs médicaments et d’éviter les maladies diarrhéiques qui limitent leur absorption</a:t>
            </a:r>
            <a:r>
              <a:rPr lang="fr-CH" dirty="0" smtClean="0"/>
              <a:t>. »</a:t>
            </a:r>
            <a:r>
              <a:rPr lang="en-US" sz="2800" dirty="0" smtClean="0"/>
              <a:t> </a:t>
            </a:r>
            <a:endParaRPr lang="en-US" sz="2800" dirty="0"/>
          </a:p>
        </p:txBody>
      </p:sp>
      <p:pic>
        <p:nvPicPr>
          <p:cNvPr id="30725" name="Picture 5"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91" y="5916931"/>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30726" name="Text Box 6"/>
          <p:cNvSpPr txBox="1">
            <a:spLocks noChangeArrowheads="1"/>
          </p:cNvSpPr>
          <p:nvPr/>
        </p:nvSpPr>
        <p:spPr bwMode="auto">
          <a:xfrm>
            <a:off x="2286000" y="5410200"/>
            <a:ext cx="64008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US" sz="1600" dirty="0" smtClean="0"/>
              <a:t>(OMS, </a:t>
            </a:r>
            <a:r>
              <a:rPr lang="en-US" sz="1600" dirty="0"/>
              <a:t>2008. Essential Prevention and Care Interventions for Adults and Adolescents Living with HIV in Resource-limited Settings)</a:t>
            </a:r>
          </a:p>
          <a:p>
            <a:pPr eaLnBrk="1" hangingPunct="1">
              <a:spcBef>
                <a:spcPct val="50000"/>
              </a:spcBef>
            </a:pPr>
            <a:endParaRPr lang="en-US" sz="1600" dirty="0"/>
          </a:p>
        </p:txBody>
      </p:sp>
    </p:spTree>
    <p:extLst>
      <p:ext uri="{BB962C8B-B14F-4D97-AF65-F5344CB8AC3E}">
        <p14:creationId xmlns:p14="http://schemas.microsoft.com/office/powerpoint/2010/main" val="1742879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1"/>
          </p:nvPr>
        </p:nvSpPr>
        <p:spPr/>
        <p:txBody>
          <a:bodyPr/>
          <a:lstStyle/>
          <a:p>
            <a:fld id="{0B6BC12C-005C-4FD5-BDC9-D5D4DF1FA798}" type="slidenum">
              <a:rPr lang="en-US"/>
              <a:pPr/>
              <a:t>17</a:t>
            </a:fld>
            <a:endParaRPr lang="en-US"/>
          </a:p>
        </p:txBody>
      </p:sp>
      <p:sp>
        <p:nvSpPr>
          <p:cNvPr id="81922" name="Rectangle 2"/>
          <p:cNvSpPr>
            <a:spLocks noGrp="1" noChangeArrowheads="1"/>
          </p:cNvSpPr>
          <p:nvPr>
            <p:ph type="title"/>
          </p:nvPr>
        </p:nvSpPr>
        <p:spPr/>
        <p:txBody>
          <a:bodyPr>
            <a:normAutofit fontScale="90000"/>
          </a:bodyPr>
          <a:lstStyle/>
          <a:p>
            <a:r>
              <a:rPr lang="fr-CH" b="1" dirty="0">
                <a:solidFill>
                  <a:schemeClr val="tx2"/>
                </a:solidFill>
                <a:latin typeface="Arial" pitchFamily="34" charset="0"/>
                <a:cs typeface="Arial" pitchFamily="34" charset="0"/>
              </a:rPr>
              <a:t>Diarrhée et Absorption des ARV</a:t>
            </a:r>
            <a:endParaRPr lang="en-US" b="1" dirty="0">
              <a:solidFill>
                <a:schemeClr val="tx2"/>
              </a:solidFill>
              <a:latin typeface="Arial" pitchFamily="34" charset="0"/>
              <a:cs typeface="Arial" pitchFamily="34" charset="0"/>
            </a:endParaRPr>
          </a:p>
        </p:txBody>
      </p:sp>
      <p:sp>
        <p:nvSpPr>
          <p:cNvPr id="81923" name="Rectangle 3"/>
          <p:cNvSpPr>
            <a:spLocks noGrp="1" noChangeArrowheads="1"/>
          </p:cNvSpPr>
          <p:nvPr>
            <p:ph type="body" idx="1"/>
          </p:nvPr>
        </p:nvSpPr>
        <p:spPr/>
        <p:txBody>
          <a:bodyPr/>
          <a:lstStyle/>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p:txBody>
      </p:sp>
      <p:sp>
        <p:nvSpPr>
          <p:cNvPr id="81925" name="Text Box 5"/>
          <p:cNvSpPr txBox="1">
            <a:spLocks noChangeArrowheads="1"/>
          </p:cNvSpPr>
          <p:nvPr/>
        </p:nvSpPr>
        <p:spPr bwMode="auto">
          <a:xfrm>
            <a:off x="2971800" y="5867400"/>
            <a:ext cx="57150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pPr>
            <a:r>
              <a:rPr lang="en-US" sz="1600"/>
              <a:t>(Brantley et al., 2003. British Journal of Infectious Diseases</a:t>
            </a:r>
          </a:p>
        </p:txBody>
      </p:sp>
      <p:sp>
        <p:nvSpPr>
          <p:cNvPr id="81926" name="Rectangle 6"/>
          <p:cNvSpPr>
            <a:spLocks noChangeArrowheads="1"/>
          </p:cNvSpPr>
          <p:nvPr/>
        </p:nvSpPr>
        <p:spPr bwMode="auto">
          <a:xfrm>
            <a:off x="5410200" y="5029200"/>
            <a:ext cx="13716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9" name="Rectangle 9"/>
          <p:cNvSpPr>
            <a:spLocks noChangeArrowheads="1"/>
          </p:cNvSpPr>
          <p:nvPr/>
        </p:nvSpPr>
        <p:spPr bwMode="auto">
          <a:xfrm>
            <a:off x="5562600" y="5181600"/>
            <a:ext cx="13716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0" name="Rectangle 10"/>
          <p:cNvSpPr>
            <a:spLocks noChangeArrowheads="1"/>
          </p:cNvSpPr>
          <p:nvPr/>
        </p:nvSpPr>
        <p:spPr bwMode="auto">
          <a:xfrm>
            <a:off x="3657600" y="1828800"/>
            <a:ext cx="13716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1933" name="Picture 13"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29312"/>
            <a:ext cx="1487487" cy="9286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484784"/>
            <a:ext cx="8429625"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697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Arial" pitchFamily="34" charset="0"/>
                <a:cs typeface="Arial" pitchFamily="34" charset="0"/>
              </a:rPr>
              <a:t>Revue</a:t>
            </a:r>
            <a:endParaRPr lang="en-US"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itchFamily="34" charset="0"/>
              <a:buChar char="•"/>
            </a:pPr>
            <a:r>
              <a:rPr lang="fr-FR" sz="3600" dirty="0" smtClean="0">
                <a:latin typeface="Arial" pitchFamily="34" charset="0"/>
                <a:cs typeface="Arial" pitchFamily="34" charset="0"/>
              </a:rPr>
              <a:t>Discutez de l’importance </a:t>
            </a:r>
            <a:r>
              <a:rPr lang="fr-FR" sz="3600" dirty="0">
                <a:latin typeface="Arial" pitchFamily="34" charset="0"/>
                <a:cs typeface="Arial" pitchFamily="34" charset="0"/>
              </a:rPr>
              <a:t>de l’eau potable pour les populations vulnérables</a:t>
            </a:r>
            <a:endParaRPr lang="fr-FR" sz="3600" dirty="0"/>
          </a:p>
          <a:p>
            <a:pPr algn="l"/>
            <a:endParaRPr lang="en-US" dirty="0"/>
          </a:p>
        </p:txBody>
      </p:sp>
      <p:pic>
        <p:nvPicPr>
          <p:cNvPr id="4" name="Picture 8"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759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solidFill>
                  <a:schemeClr val="tx2"/>
                </a:solidFill>
                <a:latin typeface="Arial" pitchFamily="34" charset="0"/>
                <a:cs typeface="Arial" pitchFamily="34" charset="0"/>
              </a:rPr>
              <a:t>Attente d’Apprentissage #3</a:t>
            </a:r>
            <a:endParaRPr lang="fr-FR"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itchFamily="34" charset="0"/>
              <a:buChar char="•"/>
            </a:pPr>
            <a:r>
              <a:rPr lang="fr-FR" sz="3600" dirty="0" smtClean="0">
                <a:latin typeface="Arial" pitchFamily="34" charset="0"/>
                <a:cs typeface="Arial" pitchFamily="34" charset="0"/>
              </a:rPr>
              <a:t>Importance de l’approche à barrières multiples pour les populations vulnérables</a:t>
            </a:r>
            <a:endParaRPr lang="fr-FR" sz="3600" dirty="0"/>
          </a:p>
        </p:txBody>
      </p:sp>
      <p:pic>
        <p:nvPicPr>
          <p:cNvPr id="4" name="Picture 8"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268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0D2DA95F-91D8-4019-B15A-ABDB7E812E73}" type="slidenum">
              <a:rPr lang="en-US"/>
              <a:pPr/>
              <a:t>2</a:t>
            </a:fld>
            <a:endParaRPr lang="en-US"/>
          </a:p>
        </p:txBody>
      </p:sp>
      <p:sp>
        <p:nvSpPr>
          <p:cNvPr id="106500" name="Rectangle 4"/>
          <p:cNvSpPr>
            <a:spLocks noGrp="1" noChangeArrowheads="1"/>
          </p:cNvSpPr>
          <p:nvPr>
            <p:ph type="title"/>
          </p:nvPr>
        </p:nvSpPr>
        <p:spPr>
          <a:xfrm>
            <a:off x="457200" y="1676400"/>
            <a:ext cx="8229600" cy="1371600"/>
          </a:xfrm>
        </p:spPr>
        <p:txBody>
          <a:bodyPr>
            <a:normAutofit/>
          </a:bodyPr>
          <a:lstStyle/>
          <a:p>
            <a:pPr algn="ctr"/>
            <a:r>
              <a:rPr lang="fr-FR" sz="4000" b="1" dirty="0" smtClean="0">
                <a:solidFill>
                  <a:schemeClr val="tx2"/>
                </a:solidFill>
                <a:latin typeface="Arial" pitchFamily="34" charset="0"/>
                <a:cs typeface="Arial" pitchFamily="34" charset="0"/>
              </a:rPr>
              <a:t>Traitement de l’Eau à Domicile pour les Populations Vulnérables</a:t>
            </a:r>
            <a:endParaRPr lang="fr-FR" sz="4000" b="1" dirty="0">
              <a:solidFill>
                <a:schemeClr val="tx2"/>
              </a:solidFill>
              <a:latin typeface="Arial" pitchFamily="34" charset="0"/>
              <a:cs typeface="Arial" pitchFamily="34" charset="0"/>
            </a:endParaRPr>
          </a:p>
        </p:txBody>
      </p:sp>
      <p:pic>
        <p:nvPicPr>
          <p:cNvPr id="106501" name="Picture 5" descr="CAWST Colo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
        <p:nvSpPr>
          <p:cNvPr id="106502" name="Rectangle 6"/>
          <p:cNvSpPr>
            <a:spLocks noChangeArrowheads="1"/>
          </p:cNvSpPr>
          <p:nvPr/>
        </p:nvSpPr>
        <p:spPr bwMode="auto">
          <a:xfrm>
            <a:off x="1371600" y="32766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Clr>
                <a:schemeClr val="bg2"/>
              </a:buClr>
              <a:buSzPct val="75000"/>
              <a:buFont typeface="Wingdings" pitchFamily="2" charset="2"/>
              <a:buNone/>
            </a:pPr>
            <a:endParaRPr lang="en-US" sz="3000" b="1">
              <a:solidFill>
                <a:schemeClr val="accent2"/>
              </a:solidFill>
            </a:endParaRPr>
          </a:p>
        </p:txBody>
      </p:sp>
    </p:spTree>
    <p:extLst>
      <p:ext uri="{BB962C8B-B14F-4D97-AF65-F5344CB8AC3E}">
        <p14:creationId xmlns:p14="http://schemas.microsoft.com/office/powerpoint/2010/main" val="1987060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0" y="274638"/>
            <a:ext cx="9144000" cy="1143000"/>
          </a:xfrm>
        </p:spPr>
        <p:txBody>
          <a:bodyPr>
            <a:normAutofit fontScale="90000"/>
          </a:bodyPr>
          <a:lstStyle/>
          <a:p>
            <a:r>
              <a:rPr lang="fr-FR" sz="4000" b="1" dirty="0" smtClean="0">
                <a:solidFill>
                  <a:schemeClr val="tx2"/>
                </a:solidFill>
                <a:latin typeface="Arial" pitchFamily="34" charset="0"/>
                <a:cs typeface="Arial" pitchFamily="34" charset="0"/>
              </a:rPr>
              <a:t>Approche à Barrières Multiples pour l’Eau Potable</a:t>
            </a:r>
          </a:p>
        </p:txBody>
      </p:sp>
      <p:sp>
        <p:nvSpPr>
          <p:cNvPr id="22" name="Rectangle 2"/>
          <p:cNvSpPr txBox="1">
            <a:spLocks noChangeArrowheads="1"/>
          </p:cNvSpPr>
          <p:nvPr/>
        </p:nvSpPr>
        <p:spPr bwMode="auto">
          <a:xfrm>
            <a:off x="1219200" y="5791200"/>
            <a:ext cx="74676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fr-CH" sz="3200" i="1" dirty="0">
                <a:solidFill>
                  <a:schemeClr val="tx2"/>
                </a:solidFill>
              </a:rPr>
              <a:t>Chaque étape du processus réduit davantage les risques pour la santé.</a:t>
            </a:r>
          </a:p>
        </p:txBody>
      </p:sp>
      <p:pic>
        <p:nvPicPr>
          <p:cNvPr id="23"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082" y="3268979"/>
            <a:ext cx="2173819" cy="1905000"/>
          </a:xfrm>
          <a:prstGeom prst="rect">
            <a:avLst/>
          </a:prstGeom>
          <a:noFill/>
          <a:ln>
            <a:noFill/>
          </a:ln>
        </p:spPr>
      </p:pic>
      <p:pic>
        <p:nvPicPr>
          <p:cNvPr id="25" name="Picture 2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2901" y="3421379"/>
            <a:ext cx="919480" cy="1075055"/>
          </a:xfrm>
          <a:prstGeom prst="rect">
            <a:avLst/>
          </a:prstGeom>
          <a:noFill/>
          <a:ln>
            <a:noFill/>
          </a:ln>
        </p:spPr>
      </p:pic>
      <p:pic>
        <p:nvPicPr>
          <p:cNvPr id="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7959" y="3268979"/>
            <a:ext cx="9144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Version 10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3412" y="2971800"/>
            <a:ext cx="1077529" cy="251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p:nvPr/>
        </p:nvPicPr>
        <p:blipFill>
          <a:blip r:embed="rId8" cstate="print">
            <a:extLst>
              <a:ext uri="{28A0092B-C50C-407E-A947-70E740481C1C}">
                <a14:useLocalDpi xmlns:a14="http://schemas.microsoft.com/office/drawing/2010/main" val="0"/>
              </a:ext>
            </a:extLst>
          </a:blip>
          <a:stretch>
            <a:fillRect/>
          </a:stretch>
        </p:blipFill>
        <p:spPr>
          <a:xfrm>
            <a:off x="7493152" y="3268979"/>
            <a:ext cx="1346047" cy="1227455"/>
          </a:xfrm>
          <a:prstGeom prst="rect">
            <a:avLst/>
          </a:prstGeom>
        </p:spPr>
      </p:pic>
      <p:pic>
        <p:nvPicPr>
          <p:cNvPr id="28"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251" y="1343025"/>
            <a:ext cx="87058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500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lide(fromBottom)">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1"/>
          </p:nvPr>
        </p:nvSpPr>
        <p:spPr/>
        <p:txBody>
          <a:bodyPr/>
          <a:lstStyle/>
          <a:p>
            <a:fld id="{FB9763F2-E4B8-43BD-8568-CDF1BFA011D1}" type="slidenum">
              <a:rPr lang="en-US"/>
              <a:pPr/>
              <a:t>21</a:t>
            </a:fld>
            <a:endParaRPr lang="en-US"/>
          </a:p>
        </p:txBody>
      </p:sp>
      <p:sp>
        <p:nvSpPr>
          <p:cNvPr id="120834" name="Rectangle 2"/>
          <p:cNvSpPr>
            <a:spLocks noGrp="1" noChangeArrowheads="1"/>
          </p:cNvSpPr>
          <p:nvPr>
            <p:ph type="title"/>
          </p:nvPr>
        </p:nvSpPr>
        <p:spPr>
          <a:xfrm>
            <a:off x="0" y="152400"/>
            <a:ext cx="9144000" cy="1371600"/>
          </a:xfrm>
        </p:spPr>
        <p:txBody>
          <a:bodyPr>
            <a:normAutofit fontScale="90000"/>
          </a:bodyPr>
          <a:lstStyle/>
          <a:p>
            <a:r>
              <a:rPr lang="en-US" b="1" dirty="0" smtClean="0">
                <a:solidFill>
                  <a:schemeClr val="bg2"/>
                </a:solidFill>
              </a:rPr>
              <a:t> </a:t>
            </a:r>
            <a:r>
              <a:rPr lang="fr-FR" b="1" dirty="0">
                <a:solidFill>
                  <a:schemeClr val="bg2"/>
                </a:solidFill>
              </a:rPr>
              <a:t> </a:t>
            </a:r>
            <a:r>
              <a:rPr lang="fr-FR" b="1" dirty="0">
                <a:solidFill>
                  <a:schemeClr val="tx2"/>
                </a:solidFill>
                <a:latin typeface="Arial" pitchFamily="34" charset="0"/>
                <a:cs typeface="Arial" pitchFamily="34" charset="0"/>
              </a:rPr>
              <a:t>Résistance des Agents Pathogènes au </a:t>
            </a:r>
            <a:r>
              <a:rPr lang="fr-FR" b="1" dirty="0" smtClean="0">
                <a:solidFill>
                  <a:schemeClr val="tx2"/>
                </a:solidFill>
                <a:latin typeface="Arial" pitchFamily="34" charset="0"/>
                <a:cs typeface="Arial" pitchFamily="34" charset="0"/>
              </a:rPr>
              <a:t>Chlore</a:t>
            </a:r>
            <a:endParaRPr lang="en-US" b="1" dirty="0">
              <a:solidFill>
                <a:schemeClr val="tx2"/>
              </a:solidFill>
              <a:latin typeface="Arial" pitchFamily="34" charset="0"/>
              <a:cs typeface="Arial" pitchFamily="34" charset="0"/>
            </a:endParaRPr>
          </a:p>
        </p:txBody>
      </p:sp>
      <p:sp>
        <p:nvSpPr>
          <p:cNvPr id="120836" name="AutoShape 4"/>
          <p:cNvSpPr>
            <a:spLocks noChangeArrowheads="1"/>
          </p:cNvSpPr>
          <p:nvPr/>
        </p:nvSpPr>
        <p:spPr bwMode="auto">
          <a:xfrm>
            <a:off x="5046663" y="2362200"/>
            <a:ext cx="338137" cy="2895600"/>
          </a:xfrm>
          <a:prstGeom prst="downArrow">
            <a:avLst>
              <a:gd name="adj1" fmla="val 50000"/>
              <a:gd name="adj2" fmla="val 21408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7" name="Text Box 5"/>
          <p:cNvSpPr txBox="1">
            <a:spLocks noChangeArrowheads="1"/>
          </p:cNvSpPr>
          <p:nvPr/>
        </p:nvSpPr>
        <p:spPr bwMode="auto">
          <a:xfrm>
            <a:off x="4546600" y="1752600"/>
            <a:ext cx="1676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600" b="1" dirty="0" smtClean="0">
                <a:latin typeface="Arial Narrow" pitchFamily="34" charset="0"/>
              </a:rPr>
              <a:t>Minimum</a:t>
            </a:r>
            <a:endParaRPr lang="en-US" sz="2400" dirty="0">
              <a:latin typeface="Times New Roman" pitchFamily="18" charset="0"/>
            </a:endParaRPr>
          </a:p>
        </p:txBody>
      </p:sp>
      <p:sp>
        <p:nvSpPr>
          <p:cNvPr id="120838" name="Text Box 6"/>
          <p:cNvSpPr txBox="1">
            <a:spLocks noChangeArrowheads="1"/>
          </p:cNvSpPr>
          <p:nvPr/>
        </p:nvSpPr>
        <p:spPr bwMode="auto">
          <a:xfrm>
            <a:off x="4546600" y="5334000"/>
            <a:ext cx="1676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600" b="1" dirty="0" smtClean="0">
                <a:latin typeface="Arial Narrow" pitchFamily="34" charset="0"/>
              </a:rPr>
              <a:t>Maximum</a:t>
            </a:r>
            <a:endParaRPr lang="en-US" sz="2600" b="1" dirty="0">
              <a:latin typeface="Arial Narrow" pitchFamily="34" charset="0"/>
            </a:endParaRPr>
          </a:p>
        </p:txBody>
      </p:sp>
      <p:sp>
        <p:nvSpPr>
          <p:cNvPr id="120839" name="Text Box 7"/>
          <p:cNvSpPr txBox="1">
            <a:spLocks noChangeArrowheads="1"/>
          </p:cNvSpPr>
          <p:nvPr/>
        </p:nvSpPr>
        <p:spPr bwMode="auto">
          <a:xfrm>
            <a:off x="5105400" y="6172200"/>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a:t> (</a:t>
            </a:r>
            <a:r>
              <a:rPr lang="en-US" sz="1600"/>
              <a:t>Adapted from Sobsey, UNC)</a:t>
            </a:r>
          </a:p>
        </p:txBody>
      </p:sp>
      <p:pic>
        <p:nvPicPr>
          <p:cNvPr id="120840" name="Picture 8"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txBox="1">
            <a:spLocks noChangeArrowheads="1"/>
          </p:cNvSpPr>
          <p:nvPr/>
        </p:nvSpPr>
        <p:spPr>
          <a:xfrm>
            <a:off x="473075" y="1481931"/>
            <a:ext cx="8229600" cy="4525963"/>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fr-FR" sz="2800" dirty="0" smtClean="0"/>
              <a:t>Plupart des bactéries</a:t>
            </a:r>
          </a:p>
          <a:p>
            <a:pPr>
              <a:lnSpc>
                <a:spcPct val="90000"/>
              </a:lnSpc>
              <a:buFont typeface="Wingdings" pitchFamily="2" charset="2"/>
              <a:buNone/>
            </a:pPr>
            <a:r>
              <a:rPr lang="fr-FR" sz="2800" dirty="0" smtClean="0"/>
              <a:t>		</a:t>
            </a:r>
          </a:p>
          <a:p>
            <a:pPr>
              <a:lnSpc>
                <a:spcPct val="90000"/>
              </a:lnSpc>
            </a:pPr>
            <a:r>
              <a:rPr lang="fr-FR" sz="2800" dirty="0" smtClean="0"/>
              <a:t>Virus     </a:t>
            </a:r>
          </a:p>
          <a:p>
            <a:pPr>
              <a:lnSpc>
                <a:spcPct val="90000"/>
              </a:lnSpc>
              <a:buFont typeface="Wingdings" pitchFamily="2" charset="2"/>
              <a:buNone/>
            </a:pPr>
            <a:endParaRPr lang="fr-FR" sz="2800" dirty="0" smtClean="0"/>
          </a:p>
          <a:p>
            <a:pPr>
              <a:lnSpc>
                <a:spcPct val="90000"/>
              </a:lnSpc>
            </a:pPr>
            <a:r>
              <a:rPr lang="fr-FR" sz="2800" dirty="0" smtClean="0"/>
              <a:t>Mycobactéries</a:t>
            </a:r>
          </a:p>
          <a:p>
            <a:pPr>
              <a:lnSpc>
                <a:spcPct val="90000"/>
              </a:lnSpc>
            </a:pPr>
            <a:r>
              <a:rPr lang="fr-FR" sz="2800" dirty="0" smtClean="0"/>
              <a:t>Protozoaires</a:t>
            </a:r>
          </a:p>
          <a:p>
            <a:pPr lvl="1">
              <a:lnSpc>
                <a:spcPct val="90000"/>
              </a:lnSpc>
            </a:pPr>
            <a:r>
              <a:rPr lang="fr-FR" i="1" dirty="0" smtClean="0"/>
              <a:t>Giardia </a:t>
            </a:r>
            <a:r>
              <a:rPr lang="fr-FR" dirty="0" smtClean="0"/>
              <a:t>						</a:t>
            </a:r>
            <a:endParaRPr lang="fr-FR" i="1" dirty="0" smtClean="0"/>
          </a:p>
          <a:p>
            <a:pPr lvl="1">
              <a:lnSpc>
                <a:spcPct val="90000"/>
              </a:lnSpc>
            </a:pPr>
            <a:r>
              <a:rPr lang="fr-FR" i="1" dirty="0" smtClean="0"/>
              <a:t>Cryptosporidium</a:t>
            </a:r>
            <a:endParaRPr lang="fr-FR" i="1" dirty="0"/>
          </a:p>
        </p:txBody>
      </p:sp>
    </p:spTree>
    <p:extLst>
      <p:ext uri="{BB962C8B-B14F-4D97-AF65-F5344CB8AC3E}">
        <p14:creationId xmlns:p14="http://schemas.microsoft.com/office/powerpoint/2010/main" val="25243866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b="1" dirty="0" smtClean="0">
                <a:solidFill>
                  <a:schemeClr val="tx2"/>
                </a:solidFill>
              </a:rPr>
              <a:t>Cryptosporidium</a:t>
            </a:r>
          </a:p>
        </p:txBody>
      </p:sp>
      <p:pic>
        <p:nvPicPr>
          <p:cNvPr id="34820" name="Picture 6" descr="cryptosporidiosi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350963"/>
            <a:ext cx="4084638" cy="42878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21" name="TextBox 7"/>
          <p:cNvSpPr txBox="1">
            <a:spLocks noChangeArrowheads="1"/>
          </p:cNvSpPr>
          <p:nvPr/>
        </p:nvSpPr>
        <p:spPr bwMode="auto">
          <a:xfrm>
            <a:off x="5029200" y="57150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examiner.com</a:t>
            </a:r>
          </a:p>
        </p:txBody>
      </p:sp>
      <p:pic>
        <p:nvPicPr>
          <p:cNvPr id="34822" name="Picture 9" descr="cryptosporidios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2276475"/>
            <a:ext cx="32861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7"/>
          <p:cNvSpPr txBox="1">
            <a:spLocks noChangeArrowheads="1"/>
          </p:cNvSpPr>
          <p:nvPr/>
        </p:nvSpPr>
        <p:spPr bwMode="auto">
          <a:xfrm>
            <a:off x="1331913" y="4221163"/>
            <a:ext cx="1871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ecdc.europa.eu</a:t>
            </a:r>
          </a:p>
        </p:txBody>
      </p:sp>
      <p:pic>
        <p:nvPicPr>
          <p:cNvPr id="8" name="Picture 4" descr="CAWST Colour - no tex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730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1"/>
          </p:nvPr>
        </p:nvSpPr>
        <p:spPr/>
        <p:txBody>
          <a:bodyPr/>
          <a:lstStyle/>
          <a:p>
            <a:fld id="{1A6BDAE8-A8DB-4F6D-B239-C558DE108200}" type="slidenum">
              <a:rPr lang="en-US"/>
              <a:pPr/>
              <a:t>23</a:t>
            </a:fld>
            <a:endParaRPr lang="en-US"/>
          </a:p>
        </p:txBody>
      </p:sp>
      <p:sp>
        <p:nvSpPr>
          <p:cNvPr id="139266" name="Rectangle 2"/>
          <p:cNvSpPr>
            <a:spLocks noGrp="1" noChangeArrowheads="1"/>
          </p:cNvSpPr>
          <p:nvPr>
            <p:ph type="title"/>
          </p:nvPr>
        </p:nvSpPr>
        <p:spPr>
          <a:xfrm>
            <a:off x="0" y="0"/>
            <a:ext cx="9144000" cy="1828800"/>
          </a:xfrm>
        </p:spPr>
        <p:txBody>
          <a:bodyPr/>
          <a:lstStyle/>
          <a:p>
            <a:pPr>
              <a:tabLst>
                <a:tab pos="8912225" algn="l"/>
              </a:tabLst>
            </a:pPr>
            <a:r>
              <a:rPr lang="fr-CH" sz="2800" b="1" dirty="0">
                <a:solidFill>
                  <a:schemeClr val="tx2"/>
                </a:solidFill>
                <a:latin typeface="Arial" pitchFamily="34" charset="0"/>
                <a:cs typeface="Arial" pitchFamily="34" charset="0"/>
              </a:rPr>
              <a:t>% de Survie des Patients atteints du SIDA et de Cryptosporidium</a:t>
            </a:r>
            <a:endParaRPr lang="en-US" sz="2800" b="1" i="1" dirty="0">
              <a:solidFill>
                <a:schemeClr val="tx2"/>
              </a:solidFill>
              <a:latin typeface="Arial" pitchFamily="34" charset="0"/>
              <a:cs typeface="Arial" pitchFamily="34" charset="0"/>
            </a:endParaRPr>
          </a:p>
        </p:txBody>
      </p:sp>
      <p:pic>
        <p:nvPicPr>
          <p:cNvPr id="139267" name="Picture 3"/>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t="5324" b="10648"/>
          <a:stretch>
            <a:fillRect/>
          </a:stretch>
        </p:blipFill>
        <p:spPr>
          <a:xfrm>
            <a:off x="152400" y="1295400"/>
            <a:ext cx="8991600" cy="4648200"/>
          </a:xfrm>
          <a:noFill/>
          <a:ln w="38100">
            <a:solidFill>
              <a:schemeClr val="tx1"/>
            </a:solidFill>
            <a:miter lim="800000"/>
            <a:headEnd/>
            <a:tailEnd/>
          </a:ln>
        </p:spPr>
      </p:pic>
      <p:pic>
        <p:nvPicPr>
          <p:cNvPr id="139268"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39269" name="Text Box 5"/>
          <p:cNvSpPr txBox="1">
            <a:spLocks noChangeArrowheads="1"/>
          </p:cNvSpPr>
          <p:nvPr/>
        </p:nvSpPr>
        <p:spPr bwMode="auto">
          <a:xfrm>
            <a:off x="2362200" y="4343400"/>
            <a:ext cx="19812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fr-FR" dirty="0" smtClean="0"/>
              <a:t>Avec </a:t>
            </a:r>
            <a:r>
              <a:rPr lang="fr-FR" dirty="0" err="1" smtClean="0"/>
              <a:t>Cryptosporidiose</a:t>
            </a:r>
            <a:endParaRPr lang="fr-FR" dirty="0" smtClean="0"/>
          </a:p>
          <a:p>
            <a:pPr eaLnBrk="1" hangingPunct="1">
              <a:spcBef>
                <a:spcPct val="50000"/>
              </a:spcBef>
            </a:pPr>
            <a:endParaRPr lang="fr-FR" dirty="0"/>
          </a:p>
        </p:txBody>
      </p:sp>
      <p:sp>
        <p:nvSpPr>
          <p:cNvPr id="139270" name="Text Box 6"/>
          <p:cNvSpPr txBox="1">
            <a:spLocks noChangeArrowheads="1"/>
          </p:cNvSpPr>
          <p:nvPr/>
        </p:nvSpPr>
        <p:spPr bwMode="auto">
          <a:xfrm>
            <a:off x="6629400" y="6248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(Colford et al.)</a:t>
            </a:r>
          </a:p>
        </p:txBody>
      </p:sp>
      <p:sp>
        <p:nvSpPr>
          <p:cNvPr id="139271" name="Line 7"/>
          <p:cNvSpPr>
            <a:spLocks noChangeShapeType="1"/>
          </p:cNvSpPr>
          <p:nvPr/>
        </p:nvSpPr>
        <p:spPr bwMode="auto">
          <a:xfrm>
            <a:off x="-152400" y="49530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2" name="Text Box 8"/>
          <p:cNvSpPr txBox="1">
            <a:spLocks noChangeArrowheads="1"/>
          </p:cNvSpPr>
          <p:nvPr/>
        </p:nvSpPr>
        <p:spPr bwMode="auto">
          <a:xfrm>
            <a:off x="4572000" y="1752600"/>
            <a:ext cx="2895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fr-FR" dirty="0" smtClean="0"/>
              <a:t>Sans </a:t>
            </a:r>
            <a:r>
              <a:rPr lang="fr-FR" dirty="0" err="1" smtClean="0"/>
              <a:t>Cryptosporidiose</a:t>
            </a:r>
            <a:r>
              <a:rPr lang="fr-FR" dirty="0" smtClean="0"/>
              <a:t> </a:t>
            </a:r>
          </a:p>
          <a:p>
            <a:pPr>
              <a:spcBef>
                <a:spcPct val="50000"/>
              </a:spcBef>
            </a:pPr>
            <a:endParaRPr lang="en-US" dirty="0"/>
          </a:p>
        </p:txBody>
      </p:sp>
      <p:sp>
        <p:nvSpPr>
          <p:cNvPr id="139275" name="Line 11"/>
          <p:cNvSpPr>
            <a:spLocks noChangeShapeType="1"/>
          </p:cNvSpPr>
          <p:nvPr/>
        </p:nvSpPr>
        <p:spPr bwMode="auto">
          <a:xfrm flipV="1">
            <a:off x="4191000" y="4419600"/>
            <a:ext cx="609600" cy="3048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6" name="Line 12"/>
          <p:cNvSpPr>
            <a:spLocks noChangeShapeType="1"/>
          </p:cNvSpPr>
          <p:nvPr/>
        </p:nvSpPr>
        <p:spPr bwMode="auto">
          <a:xfrm flipH="1">
            <a:off x="4876800" y="2209800"/>
            <a:ext cx="381000" cy="129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76773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Arial" pitchFamily="34" charset="0"/>
                <a:cs typeface="Arial" pitchFamily="34" charset="0"/>
              </a:rPr>
              <a:t>Revue</a:t>
            </a:r>
            <a:endParaRPr lang="en-US"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3581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itchFamily="34" charset="0"/>
              <a:buChar char="•"/>
            </a:pPr>
            <a:r>
              <a:rPr lang="fr-FR" sz="3600" dirty="0">
                <a:latin typeface="Arial" pitchFamily="34" charset="0"/>
                <a:cs typeface="Arial" pitchFamily="34" charset="0"/>
              </a:rPr>
              <a:t>Discutez </a:t>
            </a:r>
            <a:r>
              <a:rPr lang="fr-FR" sz="3600" dirty="0" smtClean="0">
                <a:latin typeface="Arial" pitchFamily="34" charset="0"/>
                <a:cs typeface="Arial" pitchFamily="34" charset="0"/>
              </a:rPr>
              <a:t>des raisons pour lesquelles l’approche à barrières multiples est si importante pour les </a:t>
            </a:r>
            <a:r>
              <a:rPr lang="fr-FR" sz="3600" dirty="0">
                <a:latin typeface="Arial" pitchFamily="34" charset="0"/>
                <a:cs typeface="Arial" pitchFamily="34" charset="0"/>
              </a:rPr>
              <a:t>populations </a:t>
            </a:r>
            <a:r>
              <a:rPr lang="fr-FR" sz="3600" dirty="0" smtClean="0">
                <a:latin typeface="Arial" pitchFamily="34" charset="0"/>
                <a:cs typeface="Arial" pitchFamily="34" charset="0"/>
              </a:rPr>
              <a:t>vulnérables</a:t>
            </a:r>
            <a:endParaRPr lang="fr-FR" sz="3600" dirty="0"/>
          </a:p>
        </p:txBody>
      </p:sp>
      <p:pic>
        <p:nvPicPr>
          <p:cNvPr id="4" name="Picture 8"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411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solidFill>
                  <a:schemeClr val="tx2"/>
                </a:solidFill>
                <a:latin typeface="Arial" pitchFamily="34" charset="0"/>
                <a:cs typeface="Arial" pitchFamily="34" charset="0"/>
              </a:rPr>
              <a:t>Attentes d’Apprentissage</a:t>
            </a:r>
            <a:endParaRPr lang="fr-FR"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42950" indent="-742950" algn="l">
              <a:buAutoNum type="arabicPeriod"/>
            </a:pPr>
            <a:r>
              <a:rPr lang="fr-CH" sz="3600" dirty="0">
                <a:latin typeface="Arial" pitchFamily="34" charset="0"/>
                <a:cs typeface="Arial" pitchFamily="34" charset="0"/>
              </a:rPr>
              <a:t>Impact des maladies diarrhéiques sur les populations vulnérables</a:t>
            </a:r>
          </a:p>
          <a:p>
            <a:pPr marL="742950" indent="-742950" algn="l">
              <a:buAutoNum type="arabicPeriod"/>
            </a:pPr>
            <a:r>
              <a:rPr lang="fr-CH" sz="3600" dirty="0" smtClean="0">
                <a:latin typeface="Arial" pitchFamily="34" charset="0"/>
                <a:cs typeface="Arial" pitchFamily="34" charset="0"/>
              </a:rPr>
              <a:t>Importance </a:t>
            </a:r>
            <a:r>
              <a:rPr lang="fr-CH" sz="3600" dirty="0">
                <a:latin typeface="Arial" pitchFamily="34" charset="0"/>
                <a:cs typeface="Arial" pitchFamily="34" charset="0"/>
              </a:rPr>
              <a:t>de l’eau salubre pour les populations vulnérables</a:t>
            </a:r>
          </a:p>
          <a:p>
            <a:pPr marL="742950" indent="-742950" algn="l">
              <a:buAutoNum type="arabicPeriod"/>
            </a:pPr>
            <a:r>
              <a:rPr lang="fr-CH" sz="3600" dirty="0" smtClean="0">
                <a:latin typeface="Arial" pitchFamily="34" charset="0"/>
                <a:cs typeface="Arial" pitchFamily="34" charset="0"/>
              </a:rPr>
              <a:t>Importance </a:t>
            </a:r>
            <a:r>
              <a:rPr lang="fr-CH" sz="3600" dirty="0">
                <a:latin typeface="Arial" pitchFamily="34" charset="0"/>
                <a:cs typeface="Arial" pitchFamily="34" charset="0"/>
              </a:rPr>
              <a:t>de l’approche à barrières multiples pour les populations vulnérables</a:t>
            </a:r>
          </a:p>
          <a:p>
            <a:pPr marL="742950" indent="-742950" algn="l">
              <a:buAutoNum type="arabicPeriod"/>
            </a:pPr>
            <a:endParaRPr lang="fr-CH" sz="3600" dirty="0">
              <a:latin typeface="Arial" pitchFamily="34" charset="0"/>
              <a:cs typeface="Arial" pitchFamily="34" charset="0"/>
            </a:endParaRPr>
          </a:p>
        </p:txBody>
      </p:sp>
      <p:pic>
        <p:nvPicPr>
          <p:cNvPr id="4" name="Picture 8"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825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2"/>
                </a:solidFill>
                <a:latin typeface="Arial" pitchFamily="34" charset="0"/>
                <a:cs typeface="Arial" pitchFamily="34" charset="0"/>
              </a:rPr>
              <a:t>Des Questions?</a:t>
            </a:r>
            <a:endParaRPr lang="en-US" b="1" dirty="0">
              <a:solidFill>
                <a:schemeClr val="tx2"/>
              </a:solidFill>
              <a:latin typeface="Arial" pitchFamily="34" charset="0"/>
              <a:cs typeface="Arial" pitchFamily="34" charset="0"/>
            </a:endParaRPr>
          </a:p>
        </p:txBody>
      </p:sp>
      <p:pic>
        <p:nvPicPr>
          <p:cNvPr id="4" name="Picture 8"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717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solidFill>
                  <a:schemeClr val="tx2"/>
                </a:solidFill>
                <a:latin typeface="Arial" pitchFamily="34" charset="0"/>
                <a:cs typeface="Arial" pitchFamily="34" charset="0"/>
              </a:rPr>
              <a:t>Attentes d’Apprentissage</a:t>
            </a:r>
            <a:endParaRPr lang="fr-FR"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42950" indent="-742950" algn="l">
              <a:buAutoNum type="arabicPeriod"/>
            </a:pPr>
            <a:r>
              <a:rPr lang="fr-FR" sz="3600" dirty="0" smtClean="0">
                <a:latin typeface="Arial" pitchFamily="34" charset="0"/>
                <a:cs typeface="Arial" pitchFamily="34" charset="0"/>
              </a:rPr>
              <a:t>Impact des maladies diarrhéiques sur les populations vulnérables</a:t>
            </a:r>
          </a:p>
          <a:p>
            <a:pPr marL="742950" indent="-742950" algn="l">
              <a:buAutoNum type="arabicPeriod"/>
            </a:pPr>
            <a:endParaRPr lang="fr-FR" sz="3600" dirty="0" smtClean="0">
              <a:latin typeface="Arial" pitchFamily="34" charset="0"/>
              <a:cs typeface="Arial" pitchFamily="34" charset="0"/>
            </a:endParaRPr>
          </a:p>
          <a:p>
            <a:pPr marL="742950" indent="-742950" algn="l">
              <a:buAutoNum type="arabicPeriod"/>
            </a:pPr>
            <a:r>
              <a:rPr lang="fr-FR" sz="3600" dirty="0" smtClean="0">
                <a:latin typeface="Arial" pitchFamily="34" charset="0"/>
                <a:cs typeface="Arial" pitchFamily="34" charset="0"/>
              </a:rPr>
              <a:t>Importance de l’eau salubre pour les populations vulnérables</a:t>
            </a:r>
          </a:p>
          <a:p>
            <a:pPr marL="742950" indent="-742950" algn="l">
              <a:buAutoNum type="arabicPeriod"/>
            </a:pPr>
            <a:endParaRPr lang="fr-FR" sz="3600" dirty="0" smtClean="0">
              <a:latin typeface="Arial" pitchFamily="34" charset="0"/>
              <a:cs typeface="Arial" pitchFamily="34" charset="0"/>
            </a:endParaRPr>
          </a:p>
          <a:p>
            <a:pPr marL="742950" indent="-742950" algn="l">
              <a:buAutoNum type="arabicPeriod"/>
            </a:pPr>
            <a:r>
              <a:rPr lang="fr-FR" sz="3600" dirty="0" smtClean="0">
                <a:latin typeface="Arial" pitchFamily="34" charset="0"/>
                <a:cs typeface="Arial" pitchFamily="34" charset="0"/>
              </a:rPr>
              <a:t>Importance de l’approche à barrières multiples pour les populations vulnérables</a:t>
            </a:r>
          </a:p>
          <a:p>
            <a:pPr marL="742950" indent="-742950" algn="l">
              <a:buAutoNum type="arabicPeriod"/>
            </a:pPr>
            <a:endParaRPr lang="fr-FR" dirty="0"/>
          </a:p>
        </p:txBody>
      </p:sp>
      <p:pic>
        <p:nvPicPr>
          <p:cNvPr id="4" name="Picture 8"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797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solidFill>
                  <a:schemeClr val="tx2"/>
                </a:solidFill>
                <a:latin typeface="Arial" pitchFamily="34" charset="0"/>
                <a:cs typeface="Arial" pitchFamily="34" charset="0"/>
              </a:rPr>
              <a:t>Attentes d’Apprentissage #1</a:t>
            </a:r>
            <a:endParaRPr lang="fr-FR"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latin typeface="Arial" pitchFamily="34" charset="0"/>
                <a:cs typeface="Arial" pitchFamily="34" charset="0"/>
              </a:rPr>
              <a:t>Impact des maladies diarrhéiques sur les populations vulnérables</a:t>
            </a:r>
          </a:p>
          <a:p>
            <a:pPr marL="1028700" lvl="1" indent="-571500">
              <a:buFont typeface="Arial" pitchFamily="34" charset="0"/>
              <a:buChar char="•"/>
            </a:pPr>
            <a:r>
              <a:rPr lang="fr-FR" sz="3200" dirty="0" smtClean="0">
                <a:latin typeface="Arial" pitchFamily="34" charset="0"/>
                <a:cs typeface="Arial" pitchFamily="34" charset="0"/>
              </a:rPr>
              <a:t>Personnes Âgées</a:t>
            </a:r>
          </a:p>
          <a:p>
            <a:pPr marL="1028700" lvl="1" indent="-571500">
              <a:buFont typeface="Arial" pitchFamily="34" charset="0"/>
              <a:buChar char="•"/>
            </a:pPr>
            <a:r>
              <a:rPr lang="fr-FR" sz="3200" dirty="0" smtClean="0">
                <a:latin typeface="Arial" pitchFamily="34" charset="0"/>
                <a:cs typeface="Arial" pitchFamily="34" charset="0"/>
              </a:rPr>
              <a:t>Nourrissons et Enfants</a:t>
            </a:r>
          </a:p>
          <a:p>
            <a:pPr marL="1028700" lvl="1" indent="-571500">
              <a:buFont typeface="Arial" pitchFamily="34" charset="0"/>
              <a:buChar char="•"/>
            </a:pPr>
            <a:r>
              <a:rPr lang="fr-FR" sz="3200" dirty="0" smtClean="0">
                <a:latin typeface="Arial" pitchFamily="34" charset="0"/>
                <a:cs typeface="Arial" pitchFamily="34" charset="0"/>
              </a:rPr>
              <a:t>Personnes malades (ex : personnes séropositives/atteintes par le SIDA)</a:t>
            </a:r>
          </a:p>
          <a:p>
            <a:pPr algn="l"/>
            <a:endParaRPr lang="fr-FR" dirty="0"/>
          </a:p>
        </p:txBody>
      </p:sp>
      <p:pic>
        <p:nvPicPr>
          <p:cNvPr id="4" name="Picture 8"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075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Personnes Âgées</a:t>
            </a:r>
            <a:endParaRPr lang="fr-FR" dirty="0"/>
          </a:p>
        </p:txBody>
      </p:sp>
      <p:pic>
        <p:nvPicPr>
          <p:cNvPr id="3" name="Picture 8" descr="CAWST Colour - no tex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469231"/>
            <a:ext cx="3395773" cy="4157662"/>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640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Nourrissons et Enfants</a:t>
            </a:r>
            <a:endParaRPr lang="fr-FR" dirty="0"/>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219199"/>
            <a:ext cx="2056421" cy="297180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6242513" y="4226270"/>
            <a:ext cx="1834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b="1" dirty="0"/>
              <a:t>mtxtremist.blogspot.com </a:t>
            </a:r>
          </a:p>
        </p:txBody>
      </p:sp>
      <p:pic>
        <p:nvPicPr>
          <p:cNvPr id="5" name="Picture 8"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Documents and Settings\hfuller\Desktop\P10103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3187012"/>
            <a:ext cx="4064000" cy="3048000"/>
          </a:xfrm>
          <a:prstGeom prst="rect">
            <a:avLst/>
          </a:prstGeom>
          <a:noFill/>
          <a:ln>
            <a:solidFill>
              <a:schemeClr val="tx1">
                <a:alpha val="96000"/>
              </a:schemeClr>
            </a:solidFill>
          </a:ln>
          <a:extLst>
            <a:ext uri="{909E8E84-426E-40DD-AFC4-6F175D3DCCD1}">
              <a14:hiddenFill xmlns:a14="http://schemas.microsoft.com/office/drawing/2010/main">
                <a:solidFill>
                  <a:srgbClr val="FFFFFF"/>
                </a:solidFill>
              </a14:hiddenFill>
            </a:ext>
          </a:extLst>
        </p:spPr>
      </p:pic>
      <p:pic>
        <p:nvPicPr>
          <p:cNvPr id="1027" name="Picture 3" descr="C:\Documents and Settings\hfuller\Desktop\IMGP018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820" y="1143121"/>
            <a:ext cx="3416380" cy="2267623"/>
          </a:xfrm>
          <a:prstGeom prst="rect">
            <a:avLst/>
          </a:prstGeom>
          <a:noFill/>
          <a:ln>
            <a:solidFill>
              <a:schemeClr val="tx1">
                <a:alpha val="67000"/>
              </a:schemeClr>
            </a:solidFill>
          </a:ln>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3842703" y="6270545"/>
            <a:ext cx="19230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b="1" dirty="0" smtClean="0"/>
              <a:t>Heidi Fuller - CAWST</a:t>
            </a:r>
            <a:endParaRPr lang="en-US" sz="1000" b="1" dirty="0"/>
          </a:p>
        </p:txBody>
      </p:sp>
      <p:sp>
        <p:nvSpPr>
          <p:cNvPr id="9" name="Text Box 5"/>
          <p:cNvSpPr txBox="1">
            <a:spLocks noChangeArrowheads="1"/>
          </p:cNvSpPr>
          <p:nvPr/>
        </p:nvSpPr>
        <p:spPr bwMode="auto">
          <a:xfrm>
            <a:off x="861061" y="3410744"/>
            <a:ext cx="110489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b="1" dirty="0" smtClean="0"/>
              <a:t>Greg </a:t>
            </a:r>
            <a:r>
              <a:rPr lang="en-US" sz="1000" b="1" dirty="0" err="1" smtClean="0"/>
              <a:t>Hamer</a:t>
            </a:r>
            <a:r>
              <a:rPr lang="en-US" sz="1000" b="1" dirty="0" smtClean="0"/>
              <a:t> – </a:t>
            </a:r>
          </a:p>
          <a:p>
            <a:pPr eaLnBrk="1" hangingPunct="1">
              <a:spcBef>
                <a:spcPct val="50000"/>
              </a:spcBef>
            </a:pPr>
            <a:r>
              <a:rPr lang="en-US" sz="1000" b="1" dirty="0" smtClean="0"/>
              <a:t>SHIP volunteer </a:t>
            </a:r>
            <a:endParaRPr lang="en-US" sz="1000" b="1" dirty="0"/>
          </a:p>
        </p:txBody>
      </p:sp>
    </p:spTree>
    <p:extLst>
      <p:ext uri="{BB962C8B-B14F-4D97-AF65-F5344CB8AC3E}">
        <p14:creationId xmlns:p14="http://schemas.microsoft.com/office/powerpoint/2010/main" val="2367419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Personnes Malades</a:t>
            </a:r>
            <a:endParaRPr lang="fr-FR" dirty="0"/>
          </a:p>
        </p:txBody>
      </p:sp>
      <p:pic>
        <p:nvPicPr>
          <p:cNvPr id="3" name="Picture 7" descr="a112_choler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676400"/>
            <a:ext cx="6350000" cy="4165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9"/>
          <p:cNvSpPr txBox="1">
            <a:spLocks noChangeArrowheads="1"/>
          </p:cNvSpPr>
          <p:nvPr/>
        </p:nvSpPr>
        <p:spPr bwMode="auto">
          <a:xfrm>
            <a:off x="5562600" y="5911056"/>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Connect.in.com</a:t>
            </a:r>
          </a:p>
        </p:txBody>
      </p:sp>
      <p:pic>
        <p:nvPicPr>
          <p:cNvPr id="5" name="Picture 8"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898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solidFill>
                  <a:schemeClr val="tx2"/>
                </a:solidFill>
                <a:latin typeface="Arial" pitchFamily="34" charset="0"/>
                <a:cs typeface="Arial" pitchFamily="34" charset="0"/>
              </a:rPr>
              <a:t>Personnes Âgées et Enfants</a:t>
            </a:r>
            <a:endParaRPr lang="fr-FR"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latin typeface="Arial" pitchFamily="34" charset="0"/>
                <a:cs typeface="Arial" pitchFamily="34" charset="0"/>
              </a:rPr>
              <a:t>Capacité à combattre les maladies ou force du système immunitaire</a:t>
            </a:r>
          </a:p>
          <a:p>
            <a:endParaRPr lang="fr-FR" sz="3600" dirty="0" smtClean="0">
              <a:latin typeface="Arial" pitchFamily="34" charset="0"/>
              <a:cs typeface="Arial" pitchFamily="34" charset="0"/>
            </a:endParaRPr>
          </a:p>
          <a:p>
            <a:r>
              <a:rPr lang="fr-FR" sz="3200" dirty="0" smtClean="0">
                <a:latin typeface="Arial" pitchFamily="34" charset="0"/>
                <a:cs typeface="Arial" pitchFamily="34" charset="0"/>
              </a:rPr>
              <a:t>Personnes âgées – réduite = plus vulnérables</a:t>
            </a:r>
          </a:p>
          <a:p>
            <a:endParaRPr lang="fr-FR" sz="3200" dirty="0" smtClean="0">
              <a:latin typeface="Arial" pitchFamily="34" charset="0"/>
              <a:cs typeface="Arial" pitchFamily="34" charset="0"/>
            </a:endParaRPr>
          </a:p>
          <a:p>
            <a:r>
              <a:rPr lang="fr-FR" sz="3200" dirty="0" smtClean="0">
                <a:latin typeface="Arial" pitchFamily="34" charset="0"/>
                <a:cs typeface="Arial" pitchFamily="34" charset="0"/>
              </a:rPr>
              <a:t>Enfants – sous-développée = plus vulnérables</a:t>
            </a:r>
          </a:p>
          <a:p>
            <a:pPr algn="l"/>
            <a:endParaRPr lang="fr-FR" dirty="0"/>
          </a:p>
        </p:txBody>
      </p:sp>
      <p:pic>
        <p:nvPicPr>
          <p:cNvPr id="4" name="Picture 8"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794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smtClean="0">
                <a:solidFill>
                  <a:schemeClr val="tx2"/>
                </a:solidFill>
                <a:latin typeface="Arial" pitchFamily="34" charset="0"/>
                <a:cs typeface="Arial" pitchFamily="34" charset="0"/>
              </a:rPr>
              <a:t>Personnes Séropositives/Atteintes du SIDA</a:t>
            </a:r>
            <a:endParaRPr lang="fr-FR" b="1" dirty="0">
              <a:solidFill>
                <a:schemeClr val="tx2"/>
              </a:solidFill>
              <a:latin typeface="Arial" pitchFamily="34" charset="0"/>
              <a:cs typeface="Arial" pitchFamily="34" charset="0"/>
            </a:endParaRP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itchFamily="34" charset="0"/>
              <a:buChar char="•"/>
            </a:pPr>
            <a:r>
              <a:rPr lang="fr-FR" sz="3600" dirty="0" smtClean="0">
                <a:latin typeface="Arial" pitchFamily="34" charset="0"/>
                <a:cs typeface="Arial" pitchFamily="34" charset="0"/>
              </a:rPr>
              <a:t>Les cellules CD4 sont l’hôte qui permet au virus du VIH de se répliquer et d’envahir l’organisme</a:t>
            </a:r>
          </a:p>
          <a:p>
            <a:endParaRPr lang="fr-FR" sz="3600" dirty="0" smtClean="0">
              <a:latin typeface="Arial" pitchFamily="34" charset="0"/>
              <a:cs typeface="Arial" pitchFamily="34" charset="0"/>
            </a:endParaRPr>
          </a:p>
          <a:p>
            <a:pPr marL="571500" indent="-571500" algn="l">
              <a:buFont typeface="Arial" pitchFamily="34" charset="0"/>
              <a:buChar char="•"/>
            </a:pPr>
            <a:r>
              <a:rPr lang="fr-FR" sz="3600" dirty="0" smtClean="0">
                <a:latin typeface="Arial" pitchFamily="34" charset="0"/>
                <a:cs typeface="Arial" pitchFamily="34" charset="0"/>
              </a:rPr>
              <a:t>Baisse du nombre de CD4 dans le sang = plus vulnérable</a:t>
            </a:r>
            <a:endParaRPr lang="fr-FR" dirty="0"/>
          </a:p>
        </p:txBody>
      </p:sp>
      <p:pic>
        <p:nvPicPr>
          <p:cNvPr id="4" name="Picture 8"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908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1041</Words>
  <Application>Microsoft Office PowerPoint</Application>
  <PresentationFormat>On-screen Show (4:3)</PresentationFormat>
  <Paragraphs>217</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Traitement de l’Eau à Domicile pour les Populations Vulnérables</vt:lpstr>
      <vt:lpstr>Attentes d’Apprentissage</vt:lpstr>
      <vt:lpstr>Attentes d’Apprentissage #1</vt:lpstr>
      <vt:lpstr>Personnes Âgées</vt:lpstr>
      <vt:lpstr>Nourrissons et Enfants</vt:lpstr>
      <vt:lpstr>Personnes Malades</vt:lpstr>
      <vt:lpstr>Personnes Âgées et Enfants</vt:lpstr>
      <vt:lpstr>Personnes Séropositives/Atteintes du SIDA</vt:lpstr>
      <vt:lpstr>PowerPoint Presentation</vt:lpstr>
      <vt:lpstr>PowerPoint Presentation</vt:lpstr>
      <vt:lpstr>Revue</vt:lpstr>
      <vt:lpstr>Attente d’Apprentissage #2</vt:lpstr>
      <vt:lpstr>Photos d’enfants avec des verres d’eau</vt:lpstr>
      <vt:lpstr>Eau Salubre et PVVIH</vt:lpstr>
      <vt:lpstr>Eau Potable &amp; Antirétroviraux </vt:lpstr>
      <vt:lpstr>Diarrhée et Absorption des ARV</vt:lpstr>
      <vt:lpstr>Revue</vt:lpstr>
      <vt:lpstr>Attente d’Apprentissage #3</vt:lpstr>
      <vt:lpstr>Approche à Barrières Multiples pour l’Eau Potable</vt:lpstr>
      <vt:lpstr>  Résistance des Agents Pathogènes au Chlore</vt:lpstr>
      <vt:lpstr>Cryptosporidium</vt:lpstr>
      <vt:lpstr>% de Survie des Patients atteints du SIDA et de Cryptosporidium</vt:lpstr>
      <vt:lpstr>Revue</vt:lpstr>
      <vt:lpstr>Attentes d’Apprentissage</vt:lpstr>
      <vt:lpstr>Des Questions?</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Safe Drinking Water for  People Living with HIV/AIDS</dc:title>
  <dc:creator>Valued Acer Customer</dc:creator>
  <cp:lastModifiedBy>Roachita</cp:lastModifiedBy>
  <cp:revision>42</cp:revision>
  <dcterms:created xsi:type="dcterms:W3CDTF">2010-11-24T21:35:35Z</dcterms:created>
  <dcterms:modified xsi:type="dcterms:W3CDTF">2013-06-21T01:40:58Z</dcterms:modified>
</cp:coreProperties>
</file>