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68" r:id="rId2"/>
    <p:sldId id="256" r:id="rId3"/>
    <p:sldId id="257" r:id="rId4"/>
    <p:sldId id="261" r:id="rId5"/>
    <p:sldId id="259" r:id="rId6"/>
    <p:sldId id="260" r:id="rId7"/>
    <p:sldId id="264" r:id="rId8"/>
    <p:sldId id="266" r:id="rId9"/>
    <p:sldId id="265" r:id="rId10"/>
    <p:sldId id="263" r:id="rId11"/>
    <p:sldId id="262" r:id="rId12"/>
    <p:sldId id="267" r:id="rId13"/>
  </p:sldIdLst>
  <p:sldSz cx="9144000" cy="6858000" type="screen4x3"/>
  <p:notesSz cx="6858000" cy="9144000"/>
  <p:custDataLst>
    <p:tags r:id="rId1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lert"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10" autoAdjust="0"/>
  </p:normalViewPr>
  <p:slideViewPr>
    <p:cSldViewPr>
      <p:cViewPr varScale="1">
        <p:scale>
          <a:sx n="59" d="100"/>
          <a:sy n="59" d="100"/>
        </p:scale>
        <p:origin x="-16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1FCFE-D7A5-4F05-8A7C-80C2186A51FC}" type="datetimeFigureOut">
              <a:rPr lang="en-CA" smtClean="0"/>
              <a:t>13/04/2014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A92FE-CF50-440F-BA9D-F22DC71FF333}" type="slidenum">
              <a:rPr lang="en-CA" smtClean="0"/>
              <a:t>‹#›</a:t>
            </a:fld>
            <a:endParaRPr lang="en-CA"/>
          </a:p>
        </p:txBody>
      </p:sp>
    </p:spTree>
    <p:extLst>
      <p:ext uri="{BB962C8B-B14F-4D97-AF65-F5344CB8AC3E}">
        <p14:creationId xmlns:p14="http://schemas.microsoft.com/office/powerpoint/2010/main" val="4128118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2084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Il est rare qu'une même personne obtienne le même résultat pour une même analyse.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Demandez aux participants pour quelles</a:t>
            </a:r>
            <a:r>
              <a:rPr sz="1000" baseline="0">
                <a:latin typeface="Arial" panose="020B0604020202020204" pitchFamily="34" charset="0"/>
                <a:cs typeface="Arial" panose="020B0604020202020204" pitchFamily="34" charset="0"/>
              </a:rPr>
              <a:t> raisons on on observe des différences entre les résultats d'analyse avant de montrer les réponses.</a:t>
            </a:r>
          </a:p>
          <a:p>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321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3763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pPr rtl="0"/>
            <a:r>
              <a:rPr/>
              <a:t>Demandez aux participants</a:t>
            </a:r>
            <a:r>
              <a:rPr baseline="0"/>
              <a:t> de définir la contamination secondaire avant de montrer la réponse.</a:t>
            </a:r>
          </a:p>
        </p:txBody>
      </p:sp>
    </p:spTree>
    <p:extLst>
      <p:ext uri="{BB962C8B-B14F-4D97-AF65-F5344CB8AC3E}">
        <p14:creationId xmlns:p14="http://schemas.microsoft.com/office/powerpoint/2010/main" val="17484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pPr marL="171450" indent="-171450" rtl="0">
              <a:buFont typeface="Arial" panose="020B0604020202020204" pitchFamily="34" charset="0"/>
              <a:buChar char="•"/>
            </a:pPr>
            <a:r>
              <a:rPr sz="1000">
                <a:latin typeface="Arial" panose="020B0604020202020204" pitchFamily="34" charset="0"/>
                <a:cs typeface="Arial" panose="020B0604020202020204" pitchFamily="34" charset="0"/>
              </a:rPr>
              <a:t>L'utilisation de techniques</a:t>
            </a:r>
            <a:r>
              <a:rPr sz="1000" baseline="0">
                <a:latin typeface="Arial" panose="020B0604020202020204" pitchFamily="34" charset="0"/>
                <a:cs typeface="Arial" panose="020B0604020202020204" pitchFamily="34" charset="0"/>
              </a:rPr>
              <a:t> d'asepsie aide à </a:t>
            </a:r>
            <a:r>
              <a:rPr sz="1000">
                <a:latin typeface="Arial" panose="020B0604020202020204" pitchFamily="34" charset="0"/>
                <a:cs typeface="Arial" panose="020B0604020202020204" pitchFamily="34" charset="0"/>
              </a:rPr>
              <a:t>garantir des résultats d'analyse valides, et peut faire économiser du temps et des ressources en évitant d'avoir à refaire les analyses</a:t>
            </a:r>
          </a:p>
        </p:txBody>
      </p:sp>
    </p:spTree>
    <p:extLst>
      <p:ext uri="{BB962C8B-B14F-4D97-AF65-F5344CB8AC3E}">
        <p14:creationId xmlns:p14="http://schemas.microsoft.com/office/powerpoint/2010/main" val="399757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000">
                <a:latin typeface="Arial" panose="020B0604020202020204" pitchFamily="34" charset="0"/>
                <a:cs typeface="Arial" panose="020B0604020202020204" pitchFamily="34" charset="0"/>
              </a:rPr>
              <a:t>Se reporter au polycopié sur les pratiques d’asepsie pour une liste complète.</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00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sz="1000">
                <a:latin typeface="Arial" panose="020B0604020202020204" pitchFamily="34" charset="0"/>
                <a:cs typeface="Arial" panose="020B0604020202020204" pitchFamily="34" charset="0"/>
              </a:rPr>
              <a:t>Préparation</a:t>
            </a:r>
            <a:r>
              <a:rPr sz="1000" baseline="0">
                <a:latin typeface="Arial" panose="020B0604020202020204" pitchFamily="34" charset="0"/>
                <a:cs typeface="Arial" panose="020B0604020202020204" pitchFamily="34" charset="0"/>
              </a:rPr>
              <a:t> personnelle supplémentaire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a:latin typeface="Arial" panose="020B0604020202020204" pitchFamily="34" charset="0"/>
                <a:cs typeface="Arial" panose="020B0604020202020204" pitchFamily="34" charset="0"/>
              </a:rPr>
              <a:t>Attacher les cheveux longs</a:t>
            </a:r>
          </a:p>
          <a:p>
            <a:pPr marL="171450" lvl="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Porter des gants en caoutchouc (latex)</a:t>
            </a:r>
          </a:p>
          <a:p>
            <a:pPr marL="171450" lvl="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Retirer</a:t>
            </a:r>
            <a:r>
              <a:rPr sz="1000" kern="1200" baseline="0">
                <a:solidFill>
                  <a:schemeClr val="tx1"/>
                </a:solidFill>
                <a:latin typeface="Arial" panose="020B0604020202020204" pitchFamily="34" charset="0"/>
                <a:ea typeface="+mn-ea"/>
                <a:cs typeface="Arial" panose="020B0604020202020204" pitchFamily="34" charset="0"/>
              </a:rPr>
              <a:t> </a:t>
            </a:r>
            <a:r>
              <a:rPr sz="1000" kern="1200">
                <a:solidFill>
                  <a:schemeClr val="tx1"/>
                </a:solidFill>
                <a:latin typeface="Arial" panose="020B0604020202020204" pitchFamily="34" charset="0"/>
                <a:ea typeface="+mn-ea"/>
                <a:cs typeface="Arial" panose="020B0604020202020204" pitchFamily="34" charset="0"/>
              </a:rPr>
              <a:t> les cravates, vêtements à manches amples, longs colliers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Rouler les manches et boutonner la blouse afin de protéger les vêtements des projections accidentelles.</a:t>
            </a:r>
          </a:p>
          <a:p>
            <a:pPr marL="171450" lvl="0" indent="-171450">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sz="1000">
                <a:latin typeface="Arial" panose="020B0604020202020204" pitchFamily="34" charset="0"/>
                <a:cs typeface="Arial" panose="020B0604020202020204" pitchFamily="34" charset="0"/>
              </a:rPr>
              <a:t>Rouler les manches et boutonner la blouse afin de protéger les vêtements des projections accidentelles.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sz="1000" dirty="0" smtClean="0">
              <a:latin typeface="Arial" panose="020B0604020202020204" pitchFamily="34" charset="0"/>
              <a:cs typeface="Arial" panose="020B0604020202020204" pitchFamily="34" charset="0"/>
            </a:endParaRPr>
          </a:p>
          <a:p>
            <a:endParaRPr lang="en-US" alt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0293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i="0" kern="1200">
                <a:solidFill>
                  <a:schemeClr val="tx1"/>
                </a:solidFill>
                <a:latin typeface="Arial" panose="020B0604020202020204" pitchFamily="34" charset="0"/>
                <a:ea typeface="+mn-ea"/>
                <a:cs typeface="Arial" panose="020B0604020202020204" pitchFamily="34" charset="0"/>
              </a:rPr>
              <a:t>Les bactéries s'agglutinent et s'attachent aux parois d'un réservoir à échantillons ; secouer l'échantillon pendant 10 secondes permet de les répartir plus uniformément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i="0" kern="1200" dirty="0" smtClean="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i="0" kern="1200">
                <a:solidFill>
                  <a:schemeClr val="tx1"/>
                </a:solidFill>
                <a:latin typeface="Arial" panose="020B0604020202020204" pitchFamily="34" charset="0"/>
                <a:ea typeface="+mn-ea"/>
                <a:cs typeface="Arial" panose="020B0604020202020204" pitchFamily="34" charset="0"/>
              </a:rPr>
              <a:t>Analyser</a:t>
            </a:r>
            <a:r>
              <a:rPr sz="1000" i="0" kern="1200" baseline="0">
                <a:solidFill>
                  <a:schemeClr val="tx1"/>
                </a:solidFill>
                <a:latin typeface="Arial" panose="020B0604020202020204" pitchFamily="34" charset="0"/>
                <a:ea typeface="+mn-ea"/>
                <a:cs typeface="Arial" panose="020B0604020202020204" pitchFamily="34" charset="0"/>
              </a:rPr>
              <a:t> des échantillons témoins permet de</a:t>
            </a:r>
            <a:r>
              <a:rPr sz="1000" i="0" kern="1200">
                <a:solidFill>
                  <a:schemeClr val="tx1"/>
                </a:solidFill>
                <a:latin typeface="Arial" panose="020B0604020202020204" pitchFamily="34" charset="0"/>
                <a:ea typeface="+mn-ea"/>
                <a:cs typeface="Arial" panose="020B0604020202020204" pitchFamily="34" charset="0"/>
              </a:rPr>
              <a:t>vérifier que le milieu de culture est stérile (également l'eau de dilution/rinçage</a:t>
            </a:r>
            <a:r>
              <a:rPr sz="1000" i="0" kern="1200" baseline="0">
                <a:solidFill>
                  <a:schemeClr val="tx1"/>
                </a:solidFill>
                <a:latin typeface="Arial" panose="020B0604020202020204" pitchFamily="34" charset="0"/>
                <a:ea typeface="+mn-ea"/>
                <a:cs typeface="Arial" panose="020B0604020202020204" pitchFamily="34" charset="0"/>
              </a:rPr>
              <a:t> et d'autres sources de contamination secondaire)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i="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US" altLang="en-US" sz="1000"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44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2064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L'équipement de sécurité doit être régulièrement vérifié et tout le personnel doit être formé à son utilisation.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Il est également important de s'assurer que chacun sache qui appeler en cas d'urgence.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Durant la collecte d'échantillons d'eau, un kit de premiers secours doit être emporté systématiquement, et ne doit pas être laissé dans le véhicule si le personnel doit s'en éloigner.</a:t>
            </a:r>
          </a:p>
          <a:p>
            <a:pPr marL="171450" indent="-171450">
              <a:buFont typeface="Arial" panose="020B0604020202020204" pitchFamily="34" charset="0"/>
              <a:buChar cha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Les échantillons et tout déchet produit lors du processus d’analyse peuvent contenir des agents pathogènes ou des produits chimiques dangereux pour la santé, et doivent être correctement et soigneusement éliminés.</a:t>
            </a:r>
          </a:p>
        </p:txBody>
      </p:sp>
    </p:spTree>
    <p:extLst>
      <p:ext uri="{BB962C8B-B14F-4D97-AF65-F5344CB8AC3E}">
        <p14:creationId xmlns:p14="http://schemas.microsoft.com/office/powerpoint/2010/main" val="178772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7020272" y="6381328"/>
            <a:ext cx="2133600" cy="476250"/>
          </a:xfrm>
          <a:prstGeom prst="rect">
            <a:avLst/>
          </a:prstGeom>
        </p:spPr>
        <p:txBody>
          <a:bodyPr/>
          <a:lstStyle>
            <a:lvl1pPr algn="r">
              <a:defRPr sz="1400"/>
            </a:lvl1pPr>
          </a:lstStyle>
          <a:p>
            <a:fld id="{696D6939-B8AB-415C-8E07-37773906FC33}" type="slidenum">
              <a:rPr lang="en-US" smtClean="0"/>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839550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rtl="0"/>
            <a:r>
              <a:rPr sz="4000" b="1">
                <a:solidFill>
                  <a:schemeClr val="accent2"/>
                </a:solidFill>
              </a:rPr>
              <a:t>Contrôle qualité des</a:t>
            </a:r>
            <a:r>
              <a:rPr sz="4000" b="1"/>
              <a:t> </a:t>
            </a:r>
            <a:r>
              <a:rPr sz="4000" b="1">
                <a:solidFill>
                  <a:schemeClr val="accent2"/>
                </a:solidFill>
              </a:rPr>
              <a:t>analyses microbiologiques</a:t>
            </a:r>
          </a:p>
        </p:txBody>
      </p:sp>
      <p:sp>
        <p:nvSpPr>
          <p:cNvPr id="329731" name="Rectangle 3"/>
          <p:cNvSpPr>
            <a:spLocks noGrp="1" noChangeArrowheads="1"/>
          </p:cNvSpPr>
          <p:nvPr>
            <p:ph type="body" idx="4294967295"/>
          </p:nvPr>
        </p:nvSpPr>
        <p:spPr>
          <a:xfrm>
            <a:off x="457200" y="1641225"/>
            <a:ext cx="8229600" cy="4572000"/>
          </a:xfrm>
        </p:spPr>
        <p:txBody>
          <a:bodyPr/>
          <a:lstStyle/>
          <a:p>
            <a:pPr marL="609600" indent="-609600" rtl="0">
              <a:lnSpc>
                <a:spcPct val="110000"/>
              </a:lnSpc>
              <a:spcBef>
                <a:spcPts val="300"/>
              </a:spcBef>
            </a:pPr>
            <a:r>
              <a:rPr sz="2400" dirty="0"/>
              <a:t>Si </a:t>
            </a:r>
            <a:r>
              <a:rPr sz="2400" dirty="0" err="1"/>
              <a:t>vous</a:t>
            </a:r>
            <a:r>
              <a:rPr sz="2400" dirty="0"/>
              <a:t> </a:t>
            </a:r>
            <a:r>
              <a:rPr sz="2400" dirty="0" err="1"/>
              <a:t>analysez</a:t>
            </a:r>
            <a:r>
              <a:rPr sz="2400" dirty="0"/>
              <a:t> plus d'un </a:t>
            </a:r>
            <a:r>
              <a:rPr sz="2400" dirty="0" err="1"/>
              <a:t>échantillon</a:t>
            </a:r>
            <a:r>
              <a:rPr sz="2400" dirty="0"/>
              <a:t>, </a:t>
            </a:r>
            <a:r>
              <a:rPr sz="2400" dirty="0" err="1"/>
              <a:t>commencez</a:t>
            </a:r>
            <a:r>
              <a:rPr sz="2400" dirty="0"/>
              <a:t> par </a:t>
            </a:r>
            <a:r>
              <a:rPr sz="2400" dirty="0" err="1"/>
              <a:t>celui</a:t>
            </a:r>
            <a:r>
              <a:rPr sz="2400" dirty="0"/>
              <a:t> </a:t>
            </a:r>
            <a:r>
              <a:rPr sz="2400" dirty="0" err="1"/>
              <a:t>que</a:t>
            </a:r>
            <a:r>
              <a:rPr sz="2400" dirty="0"/>
              <a:t> </a:t>
            </a:r>
            <a:r>
              <a:rPr sz="2400" dirty="0" err="1"/>
              <a:t>vous</a:t>
            </a:r>
            <a:r>
              <a:rPr sz="2400" dirty="0"/>
              <a:t> </a:t>
            </a:r>
            <a:r>
              <a:rPr sz="2400" dirty="0" err="1"/>
              <a:t>pensez</a:t>
            </a:r>
            <a:r>
              <a:rPr sz="2400" dirty="0"/>
              <a:t> </a:t>
            </a:r>
            <a:r>
              <a:rPr sz="2400" dirty="0" err="1"/>
              <a:t>être</a:t>
            </a:r>
            <a:r>
              <a:rPr sz="2400" dirty="0"/>
              <a:t> le </a:t>
            </a:r>
            <a:r>
              <a:rPr sz="2400" dirty="0" err="1"/>
              <a:t>moins</a:t>
            </a:r>
            <a:r>
              <a:rPr sz="2400" dirty="0"/>
              <a:t> </a:t>
            </a:r>
            <a:r>
              <a:rPr sz="2400" dirty="0" err="1"/>
              <a:t>contaminé</a:t>
            </a:r>
            <a:endParaRPr sz="2400" dirty="0"/>
          </a:p>
          <a:p>
            <a:pPr marL="1077913" lvl="1" indent="-449263" rtl="0">
              <a:lnSpc>
                <a:spcPct val="110000"/>
              </a:lnSpc>
              <a:spcBef>
                <a:spcPts val="300"/>
              </a:spcBef>
              <a:buFontTx/>
              <a:buAutoNum type="arabicPeriod"/>
            </a:pPr>
            <a:r>
              <a:rPr sz="2400" dirty="0"/>
              <a:t>Eau </a:t>
            </a:r>
            <a:r>
              <a:rPr sz="2400" dirty="0" err="1"/>
              <a:t>filtrée</a:t>
            </a:r>
            <a:r>
              <a:rPr sz="2400" dirty="0"/>
              <a:t> (</a:t>
            </a:r>
            <a:r>
              <a:rPr sz="2400" dirty="0" err="1"/>
              <a:t>généralement</a:t>
            </a:r>
            <a:r>
              <a:rPr sz="2400" dirty="0"/>
              <a:t> la </a:t>
            </a:r>
            <a:r>
              <a:rPr sz="2400" dirty="0" err="1"/>
              <a:t>meilleure</a:t>
            </a:r>
            <a:r>
              <a:rPr sz="2400" dirty="0"/>
              <a:t> </a:t>
            </a:r>
            <a:r>
              <a:rPr sz="2400" dirty="0" err="1"/>
              <a:t>qualité</a:t>
            </a:r>
            <a:r>
              <a:rPr sz="2400" dirty="0"/>
              <a:t>)</a:t>
            </a:r>
          </a:p>
          <a:p>
            <a:pPr marL="1079500" lvl="1" indent="-450850" rtl="0">
              <a:lnSpc>
                <a:spcPct val="110000"/>
              </a:lnSpc>
              <a:spcBef>
                <a:spcPts val="300"/>
              </a:spcBef>
              <a:buFontTx/>
              <a:buAutoNum type="arabicPeriod"/>
            </a:pPr>
            <a:r>
              <a:rPr sz="2400" dirty="0"/>
              <a:t>Eau </a:t>
            </a:r>
            <a:r>
              <a:rPr sz="2400" dirty="0" err="1"/>
              <a:t>stockée</a:t>
            </a:r>
            <a:endParaRPr sz="2400" dirty="0"/>
          </a:p>
          <a:p>
            <a:pPr marL="1079500" lvl="1" indent="-461963" rtl="0">
              <a:lnSpc>
                <a:spcPct val="110000"/>
              </a:lnSpc>
              <a:spcBef>
                <a:spcPts val="300"/>
              </a:spcBef>
              <a:buFontTx/>
              <a:buAutoNum type="arabicPeriod"/>
            </a:pPr>
            <a:r>
              <a:rPr sz="2400" dirty="0"/>
              <a:t>Eau </a:t>
            </a:r>
            <a:r>
              <a:rPr sz="2400" dirty="0" err="1"/>
              <a:t>transportée</a:t>
            </a:r>
            <a:endParaRPr sz="2400" dirty="0"/>
          </a:p>
          <a:p>
            <a:pPr marL="1079500" lvl="1" indent="-450850" rtl="0">
              <a:lnSpc>
                <a:spcPct val="110000"/>
              </a:lnSpc>
              <a:spcBef>
                <a:spcPts val="300"/>
              </a:spcBef>
              <a:buFontTx/>
              <a:buAutoNum type="arabicPeriod"/>
            </a:pPr>
            <a:r>
              <a:rPr sz="2400" dirty="0"/>
              <a:t>Eau à la source (</a:t>
            </a:r>
            <a:r>
              <a:rPr sz="2400" dirty="0" err="1"/>
              <a:t>généralement</a:t>
            </a:r>
            <a:r>
              <a:rPr sz="2400" dirty="0"/>
              <a:t> la </a:t>
            </a:r>
            <a:r>
              <a:rPr sz="2400" dirty="0" err="1"/>
              <a:t>moins</a:t>
            </a:r>
            <a:r>
              <a:rPr sz="2400" dirty="0"/>
              <a:t> bonne </a:t>
            </a:r>
            <a:r>
              <a:rPr sz="2400" dirty="0" err="1"/>
              <a:t>qualité</a:t>
            </a:r>
            <a:r>
              <a:rPr sz="2400" dirty="0"/>
              <a:t>)</a:t>
            </a:r>
          </a:p>
          <a:p>
            <a:pPr marL="609600" indent="-609600" rtl="0">
              <a:spcBef>
                <a:spcPts val="300"/>
              </a:spcBef>
            </a:pPr>
            <a:r>
              <a:rPr sz="2400" dirty="0" err="1"/>
              <a:t>Agiter</a:t>
            </a:r>
            <a:r>
              <a:rPr sz="2400" dirty="0"/>
              <a:t> </a:t>
            </a:r>
            <a:r>
              <a:rPr sz="2400" dirty="0" err="1"/>
              <a:t>l'échantillon</a:t>
            </a:r>
            <a:r>
              <a:rPr sz="2400" dirty="0"/>
              <a:t> </a:t>
            </a:r>
            <a:r>
              <a:rPr sz="2400" dirty="0" err="1"/>
              <a:t>d'eau</a:t>
            </a:r>
            <a:r>
              <a:rPr sz="2400" dirty="0"/>
              <a:t> au </a:t>
            </a:r>
            <a:r>
              <a:rPr sz="2400" dirty="0" err="1"/>
              <a:t>préalable</a:t>
            </a:r>
            <a:r>
              <a:rPr sz="2400" dirty="0"/>
              <a:t> </a:t>
            </a:r>
          </a:p>
          <a:p>
            <a:pPr marL="609600" indent="-609600" rtl="0">
              <a:spcBef>
                <a:spcPts val="300"/>
              </a:spcBef>
            </a:pPr>
            <a:r>
              <a:rPr sz="2400" dirty="0"/>
              <a:t>Tester un </a:t>
            </a:r>
            <a:r>
              <a:rPr sz="2400" dirty="0" err="1"/>
              <a:t>échantillon</a:t>
            </a:r>
            <a:r>
              <a:rPr sz="2400" dirty="0"/>
              <a:t> </a:t>
            </a:r>
            <a:r>
              <a:rPr sz="2400" dirty="0" err="1"/>
              <a:t>témoin</a:t>
            </a:r>
            <a:r>
              <a:rPr sz="2400" dirty="0"/>
              <a:t> avec de </a:t>
            </a:r>
            <a:r>
              <a:rPr sz="2400" dirty="0" err="1"/>
              <a:t>l'eau</a:t>
            </a:r>
            <a:r>
              <a:rPr sz="2400" dirty="0"/>
              <a:t> </a:t>
            </a:r>
            <a:r>
              <a:rPr sz="2400" dirty="0" err="1"/>
              <a:t>stérile</a:t>
            </a:r>
            <a:r>
              <a:rPr sz="2400" dirty="0"/>
              <a:t> </a:t>
            </a:r>
            <a:r>
              <a:rPr sz="2400" dirty="0" err="1"/>
              <a:t>toutes</a:t>
            </a:r>
            <a:r>
              <a:rPr sz="2400" dirty="0"/>
              <a:t> les 10-20 analyses</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10</a:t>
            </a:fld>
            <a:endParaRPr/>
          </a:p>
        </p:txBody>
      </p:sp>
    </p:spTree>
    <p:extLst>
      <p:ext uri="{BB962C8B-B14F-4D97-AF65-F5344CB8AC3E}">
        <p14:creationId xmlns:p14="http://schemas.microsoft.com/office/powerpoint/2010/main" val="1777135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99392"/>
            <a:ext cx="8229600" cy="1143000"/>
          </a:xfrm>
        </p:spPr>
        <p:txBody>
          <a:bodyPr/>
          <a:lstStyle/>
          <a:p>
            <a:pPr rtl="0"/>
            <a:r>
              <a:rPr b="1" dirty="0" err="1">
                <a:solidFill>
                  <a:schemeClr val="accent2"/>
                </a:solidFill>
              </a:rPr>
              <a:t>Stérilisation</a:t>
            </a:r>
            <a:endParaRPr b="1" dirty="0">
              <a:solidFill>
                <a:schemeClr val="accent2"/>
              </a:solidFill>
            </a:endParaRPr>
          </a:p>
        </p:txBody>
      </p:sp>
      <p:sp>
        <p:nvSpPr>
          <p:cNvPr id="371715" name="Rectangle 3"/>
          <p:cNvSpPr>
            <a:spLocks noGrp="1" noChangeArrowheads="1"/>
          </p:cNvSpPr>
          <p:nvPr>
            <p:ph type="body" idx="4294967295"/>
          </p:nvPr>
        </p:nvSpPr>
        <p:spPr>
          <a:xfrm>
            <a:off x="457200" y="836712"/>
            <a:ext cx="8229600" cy="4525963"/>
          </a:xfrm>
        </p:spPr>
        <p:txBody>
          <a:bodyPr/>
          <a:lstStyle/>
          <a:p>
            <a:pPr rtl="0">
              <a:lnSpc>
                <a:spcPct val="110000"/>
              </a:lnSpc>
            </a:pPr>
            <a:r>
              <a:rPr sz="2800" dirty="0" err="1"/>
              <a:t>Très</a:t>
            </a:r>
            <a:r>
              <a:rPr sz="2800" dirty="0"/>
              <a:t> important pour les analyses </a:t>
            </a:r>
            <a:r>
              <a:rPr sz="2800" dirty="0" err="1"/>
              <a:t>microbiologiques</a:t>
            </a:r>
            <a:r>
              <a:rPr sz="2800" dirty="0"/>
              <a:t> !</a:t>
            </a:r>
          </a:p>
          <a:p>
            <a:pPr rtl="0">
              <a:lnSpc>
                <a:spcPct val="110000"/>
              </a:lnSpc>
            </a:pPr>
            <a:r>
              <a:rPr sz="2800" dirty="0" err="1"/>
              <a:t>Stériliser</a:t>
            </a:r>
            <a:r>
              <a:rPr sz="2800" dirty="0"/>
              <a:t> </a:t>
            </a:r>
            <a:r>
              <a:rPr sz="2800" u="sng" dirty="0" err="1"/>
              <a:t>TOUS</a:t>
            </a:r>
            <a:r>
              <a:rPr sz="2800" dirty="0"/>
              <a:t> le </a:t>
            </a:r>
            <a:r>
              <a:rPr sz="2800" dirty="0" err="1"/>
              <a:t>matériel</a:t>
            </a:r>
            <a:r>
              <a:rPr sz="2800" dirty="0"/>
              <a:t> entre les </a:t>
            </a:r>
            <a:r>
              <a:rPr sz="2800" dirty="0" err="1"/>
              <a:t>utilisations</a:t>
            </a:r>
            <a:endParaRPr sz="2800" dirty="0"/>
          </a:p>
          <a:p>
            <a:pPr lvl="1" rtl="0">
              <a:lnSpc>
                <a:spcPct val="110000"/>
              </a:lnSpc>
            </a:pPr>
            <a:r>
              <a:rPr sz="2400" dirty="0"/>
              <a:t>Four </a:t>
            </a:r>
            <a:r>
              <a:rPr sz="2400" dirty="0" err="1"/>
              <a:t>conventionnel</a:t>
            </a:r>
            <a:r>
              <a:rPr sz="2400" dirty="0"/>
              <a:t> : Thermostat à </a:t>
            </a:r>
            <a:r>
              <a:rPr sz="2400" dirty="0" err="1"/>
              <a:t>180°C</a:t>
            </a:r>
            <a:r>
              <a:rPr sz="2400" dirty="0"/>
              <a:t> pendant 30 minutes </a:t>
            </a:r>
          </a:p>
          <a:p>
            <a:pPr lvl="1" rtl="0">
              <a:lnSpc>
                <a:spcPct val="110000"/>
              </a:lnSpc>
            </a:pPr>
            <a:r>
              <a:rPr sz="2400" dirty="0"/>
              <a:t>Ebullition : Faire </a:t>
            </a:r>
            <a:r>
              <a:rPr sz="2400" dirty="0" err="1"/>
              <a:t>bouillir</a:t>
            </a:r>
            <a:r>
              <a:rPr sz="2400" dirty="0"/>
              <a:t> pendant 10 minutes </a:t>
            </a:r>
          </a:p>
          <a:p>
            <a:pPr lvl="1" rtl="0">
              <a:lnSpc>
                <a:spcPct val="110000"/>
              </a:lnSpc>
            </a:pPr>
            <a:r>
              <a:rPr sz="2400" dirty="0"/>
              <a:t>Autoclave : Thermostat à </a:t>
            </a:r>
            <a:r>
              <a:rPr sz="2400" dirty="0" err="1"/>
              <a:t>121°C</a:t>
            </a:r>
            <a:r>
              <a:rPr sz="2400" dirty="0"/>
              <a:t> pendant 20 minutes </a:t>
            </a:r>
          </a:p>
          <a:p>
            <a:pPr lvl="1" rtl="0">
              <a:lnSpc>
                <a:spcPct val="110000"/>
              </a:lnSpc>
            </a:pPr>
            <a:r>
              <a:rPr sz="2400" dirty="0"/>
              <a:t>Cocotte-minute : </a:t>
            </a:r>
            <a:r>
              <a:rPr sz="2400" dirty="0" err="1"/>
              <a:t>Laisser</a:t>
            </a:r>
            <a:r>
              <a:rPr sz="2400" dirty="0"/>
              <a:t> chauffer pendant au </a:t>
            </a:r>
            <a:r>
              <a:rPr sz="2400" dirty="0" err="1"/>
              <a:t>moins</a:t>
            </a:r>
            <a:r>
              <a:rPr sz="2400" dirty="0"/>
              <a:t> 30 minutes </a:t>
            </a:r>
          </a:p>
          <a:p>
            <a:pPr lvl="1" rtl="0">
              <a:lnSpc>
                <a:spcPct val="110000"/>
              </a:lnSpc>
            </a:pPr>
            <a:r>
              <a:rPr sz="2400" dirty="0" err="1"/>
              <a:t>Utiliser</a:t>
            </a:r>
            <a:r>
              <a:rPr sz="2400" dirty="0"/>
              <a:t> la </a:t>
            </a:r>
            <a:r>
              <a:rPr sz="2400" dirty="0" err="1"/>
              <a:t>flamme</a:t>
            </a:r>
            <a:r>
              <a:rPr sz="2400" dirty="0"/>
              <a:t> d'un </a:t>
            </a:r>
            <a:r>
              <a:rPr sz="2400" dirty="0" err="1"/>
              <a:t>briquet</a:t>
            </a:r>
            <a:r>
              <a:rPr sz="2400" dirty="0"/>
              <a:t> pour </a:t>
            </a:r>
            <a:r>
              <a:rPr sz="2400" dirty="0" err="1"/>
              <a:t>désinfecter</a:t>
            </a:r>
            <a:r>
              <a:rPr sz="2400" dirty="0"/>
              <a:t> les </a:t>
            </a:r>
            <a:r>
              <a:rPr sz="2400" dirty="0" err="1"/>
              <a:t>pincettes</a:t>
            </a:r>
            <a:r>
              <a:rPr sz="2400" dirty="0"/>
              <a:t> </a:t>
            </a:r>
            <a:r>
              <a:rPr sz="2400" dirty="0" err="1"/>
              <a:t>ou</a:t>
            </a:r>
            <a:r>
              <a:rPr sz="2400" dirty="0"/>
              <a:t> les </a:t>
            </a:r>
            <a:r>
              <a:rPr sz="2400" dirty="0" err="1"/>
              <a:t>boites</a:t>
            </a:r>
            <a:r>
              <a:rPr sz="2400" dirty="0"/>
              <a:t> de </a:t>
            </a:r>
            <a:r>
              <a:rPr sz="2400" dirty="0" err="1"/>
              <a:t>Pétri</a:t>
            </a:r>
            <a:endParaRPr sz="2400" dirty="0"/>
          </a:p>
          <a:p>
            <a:pPr lvl="1" rtl="0">
              <a:lnSpc>
                <a:spcPct val="110000"/>
              </a:lnSpc>
            </a:pPr>
            <a:r>
              <a:rPr sz="2400" dirty="0" err="1"/>
              <a:t>Utiliser</a:t>
            </a:r>
            <a:r>
              <a:rPr sz="2400" dirty="0"/>
              <a:t> du </a:t>
            </a:r>
            <a:r>
              <a:rPr sz="2400" dirty="0" err="1"/>
              <a:t>méthanol</a:t>
            </a:r>
            <a:r>
              <a:rPr sz="2400" dirty="0"/>
              <a:t> pour </a:t>
            </a:r>
            <a:r>
              <a:rPr sz="2400" dirty="0" err="1"/>
              <a:t>désinfecter</a:t>
            </a:r>
            <a:r>
              <a:rPr sz="2400" dirty="0"/>
              <a:t> </a:t>
            </a:r>
            <a:r>
              <a:rPr sz="2400" dirty="0" err="1"/>
              <a:t>l'appareillage</a:t>
            </a:r>
            <a:r>
              <a:rPr sz="2400" dirty="0"/>
              <a:t> de la filtration par membrane</a:t>
            </a:r>
          </a:p>
        </p:txBody>
      </p:sp>
      <p:pic>
        <p:nvPicPr>
          <p:cNvPr id="6"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11</a:t>
            </a:fld>
            <a:endParaRPr/>
          </a:p>
        </p:txBody>
      </p:sp>
    </p:spTree>
    <p:extLst>
      <p:ext uri="{BB962C8B-B14F-4D97-AF65-F5344CB8AC3E}">
        <p14:creationId xmlns:p14="http://schemas.microsoft.com/office/powerpoint/2010/main" val="102233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rtl="0"/>
            <a:r>
              <a:rPr b="1">
                <a:solidFill>
                  <a:schemeClr val="accent2"/>
                </a:solidFill>
              </a:rPr>
              <a:t>Importance de la </a:t>
            </a:r>
            <a:r>
              <a:rPr lang="en-US" altLang="en-US" b="1" dirty="0" smtClean="0">
                <a:solidFill>
                  <a:schemeClr val="accent2"/>
                </a:solidFill>
              </a:rPr>
              <a:t/>
            </a:r>
            <a:br>
              <a:rPr lang="en-US" altLang="en-US" b="1" dirty="0" smtClean="0">
                <a:solidFill>
                  <a:schemeClr val="accent2"/>
                </a:solidFill>
              </a:rPr>
            </a:br>
            <a:r>
              <a:rPr b="1">
                <a:solidFill>
                  <a:schemeClr val="accent2"/>
                </a:solidFill>
              </a:rPr>
              <a:t>santé et la sécurité</a:t>
            </a:r>
          </a:p>
        </p:txBody>
      </p:sp>
      <p:sp>
        <p:nvSpPr>
          <p:cNvPr id="340995" name="Rectangle 3"/>
          <p:cNvSpPr>
            <a:spLocks noGrp="1" noChangeArrowheads="1"/>
          </p:cNvSpPr>
          <p:nvPr>
            <p:ph type="body" idx="4294967295"/>
          </p:nvPr>
        </p:nvSpPr>
        <p:spPr>
          <a:xfrm>
            <a:off x="457200" y="1667947"/>
            <a:ext cx="8229600" cy="4525963"/>
          </a:xfrm>
        </p:spPr>
        <p:txBody>
          <a:bodyPr/>
          <a:lstStyle/>
          <a:p>
            <a:pPr rtl="0">
              <a:lnSpc>
                <a:spcPct val="110000"/>
              </a:lnSpc>
            </a:pPr>
            <a:r>
              <a:rPr sz="2800"/>
              <a:t>L'exécutant du projet a la responsabilité de fournir des équipements et une formation de sécurité</a:t>
            </a:r>
          </a:p>
          <a:p>
            <a:pPr lvl="1" rtl="0">
              <a:lnSpc>
                <a:spcPct val="110000"/>
              </a:lnSpc>
            </a:pPr>
            <a:r>
              <a:rPr sz="2400"/>
              <a:t>Extincteurs, lunettes de protection, gants, trousses de secours, formation à la sécurité et aux premiers soins</a:t>
            </a:r>
          </a:p>
          <a:p>
            <a:pPr rtl="0">
              <a:lnSpc>
                <a:spcPct val="110000"/>
              </a:lnSpc>
            </a:pPr>
            <a:r>
              <a:rPr sz="2800"/>
              <a:t>Un technicien est responsable de l'utilisation correcte des produits et du matériel</a:t>
            </a:r>
          </a:p>
          <a:p>
            <a:pPr lvl="1" rtl="0">
              <a:lnSpc>
                <a:spcPct val="110000"/>
              </a:lnSpc>
            </a:pPr>
            <a:r>
              <a:rPr sz="2400"/>
              <a:t>Lire les informations de sécurité des réactifs chimiques (ex : arsenic, méthanol)</a:t>
            </a:r>
          </a:p>
          <a:p>
            <a:pPr lvl="1" rtl="0">
              <a:lnSpc>
                <a:spcPct val="110000"/>
              </a:lnSpc>
            </a:pPr>
            <a:r>
              <a:rPr sz="2400"/>
              <a:t>Éliminer correctement les échantillons et les déchets</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12</a:t>
            </a:fld>
            <a:endParaRPr/>
          </a:p>
        </p:txBody>
      </p:sp>
    </p:spTree>
    <p:extLst>
      <p:ext uri="{BB962C8B-B14F-4D97-AF65-F5344CB8AC3E}">
        <p14:creationId xmlns:p14="http://schemas.microsoft.com/office/powerpoint/2010/main" val="2314115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844824"/>
            <a:ext cx="7772400" cy="1470025"/>
          </a:xfrm>
        </p:spPr>
        <p:txBody>
          <a:bodyPr/>
          <a:lstStyle/>
          <a:p>
            <a:pPr rtl="0"/>
            <a:r>
              <a:rPr b="1" dirty="0">
                <a:solidFill>
                  <a:schemeClr val="accent2"/>
                </a:solidFill>
              </a:rPr>
              <a:t>Importance du </a:t>
            </a:r>
            <a:r>
              <a:rPr lang="en-US" b="1" dirty="0" smtClean="0">
                <a:solidFill>
                  <a:schemeClr val="accent2"/>
                </a:solidFill>
              </a:rPr>
              <a:t/>
            </a:r>
            <a:br>
              <a:rPr lang="en-US" b="1" dirty="0" smtClean="0">
                <a:solidFill>
                  <a:schemeClr val="accent2"/>
                </a:solidFill>
              </a:rPr>
            </a:br>
            <a:r>
              <a:rPr b="1" dirty="0" smtClean="0">
                <a:solidFill>
                  <a:schemeClr val="accent2"/>
                </a:solidFill>
              </a:rPr>
              <a:t>C</a:t>
            </a:r>
            <a:r>
              <a:rPr lang="es-SV" b="1" dirty="0" smtClean="0">
                <a:solidFill>
                  <a:schemeClr val="accent2"/>
                </a:solidFill>
              </a:rPr>
              <a:t>c</a:t>
            </a:r>
            <a:r>
              <a:rPr b="1" dirty="0" err="1" smtClean="0">
                <a:solidFill>
                  <a:schemeClr val="accent2"/>
                </a:solidFill>
              </a:rPr>
              <a:t>ontrôle</a:t>
            </a:r>
            <a:r>
              <a:rPr b="1" dirty="0" smtClean="0">
                <a:solidFill>
                  <a:schemeClr val="accent2"/>
                </a:solidFill>
              </a:rPr>
              <a:t> </a:t>
            </a:r>
            <a:r>
              <a:rPr b="1" dirty="0">
                <a:solidFill>
                  <a:schemeClr val="accent2"/>
                </a:solidFill>
              </a:rPr>
              <a:t>de la </a:t>
            </a:r>
            <a:r>
              <a:rPr b="1" dirty="0" err="1">
                <a:solidFill>
                  <a:schemeClr val="accent2"/>
                </a:solidFill>
              </a:rPr>
              <a:t>qualité</a:t>
            </a:r>
            <a:endParaRPr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rtl="0"/>
            <a:r>
              <a:rPr b="1">
                <a:solidFill>
                  <a:schemeClr val="accent2"/>
                </a:solidFill>
              </a:rPr>
              <a:t>Attentes d’apprentissage</a:t>
            </a:r>
          </a:p>
        </p:txBody>
      </p:sp>
      <p:sp>
        <p:nvSpPr>
          <p:cNvPr id="3075" name="Rectangle 3"/>
          <p:cNvSpPr>
            <a:spLocks noGrp="1" noChangeArrowheads="1"/>
          </p:cNvSpPr>
          <p:nvPr>
            <p:ph type="body" idx="4294967295"/>
          </p:nvPr>
        </p:nvSpPr>
        <p:spPr>
          <a:xfrm>
            <a:off x="446856" y="1484784"/>
            <a:ext cx="8229600" cy="4525963"/>
          </a:xfrm>
        </p:spPr>
        <p:txBody>
          <a:bodyPr/>
          <a:lstStyle/>
          <a:p>
            <a:pPr marL="514350" lvl="0" indent="-514350" rtl="0">
              <a:buNone/>
            </a:pPr>
            <a:r>
              <a:rPr/>
              <a:t>1. Expliquer l'importance du contrôle de la qualité dans le cadre de l'analyse de qualité de l'eau de boisson.</a:t>
            </a:r>
          </a:p>
          <a:p>
            <a:pPr marL="514350" lvl="0" indent="-514350" rtl="0">
              <a:buNone/>
            </a:pPr>
            <a:r>
              <a:rPr/>
              <a:t>2. Décrivez les pratiques d'asepsie, la contamination secondaire, et la stérilisation.</a:t>
            </a:r>
          </a:p>
          <a:p>
            <a:pPr marL="514350" lvl="0" indent="-514350" rtl="0">
              <a:buNone/>
            </a:pPr>
            <a:r>
              <a:rPr/>
              <a:t>3. Discuter de l'importance de la santé et de la sécurité dans le cadre de l'analyse de qualité de l'eau de boisson.</a:t>
            </a:r>
          </a:p>
          <a:p>
            <a:pPr marL="514350" lvl="0" indent="-514350">
              <a:buNone/>
            </a:pPr>
            <a:endParaRPr lang="en-US" dirty="0"/>
          </a:p>
        </p:txBody>
      </p:sp>
      <p:pic>
        <p:nvPicPr>
          <p:cNvPr id="5" name="Picture 4" descr="CAWST Colour - no tex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rtl="0"/>
            <a:r>
              <a:rPr sz="3600" b="1" dirty="0" err="1">
                <a:solidFill>
                  <a:schemeClr val="accent2"/>
                </a:solidFill>
              </a:rPr>
              <a:t>Pourquoi</a:t>
            </a:r>
            <a:r>
              <a:rPr sz="3600" b="1" dirty="0">
                <a:solidFill>
                  <a:schemeClr val="accent2"/>
                </a:solidFill>
              </a:rPr>
              <a:t> </a:t>
            </a:r>
            <a:r>
              <a:rPr sz="3600" b="1" dirty="0" err="1"/>
              <a:t>avons</a:t>
            </a:r>
            <a:r>
              <a:rPr sz="3600" b="1" dirty="0"/>
              <a:t>-nous </a:t>
            </a:r>
            <a:r>
              <a:rPr sz="3600" b="1" dirty="0" err="1"/>
              <a:t>besoin</a:t>
            </a:r>
            <a:r>
              <a:rPr sz="3600" b="1" dirty="0"/>
              <a:t> d'un </a:t>
            </a:r>
            <a:r>
              <a:rPr lang="en-US" altLang="en-US" sz="3600" b="1" dirty="0" smtClean="0"/>
              <a:t/>
            </a:r>
            <a:br>
              <a:rPr lang="en-US" altLang="en-US" sz="3600" b="1" dirty="0" smtClean="0"/>
            </a:br>
            <a:r>
              <a:rPr sz="3600" b="1" dirty="0" err="1">
                <a:solidFill>
                  <a:schemeClr val="accent2"/>
                </a:solidFill>
              </a:rPr>
              <a:t>contrôle</a:t>
            </a:r>
            <a:r>
              <a:rPr sz="3600" b="1" dirty="0">
                <a:solidFill>
                  <a:schemeClr val="accent2"/>
                </a:solidFill>
              </a:rPr>
              <a:t> de la </a:t>
            </a:r>
            <a:r>
              <a:rPr sz="3600" b="1" dirty="0" err="1">
                <a:solidFill>
                  <a:schemeClr val="accent2"/>
                </a:solidFill>
              </a:rPr>
              <a:t>qualité</a:t>
            </a:r>
            <a:r>
              <a:rPr sz="3600" b="1" dirty="0">
                <a:solidFill>
                  <a:schemeClr val="accent2"/>
                </a:solidFill>
              </a:rPr>
              <a:t> ?</a:t>
            </a:r>
          </a:p>
        </p:txBody>
      </p:sp>
      <p:sp>
        <p:nvSpPr>
          <p:cNvPr id="368643" name="Rectangle 3"/>
          <p:cNvSpPr>
            <a:spLocks noGrp="1" noChangeArrowheads="1"/>
          </p:cNvSpPr>
          <p:nvPr>
            <p:ph type="body" idx="4294967295"/>
          </p:nvPr>
        </p:nvSpPr>
        <p:spPr>
          <a:xfrm>
            <a:off x="518864" y="2287413"/>
            <a:ext cx="8229600" cy="4525963"/>
          </a:xfrm>
        </p:spPr>
        <p:txBody>
          <a:bodyPr/>
          <a:lstStyle/>
          <a:p>
            <a:pPr lvl="0" rtl="0"/>
            <a:r>
              <a:rPr/>
              <a:t>Minimiser les erreurs</a:t>
            </a:r>
          </a:p>
          <a:p>
            <a:pPr rtl="0"/>
            <a:r>
              <a:rPr/>
              <a:t>Garantir des résultats d'analyse fiables et cohérents</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4</a:t>
            </a:fld>
            <a:endParaRPr/>
          </a:p>
        </p:txBody>
      </p:sp>
    </p:spTree>
    <p:extLst>
      <p:ext uri="{BB962C8B-B14F-4D97-AF65-F5344CB8AC3E}">
        <p14:creationId xmlns:p14="http://schemas.microsoft.com/office/powerpoint/2010/main" val="196688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rtl="0"/>
            <a:r>
              <a:rPr b="1">
                <a:solidFill>
                  <a:schemeClr val="accent2"/>
                </a:solidFill>
              </a:rPr>
              <a:t>Différences dans les résultats d’analyse</a:t>
            </a:r>
          </a:p>
        </p:txBody>
      </p:sp>
      <p:sp>
        <p:nvSpPr>
          <p:cNvPr id="368643" name="Rectangle 3"/>
          <p:cNvSpPr>
            <a:spLocks noGrp="1" noChangeArrowheads="1"/>
          </p:cNvSpPr>
          <p:nvPr>
            <p:ph type="body" idx="4294967295"/>
          </p:nvPr>
        </p:nvSpPr>
        <p:spPr>
          <a:xfrm>
            <a:off x="269152" y="1412776"/>
            <a:ext cx="5157242" cy="4525963"/>
          </a:xfrm>
        </p:spPr>
        <p:txBody>
          <a:bodyPr/>
          <a:lstStyle/>
          <a:p>
            <a:pPr lvl="0" rtl="0"/>
            <a:r>
              <a:rPr sz="2000" dirty="0" err="1"/>
              <a:t>Différences</a:t>
            </a:r>
            <a:r>
              <a:rPr sz="2000" dirty="0"/>
              <a:t> de </a:t>
            </a:r>
            <a:r>
              <a:rPr sz="2000" dirty="0" err="1"/>
              <a:t>mesure</a:t>
            </a:r>
            <a:endParaRPr sz="2000" dirty="0"/>
          </a:p>
          <a:p>
            <a:pPr lvl="0" rtl="0"/>
            <a:r>
              <a:rPr sz="2000" dirty="0" err="1"/>
              <a:t>Changements</a:t>
            </a:r>
            <a:r>
              <a:rPr sz="2000" dirty="0"/>
              <a:t> de conditions </a:t>
            </a:r>
            <a:r>
              <a:rPr sz="2000" dirty="0" err="1"/>
              <a:t>environnementales</a:t>
            </a:r>
            <a:r>
              <a:rPr sz="2000" dirty="0"/>
              <a:t> (par </a:t>
            </a:r>
            <a:r>
              <a:rPr sz="2000" dirty="0" err="1"/>
              <a:t>exemple</a:t>
            </a:r>
            <a:r>
              <a:rPr sz="2000" dirty="0"/>
              <a:t> : lumière, </a:t>
            </a:r>
            <a:r>
              <a:rPr sz="2000" dirty="0" err="1"/>
              <a:t>température</a:t>
            </a:r>
            <a:r>
              <a:rPr sz="2000" dirty="0"/>
              <a:t>, alimentation </a:t>
            </a:r>
            <a:r>
              <a:rPr sz="2000" dirty="0" err="1"/>
              <a:t>électrique</a:t>
            </a:r>
            <a:r>
              <a:rPr sz="2000" dirty="0"/>
              <a:t>)</a:t>
            </a:r>
          </a:p>
          <a:p>
            <a:pPr lvl="0" rtl="0"/>
            <a:r>
              <a:rPr sz="2000" dirty="0" err="1"/>
              <a:t>Erreur</a:t>
            </a:r>
            <a:r>
              <a:rPr sz="2000" dirty="0"/>
              <a:t> </a:t>
            </a:r>
            <a:r>
              <a:rPr sz="2000" dirty="0" err="1"/>
              <a:t>humaine</a:t>
            </a:r>
            <a:r>
              <a:rPr sz="2000" dirty="0"/>
              <a:t> (par </a:t>
            </a:r>
            <a:r>
              <a:rPr sz="2000" dirty="0" err="1"/>
              <a:t>exemple</a:t>
            </a:r>
            <a:r>
              <a:rPr sz="2000" dirty="0"/>
              <a:t>, faire des analyses en </a:t>
            </a:r>
            <a:r>
              <a:rPr sz="2000" dirty="0" err="1"/>
              <a:t>étant</a:t>
            </a:r>
            <a:r>
              <a:rPr sz="2000" dirty="0"/>
              <a:t> </a:t>
            </a:r>
            <a:r>
              <a:rPr sz="2000" dirty="0" err="1"/>
              <a:t>fatigué</a:t>
            </a:r>
            <a:r>
              <a:rPr sz="2000" dirty="0"/>
              <a:t>)</a:t>
            </a:r>
          </a:p>
          <a:p>
            <a:pPr lvl="0" rtl="0"/>
            <a:r>
              <a:rPr sz="2000" dirty="0" err="1"/>
              <a:t>Interprétation</a:t>
            </a:r>
            <a:r>
              <a:rPr sz="2000" dirty="0"/>
              <a:t> (ex : perception des </a:t>
            </a:r>
            <a:r>
              <a:rPr sz="2000" dirty="0" err="1"/>
              <a:t>couleurs</a:t>
            </a:r>
            <a:r>
              <a:rPr sz="2000" dirty="0"/>
              <a:t>) </a:t>
            </a:r>
          </a:p>
          <a:p>
            <a:pPr lvl="0" rtl="0"/>
            <a:r>
              <a:rPr sz="2000" dirty="0" err="1"/>
              <a:t>Différences</a:t>
            </a:r>
            <a:r>
              <a:rPr sz="2000" dirty="0"/>
              <a:t> </a:t>
            </a:r>
            <a:r>
              <a:rPr sz="2000" dirty="0" err="1"/>
              <a:t>dans</a:t>
            </a:r>
            <a:r>
              <a:rPr sz="2000" dirty="0"/>
              <a:t> la </a:t>
            </a:r>
            <a:r>
              <a:rPr sz="2000" dirty="0" err="1"/>
              <a:t>qualité</a:t>
            </a:r>
            <a:r>
              <a:rPr sz="2000" dirty="0"/>
              <a:t> des </a:t>
            </a:r>
            <a:r>
              <a:rPr sz="2000" dirty="0" err="1"/>
              <a:t>produits</a:t>
            </a:r>
            <a:r>
              <a:rPr sz="2000" dirty="0"/>
              <a:t> </a:t>
            </a:r>
            <a:r>
              <a:rPr sz="2000" dirty="0" err="1"/>
              <a:t>chimiques</a:t>
            </a:r>
            <a:r>
              <a:rPr sz="2000" dirty="0"/>
              <a:t> et de </a:t>
            </a:r>
            <a:r>
              <a:rPr sz="2000" dirty="0" err="1"/>
              <a:t>l'équipement</a:t>
            </a:r>
            <a:r>
              <a:rPr sz="2000" dirty="0"/>
              <a:t> </a:t>
            </a:r>
            <a:r>
              <a:rPr sz="2000" dirty="0" err="1"/>
              <a:t>d'étalonnage</a:t>
            </a:r>
            <a:endParaRPr sz="2000" dirty="0"/>
          </a:p>
          <a:p>
            <a:pPr lvl="0" rtl="0"/>
            <a:r>
              <a:rPr sz="2000" dirty="0" err="1"/>
              <a:t>Mauvaise</a:t>
            </a:r>
            <a:r>
              <a:rPr sz="2000" dirty="0"/>
              <a:t> formation </a:t>
            </a:r>
            <a:r>
              <a:rPr sz="2000" dirty="0" err="1"/>
              <a:t>entrainant</a:t>
            </a:r>
            <a:r>
              <a:rPr sz="2000" dirty="0"/>
              <a:t> des </a:t>
            </a:r>
            <a:r>
              <a:rPr sz="2000" dirty="0" err="1"/>
              <a:t>erreurs</a:t>
            </a:r>
            <a:r>
              <a:rPr sz="2000" dirty="0"/>
              <a:t> techniques</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5</a:t>
            </a:fld>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1" y="1412776"/>
            <a:ext cx="3840427" cy="2880320"/>
          </a:xfrm>
          <a:prstGeom prst="rect">
            <a:avLst/>
          </a:prstGeom>
          <a:ln>
            <a:solidFill>
              <a:schemeClr val="tx1"/>
            </a:solidFill>
          </a:ln>
        </p:spPr>
      </p:pic>
      <p:sp>
        <p:nvSpPr>
          <p:cNvPr id="3" name="TextBox 2"/>
          <p:cNvSpPr txBox="1"/>
          <p:nvPr/>
        </p:nvSpPr>
        <p:spPr>
          <a:xfrm>
            <a:off x="5220071" y="4293096"/>
            <a:ext cx="2592288" cy="307777"/>
          </a:xfrm>
          <a:prstGeom prst="rect">
            <a:avLst/>
          </a:prstGeom>
          <a:noFill/>
        </p:spPr>
        <p:txBody>
          <a:bodyPr wrap="square" rtlCol="0">
            <a:spAutoFit/>
          </a:bodyPr>
          <a:lstStyle/>
          <a:p>
            <a:pPr rtl="0"/>
            <a:r>
              <a:rPr sz="1400"/>
              <a:t>Crédit : CAWST</a:t>
            </a:r>
          </a:p>
        </p:txBody>
      </p:sp>
    </p:spTree>
    <p:extLst>
      <p:ext uri="{BB962C8B-B14F-4D97-AF65-F5344CB8AC3E}">
        <p14:creationId xmlns:p14="http://schemas.microsoft.com/office/powerpoint/2010/main" val="4004546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rtl="0"/>
            <a:r>
              <a:rPr sz="3600" b="1" dirty="0" err="1">
                <a:solidFill>
                  <a:schemeClr val="accent2"/>
                </a:solidFill>
              </a:rPr>
              <a:t>Que</a:t>
            </a:r>
            <a:r>
              <a:rPr sz="3600" b="1" dirty="0">
                <a:solidFill>
                  <a:schemeClr val="accent2"/>
                </a:solidFill>
              </a:rPr>
              <a:t> </a:t>
            </a:r>
            <a:r>
              <a:rPr sz="3600" b="1" dirty="0" err="1">
                <a:solidFill>
                  <a:schemeClr val="accent2"/>
                </a:solidFill>
              </a:rPr>
              <a:t>doit</a:t>
            </a:r>
            <a:r>
              <a:rPr sz="3600" b="1" dirty="0">
                <a:solidFill>
                  <a:schemeClr val="accent2"/>
                </a:solidFill>
              </a:rPr>
              <a:t> </a:t>
            </a:r>
            <a:r>
              <a:rPr sz="3600" b="1" dirty="0" err="1">
                <a:solidFill>
                  <a:schemeClr val="accent2"/>
                </a:solidFill>
              </a:rPr>
              <a:t>comprendre</a:t>
            </a:r>
            <a:r>
              <a:rPr sz="3600" b="1" dirty="0">
                <a:solidFill>
                  <a:schemeClr val="accent2"/>
                </a:solidFill>
              </a:rPr>
              <a:t> un </a:t>
            </a:r>
            <a:r>
              <a:rPr sz="3600" b="1" dirty="0" err="1">
                <a:solidFill>
                  <a:schemeClr val="accent2"/>
                </a:solidFill>
              </a:rPr>
              <a:t>système</a:t>
            </a:r>
            <a:r>
              <a:rPr sz="3600" b="1" dirty="0">
                <a:solidFill>
                  <a:schemeClr val="accent2"/>
                </a:solidFill>
              </a:rPr>
              <a:t> de </a:t>
            </a:r>
            <a:r>
              <a:rPr sz="3600" b="1" dirty="0" err="1">
                <a:solidFill>
                  <a:schemeClr val="accent2"/>
                </a:solidFill>
              </a:rPr>
              <a:t>contrôle</a:t>
            </a:r>
            <a:r>
              <a:rPr sz="3600" b="1" dirty="0">
                <a:solidFill>
                  <a:schemeClr val="accent2"/>
                </a:solidFill>
              </a:rPr>
              <a:t> de la </a:t>
            </a:r>
            <a:r>
              <a:rPr sz="3600" b="1" dirty="0" err="1">
                <a:solidFill>
                  <a:schemeClr val="accent2"/>
                </a:solidFill>
              </a:rPr>
              <a:t>qualité</a:t>
            </a:r>
            <a:r>
              <a:rPr sz="3600" b="1" dirty="0">
                <a:solidFill>
                  <a:schemeClr val="accent2"/>
                </a:solidFill>
              </a:rPr>
              <a:t> de </a:t>
            </a:r>
            <a:r>
              <a:rPr sz="3600" b="1" dirty="0" err="1">
                <a:solidFill>
                  <a:schemeClr val="accent2"/>
                </a:solidFill>
              </a:rPr>
              <a:t>l'eau</a:t>
            </a:r>
            <a:r>
              <a:rPr sz="3600" b="1" dirty="0">
                <a:solidFill>
                  <a:schemeClr val="accent2"/>
                </a:solidFill>
              </a:rPr>
              <a:t> ?</a:t>
            </a:r>
          </a:p>
        </p:txBody>
      </p:sp>
      <p:sp>
        <p:nvSpPr>
          <p:cNvPr id="369667" name="Rectangle 3"/>
          <p:cNvSpPr>
            <a:spLocks noGrp="1" noChangeArrowheads="1"/>
          </p:cNvSpPr>
          <p:nvPr>
            <p:ph type="body" idx="4294967295"/>
          </p:nvPr>
        </p:nvSpPr>
        <p:spPr>
          <a:xfrm>
            <a:off x="179512" y="1340768"/>
            <a:ext cx="8964488" cy="4525963"/>
          </a:xfrm>
        </p:spPr>
        <p:txBody>
          <a:bodyPr/>
          <a:lstStyle/>
          <a:p>
            <a:pPr rtl="0">
              <a:lnSpc>
                <a:spcPct val="90000"/>
              </a:lnSpc>
              <a:spcAft>
                <a:spcPts val="600"/>
              </a:spcAft>
            </a:pPr>
            <a:r>
              <a:rPr sz="2800" dirty="0"/>
              <a:t>Administration - </a:t>
            </a:r>
            <a:r>
              <a:rPr sz="2800" dirty="0" err="1"/>
              <a:t>organisation</a:t>
            </a:r>
            <a:r>
              <a:rPr sz="2800" dirty="0"/>
              <a:t> du personnel, description des </a:t>
            </a:r>
            <a:r>
              <a:rPr sz="2800" dirty="0" err="1"/>
              <a:t>postes</a:t>
            </a:r>
            <a:r>
              <a:rPr sz="2800" dirty="0"/>
              <a:t>, </a:t>
            </a:r>
            <a:r>
              <a:rPr sz="2800" dirty="0" err="1"/>
              <a:t>responsabilités</a:t>
            </a:r>
            <a:endParaRPr sz="2800" dirty="0"/>
          </a:p>
          <a:p>
            <a:pPr rtl="0">
              <a:lnSpc>
                <a:spcPct val="90000"/>
              </a:lnSpc>
            </a:pPr>
            <a:r>
              <a:rPr sz="2800" dirty="0" err="1"/>
              <a:t>Procédures</a:t>
            </a:r>
            <a:r>
              <a:rPr sz="2800" dirty="0"/>
              <a:t> </a:t>
            </a:r>
            <a:r>
              <a:rPr sz="2800" dirty="0" err="1"/>
              <a:t>opérationnelles</a:t>
            </a:r>
            <a:r>
              <a:rPr sz="2800" dirty="0"/>
              <a:t> </a:t>
            </a:r>
            <a:r>
              <a:rPr sz="2800" dirty="0" err="1"/>
              <a:t>permanentes</a:t>
            </a:r>
            <a:r>
              <a:rPr sz="2800" dirty="0"/>
              <a:t> (POP) </a:t>
            </a:r>
            <a:r>
              <a:rPr sz="2800" dirty="0" err="1"/>
              <a:t>documentées</a:t>
            </a:r>
            <a:endParaRPr sz="2800" dirty="0"/>
          </a:p>
          <a:p>
            <a:pPr rtl="0">
              <a:lnSpc>
                <a:spcPct val="90000"/>
              </a:lnSpc>
            </a:pPr>
            <a:r>
              <a:rPr sz="2800" dirty="0"/>
              <a:t>Formation du personnel - </a:t>
            </a:r>
            <a:r>
              <a:rPr sz="2800" dirty="0" err="1"/>
              <a:t>prise</a:t>
            </a:r>
            <a:r>
              <a:rPr sz="2800" dirty="0"/>
              <a:t> </a:t>
            </a:r>
            <a:r>
              <a:rPr sz="2800" dirty="0" err="1"/>
              <a:t>d'échantillon</a:t>
            </a:r>
            <a:r>
              <a:rPr sz="2800" dirty="0"/>
              <a:t> et </a:t>
            </a:r>
            <a:r>
              <a:rPr sz="2800" dirty="0" err="1"/>
              <a:t>analyse</a:t>
            </a:r>
            <a:endParaRPr sz="2800" dirty="0"/>
          </a:p>
          <a:p>
            <a:pPr rtl="0">
              <a:lnSpc>
                <a:spcPct val="90000"/>
              </a:lnSpc>
            </a:pPr>
            <a:r>
              <a:rPr sz="2800" dirty="0" err="1"/>
              <a:t>Étalonnage</a:t>
            </a:r>
            <a:r>
              <a:rPr sz="2800" dirty="0"/>
              <a:t> et </a:t>
            </a:r>
            <a:r>
              <a:rPr sz="2800" dirty="0" err="1"/>
              <a:t>entretien</a:t>
            </a:r>
            <a:r>
              <a:rPr sz="2800" dirty="0"/>
              <a:t> du </a:t>
            </a:r>
            <a:r>
              <a:rPr sz="2800" dirty="0" err="1"/>
              <a:t>matériel</a:t>
            </a:r>
            <a:r>
              <a:rPr sz="2800" dirty="0"/>
              <a:t> </a:t>
            </a:r>
          </a:p>
          <a:p>
            <a:pPr rtl="0">
              <a:lnSpc>
                <a:spcPct val="90000"/>
              </a:lnSpc>
            </a:pPr>
            <a:r>
              <a:rPr sz="2800" dirty="0" err="1"/>
              <a:t>Vérification</a:t>
            </a:r>
            <a:r>
              <a:rPr sz="2800" dirty="0"/>
              <a:t> de la </a:t>
            </a:r>
            <a:r>
              <a:rPr sz="2800" dirty="0" err="1"/>
              <a:t>qualité</a:t>
            </a:r>
            <a:r>
              <a:rPr sz="2800" dirty="0"/>
              <a:t> des </a:t>
            </a:r>
            <a:r>
              <a:rPr sz="2800" dirty="0" err="1"/>
              <a:t>réactifs</a:t>
            </a:r>
            <a:r>
              <a:rPr sz="2800" dirty="0"/>
              <a:t> et </a:t>
            </a:r>
            <a:r>
              <a:rPr sz="2800" dirty="0" err="1"/>
              <a:t>milieux</a:t>
            </a:r>
            <a:r>
              <a:rPr sz="2800" dirty="0"/>
              <a:t> de culture</a:t>
            </a:r>
          </a:p>
          <a:p>
            <a:pPr rtl="0">
              <a:lnSpc>
                <a:spcPct val="90000"/>
              </a:lnSpc>
            </a:pPr>
            <a:r>
              <a:rPr sz="2800" dirty="0"/>
              <a:t>Validation des </a:t>
            </a:r>
            <a:r>
              <a:rPr sz="2800" dirty="0" err="1"/>
              <a:t>méthodes</a:t>
            </a:r>
            <a:r>
              <a:rPr sz="2800" dirty="0"/>
              <a:t> </a:t>
            </a:r>
            <a:r>
              <a:rPr sz="2800" dirty="0" err="1"/>
              <a:t>d'analyse</a:t>
            </a:r>
            <a:endParaRPr sz="2800" dirty="0"/>
          </a:p>
          <a:p>
            <a:pPr rtl="0">
              <a:lnSpc>
                <a:spcPct val="90000"/>
              </a:lnSpc>
            </a:pPr>
            <a:r>
              <a:rPr sz="2800" dirty="0" err="1"/>
              <a:t>Archivage</a:t>
            </a:r>
            <a:r>
              <a:rPr sz="2800" dirty="0"/>
              <a:t> des </a:t>
            </a:r>
            <a:r>
              <a:rPr sz="2800" dirty="0" err="1"/>
              <a:t>données</a:t>
            </a:r>
            <a:endParaRPr sz="2800" dirty="0"/>
          </a:p>
          <a:p>
            <a:pPr rtl="0">
              <a:lnSpc>
                <a:spcPct val="90000"/>
              </a:lnSpc>
            </a:pPr>
            <a:r>
              <a:rPr sz="2800" dirty="0"/>
              <a:t>Double </a:t>
            </a:r>
            <a:r>
              <a:rPr sz="2800" dirty="0" err="1"/>
              <a:t>vérification</a:t>
            </a:r>
            <a:r>
              <a:rPr sz="2800" dirty="0"/>
              <a:t> et rapports </a:t>
            </a:r>
            <a:r>
              <a:rPr sz="2800" dirty="0" err="1"/>
              <a:t>sur</a:t>
            </a:r>
            <a:r>
              <a:rPr sz="2800" dirty="0"/>
              <a:t> les </a:t>
            </a:r>
            <a:r>
              <a:rPr sz="2800" dirty="0" err="1"/>
              <a:t>résultats</a:t>
            </a:r>
            <a:endParaRPr sz="2800" dirty="0"/>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6</a:t>
            </a:fld>
            <a:endParaRPr/>
          </a:p>
        </p:txBody>
      </p:sp>
    </p:spTree>
    <p:extLst>
      <p:ext uri="{BB962C8B-B14F-4D97-AF65-F5344CB8AC3E}">
        <p14:creationId xmlns:p14="http://schemas.microsoft.com/office/powerpoint/2010/main" val="3524997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rtl="0"/>
            <a:r>
              <a:rPr b="1">
                <a:solidFill>
                  <a:schemeClr val="accent2"/>
                </a:solidFill>
              </a:rPr>
              <a:t>Contrôle de la qualité dans l'analyse microbiologique</a:t>
            </a:r>
          </a:p>
        </p:txBody>
      </p:sp>
      <p:sp>
        <p:nvSpPr>
          <p:cNvPr id="370691" name="Rectangle 3"/>
          <p:cNvSpPr>
            <a:spLocks noGrp="1" noChangeArrowheads="1"/>
          </p:cNvSpPr>
          <p:nvPr>
            <p:ph type="body" idx="4294967295"/>
          </p:nvPr>
        </p:nvSpPr>
        <p:spPr>
          <a:xfrm>
            <a:off x="467544" y="1999381"/>
            <a:ext cx="8229600" cy="4525963"/>
          </a:xfrm>
        </p:spPr>
        <p:txBody>
          <a:bodyPr/>
          <a:lstStyle/>
          <a:p>
            <a:pPr marL="0" indent="0" rtl="0">
              <a:lnSpc>
                <a:spcPct val="110000"/>
              </a:lnSpc>
              <a:buNone/>
            </a:pPr>
            <a:r>
              <a:rPr/>
              <a:t>Qu'est-ce que la contamination secondaire ? </a:t>
            </a:r>
          </a:p>
          <a:p>
            <a:pPr lvl="0" rtl="0"/>
            <a:r>
              <a:rPr sz="2800"/>
              <a:t>La contamination d'un échantillon ou d'un matériel par une bactérie venant de la peau, des cheveux, de l'environnement, de l'air, etc.</a:t>
            </a:r>
          </a:p>
          <a:p>
            <a:pPr rtl="0"/>
            <a:r>
              <a:rPr sz="2800"/>
              <a:t>La contamination d'un échantillon par un autre (également appelée contamination croisée)</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7</a:t>
            </a:fld>
            <a:endParaRPr/>
          </a:p>
        </p:txBody>
      </p:sp>
    </p:spTree>
    <p:extLst>
      <p:ext uri="{BB962C8B-B14F-4D97-AF65-F5344CB8AC3E}">
        <p14:creationId xmlns:p14="http://schemas.microsoft.com/office/powerpoint/2010/main" val="15005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6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rtl="0"/>
            <a:r>
              <a:rPr b="1">
                <a:solidFill>
                  <a:schemeClr val="accent2"/>
                </a:solidFill>
              </a:rPr>
              <a:t>Comment </a:t>
            </a:r>
            <a:r>
              <a:rPr b="1"/>
              <a:t>pouvons-nous</a:t>
            </a:r>
            <a:r>
              <a:rPr b="1">
                <a:solidFill>
                  <a:schemeClr val="accent2"/>
                </a:solidFill>
              </a:rPr>
              <a:t> minimiser la contamination ?</a:t>
            </a:r>
          </a:p>
        </p:txBody>
      </p:sp>
      <p:sp>
        <p:nvSpPr>
          <p:cNvPr id="370691" name="Rectangle 3"/>
          <p:cNvSpPr>
            <a:spLocks noGrp="1" noChangeArrowheads="1"/>
          </p:cNvSpPr>
          <p:nvPr>
            <p:ph type="body" idx="4294967295"/>
          </p:nvPr>
        </p:nvSpPr>
        <p:spPr>
          <a:xfrm>
            <a:off x="179512" y="1556792"/>
            <a:ext cx="4812374" cy="4525963"/>
          </a:xfrm>
        </p:spPr>
        <p:txBody>
          <a:bodyPr/>
          <a:lstStyle/>
          <a:p>
            <a:pPr rtl="0">
              <a:lnSpc>
                <a:spcPct val="110000"/>
              </a:lnSpc>
            </a:pPr>
            <a:r>
              <a:rPr/>
              <a:t>Utiliser des</a:t>
            </a:r>
            <a:r>
              <a:rPr sz="2800"/>
              <a:t> pratiques d'asepsie pour :</a:t>
            </a:r>
          </a:p>
          <a:p>
            <a:pPr lvl="1" rtl="0">
              <a:lnSpc>
                <a:spcPct val="110000"/>
              </a:lnSpc>
            </a:pPr>
            <a:r>
              <a:rPr/>
              <a:t>Éviter tout contact avec des microorganismes et limiter la contamination secondaire</a:t>
            </a:r>
          </a:p>
          <a:p>
            <a:pPr lvl="1" rtl="0">
              <a:lnSpc>
                <a:spcPct val="110000"/>
              </a:lnSpc>
            </a:pPr>
            <a:r>
              <a:rPr/>
              <a:t>Protéger l'environnement et les personnes réalisant l'analyse</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8</a:t>
            </a:fld>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038" r="15095"/>
          <a:stretch/>
        </p:blipFill>
        <p:spPr>
          <a:xfrm>
            <a:off x="4991886" y="2060848"/>
            <a:ext cx="3947902" cy="3754285"/>
          </a:xfrm>
          <a:prstGeom prst="rect">
            <a:avLst/>
          </a:prstGeom>
          <a:ln>
            <a:solidFill>
              <a:schemeClr val="tx1"/>
            </a:solidFill>
          </a:ln>
        </p:spPr>
      </p:pic>
      <p:sp>
        <p:nvSpPr>
          <p:cNvPr id="12" name="TextBox 11"/>
          <p:cNvSpPr txBox="1"/>
          <p:nvPr/>
        </p:nvSpPr>
        <p:spPr>
          <a:xfrm>
            <a:off x="4978997" y="5815133"/>
            <a:ext cx="2592288" cy="307777"/>
          </a:xfrm>
          <a:prstGeom prst="rect">
            <a:avLst/>
          </a:prstGeom>
          <a:noFill/>
        </p:spPr>
        <p:txBody>
          <a:bodyPr wrap="square" rtlCol="0">
            <a:spAutoFit/>
          </a:bodyPr>
          <a:lstStyle/>
          <a:p>
            <a:pPr rtl="0"/>
            <a:r>
              <a:rPr sz="1400"/>
              <a:t>Crédit : CAWST</a:t>
            </a:r>
          </a:p>
        </p:txBody>
      </p:sp>
    </p:spTree>
    <p:extLst>
      <p:ext uri="{BB962C8B-B14F-4D97-AF65-F5344CB8AC3E}">
        <p14:creationId xmlns:p14="http://schemas.microsoft.com/office/powerpoint/2010/main" val="1495438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rtl="0"/>
            <a:r>
              <a:rPr b="1">
                <a:solidFill>
                  <a:schemeClr val="accent2"/>
                </a:solidFill>
              </a:rPr>
              <a:t>Pratiques d'asepsie efficaces</a:t>
            </a:r>
          </a:p>
        </p:txBody>
      </p:sp>
      <p:sp>
        <p:nvSpPr>
          <p:cNvPr id="328707" name="Rectangle 3"/>
          <p:cNvSpPr>
            <a:spLocks noGrp="1" noChangeArrowheads="1"/>
          </p:cNvSpPr>
          <p:nvPr>
            <p:ph type="body" idx="4294967295"/>
          </p:nvPr>
        </p:nvSpPr>
        <p:spPr>
          <a:xfrm>
            <a:off x="337124" y="1279302"/>
            <a:ext cx="4989240" cy="4525962"/>
          </a:xfrm>
        </p:spPr>
        <p:txBody>
          <a:bodyPr/>
          <a:lstStyle/>
          <a:p>
            <a:pPr marL="361950" indent="-361950" rtl="0">
              <a:spcBef>
                <a:spcPts val="0"/>
              </a:spcBef>
              <a:spcAft>
                <a:spcPts val="600"/>
              </a:spcAft>
            </a:pPr>
            <a:r>
              <a:rPr sz="2400"/>
              <a:t>Ne jamais toucher l'intérieur du matériel </a:t>
            </a:r>
          </a:p>
          <a:p>
            <a:pPr marL="762000" lvl="1" indent="-361950" rtl="0">
              <a:spcBef>
                <a:spcPts val="0"/>
              </a:spcBef>
              <a:spcAft>
                <a:spcPts val="600"/>
              </a:spcAft>
            </a:pPr>
            <a:r>
              <a:rPr sz="2000"/>
              <a:t>Récipients à échantillons, boites de Pétri, verres gradués</a:t>
            </a:r>
          </a:p>
          <a:p>
            <a:pPr marL="361950" lvl="0" indent="-361950" rtl="0">
              <a:spcBef>
                <a:spcPts val="0"/>
              </a:spcBef>
              <a:spcAft>
                <a:spcPts val="600"/>
              </a:spcAft>
            </a:pPr>
            <a:r>
              <a:rPr sz="2400"/>
              <a:t>Se laver les mains au savon et/ou avec du désinfectant</a:t>
            </a:r>
          </a:p>
          <a:p>
            <a:pPr marL="361950" lvl="0" indent="-361950" rtl="0">
              <a:spcBef>
                <a:spcPts val="0"/>
              </a:spcBef>
              <a:spcAft>
                <a:spcPts val="600"/>
              </a:spcAft>
            </a:pPr>
            <a:r>
              <a:rPr sz="2400"/>
              <a:t>Couvrir les blessures avec des pansements résistants à l'eau </a:t>
            </a:r>
          </a:p>
          <a:p>
            <a:pPr marL="361950" lvl="0" indent="-361950" rtl="0">
              <a:spcBef>
                <a:spcPts val="0"/>
              </a:spcBef>
              <a:spcAft>
                <a:spcPts val="600"/>
              </a:spcAft>
            </a:pPr>
            <a:r>
              <a:rPr sz="2400"/>
              <a:t>Fixer les vêtements amples et les bijoux </a:t>
            </a:r>
          </a:p>
          <a:p>
            <a:pPr marL="361950" lvl="0" indent="-361950" rtl="0">
              <a:spcBef>
                <a:spcPts val="0"/>
              </a:spcBef>
              <a:spcAft>
                <a:spcPts val="600"/>
              </a:spcAft>
            </a:pPr>
            <a:r>
              <a:rPr sz="2400"/>
              <a:t>Porter un équipement de protection </a:t>
            </a:r>
          </a:p>
          <a:p>
            <a:pPr marL="762000" lvl="1" indent="-361950" rtl="0">
              <a:spcBef>
                <a:spcPts val="0"/>
              </a:spcBef>
              <a:spcAft>
                <a:spcPts val="600"/>
              </a:spcAft>
            </a:pPr>
            <a:r>
              <a:rPr sz="2000"/>
              <a:t>Blouse de laboratoire et lunettes de protection</a:t>
            </a:r>
          </a:p>
        </p:txBody>
      </p:sp>
      <p:pic>
        <p:nvPicPr>
          <p:cNvPr id="4" name="Picture 4" descr="CAWST Colour - no tex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92863"/>
            <a:ext cx="7445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rtl="0"/>
            <a:fld id="{696D6939-B8AB-415C-8E07-37773906FC33}" type="slidenum">
              <a:rPr/>
              <a:pPr rtl="0"/>
              <a:t>9</a:t>
            </a:fld>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9623" r="3963"/>
          <a:stretch/>
        </p:blipFill>
        <p:spPr>
          <a:xfrm>
            <a:off x="5522525" y="4149080"/>
            <a:ext cx="2632396" cy="2296576"/>
          </a:xfrm>
          <a:prstGeom prst="rect">
            <a:avLst/>
          </a:prstGeom>
          <a:ln>
            <a:solidFill>
              <a:schemeClr val="tx1"/>
            </a:solidFill>
          </a:ln>
        </p:spPr>
      </p:pic>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24382"/>
          <a:stretch/>
        </p:blipFill>
        <p:spPr>
          <a:xfrm>
            <a:off x="5562336" y="1160371"/>
            <a:ext cx="2394040" cy="2700678"/>
          </a:xfrm>
          <a:prstGeom prst="rect">
            <a:avLst/>
          </a:prstGeom>
          <a:ln>
            <a:solidFill>
              <a:schemeClr val="tx1"/>
            </a:solidFill>
          </a:ln>
        </p:spPr>
      </p:pic>
      <p:sp>
        <p:nvSpPr>
          <p:cNvPr id="8" name="TextBox 7"/>
          <p:cNvSpPr txBox="1"/>
          <p:nvPr/>
        </p:nvSpPr>
        <p:spPr>
          <a:xfrm>
            <a:off x="5520983" y="3861049"/>
            <a:ext cx="2592288" cy="307777"/>
          </a:xfrm>
          <a:prstGeom prst="rect">
            <a:avLst/>
          </a:prstGeom>
          <a:noFill/>
        </p:spPr>
        <p:txBody>
          <a:bodyPr wrap="square" rtlCol="0">
            <a:spAutoFit/>
          </a:bodyPr>
          <a:lstStyle/>
          <a:p>
            <a:pPr rtl="0"/>
            <a:r>
              <a:rPr sz="1400"/>
              <a:t>Crédit : CAWST</a:t>
            </a:r>
          </a:p>
        </p:txBody>
      </p:sp>
      <p:sp>
        <p:nvSpPr>
          <p:cNvPr id="9" name="TextBox 8"/>
          <p:cNvSpPr txBox="1"/>
          <p:nvPr/>
        </p:nvSpPr>
        <p:spPr>
          <a:xfrm>
            <a:off x="5520983" y="6481091"/>
            <a:ext cx="2592288" cy="307777"/>
          </a:xfrm>
          <a:prstGeom prst="rect">
            <a:avLst/>
          </a:prstGeom>
          <a:noFill/>
        </p:spPr>
        <p:txBody>
          <a:bodyPr wrap="square" rtlCol="0">
            <a:spAutoFit/>
          </a:bodyPr>
          <a:lstStyle/>
          <a:p>
            <a:pPr rtl="0"/>
            <a:r>
              <a:rPr sz="1400"/>
              <a:t>Crédit : CAWST</a:t>
            </a:r>
          </a:p>
        </p:txBody>
      </p:sp>
    </p:spTree>
    <p:extLst>
      <p:ext uri="{BB962C8B-B14F-4D97-AF65-F5344CB8AC3E}">
        <p14:creationId xmlns:p14="http://schemas.microsoft.com/office/powerpoint/2010/main" val="13471997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2481bd4a75c28f4384ecaca5bb766de8833476"/>
</p:tagLst>
</file>

<file path=ppt/theme/theme1.xml><?xml version="1.0" encoding="utf-8"?>
<a:theme xmlns:a="http://schemas.openxmlformats.org/drawingml/2006/main" name="Template_Powerpoint Presentation_2012">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Presentation_2012</Template>
  <TotalTime>131</TotalTime>
  <Words>971</Words>
  <Application>Microsoft Office PowerPoint</Application>
  <PresentationFormat>On-screen Show (4:3)</PresentationFormat>
  <Paragraphs>147</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Template_Powerpoint Presentation_2012</vt:lpstr>
      <vt:lpstr>PowerPoint Presentation</vt:lpstr>
      <vt:lpstr>Importance du  Ccontrôle de la qualité</vt:lpstr>
      <vt:lpstr>Attentes d’apprentissage</vt:lpstr>
      <vt:lpstr>Pourquoi avons-nous besoin d'un  contrôle de la qualité ?</vt:lpstr>
      <vt:lpstr>Différences dans les résultats d’analyse</vt:lpstr>
      <vt:lpstr>Que doit comprendre un système de contrôle de la qualité de l'eau ?</vt:lpstr>
      <vt:lpstr>Contrôle de la qualité dans l'analyse microbiologique</vt:lpstr>
      <vt:lpstr>Comment pouvons-nous minimiser la contamination ?</vt:lpstr>
      <vt:lpstr>Pratiques d'asepsie efficaces</vt:lpstr>
      <vt:lpstr>Contrôle qualité des analyses microbiologiques</vt:lpstr>
      <vt:lpstr>Stérilisation</vt:lpstr>
      <vt:lpstr>Importance de la  santé et la sécurité</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Roachita</cp:lastModifiedBy>
  <cp:revision>28</cp:revision>
  <dcterms:created xsi:type="dcterms:W3CDTF">2013-10-21T15:21:22Z</dcterms:created>
  <dcterms:modified xsi:type="dcterms:W3CDTF">2014-04-14T03:42:20Z</dcterms:modified>
</cp:coreProperties>
</file>